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73"/>
  </p:notesMasterIdLst>
  <p:sldIdLst>
    <p:sldId id="333" r:id="rId3"/>
    <p:sldId id="334" r:id="rId4"/>
    <p:sldId id="335" r:id="rId5"/>
    <p:sldId id="336" r:id="rId6"/>
    <p:sldId id="337" r:id="rId7"/>
    <p:sldId id="392" r:id="rId8"/>
    <p:sldId id="393" r:id="rId9"/>
    <p:sldId id="394" r:id="rId10"/>
    <p:sldId id="341" r:id="rId11"/>
    <p:sldId id="342" r:id="rId12"/>
    <p:sldId id="343" r:id="rId13"/>
    <p:sldId id="344" r:id="rId14"/>
    <p:sldId id="345" r:id="rId15"/>
    <p:sldId id="385" r:id="rId16"/>
    <p:sldId id="399" r:id="rId17"/>
    <p:sldId id="350" r:id="rId18"/>
    <p:sldId id="351" r:id="rId19"/>
    <p:sldId id="352" r:id="rId20"/>
    <p:sldId id="354" r:id="rId21"/>
    <p:sldId id="355" r:id="rId22"/>
    <p:sldId id="356" r:id="rId23"/>
    <p:sldId id="359" r:id="rId24"/>
    <p:sldId id="388" r:id="rId25"/>
    <p:sldId id="256" r:id="rId26"/>
    <p:sldId id="257" r:id="rId27"/>
    <p:sldId id="259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280" r:id="rId39"/>
    <p:sldId id="377" r:id="rId40"/>
    <p:sldId id="378" r:id="rId41"/>
    <p:sldId id="379" r:id="rId42"/>
    <p:sldId id="389" r:id="rId43"/>
    <p:sldId id="380" r:id="rId44"/>
    <p:sldId id="381" r:id="rId45"/>
    <p:sldId id="386" r:id="rId46"/>
    <p:sldId id="382" r:id="rId47"/>
    <p:sldId id="383" r:id="rId48"/>
    <p:sldId id="400" r:id="rId49"/>
    <p:sldId id="298" r:id="rId50"/>
    <p:sldId id="299" r:id="rId51"/>
    <p:sldId id="302" r:id="rId52"/>
    <p:sldId id="404" r:id="rId53"/>
    <p:sldId id="305" r:id="rId54"/>
    <p:sldId id="307" r:id="rId55"/>
    <p:sldId id="315" r:id="rId56"/>
    <p:sldId id="316" r:id="rId57"/>
    <p:sldId id="317" r:id="rId58"/>
    <p:sldId id="318" r:id="rId59"/>
    <p:sldId id="320" r:id="rId60"/>
    <p:sldId id="390" r:id="rId61"/>
    <p:sldId id="391" r:id="rId62"/>
    <p:sldId id="405" r:id="rId63"/>
    <p:sldId id="406" r:id="rId64"/>
    <p:sldId id="407" r:id="rId65"/>
    <p:sldId id="395" r:id="rId66"/>
    <p:sldId id="397" r:id="rId67"/>
    <p:sldId id="408" r:id="rId68"/>
    <p:sldId id="409" r:id="rId69"/>
    <p:sldId id="401" r:id="rId70"/>
    <p:sldId id="403" r:id="rId71"/>
    <p:sldId id="41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C820-1D24-48A6-86B4-FCA40B45777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8074D-F1C5-4A94-9AE9-3A68160A8A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FD12A211-9651-5BBB-4B74-5850FE89CA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11FECB85-2158-8E26-C878-76999FEBD2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2B6AEBCF-35A1-939D-1D0B-79DD47C63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5249C8-9C86-4241-814B-1A1DAA2F388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15822995-6526-C5A2-36FF-2ADF09B656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D97CC782-5B2F-66D8-F1A2-17C0BDDD3A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53036B75-5D53-125F-5E0B-1D29DFD24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6FF1E5-CCBB-4578-A4BB-B912ADD6C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DF152181-0244-C756-3A9F-C09CC9008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B88E8B04-B574-3F75-6BC9-D3E016CB3D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710849C-8FF9-AFCA-CF3D-3FAB8D6B7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A68EDA-5C2E-4172-BB8F-E840EC01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EAB1D460-A618-2DE3-F229-4271C7A26E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AC204AC-39A5-F618-F5F5-6DA11657EF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66CFE21-7611-899E-CCEA-350824533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9EE27-A33C-4330-8099-5DC4267BBE5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4E44197-76D1-095C-4BB4-7B5E75FC44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2192B4FE-2866-7531-7B9A-C1249CC2C8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05768851-8767-468B-AD5B-E30C15DCB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42ADD6-3F7A-4E1C-BEF6-A5939E062E9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881FA562-7450-1FAF-13D7-93EAA3A9E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6AEA18B9-3176-3F2F-C106-325EC41D29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DD54DC4C-CD96-604D-12A9-E7B65BE16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EC4F9-9541-4AE6-BD8B-125515C5B7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D1093A07-1E7E-621B-8A45-4D28BEF9EC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21DDDBFD-B0FE-55CD-104A-932A68A24C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FEAA361C-3519-C584-E963-181E69269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9B2601-3EDB-4580-A95C-BD779598C5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622E5-A3DA-91A9-E149-FF894AD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80202-A99D-8339-62BA-D7B420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437DE-1B3B-59F5-127D-D3EBEA9A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F09D-DFBB-456C-8428-F3BE560A0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608CC-D6A1-2CB6-223F-325C17E1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910BB-F2DD-E7B9-1EE4-59416DCD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DD087-4A83-47FB-3298-54F92070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3B9E-D03D-4DBA-BCE5-DC1E3412B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84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EAF87-E98D-4672-AD10-321BBCA0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48DB6-5007-6402-72AC-0F58680F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ECA23-62B9-E55A-A0EA-E03E7490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8936A-F6EF-46DF-8557-BB06FA220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05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752600"/>
            <a:ext cx="4194175" cy="2058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01625" y="3963988"/>
            <a:ext cx="4194175" cy="205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77B700D-BDEB-3CB3-CE6B-56597CC6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6CC6E51-DB92-1733-B7A4-DFDA2107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91A49EA-7D21-4B45-31E0-BBB6FCEA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0FE9-7C4B-4C01-8850-91EE94B22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0693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715875-23BA-55FF-42D8-73E1A5AF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F3CFD00-07B8-B5C9-08E3-A1E2C128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72A6D27-0D3E-9118-88D7-1D1510C4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DBC0C-171E-4FE9-9108-E7AC5E33D4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53539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194175" cy="2058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05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82BA691-F23B-1F79-CB77-6EE9F732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6380509-2041-9AB5-527B-C6BD1BC2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579C26D-AC43-ABB3-97C8-A7EADB2D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A1EC1-E929-4D2D-8731-6C5FC66FB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963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194175" cy="2058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05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C254E42-6399-061B-FDFD-013BC87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3AE53B5-0375-8659-423F-CDEC9416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F60EF28-A5F8-C2AB-A672-D537F83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E771-DE82-4BD6-8AEB-2984FDCEE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1295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28E61C9-68CD-8EFF-5EA1-7364CFF0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5AADA83-5E4A-5FA9-E266-72A3C310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B7DC21-7EF7-8119-FF74-669C0D9B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D59DC-F7A9-4E0E-AD51-BEE430A30B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5683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464D9-C5DA-B983-7624-ACBA5B70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E09F9-FAC8-9BB0-0EEA-76F10611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445B8-F300-6334-3E90-6B024CA7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5D93F5A-CE9B-4C94-839C-36BA3E8852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0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5F818-E497-39AC-1F4C-68E9492D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10D02-24A1-A345-1CB6-60FE1B77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AF599-D9BD-9E6D-AE4E-586E9A90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BEF373-4444-4B7E-848A-7EB86428A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63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70BC6-3828-965D-CD63-4448485B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8C99B-6164-C168-05E8-0D0E280B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C3A10-C9AA-76CF-DE0E-39C0E9A8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3C0EC-4639-4F96-A2F5-0225CC0607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4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CE21-562F-8FF6-23C3-CAB56D0B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78C3C-07E1-02DD-3E9B-B2DE8037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AD15E-812A-9231-6F71-2785D3F1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624F2CB-B025-491D-AB0E-0F4A2A555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96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110240-1F52-5BBF-7D40-C7F48360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D1373B0-0B9E-AA4C-DE84-D1BD89F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E266B6A-4B0C-F555-EC52-7F90F244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809D-17FE-4D8F-8577-E485003B62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531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757CC83-B8DA-3DC4-70C3-DFF95B6D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68D5E67-10A0-8113-B5B8-317BBED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10759C3-DA9A-998B-D3BA-0DED5F72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6EAF5-FF45-4F67-B2EB-5AD371CC5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97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B5E6BC5-57D9-D018-FE22-4F6C745E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570A0CA-EFEC-2847-DD3F-4B062874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213B8A7-E386-DE4B-88BF-0C991B7B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35CE3C-7091-4166-AD96-FFE545A77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68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6FE2669-06BF-DB5F-A7C5-73333E4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3C6CF9F-30EA-8662-C1F1-DBB871C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0A014C6-200F-5652-F83D-0393ED57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A967125-785A-4767-B3D9-00102E1806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129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C00A943-CB9A-90E5-24B9-75BCC2C5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52E2881-086A-7160-25FB-2C24E5A6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0551E5B-0885-CB1F-61F8-39DD022E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45D7-7EF2-4235-89B3-974EB0147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71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F26BB7-D0C0-788D-92B7-1F5DAB1D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D0D550F-A521-EEDE-3519-4CF0F511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8CEB1D9-6E2F-763A-4E32-14111E1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70F43-DEE1-42AA-9EE6-3D74005244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919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AE05D-9869-FFD9-21C2-165AA4CC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4FD97-D528-FC17-3AD4-1345D81D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1EDDE-4C52-F70F-5CE2-ACD61656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528B9-48BD-4272-8DBE-798A58F348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85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0C914-980F-54F9-6156-43D8AB9F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09A3C-BE0D-4DA3-8CB2-B246E0E9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B44B9-C838-F60B-1F3A-96E4AE42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930A1-0D06-4D0B-A552-26F2DBCBE6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9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EB42F-8188-D686-A283-B035AF4B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960F9-81A0-ACAD-D02C-DD2381E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8A8E-95A6-364F-BB01-664B9A74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C122B-F3DD-4305-B160-95AE13115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1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2413224-CC4D-205A-F135-466749A8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6C411F3-475B-29CC-BFFD-057E3226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752EC3-0F0D-E165-70B0-AB45374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0A804-1A05-496C-B09B-B2F81F724E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A1393F7-04A4-10B2-FE51-E9A756B3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7D105B3-D805-3C76-6A51-7C7AC28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8FCCD94-3594-665E-DAC2-51F31B2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E08E-44D7-44B3-8D02-CE5FE0F58B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97EF527-A6B6-B185-13AA-A1CBB863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83916C8-77C2-A34E-4EE8-CA20F71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4124983-C374-7A65-28DD-1BD10A10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6F272-9FEC-4A60-BA72-27B8C9FE4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2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0DBC43F-FDC9-7E84-568F-27787C30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F455DBA-4966-B03F-43E1-9E59C08E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FAB1D84-98A5-2CAF-644B-18D9389E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E708-7A4C-4B10-9C37-5DBDEB6E9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C231621-7D82-8AD4-CA59-5006B68B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C6859B-E285-099D-8850-2783D46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4C1A082-7B13-5509-EDB8-03481302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784A-2EB5-45A0-AC58-858ABE4320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FAF08C0-A25C-E8D5-3B3A-40488DF0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D65E719-AF0B-0236-7DD1-4D255A24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BA29EA-25AD-62C7-FB42-324ACDF2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4202-19DA-4037-8926-452980E1C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8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6B15920-A230-4569-E8CC-4C7EB19F23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4FD1214-863D-28BC-A979-0BC46A865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D69C0-98EE-EF5A-9988-9C3FEB054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7D0BB-555B-E7AE-9889-EEFB590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D72EA-EF43-710C-0F90-D7D66DB3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71545C7-5AF0-4958-8F51-9A9A211F1B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744968A-557E-2049-44E2-E19651893C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33E7C1C-87DB-AA3E-3B81-B1593AECB7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DD39-08CD-F591-757E-E73D12D16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84331-E18B-52BE-9AF8-20DBC434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0FD39-B6CB-AFA2-1345-9B8A9E522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46F2FC-5888-4CAB-B2C7-600A6A4F6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8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baike.baidu.com/image/62667cd0650f17b1a0ec9ce8" TargetMode="Externa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2.wmf"/><Relationship Id="rId3" Type="http://schemas.openxmlformats.org/officeDocument/2006/relationships/image" Target="../media/image3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4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8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3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6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78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9.png"/><Relationship Id="rId5" Type="http://schemas.openxmlformats.org/officeDocument/2006/relationships/image" Target="../media/image72.jpeg"/><Relationship Id="rId4" Type="http://schemas.openxmlformats.org/officeDocument/2006/relationships/image" Target="../media/image7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8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gif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8">
            <a:extLst>
              <a:ext uri="{FF2B5EF4-FFF2-40B4-BE49-F238E27FC236}">
                <a16:creationId xmlns:a16="http://schemas.microsoft.com/office/drawing/2014/main" id="{608BEA85-24F7-3EE5-65C0-0639E219987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2347913"/>
            <a:ext cx="5545138" cy="4033837"/>
          </a:xfrm>
          <a:noFill/>
        </p:spPr>
      </p:pic>
      <p:sp>
        <p:nvSpPr>
          <p:cNvPr id="1555473" name="Rectangle 17">
            <a:extLst>
              <a:ext uri="{FF2B5EF4-FFF2-40B4-BE49-F238E27FC236}">
                <a16:creationId xmlns:a16="http://schemas.microsoft.com/office/drawing/2014/main" id="{49D57158-78EB-5C01-A964-3F81EA0D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484313"/>
            <a:ext cx="2482850" cy="1008062"/>
          </a:xfrm>
          <a:prstGeom prst="rect">
            <a:avLst/>
          </a:prstGeom>
          <a:solidFill>
            <a:srgbClr val="FFFF99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BDB9BFBB-2BAB-6B2A-1607-1CFD7FC32FEF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半导体与金属接触后的能带</a:t>
            </a:r>
          </a:p>
        </p:txBody>
      </p:sp>
      <p:sp>
        <p:nvSpPr>
          <p:cNvPr id="1555462" name="Rectangle 4">
            <a:extLst>
              <a:ext uri="{FF2B5EF4-FFF2-40B4-BE49-F238E27FC236}">
                <a16:creationId xmlns:a16="http://schemas.microsoft.com/office/drawing/2014/main" id="{05E78C82-F090-C035-BCE1-91168AB50E91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503238" y="1512888"/>
            <a:ext cx="1873250" cy="504825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肖特基势垒</a:t>
            </a:r>
          </a:p>
          <a:p>
            <a:pPr>
              <a:lnSpc>
                <a:spcPct val="90000"/>
              </a:lnSpc>
            </a:pP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758" name="Rectangle 13">
            <a:extLst>
              <a:ext uri="{FF2B5EF4-FFF2-40B4-BE49-F238E27FC236}">
                <a16:creationId xmlns:a16="http://schemas.microsoft.com/office/drawing/2014/main" id="{6CF96FA2-E607-950D-3D6C-43B72C93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0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55468" name="Object 2">
            <a:extLst>
              <a:ext uri="{FF2B5EF4-FFF2-40B4-BE49-F238E27FC236}">
                <a16:creationId xmlns:a16="http://schemas.microsoft.com/office/drawing/2014/main" id="{65BF6C49-1A27-8394-FA50-90DF01910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" y="1884363"/>
          <a:ext cx="2368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6698" imgH="253890" progId="Equation.DSMT4">
                  <p:embed/>
                </p:oleObj>
              </mc:Choice>
              <mc:Fallback>
                <p:oleObj name="Equation" r:id="rId3" imgW="926698" imgH="253890" progId="Equation.DSMT4">
                  <p:embed/>
                  <p:pic>
                    <p:nvPicPr>
                      <p:cNvPr id="1555468" name="Object 2">
                        <a:extLst>
                          <a:ext uri="{FF2B5EF4-FFF2-40B4-BE49-F238E27FC236}">
                            <a16:creationId xmlns:a16="http://schemas.microsoft.com/office/drawing/2014/main" id="{65BF6C49-1A27-8394-FA50-90DF01910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884363"/>
                        <a:ext cx="2368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5474" name="Line 18">
            <a:extLst>
              <a:ext uri="{FF2B5EF4-FFF2-40B4-BE49-F238E27FC236}">
                <a16:creationId xmlns:a16="http://schemas.microsoft.com/office/drawing/2014/main" id="{15B64642-E959-2804-A008-3D4B02358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492375"/>
            <a:ext cx="720725" cy="576263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6DFB8227-5E45-CDF5-8D7D-CDCF55E895B9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735138"/>
            <a:ext cx="4833937" cy="461962"/>
            <a:chOff x="1701" y="1093"/>
            <a:chExt cx="3045" cy="291"/>
          </a:xfrm>
        </p:grpSpPr>
        <p:sp>
          <p:nvSpPr>
            <p:cNvPr id="74785" name="Rectangle 14">
              <a:extLst>
                <a:ext uri="{FF2B5EF4-FFF2-40B4-BE49-F238E27FC236}">
                  <a16:creationId xmlns:a16="http://schemas.microsoft.com/office/drawing/2014/main" id="{2533A5B7-A5D5-2FE4-03AA-19FB953F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093"/>
              <a:ext cx="26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阻止金属电子向半导体运动    </a:t>
              </a:r>
            </a:p>
          </p:txBody>
        </p:sp>
        <p:sp>
          <p:nvSpPr>
            <p:cNvPr id="74786" name="AutoShape 19">
              <a:extLst>
                <a:ext uri="{FF2B5EF4-FFF2-40B4-BE49-F238E27FC236}">
                  <a16:creationId xmlns:a16="http://schemas.microsoft.com/office/drawing/2014/main" id="{BC565AD9-24ED-3BB2-75E2-7278CB5F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117"/>
              <a:ext cx="408" cy="227"/>
            </a:xfrm>
            <a:prstGeom prst="right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8C4CA489-5D0A-997E-5321-49A9527D168A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997200"/>
            <a:ext cx="4186237" cy="1390650"/>
            <a:chOff x="2835" y="1888"/>
            <a:chExt cx="2637" cy="876"/>
          </a:xfrm>
        </p:grpSpPr>
        <p:grpSp>
          <p:nvGrpSpPr>
            <p:cNvPr id="74780" name="Group 22">
              <a:extLst>
                <a:ext uri="{FF2B5EF4-FFF2-40B4-BE49-F238E27FC236}">
                  <a16:creationId xmlns:a16="http://schemas.microsoft.com/office/drawing/2014/main" id="{0757CC56-D514-5F5C-20F7-0C4305D72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069"/>
              <a:ext cx="1685" cy="695"/>
              <a:chOff x="3787" y="2069"/>
              <a:chExt cx="1685" cy="695"/>
            </a:xfrm>
          </p:grpSpPr>
          <p:sp>
            <p:nvSpPr>
              <p:cNvPr id="74782" name="Rectangle 21">
                <a:extLst>
                  <a:ext uri="{FF2B5EF4-FFF2-40B4-BE49-F238E27FC236}">
                    <a16:creationId xmlns:a16="http://schemas.microsoft.com/office/drawing/2014/main" id="{474F5083-EB1C-2674-4EE0-BFF384F2C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069"/>
                <a:ext cx="1685" cy="681"/>
              </a:xfrm>
              <a:prstGeom prst="rect">
                <a:avLst/>
              </a:prstGeom>
              <a:gradFill rotWithShape="1">
                <a:gsLst>
                  <a:gs pos="0">
                    <a:srgbClr val="66FFFF"/>
                  </a:gs>
                  <a:gs pos="50000">
                    <a:srgbClr val="F9FFFF"/>
                  </a:gs>
                  <a:gs pos="100000">
                    <a:srgbClr val="66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83" name="Text Box 11">
                <a:extLst>
                  <a:ext uri="{FF2B5EF4-FFF2-40B4-BE49-F238E27FC236}">
                    <a16:creationId xmlns:a16="http://schemas.microsoft.com/office/drawing/2014/main" id="{875ADE8A-7DBF-9187-F422-24DFEEBBC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6" y="2088"/>
                <a:ext cx="10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内建电势差</a:t>
                </a:r>
              </a:p>
            </p:txBody>
          </p:sp>
          <p:graphicFrame>
            <p:nvGraphicFramePr>
              <p:cNvPr id="74784" name="Object 6">
                <a:extLst>
                  <a:ext uri="{FF2B5EF4-FFF2-40B4-BE49-F238E27FC236}">
                    <a16:creationId xmlns:a16="http://schemas.microsoft.com/office/drawing/2014/main" id="{E5BA5FA1-C187-514E-CCC5-D7A2ED6E64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0" y="2378"/>
              <a:ext cx="154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914400" imgH="228600" progId="Equation.3">
                      <p:embed/>
                    </p:oleObj>
                  </mc:Choice>
                  <mc:Fallback>
                    <p:oleObj name="公式" r:id="rId5" imgW="914400" imgH="228600" progId="Equation.3">
                      <p:embed/>
                      <p:pic>
                        <p:nvPicPr>
                          <p:cNvPr id="74784" name="Object 6">
                            <a:extLst>
                              <a:ext uri="{FF2B5EF4-FFF2-40B4-BE49-F238E27FC236}">
                                <a16:creationId xmlns:a16="http://schemas.microsoft.com/office/drawing/2014/main" id="{E5BA5FA1-C187-514E-CCC5-D7A2ED6E64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2378"/>
                            <a:ext cx="154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781" name="Line 23">
              <a:extLst>
                <a:ext uri="{FF2B5EF4-FFF2-40B4-BE49-F238E27FC236}">
                  <a16:creationId xmlns:a16="http://schemas.microsoft.com/office/drawing/2014/main" id="{EFFC9DCD-A225-DA65-63BF-7C159F000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5" y="1888"/>
              <a:ext cx="95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2B1322D5-6669-A7A1-7111-0B7340011A6B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652963"/>
            <a:ext cx="3673475" cy="1538287"/>
            <a:chOff x="3424" y="2931"/>
            <a:chExt cx="2314" cy="969"/>
          </a:xfrm>
        </p:grpSpPr>
        <p:sp>
          <p:nvSpPr>
            <p:cNvPr id="74778" name="Rectangle 16">
              <a:extLst>
                <a:ext uri="{FF2B5EF4-FFF2-40B4-BE49-F238E27FC236}">
                  <a16:creationId xmlns:a16="http://schemas.microsoft.com/office/drawing/2014/main" id="{36719F03-EB1F-CEBD-F2A1-D7F38FD6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377"/>
              <a:ext cx="23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半导体一侧</a:t>
              </a:r>
            </a:p>
            <a:p>
              <a:pPr marL="342900" marR="0" lvl="0" indent="-34290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阻止导带电子向金属运动  </a:t>
              </a:r>
            </a:p>
          </p:txBody>
        </p:sp>
        <p:sp>
          <p:nvSpPr>
            <p:cNvPr id="74779" name="AutoShape 25">
              <a:extLst>
                <a:ext uri="{FF2B5EF4-FFF2-40B4-BE49-F238E27FC236}">
                  <a16:creationId xmlns:a16="http://schemas.microsoft.com/office/drawing/2014/main" id="{994C7030-15C6-C18A-47C2-7720C227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31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764" name="Text Box 27">
            <a:extLst>
              <a:ext uri="{FF2B5EF4-FFF2-40B4-BE49-F238E27FC236}">
                <a16:creationId xmlns:a16="http://schemas.microsoft.com/office/drawing/2014/main" id="{9808CCE1-F690-4756-7CAE-8990D774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1106488"/>
            <a:ext cx="31384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  </a:t>
            </a:r>
          </a:p>
        </p:txBody>
      </p:sp>
      <p:grpSp>
        <p:nvGrpSpPr>
          <p:cNvPr id="74765" name="Group 30">
            <a:extLst>
              <a:ext uri="{FF2B5EF4-FFF2-40B4-BE49-F238E27FC236}">
                <a16:creationId xmlns:a16="http://schemas.microsoft.com/office/drawing/2014/main" id="{BC1B4831-A13B-5FCC-1E88-F340E888D54C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068638"/>
            <a:ext cx="315912" cy="369887"/>
            <a:chOff x="3752" y="2160"/>
            <a:chExt cx="199" cy="233"/>
          </a:xfrm>
        </p:grpSpPr>
        <p:sp>
          <p:nvSpPr>
            <p:cNvPr id="74776" name="Oval 31">
              <a:extLst>
                <a:ext uri="{FF2B5EF4-FFF2-40B4-BE49-F238E27FC236}">
                  <a16:creationId xmlns:a16="http://schemas.microsoft.com/office/drawing/2014/main" id="{FFB3C307-76B8-731C-0A3F-0D109FC7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7" name="Text Box 32">
              <a:extLst>
                <a:ext uri="{FF2B5EF4-FFF2-40B4-BE49-F238E27FC236}">
                  <a16:creationId xmlns:a16="http://schemas.microsoft.com/office/drawing/2014/main" id="{74DF558E-C174-EF92-C7C7-B9F5E613E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6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4766" name="Group 33">
            <a:extLst>
              <a:ext uri="{FF2B5EF4-FFF2-40B4-BE49-F238E27FC236}">
                <a16:creationId xmlns:a16="http://schemas.microsoft.com/office/drawing/2014/main" id="{B6086417-7CEC-507C-0F95-49C71E25752D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333750"/>
            <a:ext cx="315912" cy="369888"/>
            <a:chOff x="3752" y="2158"/>
            <a:chExt cx="199" cy="233"/>
          </a:xfrm>
        </p:grpSpPr>
        <p:sp>
          <p:nvSpPr>
            <p:cNvPr id="74774" name="Oval 34">
              <a:extLst>
                <a:ext uri="{FF2B5EF4-FFF2-40B4-BE49-F238E27FC236}">
                  <a16:creationId xmlns:a16="http://schemas.microsoft.com/office/drawing/2014/main" id="{F7988E13-EA70-194F-4C71-504EDE50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5" name="Text Box 35">
              <a:extLst>
                <a:ext uri="{FF2B5EF4-FFF2-40B4-BE49-F238E27FC236}">
                  <a16:creationId xmlns:a16="http://schemas.microsoft.com/office/drawing/2014/main" id="{CE1D5515-A015-18F2-5D41-341CC6785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58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4767" name="Group 36">
            <a:extLst>
              <a:ext uri="{FF2B5EF4-FFF2-40B4-BE49-F238E27FC236}">
                <a16:creationId xmlns:a16="http://schemas.microsoft.com/office/drawing/2014/main" id="{7784E697-C879-96DA-E7D8-4C36FFB9DED7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622675"/>
            <a:ext cx="315912" cy="369888"/>
            <a:chOff x="3752" y="2159"/>
            <a:chExt cx="199" cy="233"/>
          </a:xfrm>
        </p:grpSpPr>
        <p:sp>
          <p:nvSpPr>
            <p:cNvPr id="74772" name="Oval 37">
              <a:extLst>
                <a:ext uri="{FF2B5EF4-FFF2-40B4-BE49-F238E27FC236}">
                  <a16:creationId xmlns:a16="http://schemas.microsoft.com/office/drawing/2014/main" id="{C5D6CA8A-28F9-727D-BD92-56DFF20C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3" name="Text Box 38">
              <a:extLst>
                <a:ext uri="{FF2B5EF4-FFF2-40B4-BE49-F238E27FC236}">
                  <a16:creationId xmlns:a16="http://schemas.microsoft.com/office/drawing/2014/main" id="{DE0BCD84-AF7E-BECD-75F4-CC03952B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59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4768" name="Group 39">
            <a:extLst>
              <a:ext uri="{FF2B5EF4-FFF2-40B4-BE49-F238E27FC236}">
                <a16:creationId xmlns:a16="http://schemas.microsoft.com/office/drawing/2014/main" id="{530B6A7B-C557-4EBB-1D32-0DC56E8C8F6A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876675"/>
            <a:ext cx="315912" cy="369888"/>
            <a:chOff x="3752" y="2160"/>
            <a:chExt cx="199" cy="233"/>
          </a:xfrm>
        </p:grpSpPr>
        <p:sp>
          <p:nvSpPr>
            <p:cNvPr id="74770" name="Oval 40">
              <a:extLst>
                <a:ext uri="{FF2B5EF4-FFF2-40B4-BE49-F238E27FC236}">
                  <a16:creationId xmlns:a16="http://schemas.microsoft.com/office/drawing/2014/main" id="{3EE83EFA-6EBB-708E-5DB0-6AD8B2DD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1" name="Text Box 41">
              <a:extLst>
                <a:ext uri="{FF2B5EF4-FFF2-40B4-BE49-F238E27FC236}">
                  <a16:creationId xmlns:a16="http://schemas.microsoft.com/office/drawing/2014/main" id="{99706E69-20EC-09E1-A6ED-D53E3E692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6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74769" name="灯片编号占位符 38">
            <a:extLst>
              <a:ext uri="{FF2B5EF4-FFF2-40B4-BE49-F238E27FC236}">
                <a16:creationId xmlns:a16="http://schemas.microsoft.com/office/drawing/2014/main" id="{7DB5ADE8-B75B-0519-8034-EDEB4A95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390D8-A356-4876-BB6B-F8122E774CBB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55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5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5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473" grpId="0" animBg="1"/>
      <p:bldP spid="1555462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4">
            <a:extLst>
              <a:ext uri="{FF2B5EF4-FFF2-40B4-BE49-F238E27FC236}">
                <a16:creationId xmlns:a16="http://schemas.microsoft.com/office/drawing/2014/main" id="{20948C10-63C0-F85A-1AE4-7802F0CE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576388"/>
            <a:ext cx="395922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图片 2">
            <a:extLst>
              <a:ext uri="{FF2B5EF4-FFF2-40B4-BE49-F238E27FC236}">
                <a16:creationId xmlns:a16="http://schemas.microsoft.com/office/drawing/2014/main" id="{7D9D7DA3-B562-704C-5ED6-AF45D650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17675"/>
            <a:ext cx="432117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>
            <a:extLst>
              <a:ext uri="{FF2B5EF4-FFF2-40B4-BE49-F238E27FC236}">
                <a16:creationId xmlns:a16="http://schemas.microsoft.com/office/drawing/2014/main" id="{C31F52EF-F039-D026-0C71-4E1D90CEB5C2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647700" y="115888"/>
            <a:ext cx="7848600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型半导体欧姆接触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94366A5E-C631-0FFD-3E6D-60B55E960B85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395288" y="4911725"/>
            <a:ext cx="8353425" cy="1465263"/>
          </a:xfrm>
          <a:solidFill>
            <a:srgbClr val="FFFFFF"/>
          </a:solidFill>
        </p:spPr>
        <p:txBody>
          <a:bodyPr/>
          <a:lstStyle/>
          <a:p>
            <a:pPr lvl="1"/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为了达到热平衡，电子从金属流向半导体，半导体更加趋向</a:t>
            </a: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型</a:t>
            </a:r>
          </a:p>
          <a:p>
            <a:pPr lvl="1"/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在界面有电子电荷聚集</a:t>
            </a:r>
            <a:endParaRPr lang="en-US" altLang="zh-CN" sz="26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4998" name="Text Box 10">
            <a:extLst>
              <a:ext uri="{FF2B5EF4-FFF2-40B4-BE49-F238E27FC236}">
                <a16:creationId xmlns:a16="http://schemas.microsoft.com/office/drawing/2014/main" id="{C7046174-6813-D626-D387-DCE408F4E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34022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接触前 </a:t>
            </a:r>
          </a:p>
        </p:txBody>
      </p:sp>
      <p:sp>
        <p:nvSpPr>
          <p:cNvPr id="84999" name="Text Box 11">
            <a:extLst>
              <a:ext uri="{FF2B5EF4-FFF2-40B4-BE49-F238E27FC236}">
                <a16:creationId xmlns:a16="http://schemas.microsoft.com/office/drawing/2014/main" id="{C5904252-44FA-7B7B-E780-0150CCB8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354513"/>
            <a:ext cx="1290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接触后  </a:t>
            </a:r>
          </a:p>
        </p:txBody>
      </p:sp>
      <p:sp>
        <p:nvSpPr>
          <p:cNvPr id="85000" name="Text Box 18">
            <a:extLst>
              <a:ext uri="{FF2B5EF4-FFF2-40B4-BE49-F238E27FC236}">
                <a16:creationId xmlns:a16="http://schemas.microsoft.com/office/drawing/2014/main" id="{918BFCDC-A4F5-0D8E-149B-1D3633329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12414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电子电荷聚集</a:t>
            </a:r>
          </a:p>
        </p:txBody>
      </p:sp>
      <p:sp>
        <p:nvSpPr>
          <p:cNvPr id="85001" name="灯片编号占位符 13">
            <a:extLst>
              <a:ext uri="{FF2B5EF4-FFF2-40B4-BE49-F238E27FC236}">
                <a16:creationId xmlns:a16="http://schemas.microsoft.com/office/drawing/2014/main" id="{1CCC2D79-F61F-A8C5-CA67-EE5062E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A5139D-B41E-4FFD-90E9-B497DBA7616F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1">
            <a:extLst>
              <a:ext uri="{FF2B5EF4-FFF2-40B4-BE49-F238E27FC236}">
                <a16:creationId xmlns:a16="http://schemas.microsoft.com/office/drawing/2014/main" id="{A5FC9E9D-2808-5F34-3DCD-D9AA4770F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13446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金属加正电压</a:t>
            </a:r>
          </a:p>
        </p:txBody>
      </p:sp>
      <p:sp>
        <p:nvSpPr>
          <p:cNvPr id="86019" name="Text Box 12">
            <a:extLst>
              <a:ext uri="{FF2B5EF4-FFF2-40B4-BE49-F238E27FC236}">
                <a16:creationId xmlns:a16="http://schemas.microsoft.com/office/drawing/2014/main" id="{66B450AE-C240-AACD-545B-FB34FCF2F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1358900"/>
            <a:ext cx="203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半导体加正压</a:t>
            </a:r>
          </a:p>
        </p:txBody>
      </p:sp>
      <p:sp>
        <p:nvSpPr>
          <p:cNvPr id="86020" name="Text Box 13">
            <a:extLst>
              <a:ext uri="{FF2B5EF4-FFF2-40B4-BE49-F238E27FC236}">
                <a16:creationId xmlns:a16="http://schemas.microsoft.com/office/drawing/2014/main" id="{ABACB6CD-45FB-AD8D-19F2-9B90E4E6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14850"/>
            <a:ext cx="4248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电子从半导体流向金属，半导体导带能量高于金属费米能级，不存在电子的势垒</a:t>
            </a:r>
          </a:p>
        </p:txBody>
      </p:sp>
      <p:sp>
        <p:nvSpPr>
          <p:cNvPr id="86021" name="Text Box 14">
            <a:extLst>
              <a:ext uri="{FF2B5EF4-FFF2-40B4-BE49-F238E27FC236}">
                <a16:creationId xmlns:a16="http://schemas.microsoft.com/office/drawing/2014/main" id="{36BD8653-9558-06C9-5079-FA8B739EE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514850"/>
            <a:ext cx="43195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电子从金属流向半导体，存在一个小势垒</a:t>
            </a: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对于重掺杂的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型，</a:t>
            </a: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很小，电子很容易流向半导体</a:t>
            </a: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51517A36-2B47-E744-7BBA-EF5CA82CCF6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11188" y="188913"/>
            <a:ext cx="7921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型半导体欧姆接触</a:t>
            </a:r>
          </a:p>
        </p:txBody>
      </p:sp>
      <p:sp>
        <p:nvSpPr>
          <p:cNvPr id="86023" name="灯片编号占位符 10">
            <a:extLst>
              <a:ext uri="{FF2B5EF4-FFF2-40B4-BE49-F238E27FC236}">
                <a16:creationId xmlns:a16="http://schemas.microsoft.com/office/drawing/2014/main" id="{3E29D7D6-5639-380A-B87B-12D3EC66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3E893D-B472-43CF-A9FA-07430DDCAEA5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6024" name="图片 2">
            <a:extLst>
              <a:ext uri="{FF2B5EF4-FFF2-40B4-BE49-F238E27FC236}">
                <a16:creationId xmlns:a16="http://schemas.microsoft.com/office/drawing/2014/main" id="{B8B77CBD-D5CD-C78F-AB6C-2B6C0709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6475"/>
            <a:ext cx="31051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5" name="图片 4">
            <a:extLst>
              <a:ext uri="{FF2B5EF4-FFF2-40B4-BE49-F238E27FC236}">
                <a16:creationId xmlns:a16="http://schemas.microsoft.com/office/drawing/2014/main" id="{9EA0BE59-FDED-5C6A-4D55-DD8F8DA9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005013"/>
            <a:ext cx="3676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4">
            <a:extLst>
              <a:ext uri="{FF2B5EF4-FFF2-40B4-BE49-F238E27FC236}">
                <a16:creationId xmlns:a16="http://schemas.microsoft.com/office/drawing/2014/main" id="{47FACD2D-C5C7-F60C-1002-4FD7500C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112963"/>
            <a:ext cx="395922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图片 2">
            <a:extLst>
              <a:ext uri="{FF2B5EF4-FFF2-40B4-BE49-F238E27FC236}">
                <a16:creationId xmlns:a16="http://schemas.microsoft.com/office/drawing/2014/main" id="{534C5A2B-3FDD-B2D5-E998-90CEEAE3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9738"/>
            <a:ext cx="39592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3">
            <a:extLst>
              <a:ext uri="{FF2B5EF4-FFF2-40B4-BE49-F238E27FC236}">
                <a16:creationId xmlns:a16="http://schemas.microsoft.com/office/drawing/2014/main" id="{3DCB15E0-7D16-7E3B-7868-0A69169F03A5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539750" y="4814888"/>
            <a:ext cx="8064500" cy="1422400"/>
          </a:xfrm>
          <a:solidFill>
            <a:srgbClr val="FFFFFF"/>
          </a:solidFill>
        </p:spPr>
        <p:txBody>
          <a:bodyPr/>
          <a:lstStyle/>
          <a:p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电子（空穴）在金属和半导体之间运动时，也不存在明显的势垒</a:t>
            </a:r>
          </a:p>
        </p:txBody>
      </p:sp>
      <p:sp>
        <p:nvSpPr>
          <p:cNvPr id="87045" name="Text Box 10">
            <a:extLst>
              <a:ext uri="{FF2B5EF4-FFF2-40B4-BE49-F238E27FC236}">
                <a16:creationId xmlns:a16="http://schemas.microsoft.com/office/drawing/2014/main" id="{A608CB3F-A9D1-296A-26FF-E033BB3F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12863"/>
            <a:ext cx="290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接触前：</a:t>
            </a:r>
            <a:r>
              <a: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kumimoji="0" lang="zh-CN" altLang="en-US" sz="2400" b="1" i="1" u="none" strike="noStrike" kern="1200" cap="none" spc="0" normalizeH="0" baseline="-2500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7046" name="Text Box 11">
            <a:extLst>
              <a:ext uri="{FF2B5EF4-FFF2-40B4-BE49-F238E27FC236}">
                <a16:creationId xmlns:a16="http://schemas.microsoft.com/office/drawing/2014/main" id="{F67AA66A-0F16-607D-05C8-CABD0DC37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12684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接触后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047" name="Rectangle 2">
            <a:extLst>
              <a:ext uri="{FF2B5EF4-FFF2-40B4-BE49-F238E27FC236}">
                <a16:creationId xmlns:a16="http://schemas.microsoft.com/office/drawing/2014/main" id="{2907F470-E5E8-E4C1-BB34-80A02478573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47700" y="130175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-p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型半导体欧姆接触</a:t>
            </a:r>
          </a:p>
        </p:txBody>
      </p:sp>
      <p:sp>
        <p:nvSpPr>
          <p:cNvPr id="87048" name="灯片编号占位符 9">
            <a:extLst>
              <a:ext uri="{FF2B5EF4-FFF2-40B4-BE49-F238E27FC236}">
                <a16:creationId xmlns:a16="http://schemas.microsoft.com/office/drawing/2014/main" id="{753B46DF-90DB-D1AC-EE2A-F1DA1C2F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4EC72F-9443-4264-BE5F-8A5505364C4D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7">
            <a:extLst>
              <a:ext uri="{FF2B5EF4-FFF2-40B4-BE49-F238E27FC236}">
                <a16:creationId xmlns:a16="http://schemas.microsoft.com/office/drawing/2014/main" id="{BF8B49E5-BA7D-68A6-3C9D-99BA6BA4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314450"/>
            <a:ext cx="629761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2">
            <a:extLst>
              <a:ext uri="{FF2B5EF4-FFF2-40B4-BE49-F238E27FC236}">
                <a16:creationId xmlns:a16="http://schemas.microsoft.com/office/drawing/2014/main" id="{99889CF7-793B-650A-53D7-C3FAFB395541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106488" y="198438"/>
            <a:ext cx="6931025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金属与半导体的欧姆接触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5E281DA4-8D08-A6D8-1B41-352CB3CC1B04}"/>
              </a:ext>
            </a:extLst>
          </p:cNvPr>
          <p:cNvGrpSpPr>
            <a:grpSpLocks/>
          </p:cNvGrpSpPr>
          <p:nvPr/>
        </p:nvGrpSpPr>
        <p:grpSpPr bwMode="auto">
          <a:xfrm>
            <a:off x="6284913" y="2911475"/>
            <a:ext cx="2155825" cy="461963"/>
            <a:chOff x="3651" y="2205"/>
            <a:chExt cx="1358" cy="291"/>
          </a:xfrm>
        </p:grpSpPr>
        <p:sp>
          <p:nvSpPr>
            <p:cNvPr id="88073" name="Text Box 8">
              <a:extLst>
                <a:ext uri="{FF2B5EF4-FFF2-40B4-BE49-F238E27FC236}">
                  <a16:creationId xmlns:a16="http://schemas.microsoft.com/office/drawing/2014/main" id="{C0663034-E648-6A42-A9B7-E85AD6028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205"/>
              <a:ext cx="1086" cy="29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非欧姆接触</a:t>
              </a:r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C3E62F0A-D1F8-B01B-04A1-D888678F6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1" y="2296"/>
              <a:ext cx="272" cy="9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97EE4386-C34A-67C7-B23B-8AFFC7229EFC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2890838"/>
            <a:ext cx="2016125" cy="461962"/>
            <a:chOff x="1701" y="2387"/>
            <a:chExt cx="1270" cy="291"/>
          </a:xfrm>
        </p:grpSpPr>
        <p:sp>
          <p:nvSpPr>
            <p:cNvPr id="88071" name="Text Box 9">
              <a:extLst>
                <a:ext uri="{FF2B5EF4-FFF2-40B4-BE49-F238E27FC236}">
                  <a16:creationId xmlns:a16="http://schemas.microsoft.com/office/drawing/2014/main" id="{28327830-DF4A-747D-AC9B-9CC3742A5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87"/>
              <a:ext cx="892" cy="29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欧姆接触</a:t>
              </a:r>
            </a:p>
          </p:txBody>
        </p:sp>
        <p:sp>
          <p:nvSpPr>
            <p:cNvPr id="88072" name="Line 11">
              <a:extLst>
                <a:ext uri="{FF2B5EF4-FFF2-40B4-BE49-F238E27FC236}">
                  <a16:creationId xmlns:a16="http://schemas.microsoft.com/office/drawing/2014/main" id="{B5DE85BC-695B-8C75-8755-163DBD468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3" y="2478"/>
              <a:ext cx="378" cy="6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8070" name="灯片编号占位符 12">
            <a:extLst>
              <a:ext uri="{FF2B5EF4-FFF2-40B4-BE49-F238E27FC236}">
                <a16:creationId xmlns:a16="http://schemas.microsoft.com/office/drawing/2014/main" id="{A109E905-E52F-1A9A-D0FE-55D0369E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351EFD-8CCF-4E5C-A725-84CC6864A8A7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7D4DC88F-F3BB-FDF9-0F74-1A0F7F17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互动环节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59898A9C-139E-A893-7BF7-B95D6F2D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：金属和半导体接触分为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整流的肖特基接触和整流的欧姆接触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整流的肖特基接触和非整流的欧姆接触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非整流的肖特基接触和整流的欧姆接触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非整流的肖特基接触和非整流的欧姆接触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0EB44E0E-C7BA-25A2-0218-FF94733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1A3F6-9F04-4376-9506-E50B4064CE2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F323607B-0711-2839-3870-2654042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固体间接触的电特性</a:t>
            </a: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D350EF99-861A-D77C-EB83-01F447CA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金属间接触的电特性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4.4.3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半导体接触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4.4.4 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绝缘体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半导体系统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（讲义</a:t>
            </a:r>
            <a:r>
              <a:rPr lang="en-US" altLang="zh-CN" sz="2800">
                <a:solidFill>
                  <a:srgbClr val="0000FF"/>
                </a:solidFill>
                <a:cs typeface="Arial" panose="020B0604020202020204" pitchFamily="34" charset="0"/>
              </a:rPr>
              <a:t>P117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zh-CN" altLang="en-US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EA710FC3-C905-2D9F-91CE-E758D79B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607DB6-E7BE-4AB0-A78C-9B54D18B13C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26EE7E2-920F-939A-5C21-DAF6E49288A8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357313" y="171450"/>
            <a:ext cx="6429375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绝缘体</a:t>
            </a:r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半导体系统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B0CE86D-A99B-D0CA-9ED4-C69A1B5A57E3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574675" y="3859213"/>
            <a:ext cx="8029575" cy="2132012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</a:t>
            </a: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</a:t>
            </a: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Metal-Insulator-Semiconductor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Metal-Oxide-Semiconductor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硅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-SiO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铝（铜）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更常用的情况下由具有高导电率的多晶硅作为导电层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仍沿用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一词</a:t>
            </a:r>
          </a:p>
        </p:txBody>
      </p:sp>
      <p:pic>
        <p:nvPicPr>
          <p:cNvPr id="91140" name="Picture 6">
            <a:extLst>
              <a:ext uri="{FF2B5EF4-FFF2-40B4-BE49-F238E27FC236}">
                <a16:creationId xmlns:a16="http://schemas.microsoft.com/office/drawing/2014/main" id="{FB09B42C-A64C-1138-C33D-3279AB55D3D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0638" y="1047750"/>
            <a:ext cx="4041775" cy="2786063"/>
          </a:xfrm>
          <a:noFill/>
        </p:spPr>
      </p:pic>
      <p:sp>
        <p:nvSpPr>
          <p:cNvPr id="1319945" name="Text Box 9">
            <a:extLst>
              <a:ext uri="{FF2B5EF4-FFF2-40B4-BE49-F238E27FC236}">
                <a16:creationId xmlns:a16="http://schemas.microsoft.com/office/drawing/2014/main" id="{DA3BD836-7D83-C5C5-AEB2-B0171A8E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594995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核心：半导体表面的“反型”转变</a:t>
            </a:r>
          </a:p>
        </p:txBody>
      </p:sp>
      <p:grpSp>
        <p:nvGrpSpPr>
          <p:cNvPr id="91142" name="Group 12">
            <a:extLst>
              <a:ext uri="{FF2B5EF4-FFF2-40B4-BE49-F238E27FC236}">
                <a16:creationId xmlns:a16="http://schemas.microsoft.com/office/drawing/2014/main" id="{6A98C34C-C07D-E106-FA9F-D4502489A77B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1379538"/>
            <a:ext cx="3500438" cy="600075"/>
            <a:chOff x="584" y="845"/>
            <a:chExt cx="2205" cy="378"/>
          </a:xfrm>
        </p:grpSpPr>
        <p:sp>
          <p:nvSpPr>
            <p:cNvPr id="91144" name="Text Box 10">
              <a:extLst>
                <a:ext uri="{FF2B5EF4-FFF2-40B4-BE49-F238E27FC236}">
                  <a16:creationId xmlns:a16="http://schemas.microsoft.com/office/drawing/2014/main" id="{1FBDEDCD-E098-FE89-7325-8A899CE3A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890"/>
              <a:ext cx="572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栅极</a:t>
              </a:r>
            </a:p>
          </p:txBody>
        </p:sp>
        <p:sp>
          <p:nvSpPr>
            <p:cNvPr id="91145" name="Line 11">
              <a:extLst>
                <a:ext uri="{FF2B5EF4-FFF2-40B4-BE49-F238E27FC236}">
                  <a16:creationId xmlns:a16="http://schemas.microsoft.com/office/drawing/2014/main" id="{84FF01A0-A2EE-2AD7-4E8C-2F086AD0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845"/>
              <a:ext cx="1633" cy="1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1143" name="灯片编号占位符 10">
            <a:extLst>
              <a:ext uri="{FF2B5EF4-FFF2-40B4-BE49-F238E27FC236}">
                <a16:creationId xmlns:a16="http://schemas.microsoft.com/office/drawing/2014/main" id="{23B6833C-9FF9-0760-8183-E13CC52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E006E7-6C10-4D8F-9EC1-6CE5189655F4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AB53E50-89C1-4758-C857-9706F23DEF1B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  <a:noFill/>
        </p:spPr>
        <p:txBody>
          <a:bodyPr/>
          <a:lstStyle/>
          <a:p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FDBFE20-9CBE-19B6-298B-801C41DAE5EA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647700" y="4868863"/>
            <a:ext cx="7848600" cy="1152525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型半导体衬底为例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栅极加以负电压，将吸引空穴到半导体表面，使表面形成带正电荷的空穴积累层</a:t>
            </a:r>
          </a:p>
        </p:txBody>
      </p:sp>
      <p:pic>
        <p:nvPicPr>
          <p:cNvPr id="92164" name="Picture 6">
            <a:extLst>
              <a:ext uri="{FF2B5EF4-FFF2-40B4-BE49-F238E27FC236}">
                <a16:creationId xmlns:a16="http://schemas.microsoft.com/office/drawing/2014/main" id="{9C24B75A-A427-44DA-7BAD-AF0B9A482FC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524000"/>
            <a:ext cx="5905500" cy="2757488"/>
          </a:xfrm>
          <a:noFill/>
        </p:spPr>
      </p:pic>
      <p:sp>
        <p:nvSpPr>
          <p:cNvPr id="92165" name="灯片编号占位符 6">
            <a:extLst>
              <a:ext uri="{FF2B5EF4-FFF2-40B4-BE49-F238E27FC236}">
                <a16:creationId xmlns:a16="http://schemas.microsoft.com/office/drawing/2014/main" id="{8A502FB0-6990-63C6-99EF-3B77F3B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C8B0ED-B985-4F1E-BB3C-78DEB22F88C2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166" name="Text Box 11">
            <a:extLst>
              <a:ext uri="{FF2B5EF4-FFF2-40B4-BE49-F238E27FC236}">
                <a16:creationId xmlns:a16="http://schemas.microsoft.com/office/drawing/2014/main" id="{AB07134E-8DA6-1335-3378-F3EB5D69F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4346575"/>
            <a:ext cx="7007225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半导体表面相对于体内的电势差称为表面势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6">
            <a:extLst>
              <a:ext uri="{FF2B5EF4-FFF2-40B4-BE49-F238E27FC236}">
                <a16:creationId xmlns:a16="http://schemas.microsoft.com/office/drawing/2014/main" id="{5FCE1C70-E2F4-B1E3-B0E1-D5B3DFDDDA0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412875"/>
            <a:ext cx="5903912" cy="2755900"/>
          </a:xfrm>
          <a:noFill/>
        </p:spPr>
      </p:pic>
      <p:sp>
        <p:nvSpPr>
          <p:cNvPr id="93187" name="Rectangle 2">
            <a:extLst>
              <a:ext uri="{FF2B5EF4-FFF2-40B4-BE49-F238E27FC236}">
                <a16:creationId xmlns:a16="http://schemas.microsoft.com/office/drawing/2014/main" id="{DF304B4E-5629-9269-CB85-2595E8BBAE5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133475" y="215900"/>
            <a:ext cx="6861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3188" name="Text Box 9">
            <a:extLst>
              <a:ext uri="{FF2B5EF4-FFF2-40B4-BE49-F238E27FC236}">
                <a16:creationId xmlns:a16="http://schemas.microsoft.com/office/drawing/2014/main" id="{26AFBE66-F682-2E9C-C2F4-9DCFABF1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822700"/>
            <a:ext cx="843915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当栅压为正，既有从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型半导体表面排斥多数载流子空穴的作用，又有吸引少数载流子电子到半导体表面的作用。</a:t>
            </a:r>
          </a:p>
        </p:txBody>
      </p:sp>
      <p:sp>
        <p:nvSpPr>
          <p:cNvPr id="93189" name="Text Box 10">
            <a:extLst>
              <a:ext uri="{FF2B5EF4-FFF2-40B4-BE49-F238E27FC236}">
                <a16:creationId xmlns:a16="http://schemas.microsoft.com/office/drawing/2014/main" id="{3874900F-6CF1-A567-9088-3F6B66D2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684713"/>
            <a:ext cx="84248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正栅压较小时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，主要是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型半导体表面的空穴被赶走，形成带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负电荷的耗尽层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。空间电荷区可屏蔽栅压引起的电场。空间电荷区中存在的电场引起电势的变化，使能带弯曲向下，形成空穴势垒。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6FD934AC-84CA-1EF6-7EF0-7FB23BD2929B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013075"/>
            <a:ext cx="3740150" cy="461963"/>
            <a:chOff x="2517" y="2024"/>
            <a:chExt cx="2356" cy="291"/>
          </a:xfrm>
        </p:grpSpPr>
        <p:sp>
          <p:nvSpPr>
            <p:cNvPr id="93192" name="Text Box 11">
              <a:extLst>
                <a:ext uri="{FF2B5EF4-FFF2-40B4-BE49-F238E27FC236}">
                  <a16:creationId xmlns:a16="http://schemas.microsoft.com/office/drawing/2014/main" id="{00E888A8-19B2-FCFB-DC25-775B04FF0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024"/>
              <a:ext cx="1086" cy="29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空间电荷区</a:t>
              </a:r>
            </a:p>
          </p:txBody>
        </p:sp>
        <p:sp>
          <p:nvSpPr>
            <p:cNvPr id="93193" name="Line 12">
              <a:extLst>
                <a:ext uri="{FF2B5EF4-FFF2-40B4-BE49-F238E27FC236}">
                  <a16:creationId xmlns:a16="http://schemas.microsoft.com/office/drawing/2014/main" id="{C49C3958-D76B-B1F7-4530-4D77172F8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7" y="2115"/>
              <a:ext cx="127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191" name="灯片编号占位符 11">
            <a:extLst>
              <a:ext uri="{FF2B5EF4-FFF2-40B4-BE49-F238E27FC236}">
                <a16:creationId xmlns:a16="http://schemas.microsoft.com/office/drawing/2014/main" id="{CEA4FBBC-AF34-E5D6-B781-E1902916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B252B4-3856-4F10-AF35-E9BD84A314CB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6">
            <a:extLst>
              <a:ext uri="{FF2B5EF4-FFF2-40B4-BE49-F238E27FC236}">
                <a16:creationId xmlns:a16="http://schemas.microsoft.com/office/drawing/2014/main" id="{D287FE78-30FA-0C18-C33D-79D61A68EDA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1341438"/>
            <a:ext cx="7129463" cy="3128962"/>
          </a:xfrm>
          <a:noFill/>
        </p:spPr>
      </p:pic>
      <p:sp>
        <p:nvSpPr>
          <p:cNvPr id="94211" name="Rectangle 2">
            <a:extLst>
              <a:ext uri="{FF2B5EF4-FFF2-40B4-BE49-F238E27FC236}">
                <a16:creationId xmlns:a16="http://schemas.microsoft.com/office/drawing/2014/main" id="{3CFBF5D4-DD74-5440-A5E8-52283642C54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141413" y="260350"/>
            <a:ext cx="6861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4212" name="Text Box 9">
            <a:extLst>
              <a:ext uri="{FF2B5EF4-FFF2-40B4-BE49-F238E27FC236}">
                <a16:creationId xmlns:a16="http://schemas.microsoft.com/office/drawing/2014/main" id="{1338522F-540B-BA62-D923-507836ECC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554538"/>
            <a:ext cx="7572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当正栅压较大时，表面势增强足够大时，表面处的费米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能级有可能进入带隙上半部，这时在表面的电子浓度将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超过空穴浓度，从而形成电子导电层</a:t>
            </a:r>
          </a:p>
        </p:txBody>
      </p:sp>
      <p:sp>
        <p:nvSpPr>
          <p:cNvPr id="94213" name="Text Box 10">
            <a:extLst>
              <a:ext uri="{FF2B5EF4-FFF2-40B4-BE49-F238E27FC236}">
                <a16:creationId xmlns:a16="http://schemas.microsoft.com/office/drawing/2014/main" id="{56073463-D646-2F41-0E73-5FA8B6FE2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661025"/>
            <a:ext cx="7572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其载流子是和体内导电型号相反的，称其为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反型层</a:t>
            </a:r>
          </a:p>
        </p:txBody>
      </p:sp>
      <p:sp>
        <p:nvSpPr>
          <p:cNvPr id="94214" name="灯片编号占位符 7">
            <a:extLst>
              <a:ext uri="{FF2B5EF4-FFF2-40B4-BE49-F238E27FC236}">
                <a16:creationId xmlns:a16="http://schemas.microsoft.com/office/drawing/2014/main" id="{CBA549AC-BF4A-BB09-DD84-B4F8700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89912-C299-4219-BEBD-9EF275107FC4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D7DF76E-C03A-1634-0DAD-4B11F02C3AFA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2208213" y="69850"/>
            <a:ext cx="4721225" cy="1143000"/>
          </a:xfrm>
          <a:solidFill>
            <a:srgbClr val="FFFFFF"/>
          </a:solidFill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反向偏压的影响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C320D0FC-A1AC-5EB9-0893-92415487F75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2852738"/>
            <a:ext cx="4356100" cy="3562350"/>
          </a:xfrm>
          <a:noFill/>
        </p:spPr>
      </p:pic>
      <p:sp>
        <p:nvSpPr>
          <p:cNvPr id="75780" name="Text Box 5">
            <a:extLst>
              <a:ext uri="{FF2B5EF4-FFF2-40B4-BE49-F238E27FC236}">
                <a16:creationId xmlns:a16="http://schemas.microsoft.com/office/drawing/2014/main" id="{EC1A5151-73EF-2F15-0796-E237CAEFC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19200"/>
            <a:ext cx="4321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半导体到金属的势垒高度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增加，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不变，电子可以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从金属流向半导体</a:t>
            </a:r>
          </a:p>
        </p:txBody>
      </p:sp>
      <p:sp>
        <p:nvSpPr>
          <p:cNvPr id="75781" name="Text Box 9">
            <a:extLst>
              <a:ext uri="{FF2B5EF4-FFF2-40B4-BE49-F238E27FC236}">
                <a16:creationId xmlns:a16="http://schemas.microsoft.com/office/drawing/2014/main" id="{563E78C0-05D4-4557-9C40-C070DD65F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2400300"/>
            <a:ext cx="579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782" name="Text Box 10">
            <a:extLst>
              <a:ext uri="{FF2B5EF4-FFF2-40B4-BE49-F238E27FC236}">
                <a16:creationId xmlns:a16="http://schemas.microsoft.com/office/drawing/2014/main" id="{64F05385-37E9-86C7-AD80-9F7D7503C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2328863"/>
            <a:ext cx="41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5783" name="Picture 6">
            <a:extLst>
              <a:ext uri="{FF2B5EF4-FFF2-40B4-BE49-F238E27FC236}">
                <a16:creationId xmlns:a16="http://schemas.microsoft.com/office/drawing/2014/main" id="{D766C422-F721-BFA0-5C45-1D2C49A2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2738"/>
            <a:ext cx="4284663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Text Box 13">
            <a:extLst>
              <a:ext uri="{FF2B5EF4-FFF2-40B4-BE49-F238E27FC236}">
                <a16:creationId xmlns:a16="http://schemas.microsoft.com/office/drawing/2014/main" id="{99B9702C-A003-3095-F0B7-2B454239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89088"/>
            <a:ext cx="28971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</a:t>
            </a:r>
          </a:p>
        </p:txBody>
      </p:sp>
      <p:grpSp>
        <p:nvGrpSpPr>
          <p:cNvPr id="75785" name="Group 16">
            <a:extLst>
              <a:ext uri="{FF2B5EF4-FFF2-40B4-BE49-F238E27FC236}">
                <a16:creationId xmlns:a16="http://schemas.microsoft.com/office/drawing/2014/main" id="{8B572069-239C-5405-C0AE-60297EAB2EE0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3357563"/>
            <a:ext cx="315913" cy="369887"/>
            <a:chOff x="3747" y="2161"/>
            <a:chExt cx="199" cy="233"/>
          </a:xfrm>
        </p:grpSpPr>
        <p:sp>
          <p:nvSpPr>
            <p:cNvPr id="75805" name="Oval 17">
              <a:extLst>
                <a:ext uri="{FF2B5EF4-FFF2-40B4-BE49-F238E27FC236}">
                  <a16:creationId xmlns:a16="http://schemas.microsoft.com/office/drawing/2014/main" id="{C8B2EE73-1989-9BA9-3959-BFFD305D4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6" name="Text Box 18">
              <a:extLst>
                <a:ext uri="{FF2B5EF4-FFF2-40B4-BE49-F238E27FC236}">
                  <a16:creationId xmlns:a16="http://schemas.microsoft.com/office/drawing/2014/main" id="{F8A18CB0-A3F3-9590-40F0-BDF05F1B1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161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6" name="Group 19">
            <a:extLst>
              <a:ext uri="{FF2B5EF4-FFF2-40B4-BE49-F238E27FC236}">
                <a16:creationId xmlns:a16="http://schemas.microsoft.com/office/drawing/2014/main" id="{011744A2-37DD-A66E-0BB2-60404B2418B0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3613150"/>
            <a:ext cx="315913" cy="369888"/>
            <a:chOff x="3747" y="2153"/>
            <a:chExt cx="199" cy="233"/>
          </a:xfrm>
        </p:grpSpPr>
        <p:sp>
          <p:nvSpPr>
            <p:cNvPr id="75803" name="Oval 20">
              <a:extLst>
                <a:ext uri="{FF2B5EF4-FFF2-40B4-BE49-F238E27FC236}">
                  <a16:creationId xmlns:a16="http://schemas.microsoft.com/office/drawing/2014/main" id="{C8568F6B-A69B-57A0-72F9-6F21EC61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4" name="Text Box 21">
              <a:extLst>
                <a:ext uri="{FF2B5EF4-FFF2-40B4-BE49-F238E27FC236}">
                  <a16:creationId xmlns:a16="http://schemas.microsoft.com/office/drawing/2014/main" id="{62838DDD-B13A-2023-9A93-38D23503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153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7" name="Group 22">
            <a:extLst>
              <a:ext uri="{FF2B5EF4-FFF2-40B4-BE49-F238E27FC236}">
                <a16:creationId xmlns:a16="http://schemas.microsoft.com/office/drawing/2014/main" id="{46A6C1CC-952A-77BE-7C95-8B45D6B7A011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3895725"/>
            <a:ext cx="315912" cy="369888"/>
            <a:chOff x="3746" y="2150"/>
            <a:chExt cx="199" cy="233"/>
          </a:xfrm>
        </p:grpSpPr>
        <p:sp>
          <p:nvSpPr>
            <p:cNvPr id="75801" name="Oval 23">
              <a:extLst>
                <a:ext uri="{FF2B5EF4-FFF2-40B4-BE49-F238E27FC236}">
                  <a16:creationId xmlns:a16="http://schemas.microsoft.com/office/drawing/2014/main" id="{68DE9017-B69A-DEB3-14B7-E0C4BD808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2" name="Text Box 24">
              <a:extLst>
                <a:ext uri="{FF2B5EF4-FFF2-40B4-BE49-F238E27FC236}">
                  <a16:creationId xmlns:a16="http://schemas.microsoft.com/office/drawing/2014/main" id="{83129661-7B89-09AC-D6E1-B54CB1E43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15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8" name="Group 25">
            <a:extLst>
              <a:ext uri="{FF2B5EF4-FFF2-40B4-BE49-F238E27FC236}">
                <a16:creationId xmlns:a16="http://schemas.microsoft.com/office/drawing/2014/main" id="{BFE150E1-BE26-7AD8-7D4C-99BD9DDEDC96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4156075"/>
            <a:ext cx="315912" cy="369888"/>
            <a:chOff x="3746" y="2155"/>
            <a:chExt cx="199" cy="233"/>
          </a:xfrm>
        </p:grpSpPr>
        <p:sp>
          <p:nvSpPr>
            <p:cNvPr id="75799" name="Oval 26">
              <a:extLst>
                <a:ext uri="{FF2B5EF4-FFF2-40B4-BE49-F238E27FC236}">
                  <a16:creationId xmlns:a16="http://schemas.microsoft.com/office/drawing/2014/main" id="{13AEE9F7-8249-64F2-DDA8-A82E9FE3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0" name="Text Box 27">
              <a:extLst>
                <a:ext uri="{FF2B5EF4-FFF2-40B4-BE49-F238E27FC236}">
                  <a16:creationId xmlns:a16="http://schemas.microsoft.com/office/drawing/2014/main" id="{72AED874-5E61-DFAC-8CD5-2C3076AC3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15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9" name="Group 30">
            <a:extLst>
              <a:ext uri="{FF2B5EF4-FFF2-40B4-BE49-F238E27FC236}">
                <a16:creationId xmlns:a16="http://schemas.microsoft.com/office/drawing/2014/main" id="{C4618191-7964-C928-0662-C84B74026EE8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3351213"/>
            <a:ext cx="315913" cy="369887"/>
            <a:chOff x="3756" y="2145"/>
            <a:chExt cx="199" cy="233"/>
          </a:xfrm>
        </p:grpSpPr>
        <p:sp>
          <p:nvSpPr>
            <p:cNvPr id="75797" name="Oval 31">
              <a:extLst>
                <a:ext uri="{FF2B5EF4-FFF2-40B4-BE49-F238E27FC236}">
                  <a16:creationId xmlns:a16="http://schemas.microsoft.com/office/drawing/2014/main" id="{D12F6A80-3B88-1888-0013-A3FD6B8B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8" name="Text Box 32">
              <a:extLst>
                <a:ext uri="{FF2B5EF4-FFF2-40B4-BE49-F238E27FC236}">
                  <a16:creationId xmlns:a16="http://schemas.microsoft.com/office/drawing/2014/main" id="{0A3F09FD-EC8A-DA32-8BD9-710E68DE1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14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90" name="Group 33">
            <a:extLst>
              <a:ext uri="{FF2B5EF4-FFF2-40B4-BE49-F238E27FC236}">
                <a16:creationId xmlns:a16="http://schemas.microsoft.com/office/drawing/2014/main" id="{F7294096-1B18-BE0C-F1B8-C8EC0F2DB2E4}"/>
              </a:ext>
            </a:extLst>
          </p:cNvPr>
          <p:cNvGrpSpPr>
            <a:grpSpLocks/>
          </p:cNvGrpSpPr>
          <p:nvPr/>
        </p:nvGrpSpPr>
        <p:grpSpPr bwMode="auto">
          <a:xfrm>
            <a:off x="5746750" y="3627438"/>
            <a:ext cx="315913" cy="369887"/>
            <a:chOff x="3746" y="2150"/>
            <a:chExt cx="199" cy="233"/>
          </a:xfrm>
        </p:grpSpPr>
        <p:sp>
          <p:nvSpPr>
            <p:cNvPr id="75795" name="Oval 34">
              <a:extLst>
                <a:ext uri="{FF2B5EF4-FFF2-40B4-BE49-F238E27FC236}">
                  <a16:creationId xmlns:a16="http://schemas.microsoft.com/office/drawing/2014/main" id="{12C81074-71F3-332A-6150-4ADC67D5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6" name="Text Box 35">
              <a:extLst>
                <a:ext uri="{FF2B5EF4-FFF2-40B4-BE49-F238E27FC236}">
                  <a16:creationId xmlns:a16="http://schemas.microsoft.com/office/drawing/2014/main" id="{B3582191-AE5E-A6B8-15E8-613EA0586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15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91" name="Group 36">
            <a:extLst>
              <a:ext uri="{FF2B5EF4-FFF2-40B4-BE49-F238E27FC236}">
                <a16:creationId xmlns:a16="http://schemas.microsoft.com/office/drawing/2014/main" id="{45DB1D67-48A6-BF71-6A46-24BB4BFA0380}"/>
              </a:ext>
            </a:extLst>
          </p:cNvPr>
          <p:cNvGrpSpPr>
            <a:grpSpLocks/>
          </p:cNvGrpSpPr>
          <p:nvPr/>
        </p:nvGrpSpPr>
        <p:grpSpPr bwMode="auto">
          <a:xfrm>
            <a:off x="5754688" y="3906838"/>
            <a:ext cx="315912" cy="369887"/>
            <a:chOff x="3751" y="2145"/>
            <a:chExt cx="199" cy="233"/>
          </a:xfrm>
        </p:grpSpPr>
        <p:sp>
          <p:nvSpPr>
            <p:cNvPr id="75793" name="Oval 37">
              <a:extLst>
                <a:ext uri="{FF2B5EF4-FFF2-40B4-BE49-F238E27FC236}">
                  <a16:creationId xmlns:a16="http://schemas.microsoft.com/office/drawing/2014/main" id="{4A20DB4D-CC80-7D83-99D5-A9B157CDF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4" name="Text Box 38">
              <a:extLst>
                <a:ext uri="{FF2B5EF4-FFF2-40B4-BE49-F238E27FC236}">
                  <a16:creationId xmlns:a16="http://schemas.microsoft.com/office/drawing/2014/main" id="{81A526FA-AB9B-8592-495D-DB66952AA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214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75792" name="灯片编号占位符 34">
            <a:extLst>
              <a:ext uri="{FF2B5EF4-FFF2-40B4-BE49-F238E27FC236}">
                <a16:creationId xmlns:a16="http://schemas.microsoft.com/office/drawing/2014/main" id="{5D618E7B-B481-3949-D498-44938C0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C4A260-34CD-41DB-B763-DB305CC7BED2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6">
            <a:extLst>
              <a:ext uri="{FF2B5EF4-FFF2-40B4-BE49-F238E27FC236}">
                <a16:creationId xmlns:a16="http://schemas.microsoft.com/office/drawing/2014/main" id="{1E70D55B-2F24-9EBC-1F8A-FFBEA658A9EA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475" y="1379538"/>
            <a:ext cx="7129463" cy="3128962"/>
          </a:xfrm>
          <a:noFill/>
        </p:spPr>
      </p:pic>
      <p:sp>
        <p:nvSpPr>
          <p:cNvPr id="95235" name="Rectangle 2">
            <a:extLst>
              <a:ext uri="{FF2B5EF4-FFF2-40B4-BE49-F238E27FC236}">
                <a16:creationId xmlns:a16="http://schemas.microsoft.com/office/drawing/2014/main" id="{E6EAEF41-C750-AFC9-FD66-6AF205D3E1F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133475" y="188913"/>
            <a:ext cx="6861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5236" name="Text Box 5">
            <a:extLst>
              <a:ext uri="{FF2B5EF4-FFF2-40B4-BE49-F238E27FC236}">
                <a16:creationId xmlns:a16="http://schemas.microsoft.com/office/drawing/2014/main" id="{0810B56C-667F-547D-C60F-868C0770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4732338"/>
            <a:ext cx="8188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反型层中的电子实际上被限在表面附近能量最低的一个狭窄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区域，因此反型层有时也称为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5237" name="Text Box 7">
            <a:extLst>
              <a:ext uri="{FF2B5EF4-FFF2-40B4-BE49-F238E27FC236}">
                <a16:creationId xmlns:a16="http://schemas.microsoft.com/office/drawing/2014/main" id="{2C1DEEA5-F216-EEA7-5687-76C77EFF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545138"/>
            <a:ext cx="8137525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型半导体的表面反型层是由电子构成的，所以也称为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</a:p>
        </p:txBody>
      </p:sp>
      <p:sp>
        <p:nvSpPr>
          <p:cNvPr id="95238" name="灯片编号占位符 7">
            <a:extLst>
              <a:ext uri="{FF2B5EF4-FFF2-40B4-BE49-F238E27FC236}">
                <a16:creationId xmlns:a16="http://schemas.microsoft.com/office/drawing/2014/main" id="{421D5FFB-D83A-3721-E9FC-22AAAF7C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4C20B5-CAD6-4BF0-8AF0-0D07C61B4431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2">
            <a:extLst>
              <a:ext uri="{FF2B5EF4-FFF2-40B4-BE49-F238E27FC236}">
                <a16:creationId xmlns:a16="http://schemas.microsoft.com/office/drawing/2014/main" id="{8EB428F5-5DCC-192B-776A-A3EA7939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476375"/>
            <a:ext cx="34480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Text Box 10">
            <a:extLst>
              <a:ext uri="{FF2B5EF4-FFF2-40B4-BE49-F238E27FC236}">
                <a16:creationId xmlns:a16="http://schemas.microsoft.com/office/drawing/2014/main" id="{FAF84899-8436-9A93-8107-19404F7BC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978025"/>
            <a:ext cx="5680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源区和漏区之间相当于两个背靠背的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结，即便加电压，只有反向饱和电流</a:t>
            </a:r>
          </a:p>
        </p:txBody>
      </p:sp>
      <p:sp>
        <p:nvSpPr>
          <p:cNvPr id="96260" name="Text Box 18">
            <a:extLst>
              <a:ext uri="{FF2B5EF4-FFF2-40B4-BE49-F238E27FC236}">
                <a16:creationId xmlns:a16="http://schemas.microsoft.com/office/drawing/2014/main" id="{3F54EDF1-B61B-7E41-6927-2004C497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3051175"/>
            <a:ext cx="5600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栅极加以正偏压，超过阈值形成反型层，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沟道，再在栅极和漏极间加以电压，则有较明显的电流产生</a:t>
            </a:r>
          </a:p>
        </p:txBody>
      </p:sp>
      <p:sp>
        <p:nvSpPr>
          <p:cNvPr id="1947667" name="Text Box 19">
            <a:extLst>
              <a:ext uri="{FF2B5EF4-FFF2-40B4-BE49-F238E27FC236}">
                <a16:creationId xmlns:a16="http://schemas.microsoft.com/office/drawing/2014/main" id="{429228AD-CE62-716D-2E7B-3659B073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4389438"/>
            <a:ext cx="684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即通过控制栅极电压，可控制源、漏之间的通断</a:t>
            </a: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1F84D0C8-C4C2-73C4-714B-A7BECF34A2D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55650" y="333375"/>
            <a:ext cx="7632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场效应管的基础原理</a:t>
            </a:r>
          </a:p>
        </p:txBody>
      </p:sp>
      <p:sp>
        <p:nvSpPr>
          <p:cNvPr id="96263" name="灯片编号占位符 11">
            <a:extLst>
              <a:ext uri="{FF2B5EF4-FFF2-40B4-BE49-F238E27FC236}">
                <a16:creationId xmlns:a16="http://schemas.microsoft.com/office/drawing/2014/main" id="{8F81536A-199E-EADC-1655-A312ACC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4DB8EF-8EC9-4D8F-93B7-A9C88C2C8214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192" name="Text Box 9">
            <a:extLst>
              <a:ext uri="{FF2B5EF4-FFF2-40B4-BE49-F238E27FC236}">
                <a16:creationId xmlns:a16="http://schemas.microsoft.com/office/drawing/2014/main" id="{3D96C827-D670-F2D4-AF20-287AE658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4987925"/>
            <a:ext cx="6607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场效应管是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单极型器件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，沟道中参加导电的主要是多数载流子，相比之下易于控制，热稳定性好，抗辐射能力强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193" name="Text Box 11">
            <a:extLst>
              <a:ext uri="{FF2B5EF4-FFF2-40B4-BE49-F238E27FC236}">
                <a16:creationId xmlns:a16="http://schemas.microsoft.com/office/drawing/2014/main" id="{DF3F714C-46E6-6E89-8E7B-05E0D571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5684838"/>
            <a:ext cx="2478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NMOS  PMOS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5D2DF5-BC09-829C-E6F9-F76C82AE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6226175"/>
            <a:ext cx="510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思考：源极和漏极是什么金半接触？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67" grpId="0"/>
      <p:bldP spid="93192" grpId="0"/>
      <p:bldP spid="93193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2">
            <a:extLst>
              <a:ext uri="{FF2B5EF4-FFF2-40B4-BE49-F238E27FC236}">
                <a16:creationId xmlns:a16="http://schemas.microsoft.com/office/drawing/2014/main" id="{4D41526B-A98A-9AE8-22E4-53BF2883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360488"/>
            <a:ext cx="3959225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 Box 3">
            <a:extLst>
              <a:ext uri="{FF2B5EF4-FFF2-40B4-BE49-F238E27FC236}">
                <a16:creationId xmlns:a16="http://schemas.microsoft.com/office/drawing/2014/main" id="{028B6720-16AD-E211-46C3-3D3BB194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940175"/>
            <a:ext cx="7661275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集成电路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管作为负载器件，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管作为驱动器件，因此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在同个衬底上同时制作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。在制作中，必须将一种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晶体管制作在衬底上，而将另一种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晶体管制作在比衬底浓度高的阱中。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集成电路工艺根据阱的导电类型可以分为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阱工艺、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阱工艺和双阱工艺。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F3053AA4-76FA-AA85-BB70-6886BD28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190500"/>
            <a:ext cx="162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09BDCF1F-B67F-3833-018D-75A747B79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836613"/>
            <a:ext cx="715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omplementary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etal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xide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emiconductor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286" name="灯片编号占位符 6">
            <a:extLst>
              <a:ext uri="{FF2B5EF4-FFF2-40B4-BE49-F238E27FC236}">
                <a16:creationId xmlns:a16="http://schemas.microsoft.com/office/drawing/2014/main" id="{71CA7A5E-2294-1D31-E81C-F71869D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72947-1697-4527-96AE-AB8F07EBCCD1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2B69BB2A-D4EE-746E-6E62-D335F704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12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重点掌握的知识点</a:t>
            </a:r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3196D2FE-B492-43ED-E851-C2A6DED2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电子亲和能（真空能级与导带底之差）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功函数（真空能级与费米能级之差）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结（零偏、正偏、反偏）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电场、耗尽区宽度求法</a:t>
            </a: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能带图的画法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电压关系：少子扩散模型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异质结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能带图的画法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注入比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金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半接触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肖特基还是欧姆，取决于金属和半导体的费米能级高低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型半导体：金高欧姆金低肖；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型半导体：金低欧姆金高肖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肖特基接触和欧姆接触能带图的画法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肖特基结电流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电压关系：热发射模型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308" name="灯片编号占位符 5">
            <a:extLst>
              <a:ext uri="{FF2B5EF4-FFF2-40B4-BE49-F238E27FC236}">
                <a16:creationId xmlns:a16="http://schemas.microsoft.com/office/drawing/2014/main" id="{8B9E986B-6542-24B9-F1D5-3EF8266B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3E43D5-4778-4385-856E-4509BC7C71C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09" name="对象 1">
            <a:extLst>
              <a:ext uri="{FF2B5EF4-FFF2-40B4-BE49-F238E27FC236}">
                <a16:creationId xmlns:a16="http://schemas.microsoft.com/office/drawing/2014/main" id="{29723ED6-B4E2-76B0-7984-F27E5D48E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949950"/>
          <a:ext cx="17287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087" imgH="241195" progId="Equation.DSMT4">
                  <p:embed/>
                </p:oleObj>
              </mc:Choice>
              <mc:Fallback>
                <p:oleObj name="Equation" r:id="rId2" imgW="952087" imgH="241195" progId="Equation.DSMT4">
                  <p:embed/>
                  <p:pic>
                    <p:nvPicPr>
                      <p:cNvPr id="98309" name="对象 1">
                        <a:extLst>
                          <a:ext uri="{FF2B5EF4-FFF2-40B4-BE49-F238E27FC236}">
                            <a16:creationId xmlns:a16="http://schemas.microsoft.com/office/drawing/2014/main" id="{29723ED6-B4E2-76B0-7984-F27E5D48E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949950"/>
                        <a:ext cx="1728787" cy="436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对象 2">
            <a:extLst>
              <a:ext uri="{FF2B5EF4-FFF2-40B4-BE49-F238E27FC236}">
                <a16:creationId xmlns:a16="http://schemas.microsoft.com/office/drawing/2014/main" id="{60264AEB-0953-6ADB-EA9C-BEB01EEB4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852738"/>
          <a:ext cx="19224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800" imgH="241300" progId="Equation.DSMT4">
                  <p:embed/>
                </p:oleObj>
              </mc:Choice>
              <mc:Fallback>
                <p:oleObj name="Equation" r:id="rId4" imgW="1066800" imgH="241300" progId="Equation.DSMT4">
                  <p:embed/>
                  <p:pic>
                    <p:nvPicPr>
                      <p:cNvPr id="98310" name="对象 2">
                        <a:extLst>
                          <a:ext uri="{FF2B5EF4-FFF2-40B4-BE49-F238E27FC236}">
                            <a16:creationId xmlns:a16="http://schemas.microsoft.com/office/drawing/2014/main" id="{60264AEB-0953-6ADB-EA9C-BEB01EEB4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52738"/>
                        <a:ext cx="1922463" cy="434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4B2D2DE-3252-2FAB-A90C-F5183DB0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 固体的磁特性</a:t>
            </a:r>
          </a:p>
        </p:txBody>
      </p:sp>
      <p:sp>
        <p:nvSpPr>
          <p:cNvPr id="7171" name="副标题 2">
            <a:extLst>
              <a:ext uri="{FF2B5EF4-FFF2-40B4-BE49-F238E27FC236}">
                <a16:creationId xmlns:a16="http://schemas.microsoft.com/office/drawing/2014/main" id="{4E4B8336-495C-DF92-9DE3-10114B075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清华大学电子系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FB4E3CF-339E-8478-6649-2F8D8DE6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A6559-B3FB-19C1-70B9-B1D0DF57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引言</a:t>
            </a:r>
            <a:endParaRPr lang="en-US" altLang="zh-CN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  </a:t>
            </a:r>
            <a:r>
              <a:rPr lang="zh-CN" altLang="en-US" dirty="0">
                <a:cs typeface="Times New Roman" panose="02020603050405020304" pitchFamily="18" charset="0"/>
              </a:rPr>
              <a:t>原子的磁矩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主要是电子的磁矩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5.1.1  </a:t>
            </a:r>
            <a:r>
              <a:rPr lang="zh-CN" altLang="en-US" dirty="0">
                <a:cs typeface="Times New Roman" panose="02020603050405020304" pitchFamily="18" charset="0"/>
              </a:rPr>
              <a:t>轨道磁矩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5.1.2  </a:t>
            </a:r>
            <a:r>
              <a:rPr lang="zh-CN" altLang="en-US" dirty="0">
                <a:cs typeface="Times New Roman" panose="02020603050405020304" pitchFamily="18" charset="0"/>
              </a:rPr>
              <a:t>自旋磁矩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5.1.3  </a:t>
            </a:r>
            <a:r>
              <a:rPr lang="zh-CN" altLang="en-US" dirty="0">
                <a:cs typeface="Times New Roman" panose="02020603050405020304" pitchFamily="18" charset="0"/>
              </a:rPr>
              <a:t>总磁矩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 </a:t>
            </a:r>
            <a:r>
              <a:rPr lang="zh-CN" altLang="en-US" dirty="0">
                <a:cs typeface="Times New Roman" panose="02020603050405020304" pitchFamily="18" charset="0"/>
              </a:rPr>
              <a:t>固体的磁性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5.2.1  </a:t>
            </a:r>
            <a:r>
              <a:rPr lang="zh-CN" altLang="en-US" dirty="0">
                <a:cs typeface="Times New Roman" panose="02020603050405020304" pitchFamily="18" charset="0"/>
              </a:rPr>
              <a:t>抗磁性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5.2.2  </a:t>
            </a:r>
            <a:r>
              <a:rPr lang="zh-CN" altLang="en-US" dirty="0">
                <a:cs typeface="Times New Roman" panose="02020603050405020304" pitchFamily="18" charset="0"/>
              </a:rPr>
              <a:t>顺磁性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5.2.3  </a:t>
            </a:r>
            <a:r>
              <a:rPr lang="zh-CN" altLang="en-US" dirty="0">
                <a:cs typeface="Times New Roman" panose="02020603050405020304" pitchFamily="18" charset="0"/>
              </a:rPr>
              <a:t>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5.2.4  </a:t>
            </a:r>
            <a:r>
              <a:rPr lang="zh-CN" altLang="en-US" dirty="0">
                <a:cs typeface="Times New Roman" panose="02020603050405020304" pitchFamily="18" charset="0"/>
              </a:rPr>
              <a:t>反铁磁性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5.2.5  </a:t>
            </a:r>
            <a:r>
              <a:rPr lang="zh-CN" altLang="en-US" dirty="0">
                <a:cs typeface="Times New Roman" panose="02020603050405020304" pitchFamily="18" charset="0"/>
              </a:rPr>
              <a:t>亚铁磁性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220" name="灯片编号占位符 5">
            <a:extLst>
              <a:ext uri="{FF2B5EF4-FFF2-40B4-BE49-F238E27FC236}">
                <a16:creationId xmlns:a16="http://schemas.microsoft.com/office/drawing/2014/main" id="{FC540148-3091-F09D-7CCB-AA7351D1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40460B-3FE0-4D0F-934F-0A788CBAABB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49E8D3D1-72F3-F025-9824-0E6165B0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2016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固体的磁性</a:t>
            </a:r>
          </a:p>
        </p:txBody>
      </p:sp>
      <p:sp>
        <p:nvSpPr>
          <p:cNvPr id="1435654" name="Text Box 6">
            <a:extLst>
              <a:ext uri="{FF2B5EF4-FFF2-40B4-BE49-F238E27FC236}">
                <a16:creationId xmlns:a16="http://schemas.microsoft.com/office/drawing/2014/main" id="{876E61B8-C6A3-3EC4-13BC-E857139F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251325"/>
            <a:ext cx="4492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固体磁性涉及十分广泛的领域，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磁性材料有着广泛的技术应用</a:t>
            </a:r>
          </a:p>
        </p:txBody>
      </p:sp>
      <p:pic>
        <p:nvPicPr>
          <p:cNvPr id="10244" name="Picture 8" descr="62667cd0650f17b1a0ec9ce8">
            <a:hlinkClick r:id="rId2"/>
            <a:extLst>
              <a:ext uri="{FF2B5EF4-FFF2-40B4-BE49-F238E27FC236}">
                <a16:creationId xmlns:a16="http://schemas.microsoft.com/office/drawing/2014/main" id="{9FD0E2A4-CFCD-A5F0-058E-29CB12A5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500438"/>
            <a:ext cx="21256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9">
            <a:extLst>
              <a:ext uri="{FF2B5EF4-FFF2-40B4-BE49-F238E27FC236}">
                <a16:creationId xmlns:a16="http://schemas.microsoft.com/office/drawing/2014/main" id="{92F8E1D3-3079-7673-01DA-87413D98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776413"/>
            <a:ext cx="799306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磁性是物体普遍存在的性质小至原子、原子核和电子，直至更深的物质层次，大至地球、月亮和太阳等天体，都具有磁性。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磁性是物质的基本属性。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46" name="灯片编号占位符 4">
            <a:extLst>
              <a:ext uri="{FF2B5EF4-FFF2-40B4-BE49-F238E27FC236}">
                <a16:creationId xmlns:a16="http://schemas.microsoft.com/office/drawing/2014/main" id="{9D3AA332-47B6-8C1C-EED1-9B82263A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C24FCC-7DCC-4813-87F6-E8B9144B6D4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6D6FC20-5D6F-E61E-1304-285F3961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磁化强度</a:t>
            </a:r>
            <a:r>
              <a:rPr lang="en-US" altLang="zh-CN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4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29444CC1-C461-DD3F-A6E4-B5EF981D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物质在磁场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的作用下感生磁化强度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与之响应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定义为单位体积中物质的总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磁矩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同量纲（安培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米）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磁化率             ，无量纲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磁化率表示物质磁化的难易程度，是描述磁性的重要物理量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磁化后，物体内总的磁感应强度为两部分之和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l-GR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为真空磁导率，</a:t>
            </a:r>
            <a:r>
              <a:rPr lang="el-GR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为磁导率，均有量纲（亨利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米）；</a:t>
            </a:r>
            <a:r>
              <a:rPr lang="el-GR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μ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为相对磁导率，无量纲</a:t>
            </a:r>
          </a:p>
        </p:txBody>
      </p:sp>
      <p:graphicFrame>
        <p:nvGraphicFramePr>
          <p:cNvPr id="11268" name="对象 3">
            <a:extLst>
              <a:ext uri="{FF2B5EF4-FFF2-40B4-BE49-F238E27FC236}">
                <a16:creationId xmlns:a16="http://schemas.microsoft.com/office/drawing/2014/main" id="{0110B410-FD7C-73F3-EFD0-861714B1C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2738438"/>
          <a:ext cx="9382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393529" progId="Equation.DSMT4">
                  <p:embed/>
                </p:oleObj>
              </mc:Choice>
              <mc:Fallback>
                <p:oleObj name="Equation" r:id="rId2" imgW="495085" imgH="393529" progId="Equation.DSMT4">
                  <p:embed/>
                  <p:pic>
                    <p:nvPicPr>
                      <p:cNvPr id="11268" name="对象 3">
                        <a:extLst>
                          <a:ext uri="{FF2B5EF4-FFF2-40B4-BE49-F238E27FC236}">
                            <a16:creationId xmlns:a16="http://schemas.microsoft.com/office/drawing/2014/main" id="{0110B410-FD7C-73F3-EFD0-861714B1C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2738438"/>
                        <a:ext cx="9382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4">
            <a:extLst>
              <a:ext uri="{FF2B5EF4-FFF2-40B4-BE49-F238E27FC236}">
                <a16:creationId xmlns:a16="http://schemas.microsoft.com/office/drawing/2014/main" id="{86B89FB5-D72A-B9F9-B5F3-8B20C2A94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4589463"/>
          <a:ext cx="6299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57500" imgH="228600" progId="Equation.DSMT4">
                  <p:embed/>
                </p:oleObj>
              </mc:Choice>
              <mc:Fallback>
                <p:oleObj name="Equation" r:id="rId4" imgW="2857500" imgH="228600" progId="Equation.DSMT4">
                  <p:embed/>
                  <p:pic>
                    <p:nvPicPr>
                      <p:cNvPr id="11269" name="对象 4">
                        <a:extLst>
                          <a:ext uri="{FF2B5EF4-FFF2-40B4-BE49-F238E27FC236}">
                            <a16:creationId xmlns:a16="http://schemas.microsoft.com/office/drawing/2014/main" id="{86B89FB5-D72A-B9F9-B5F3-8B20C2A94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589463"/>
                        <a:ext cx="6299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灯片编号占位符 4">
            <a:extLst>
              <a:ext uri="{FF2B5EF4-FFF2-40B4-BE49-F238E27FC236}">
                <a16:creationId xmlns:a16="http://schemas.microsoft.com/office/drawing/2014/main" id="{65ED9F4D-02BE-CBE7-DB82-F0A62963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8B69E6-3DA5-49EC-812C-C4613944279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352BBAA4-A36D-B92B-5F16-C3C4BC5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磁性的分类（按</a:t>
            </a:r>
            <a:r>
              <a:rPr lang="el-GR" altLang="zh-CN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B23B32FC-AB4F-E442-9D26-37D0EC47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24013"/>
            <a:ext cx="7140575" cy="4525962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抗磁性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，弱磁性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铁磁性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强磁性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反铁磁性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，弱磁性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亚铁磁性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l-GR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χ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强磁性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铁磁性与亚铁磁性为强磁性，应用最广泛</a:t>
            </a:r>
          </a:p>
        </p:txBody>
      </p:sp>
      <p:sp>
        <p:nvSpPr>
          <p:cNvPr id="12292" name="灯片编号占位符 4">
            <a:extLst>
              <a:ext uri="{FF2B5EF4-FFF2-40B4-BE49-F238E27FC236}">
                <a16:creationId xmlns:a16="http://schemas.microsoft.com/office/drawing/2014/main" id="{44D84339-8095-610B-563B-40AF6D24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507F84-AEC4-4DC7-BB37-3394701E73D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C0DC8A5F-F68B-F417-8119-D32B25E5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A842A-5F48-312B-F4BC-2E0E6C91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Times New Roman" panose="02020603050405020304" pitchFamily="18" charset="0"/>
              </a:rPr>
              <a:t>引言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5.1  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原子的磁矩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主要是电子的磁矩</a:t>
            </a:r>
            <a:r>
              <a:rPr lang="en-US" altLang="zh-CN" dirty="0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 （教材</a:t>
            </a:r>
            <a:r>
              <a:rPr lang="en-US" altLang="zh-CN" dirty="0">
                <a:solidFill>
                  <a:srgbClr val="0000FF"/>
                </a:solidFill>
                <a:cs typeface="Arial" panose="020B0604020202020204" pitchFamily="34" charset="0"/>
              </a:rPr>
              <a:t>P121-129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en-US" altLang="zh-CN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5.1.1  </a:t>
            </a:r>
            <a:r>
              <a:rPr lang="zh-CN" altLang="en-US" dirty="0">
                <a:cs typeface="Times New Roman" panose="02020603050405020304" pitchFamily="18" charset="0"/>
              </a:rPr>
              <a:t>轨道磁矩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5.1.2  </a:t>
            </a:r>
            <a:r>
              <a:rPr lang="zh-CN" altLang="en-US" dirty="0">
                <a:cs typeface="Times New Roman" panose="02020603050405020304" pitchFamily="18" charset="0"/>
              </a:rPr>
              <a:t>自旋磁矩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5.1.3  </a:t>
            </a:r>
            <a:r>
              <a:rPr lang="zh-CN" altLang="en-US" dirty="0">
                <a:cs typeface="Times New Roman" panose="02020603050405020304" pitchFamily="18" charset="0"/>
              </a:rPr>
              <a:t>总磁矩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  </a:t>
            </a:r>
            <a:r>
              <a:rPr lang="zh-CN" altLang="en-US" dirty="0">
                <a:cs typeface="Times New Roman" panose="02020603050405020304" pitchFamily="18" charset="0"/>
              </a:rPr>
              <a:t>固体的磁性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5.2.1  </a:t>
            </a:r>
            <a:r>
              <a:rPr lang="zh-CN" altLang="en-US" dirty="0">
                <a:cs typeface="Times New Roman" panose="02020603050405020304" pitchFamily="18" charset="0"/>
              </a:rPr>
              <a:t>抗磁性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5.2.2  </a:t>
            </a:r>
            <a:r>
              <a:rPr lang="zh-CN" altLang="en-US" dirty="0">
                <a:cs typeface="Times New Roman" panose="02020603050405020304" pitchFamily="18" charset="0"/>
              </a:rPr>
              <a:t>顺磁性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5.2.3  </a:t>
            </a:r>
            <a:r>
              <a:rPr lang="zh-CN" altLang="en-US" dirty="0">
                <a:cs typeface="Times New Roman" panose="02020603050405020304" pitchFamily="18" charset="0"/>
              </a:rPr>
              <a:t>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5.2.4  </a:t>
            </a:r>
            <a:r>
              <a:rPr lang="zh-CN" altLang="en-US" dirty="0">
                <a:cs typeface="Times New Roman" panose="02020603050405020304" pitchFamily="18" charset="0"/>
              </a:rPr>
              <a:t>反铁磁性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5.2.5  </a:t>
            </a:r>
            <a:r>
              <a:rPr lang="zh-CN" altLang="en-US" dirty="0">
                <a:cs typeface="Times New Roman" panose="02020603050405020304" pitchFamily="18" charset="0"/>
              </a:rPr>
              <a:t>亚铁磁性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3316" name="灯片编号占位符 5">
            <a:extLst>
              <a:ext uri="{FF2B5EF4-FFF2-40B4-BE49-F238E27FC236}">
                <a16:creationId xmlns:a16="http://schemas.microsoft.com/office/drawing/2014/main" id="{0633DC84-8123-7CB4-D114-0656324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D59FED-8B98-43C5-B6D4-3FC831AA8D5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7FC76A8-C8E4-FF72-3020-1A1C88712CC9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2400300" y="60325"/>
            <a:ext cx="4364038" cy="1143000"/>
          </a:xfrm>
          <a:solidFill>
            <a:srgbClr val="FFFFFF"/>
          </a:solidFill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正向偏压的影响</a:t>
            </a:r>
          </a:p>
        </p:txBody>
      </p:sp>
      <p:sp>
        <p:nvSpPr>
          <p:cNvPr id="77827" name="Text Box 5">
            <a:extLst>
              <a:ext uri="{FF2B5EF4-FFF2-40B4-BE49-F238E27FC236}">
                <a16:creationId xmlns:a16="http://schemas.microsoft.com/office/drawing/2014/main" id="{B680729D-5097-D8B7-FA4D-4AB9C443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81075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77828" name="Picture 6">
            <a:extLst>
              <a:ext uri="{FF2B5EF4-FFF2-40B4-BE49-F238E27FC236}">
                <a16:creationId xmlns:a16="http://schemas.microsoft.com/office/drawing/2014/main" id="{D9425E16-C611-F0B4-32D1-669E5D50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275013"/>
            <a:ext cx="4071938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4">
            <a:extLst>
              <a:ext uri="{FF2B5EF4-FFF2-40B4-BE49-F238E27FC236}">
                <a16:creationId xmlns:a16="http://schemas.microsoft.com/office/drawing/2014/main" id="{709C38F6-134E-D630-29F3-804C3587B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790825"/>
            <a:ext cx="47910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Text Box 6">
            <a:extLst>
              <a:ext uri="{FF2B5EF4-FFF2-40B4-BE49-F238E27FC236}">
                <a16:creationId xmlns:a16="http://schemas.microsoft.com/office/drawing/2014/main" id="{8B3FD668-8DAF-5268-0A57-B06D6A4EB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25538"/>
            <a:ext cx="43211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半导体到金属的势垒高度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减小，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不变，电子很容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易从半导体流向金属</a:t>
            </a:r>
          </a:p>
        </p:txBody>
      </p:sp>
      <p:sp>
        <p:nvSpPr>
          <p:cNvPr id="77831" name="Text Box 13">
            <a:extLst>
              <a:ext uri="{FF2B5EF4-FFF2-40B4-BE49-F238E27FC236}">
                <a16:creationId xmlns:a16="http://schemas.microsoft.com/office/drawing/2014/main" id="{BB91B51E-D0C3-DCA6-B444-846ABADD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514600"/>
            <a:ext cx="579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832" name="Text Box 14">
            <a:extLst>
              <a:ext uri="{FF2B5EF4-FFF2-40B4-BE49-F238E27FC236}">
                <a16:creationId xmlns:a16="http://schemas.microsoft.com/office/drawing/2014/main" id="{26318649-75BE-C90D-8C2B-88CDE0CD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2298700"/>
            <a:ext cx="41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77833" name="Text Box 15">
            <a:extLst>
              <a:ext uri="{FF2B5EF4-FFF2-40B4-BE49-F238E27FC236}">
                <a16:creationId xmlns:a16="http://schemas.microsoft.com/office/drawing/2014/main" id="{BE4C8FBB-A6A5-1A0C-E8DE-9FCBD3E1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609725"/>
            <a:ext cx="3024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 </a:t>
            </a:r>
          </a:p>
        </p:txBody>
      </p:sp>
      <p:sp>
        <p:nvSpPr>
          <p:cNvPr id="77834" name="Text Box 16">
            <a:extLst>
              <a:ext uri="{FF2B5EF4-FFF2-40B4-BE49-F238E27FC236}">
                <a16:creationId xmlns:a16="http://schemas.microsoft.com/office/drawing/2014/main" id="{02A8FDB5-3155-ACB0-93C7-2579EBEDA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705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7835" name="Group 20">
            <a:extLst>
              <a:ext uri="{FF2B5EF4-FFF2-40B4-BE49-F238E27FC236}">
                <a16:creationId xmlns:a16="http://schemas.microsoft.com/office/drawing/2014/main" id="{DD304982-85B4-2D65-8466-FF5237E6D62D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3644900"/>
            <a:ext cx="315912" cy="369888"/>
            <a:chOff x="3731" y="2115"/>
            <a:chExt cx="199" cy="233"/>
          </a:xfrm>
        </p:grpSpPr>
        <p:sp>
          <p:nvSpPr>
            <p:cNvPr id="77858" name="Oval 21">
              <a:extLst>
                <a:ext uri="{FF2B5EF4-FFF2-40B4-BE49-F238E27FC236}">
                  <a16:creationId xmlns:a16="http://schemas.microsoft.com/office/drawing/2014/main" id="{4A4EC8BC-4B47-77F2-FC8A-804CCE998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9" name="Text Box 22">
              <a:extLst>
                <a:ext uri="{FF2B5EF4-FFF2-40B4-BE49-F238E27FC236}">
                  <a16:creationId xmlns:a16="http://schemas.microsoft.com/office/drawing/2014/main" id="{8FE0746B-27A3-390D-DD2D-392BDF340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6" name="Group 23">
            <a:extLst>
              <a:ext uri="{FF2B5EF4-FFF2-40B4-BE49-F238E27FC236}">
                <a16:creationId xmlns:a16="http://schemas.microsoft.com/office/drawing/2014/main" id="{F21C0E30-7C6A-DCB8-3C51-F80054EC415C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3913188"/>
            <a:ext cx="315912" cy="369887"/>
            <a:chOff x="3731" y="2115"/>
            <a:chExt cx="199" cy="233"/>
          </a:xfrm>
        </p:grpSpPr>
        <p:sp>
          <p:nvSpPr>
            <p:cNvPr id="77856" name="Oval 24">
              <a:extLst>
                <a:ext uri="{FF2B5EF4-FFF2-40B4-BE49-F238E27FC236}">
                  <a16:creationId xmlns:a16="http://schemas.microsoft.com/office/drawing/2014/main" id="{C946D7D5-F151-CED1-0A66-00E3D873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7" name="Text Box 25">
              <a:extLst>
                <a:ext uri="{FF2B5EF4-FFF2-40B4-BE49-F238E27FC236}">
                  <a16:creationId xmlns:a16="http://schemas.microsoft.com/office/drawing/2014/main" id="{5D54C66F-034B-4A1E-35BF-5875357E8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7" name="Group 26">
            <a:extLst>
              <a:ext uri="{FF2B5EF4-FFF2-40B4-BE49-F238E27FC236}">
                <a16:creationId xmlns:a16="http://schemas.microsoft.com/office/drawing/2014/main" id="{19B07031-376A-48FA-B200-9679DB7E9B45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4200525"/>
            <a:ext cx="315912" cy="369888"/>
            <a:chOff x="3731" y="2115"/>
            <a:chExt cx="199" cy="233"/>
          </a:xfrm>
        </p:grpSpPr>
        <p:sp>
          <p:nvSpPr>
            <p:cNvPr id="77854" name="Oval 27">
              <a:extLst>
                <a:ext uri="{FF2B5EF4-FFF2-40B4-BE49-F238E27FC236}">
                  <a16:creationId xmlns:a16="http://schemas.microsoft.com/office/drawing/2014/main" id="{BE70550B-C8D7-6938-9150-BC4EAF9F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Text Box 28">
              <a:extLst>
                <a:ext uri="{FF2B5EF4-FFF2-40B4-BE49-F238E27FC236}">
                  <a16:creationId xmlns:a16="http://schemas.microsoft.com/office/drawing/2014/main" id="{1E4ADFD9-46DF-1543-DFEF-5A3DAC363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8" name="Group 29">
            <a:extLst>
              <a:ext uri="{FF2B5EF4-FFF2-40B4-BE49-F238E27FC236}">
                <a16:creationId xmlns:a16="http://schemas.microsoft.com/office/drawing/2014/main" id="{0A0A6B8A-619E-4D16-BC13-714B0F720C71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4452938"/>
            <a:ext cx="315912" cy="369887"/>
            <a:chOff x="3731" y="2115"/>
            <a:chExt cx="199" cy="233"/>
          </a:xfrm>
        </p:grpSpPr>
        <p:sp>
          <p:nvSpPr>
            <p:cNvPr id="77852" name="Oval 30">
              <a:extLst>
                <a:ext uri="{FF2B5EF4-FFF2-40B4-BE49-F238E27FC236}">
                  <a16:creationId xmlns:a16="http://schemas.microsoft.com/office/drawing/2014/main" id="{30F5DDD5-42CA-2B01-32B3-202F29D7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3" name="Text Box 31">
              <a:extLst>
                <a:ext uri="{FF2B5EF4-FFF2-40B4-BE49-F238E27FC236}">
                  <a16:creationId xmlns:a16="http://schemas.microsoft.com/office/drawing/2014/main" id="{AA1F2BE1-A1BC-4C78-2128-C4AD17752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9" name="Group 34">
            <a:extLst>
              <a:ext uri="{FF2B5EF4-FFF2-40B4-BE49-F238E27FC236}">
                <a16:creationId xmlns:a16="http://schemas.microsoft.com/office/drawing/2014/main" id="{16CE99C3-0132-1DA4-32F2-0465339D35D5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398838"/>
            <a:ext cx="315913" cy="369887"/>
            <a:chOff x="3731" y="2115"/>
            <a:chExt cx="199" cy="233"/>
          </a:xfrm>
        </p:grpSpPr>
        <p:sp>
          <p:nvSpPr>
            <p:cNvPr id="77850" name="Oval 35">
              <a:extLst>
                <a:ext uri="{FF2B5EF4-FFF2-40B4-BE49-F238E27FC236}">
                  <a16:creationId xmlns:a16="http://schemas.microsoft.com/office/drawing/2014/main" id="{C4AEAE3F-D423-B29C-22D4-D77C3CB5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1" name="Text Box 36">
              <a:extLst>
                <a:ext uri="{FF2B5EF4-FFF2-40B4-BE49-F238E27FC236}">
                  <a16:creationId xmlns:a16="http://schemas.microsoft.com/office/drawing/2014/main" id="{594475CA-548B-7EE8-B1D8-255F8E5E4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40" name="Group 37">
            <a:extLst>
              <a:ext uri="{FF2B5EF4-FFF2-40B4-BE49-F238E27FC236}">
                <a16:creationId xmlns:a16="http://schemas.microsoft.com/office/drawing/2014/main" id="{423FE811-E9D5-6A1B-7A0D-F6192053B9F2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667125"/>
            <a:ext cx="315913" cy="369888"/>
            <a:chOff x="3731" y="2115"/>
            <a:chExt cx="199" cy="233"/>
          </a:xfrm>
        </p:grpSpPr>
        <p:sp>
          <p:nvSpPr>
            <p:cNvPr id="77848" name="Oval 38">
              <a:extLst>
                <a:ext uri="{FF2B5EF4-FFF2-40B4-BE49-F238E27FC236}">
                  <a16:creationId xmlns:a16="http://schemas.microsoft.com/office/drawing/2014/main" id="{64C7A65D-7B77-5D88-8C90-E3F29EB2B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9" name="Text Box 39">
              <a:extLst>
                <a:ext uri="{FF2B5EF4-FFF2-40B4-BE49-F238E27FC236}">
                  <a16:creationId xmlns:a16="http://schemas.microsoft.com/office/drawing/2014/main" id="{AC00C524-50AD-0116-CFA4-57DDB7F24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41" name="Group 40">
            <a:extLst>
              <a:ext uri="{FF2B5EF4-FFF2-40B4-BE49-F238E27FC236}">
                <a16:creationId xmlns:a16="http://schemas.microsoft.com/office/drawing/2014/main" id="{A9019A71-244B-93C3-2D9C-6857F42D90F3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954463"/>
            <a:ext cx="315913" cy="369887"/>
            <a:chOff x="3731" y="2115"/>
            <a:chExt cx="199" cy="233"/>
          </a:xfrm>
        </p:grpSpPr>
        <p:sp>
          <p:nvSpPr>
            <p:cNvPr id="77846" name="Oval 41">
              <a:extLst>
                <a:ext uri="{FF2B5EF4-FFF2-40B4-BE49-F238E27FC236}">
                  <a16:creationId xmlns:a16="http://schemas.microsoft.com/office/drawing/2014/main" id="{63EFD702-BE17-3912-8ED8-D59E0F75C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7" name="Text Box 42">
              <a:extLst>
                <a:ext uri="{FF2B5EF4-FFF2-40B4-BE49-F238E27FC236}">
                  <a16:creationId xmlns:a16="http://schemas.microsoft.com/office/drawing/2014/main" id="{B003A4BC-F601-79E0-9A8D-D260970A6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42" name="Group 43">
            <a:extLst>
              <a:ext uri="{FF2B5EF4-FFF2-40B4-BE49-F238E27FC236}">
                <a16:creationId xmlns:a16="http://schemas.microsoft.com/office/drawing/2014/main" id="{9D5949FA-C76E-3C09-2891-487AFC9C2FF8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4206875"/>
            <a:ext cx="315913" cy="369888"/>
            <a:chOff x="3731" y="2115"/>
            <a:chExt cx="199" cy="233"/>
          </a:xfrm>
        </p:grpSpPr>
        <p:sp>
          <p:nvSpPr>
            <p:cNvPr id="77844" name="Oval 44">
              <a:extLst>
                <a:ext uri="{FF2B5EF4-FFF2-40B4-BE49-F238E27FC236}">
                  <a16:creationId xmlns:a16="http://schemas.microsoft.com/office/drawing/2014/main" id="{2A040A7F-780A-6209-0F75-9B57EA7D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5" name="Text Box 45">
              <a:extLst>
                <a:ext uri="{FF2B5EF4-FFF2-40B4-BE49-F238E27FC236}">
                  <a16:creationId xmlns:a16="http://schemas.microsoft.com/office/drawing/2014/main" id="{CC6F4CFF-43B1-6966-F9DD-8B7B40AC7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77843" name="灯片编号占位符 40">
            <a:extLst>
              <a:ext uri="{FF2B5EF4-FFF2-40B4-BE49-F238E27FC236}">
                <a16:creationId xmlns:a16="http://schemas.microsoft.com/office/drawing/2014/main" id="{F8CC91A7-1D73-C2BB-CA21-42090BF9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7B19BA-871B-41AA-B689-556AEED8E710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F555AFF8-9835-70CE-F55A-2236AAB1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原子的磁矩</a:t>
            </a:r>
          </a:p>
        </p:txBody>
      </p:sp>
      <p:sp>
        <p:nvSpPr>
          <p:cNvPr id="14339" name="Text Box 18">
            <a:extLst>
              <a:ext uri="{FF2B5EF4-FFF2-40B4-BE49-F238E27FC236}">
                <a16:creationId xmlns:a16="http://schemas.microsoft.com/office/drawing/2014/main" id="{E354533E-10A8-56E4-78A9-AEDAC6C89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1347788"/>
            <a:ext cx="6391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磁偶极矩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磁矩：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描述载流线圈或微观粒子磁性的物理量。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40" name="矩形 8">
            <a:extLst>
              <a:ext uri="{FF2B5EF4-FFF2-40B4-BE49-F238E27FC236}">
                <a16:creationId xmlns:a16="http://schemas.microsoft.com/office/drawing/2014/main" id="{2E43D346-3451-3D23-1782-FB4B9E1C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327275"/>
            <a:ext cx="397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平面载流线圈的磁矩定义为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75C5EC9-575C-B969-80C5-B40767EADE8F}"/>
              </a:ext>
            </a:extLst>
          </p:cNvPr>
          <p:cNvSpPr/>
          <p:nvPr/>
        </p:nvSpPr>
        <p:spPr>
          <a:xfrm>
            <a:off x="842963" y="2852738"/>
            <a:ext cx="2505075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3CD4EE-450C-C9C9-A333-E519CEF59C52}"/>
              </a:ext>
            </a:extLst>
          </p:cNvPr>
          <p:cNvCxnSpPr/>
          <p:nvPr/>
        </p:nvCxnSpPr>
        <p:spPr>
          <a:xfrm flipH="1">
            <a:off x="1692275" y="3421063"/>
            <a:ext cx="18732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2">
            <a:extLst>
              <a:ext uri="{FF2B5EF4-FFF2-40B4-BE49-F238E27FC236}">
                <a16:creationId xmlns:a16="http://schemas.microsoft.com/office/drawing/2014/main" id="{4C36D1FD-5346-BD6B-A49E-BC9A60EE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429000"/>
            <a:ext cx="27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5141BD1D-E403-7A3A-FA4F-1A989273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429000"/>
            <a:ext cx="4608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为电流强度；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为线圈面积；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为与电流方向成右手螺旋关系的单位矢量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0EFB2A-243A-5886-C691-6EF148BF138C}"/>
              </a:ext>
            </a:extLst>
          </p:cNvPr>
          <p:cNvCxnSpPr/>
          <p:nvPr/>
        </p:nvCxnSpPr>
        <p:spPr>
          <a:xfrm>
            <a:off x="2095500" y="3141663"/>
            <a:ext cx="0" cy="647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6" name="TextBox 17">
            <a:extLst>
              <a:ext uri="{FF2B5EF4-FFF2-40B4-BE49-F238E27FC236}">
                <a16:creationId xmlns:a16="http://schemas.microsoft.com/office/drawing/2014/main" id="{E1C918BA-5AD6-003E-B985-EA687F643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5433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endParaRPr kumimoji="0" lang="zh-CN" altLang="en-US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9CE80-4946-80DA-295A-AAB6CB978E29}"/>
              </a:ext>
            </a:extLst>
          </p:cNvPr>
          <p:cNvSpPr txBox="1"/>
          <p:nvPr/>
        </p:nvSpPr>
        <p:spPr>
          <a:xfrm>
            <a:off x="755650" y="4708525"/>
            <a:ext cx="7616825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固体由原子（或离子）组成，固体的磁矩就是所有原子磁矩的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矢量和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原子磁矩包括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：电子的轨道磁矩、电子的自旋磁矩、和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原子核的磁矩</a:t>
            </a:r>
          </a:p>
        </p:txBody>
      </p:sp>
      <p:sp>
        <p:nvSpPr>
          <p:cNvPr id="14348" name="灯片编号占位符 4">
            <a:extLst>
              <a:ext uri="{FF2B5EF4-FFF2-40B4-BE49-F238E27FC236}">
                <a16:creationId xmlns:a16="http://schemas.microsoft.com/office/drawing/2014/main" id="{FD492C8D-4C6A-9035-8F2A-E574631F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C4B77E-8340-4965-A6C5-9883C59A2B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9" name="对象 2">
            <a:extLst>
              <a:ext uri="{FF2B5EF4-FFF2-40B4-BE49-F238E27FC236}">
                <a16:creationId xmlns:a16="http://schemas.microsoft.com/office/drawing/2014/main" id="{BFD9C41B-D422-3BF1-139E-A019C6E60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2767013"/>
          <a:ext cx="19510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725" imgH="203112" progId="Equation.DSMT4">
                  <p:embed/>
                </p:oleObj>
              </mc:Choice>
              <mc:Fallback>
                <p:oleObj name="Equation" r:id="rId3" imgW="634725" imgH="203112" progId="Equation.DSMT4">
                  <p:embed/>
                  <p:pic>
                    <p:nvPicPr>
                      <p:cNvPr id="14349" name="对象 2">
                        <a:extLst>
                          <a:ext uri="{FF2B5EF4-FFF2-40B4-BE49-F238E27FC236}">
                            <a16:creationId xmlns:a16="http://schemas.microsoft.com/office/drawing/2014/main" id="{BFD9C41B-D422-3BF1-139E-A019C6E60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767013"/>
                        <a:ext cx="19510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4D424B3D-0087-1F37-C9FA-95E868BD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电子的轨道磁矩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CA9E875A-C224-2206-C232-4351E409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133600"/>
            <a:ext cx="4033837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257C7ED5-B6E5-3B47-6CD8-3B9D3480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5313363"/>
            <a:ext cx="2219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：运动周期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：轨道角动量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FDF5E0D9-6245-86CD-D612-F3B231AE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1320800"/>
            <a:ext cx="656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电子的轨道磁矩：电子轨道运动产生的磁矩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 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0105898-0758-B499-A976-9510AB6B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1916113"/>
            <a:ext cx="4484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电子绕原子核旋转如同一个环形电流，其磁矩为：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3DED9DC-60D1-840E-0271-4E87AB93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3067050"/>
            <a:ext cx="3671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磁矩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环形电流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环形面积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4AC29CA-E4AB-9CAA-C64C-AC8EBF79D1CC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3470275"/>
            <a:ext cx="1450975" cy="981075"/>
            <a:chOff x="2885" y="2488"/>
            <a:chExt cx="914" cy="618"/>
          </a:xfrm>
        </p:grpSpPr>
        <p:graphicFrame>
          <p:nvGraphicFramePr>
            <p:cNvPr id="16401" name="Object 3">
              <a:extLst>
                <a:ext uri="{FF2B5EF4-FFF2-40B4-BE49-F238E27FC236}">
                  <a16:creationId xmlns:a16="http://schemas.microsoft.com/office/drawing/2014/main" id="{14A5E836-D696-B0D2-F9FE-304B6D8B87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5" y="2569"/>
            <a:ext cx="681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495085" imgH="393529" progId="Equation.3">
                    <p:embed/>
                  </p:oleObj>
                </mc:Choice>
                <mc:Fallback>
                  <p:oleObj name="公式" r:id="rId3" imgW="495085" imgH="393529" progId="Equation.3">
                    <p:embed/>
                    <p:pic>
                      <p:nvPicPr>
                        <p:cNvPr id="16401" name="Object 3">
                          <a:extLst>
                            <a:ext uri="{FF2B5EF4-FFF2-40B4-BE49-F238E27FC236}">
                              <a16:creationId xmlns:a16="http://schemas.microsoft.com/office/drawing/2014/main" id="{14A5E836-D696-B0D2-F9FE-304B6D8B87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2569"/>
                          <a:ext cx="681" cy="5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11">
              <a:extLst>
                <a:ext uri="{FF2B5EF4-FFF2-40B4-BE49-F238E27FC236}">
                  <a16:creationId xmlns:a16="http://schemas.microsoft.com/office/drawing/2014/main" id="{09B934BA-065B-09D6-0187-18BCFF88B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2" y="2488"/>
              <a:ext cx="227" cy="22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0328DE7-7158-5792-BEF8-BD7FD83B8930}"/>
              </a:ext>
            </a:extLst>
          </p:cNvPr>
          <p:cNvGrpSpPr>
            <a:grpSpLocks/>
          </p:cNvGrpSpPr>
          <p:nvPr/>
        </p:nvGrpSpPr>
        <p:grpSpPr bwMode="auto">
          <a:xfrm>
            <a:off x="4587875" y="3597275"/>
            <a:ext cx="4456113" cy="2598738"/>
            <a:chOff x="2867" y="2568"/>
            <a:chExt cx="2807" cy="1637"/>
          </a:xfrm>
        </p:grpSpPr>
        <p:sp>
          <p:nvSpPr>
            <p:cNvPr id="16398" name="Text Box 13">
              <a:extLst>
                <a:ext uri="{FF2B5EF4-FFF2-40B4-BE49-F238E27FC236}">
                  <a16:creationId xmlns:a16="http://schemas.microsoft.com/office/drawing/2014/main" id="{7EE5FE68-673A-404C-D0BE-14B3A95C6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93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66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99" name="Object 2">
              <a:extLst>
                <a:ext uri="{FF2B5EF4-FFF2-40B4-BE49-F238E27FC236}">
                  <a16:creationId xmlns:a16="http://schemas.microsoft.com/office/drawing/2014/main" id="{F8AD23D0-686F-365F-0A81-10C078FD94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5" y="3170"/>
            <a:ext cx="2789" cy="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184400" imgH="812800" progId="Equation.3">
                    <p:embed/>
                  </p:oleObj>
                </mc:Choice>
                <mc:Fallback>
                  <p:oleObj name="公式" r:id="rId5" imgW="2184400" imgH="812800" progId="Equation.3">
                    <p:embed/>
                    <p:pic>
                      <p:nvPicPr>
                        <p:cNvPr id="16399" name="Object 2">
                          <a:extLst>
                            <a:ext uri="{FF2B5EF4-FFF2-40B4-BE49-F238E27FC236}">
                              <a16:creationId xmlns:a16="http://schemas.microsoft.com/office/drawing/2014/main" id="{F8AD23D0-686F-365F-0A81-10C078FD94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3170"/>
                          <a:ext cx="2789" cy="10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33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Line 15">
              <a:extLst>
                <a:ext uri="{FF2B5EF4-FFF2-40B4-BE49-F238E27FC236}">
                  <a16:creationId xmlns:a16="http://schemas.microsoft.com/office/drawing/2014/main" id="{AA6BFB90-FD41-A6CD-532C-35C8D4D5E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1" y="2568"/>
              <a:ext cx="0" cy="59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94" name="Line 17">
            <a:extLst>
              <a:ext uri="{FF2B5EF4-FFF2-40B4-BE49-F238E27FC236}">
                <a16:creationId xmlns:a16="http://schemas.microsoft.com/office/drawing/2014/main" id="{45BD331E-EAAE-CD1C-6852-9BF29B6A8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644900"/>
            <a:ext cx="288925" cy="3603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5" name="Text Box 18">
            <a:extLst>
              <a:ext uri="{FF2B5EF4-FFF2-40B4-BE49-F238E27FC236}">
                <a16:creationId xmlns:a16="http://schemas.microsoft.com/office/drawing/2014/main" id="{0B4EBA68-994F-CED9-E704-C40D5B2D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420938"/>
            <a:ext cx="51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 </a:t>
            </a:r>
          </a:p>
        </p:txBody>
      </p:sp>
      <p:sp>
        <p:nvSpPr>
          <p:cNvPr id="16396" name="Line 19">
            <a:extLst>
              <a:ext uri="{FF2B5EF4-FFF2-40B4-BE49-F238E27FC236}">
                <a16:creationId xmlns:a16="http://schemas.microsoft.com/office/drawing/2014/main" id="{A0D51943-5925-0787-6959-E9E8C18C3C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2852738"/>
            <a:ext cx="288925" cy="8651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7" name="灯片编号占位符 5">
            <a:extLst>
              <a:ext uri="{FF2B5EF4-FFF2-40B4-BE49-F238E27FC236}">
                <a16:creationId xmlns:a16="http://schemas.microsoft.com/office/drawing/2014/main" id="{589A3580-CD4B-23DB-B0A7-74C5F230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C8474E-C43E-400C-B308-8971F888552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14931F0-33A5-0833-E4DF-46B7A7EA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518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电子的轨道磁矩</a:t>
            </a:r>
          </a:p>
        </p:txBody>
      </p:sp>
      <p:sp>
        <p:nvSpPr>
          <p:cNvPr id="17411" name="Text Box 7">
            <a:extLst>
              <a:ext uri="{FF2B5EF4-FFF2-40B4-BE49-F238E27FC236}">
                <a16:creationId xmlns:a16="http://schemas.microsoft.com/office/drawing/2014/main" id="{C61A29F7-EBDD-93A4-82B5-5E30C5B4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993775"/>
            <a:ext cx="3670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磁矩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环形电流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环形面积</a:t>
            </a:r>
          </a:p>
        </p:txBody>
      </p:sp>
      <p:grpSp>
        <p:nvGrpSpPr>
          <p:cNvPr id="17412" name="Group 9">
            <a:extLst>
              <a:ext uri="{FF2B5EF4-FFF2-40B4-BE49-F238E27FC236}">
                <a16:creationId xmlns:a16="http://schemas.microsoft.com/office/drawing/2014/main" id="{92FAE7CF-EE9A-9202-1723-D5522E8DE6F2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436688"/>
            <a:ext cx="1439862" cy="996950"/>
            <a:chOff x="2835" y="2478"/>
            <a:chExt cx="907" cy="628"/>
          </a:xfrm>
        </p:grpSpPr>
        <p:graphicFrame>
          <p:nvGraphicFramePr>
            <p:cNvPr id="17431" name="Object 4">
              <a:extLst>
                <a:ext uri="{FF2B5EF4-FFF2-40B4-BE49-F238E27FC236}">
                  <a16:creationId xmlns:a16="http://schemas.microsoft.com/office/drawing/2014/main" id="{48622A23-7B4B-1400-9E29-20542FB382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2569"/>
            <a:ext cx="681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95085" imgH="393529" progId="Equation.3">
                    <p:embed/>
                  </p:oleObj>
                </mc:Choice>
                <mc:Fallback>
                  <p:oleObj name="公式" r:id="rId2" imgW="495085" imgH="393529" progId="Equation.3">
                    <p:embed/>
                    <p:pic>
                      <p:nvPicPr>
                        <p:cNvPr id="17431" name="Object 4">
                          <a:extLst>
                            <a:ext uri="{FF2B5EF4-FFF2-40B4-BE49-F238E27FC236}">
                              <a16:creationId xmlns:a16="http://schemas.microsoft.com/office/drawing/2014/main" id="{48622A23-7B4B-1400-9E29-20542FB382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569"/>
                          <a:ext cx="681" cy="5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Line 11">
              <a:extLst>
                <a:ext uri="{FF2B5EF4-FFF2-40B4-BE49-F238E27FC236}">
                  <a16:creationId xmlns:a16="http://schemas.microsoft.com/office/drawing/2014/main" id="{CE0E7528-3E97-5BDE-1795-7A464A090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478"/>
              <a:ext cx="227" cy="3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13" name="Line 15">
            <a:extLst>
              <a:ext uri="{FF2B5EF4-FFF2-40B4-BE49-F238E27FC236}">
                <a16:creationId xmlns:a16="http://schemas.microsoft.com/office/drawing/2014/main" id="{0FCA4B60-B9A6-08ED-F57E-D8AE9958D2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0063" y="1497013"/>
            <a:ext cx="792162" cy="474662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98798C55-77DA-06C0-2CC1-088A5D04D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2633663"/>
            <a:ext cx="43195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负号表明电子轨道磁矩的方向和轨道角动量的方向相反</a:t>
            </a:r>
          </a:p>
        </p:txBody>
      </p:sp>
      <p:grpSp>
        <p:nvGrpSpPr>
          <p:cNvPr id="14" name="Group 28">
            <a:extLst>
              <a:ext uri="{FF2B5EF4-FFF2-40B4-BE49-F238E27FC236}">
                <a16:creationId xmlns:a16="http://schemas.microsoft.com/office/drawing/2014/main" id="{FD593736-0B9B-5A88-1093-0F86D0F5BBBF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2559050"/>
            <a:ext cx="2441575" cy="1679575"/>
            <a:chOff x="4301" y="2783"/>
            <a:chExt cx="1538" cy="1058"/>
          </a:xfrm>
        </p:grpSpPr>
        <p:sp>
          <p:nvSpPr>
            <p:cNvPr id="17428" name="Rectangle 24">
              <a:extLst>
                <a:ext uri="{FF2B5EF4-FFF2-40B4-BE49-F238E27FC236}">
                  <a16:creationId xmlns:a16="http://schemas.microsoft.com/office/drawing/2014/main" id="{3EC09E50-E9AC-E119-B8A1-588C5368E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2783"/>
              <a:ext cx="544" cy="59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29" name="Text Box 25">
              <a:extLst>
                <a:ext uri="{FF2B5EF4-FFF2-40B4-BE49-F238E27FC236}">
                  <a16:creationId xmlns:a16="http://schemas.microsoft.com/office/drawing/2014/main" id="{78AF7899-2FA2-E4BB-4E1A-6F409BF98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73"/>
              <a:ext cx="895" cy="368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旋磁比</a:t>
              </a:r>
            </a:p>
          </p:txBody>
        </p:sp>
        <p:sp>
          <p:nvSpPr>
            <p:cNvPr id="17430" name="Line 26">
              <a:extLst>
                <a:ext uri="{FF2B5EF4-FFF2-40B4-BE49-F238E27FC236}">
                  <a16:creationId xmlns:a16="http://schemas.microsoft.com/office/drawing/2014/main" id="{BE259543-AA84-E269-4467-29DF2B38A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5" y="3435"/>
              <a:ext cx="386" cy="22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7416" name="对象 18">
            <a:extLst>
              <a:ext uri="{FF2B5EF4-FFF2-40B4-BE49-F238E27FC236}">
                <a16:creationId xmlns:a16="http://schemas.microsoft.com/office/drawing/2014/main" id="{7B341B52-B33A-DAA2-A3B2-16A09E9B7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1570038"/>
          <a:ext cx="131286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393529" progId="Equation.DSMT4">
                  <p:embed/>
                </p:oleObj>
              </mc:Choice>
              <mc:Fallback>
                <p:oleObj name="Equation" r:id="rId4" imgW="634725" imgH="393529" progId="Equation.DSMT4">
                  <p:embed/>
                  <p:pic>
                    <p:nvPicPr>
                      <p:cNvPr id="17416" name="对象 18">
                        <a:extLst>
                          <a:ext uri="{FF2B5EF4-FFF2-40B4-BE49-F238E27FC236}">
                            <a16:creationId xmlns:a16="http://schemas.microsoft.com/office/drawing/2014/main" id="{7B341B52-B33A-DAA2-A3B2-16A09E9B7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1570038"/>
                        <a:ext cx="1312863" cy="814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9">
            <a:extLst>
              <a:ext uri="{FF2B5EF4-FFF2-40B4-BE49-F238E27FC236}">
                <a16:creationId xmlns:a16="http://schemas.microsoft.com/office/drawing/2014/main" id="{AD7E14DD-C44E-8D54-BFD8-78F8AE36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378325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量子力学告诉我们，角动量取量子化数值：</a:t>
            </a:r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0501316A-EFC6-74EA-D8F2-C88BCD08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5332413"/>
            <a:ext cx="1414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波尔磁子</a:t>
            </a:r>
          </a:p>
        </p:txBody>
      </p:sp>
      <p:grpSp>
        <p:nvGrpSpPr>
          <p:cNvPr id="24" name="Group 30">
            <a:extLst>
              <a:ext uri="{FF2B5EF4-FFF2-40B4-BE49-F238E27FC236}">
                <a16:creationId xmlns:a16="http://schemas.microsoft.com/office/drawing/2014/main" id="{C88D7DEC-05EF-A80A-C057-7248FEDECE5B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6062663"/>
            <a:ext cx="5108575" cy="461962"/>
            <a:chOff x="845" y="3974"/>
            <a:chExt cx="3218" cy="291"/>
          </a:xfrm>
        </p:grpSpPr>
        <p:graphicFrame>
          <p:nvGraphicFramePr>
            <p:cNvPr id="17426" name="Object 6">
              <a:extLst>
                <a:ext uri="{FF2B5EF4-FFF2-40B4-BE49-F238E27FC236}">
                  <a16:creationId xmlns:a16="http://schemas.microsoft.com/office/drawing/2014/main" id="{FE6AB0CD-ED81-9CE2-62E3-161B01D479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3974"/>
            <a:ext cx="20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80" imgH="164814" progId="Equation.3">
                    <p:embed/>
                  </p:oleObj>
                </mc:Choice>
                <mc:Fallback>
                  <p:oleObj name="公式" r:id="rId6" imgW="126780" imgH="164814" progId="Equation.3">
                    <p:embed/>
                    <p:pic>
                      <p:nvPicPr>
                        <p:cNvPr id="17426" name="Object 6">
                          <a:extLst>
                            <a:ext uri="{FF2B5EF4-FFF2-40B4-BE49-F238E27FC236}">
                              <a16:creationId xmlns:a16="http://schemas.microsoft.com/office/drawing/2014/main" id="{FE6AB0CD-ED81-9CE2-62E3-161B01D479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974"/>
                          <a:ext cx="20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Text Box 28">
              <a:extLst>
                <a:ext uri="{FF2B5EF4-FFF2-40B4-BE49-F238E27FC236}">
                  <a16:creationId xmlns:a16="http://schemas.microsoft.com/office/drawing/2014/main" id="{7B8D8760-EA02-F21F-8E7D-5CC2B0A12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3974"/>
              <a:ext cx="3218" cy="291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表示角动量为一个量子单位时的磁矩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254" name="对象 26">
            <a:extLst>
              <a:ext uri="{FF2B5EF4-FFF2-40B4-BE49-F238E27FC236}">
                <a16:creationId xmlns:a16="http://schemas.microsoft.com/office/drawing/2014/main" id="{1B0F5FC8-C8C4-3869-E9BF-CF94913C0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2551113"/>
          <a:ext cx="18637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753" imgH="393529" progId="Equation.DSMT4">
                  <p:embed/>
                </p:oleObj>
              </mc:Choice>
              <mc:Fallback>
                <p:oleObj name="Equation" r:id="rId8" imgW="799753" imgH="393529" progId="Equation.DSMT4">
                  <p:embed/>
                  <p:pic>
                    <p:nvPicPr>
                      <p:cNvPr id="10254" name="对象 26">
                        <a:extLst>
                          <a:ext uri="{FF2B5EF4-FFF2-40B4-BE49-F238E27FC236}">
                            <a16:creationId xmlns:a16="http://schemas.microsoft.com/office/drawing/2014/main" id="{1B0F5FC8-C8C4-3869-E9BF-CF94913C0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2551113"/>
                        <a:ext cx="18637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27">
            <a:extLst>
              <a:ext uri="{FF2B5EF4-FFF2-40B4-BE49-F238E27FC236}">
                <a16:creationId xmlns:a16="http://schemas.microsoft.com/office/drawing/2014/main" id="{91C86A54-2328-E57B-F1B8-06854E64A7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5130800"/>
          <a:ext cx="19383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254000" progId="Equation.DSMT4">
                  <p:embed/>
                </p:oleObj>
              </mc:Choice>
              <mc:Fallback>
                <p:oleObj name="Equation" r:id="rId10" imgW="685800" imgH="254000" progId="Equation.DSMT4">
                  <p:embed/>
                  <p:pic>
                    <p:nvPicPr>
                      <p:cNvPr id="10255" name="对象 27">
                        <a:extLst>
                          <a:ext uri="{FF2B5EF4-FFF2-40B4-BE49-F238E27FC236}">
                            <a16:creationId xmlns:a16="http://schemas.microsoft.com/office/drawing/2014/main" id="{91C86A54-2328-E57B-F1B8-06854E64A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5130800"/>
                        <a:ext cx="19383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Box 1">
            <a:extLst>
              <a:ext uri="{FF2B5EF4-FFF2-40B4-BE49-F238E27FC236}">
                <a16:creationId xmlns:a16="http://schemas.microsoft.com/office/drawing/2014/main" id="{47A97BF9-9584-4129-970D-C752671B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4870450"/>
            <a:ext cx="221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=0, ±1, …, ±(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-1)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423" name="灯片编号占位符 2">
            <a:extLst>
              <a:ext uri="{FF2B5EF4-FFF2-40B4-BE49-F238E27FC236}">
                <a16:creationId xmlns:a16="http://schemas.microsoft.com/office/drawing/2014/main" id="{EA34C968-98B5-F81B-3E32-2B289F5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C5515-9494-4117-B6B4-725A3A2249F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E04A9E2-5786-1393-BF7B-49BD8F566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4392613"/>
          <a:ext cx="10525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8918" imgH="177723" progId="Equation.DSMT4">
                  <p:embed/>
                </p:oleObj>
              </mc:Choice>
              <mc:Fallback>
                <p:oleObj name="Equation" r:id="rId12" imgW="418918" imgH="177723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E04A9E2-5786-1393-BF7B-49BD8F566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392613"/>
                        <a:ext cx="10525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28DE983-B4E3-FE65-6637-18B2332B9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2488" y="5060950"/>
          <a:ext cx="13414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47" imgH="393529" progId="Equation.DSMT4">
                  <p:embed/>
                </p:oleObj>
              </mc:Choice>
              <mc:Fallback>
                <p:oleObj name="Equation" r:id="rId14" imgW="583947" imgH="393529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28DE983-B4E3-FE65-6637-18B2332B9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5060950"/>
                        <a:ext cx="1341437" cy="903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FF"/>
                          </a:gs>
                          <a:gs pos="42999">
                            <a:srgbClr val="FFFFFF"/>
                          </a:gs>
                          <a:gs pos="63000">
                            <a:srgbClr val="FFFFFF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23" grpId="0"/>
      <p:bldP spid="102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DC927366-31E0-38C6-F209-C6A7725F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cs typeface="Times New Roman" panose="02020603050405020304" pitchFamily="18" charset="0"/>
              </a:rPr>
              <a:t>电子的自旋磁矩</a:t>
            </a: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4CC3FB7B-6CB3-CDC5-9601-AF2FD523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1457325"/>
            <a:ext cx="7262813" cy="977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zh-CN" altLang="nb-NO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电子的自旋运动也会产生一个磁矩，但旋磁比不同于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zh-CN" altLang="nb-NO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轨道运动。自旋运动的旋磁比为</a:t>
            </a:r>
            <a:endParaRPr kumimoji="0" lang="nb-NO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52ABB7EA-5E73-22D6-6AFA-C9C36CC7E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773238"/>
          <a:ext cx="9001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8918" imgH="393529" progId="Equation.3">
                  <p:embed/>
                </p:oleObj>
              </mc:Choice>
              <mc:Fallback>
                <p:oleObj name="公式" r:id="rId2" imgW="418918" imgH="393529" progId="Equation.3">
                  <p:embed/>
                  <p:pic>
                    <p:nvPicPr>
                      <p:cNvPr id="18436" name="Object 2">
                        <a:extLst>
                          <a:ext uri="{FF2B5EF4-FFF2-40B4-BE49-F238E27FC236}">
                            <a16:creationId xmlns:a16="http://schemas.microsoft.com/office/drawing/2014/main" id="{52ABB7EA-5E73-22D6-6AFA-C9C36CC7E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73238"/>
                        <a:ext cx="9001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13">
            <a:extLst>
              <a:ext uri="{FF2B5EF4-FFF2-40B4-BE49-F238E27FC236}">
                <a16:creationId xmlns:a16="http://schemas.microsoft.com/office/drawing/2014/main" id="{3DD96ED2-B7EF-69F6-411A-F01ECA63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6838"/>
            <a:ext cx="16303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16">
            <a:extLst>
              <a:ext uri="{FF2B5EF4-FFF2-40B4-BE49-F238E27FC236}">
                <a16:creationId xmlns:a16="http://schemas.microsoft.com/office/drawing/2014/main" id="{553E1C5D-8941-D1BD-8287-D35F4F9B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75" y="289877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自旋磁矩：</a:t>
            </a:r>
          </a:p>
        </p:txBody>
      </p:sp>
      <p:sp>
        <p:nvSpPr>
          <p:cNvPr id="18439" name="Text Box 17">
            <a:extLst>
              <a:ext uri="{FF2B5EF4-FFF2-40B4-BE49-F238E27FC236}">
                <a16:creationId xmlns:a16="http://schemas.microsoft.com/office/drawing/2014/main" id="{33432AD3-3F1D-5C12-F98C-05FEAD57A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34734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FA3F45B5-53E6-98CC-7D86-2AACA5A9C3C3}"/>
              </a:ext>
            </a:extLst>
          </p:cNvPr>
          <p:cNvGrpSpPr>
            <a:grpSpLocks/>
          </p:cNvGrpSpPr>
          <p:nvPr/>
        </p:nvGrpSpPr>
        <p:grpSpPr bwMode="auto">
          <a:xfrm>
            <a:off x="6370638" y="4149725"/>
            <a:ext cx="1776412" cy="965200"/>
            <a:chOff x="4059" y="2523"/>
            <a:chExt cx="1119" cy="608"/>
          </a:xfrm>
        </p:grpSpPr>
        <p:sp>
          <p:nvSpPr>
            <p:cNvPr id="18451" name="Line 27">
              <a:extLst>
                <a:ext uri="{FF2B5EF4-FFF2-40B4-BE49-F238E27FC236}">
                  <a16:creationId xmlns:a16="http://schemas.microsoft.com/office/drawing/2014/main" id="{15DCA608-142A-7520-307B-BEFCC93C78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195" y="2387"/>
              <a:ext cx="0" cy="272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2" name="Text Box 28">
              <a:extLst>
                <a:ext uri="{FF2B5EF4-FFF2-40B4-BE49-F238E27FC236}">
                  <a16:creationId xmlns:a16="http://schemas.microsoft.com/office/drawing/2014/main" id="{C1A04E73-B2B8-E259-E81A-9777D4BAD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840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波尔磁子</a:t>
              </a:r>
            </a:p>
          </p:txBody>
        </p:sp>
      </p:grpSp>
      <p:graphicFrame>
        <p:nvGraphicFramePr>
          <p:cNvPr id="18441" name="对象 19">
            <a:extLst>
              <a:ext uri="{FF2B5EF4-FFF2-40B4-BE49-F238E27FC236}">
                <a16:creationId xmlns:a16="http://schemas.microsoft.com/office/drawing/2014/main" id="{69AC2326-0A9C-2564-9137-635D703BF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2662238"/>
          <a:ext cx="1584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280" imgH="393529" progId="Equation.DSMT4">
                  <p:embed/>
                </p:oleObj>
              </mc:Choice>
              <mc:Fallback>
                <p:oleObj name="Equation" r:id="rId5" imgW="736280" imgH="393529" progId="Equation.DSMT4">
                  <p:embed/>
                  <p:pic>
                    <p:nvPicPr>
                      <p:cNvPr id="18441" name="对象 19">
                        <a:extLst>
                          <a:ext uri="{FF2B5EF4-FFF2-40B4-BE49-F238E27FC236}">
                            <a16:creationId xmlns:a16="http://schemas.microsoft.com/office/drawing/2014/main" id="{69AC2326-0A9C-2564-9137-635D703BF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662238"/>
                        <a:ext cx="15843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20">
            <a:extLst>
              <a:ext uri="{FF2B5EF4-FFF2-40B4-BE49-F238E27FC236}">
                <a16:creationId xmlns:a16="http://schemas.microsoft.com/office/drawing/2014/main" id="{9231D10D-8864-E545-A0D8-7F4A62C60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3848100"/>
          <a:ext cx="1666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600" imgH="228600" progId="Equation.DSMT4">
                  <p:embed/>
                </p:oleObj>
              </mc:Choice>
              <mc:Fallback>
                <p:oleObj name="Equation" r:id="rId7" imgW="736600" imgH="228600" progId="Equation.DSMT4">
                  <p:embed/>
                  <p:pic>
                    <p:nvPicPr>
                      <p:cNvPr id="11275" name="对象 20">
                        <a:extLst>
                          <a:ext uri="{FF2B5EF4-FFF2-40B4-BE49-F238E27FC236}">
                            <a16:creationId xmlns:a16="http://schemas.microsoft.com/office/drawing/2014/main" id="{9231D10D-8864-E545-A0D8-7F4A62C60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848100"/>
                        <a:ext cx="16668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Box 18">
            <a:extLst>
              <a:ext uri="{FF2B5EF4-FFF2-40B4-BE49-F238E27FC236}">
                <a16:creationId xmlns:a16="http://schemas.microsoft.com/office/drawing/2014/main" id="{7A99EF5C-AE48-76E7-7D71-7EF9D3B0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588" y="2886075"/>
            <a:ext cx="952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=±1/2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44" name="灯片编号占位符 4">
            <a:extLst>
              <a:ext uri="{FF2B5EF4-FFF2-40B4-BE49-F238E27FC236}">
                <a16:creationId xmlns:a16="http://schemas.microsoft.com/office/drawing/2014/main" id="{4096E106-EA78-B83B-73B8-2E7FEC38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852098-7397-40E9-8BA6-D1C35411F28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4EFAAA-2E89-DBCD-9681-CAAB63EBC9E0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2278063"/>
            <a:ext cx="2120900" cy="1020762"/>
            <a:chOff x="6154738" y="2278064"/>
            <a:chExt cx="2120900" cy="1021042"/>
          </a:xfrm>
        </p:grpSpPr>
        <p:grpSp>
          <p:nvGrpSpPr>
            <p:cNvPr id="18447" name="Group 23">
              <a:extLst>
                <a:ext uri="{FF2B5EF4-FFF2-40B4-BE49-F238E27FC236}">
                  <a16:creationId xmlns:a16="http://schemas.microsoft.com/office/drawing/2014/main" id="{43601876-D077-43B3-ECDE-BE0610828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4738" y="2278064"/>
              <a:ext cx="2120900" cy="792163"/>
              <a:chOff x="3969" y="1389"/>
              <a:chExt cx="1336" cy="499"/>
            </a:xfrm>
          </p:grpSpPr>
          <p:sp>
            <p:nvSpPr>
              <p:cNvPr id="18449" name="Text Box 20">
                <a:extLst>
                  <a:ext uri="{FF2B5EF4-FFF2-40B4-BE49-F238E27FC236}">
                    <a16:creationId xmlns:a16="http://schemas.microsoft.com/office/drawing/2014/main" id="{19071FBC-55ED-571D-A671-EA421FEB5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9" y="1389"/>
                <a:ext cx="10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A5002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自旋角动量</a:t>
                </a:r>
              </a:p>
            </p:txBody>
          </p:sp>
          <p:sp>
            <p:nvSpPr>
              <p:cNvPr id="18450" name="Line 22">
                <a:extLst>
                  <a:ext uri="{FF2B5EF4-FFF2-40B4-BE49-F238E27FC236}">
                    <a16:creationId xmlns:a16="http://schemas.microsoft.com/office/drawing/2014/main" id="{E8BB7556-A081-497B-63C1-4DDA090DC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9" y="1888"/>
                <a:ext cx="408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18448" name="对象 2">
              <a:extLst>
                <a:ext uri="{FF2B5EF4-FFF2-40B4-BE49-F238E27FC236}">
                  <a16:creationId xmlns:a16="http://schemas.microsoft.com/office/drawing/2014/main" id="{D94D00B0-8282-9099-F09C-12F039A70D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1570" y="2873319"/>
            <a:ext cx="1064468" cy="42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44114" imgH="177646" progId="Equation.DSMT4">
                    <p:embed/>
                  </p:oleObj>
                </mc:Choice>
                <mc:Fallback>
                  <p:oleObj name="Equation" r:id="rId9" imgW="444114" imgH="177646" progId="Equation.DSMT4">
                    <p:embed/>
                    <p:pic>
                      <p:nvPicPr>
                        <p:cNvPr id="18448" name="对象 2">
                          <a:extLst>
                            <a:ext uri="{FF2B5EF4-FFF2-40B4-BE49-F238E27FC236}">
                              <a16:creationId xmlns:a16="http://schemas.microsoft.com/office/drawing/2014/main" id="{D94D00B0-8282-9099-F09C-12F039A70D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570" y="2873319"/>
                          <a:ext cx="1064468" cy="42578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A5002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59F6186-F2B5-5370-4075-EBAF1F1D4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3762375"/>
          <a:ext cx="1155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393529" progId="Equation.DSMT4">
                  <p:embed/>
                </p:oleObj>
              </mc:Choice>
              <mc:Fallback>
                <p:oleObj name="Equation" r:id="rId11" imgW="583947" imgH="393529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659F6186-F2B5-5370-4075-EBAF1F1D4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3762375"/>
                        <a:ext cx="1155700" cy="777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FF"/>
                          </a:gs>
                          <a:gs pos="42999">
                            <a:srgbClr val="FFFFFF"/>
                          </a:gs>
                          <a:gs pos="63000">
                            <a:srgbClr val="FFFFFF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21793F7-C3BE-6C66-5161-6852B0BA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原子的总磁矩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5F51CA7A-14E8-CB1D-4AFE-2B0CEA4CF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73613"/>
            <a:ext cx="5688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有夹角，使得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绕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进动。由于进动频率很高，只有沿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的分量可以观察到，而垂直分量对时间的平均值为零</a:t>
            </a:r>
          </a:p>
        </p:txBody>
      </p:sp>
      <p:pic>
        <p:nvPicPr>
          <p:cNvPr id="19460" name="Picture 34">
            <a:extLst>
              <a:ext uri="{FF2B5EF4-FFF2-40B4-BE49-F238E27FC236}">
                <a16:creationId xmlns:a16="http://schemas.microsoft.com/office/drawing/2014/main" id="{905A8A5D-0EED-D7BB-35E4-E1554475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839913"/>
            <a:ext cx="325596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组合 16">
            <a:extLst>
              <a:ext uri="{FF2B5EF4-FFF2-40B4-BE49-F238E27FC236}">
                <a16:creationId xmlns:a16="http://schemas.microsoft.com/office/drawing/2014/main" id="{356A10D8-C21D-DA2E-930C-3B72A63C9E07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1035050"/>
            <a:ext cx="8256588" cy="1160463"/>
            <a:chOff x="204255" y="1034827"/>
            <a:chExt cx="8256177" cy="1161256"/>
          </a:xfrm>
        </p:grpSpPr>
        <p:sp>
          <p:nvSpPr>
            <p:cNvPr id="19470" name="Rectangle 3">
              <a:extLst>
                <a:ext uri="{FF2B5EF4-FFF2-40B4-BE49-F238E27FC236}">
                  <a16:creationId xmlns:a16="http://schemas.microsoft.com/office/drawing/2014/main" id="{53E1C2A1-0114-78FA-65A3-C698E25E9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55" y="1034827"/>
              <a:ext cx="7571256" cy="979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86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86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86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86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zh-CN" altLang="nb-NO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实际原子中有许多电子，其总的角动量</a:t>
              </a:r>
              <a:r>
                <a:rPr kumimoji="0" lang="nb-NO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</a:t>
              </a:r>
              <a:r>
                <a:rPr kumimoji="0" lang="zh-CN" altLang="nb-NO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由所有电子的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28600" algn="l"/>
                </a:tabLst>
                <a:defRPr/>
              </a:pPr>
              <a:r>
                <a:rPr kumimoji="0" lang="zh-CN" altLang="nb-NO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轨道角动量和自旋角动量合成，即：</a:t>
              </a:r>
            </a:p>
          </p:txBody>
        </p:sp>
        <p:graphicFrame>
          <p:nvGraphicFramePr>
            <p:cNvPr id="19471" name="对象 10">
              <a:extLst>
                <a:ext uri="{FF2B5EF4-FFF2-40B4-BE49-F238E27FC236}">
                  <a16:creationId xmlns:a16="http://schemas.microsoft.com/office/drawing/2014/main" id="{825E6D2A-E079-0625-F316-983710564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0072" y="1484784"/>
            <a:ext cx="3240360" cy="711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62100" imgH="342900" progId="Equation.DSMT4">
                    <p:embed/>
                  </p:oleObj>
                </mc:Choice>
                <mc:Fallback>
                  <p:oleObj name="Equation" r:id="rId3" imgW="1562100" imgH="342900" progId="Equation.DSMT4">
                    <p:embed/>
                    <p:pic>
                      <p:nvPicPr>
                        <p:cNvPr id="19471" name="对象 10">
                          <a:extLst>
                            <a:ext uri="{FF2B5EF4-FFF2-40B4-BE49-F238E27FC236}">
                              <a16:creationId xmlns:a16="http://schemas.microsoft.com/office/drawing/2014/main" id="{825E6D2A-E079-0625-F316-9837105646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1484784"/>
                          <a:ext cx="3240360" cy="711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4" name="组合 15">
            <a:extLst>
              <a:ext uri="{FF2B5EF4-FFF2-40B4-BE49-F238E27FC236}">
                <a16:creationId xmlns:a16="http://schemas.microsoft.com/office/drawing/2014/main" id="{B5287993-AA45-874A-A274-2528346A74B2}"/>
              </a:ext>
            </a:extLst>
          </p:cNvPr>
          <p:cNvGrpSpPr>
            <a:grpSpLocks/>
          </p:cNvGrpSpPr>
          <p:nvPr/>
        </p:nvGrpSpPr>
        <p:grpSpPr bwMode="auto">
          <a:xfrm>
            <a:off x="3883025" y="2347913"/>
            <a:ext cx="3929063" cy="488950"/>
            <a:chOff x="3883636" y="2348678"/>
            <a:chExt cx="3928724" cy="488950"/>
          </a:xfrm>
        </p:grpSpPr>
        <p:sp>
          <p:nvSpPr>
            <p:cNvPr id="19468" name="Rectangle 38">
              <a:extLst>
                <a:ext uri="{FF2B5EF4-FFF2-40B4-BE49-F238E27FC236}">
                  <a16:creationId xmlns:a16="http://schemas.microsoft.com/office/drawing/2014/main" id="{B4409724-1CE1-30DD-6AB8-33251AF4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636" y="2362320"/>
              <a:ext cx="2339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原子的总磁矩：</a:t>
              </a:r>
            </a:p>
          </p:txBody>
        </p:sp>
        <p:graphicFrame>
          <p:nvGraphicFramePr>
            <p:cNvPr id="19469" name="对象 13">
              <a:extLst>
                <a:ext uri="{FF2B5EF4-FFF2-40B4-BE49-F238E27FC236}">
                  <a16:creationId xmlns:a16="http://schemas.microsoft.com/office/drawing/2014/main" id="{62624D13-5D54-8C85-4204-F6B97708F9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9691" y="2348678"/>
            <a:ext cx="1602669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49300" imgH="228600" progId="Equation.DSMT4">
                    <p:embed/>
                  </p:oleObj>
                </mc:Choice>
                <mc:Fallback>
                  <p:oleObj name="Equation" r:id="rId5" imgW="749300" imgH="228600" progId="Equation.DSMT4">
                    <p:embed/>
                    <p:pic>
                      <p:nvPicPr>
                        <p:cNvPr id="19469" name="对象 13">
                          <a:extLst>
                            <a:ext uri="{FF2B5EF4-FFF2-40B4-BE49-F238E27FC236}">
                              <a16:creationId xmlns:a16="http://schemas.microsoft.com/office/drawing/2014/main" id="{62624D13-5D54-8C85-4204-F6B97708F9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9691" y="2348678"/>
                          <a:ext cx="1602669" cy="488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" name="组合 17">
            <a:extLst>
              <a:ext uri="{FF2B5EF4-FFF2-40B4-BE49-F238E27FC236}">
                <a16:creationId xmlns:a16="http://schemas.microsoft.com/office/drawing/2014/main" id="{F0A924DA-000B-E9DA-A4CB-80203E1823FE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894013"/>
            <a:ext cx="5905500" cy="1814512"/>
            <a:chOff x="3203848" y="2893641"/>
            <a:chExt cx="5904656" cy="1815009"/>
          </a:xfrm>
        </p:grpSpPr>
        <p:graphicFrame>
          <p:nvGraphicFramePr>
            <p:cNvPr id="19465" name="对象 11">
              <a:extLst>
                <a:ext uri="{FF2B5EF4-FFF2-40B4-BE49-F238E27FC236}">
                  <a16:creationId xmlns:a16="http://schemas.microsoft.com/office/drawing/2014/main" id="{A9317D38-0B15-9B80-0E15-8DAACC774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18708" y="2893641"/>
            <a:ext cx="3389796" cy="1815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12900" imgH="863600" progId="Equation.DSMT4">
                    <p:embed/>
                  </p:oleObj>
                </mc:Choice>
                <mc:Fallback>
                  <p:oleObj name="Equation" r:id="rId7" imgW="1612900" imgH="863600" progId="Equation.DSMT4">
                    <p:embed/>
                    <p:pic>
                      <p:nvPicPr>
                        <p:cNvPr id="19465" name="对象 11">
                          <a:extLst>
                            <a:ext uri="{FF2B5EF4-FFF2-40B4-BE49-F238E27FC236}">
                              <a16:creationId xmlns:a16="http://schemas.microsoft.com/office/drawing/2014/main" id="{A9317D38-0B15-9B80-0E15-8DAACC7748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8708" y="2893641"/>
                          <a:ext cx="3389796" cy="1815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Box 12">
              <a:extLst>
                <a:ext uri="{FF2B5EF4-FFF2-40B4-BE49-F238E27FC236}">
                  <a16:creationId xmlns:a16="http://schemas.microsoft.com/office/drawing/2014/main" id="{42462464-01AD-0D7B-C27F-F4ECB0A22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848" y="3140968"/>
              <a:ext cx="26642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原子总的轨道磁矩</a:t>
              </a:r>
            </a:p>
          </p:txBody>
        </p:sp>
        <p:sp>
          <p:nvSpPr>
            <p:cNvPr id="19467" name="TextBox 14">
              <a:extLst>
                <a:ext uri="{FF2B5EF4-FFF2-40B4-BE49-F238E27FC236}">
                  <a16:creationId xmlns:a16="http://schemas.microsoft.com/office/drawing/2014/main" id="{D318B5EC-8858-6867-4233-91357E2B6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848" y="4047455"/>
              <a:ext cx="26642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原子总的自旋磁矩</a:t>
              </a:r>
            </a:p>
          </p:txBody>
        </p:sp>
      </p:grpSp>
      <p:sp>
        <p:nvSpPr>
          <p:cNvPr id="19464" name="灯片编号占位符 4">
            <a:extLst>
              <a:ext uri="{FF2B5EF4-FFF2-40B4-BE49-F238E27FC236}">
                <a16:creationId xmlns:a16="http://schemas.microsoft.com/office/drawing/2014/main" id="{EDC16C30-E7EE-6E4D-DBE5-8A1B74EF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04FBE1-7BD0-41FC-A4D6-7CA78CB7338F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BF75369-4B35-E554-5E69-5B64DE00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不存在外磁场时原子的总磁矩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6D127A6-9E1B-6603-7D6F-BB131D93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5476875"/>
            <a:ext cx="8618537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原子核比电子重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倍左右，其运动速度仅为电子速度的几千分之一，故原子核的磁矩仅为电子的千分之几，可以忽略不计 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8855A43D-B9F1-2758-0557-55D953A2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614863"/>
            <a:ext cx="86106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在晶体中，电子的轨道磁矩受周围原子或者离子的影响，其方向是变化的，对总磁矩的贡献减小甚至消失。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E6CCB599-229F-6055-D558-4ED4CBDC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349500"/>
            <a:ext cx="85836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例如，铁原子共有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个电子，排列为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1s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2s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2p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3s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3p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3d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4s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壳层填满是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原子只填了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个，这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个电子按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洪德法则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个轨道，除了有一条轨道必须填入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个电子（自旋反平行）外，其余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个轨道均只有一个电子，且这些电子的自旋方向平行，由此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（总的电子自旋磁矩为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个波尔磁子）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endParaRPr kumimoji="0" lang="zh-CN" altLang="en-US" sz="24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B3EC35C0-61E3-A816-D5D4-D88C3B85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1014413"/>
            <a:ext cx="858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满壳层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的原子或者离子，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轨道磁矩和自旋磁矩都是零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19" name="矩形 3">
            <a:extLst>
              <a:ext uri="{FF2B5EF4-FFF2-40B4-BE49-F238E27FC236}">
                <a16:creationId xmlns:a16="http://schemas.microsoft.com/office/drawing/2014/main" id="{E1A23A9D-29C1-8610-880D-D132D395F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17650"/>
            <a:ext cx="83534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只有未满壳层的原子或者离子，存在轨道磁矩和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或自旋磁矩。需按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洪德法则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判定。</a:t>
            </a:r>
          </a:p>
        </p:txBody>
      </p:sp>
      <p:sp>
        <p:nvSpPr>
          <p:cNvPr id="20488" name="灯片编号占位符 4">
            <a:extLst>
              <a:ext uri="{FF2B5EF4-FFF2-40B4-BE49-F238E27FC236}">
                <a16:creationId xmlns:a16="http://schemas.microsoft.com/office/drawing/2014/main" id="{68B22D7C-D65F-6D0C-5D03-72433656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C04399-9230-4087-9B5C-D9DB8C5A98B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316" grpId="0" animBg="1"/>
      <p:bldP spid="9" grpId="0"/>
      <p:bldP spid="133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976DEF0-EC0C-4E56-D64D-4ED7CF82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eaLnBrk="1" hangingPunct="1"/>
            <a:r>
              <a:rPr lang="zh-CN" altLang="en-US" sz="4000"/>
              <a:t>外磁场作用下原子的总磁矩</a:t>
            </a:r>
          </a:p>
        </p:txBody>
      </p:sp>
      <p:pic>
        <p:nvPicPr>
          <p:cNvPr id="22531" name="Picture 6" descr="slide0099_image210">
            <a:extLst>
              <a:ext uri="{FF2B5EF4-FFF2-40B4-BE49-F238E27FC236}">
                <a16:creationId xmlns:a16="http://schemas.microsoft.com/office/drawing/2014/main" id="{C844AAA8-F0DB-72FC-0E12-1BF94547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876550"/>
            <a:ext cx="32400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0" descr="20090316103435_768240435293">
            <a:extLst>
              <a:ext uri="{FF2B5EF4-FFF2-40B4-BE49-F238E27FC236}">
                <a16:creationId xmlns:a16="http://schemas.microsoft.com/office/drawing/2014/main" id="{F89AB260-C8EF-4A06-0728-604FAF5B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205038"/>
            <a:ext cx="46672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11">
            <a:extLst>
              <a:ext uri="{FF2B5EF4-FFF2-40B4-BE49-F238E27FC236}">
                <a16:creationId xmlns:a16="http://schemas.microsoft.com/office/drawing/2014/main" id="{45F6BC12-F160-A74C-26C7-0731E86FC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700213"/>
            <a:ext cx="13128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进动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4" name="灯片编号占位符 4">
            <a:extLst>
              <a:ext uri="{FF2B5EF4-FFF2-40B4-BE49-F238E27FC236}">
                <a16:creationId xmlns:a16="http://schemas.microsoft.com/office/drawing/2014/main" id="{C32D18A4-DBE3-9EFF-4245-E290CC54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C6D3C7-2AAD-4C31-9BD8-57B0032ABB7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A02BB490-DB3E-99BF-6664-FFD03D50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44750"/>
            <a:ext cx="3889375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5">
            <a:extLst>
              <a:ext uri="{FF2B5EF4-FFF2-40B4-BE49-F238E27FC236}">
                <a16:creationId xmlns:a16="http://schemas.microsoft.com/office/drawing/2014/main" id="{C7ED0B74-FD83-62E7-4D7B-582B1D49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36688"/>
            <a:ext cx="4679950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6">
            <a:extLst>
              <a:ext uri="{FF2B5EF4-FFF2-40B4-BE49-F238E27FC236}">
                <a16:creationId xmlns:a16="http://schemas.microsoft.com/office/drawing/2014/main" id="{C4279B5F-3466-F71C-D63E-24852926A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60350"/>
            <a:ext cx="24479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关于进动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57" name="Line 7">
            <a:extLst>
              <a:ext uri="{FF2B5EF4-FFF2-40B4-BE49-F238E27FC236}">
                <a16:creationId xmlns:a16="http://schemas.microsoft.com/office/drawing/2014/main" id="{63031C4D-E9BF-9D9D-938E-13CEEB4B1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2589213"/>
            <a:ext cx="23813" cy="6477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Text Box 9">
            <a:extLst>
              <a:ext uri="{FF2B5EF4-FFF2-40B4-BE49-F238E27FC236}">
                <a16:creationId xmlns:a16="http://schemas.microsoft.com/office/drawing/2014/main" id="{B3F2B1D7-0C09-8E5E-7003-1A338DDB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2876550"/>
            <a:ext cx="407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559" name="Text Box 10">
            <a:extLst>
              <a:ext uri="{FF2B5EF4-FFF2-40B4-BE49-F238E27FC236}">
                <a16:creationId xmlns:a16="http://schemas.microsoft.com/office/drawing/2014/main" id="{EE03598A-80DA-AB82-AB36-2E6C320D3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49355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外力矩：</a:t>
            </a:r>
            <a:endParaRPr kumimoji="0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60" name="Line 13">
            <a:extLst>
              <a:ext uri="{FF2B5EF4-FFF2-40B4-BE49-F238E27FC236}">
                <a16:creationId xmlns:a16="http://schemas.microsoft.com/office/drawing/2014/main" id="{7A52918F-99E3-3DE7-47B2-6596A8901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2517775"/>
            <a:ext cx="1584325" cy="1439863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1" name="Text Box 14">
            <a:extLst>
              <a:ext uri="{FF2B5EF4-FFF2-40B4-BE49-F238E27FC236}">
                <a16:creationId xmlns:a16="http://schemas.microsoft.com/office/drawing/2014/main" id="{E57F21DE-B1C0-3F2B-95A9-138DE97DD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084388"/>
            <a:ext cx="3254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3562" name="Line 17">
            <a:extLst>
              <a:ext uri="{FF2B5EF4-FFF2-40B4-BE49-F238E27FC236}">
                <a16:creationId xmlns:a16="http://schemas.microsoft.com/office/drawing/2014/main" id="{E2E81E01-C5A0-38F3-92AA-1A167065E0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2084388"/>
            <a:ext cx="865188" cy="4333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3" name="Text Box 18">
            <a:extLst>
              <a:ext uri="{FF2B5EF4-FFF2-40B4-BE49-F238E27FC236}">
                <a16:creationId xmlns:a16="http://schemas.microsoft.com/office/drawing/2014/main" id="{A2927C3A-9549-D615-C4B4-A70449B38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884363"/>
            <a:ext cx="4810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3564" name="Text Box 23">
            <a:extLst>
              <a:ext uri="{FF2B5EF4-FFF2-40B4-BE49-F238E27FC236}">
                <a16:creationId xmlns:a16="http://schemas.microsoft.com/office/drawing/2014/main" id="{705C4749-CE99-A5A7-3259-29E51FF9E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5530850"/>
            <a:ext cx="233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角动量的变化：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B14855A-3407-F182-C594-FA69FA2C86A7}"/>
              </a:ext>
            </a:extLst>
          </p:cNvPr>
          <p:cNvCxnSpPr>
            <a:endCxn id="23560" idx="1"/>
          </p:cNvCxnSpPr>
          <p:nvPr/>
        </p:nvCxnSpPr>
        <p:spPr>
          <a:xfrm>
            <a:off x="2451100" y="2308225"/>
            <a:ext cx="1544638" cy="2095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6" name="灯片编号占位符 5">
            <a:extLst>
              <a:ext uri="{FF2B5EF4-FFF2-40B4-BE49-F238E27FC236}">
                <a16:creationId xmlns:a16="http://schemas.microsoft.com/office/drawing/2014/main" id="{9F137546-4CBE-306D-085F-ED85200D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186ADE-9922-4C50-BD0E-A3C0065E59A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67" name="Object 1">
            <a:extLst>
              <a:ext uri="{FF2B5EF4-FFF2-40B4-BE49-F238E27FC236}">
                <a16:creationId xmlns:a16="http://schemas.microsoft.com/office/drawing/2014/main" id="{796AD7E5-95AE-53E7-0BE6-20A977CC8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919663"/>
          <a:ext cx="17843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406080" progId="Equation.DSMT4">
                  <p:embed/>
                </p:oleObj>
              </mc:Choice>
              <mc:Fallback>
                <p:oleObj name="Equation" r:id="rId4" imgW="672840" imgH="406080" progId="Equation.DSMT4">
                  <p:embed/>
                  <p:pic>
                    <p:nvPicPr>
                      <p:cNvPr id="23567" name="Object 1">
                        <a:extLst>
                          <a:ext uri="{FF2B5EF4-FFF2-40B4-BE49-F238E27FC236}">
                            <a16:creationId xmlns:a16="http://schemas.microsoft.com/office/drawing/2014/main" id="{796AD7E5-95AE-53E7-0BE6-20A977CC8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919663"/>
                        <a:ext cx="178435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A5FEB0A1-4751-8A56-3FB8-4E8C6C9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nb-NO" sz="4000">
                <a:latin typeface="Times New Roman" panose="02020603050405020304" pitchFamily="18" charset="0"/>
                <a:cs typeface="Times New Roman" panose="02020603050405020304" pitchFamily="18" charset="0"/>
              </a:rPr>
              <a:t>磁场和原子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轨道磁矩</a:t>
            </a:r>
            <a:r>
              <a:rPr lang="zh-CN" altLang="nb-NO" sz="4000">
                <a:latin typeface="Times New Roman" panose="02020603050405020304" pitchFamily="18" charset="0"/>
                <a:cs typeface="Times New Roman" panose="02020603050405020304" pitchFamily="18" charset="0"/>
              </a:rPr>
              <a:t>互作用</a:t>
            </a:r>
            <a:b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nb-NO" sz="4000">
                <a:latin typeface="Times New Roman" panose="02020603050405020304" pitchFamily="18" charset="0"/>
                <a:cs typeface="Times New Roman" panose="02020603050405020304" pitchFamily="18" charset="0"/>
              </a:rPr>
              <a:t>产生感生磁矩</a:t>
            </a:r>
            <a:endParaRPr lang="zh-CN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79" name="组合 16">
            <a:extLst>
              <a:ext uri="{FF2B5EF4-FFF2-40B4-BE49-F238E27FC236}">
                <a16:creationId xmlns:a16="http://schemas.microsoft.com/office/drawing/2014/main" id="{CB9BC201-9647-C45F-F84C-FB2FDB07720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2232025" cy="3781425"/>
            <a:chOff x="323528" y="1556792"/>
            <a:chExt cx="2232025" cy="378301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9C52448-E4B3-4021-A00C-5B2FA1A7DE9C}"/>
                </a:ext>
              </a:extLst>
            </p:cNvPr>
            <p:cNvCxnSpPr/>
            <p:nvPr/>
          </p:nvCxnSpPr>
          <p:spPr>
            <a:xfrm flipV="1">
              <a:off x="1436366" y="1658435"/>
              <a:ext cx="0" cy="3239859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ADE608F-5DF0-7A4A-F271-E765F393414B}"/>
                </a:ext>
              </a:extLst>
            </p:cNvPr>
            <p:cNvSpPr/>
            <p:nvPr/>
          </p:nvSpPr>
          <p:spPr>
            <a:xfrm>
              <a:off x="323528" y="2114238"/>
              <a:ext cx="2232025" cy="5765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2843C7B-1C67-30F8-DB44-B270A83BCD1F}"/>
                </a:ext>
              </a:extLst>
            </p:cNvPr>
            <p:cNvCxnSpPr/>
            <p:nvPr/>
          </p:nvCxnSpPr>
          <p:spPr>
            <a:xfrm flipV="1">
              <a:off x="1436366" y="1721961"/>
              <a:ext cx="0" cy="6479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F1F242-806E-8139-B0C9-366A5E61BB11}"/>
                </a:ext>
              </a:extLst>
            </p:cNvPr>
            <p:cNvCxnSpPr/>
            <p:nvPr/>
          </p:nvCxnSpPr>
          <p:spPr>
            <a:xfrm flipV="1">
              <a:off x="1436366" y="2666920"/>
              <a:ext cx="0" cy="17279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7A49F01-1D19-08E1-7BDD-C8F4FEC5A8EE}"/>
                </a:ext>
              </a:extLst>
            </p:cNvPr>
            <p:cNvSpPr/>
            <p:nvPr/>
          </p:nvSpPr>
          <p:spPr>
            <a:xfrm rot="889870">
              <a:off x="699766" y="4201088"/>
              <a:ext cx="1481137" cy="4097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3A915A3-EF72-54BE-4C90-60E8C8F54E11}"/>
                </a:ext>
              </a:extLst>
            </p:cNvPr>
            <p:cNvCxnSpPr/>
            <p:nvPr/>
          </p:nvCxnSpPr>
          <p:spPr>
            <a:xfrm flipV="1">
              <a:off x="1436366" y="4655304"/>
              <a:ext cx="0" cy="6495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7CADB9-B472-26FF-2A96-CD898E23BB59}"/>
                </a:ext>
              </a:extLst>
            </p:cNvPr>
            <p:cNvCxnSpPr/>
            <p:nvPr/>
          </p:nvCxnSpPr>
          <p:spPr>
            <a:xfrm flipV="1">
              <a:off x="1307778" y="2666920"/>
              <a:ext cx="576263" cy="2231374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C2D6C48-1B5E-6BAA-C717-412A81DDCAAE}"/>
                </a:ext>
              </a:extLst>
            </p:cNvPr>
            <p:cNvCxnSpPr/>
            <p:nvPr/>
          </p:nvCxnSpPr>
          <p:spPr>
            <a:xfrm flipV="1">
              <a:off x="1428428" y="2738388"/>
              <a:ext cx="431800" cy="1667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7CCBFC1-3361-5A46-2F6C-F25BA30F1309}"/>
                </a:ext>
              </a:extLst>
            </p:cNvPr>
            <p:cNvCxnSpPr/>
            <p:nvPr/>
          </p:nvCxnSpPr>
          <p:spPr>
            <a:xfrm flipH="1">
              <a:off x="1198241" y="4612424"/>
              <a:ext cx="179387" cy="6844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3" name="TextBox 30">
              <a:extLst>
                <a:ext uri="{FF2B5EF4-FFF2-40B4-BE49-F238E27FC236}">
                  <a16:creationId xmlns:a16="http://schemas.microsoft.com/office/drawing/2014/main" id="{A96DD3F4-4C16-6C3A-6C53-8FB27288F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703" y="2996654"/>
              <a:ext cx="4812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μ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0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4" name="TextBox 31">
              <a:extLst>
                <a:ext uri="{FF2B5EF4-FFF2-40B4-BE49-F238E27FC236}">
                  <a16:creationId xmlns:a16="http://schemas.microsoft.com/office/drawing/2014/main" id="{3980648F-5DD0-AB20-80F4-2D6AC0AB1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565" y="4611142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0A07AE2-1836-AB80-262B-CE2F87B60167}"/>
                </a:ext>
              </a:extLst>
            </p:cNvPr>
            <p:cNvSpPr/>
            <p:nvPr/>
          </p:nvSpPr>
          <p:spPr>
            <a:xfrm>
              <a:off x="1884041" y="4644187"/>
              <a:ext cx="71437" cy="7305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6" name="TextBox 33">
              <a:extLst>
                <a:ext uri="{FF2B5EF4-FFF2-40B4-BE49-F238E27FC236}">
                  <a16:creationId xmlns:a16="http://schemas.microsoft.com/office/drawing/2014/main" id="{FCB4565C-3182-F64F-5F79-41F076C10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103" y="450954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3CA972F-8BA2-B878-8339-04A3AF40745C}"/>
                </a:ext>
              </a:extLst>
            </p:cNvPr>
            <p:cNvCxnSpPr>
              <a:stCxn id="11" idx="5"/>
            </p:cNvCxnSpPr>
            <p:nvPr/>
          </p:nvCxnSpPr>
          <p:spPr>
            <a:xfrm flipH="1" flipV="1">
              <a:off x="1652266" y="4655304"/>
              <a:ext cx="257175" cy="238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BE35D51-CFCF-C2D0-7E67-A8B93D185E8E}"/>
                </a:ext>
              </a:extLst>
            </p:cNvPr>
            <p:cNvSpPr/>
            <p:nvPr/>
          </p:nvSpPr>
          <p:spPr>
            <a:xfrm>
              <a:off x="1214116" y="5233396"/>
              <a:ext cx="446087" cy="106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09" name="TextBox 48">
              <a:extLst>
                <a:ext uri="{FF2B5EF4-FFF2-40B4-BE49-F238E27FC236}">
                  <a16:creationId xmlns:a16="http://schemas.microsoft.com/office/drawing/2014/main" id="{0DF5CE0A-EEFD-2D17-6B13-D07DB5B8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65" y="1556792"/>
              <a:ext cx="3946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4580" name="TextBox 1">
            <a:extLst>
              <a:ext uri="{FF2B5EF4-FFF2-40B4-BE49-F238E27FC236}">
                <a16:creationId xmlns:a16="http://schemas.microsoft.com/office/drawing/2014/main" id="{410819A9-6193-7838-C518-EFE4D7D3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1443038"/>
            <a:ext cx="6288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将电子轨道看作载流线圈，电子受到外磁场的磁力矩为</a:t>
            </a:r>
          </a:p>
        </p:txBody>
      </p:sp>
      <p:graphicFrame>
        <p:nvGraphicFramePr>
          <p:cNvPr id="24581" name="对象 2">
            <a:extLst>
              <a:ext uri="{FF2B5EF4-FFF2-40B4-BE49-F238E27FC236}">
                <a16:creationId xmlns:a16="http://schemas.microsoft.com/office/drawing/2014/main" id="{A16ED320-4B82-66A2-E268-69D691455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4325" y="1849438"/>
          <a:ext cx="15573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28501" progId="Equation.DSMT4">
                  <p:embed/>
                </p:oleObj>
              </mc:Choice>
              <mc:Fallback>
                <p:oleObj name="Equation" r:id="rId2" imgW="761669" imgH="228501" progId="Equation.DSMT4">
                  <p:embed/>
                  <p:pic>
                    <p:nvPicPr>
                      <p:cNvPr id="24581" name="对象 2">
                        <a:extLst>
                          <a:ext uri="{FF2B5EF4-FFF2-40B4-BE49-F238E27FC236}">
                            <a16:creationId xmlns:a16="http://schemas.microsoft.com/office/drawing/2014/main" id="{A16ED320-4B82-66A2-E268-69D691455A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849438"/>
                        <a:ext cx="15573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Box 3">
            <a:extLst>
              <a:ext uri="{FF2B5EF4-FFF2-40B4-BE49-F238E27FC236}">
                <a16:creationId xmlns:a16="http://schemas.microsoft.com/office/drawing/2014/main" id="{201F720D-009A-19E7-F9C5-D6BB1500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430463"/>
            <a:ext cx="467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则角动量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随时间的变化可表示为</a:t>
            </a:r>
          </a:p>
        </p:txBody>
      </p:sp>
      <p:graphicFrame>
        <p:nvGraphicFramePr>
          <p:cNvPr id="24583" name="对象 6">
            <a:extLst>
              <a:ext uri="{FF2B5EF4-FFF2-40B4-BE49-F238E27FC236}">
                <a16:creationId xmlns:a16="http://schemas.microsoft.com/office/drawing/2014/main" id="{D1E655CD-49F9-3D9E-8A26-F63EF0E37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2279650"/>
          <a:ext cx="15859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058" imgH="393529" progId="Equation.DSMT4">
                  <p:embed/>
                </p:oleObj>
              </mc:Choice>
              <mc:Fallback>
                <p:oleObj name="Equation" r:id="rId4" imgW="787058" imgH="393529" progId="Equation.DSMT4">
                  <p:embed/>
                  <p:pic>
                    <p:nvPicPr>
                      <p:cNvPr id="24583" name="对象 6">
                        <a:extLst>
                          <a:ext uri="{FF2B5EF4-FFF2-40B4-BE49-F238E27FC236}">
                            <a16:creationId xmlns:a16="http://schemas.microsoft.com/office/drawing/2014/main" id="{D1E655CD-49F9-3D9E-8A26-F63EF0E37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279650"/>
                        <a:ext cx="15859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Box 25">
            <a:extLst>
              <a:ext uri="{FF2B5EF4-FFF2-40B4-BE49-F238E27FC236}">
                <a16:creationId xmlns:a16="http://schemas.microsoft.com/office/drawing/2014/main" id="{5EA22251-F7B6-6CDB-E565-4EC96E7C4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11513"/>
            <a:ext cx="612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磁力矩使得角动量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或磁矩</a:t>
            </a: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围绕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产生一个角速度为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的附加的圆周运动进动，称为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拉莫进动</a:t>
            </a:r>
          </a:p>
        </p:txBody>
      </p:sp>
      <p:graphicFrame>
        <p:nvGraphicFramePr>
          <p:cNvPr id="24585" name="对象 9">
            <a:extLst>
              <a:ext uri="{FF2B5EF4-FFF2-40B4-BE49-F238E27FC236}">
                <a16:creationId xmlns:a16="http://schemas.microsoft.com/office/drawing/2014/main" id="{DD5028EF-5CD7-2A38-30AD-CAD92807B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043363"/>
          <a:ext cx="13684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280" imgH="393529" progId="Equation.DSMT4">
                  <p:embed/>
                </p:oleObj>
              </mc:Choice>
              <mc:Fallback>
                <p:oleObj name="Equation" r:id="rId6" imgW="736280" imgH="393529" progId="Equation.DSMT4">
                  <p:embed/>
                  <p:pic>
                    <p:nvPicPr>
                      <p:cNvPr id="24585" name="对象 9">
                        <a:extLst>
                          <a:ext uri="{FF2B5EF4-FFF2-40B4-BE49-F238E27FC236}">
                            <a16:creationId xmlns:a16="http://schemas.microsoft.com/office/drawing/2014/main" id="{DD5028EF-5CD7-2A38-30AD-CAD92807B8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43363"/>
                        <a:ext cx="13684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Box 13">
            <a:extLst>
              <a:ext uri="{FF2B5EF4-FFF2-40B4-BE49-F238E27FC236}">
                <a16:creationId xmlns:a16="http://schemas.microsoft.com/office/drawing/2014/main" id="{D68D51E1-CF80-EDF6-A908-87B3F0F5E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9323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代入</a:t>
            </a:r>
          </a:p>
        </p:txBody>
      </p:sp>
      <p:graphicFrame>
        <p:nvGraphicFramePr>
          <p:cNvPr id="24587" name="对象 14">
            <a:extLst>
              <a:ext uri="{FF2B5EF4-FFF2-40B4-BE49-F238E27FC236}">
                <a16:creationId xmlns:a16="http://schemas.microsoft.com/office/drawing/2014/main" id="{9CE65ED1-7007-59E5-D65C-889164DD8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795838"/>
          <a:ext cx="14636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753" imgH="393529" progId="Equation.DSMT4">
                  <p:embed/>
                </p:oleObj>
              </mc:Choice>
              <mc:Fallback>
                <p:oleObj name="Equation" r:id="rId8" imgW="799753" imgH="393529" progId="Equation.DSMT4">
                  <p:embed/>
                  <p:pic>
                    <p:nvPicPr>
                      <p:cNvPr id="24587" name="对象 14">
                        <a:extLst>
                          <a:ext uri="{FF2B5EF4-FFF2-40B4-BE49-F238E27FC236}">
                            <a16:creationId xmlns:a16="http://schemas.microsoft.com/office/drawing/2014/main" id="{9CE65ED1-7007-59E5-D65C-889164DD8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95838"/>
                        <a:ext cx="14636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Box 28">
            <a:extLst>
              <a:ext uri="{FF2B5EF4-FFF2-40B4-BE49-F238E27FC236}">
                <a16:creationId xmlns:a16="http://schemas.microsoft.com/office/drawing/2014/main" id="{CF959AC0-10FD-576D-34F2-1F1E2F731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49323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24589" name="对象 15">
            <a:extLst>
              <a:ext uri="{FF2B5EF4-FFF2-40B4-BE49-F238E27FC236}">
                <a16:creationId xmlns:a16="http://schemas.microsoft.com/office/drawing/2014/main" id="{F42265DA-14B7-110B-20EE-38C94E4F5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818063"/>
          <a:ext cx="93662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9" imgH="393529" progId="Equation.DSMT4">
                  <p:embed/>
                </p:oleObj>
              </mc:Choice>
              <mc:Fallback>
                <p:oleObj name="Equation" r:id="rId10" imgW="533169" imgH="393529" progId="Equation.DSMT4">
                  <p:embed/>
                  <p:pic>
                    <p:nvPicPr>
                      <p:cNvPr id="24589" name="对象 15">
                        <a:extLst>
                          <a:ext uri="{FF2B5EF4-FFF2-40B4-BE49-F238E27FC236}">
                            <a16:creationId xmlns:a16="http://schemas.microsoft.com/office/drawing/2014/main" id="{F42265DA-14B7-110B-20EE-38C94E4F5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18063"/>
                        <a:ext cx="93662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DBAD22-5714-873D-581F-053039DD9595}"/>
              </a:ext>
            </a:extLst>
          </p:cNvPr>
          <p:cNvCxnSpPr/>
          <p:nvPr/>
        </p:nvCxnSpPr>
        <p:spPr>
          <a:xfrm>
            <a:off x="1439863" y="4852988"/>
            <a:ext cx="0" cy="3270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1" name="矩形 21">
            <a:extLst>
              <a:ext uri="{FF2B5EF4-FFF2-40B4-BE49-F238E27FC236}">
                <a16:creationId xmlns:a16="http://schemas.microsoft.com/office/drawing/2014/main" id="{7D58D4C1-3E42-A3A4-24FE-77B416A3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4995863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感生磁矩</a:t>
            </a:r>
          </a:p>
        </p:txBody>
      </p:sp>
      <p:sp>
        <p:nvSpPr>
          <p:cNvPr id="24592" name="灯片编号占位符 13">
            <a:extLst>
              <a:ext uri="{FF2B5EF4-FFF2-40B4-BE49-F238E27FC236}">
                <a16:creationId xmlns:a16="http://schemas.microsoft.com/office/drawing/2014/main" id="{FF7AF5C5-8C34-B729-896A-E61F30BC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9E80F5-6B36-4423-8035-DBDC7D48473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93" name="Text Box 19">
            <a:extLst>
              <a:ext uri="{FF2B5EF4-FFF2-40B4-BE49-F238E27FC236}">
                <a16:creationId xmlns:a16="http://schemas.microsoft.com/office/drawing/2014/main" id="{54835A89-C6B6-45E8-389D-43160A9E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19738"/>
            <a:ext cx="8228013" cy="83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拉莫进动是在原来轨道运动之上的附加运动。这个附加运动引起的附加电流产生相应的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感生磁矩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方向和磁场方向相反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C20F859F-C1CA-18A0-ADB6-2F6BBE0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zh-CN" altLang="en-US" sz="4000"/>
              <a:t>外</a:t>
            </a:r>
            <a:r>
              <a:rPr lang="zh-CN" altLang="nb-NO" sz="4000"/>
              <a:t>磁场</a:t>
            </a:r>
            <a:r>
              <a:rPr lang="zh-CN" altLang="en-US" sz="4000"/>
              <a:t>中原子磁矩的三个来源</a:t>
            </a:r>
          </a:p>
        </p:txBody>
      </p:sp>
      <p:pic>
        <p:nvPicPr>
          <p:cNvPr id="25603" name="Picture 21">
            <a:extLst>
              <a:ext uri="{FF2B5EF4-FFF2-40B4-BE49-F238E27FC236}">
                <a16:creationId xmlns:a16="http://schemas.microsoft.com/office/drawing/2014/main" id="{F0E23B31-D227-9785-A0ED-2329D6300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773238"/>
            <a:ext cx="1630362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22">
            <a:extLst>
              <a:ext uri="{FF2B5EF4-FFF2-40B4-BE49-F238E27FC236}">
                <a16:creationId xmlns:a16="http://schemas.microsoft.com/office/drawing/2014/main" id="{4447ECB9-80E6-C21B-E56D-0BD883AC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3097212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23">
            <a:extLst>
              <a:ext uri="{FF2B5EF4-FFF2-40B4-BE49-F238E27FC236}">
                <a16:creationId xmlns:a16="http://schemas.microsoft.com/office/drawing/2014/main" id="{7159D691-32F5-65B7-76F0-D3C43E826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45196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电子轨道磁矩</a:t>
            </a:r>
          </a:p>
        </p:txBody>
      </p:sp>
      <p:sp>
        <p:nvSpPr>
          <p:cNvPr id="25606" name="Text Box 24">
            <a:extLst>
              <a:ext uri="{FF2B5EF4-FFF2-40B4-BE49-F238E27FC236}">
                <a16:creationId xmlns:a16="http://schemas.microsoft.com/office/drawing/2014/main" id="{59364669-B309-FD90-1980-87572FB5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45196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电子自旋磁矩</a:t>
            </a:r>
          </a:p>
        </p:txBody>
      </p:sp>
      <p:sp>
        <p:nvSpPr>
          <p:cNvPr id="25607" name="Text Box 25">
            <a:extLst>
              <a:ext uri="{FF2B5EF4-FFF2-40B4-BE49-F238E27FC236}">
                <a16:creationId xmlns:a16="http://schemas.microsoft.com/office/drawing/2014/main" id="{ED666A69-C09D-5DE5-D8C6-E6A89372D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57451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感生磁矩</a:t>
            </a:r>
          </a:p>
        </p:txBody>
      </p:sp>
      <p:sp>
        <p:nvSpPr>
          <p:cNvPr id="25608" name="矩形 8">
            <a:extLst>
              <a:ext uri="{FF2B5EF4-FFF2-40B4-BE49-F238E27FC236}">
                <a16:creationId xmlns:a16="http://schemas.microsoft.com/office/drawing/2014/main" id="{6A4A7379-6B18-8C02-8478-729FEA8D1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1095375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忽略原子核的磁矩</a:t>
            </a:r>
          </a:p>
        </p:txBody>
      </p:sp>
      <p:grpSp>
        <p:nvGrpSpPr>
          <p:cNvPr id="25609" name="组合 9">
            <a:extLst>
              <a:ext uri="{FF2B5EF4-FFF2-40B4-BE49-F238E27FC236}">
                <a16:creationId xmlns:a16="http://schemas.microsoft.com/office/drawing/2014/main" id="{82AA1897-E15C-229A-903B-0E568228066A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557338"/>
            <a:ext cx="2232025" cy="3783012"/>
            <a:chOff x="323528" y="1556792"/>
            <a:chExt cx="2232025" cy="3783012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8F4346-5E6F-62FD-D2AE-33383F0F8F2A}"/>
                </a:ext>
              </a:extLst>
            </p:cNvPr>
            <p:cNvCxnSpPr/>
            <p:nvPr/>
          </p:nvCxnSpPr>
          <p:spPr>
            <a:xfrm flipV="1">
              <a:off x="1436365" y="1658392"/>
              <a:ext cx="0" cy="3240087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3DF76A-EF97-9967-9396-8C9B11F0FC1A}"/>
                </a:ext>
              </a:extLst>
            </p:cNvPr>
            <p:cNvSpPr/>
            <p:nvPr/>
          </p:nvSpPr>
          <p:spPr>
            <a:xfrm>
              <a:off x="323528" y="2114004"/>
              <a:ext cx="2232025" cy="576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91B988C-8E5D-F345-8886-6962C51548CB}"/>
                </a:ext>
              </a:extLst>
            </p:cNvPr>
            <p:cNvCxnSpPr/>
            <p:nvPr/>
          </p:nvCxnSpPr>
          <p:spPr>
            <a:xfrm flipV="1">
              <a:off x="1436365" y="1721892"/>
              <a:ext cx="0" cy="647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226C0E3-9973-9DE8-D4DC-8071CFD7BF4E}"/>
                </a:ext>
              </a:extLst>
            </p:cNvPr>
            <p:cNvCxnSpPr/>
            <p:nvPr/>
          </p:nvCxnSpPr>
          <p:spPr>
            <a:xfrm flipV="1">
              <a:off x="1436365" y="2666454"/>
              <a:ext cx="0" cy="17287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C6CBDEF-F566-9506-CD42-15F5D8190241}"/>
                </a:ext>
              </a:extLst>
            </p:cNvPr>
            <p:cNvSpPr/>
            <p:nvPr/>
          </p:nvSpPr>
          <p:spPr>
            <a:xfrm rot="889870">
              <a:off x="699765" y="4201567"/>
              <a:ext cx="1481138" cy="4095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CB418F-460B-EC2A-0C3B-0BE0F63A53BD}"/>
                </a:ext>
              </a:extLst>
            </p:cNvPr>
            <p:cNvCxnSpPr/>
            <p:nvPr/>
          </p:nvCxnSpPr>
          <p:spPr>
            <a:xfrm flipV="1">
              <a:off x="1436365" y="4655592"/>
              <a:ext cx="0" cy="6492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3EAC8A3-6EA5-798D-3712-8AD47442F6A1}"/>
                </a:ext>
              </a:extLst>
            </p:cNvPr>
            <p:cNvCxnSpPr/>
            <p:nvPr/>
          </p:nvCxnSpPr>
          <p:spPr>
            <a:xfrm flipV="1">
              <a:off x="1307778" y="2666454"/>
              <a:ext cx="576262" cy="2232025"/>
            </a:xfrm>
            <a:prstGeom prst="straightConnector1">
              <a:avLst/>
            </a:prstGeom>
            <a:ln w="254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2A6C8DF-1BC8-20AC-6483-30DD8A014732}"/>
                </a:ext>
              </a:extLst>
            </p:cNvPr>
            <p:cNvCxnSpPr/>
            <p:nvPr/>
          </p:nvCxnSpPr>
          <p:spPr>
            <a:xfrm flipV="1">
              <a:off x="1428428" y="2737892"/>
              <a:ext cx="431800" cy="16684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D3843BD-75EB-9597-4A7C-5C65823C03CC}"/>
                </a:ext>
              </a:extLst>
            </p:cNvPr>
            <p:cNvCxnSpPr/>
            <p:nvPr/>
          </p:nvCxnSpPr>
          <p:spPr>
            <a:xfrm flipH="1">
              <a:off x="1198240" y="4612729"/>
              <a:ext cx="179388" cy="68421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2" name="TextBox 30">
              <a:extLst>
                <a:ext uri="{FF2B5EF4-FFF2-40B4-BE49-F238E27FC236}">
                  <a16:creationId xmlns:a16="http://schemas.microsoft.com/office/drawing/2014/main" id="{68CAB63F-8ADC-1720-3A0D-221FF6CF8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703" y="2996654"/>
              <a:ext cx="4812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μ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0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623" name="TextBox 31">
              <a:extLst>
                <a:ext uri="{FF2B5EF4-FFF2-40B4-BE49-F238E27FC236}">
                  <a16:creationId xmlns:a16="http://schemas.microsoft.com/office/drawing/2014/main" id="{EC238639-BCA6-3257-0934-18AF226D2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565" y="4611142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26D4330-5ABF-2284-5116-93E2880351AB}"/>
                </a:ext>
              </a:extLst>
            </p:cNvPr>
            <p:cNvSpPr/>
            <p:nvPr/>
          </p:nvSpPr>
          <p:spPr>
            <a:xfrm>
              <a:off x="1884040" y="4644479"/>
              <a:ext cx="71438" cy="7302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625" name="TextBox 33">
              <a:extLst>
                <a:ext uri="{FF2B5EF4-FFF2-40B4-BE49-F238E27FC236}">
                  <a16:creationId xmlns:a16="http://schemas.microsoft.com/office/drawing/2014/main" id="{8742A1D6-BC71-0602-AE5D-3AB50EA05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103" y="450954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kumimoji="0" lang="zh-CN" alt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0181216-9719-1E2B-13B3-22AF623F535D}"/>
                </a:ext>
              </a:extLst>
            </p:cNvPr>
            <p:cNvCxnSpPr>
              <a:stCxn id="15" idx="5"/>
            </p:cNvCxnSpPr>
            <p:nvPr/>
          </p:nvCxnSpPr>
          <p:spPr>
            <a:xfrm flipH="1" flipV="1">
              <a:off x="1652265" y="4655592"/>
              <a:ext cx="257175" cy="238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205F56E-A08F-65C7-66D4-63DE17CDFC10}"/>
                </a:ext>
              </a:extLst>
            </p:cNvPr>
            <p:cNvSpPr/>
            <p:nvPr/>
          </p:nvSpPr>
          <p:spPr>
            <a:xfrm>
              <a:off x="1214115" y="5233442"/>
              <a:ext cx="446088" cy="10636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8711AEF-4878-3677-AA24-0811BB82F666}"/>
                </a:ext>
              </a:extLst>
            </p:cNvPr>
            <p:cNvCxnSpPr/>
            <p:nvPr/>
          </p:nvCxnSpPr>
          <p:spPr>
            <a:xfrm flipV="1">
              <a:off x="1884040" y="2579142"/>
              <a:ext cx="671513" cy="9525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29" name="TextBox 48">
              <a:extLst>
                <a:ext uri="{FF2B5EF4-FFF2-40B4-BE49-F238E27FC236}">
                  <a16:creationId xmlns:a16="http://schemas.microsoft.com/office/drawing/2014/main" id="{3339394B-15C8-9CA9-42D6-F35840590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65" y="1556792"/>
              <a:ext cx="3946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4FC1491-449F-3F16-0EB1-A456D6D7DCE7}"/>
              </a:ext>
            </a:extLst>
          </p:cNvPr>
          <p:cNvCxnSpPr/>
          <p:nvPr/>
        </p:nvCxnSpPr>
        <p:spPr>
          <a:xfrm>
            <a:off x="7335838" y="5286375"/>
            <a:ext cx="0" cy="325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1" name="灯片编号占位符 4">
            <a:extLst>
              <a:ext uri="{FF2B5EF4-FFF2-40B4-BE49-F238E27FC236}">
                <a16:creationId xmlns:a16="http://schemas.microsoft.com/office/drawing/2014/main" id="{47D88CC7-11E0-7F0A-D76C-6DEFAC3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A5FC40-74F7-4E83-A106-47EAE315A80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12" name="TextBox 30">
            <a:extLst>
              <a:ext uri="{FF2B5EF4-FFF2-40B4-BE49-F238E27FC236}">
                <a16:creationId xmlns:a16="http://schemas.microsoft.com/office/drawing/2014/main" id="{23FE8F69-148C-8A06-D39A-DF24F62A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084763"/>
            <a:ext cx="5413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原子中电子的轨道磁矩和自旋磁矩之和若不为零，则称原子具有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固有磁矩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。若全部抵消，则固有磁矩为零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815C1D73-46EE-38E8-ABAD-B232AECE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2794D1-27F5-4363-A5F6-B5964BBA2D6C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F0C7EE7-5953-CD3F-BDAF-AA0B24C305E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基于热发射理论的电流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（热电子是从费米能级发射的）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BE51AAE-A0C1-2810-659F-41AD865F9B03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354013" y="1549400"/>
            <a:ext cx="8435975" cy="4525963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m-s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是电子从金属热发射到半导体的电流密度</a:t>
            </a:r>
          </a:p>
          <a:p>
            <a:pPr lvl="1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s-m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是电子从半导体热发射到金属的电流密度</a:t>
            </a:r>
          </a:p>
          <a:p>
            <a:pPr lvl="1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3" name="Text Box 16">
            <a:extLst>
              <a:ext uri="{FF2B5EF4-FFF2-40B4-BE49-F238E27FC236}">
                <a16:creationId xmlns:a16="http://schemas.microsoft.com/office/drawing/2014/main" id="{915A5324-DCE6-72FF-5D9F-CCB434CFC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3228975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热发射理查德森常数</a:t>
            </a:r>
          </a:p>
        </p:txBody>
      </p:sp>
      <p:graphicFrame>
        <p:nvGraphicFramePr>
          <p:cNvPr id="78854" name="对象 1">
            <a:extLst>
              <a:ext uri="{FF2B5EF4-FFF2-40B4-BE49-F238E27FC236}">
                <a16:creationId xmlns:a16="http://schemas.microsoft.com/office/drawing/2014/main" id="{A7B31431-83FC-5881-8DF0-16DEC9A03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2327275"/>
          <a:ext cx="39354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685800" progId="Equation.DSMT4">
                  <p:embed/>
                </p:oleObj>
              </mc:Choice>
              <mc:Fallback>
                <p:oleObj name="Equation" r:id="rId2" imgW="1866900" imgH="685800" progId="Equation.DSMT4">
                  <p:embed/>
                  <p:pic>
                    <p:nvPicPr>
                      <p:cNvPr id="78854" name="对象 1">
                        <a:extLst>
                          <a:ext uri="{FF2B5EF4-FFF2-40B4-BE49-F238E27FC236}">
                            <a16:creationId xmlns:a16="http://schemas.microsoft.com/office/drawing/2014/main" id="{A7B31431-83FC-5881-8DF0-16DEC9A03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327275"/>
                        <a:ext cx="3935412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对象 2">
            <a:extLst>
              <a:ext uri="{FF2B5EF4-FFF2-40B4-BE49-F238E27FC236}">
                <a16:creationId xmlns:a16="http://schemas.microsoft.com/office/drawing/2014/main" id="{05073573-F6F2-C51C-EB41-1308FFFBB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4783138"/>
          <a:ext cx="4560887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600" imgH="685800" progId="Equation.DSMT4">
                  <p:embed/>
                </p:oleObj>
              </mc:Choice>
              <mc:Fallback>
                <p:oleObj name="Equation" r:id="rId4" imgW="2006600" imgH="685800" progId="Equation.DSMT4">
                  <p:embed/>
                  <p:pic>
                    <p:nvPicPr>
                      <p:cNvPr id="78855" name="对象 2">
                        <a:extLst>
                          <a:ext uri="{FF2B5EF4-FFF2-40B4-BE49-F238E27FC236}">
                            <a16:creationId xmlns:a16="http://schemas.microsoft.com/office/drawing/2014/main" id="{05073573-F6F2-C51C-EB41-1308FFFBB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783138"/>
                        <a:ext cx="4560887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FC76952-F664-A6AC-1A35-99F54F9D889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9600" y="3055956"/>
            <a:ext cx="1511952" cy="74090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1A97AE0-5804-48B4-AE95-1C539DEB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外磁场中物质单位体积的总磁矩</a:t>
            </a:r>
          </a:p>
        </p:txBody>
      </p:sp>
      <p:sp>
        <p:nvSpPr>
          <p:cNvPr id="27651" name="Text Box 6">
            <a:extLst>
              <a:ext uri="{FF2B5EF4-FFF2-40B4-BE49-F238E27FC236}">
                <a16:creationId xmlns:a16="http://schemas.microsoft.com/office/drawing/2014/main" id="{DA23BA1F-5571-15D1-A4CF-429F5322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392238"/>
            <a:ext cx="8280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假设物质单位体积内包括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个原子，每个原子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在外磁场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中体现出的总磁矩为</a:t>
            </a: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。则物质单位体积的磁矩（磁化强度）为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652" name="矩形 6">
            <a:extLst>
              <a:ext uri="{FF2B5EF4-FFF2-40B4-BE49-F238E27FC236}">
                <a16:creationId xmlns:a16="http://schemas.microsoft.com/office/drawing/2014/main" id="{6B91AB82-C2A1-81DC-4F65-B9C4090F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3587750"/>
            <a:ext cx="8326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中包含了电子的轨道磁矩、自旋磁矩和感生磁矩。轨道磁矩和自旋磁矩的和称为原子的固有磁矩，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对于某些电子满壳层的原子或离子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，轨道磁矩和自旋磁矩可以全部抵消，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固有磁矩为零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。但是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感生磁矩还会存在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653" name="对象 7">
            <a:extLst>
              <a:ext uri="{FF2B5EF4-FFF2-40B4-BE49-F238E27FC236}">
                <a16:creationId xmlns:a16="http://schemas.microsoft.com/office/drawing/2014/main" id="{40E3D031-0354-090E-F0BF-93EC17CA9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3563" y="2422525"/>
          <a:ext cx="2921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431800" progId="Equation.DSMT4">
                  <p:embed/>
                </p:oleObj>
              </mc:Choice>
              <mc:Fallback>
                <p:oleObj name="Equation" r:id="rId2" imgW="1295400" imgH="431800" progId="Equation.DSMT4">
                  <p:embed/>
                  <p:pic>
                    <p:nvPicPr>
                      <p:cNvPr id="27653" name="对象 7">
                        <a:extLst>
                          <a:ext uri="{FF2B5EF4-FFF2-40B4-BE49-F238E27FC236}">
                            <a16:creationId xmlns:a16="http://schemas.microsoft.com/office/drawing/2014/main" id="{40E3D031-0354-090E-F0BF-93EC17CA9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422525"/>
                        <a:ext cx="29210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9E0C4828-C544-B5E4-DACA-C10A5BEF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576BB0-7E6F-454C-BE0F-DF152335653F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151E4266-83C3-8B6C-C988-919C5697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63A734-DE1A-8083-8F8F-CE0CEB1D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原子的磁矩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主要是电子的磁矩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轨道磁矩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5.1.2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自旋磁矩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5.1.3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总磁矩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固体的磁性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（教材</a:t>
            </a:r>
            <a:r>
              <a:rPr lang="en-US" altLang="zh-CN" dirty="0">
                <a:solidFill>
                  <a:srgbClr val="0000FF"/>
                </a:solidFill>
                <a:cs typeface="Arial" panose="020B0604020202020204" pitchFamily="34" charset="0"/>
              </a:rPr>
              <a:t>P129-137</a:t>
            </a:r>
            <a:r>
              <a:rPr lang="zh-CN" altLang="en-US" dirty="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抗磁性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5.2.2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5.2.3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铁磁性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5.2.4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反铁磁性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5.2.5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亚铁磁性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灯片编号占位符 5">
            <a:extLst>
              <a:ext uri="{FF2B5EF4-FFF2-40B4-BE49-F238E27FC236}">
                <a16:creationId xmlns:a16="http://schemas.microsoft.com/office/drawing/2014/main" id="{ACCEDDC4-80D7-EE13-5C55-92C7BA96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BB1F4F-6B42-43A2-974F-9C4C92D49B1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E19651BC-2922-5119-3936-3539E91D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物质在外磁场中的磁化情况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1A10536-F52D-7A69-CCFB-6D30C7D8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2271713"/>
            <a:ext cx="4494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固体的磁性是以磁化率来描述的</a:t>
            </a:r>
          </a:p>
        </p:txBody>
      </p:sp>
      <p:sp>
        <p:nvSpPr>
          <p:cNvPr id="29700" name="Text Box 11">
            <a:extLst>
              <a:ext uri="{FF2B5EF4-FFF2-40B4-BE49-F238E27FC236}">
                <a16:creationId xmlns:a16="http://schemas.microsoft.com/office/drawing/2014/main" id="{4AF0D4BB-B4C4-3A44-E078-7FE78091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1670050"/>
            <a:ext cx="70326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磁化是指使原来不具有磁性的物质获得磁性的过程 </a:t>
            </a:r>
          </a:p>
        </p:txBody>
      </p:sp>
      <p:sp>
        <p:nvSpPr>
          <p:cNvPr id="29701" name="Text Box 12">
            <a:extLst>
              <a:ext uri="{FF2B5EF4-FFF2-40B4-BE49-F238E27FC236}">
                <a16:creationId xmlns:a16="http://schemas.microsoft.com/office/drawing/2014/main" id="{8F8E7D6F-EF13-4644-2AA4-CD01A33E2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846513"/>
            <a:ext cx="5240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感生的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又会产生磁感应强度</a:t>
            </a: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μ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：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718E581C-89C7-3293-6152-02D08FBC8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5426075"/>
            <a:ext cx="7077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外磁场撤掉后，物质的磁感应强度由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的状态决定</a:t>
            </a:r>
          </a:p>
        </p:txBody>
      </p:sp>
      <p:graphicFrame>
        <p:nvGraphicFramePr>
          <p:cNvPr id="29703" name="对象 10">
            <a:extLst>
              <a:ext uri="{FF2B5EF4-FFF2-40B4-BE49-F238E27FC236}">
                <a16:creationId xmlns:a16="http://schemas.microsoft.com/office/drawing/2014/main" id="{AF2B0E08-30B2-A05F-3B48-BC340BC48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2776538"/>
          <a:ext cx="2178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431613" progId="Equation.DSMT4">
                  <p:embed/>
                </p:oleObj>
              </mc:Choice>
              <mc:Fallback>
                <p:oleObj name="Equation" r:id="rId2" imgW="1002865" imgH="431613" progId="Equation.DSMT4">
                  <p:embed/>
                  <p:pic>
                    <p:nvPicPr>
                      <p:cNvPr id="29703" name="对象 10">
                        <a:extLst>
                          <a:ext uri="{FF2B5EF4-FFF2-40B4-BE49-F238E27FC236}">
                            <a16:creationId xmlns:a16="http://schemas.microsoft.com/office/drawing/2014/main" id="{AF2B0E08-30B2-A05F-3B48-BC340BC48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776538"/>
                        <a:ext cx="21780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>
            <a:extLst>
              <a:ext uri="{FF2B5EF4-FFF2-40B4-BE49-F238E27FC236}">
                <a16:creationId xmlns:a16="http://schemas.microsoft.com/office/drawing/2014/main" id="{65BE2D9D-91DE-38DA-444B-A6FC7023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2757488"/>
            <a:ext cx="322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是单位体积中的磁矩</a:t>
            </a:r>
          </a:p>
        </p:txBody>
      </p:sp>
      <p:sp>
        <p:nvSpPr>
          <p:cNvPr id="29705" name="Text Box 8">
            <a:extLst>
              <a:ext uri="{FF2B5EF4-FFF2-40B4-BE49-F238E27FC236}">
                <a16:creationId xmlns:a16="http://schemas.microsoft.com/office/drawing/2014/main" id="{A61A4C80-2E38-39E3-B297-B43E788D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3213100"/>
            <a:ext cx="1347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是外场</a:t>
            </a:r>
          </a:p>
        </p:txBody>
      </p:sp>
      <p:graphicFrame>
        <p:nvGraphicFramePr>
          <p:cNvPr id="29706" name="对象 13">
            <a:extLst>
              <a:ext uri="{FF2B5EF4-FFF2-40B4-BE49-F238E27FC236}">
                <a16:creationId xmlns:a16="http://schemas.microsoft.com/office/drawing/2014/main" id="{F4D4533C-C9D4-1226-4E22-9603C923E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4527550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228501" progId="Equation.DSMT4">
                  <p:embed/>
                </p:oleObj>
              </mc:Choice>
              <mc:Fallback>
                <p:oleObj name="Equation" r:id="rId4" imgW="1040948" imgH="228501" progId="Equation.DSMT4">
                  <p:embed/>
                  <p:pic>
                    <p:nvPicPr>
                      <p:cNvPr id="29706" name="对象 13">
                        <a:extLst>
                          <a:ext uri="{FF2B5EF4-FFF2-40B4-BE49-F238E27FC236}">
                            <a16:creationId xmlns:a16="http://schemas.microsoft.com/office/drawing/2014/main" id="{F4D4533C-C9D4-1226-4E22-9603C923E2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4527550"/>
                        <a:ext cx="22145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3">
            <a:extLst>
              <a:ext uri="{FF2B5EF4-FFF2-40B4-BE49-F238E27FC236}">
                <a16:creationId xmlns:a16="http://schemas.microsoft.com/office/drawing/2014/main" id="{4BEFBB0A-DBB5-14F1-9752-632653D3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4494213"/>
            <a:ext cx="357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物质中总的磁感应强度为</a:t>
            </a:r>
          </a:p>
        </p:txBody>
      </p:sp>
      <p:sp>
        <p:nvSpPr>
          <p:cNvPr id="29708" name="灯片编号占位符 4">
            <a:extLst>
              <a:ext uri="{FF2B5EF4-FFF2-40B4-BE49-F238E27FC236}">
                <a16:creationId xmlns:a16="http://schemas.microsoft.com/office/drawing/2014/main" id="{A22B1545-DE96-8B12-E315-078CB8FD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27C59F-D76E-4D65-9276-B3250D4B46B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24DCBF65-E116-F91B-21CB-C00D265E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抗磁性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1F911F30-6678-FC41-496D-69ECB9DC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820738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原子的固有磁矩为零，外场作用下只用考虑感生磁矩。感生磁矩趋向和外磁场方向相反</a:t>
            </a:r>
          </a:p>
        </p:txBody>
      </p:sp>
      <p:sp>
        <p:nvSpPr>
          <p:cNvPr id="30724" name="矩形 5">
            <a:extLst>
              <a:ext uri="{FF2B5EF4-FFF2-40B4-BE49-F238E27FC236}">
                <a16:creationId xmlns:a16="http://schemas.microsoft.com/office/drawing/2014/main" id="{EF5047A4-5AF0-9AA9-8F21-EFE95022E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949950"/>
            <a:ext cx="2435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-7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-6</a:t>
            </a:r>
          </a:p>
        </p:txBody>
      </p:sp>
      <p:pic>
        <p:nvPicPr>
          <p:cNvPr id="30725" name="Picture 6">
            <a:extLst>
              <a:ext uri="{FF2B5EF4-FFF2-40B4-BE49-F238E27FC236}">
                <a16:creationId xmlns:a16="http://schemas.microsoft.com/office/drawing/2014/main" id="{258040F8-C9AD-5DB3-674B-18996975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420938"/>
            <a:ext cx="69373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灯片编号占位符 4">
            <a:extLst>
              <a:ext uri="{FF2B5EF4-FFF2-40B4-BE49-F238E27FC236}">
                <a16:creationId xmlns:a16="http://schemas.microsoft.com/office/drawing/2014/main" id="{EA5EC611-D328-9A58-CDB7-AB9C1587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E87FC4-57E1-49FF-B9BC-F5546E01F2C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>
            <a:extLst>
              <a:ext uri="{FF2B5EF4-FFF2-40B4-BE49-F238E27FC236}">
                <a16:creationId xmlns:a16="http://schemas.microsoft.com/office/drawing/2014/main" id="{B73144A5-299A-CDE0-4F2B-73C884F1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2232025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ECC2FBEE-82E6-681E-B5D3-DF2FD644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328988"/>
            <a:ext cx="81375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抗磁性物质的原子（离子）的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固有磁矩为零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例如：具有惰性气体结构的离子晶体、靠电子对配对的共价晶体。当抗磁性物质放入外磁场中，外磁场使电子轨道改变，感生一个与外磁场方向相反的磁矩，表现为抗磁性。所以抗磁性来源于感生磁矩。抗磁性物质的抗磁性一般很微弱，磁化率一般约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-7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-6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，为负值。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抗磁性是普遍存在的，但只有固有磁矩为零时才能体现出来。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10A48EC9-CCB1-DBC3-F4E8-E2481945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2713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抗磁性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ADFC2613-13B0-C0F0-63A3-594A72CE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2262188"/>
            <a:ext cx="61087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磁化率为负的物质称为抗磁物质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（外磁场使物体产生方向相反的磁化强度） </a:t>
            </a:r>
          </a:p>
        </p:txBody>
      </p:sp>
      <p:grpSp>
        <p:nvGrpSpPr>
          <p:cNvPr id="31750" name="Group 9">
            <a:extLst>
              <a:ext uri="{FF2B5EF4-FFF2-40B4-BE49-F238E27FC236}">
                <a16:creationId xmlns:a16="http://schemas.microsoft.com/office/drawing/2014/main" id="{3172E6E0-B710-4121-5E8A-932ABB10C70B}"/>
              </a:ext>
            </a:extLst>
          </p:cNvPr>
          <p:cNvGrpSpPr>
            <a:grpSpLocks/>
          </p:cNvGrpSpPr>
          <p:nvPr/>
        </p:nvGrpSpPr>
        <p:grpSpPr bwMode="auto">
          <a:xfrm>
            <a:off x="1768475" y="1165225"/>
            <a:ext cx="7056438" cy="1009650"/>
            <a:chOff x="454" y="1457"/>
            <a:chExt cx="4445" cy="636"/>
          </a:xfrm>
        </p:grpSpPr>
        <p:sp>
          <p:nvSpPr>
            <p:cNvPr id="31753" name="Text Box 10">
              <a:extLst>
                <a:ext uri="{FF2B5EF4-FFF2-40B4-BE49-F238E27FC236}">
                  <a16:creationId xmlns:a16="http://schemas.microsoft.com/office/drawing/2014/main" id="{3DB01DCA-F5E4-E1A5-6CA7-7B3A8207E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1457"/>
              <a:ext cx="128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磁化率定义：</a:t>
              </a:r>
            </a:p>
          </p:txBody>
        </p:sp>
        <p:sp>
          <p:nvSpPr>
            <p:cNvPr id="31754" name="Text Box 12">
              <a:extLst>
                <a:ext uri="{FF2B5EF4-FFF2-40B4-BE49-F238E27FC236}">
                  <a16:creationId xmlns:a16="http://schemas.microsoft.com/office/drawing/2014/main" id="{92B39B04-2C03-9AAF-72C7-22E006593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1802"/>
              <a:ext cx="20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是单位体积中的磁矩</a:t>
              </a:r>
            </a:p>
          </p:txBody>
        </p:sp>
      </p:grpSp>
      <p:sp>
        <p:nvSpPr>
          <p:cNvPr id="31751" name="灯片编号占位符 4">
            <a:extLst>
              <a:ext uri="{FF2B5EF4-FFF2-40B4-BE49-F238E27FC236}">
                <a16:creationId xmlns:a16="http://schemas.microsoft.com/office/drawing/2014/main" id="{F8A81FB8-A0BC-A28B-ADE3-B6A3A411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6DCF3-7266-4A56-94DE-A7BC2527372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1752" name="对象 2">
            <a:extLst>
              <a:ext uri="{FF2B5EF4-FFF2-40B4-BE49-F238E27FC236}">
                <a16:creationId xmlns:a16="http://schemas.microsoft.com/office/drawing/2014/main" id="{30B00DBC-4C54-704A-F2F5-BE645139B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7913" y="1087438"/>
          <a:ext cx="34813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228600" progId="Equation.DSMT4">
                  <p:embed/>
                </p:oleObj>
              </mc:Choice>
              <mc:Fallback>
                <p:oleObj name="Equation" r:id="rId2" imgW="1333500" imgH="228600" progId="Equation.DSMT4">
                  <p:embed/>
                  <p:pic>
                    <p:nvPicPr>
                      <p:cNvPr id="31752" name="对象 2">
                        <a:extLst>
                          <a:ext uri="{FF2B5EF4-FFF2-40B4-BE49-F238E27FC236}">
                            <a16:creationId xmlns:a16="http://schemas.microsoft.com/office/drawing/2014/main" id="{30B00DBC-4C54-704A-F2F5-BE645139B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087438"/>
                        <a:ext cx="348138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73F497F-E2D7-4E8D-CF8A-5F0E4EAE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顺磁性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C1D234CD-EBE7-39FE-9F84-61BB8E96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1250"/>
            <a:ext cx="8229600" cy="1952625"/>
          </a:xfrm>
        </p:spPr>
        <p:txBody>
          <a:bodyPr/>
          <a:lstStyle/>
          <a:p>
            <a:pPr algn="just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原子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存在固有磁矩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无外场时，方向各异，宏观不显磁性，当存在外场时，由于原子和晶格能量交换的缘故，固有磁矩和外磁场之间的夹角会逐渐减小，即方向趋近外磁场方向（但不会完全一致）。和磁场方向相反的感生磁矩也会存在，但很小，体现不出来。</a:t>
            </a:r>
          </a:p>
        </p:txBody>
      </p:sp>
      <p:sp>
        <p:nvSpPr>
          <p:cNvPr id="32772" name="矩形 5">
            <a:extLst>
              <a:ext uri="{FF2B5EF4-FFF2-40B4-BE49-F238E27FC236}">
                <a16:creationId xmlns:a16="http://schemas.microsoft.com/office/drawing/2014/main" id="{5122D17C-B9F8-6207-10BB-20830D50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5935663"/>
            <a:ext cx="2230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-6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773" name="Picture 7">
            <a:extLst>
              <a:ext uri="{FF2B5EF4-FFF2-40B4-BE49-F238E27FC236}">
                <a16:creationId xmlns:a16="http://schemas.microsoft.com/office/drawing/2014/main" id="{04808BD0-8C1C-A468-2926-C450EB9F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063875"/>
            <a:ext cx="6038850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灯片编号占位符 4">
            <a:extLst>
              <a:ext uri="{FF2B5EF4-FFF2-40B4-BE49-F238E27FC236}">
                <a16:creationId xmlns:a16="http://schemas.microsoft.com/office/drawing/2014/main" id="{D03D7BD9-BD20-CB18-30D9-84064A7E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79C8AD-FBB0-419B-B130-23DE02AF714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9">
            <a:extLst>
              <a:ext uri="{FF2B5EF4-FFF2-40B4-BE49-F238E27FC236}">
                <a16:creationId xmlns:a16="http://schemas.microsoft.com/office/drawing/2014/main" id="{3803D139-4906-140D-F727-4EBE14180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03363"/>
            <a:ext cx="38385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2">
            <a:extLst>
              <a:ext uri="{FF2B5EF4-FFF2-40B4-BE49-F238E27FC236}">
                <a16:creationId xmlns:a16="http://schemas.microsoft.com/office/drawing/2014/main" id="{5EA7B398-82F3-BCF5-66F7-264835DCD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200025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796" name="组合 3">
            <a:extLst>
              <a:ext uri="{FF2B5EF4-FFF2-40B4-BE49-F238E27FC236}">
                <a16:creationId xmlns:a16="http://schemas.microsoft.com/office/drawing/2014/main" id="{57B751E4-02EC-412D-22D1-D910A82FE66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492375"/>
            <a:ext cx="3757612" cy="717550"/>
            <a:chOff x="683568" y="2387462"/>
            <a:chExt cx="3756587" cy="717550"/>
          </a:xfrm>
        </p:grpSpPr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8FB84122-F2E6-BD2A-A720-734FBAAF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2387462"/>
              <a:ext cx="3756587" cy="71755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801" name="Object 4">
              <a:extLst>
                <a:ext uri="{FF2B5EF4-FFF2-40B4-BE49-F238E27FC236}">
                  <a16:creationId xmlns:a16="http://schemas.microsoft.com/office/drawing/2014/main" id="{653EF695-7D35-559C-9B27-7D4AD408D4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3374" y="2499136"/>
            <a:ext cx="14192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45626" imgH="203024" progId="Equation.3">
                    <p:embed/>
                  </p:oleObj>
                </mc:Choice>
                <mc:Fallback>
                  <p:oleObj name="公式" r:id="rId4" imgW="545626" imgH="203024" progId="Equation.3">
                    <p:embed/>
                    <p:pic>
                      <p:nvPicPr>
                        <p:cNvPr id="33801" name="Object 4">
                          <a:extLst>
                            <a:ext uri="{FF2B5EF4-FFF2-40B4-BE49-F238E27FC236}">
                              <a16:creationId xmlns:a16="http://schemas.microsoft.com/office/drawing/2014/main" id="{653EF695-7D35-559C-9B27-7D4AD408D4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374" y="2499136"/>
                          <a:ext cx="14192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Text Box 5">
              <a:extLst>
                <a:ext uri="{FF2B5EF4-FFF2-40B4-BE49-F238E27FC236}">
                  <a16:creationId xmlns:a16="http://schemas.microsoft.com/office/drawing/2014/main" id="{F2198D7F-E037-A2F0-3369-55879ECE0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251" y="2515405"/>
              <a:ext cx="172354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居里定律：</a:t>
              </a:r>
            </a:p>
          </p:txBody>
        </p:sp>
      </p:grpSp>
      <p:sp>
        <p:nvSpPr>
          <p:cNvPr id="33797" name="Text Box 6">
            <a:extLst>
              <a:ext uri="{FF2B5EF4-FFF2-40B4-BE49-F238E27FC236}">
                <a16:creationId xmlns:a16="http://schemas.microsoft.com/office/drawing/2014/main" id="{5FB96B33-3C1B-BA47-5C8F-6BE107A33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933825"/>
            <a:ext cx="84978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温度升高，磁化率减小。这是热运动影响磁矩按磁场方向排列的结果。假设原子间无互作用，没有外磁场时，热运动使得原子的磁矩取向混乱，宏观上不显示磁性。但当有外磁场作用时，各原子磁矩趋向磁场方向排列的几率大些，使得磁矩在磁场方向的平均值不为零，显示出宏观磁性；由于温度升高，使磁矩按磁场方向排列的几率变小，导致磁化率减小</a:t>
            </a:r>
          </a:p>
        </p:txBody>
      </p:sp>
      <p:sp>
        <p:nvSpPr>
          <p:cNvPr id="33798" name="Text Box 8">
            <a:extLst>
              <a:ext uri="{FF2B5EF4-FFF2-40B4-BE49-F238E27FC236}">
                <a16:creationId xmlns:a16="http://schemas.microsoft.com/office/drawing/2014/main" id="{6FC88FBE-7D65-E176-B53C-364E59E6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089025"/>
            <a:ext cx="842486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顺磁性具有正磁化率，磁化率随温度的变化遵从居里定律。</a:t>
            </a:r>
          </a:p>
        </p:txBody>
      </p:sp>
      <p:sp>
        <p:nvSpPr>
          <p:cNvPr id="33799" name="灯片编号占位符 4">
            <a:extLst>
              <a:ext uri="{FF2B5EF4-FFF2-40B4-BE49-F238E27FC236}">
                <a16:creationId xmlns:a16="http://schemas.microsoft.com/office/drawing/2014/main" id="{8AD36F46-81FF-4EE0-6559-7577AC73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180CAD-C1F8-4B8D-AF7A-D075AECDC52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887F6B29-2DBA-C233-3253-583529A5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4450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id="{D8BE45EB-6BF6-6313-AE9F-D97A1D81F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30250"/>
            <a:ext cx="83534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顺磁性物质的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磁化率一般很小，室温下约为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。一般含有奇数个电子的原子或分子，电子未填满壳层的原子或离子，如碱金属、碱土金属、过渡元素、稀土元素、钢系元素，还有铝、铂等金属，都属于顺磁物质 </a:t>
            </a:r>
          </a:p>
        </p:txBody>
      </p:sp>
      <p:sp>
        <p:nvSpPr>
          <p:cNvPr id="35844" name="灯片编号占位符 4">
            <a:extLst>
              <a:ext uri="{FF2B5EF4-FFF2-40B4-BE49-F238E27FC236}">
                <a16:creationId xmlns:a16="http://schemas.microsoft.com/office/drawing/2014/main" id="{1728D982-E73C-B538-8A1D-6FDF5E00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EDA60C-3453-4EEF-A535-934CA70C918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5845" name="Picture 11">
            <a:extLst>
              <a:ext uri="{FF2B5EF4-FFF2-40B4-BE49-F238E27FC236}">
                <a16:creationId xmlns:a16="http://schemas.microsoft.com/office/drawing/2014/main" id="{CE86D0F7-9BDD-DE70-F81F-08EFBA0E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0645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8">
            <a:extLst>
              <a:ext uri="{FF2B5EF4-FFF2-40B4-BE49-F238E27FC236}">
                <a16:creationId xmlns:a16="http://schemas.microsoft.com/office/drawing/2014/main" id="{6BC89D80-77A0-3747-0363-BEEE2C78C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343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对诸如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等物质，在室温下磁化率可达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数量级，称这类物质的磁性为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36867" name="Text Box 9">
            <a:extLst>
              <a:ext uri="{FF2B5EF4-FFF2-40B4-BE49-F238E27FC236}">
                <a16:creationId xmlns:a16="http://schemas.microsoft.com/office/drawing/2014/main" id="{0244F3B5-F772-1B66-7B7F-D4C00F771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25450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68" name="Text Box 10">
            <a:extLst>
              <a:ext uri="{FF2B5EF4-FFF2-40B4-BE49-F238E27FC236}">
                <a16:creationId xmlns:a16="http://schemas.microsoft.com/office/drawing/2014/main" id="{5E576189-A244-522C-CCC9-21236A5A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08275"/>
            <a:ext cx="73437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铁磁性物质即使在较弱的磁场内，也可得到极高的磁化强度，而且当外磁场移去后，仍可保留极强的磁性。其磁化率为正值</a:t>
            </a:r>
          </a:p>
        </p:txBody>
      </p:sp>
      <p:sp>
        <p:nvSpPr>
          <p:cNvPr id="36869" name="灯片编号占位符 4">
            <a:extLst>
              <a:ext uri="{FF2B5EF4-FFF2-40B4-BE49-F238E27FC236}">
                <a16:creationId xmlns:a16="http://schemas.microsoft.com/office/drawing/2014/main" id="{3EBE6161-00C2-6766-E493-6AE59C4E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9544CA-F03D-4D5B-8FD8-D5DEC45651D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D0611BC4-A697-6152-48B3-3B017B08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188913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外斯理论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1A44D138-9014-F4F9-4826-EAD56F59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81075"/>
            <a:ext cx="7772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铁磁性理论，是以外斯提出的下面两个假设为核心的：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8CD05D33-D757-D632-14F9-155C1B04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063"/>
            <a:ext cx="184150" cy="4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628E2043-AB35-5901-14F3-47BDB757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12875"/>
            <a:ext cx="7772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）一块具有宏观尺度的铁磁样品。一般说来包含了许多自发磁化了的小区域，叫做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磁畴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。每个磁畴大约有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个原子。这些磁畴的磁化方向各不相同，互相抵消，因此，总的磁化强度为零。外场的作用是促使不同磁畴的磁化方向取得一致，从而使铁磁体表现出宏观磁化强度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94A15102-1202-E835-C12A-D43AA9926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89313"/>
            <a:ext cx="7772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）在每一个磁畴里，存在一定的强相互作用，使电子自旋磁矩自发地平行排列起来，形成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自发磁化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7895" name="灯片编号占位符 4">
            <a:extLst>
              <a:ext uri="{FF2B5EF4-FFF2-40B4-BE49-F238E27FC236}">
                <a16:creationId xmlns:a16="http://schemas.microsoft.com/office/drawing/2014/main" id="{1B7EBD55-E601-934E-D1D3-2DEE2ACA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905F6A-129A-4B94-B7B3-BC9E3E47618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7896" name="Picture 9" descr="14300000825852127183878900414">
            <a:extLst>
              <a:ext uri="{FF2B5EF4-FFF2-40B4-BE49-F238E27FC236}">
                <a16:creationId xmlns:a16="http://schemas.microsoft.com/office/drawing/2014/main" id="{595F1DAA-FF08-9DA8-94F1-30E0F567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4348163"/>
            <a:ext cx="200342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7">
            <a:extLst>
              <a:ext uri="{FF2B5EF4-FFF2-40B4-BE49-F238E27FC236}">
                <a16:creationId xmlns:a16="http://schemas.microsoft.com/office/drawing/2014/main" id="{0418F902-D265-3DCC-1BAA-581F9AAF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657725"/>
            <a:ext cx="36004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8" name="Text Box 8">
            <a:extLst>
              <a:ext uri="{FF2B5EF4-FFF2-40B4-BE49-F238E27FC236}">
                <a16:creationId xmlns:a16="http://schemas.microsoft.com/office/drawing/2014/main" id="{563D6C22-90E4-2614-0B99-A9FA28346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4221163"/>
            <a:ext cx="800100" cy="46196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磁畴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498D1350-3081-33A5-95B1-646D860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D786ED-3CD8-484C-833D-53E1B2ED2A38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F3CEBE7-5D80-1FF5-05F8-C55F85CC4736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基于热发射理论的电流</a:t>
            </a:r>
          </a:p>
        </p:txBody>
      </p:sp>
      <p:sp>
        <p:nvSpPr>
          <p:cNvPr id="79876" name="Rectangle 15">
            <a:extLst>
              <a:ext uri="{FF2B5EF4-FFF2-40B4-BE49-F238E27FC236}">
                <a16:creationId xmlns:a16="http://schemas.microsoft.com/office/drawing/2014/main" id="{6E56677C-D093-BE37-224F-A36AD415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5303838"/>
            <a:ext cx="2800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反向饱和电流密度</a:t>
            </a:r>
          </a:p>
        </p:txBody>
      </p:sp>
      <p:graphicFrame>
        <p:nvGraphicFramePr>
          <p:cNvPr id="79877" name="对象 1">
            <a:extLst>
              <a:ext uri="{FF2B5EF4-FFF2-40B4-BE49-F238E27FC236}">
                <a16:creationId xmlns:a16="http://schemas.microsoft.com/office/drawing/2014/main" id="{09DED930-04CF-1ACA-459C-22228EEC6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1773238"/>
          <a:ext cx="56991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700" imgH="723900" progId="Equation.DSMT4">
                  <p:embed/>
                </p:oleObj>
              </mc:Choice>
              <mc:Fallback>
                <p:oleObj name="Equation" r:id="rId2" imgW="1790700" imgH="723900" progId="Equation.DSMT4">
                  <p:embed/>
                  <p:pic>
                    <p:nvPicPr>
                      <p:cNvPr id="79877" name="对象 1">
                        <a:extLst>
                          <a:ext uri="{FF2B5EF4-FFF2-40B4-BE49-F238E27FC236}">
                            <a16:creationId xmlns:a16="http://schemas.microsoft.com/office/drawing/2014/main" id="{09DED930-04CF-1ACA-459C-22228EEC6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1773238"/>
                        <a:ext cx="5699125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对象 3">
            <a:extLst>
              <a:ext uri="{FF2B5EF4-FFF2-40B4-BE49-F238E27FC236}">
                <a16:creationId xmlns:a16="http://schemas.microsoft.com/office/drawing/2014/main" id="{E73F8328-2B73-6773-9D6B-078A664D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4864100"/>
          <a:ext cx="28400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368300" progId="Equation.DSMT4">
                  <p:embed/>
                </p:oleObj>
              </mc:Choice>
              <mc:Fallback>
                <p:oleObj name="Equation" r:id="rId4" imgW="1028700" imgH="368300" progId="Equation.DSMT4">
                  <p:embed/>
                  <p:pic>
                    <p:nvPicPr>
                      <p:cNvPr id="79878" name="对象 3">
                        <a:extLst>
                          <a:ext uri="{FF2B5EF4-FFF2-40B4-BE49-F238E27FC236}">
                            <a16:creationId xmlns:a16="http://schemas.microsoft.com/office/drawing/2014/main" id="{E73F8328-2B73-6773-9D6B-078A664DAF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864100"/>
                        <a:ext cx="28400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15">
            <a:extLst>
              <a:ext uri="{FF2B5EF4-FFF2-40B4-BE49-F238E27FC236}">
                <a16:creationId xmlns:a16="http://schemas.microsoft.com/office/drawing/2014/main" id="{CA6B20FF-67D6-BB46-E0AE-0674EC77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4438650"/>
            <a:ext cx="71993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结二极管类似，肖特基二极管也具有整理特性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72283FDB-476E-876F-F784-1C24A4E2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188913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915" name="Text Box 6">
            <a:extLst>
              <a:ext uri="{FF2B5EF4-FFF2-40B4-BE49-F238E27FC236}">
                <a16:creationId xmlns:a16="http://schemas.microsoft.com/office/drawing/2014/main" id="{4C5F09FA-3B1E-53BB-28BE-6DB0824D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441450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与顺磁性相比，铁磁性具有以下特征：</a:t>
            </a:r>
          </a:p>
        </p:txBody>
      </p:sp>
      <p:sp>
        <p:nvSpPr>
          <p:cNvPr id="38916" name="Text Box 7">
            <a:extLst>
              <a:ext uri="{FF2B5EF4-FFF2-40B4-BE49-F238E27FC236}">
                <a16:creationId xmlns:a16="http://schemas.microsoft.com/office/drawing/2014/main" id="{7D2C25F8-E970-FE31-38E6-32863886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05000"/>
            <a:ext cx="53895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）易磁化，而且是一种很强的磁性 </a:t>
            </a:r>
          </a:p>
        </p:txBody>
      </p:sp>
      <p:sp>
        <p:nvSpPr>
          <p:cNvPr id="38917" name="Text Box 9">
            <a:extLst>
              <a:ext uri="{FF2B5EF4-FFF2-40B4-BE49-F238E27FC236}">
                <a16:creationId xmlns:a16="http://schemas.microsoft.com/office/drawing/2014/main" id="{A9DA16C3-3ED8-E7F9-2AB5-D3828C1AD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430588"/>
            <a:ext cx="5181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硅铁：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0.1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特的磁化强度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普通顺磁物质：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0" lang="en-US" altLang="zh-CN" sz="26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-9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特的磁化强度</a:t>
            </a:r>
          </a:p>
        </p:txBody>
      </p:sp>
      <p:sp>
        <p:nvSpPr>
          <p:cNvPr id="38918" name="Text Box 10">
            <a:extLst>
              <a:ext uri="{FF2B5EF4-FFF2-40B4-BE49-F238E27FC236}">
                <a16:creationId xmlns:a16="http://schemas.microsoft.com/office/drawing/2014/main" id="{59E347DD-1A33-C21B-7FB5-63EA383D1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36850"/>
            <a:ext cx="519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(10/4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ymbol" panose="05050102010706020507" pitchFamily="18" charset="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米的外加磁场下：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919" name="灯片编号占位符 4">
            <a:extLst>
              <a:ext uri="{FF2B5EF4-FFF2-40B4-BE49-F238E27FC236}">
                <a16:creationId xmlns:a16="http://schemas.microsoft.com/office/drawing/2014/main" id="{B08A689C-584A-9E56-7B77-94B762EE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D3FE52-537F-4DE6-BEA5-010304591C4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5341E97F-8304-F4C2-6525-81D57BD5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996950"/>
            <a:ext cx="4494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铁、钴、镍和以它们为基的合金</a:t>
            </a:r>
          </a:p>
        </p:txBody>
      </p:sp>
      <p:sp>
        <p:nvSpPr>
          <p:cNvPr id="38921" name="Text Box 8">
            <a:extLst>
              <a:ext uri="{FF2B5EF4-FFF2-40B4-BE49-F238E27FC236}">
                <a16:creationId xmlns:a16="http://schemas.microsoft.com/office/drawing/2014/main" id="{6837D7AC-9E99-CA60-160D-0CA2A9FCA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996950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主要铁磁性物质：</a:t>
            </a:r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B4C363D0-B1F5-3BF1-3C2C-71FF479AA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263" y="4589463"/>
            <a:ext cx="43910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）磁化过程显示磁滞现象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293308FE-9EAC-456F-E591-50E53679F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11125"/>
            <a:ext cx="223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磁滞现象</a:t>
            </a:r>
          </a:p>
        </p:txBody>
      </p:sp>
      <p:pic>
        <p:nvPicPr>
          <p:cNvPr id="39939" name="Picture 10" descr="磁滞曲线">
            <a:extLst>
              <a:ext uri="{FF2B5EF4-FFF2-40B4-BE49-F238E27FC236}">
                <a16:creationId xmlns:a16="http://schemas.microsoft.com/office/drawing/2014/main" id="{F0096A48-F6C0-69B4-8A87-34FC7C52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814763"/>
            <a:ext cx="2819400" cy="27813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40" name="Group 11">
            <a:extLst>
              <a:ext uri="{FF2B5EF4-FFF2-40B4-BE49-F238E27FC236}">
                <a16:creationId xmlns:a16="http://schemas.microsoft.com/office/drawing/2014/main" id="{4CC43DD3-92D1-8DF7-66E1-4DABE5DF9482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013075"/>
            <a:ext cx="1514475" cy="801688"/>
            <a:chOff x="4511" y="1661"/>
            <a:chExt cx="954" cy="505"/>
          </a:xfrm>
        </p:grpSpPr>
        <p:sp>
          <p:nvSpPr>
            <p:cNvPr id="39945" name="Text Box 12">
              <a:extLst>
                <a:ext uri="{FF2B5EF4-FFF2-40B4-BE49-F238E27FC236}">
                  <a16:creationId xmlns:a16="http://schemas.microsoft.com/office/drawing/2014/main" id="{6EFB53F8-3EB6-F7C4-8CEA-045854883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1" y="1661"/>
              <a:ext cx="954" cy="314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磁滞回线</a:t>
              </a:r>
            </a:p>
          </p:txBody>
        </p:sp>
        <p:sp>
          <p:nvSpPr>
            <p:cNvPr id="39946" name="Line 13">
              <a:extLst>
                <a:ext uri="{FF2B5EF4-FFF2-40B4-BE49-F238E27FC236}">
                  <a16:creationId xmlns:a16="http://schemas.microsoft.com/office/drawing/2014/main" id="{6BFAAE58-28FB-E2AA-14C1-79BF6FCED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" y="1975"/>
              <a:ext cx="0" cy="191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941" name="Text Box 14">
            <a:extLst>
              <a:ext uri="{FF2B5EF4-FFF2-40B4-BE49-F238E27FC236}">
                <a16:creationId xmlns:a16="http://schemas.microsoft.com/office/drawing/2014/main" id="{6D06A0A3-C378-3282-CC67-8C53E34A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860425"/>
            <a:ext cx="78120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强磁物质在外磁场的作用下磁性状态改变时，物质的磁化强度的变化滞后于外磁场强度，这种现象称为磁滞</a:t>
            </a:r>
          </a:p>
        </p:txBody>
      </p:sp>
      <p:sp>
        <p:nvSpPr>
          <p:cNvPr id="1480719" name="Text Box 15">
            <a:extLst>
              <a:ext uri="{FF2B5EF4-FFF2-40B4-BE49-F238E27FC236}">
                <a16:creationId xmlns:a16="http://schemas.microsoft.com/office/drawing/2014/main" id="{F773CEDD-EB78-EB59-53D6-8D7822DA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41488"/>
            <a:ext cx="77978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在原处于磁中性状态的强磁物质中施加外磁场，它就被磁化。随着外磁场强度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的逐渐增大，物质中的磁化强度增大，当磁化强度增大到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以后，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继续增加，磁化强度就不再增加了，这种状态称为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磁饱和</a:t>
            </a:r>
          </a:p>
        </p:txBody>
      </p:sp>
      <p:sp>
        <p:nvSpPr>
          <p:cNvPr id="39943" name="灯片编号占位符 4">
            <a:extLst>
              <a:ext uri="{FF2B5EF4-FFF2-40B4-BE49-F238E27FC236}">
                <a16:creationId xmlns:a16="http://schemas.microsoft.com/office/drawing/2014/main" id="{DFB64A55-7DAF-DB1C-B8E3-C6642327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597691-C316-4DC5-BA5A-09F4C6EE6E9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70" name="Text Box 14">
            <a:extLst>
              <a:ext uri="{FF2B5EF4-FFF2-40B4-BE49-F238E27FC236}">
                <a16:creationId xmlns:a16="http://schemas.microsoft.com/office/drawing/2014/main" id="{C3D847D0-5C99-0841-C7E5-23F9318C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417888"/>
            <a:ext cx="4622800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外磁场强度从大于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的值逐渐减小至零，磁化强度随之减小至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，当磁场强度由零逐渐变至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减小，最后达到反向饱和值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在以上过程中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平面上表示磁化状态的点的轨迹形成一个对原点对称的回线，称为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饱和磁滞回线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19" grpId="0"/>
      <p:bldP spid="409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91476552-4058-C0AD-79F0-74B4CBEA1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96850"/>
            <a:ext cx="223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磁滞回线</a:t>
            </a:r>
          </a:p>
        </p:txBody>
      </p:sp>
      <p:pic>
        <p:nvPicPr>
          <p:cNvPr id="40963" name="Picture 8" descr="磁滞曲线">
            <a:extLst>
              <a:ext uri="{FF2B5EF4-FFF2-40B4-BE49-F238E27FC236}">
                <a16:creationId xmlns:a16="http://schemas.microsoft.com/office/drawing/2014/main" id="{2A96ED1C-55C2-E772-DDE6-5188FD7A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628775"/>
            <a:ext cx="2819400" cy="27813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16">
            <a:extLst>
              <a:ext uri="{FF2B5EF4-FFF2-40B4-BE49-F238E27FC236}">
                <a16:creationId xmlns:a16="http://schemas.microsoft.com/office/drawing/2014/main" id="{13C489F9-E271-A426-EAD7-CB0EACA81E2A}"/>
              </a:ext>
            </a:extLst>
          </p:cNvPr>
          <p:cNvGrpSpPr>
            <a:grpSpLocks/>
          </p:cNvGrpSpPr>
          <p:nvPr/>
        </p:nvGrpSpPr>
        <p:grpSpPr bwMode="auto">
          <a:xfrm>
            <a:off x="1701800" y="2106613"/>
            <a:ext cx="3384550" cy="466725"/>
            <a:chOff x="2472" y="2750"/>
            <a:chExt cx="2132" cy="294"/>
          </a:xfrm>
        </p:grpSpPr>
        <p:sp>
          <p:nvSpPr>
            <p:cNvPr id="40971" name="Text Box 14">
              <a:extLst>
                <a:ext uri="{FF2B5EF4-FFF2-40B4-BE49-F238E27FC236}">
                  <a16:creationId xmlns:a16="http://schemas.microsoft.com/office/drawing/2014/main" id="{64AD7349-5A06-49BC-601E-A4B0AC729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750"/>
              <a:ext cx="1274" cy="29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剩余磁化强度</a:t>
              </a:r>
            </a:p>
          </p:txBody>
        </p:sp>
        <p:sp>
          <p:nvSpPr>
            <p:cNvPr id="40972" name="Line 15">
              <a:extLst>
                <a:ext uri="{FF2B5EF4-FFF2-40B4-BE49-F238E27FC236}">
                  <a16:creationId xmlns:a16="http://schemas.microsoft.com/office/drawing/2014/main" id="{8D3D48D1-010E-75FE-51ED-ECF7B12A1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931"/>
              <a:ext cx="8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36EE1144-F72E-39FF-B60F-B8AE5E29AC1D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3330575"/>
            <a:ext cx="3481388" cy="785813"/>
            <a:chOff x="2728" y="3521"/>
            <a:chExt cx="2193" cy="495"/>
          </a:xfrm>
        </p:grpSpPr>
        <p:sp>
          <p:nvSpPr>
            <p:cNvPr id="40968" name="Text Box 17">
              <a:extLst>
                <a:ext uri="{FF2B5EF4-FFF2-40B4-BE49-F238E27FC236}">
                  <a16:creationId xmlns:a16="http://schemas.microsoft.com/office/drawing/2014/main" id="{EAFADCD1-FEF7-3B5F-6B53-425A398AC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3702"/>
              <a:ext cx="817" cy="31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矫顽力</a:t>
              </a:r>
            </a:p>
          </p:txBody>
        </p:sp>
        <p:sp>
          <p:nvSpPr>
            <p:cNvPr id="40969" name="Line 18">
              <a:extLst>
                <a:ext uri="{FF2B5EF4-FFF2-40B4-BE49-F238E27FC236}">
                  <a16:creationId xmlns:a16="http://schemas.microsoft.com/office/drawing/2014/main" id="{F4A67F08-5FD7-9583-A63D-C0C5A1E65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3521"/>
              <a:ext cx="741" cy="2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0" name="Line 19">
              <a:extLst>
                <a:ext uri="{FF2B5EF4-FFF2-40B4-BE49-F238E27FC236}">
                  <a16:creationId xmlns:a16="http://schemas.microsoft.com/office/drawing/2014/main" id="{D7122FC6-91B6-2C57-58DA-35A1BC90A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5" y="3521"/>
              <a:ext cx="1376" cy="3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82773" name="Rectangle 21">
            <a:extLst>
              <a:ext uri="{FF2B5EF4-FFF2-40B4-BE49-F238E27FC236}">
                <a16:creationId xmlns:a16="http://schemas.microsoft.com/office/drawing/2014/main" id="{CF1A34B1-5AF5-4DD9-CF1C-A1A0C7ED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5011738"/>
            <a:ext cx="7610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矫顽力是磁性材料经过磁化以后再经过退磁使其剩余磁性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剩余磁通密度或剩余磁化强度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降低到零的磁场强度</a:t>
            </a:r>
          </a:p>
        </p:txBody>
      </p:sp>
      <p:sp>
        <p:nvSpPr>
          <p:cNvPr id="40967" name="灯片编号占位符 6">
            <a:extLst>
              <a:ext uri="{FF2B5EF4-FFF2-40B4-BE49-F238E27FC236}">
                <a16:creationId xmlns:a16="http://schemas.microsoft.com/office/drawing/2014/main" id="{5E770689-FE8A-B34A-62B3-41DDEFB9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F903C-F030-4837-A896-C4F84BB66BB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B7464327-E217-9A5C-7B8F-1B9AC4B8D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220663"/>
            <a:ext cx="1724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2B66D4FF-C847-1251-1F38-76C086A7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550988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与顺磁性相比，铁磁性具有以下特征：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CE045AA2-E98B-0F29-3AEA-C9F088C1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55813"/>
            <a:ext cx="538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）易磁化，而且是一种很强的磁性 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7193DD2E-D5C8-9643-74AC-F759050F5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1046163"/>
            <a:ext cx="4492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铁、钴、镍和以它们为基的合金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FACF48DD-A3FE-DC2B-BA31-A3EC304F3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049338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主要铁磁性物质：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DEBE4F1D-0926-E166-1646-5FFFF3A9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559050"/>
            <a:ext cx="406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）磁化过程显示磁滞现象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D90CCA0B-E775-7CAE-E319-5913DF96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2288"/>
            <a:ext cx="6837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）存在一个铁磁转变温度，叫做铁磁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居里温度</a:t>
            </a:r>
          </a:p>
        </p:txBody>
      </p:sp>
      <p:sp>
        <p:nvSpPr>
          <p:cNvPr id="43017" name="Text Box 14">
            <a:extLst>
              <a:ext uri="{FF2B5EF4-FFF2-40B4-BE49-F238E27FC236}">
                <a16:creationId xmlns:a16="http://schemas.microsoft.com/office/drawing/2014/main" id="{6F3F62A5-5E0D-B137-B743-EE3381D77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522663"/>
            <a:ext cx="68691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铁磁物质的铁磁性只在某一温度以下才表现出来，超过这一温度，由于物质内部热骚动破坏电子自旋磁矩的平行取向，因而自发磁化强度变为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，铁磁性消失。这一温度称为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居里点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。在居里点以上，材料表现为顺磁性，其磁化率与温度的关系服从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外斯定律 </a:t>
            </a:r>
          </a:p>
        </p:txBody>
      </p:sp>
      <p:graphicFrame>
        <p:nvGraphicFramePr>
          <p:cNvPr id="43018" name="Object 22">
            <a:extLst>
              <a:ext uri="{FF2B5EF4-FFF2-40B4-BE49-F238E27FC236}">
                <a16:creationId xmlns:a16="http://schemas.microsoft.com/office/drawing/2014/main" id="{3D502D48-2EFC-3FCE-7CC6-9E47AA7D5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0" y="5445125"/>
          <a:ext cx="1584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5800" imgH="431800" progId="Equation.3">
                  <p:embed/>
                </p:oleObj>
              </mc:Choice>
              <mc:Fallback>
                <p:oleObj name="公式" r:id="rId2" imgW="685800" imgH="431800" progId="Equation.3">
                  <p:embed/>
                  <p:pic>
                    <p:nvPicPr>
                      <p:cNvPr id="43018" name="Object 22">
                        <a:extLst>
                          <a:ext uri="{FF2B5EF4-FFF2-40B4-BE49-F238E27FC236}">
                            <a16:creationId xmlns:a16="http://schemas.microsoft.com/office/drawing/2014/main" id="{3D502D48-2EFC-3FCE-7CC6-9E47AA7D59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5445125"/>
                        <a:ext cx="15843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23">
            <a:extLst>
              <a:ext uri="{FF2B5EF4-FFF2-40B4-BE49-F238E27FC236}">
                <a16:creationId xmlns:a16="http://schemas.microsoft.com/office/drawing/2014/main" id="{E8E5A5ED-269E-03B7-D9EF-25EC86BEB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5949950"/>
            <a:ext cx="2030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铁磁居里温度</a:t>
            </a:r>
          </a:p>
        </p:txBody>
      </p:sp>
      <p:sp>
        <p:nvSpPr>
          <p:cNvPr id="43020" name="Rectangle 24">
            <a:extLst>
              <a:ext uri="{FF2B5EF4-FFF2-40B4-BE49-F238E27FC236}">
                <a16:creationId xmlns:a16="http://schemas.microsoft.com/office/drawing/2014/main" id="{1889A678-9F29-03C7-1D7B-F20892DA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5932488"/>
            <a:ext cx="360362" cy="503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21" name="Line 25">
            <a:extLst>
              <a:ext uri="{FF2B5EF4-FFF2-40B4-BE49-F238E27FC236}">
                <a16:creationId xmlns:a16="http://schemas.microsoft.com/office/drawing/2014/main" id="{F692DFE5-ADE0-6E7E-5D53-CA1089D3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7138" y="6237288"/>
            <a:ext cx="71913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2" name="灯片编号占位符 4">
            <a:extLst>
              <a:ext uri="{FF2B5EF4-FFF2-40B4-BE49-F238E27FC236}">
                <a16:creationId xmlns:a16="http://schemas.microsoft.com/office/drawing/2014/main" id="{55D78C98-69F4-4604-53DD-9F7CA5D5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19A2A-2288-4C44-ACF3-03A4476134E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C3000B1C-D18B-2179-A623-B77F2C67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1238250"/>
            <a:ext cx="8356600" cy="1201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在原子自旋磁矩呈现有序排列的材料中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如果相邻原子自旋为反平行排列，则磁矩虽处于有序状态，但总的净磁矩在不受外场作用时仍为零。这种磁有序状态称为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</a:p>
        </p:txBody>
      </p:sp>
      <p:sp>
        <p:nvSpPr>
          <p:cNvPr id="44035" name="Text Box 5">
            <a:extLst>
              <a:ext uri="{FF2B5EF4-FFF2-40B4-BE49-F238E27FC236}">
                <a16:creationId xmlns:a16="http://schemas.microsoft.com/office/drawing/2014/main" id="{C9C87A32-36F3-64F5-232C-45F85F0C1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33375"/>
            <a:ext cx="223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036" name="Rectangle 8">
            <a:extLst>
              <a:ext uri="{FF2B5EF4-FFF2-40B4-BE49-F238E27FC236}">
                <a16:creationId xmlns:a16="http://schemas.microsoft.com/office/drawing/2014/main" id="{37857073-FC47-931A-219C-ED9C387C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2895600"/>
            <a:ext cx="4554538" cy="304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具有反铁磁性的物质是反铁磁性物质。这种磁性的特点是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值较小。反铁磁性物质中这种磁矩的有序排列只有在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奈耳温度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以下才能存在。当温度高于奈耳温度时，物质从反铁磁性转变为顺磁性。这时，磁化率随温度的变化服从居里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外斯定律</a:t>
            </a:r>
          </a:p>
        </p:txBody>
      </p:sp>
      <p:pic>
        <p:nvPicPr>
          <p:cNvPr id="44037" name="Picture 9" descr="172018cwac3w0flwl0al8j">
            <a:extLst>
              <a:ext uri="{FF2B5EF4-FFF2-40B4-BE49-F238E27FC236}">
                <a16:creationId xmlns:a16="http://schemas.microsoft.com/office/drawing/2014/main" id="{5C2762FC-5738-B407-4A0E-16CEA2468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068638"/>
            <a:ext cx="3459163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灯片编号占位符 4">
            <a:extLst>
              <a:ext uri="{FF2B5EF4-FFF2-40B4-BE49-F238E27FC236}">
                <a16:creationId xmlns:a16="http://schemas.microsoft.com/office/drawing/2014/main" id="{40436BEC-F9FE-527E-7888-599ECB8B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ACCC80-83AC-4BAA-86A8-FC26423A170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793A195B-2EA2-64A9-7B82-49D03F80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320675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64B617AA-B291-3CA5-1889-A9359AEF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295400"/>
            <a:ext cx="72644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表现为顺磁性，但是不同于一般的顺磁性，</a:t>
            </a:r>
          </a:p>
        </p:txBody>
      </p:sp>
      <p:sp>
        <p:nvSpPr>
          <p:cNvPr id="45060" name="Text Box 6">
            <a:extLst>
              <a:ext uri="{FF2B5EF4-FFF2-40B4-BE49-F238E27FC236}">
                <a16:creationId xmlns:a16="http://schemas.microsoft.com/office/drawing/2014/main" id="{084A4249-5695-A845-A71D-FFD3C8A72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1800225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反铁磁性磁化率的特点：</a:t>
            </a:r>
          </a:p>
        </p:txBody>
      </p:sp>
      <p:sp>
        <p:nvSpPr>
          <p:cNvPr id="45061" name="Rectangle 9">
            <a:extLst>
              <a:ext uri="{FF2B5EF4-FFF2-40B4-BE49-F238E27FC236}">
                <a16:creationId xmlns:a16="http://schemas.microsoft.com/office/drawing/2014/main" id="{5E3ED6D3-FB43-82E4-1BA1-5BCFCFF5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063"/>
            <a:ext cx="184150" cy="49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062" name="Text Box 14">
            <a:extLst>
              <a:ext uri="{FF2B5EF4-FFF2-40B4-BE49-F238E27FC236}">
                <a16:creationId xmlns:a16="http://schemas.microsoft.com/office/drawing/2014/main" id="{C654D8C7-516B-E8F9-D785-95E3EE0D1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2281238"/>
            <a:ext cx="7291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象铁磁性一样，存在一个转变温度，称作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奈尔温度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5063" name="Text Box 15">
            <a:extLst>
              <a:ext uri="{FF2B5EF4-FFF2-40B4-BE49-F238E27FC236}">
                <a16:creationId xmlns:a16="http://schemas.microsoft.com/office/drawing/2014/main" id="{67058682-C746-4206-8E0B-8A914E40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813050"/>
            <a:ext cx="549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显示顺磁性，而且服从下述规律</a:t>
            </a:r>
          </a:p>
        </p:txBody>
      </p:sp>
      <p:sp>
        <p:nvSpPr>
          <p:cNvPr id="1458192" name="Text Box 16">
            <a:extLst>
              <a:ext uri="{FF2B5EF4-FFF2-40B4-BE49-F238E27FC236}">
                <a16:creationId xmlns:a16="http://schemas.microsoft.com/office/drawing/2014/main" id="{9ED11784-1466-0CCB-44F2-3C73A864C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4411663"/>
            <a:ext cx="303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显示反铁磁性</a:t>
            </a:r>
          </a:p>
        </p:txBody>
      </p:sp>
      <p:graphicFrame>
        <p:nvGraphicFramePr>
          <p:cNvPr id="45065" name="对象 5">
            <a:extLst>
              <a:ext uri="{FF2B5EF4-FFF2-40B4-BE49-F238E27FC236}">
                <a16:creationId xmlns:a16="http://schemas.microsoft.com/office/drawing/2014/main" id="{0241FF90-D190-5FE8-7B3C-DA38DF927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3360738"/>
          <a:ext cx="14446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393529" progId="Equation.DSMT4">
                  <p:embed/>
                </p:oleObj>
              </mc:Choice>
              <mc:Fallback>
                <p:oleObj name="Equation" r:id="rId2" imgW="672808" imgH="393529" progId="Equation.DSMT4">
                  <p:embed/>
                  <p:pic>
                    <p:nvPicPr>
                      <p:cNvPr id="45065" name="对象 5">
                        <a:extLst>
                          <a:ext uri="{FF2B5EF4-FFF2-40B4-BE49-F238E27FC236}">
                            <a16:creationId xmlns:a16="http://schemas.microsoft.com/office/drawing/2014/main" id="{0241FF90-D190-5FE8-7B3C-DA38DF927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360738"/>
                        <a:ext cx="14446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灯片编号占位符 1">
            <a:extLst>
              <a:ext uri="{FF2B5EF4-FFF2-40B4-BE49-F238E27FC236}">
                <a16:creationId xmlns:a16="http://schemas.microsoft.com/office/drawing/2014/main" id="{F80D3AF9-65F4-4C59-7BCD-F791F786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737B6B-9C8A-44BC-BEA3-0E8C5E96901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9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>
            <a:extLst>
              <a:ext uri="{FF2B5EF4-FFF2-40B4-BE49-F238E27FC236}">
                <a16:creationId xmlns:a16="http://schemas.microsoft.com/office/drawing/2014/main" id="{2538107B-4EA6-BCD5-CE55-7AF07F4F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374650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96069" name="Text Box 5">
            <a:extLst>
              <a:ext uri="{FF2B5EF4-FFF2-40B4-BE49-F238E27FC236}">
                <a16:creationId xmlns:a16="http://schemas.microsoft.com/office/drawing/2014/main" id="{E00BEF7F-835E-0EE5-B03E-1AEAF0D5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186113"/>
            <a:ext cx="73421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一些反铁磁体在强外场或低温下转变为磁矩平行排列的铁磁体，这种序磁性称为变磁性</a:t>
            </a:r>
          </a:p>
        </p:txBody>
      </p:sp>
      <p:sp>
        <p:nvSpPr>
          <p:cNvPr id="46084" name="Text Box 6">
            <a:extLst>
              <a:ext uri="{FF2B5EF4-FFF2-40B4-BE49-F238E27FC236}">
                <a16:creationId xmlns:a16="http://schemas.microsoft.com/office/drawing/2014/main" id="{805DEE94-09FF-688B-46B2-5F4D9EC2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349375"/>
            <a:ext cx="741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在宏观磁性上，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反铁磁体为弱磁体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，磁化率在奈耳点出现极大值。反铁磁体也具有磁畴结构，已由实验观测到。在微观结构上，反铁磁体中磁矩反平行排列的磁结构也已由中子衍射所证实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E4A6D73-4979-0636-63F8-FF405CE008D7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4341813"/>
            <a:ext cx="6434138" cy="1004887"/>
            <a:chOff x="568" y="3053"/>
            <a:chExt cx="4053" cy="633"/>
          </a:xfrm>
        </p:grpSpPr>
        <p:sp>
          <p:nvSpPr>
            <p:cNvPr id="46087" name="Text Box 8">
              <a:extLst>
                <a:ext uri="{FF2B5EF4-FFF2-40B4-BE49-F238E27FC236}">
                  <a16:creationId xmlns:a16="http://schemas.microsoft.com/office/drawing/2014/main" id="{15871B1E-0A9C-7564-7CE4-C355EC607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3376"/>
              <a:ext cx="348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铬、</a:t>
              </a: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FeMn</a:t>
              </a:r>
              <a:r>
                <a: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等合金、</a:t>
              </a: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NiO</a:t>
              </a:r>
              <a:r>
                <a: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等氧化物</a:t>
              </a:r>
              <a:r>
                <a:rPr kumimoji="0" lang="en-US" altLang="zh-CN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….</a:t>
              </a:r>
            </a:p>
          </p:txBody>
        </p:sp>
        <p:sp>
          <p:nvSpPr>
            <p:cNvPr id="46088" name="Text Box 9">
              <a:extLst>
                <a:ext uri="{FF2B5EF4-FFF2-40B4-BE49-F238E27FC236}">
                  <a16:creationId xmlns:a16="http://schemas.microsoft.com/office/drawing/2014/main" id="{CE5EC7C7-A294-F936-E3C0-DAB69DAA2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3053"/>
              <a:ext cx="219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代表性的反铁磁材料：</a:t>
              </a:r>
            </a:p>
          </p:txBody>
        </p:sp>
      </p:grpSp>
      <p:sp>
        <p:nvSpPr>
          <p:cNvPr id="46086" name="灯片编号占位符 5">
            <a:extLst>
              <a:ext uri="{FF2B5EF4-FFF2-40B4-BE49-F238E27FC236}">
                <a16:creationId xmlns:a16="http://schemas.microsoft.com/office/drawing/2014/main" id="{165565C4-8C01-F6AB-6FDB-6745E972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BBE55A-0A79-48A2-B525-11E6466E6DE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7281E614-F425-5A07-B183-512CF878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220663"/>
            <a:ext cx="223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nb-NO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亚铁磁性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3593077-9147-B27C-AC58-44E2760C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27138"/>
            <a:ext cx="7038975" cy="1201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亚铁磁性与反铁磁性具有相同的物理本质，只是亚铁磁体中反平行的自旋磁矩大小不等，因而存在部分抵消不尽的自发磁矩，类似于铁磁体</a:t>
            </a:r>
          </a:p>
        </p:txBody>
      </p:sp>
      <p:pic>
        <p:nvPicPr>
          <p:cNvPr id="47108" name="Picture 7">
            <a:extLst>
              <a:ext uri="{FF2B5EF4-FFF2-40B4-BE49-F238E27FC236}">
                <a16:creationId xmlns:a16="http://schemas.microsoft.com/office/drawing/2014/main" id="{F887589B-2F9B-4585-9571-BA9295C1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033713"/>
            <a:ext cx="2519363" cy="23352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8">
            <a:extLst>
              <a:ext uri="{FF2B5EF4-FFF2-40B4-BE49-F238E27FC236}">
                <a16:creationId xmlns:a16="http://schemas.microsoft.com/office/drawing/2014/main" id="{FEF945B0-BE19-5C5C-FE21-8D87B3AA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033713"/>
            <a:ext cx="2519363" cy="230346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0" name="Text Box 9">
            <a:extLst>
              <a:ext uri="{FF2B5EF4-FFF2-40B4-BE49-F238E27FC236}">
                <a16:creationId xmlns:a16="http://schemas.microsoft.com/office/drawing/2014/main" id="{73609EF3-351E-4DC1-9FC4-CC5CB747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399088"/>
            <a:ext cx="7038975" cy="941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温度高于某一数值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（居里温度）时，亚铁磁体变为顺磁体，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铁氧体大都是亚铁磁体</a:t>
            </a:r>
          </a:p>
        </p:txBody>
      </p:sp>
      <p:sp>
        <p:nvSpPr>
          <p:cNvPr id="47111" name="Text Box 10">
            <a:extLst>
              <a:ext uri="{FF2B5EF4-FFF2-40B4-BE49-F238E27FC236}">
                <a16:creationId xmlns:a16="http://schemas.microsoft.com/office/drawing/2014/main" id="{C0403782-1361-F72B-7DB4-C6C566FA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492375"/>
            <a:ext cx="1524000" cy="493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反铁磁体</a:t>
            </a:r>
          </a:p>
        </p:txBody>
      </p:sp>
      <p:sp>
        <p:nvSpPr>
          <p:cNvPr id="47112" name="Text Box 11">
            <a:extLst>
              <a:ext uri="{FF2B5EF4-FFF2-40B4-BE49-F238E27FC236}">
                <a16:creationId xmlns:a16="http://schemas.microsoft.com/office/drawing/2014/main" id="{781E3050-B2E3-234E-7B6C-6272133E7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481263"/>
            <a:ext cx="1524000" cy="49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亚铁磁体</a:t>
            </a:r>
          </a:p>
        </p:txBody>
      </p:sp>
      <p:sp>
        <p:nvSpPr>
          <p:cNvPr id="47113" name="灯片编号占位符 4">
            <a:extLst>
              <a:ext uri="{FF2B5EF4-FFF2-40B4-BE49-F238E27FC236}">
                <a16:creationId xmlns:a16="http://schemas.microsoft.com/office/drawing/2014/main" id="{0C15CEBD-CCBC-681D-1896-71F97ADD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02874C-A841-4FE4-9F7E-7FB0B488C08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DF7C036-8090-E2CC-F939-69E466E2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89063"/>
            <a:ext cx="110807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顺磁性</a:t>
            </a:r>
          </a:p>
        </p:txBody>
      </p:sp>
      <p:sp>
        <p:nvSpPr>
          <p:cNvPr id="48131" name="Rectangle 8">
            <a:extLst>
              <a:ext uri="{FF2B5EF4-FFF2-40B4-BE49-F238E27FC236}">
                <a16:creationId xmlns:a16="http://schemas.microsoft.com/office/drawing/2014/main" id="{88F33B00-F83C-1791-5AA2-7732A16C7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76200"/>
            <a:ext cx="47720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固体的磁性</a:t>
            </a:r>
          </a:p>
        </p:txBody>
      </p:sp>
      <p:pic>
        <p:nvPicPr>
          <p:cNvPr id="48132" name="Picture 9" descr="ANd9GcT506TmWmiKhO0Kk2PKkEyJ-muj5xLmxxZ6-dXw5KlKMAm77gumqg">
            <a:extLst>
              <a:ext uri="{FF2B5EF4-FFF2-40B4-BE49-F238E27FC236}">
                <a16:creationId xmlns:a16="http://schemas.microsoft.com/office/drawing/2014/main" id="{7312EBB2-8EC1-337E-81AF-9422FC32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930275"/>
            <a:ext cx="2519362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>
            <a:extLst>
              <a:ext uri="{FF2B5EF4-FFF2-40B4-BE49-F238E27FC236}">
                <a16:creationId xmlns:a16="http://schemas.microsoft.com/office/drawing/2014/main" id="{19E3C1A3-98A0-2EFF-582E-9AACA7CDA553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230188"/>
            <a:ext cx="3387725" cy="2808287"/>
            <a:chOff x="3355" y="313"/>
            <a:chExt cx="2134" cy="1769"/>
          </a:xfrm>
        </p:grpSpPr>
        <p:sp>
          <p:nvSpPr>
            <p:cNvPr id="48146" name="Text Box 3">
              <a:extLst>
                <a:ext uri="{FF2B5EF4-FFF2-40B4-BE49-F238E27FC236}">
                  <a16:creationId xmlns:a16="http://schemas.microsoft.com/office/drawing/2014/main" id="{5F804673-A84E-E2CC-0E4C-44474918D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5" y="1043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抗磁性</a:t>
              </a:r>
            </a:p>
          </p:txBody>
        </p:sp>
        <p:pic>
          <p:nvPicPr>
            <p:cNvPr id="48147" name="Picture 10">
              <a:extLst>
                <a:ext uri="{FF2B5EF4-FFF2-40B4-BE49-F238E27FC236}">
                  <a16:creationId xmlns:a16="http://schemas.microsoft.com/office/drawing/2014/main" id="{EDD36CA7-CC83-300A-9E75-496475686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5" y="313"/>
              <a:ext cx="1364" cy="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F30CD62E-9690-A35A-6120-6876DCB2114C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2586038"/>
            <a:ext cx="6059488" cy="2232025"/>
            <a:chOff x="424" y="1797"/>
            <a:chExt cx="3817" cy="1406"/>
          </a:xfrm>
        </p:grpSpPr>
        <p:sp>
          <p:nvSpPr>
            <p:cNvPr id="48142" name="Text Box 4">
              <a:extLst>
                <a:ext uri="{FF2B5EF4-FFF2-40B4-BE49-F238E27FC236}">
                  <a16:creationId xmlns:a16="http://schemas.microsoft.com/office/drawing/2014/main" id="{EF88E66F-A1BD-379F-9EB9-63BE1342F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2283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铁磁性</a:t>
              </a:r>
            </a:p>
          </p:txBody>
        </p:sp>
        <p:pic>
          <p:nvPicPr>
            <p:cNvPr id="48143" name="Picture 11">
              <a:extLst>
                <a:ext uri="{FF2B5EF4-FFF2-40B4-BE49-F238E27FC236}">
                  <a16:creationId xmlns:a16="http://schemas.microsoft.com/office/drawing/2014/main" id="{FD3FEBC0-4ACF-2B71-29EB-AD94D80172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" y="2115"/>
              <a:ext cx="149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44" name="Picture 12" descr="14300000825852127183878900414">
              <a:extLst>
                <a:ext uri="{FF2B5EF4-FFF2-40B4-BE49-F238E27FC236}">
                  <a16:creationId xmlns:a16="http://schemas.microsoft.com/office/drawing/2014/main" id="{67301B81-B714-B6DE-6046-916BC6B16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797"/>
              <a:ext cx="1406" cy="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5" name="Text Box 13">
              <a:extLst>
                <a:ext uri="{FF2B5EF4-FFF2-40B4-BE49-F238E27FC236}">
                  <a16:creationId xmlns:a16="http://schemas.microsoft.com/office/drawing/2014/main" id="{F9F70805-181C-C542-6B22-F0077CB3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" y="1807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磁畴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593FCAB6-01A1-09A0-DF5E-9D9E229BBD53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4851400"/>
            <a:ext cx="2925762" cy="1584325"/>
            <a:chOff x="3470" y="3203"/>
            <a:chExt cx="1843" cy="998"/>
          </a:xfrm>
        </p:grpSpPr>
        <p:sp>
          <p:nvSpPr>
            <p:cNvPr id="48140" name="Text Box 6">
              <a:extLst>
                <a:ext uri="{FF2B5EF4-FFF2-40B4-BE49-F238E27FC236}">
                  <a16:creationId xmlns:a16="http://schemas.microsoft.com/office/drawing/2014/main" id="{E8F9A784-E29E-1B45-84D0-ECA8BFA78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75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亚铁磁性</a:t>
              </a:r>
            </a:p>
          </p:txBody>
        </p:sp>
        <p:pic>
          <p:nvPicPr>
            <p:cNvPr id="48141" name="Picture 15">
              <a:extLst>
                <a:ext uri="{FF2B5EF4-FFF2-40B4-BE49-F238E27FC236}">
                  <a16:creationId xmlns:a16="http://schemas.microsoft.com/office/drawing/2014/main" id="{76FB056F-4A97-D83F-1287-B89F145F6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2" y="3203"/>
              <a:ext cx="891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B67ED748-5EAE-8F55-5AE7-C67F6591A9C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756150"/>
            <a:ext cx="3405187" cy="1668463"/>
            <a:chOff x="418" y="3269"/>
            <a:chExt cx="2145" cy="1051"/>
          </a:xfrm>
        </p:grpSpPr>
        <p:sp>
          <p:nvSpPr>
            <p:cNvPr id="48138" name="Text Box 5">
              <a:extLst>
                <a:ext uri="{FF2B5EF4-FFF2-40B4-BE49-F238E27FC236}">
                  <a16:creationId xmlns:a16="http://schemas.microsoft.com/office/drawing/2014/main" id="{66D745EC-EB3D-FDD9-4759-5901AC27F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3615"/>
              <a:ext cx="8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楷体_GB2312" pitchFamily="49" charset="-122"/>
                </a:rPr>
                <a:t>反铁磁性</a:t>
              </a:r>
            </a:p>
          </p:txBody>
        </p:sp>
        <p:pic>
          <p:nvPicPr>
            <p:cNvPr id="48139" name="Picture 16">
              <a:extLst>
                <a:ext uri="{FF2B5EF4-FFF2-40B4-BE49-F238E27FC236}">
                  <a16:creationId xmlns:a16="http://schemas.microsoft.com/office/drawing/2014/main" id="{8104BEE6-125B-DCD6-1102-2FBBD0346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3269"/>
              <a:ext cx="1134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137" name="灯片编号占位符 9">
            <a:extLst>
              <a:ext uri="{FF2B5EF4-FFF2-40B4-BE49-F238E27FC236}">
                <a16:creationId xmlns:a16="http://schemas.microsoft.com/office/drawing/2014/main" id="{F3AE00DA-F6D8-779E-8017-F232A75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747A7A-401E-4276-A5EA-022E563077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>
            <a:extLst>
              <a:ext uri="{FF2B5EF4-FFF2-40B4-BE49-F238E27FC236}">
                <a16:creationId xmlns:a16="http://schemas.microsoft.com/office/drawing/2014/main" id="{BD438709-BD66-A4E2-89CD-61C71CCC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396875"/>
            <a:ext cx="26717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 导 体</a:t>
            </a:r>
            <a:endParaRPr kumimoji="0" lang="en-US" altLang="zh-CN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1BEED5EA-4B85-AFE3-F292-070B7F6D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33550"/>
            <a:ext cx="74898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Superconductor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）就是对电流移动没有阻力的导体，是科学发现的最新前沿之一。这不仅是因为超导性的实际应用，而且来自于超导性的理论解释尚未完善，仍然是活跃的研究领域</a:t>
            </a:r>
          </a:p>
        </p:txBody>
      </p:sp>
      <p:sp>
        <p:nvSpPr>
          <p:cNvPr id="1619974" name="Text Box 6">
            <a:extLst>
              <a:ext uri="{FF2B5EF4-FFF2-40B4-BE49-F238E27FC236}">
                <a16:creationId xmlns:a16="http://schemas.microsoft.com/office/drawing/2014/main" id="{85D83978-AEF2-4566-1F04-6B05576F8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16338"/>
            <a:ext cx="74898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物质的电阻来自电子与晶格散射；在晶体中，来自杂质离子和晶格的散射总是存在的，因此根据一般的输运理论是无法理解超导性的出现的</a:t>
            </a:r>
          </a:p>
        </p:txBody>
      </p:sp>
      <p:sp>
        <p:nvSpPr>
          <p:cNvPr id="49157" name="灯片编号占位符 3">
            <a:extLst>
              <a:ext uri="{FF2B5EF4-FFF2-40B4-BE49-F238E27FC236}">
                <a16:creationId xmlns:a16="http://schemas.microsoft.com/office/drawing/2014/main" id="{FDF034A1-7373-36CB-ED00-0DBA1BAE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24A318-94C1-4E6E-B15B-A3311ACB1B2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6">
            <a:extLst>
              <a:ext uri="{FF2B5EF4-FFF2-40B4-BE49-F238E27FC236}">
                <a16:creationId xmlns:a16="http://schemas.microsoft.com/office/drawing/2014/main" id="{08381D75-DF9F-4C8C-B705-B80E6CC0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0ED626-54C0-410D-A3E5-3CFB4D805985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FF6669A-7158-CE65-A7B4-1B7C4735CF96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结二极管与肖特基结二极管比较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F56D460-3823-E18A-726A-B3682D26554C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反向饱和电流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结：扩散模型</a:t>
            </a:r>
          </a:p>
          <a:p>
            <a:pPr lvl="1" eaLnBrk="1" hangingPunct="1"/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肖特基结：热电子发射模型</a:t>
            </a:r>
          </a:p>
          <a:p>
            <a:pPr lvl="2" eaLnBrk="1" hangingPunct="1"/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32F0E495-D7D7-F869-D875-A34D94EF1EA8}"/>
              </a:ext>
            </a:extLst>
          </p:cNvPr>
          <p:cNvSpPr>
            <a:spLocks noGrp="1" noRot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结反偏电流密度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典型值在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-7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A/cm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主要是产生电流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硅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钨结反向电流密度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典型值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A/cm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产生电流可以忽略</a:t>
            </a:r>
          </a:p>
          <a:p>
            <a:pPr eaLnBrk="1" hangingPunct="1"/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0902" name="Object 5">
            <a:extLst>
              <a:ext uri="{FF2B5EF4-FFF2-40B4-BE49-F238E27FC236}">
                <a16:creationId xmlns:a16="http://schemas.microsoft.com/office/drawing/2014/main" id="{D21AD0C0-5B23-028E-84DC-AEA6DC567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68563"/>
          <a:ext cx="2808288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80932" imgH="504638" progId="Equation.3">
                  <p:embed/>
                </p:oleObj>
              </mc:Choice>
              <mc:Fallback>
                <p:oleObj name="公式" r:id="rId2" imgW="1480932" imgH="504638" progId="Equation.3">
                  <p:embed/>
                  <p:pic>
                    <p:nvPicPr>
                      <p:cNvPr id="80902" name="Object 5">
                        <a:extLst>
                          <a:ext uri="{FF2B5EF4-FFF2-40B4-BE49-F238E27FC236}">
                            <a16:creationId xmlns:a16="http://schemas.microsoft.com/office/drawing/2014/main" id="{D21AD0C0-5B23-028E-84DC-AEA6DC567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68563"/>
                        <a:ext cx="2808288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>
            <a:extLst>
              <a:ext uri="{FF2B5EF4-FFF2-40B4-BE49-F238E27FC236}">
                <a16:creationId xmlns:a16="http://schemas.microsoft.com/office/drawing/2014/main" id="{24E83D96-B568-3A86-F341-6EB49F02E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149725"/>
          <a:ext cx="24971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24105" imgH="390655" progId="Equation.3">
                  <p:embed/>
                </p:oleObj>
              </mc:Choice>
              <mc:Fallback>
                <p:oleObj name="公式" r:id="rId4" imgW="1124105" imgH="390655" progId="Equation.3">
                  <p:embed/>
                  <p:pic>
                    <p:nvPicPr>
                      <p:cNvPr id="80903" name="Object 6">
                        <a:extLst>
                          <a:ext uri="{FF2B5EF4-FFF2-40B4-BE49-F238E27FC236}">
                            <a16:creationId xmlns:a16="http://schemas.microsoft.com/office/drawing/2014/main" id="{24E83D96-B568-3A86-F341-6EB49F02E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24971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3C04A412-2DFD-D84F-6903-848838AC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33375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超导电的基本现象之一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E6AA4C7E-CD1F-6807-3658-0F27560DB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1349375"/>
            <a:ext cx="601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1911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Onnes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中发现了超导电现象</a:t>
            </a:r>
          </a:p>
        </p:txBody>
      </p:sp>
      <p:pic>
        <p:nvPicPr>
          <p:cNvPr id="50180" name="Picture 82">
            <a:extLst>
              <a:ext uri="{FF2B5EF4-FFF2-40B4-BE49-F238E27FC236}">
                <a16:creationId xmlns:a16="http://schemas.microsoft.com/office/drawing/2014/main" id="{2E40A745-FA0E-CF86-284B-984F88DA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39913"/>
            <a:ext cx="5256212" cy="451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>
            <a:extLst>
              <a:ext uri="{FF2B5EF4-FFF2-40B4-BE49-F238E27FC236}">
                <a16:creationId xmlns:a16="http://schemas.microsoft.com/office/drawing/2014/main" id="{8FB7963F-230D-0DF0-DA40-CDBAD94E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543175"/>
            <a:ext cx="3743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的电阻在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4.2K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（液态氦）左右陡然下降</a:t>
            </a:r>
          </a:p>
        </p:txBody>
      </p:sp>
      <p:sp>
        <p:nvSpPr>
          <p:cNvPr id="50182" name="灯片编号占位符 3">
            <a:extLst>
              <a:ext uri="{FF2B5EF4-FFF2-40B4-BE49-F238E27FC236}">
                <a16:creationId xmlns:a16="http://schemas.microsoft.com/office/drawing/2014/main" id="{F797635E-0D5C-8FB5-A7F5-6F413851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EE5CBC-FC26-4A3A-953F-1612007B161A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4B0125DD-B31A-44B0-E818-EF0C44F2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7466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超导电的基本现象之一</a:t>
            </a: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1203" name="Picture 5" descr="image001">
            <a:extLst>
              <a:ext uri="{FF2B5EF4-FFF2-40B4-BE49-F238E27FC236}">
                <a16:creationId xmlns:a16="http://schemas.microsoft.com/office/drawing/2014/main" id="{5D2F0BEA-E6A7-0563-B7DE-9EF8BF53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20938"/>
            <a:ext cx="4248150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6">
            <a:extLst>
              <a:ext uri="{FF2B5EF4-FFF2-40B4-BE49-F238E27FC236}">
                <a16:creationId xmlns:a16="http://schemas.microsoft.com/office/drawing/2014/main" id="{9A1FE840-9B1F-E7EB-4E00-4AE3C7401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1371600"/>
            <a:ext cx="601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1911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Onnes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中发现了超导电现象</a:t>
            </a:r>
          </a:p>
        </p:txBody>
      </p:sp>
      <p:sp>
        <p:nvSpPr>
          <p:cNvPr id="51205" name="Text Box 7">
            <a:extLst>
              <a:ext uri="{FF2B5EF4-FFF2-40B4-BE49-F238E27FC236}">
                <a16:creationId xmlns:a16="http://schemas.microsoft.com/office/drawing/2014/main" id="{A6680C5D-E6CB-C846-BE61-37599169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958975"/>
            <a:ext cx="643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发现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Hg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的电阻在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4.2K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（液态氦）左右陡然下降</a:t>
            </a:r>
          </a:p>
        </p:txBody>
      </p:sp>
      <p:sp>
        <p:nvSpPr>
          <p:cNvPr id="51206" name="Text Box 8">
            <a:extLst>
              <a:ext uri="{FF2B5EF4-FFF2-40B4-BE49-F238E27FC236}">
                <a16:creationId xmlns:a16="http://schemas.microsoft.com/office/drawing/2014/main" id="{43005682-A6D6-214F-C9FC-F9A98DE2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338763"/>
            <a:ext cx="85693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在几个小时之内，完全不能发现任何变化。温度提高到转变温度以上，电流立即消失</a:t>
            </a:r>
          </a:p>
        </p:txBody>
      </p:sp>
      <p:sp>
        <p:nvSpPr>
          <p:cNvPr id="51207" name="灯片编号占位符 3">
            <a:extLst>
              <a:ext uri="{FF2B5EF4-FFF2-40B4-BE49-F238E27FC236}">
                <a16:creationId xmlns:a16="http://schemas.microsoft.com/office/drawing/2014/main" id="{05F34FF6-1A1A-A198-BB74-4C6AE9D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18065E-D09C-45AB-96C3-A7E0F66B65B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9561AB4B-DF33-5E82-5E63-40474608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2905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超导电的基本现象之一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472CDF80-A186-4323-C9F8-CB41FA875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338263"/>
            <a:ext cx="7613650" cy="156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在低温下发生的零电阻现象，称为物质的超导电性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，具有超导电性的材料称为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。电阻突然消失的温度叫做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超导体的临界温度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是物质常数，同一材料在相同的条件下有确定的值</a:t>
            </a:r>
          </a:p>
        </p:txBody>
      </p:sp>
      <p:sp>
        <p:nvSpPr>
          <p:cNvPr id="52228" name="Text Box 7">
            <a:extLst>
              <a:ext uri="{FF2B5EF4-FFF2-40B4-BE49-F238E27FC236}">
                <a16:creationId xmlns:a16="http://schemas.microsoft.com/office/drawing/2014/main" id="{638619D7-5ACB-D396-F4AC-742A257A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154363"/>
            <a:ext cx="7613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当温度在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以上时，超导体和正常的金属一样，具有有限的电阻值，这时超导体处于正常态，当温度在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以下时，超导体进入零电阻状态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超导态</a:t>
            </a:r>
          </a:p>
        </p:txBody>
      </p:sp>
      <p:sp>
        <p:nvSpPr>
          <p:cNvPr id="52229" name="灯片编号占位符 3">
            <a:extLst>
              <a:ext uri="{FF2B5EF4-FFF2-40B4-BE49-F238E27FC236}">
                <a16:creationId xmlns:a16="http://schemas.microsoft.com/office/drawing/2014/main" id="{1D7CB5F1-A04C-19E6-16CE-283A8494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A63A9F-B8D1-4E1C-915C-E0F57AA050F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6119" name="Picture 7">
            <a:extLst>
              <a:ext uri="{FF2B5EF4-FFF2-40B4-BE49-F238E27FC236}">
                <a16:creationId xmlns:a16="http://schemas.microsoft.com/office/drawing/2014/main" id="{B7AE1285-F7D8-8486-5470-0F66A0A9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441700"/>
            <a:ext cx="59055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ext Box 2">
            <a:extLst>
              <a:ext uri="{FF2B5EF4-FFF2-40B4-BE49-F238E27FC236}">
                <a16:creationId xmlns:a16="http://schemas.microsoft.com/office/drawing/2014/main" id="{BCE09D63-3538-3AD4-0857-AD6B9461D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82550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超导电的基本现象之二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B474B804-2E68-7EDD-2478-C9C336114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914400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迈斯纳效应</a:t>
            </a: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34B9765A-8F8C-0C46-D620-16C4B621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79563"/>
            <a:ext cx="83169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1933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年德国物理学家迈斯纳（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W.Meissner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）和奥森菲尔德（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R.Ochsebfekd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）对锡单晶球超导体做磁场分布测量时发现，在小磁场中把金属冷却进入超导态时，体内的磁力线一下被排出，磁力线不能穿过它的体内，也就是说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超导体处于超导态时，体内的磁场恒等于零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4698CE05-BD36-15F1-C9C7-85105EE6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978275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55" name="灯片编号占位符 3">
            <a:extLst>
              <a:ext uri="{FF2B5EF4-FFF2-40B4-BE49-F238E27FC236}">
                <a16:creationId xmlns:a16="http://schemas.microsoft.com/office/drawing/2014/main" id="{C816511B-1BC7-92AF-B01D-3792E12D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7EED6-61E7-4E41-A060-FACB495E684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>
            <a:extLst>
              <a:ext uri="{FF2B5EF4-FFF2-40B4-BE49-F238E27FC236}">
                <a16:creationId xmlns:a16="http://schemas.microsoft.com/office/drawing/2014/main" id="{D9D4F830-E457-6523-FB55-B8C39F96D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15888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超导电的基本现象之二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381EACA7-686B-B4DA-6F53-BBC123B7E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908050"/>
            <a:ext cx="22447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迈斯纳效应</a:t>
            </a: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C5354446-86F8-ED5E-3F8E-5A5CECDF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30350"/>
            <a:ext cx="83169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1933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年德国物理学家迈斯纳（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W.Meissner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）和奥森菲尔德（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R.Ochsebfekd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）对锡单晶球超导体做磁场分布测量时发现，在小磁场中把金属冷却进入超导态时，体内的磁力线一下被排出，磁力线不能穿过它的体内，也就是说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超导体处于超导态时，体内的磁场恒等于零 </a:t>
            </a: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B62BFDAA-F844-0C59-62E8-8287DECEE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716338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278" name="Group 7">
            <a:extLst>
              <a:ext uri="{FF2B5EF4-FFF2-40B4-BE49-F238E27FC236}">
                <a16:creationId xmlns:a16="http://schemas.microsoft.com/office/drawing/2014/main" id="{9330DE6F-51DA-D098-1268-999C5F2B8C0B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3327400"/>
            <a:ext cx="4895850" cy="2997200"/>
            <a:chOff x="288" y="2304"/>
            <a:chExt cx="3024" cy="1728"/>
          </a:xfrm>
        </p:grpSpPr>
        <p:grpSp>
          <p:nvGrpSpPr>
            <p:cNvPr id="54285" name="Group 8">
              <a:extLst>
                <a:ext uri="{FF2B5EF4-FFF2-40B4-BE49-F238E27FC236}">
                  <a16:creationId xmlns:a16="http://schemas.microsoft.com/office/drawing/2014/main" id="{F19A0314-F264-F225-4A73-029BE8A2D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304"/>
              <a:ext cx="3024" cy="1728"/>
              <a:chOff x="288" y="2304"/>
              <a:chExt cx="3024" cy="1728"/>
            </a:xfrm>
          </p:grpSpPr>
          <p:sp>
            <p:nvSpPr>
              <p:cNvPr id="54287" name="Rectangle 9">
                <a:extLst>
                  <a:ext uri="{FF2B5EF4-FFF2-40B4-BE49-F238E27FC236}">
                    <a16:creationId xmlns:a16="http://schemas.microsoft.com/office/drawing/2014/main" id="{BC3A46F5-3866-C7D6-C6EF-3861816D4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304"/>
                <a:ext cx="3024" cy="1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8170" name="Oval 10">
                <a:extLst>
                  <a:ext uri="{FF2B5EF4-FFF2-40B4-BE49-F238E27FC236}">
                    <a16:creationId xmlns:a16="http://schemas.microsoft.com/office/drawing/2014/main" id="{94BD14C9-66AF-1A06-200B-2B9D5701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2784"/>
                <a:ext cx="816" cy="816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4289" name="Object 11">
                <a:extLst>
                  <a:ext uri="{FF2B5EF4-FFF2-40B4-BE49-F238E27FC236}">
                    <a16:creationId xmlns:a16="http://schemas.microsoft.com/office/drawing/2014/main" id="{36482E66-7CAA-28BF-2FCF-073DAE8EC9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56" y="3024"/>
              <a:ext cx="76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05872" imgH="177569" progId="Equation.3">
                      <p:embed/>
                    </p:oleObj>
                  </mc:Choice>
                  <mc:Fallback>
                    <p:oleObj name="Equation" r:id="rId2" imgW="405872" imgH="177569" progId="Equation.3">
                      <p:embed/>
                      <p:pic>
                        <p:nvPicPr>
                          <p:cNvPr id="54289" name="Object 11">
                            <a:extLst>
                              <a:ext uri="{FF2B5EF4-FFF2-40B4-BE49-F238E27FC236}">
                                <a16:creationId xmlns:a16="http://schemas.microsoft.com/office/drawing/2014/main" id="{36482E66-7CAA-28BF-2FCF-073DAE8EC9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6" y="3024"/>
                            <a:ext cx="76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290" name="Group 12">
                <a:extLst>
                  <a:ext uri="{FF2B5EF4-FFF2-40B4-BE49-F238E27FC236}">
                    <a16:creationId xmlns:a16="http://schemas.microsoft.com/office/drawing/2014/main" id="{D08A7723-54E3-6229-E778-1585600AF3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572"/>
                <a:ext cx="2364" cy="548"/>
                <a:chOff x="420" y="2524"/>
                <a:chExt cx="2364" cy="548"/>
              </a:xfrm>
            </p:grpSpPr>
            <p:sp>
              <p:nvSpPr>
                <p:cNvPr id="54304" name="Freeform 13">
                  <a:extLst>
                    <a:ext uri="{FF2B5EF4-FFF2-40B4-BE49-F238E27FC236}">
                      <a16:creationId xmlns:a16="http://schemas.microsoft.com/office/drawing/2014/main" id="{B6DC50FD-14FF-D2BD-2EE0-FF703484C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" y="2700"/>
                  <a:ext cx="2364" cy="372"/>
                </a:xfrm>
                <a:custGeom>
                  <a:avLst/>
                  <a:gdLst>
                    <a:gd name="T0" fmla="*/ 0 w 2364"/>
                    <a:gd name="T1" fmla="*/ 312 h 372"/>
                    <a:gd name="T2" fmla="*/ 588 w 2364"/>
                    <a:gd name="T3" fmla="*/ 264 h 372"/>
                    <a:gd name="T4" fmla="*/ 882 w 2364"/>
                    <a:gd name="T5" fmla="*/ 72 h 372"/>
                    <a:gd name="T6" fmla="*/ 1139 w 2364"/>
                    <a:gd name="T7" fmla="*/ 1 h 372"/>
                    <a:gd name="T8" fmla="*/ 1410 w 2364"/>
                    <a:gd name="T9" fmla="*/ 78 h 372"/>
                    <a:gd name="T10" fmla="*/ 1674 w 2364"/>
                    <a:gd name="T11" fmla="*/ 288 h 372"/>
                    <a:gd name="T12" fmla="*/ 2364 w 2364"/>
                    <a:gd name="T13" fmla="*/ 372 h 3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4"/>
                    <a:gd name="T22" fmla="*/ 0 h 372"/>
                    <a:gd name="T23" fmla="*/ 2364 w 2364"/>
                    <a:gd name="T24" fmla="*/ 372 h 3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4" h="372">
                      <a:moveTo>
                        <a:pt x="0" y="312"/>
                      </a:moveTo>
                      <a:cubicBezTo>
                        <a:pt x="98" y="304"/>
                        <a:pt x="441" y="304"/>
                        <a:pt x="588" y="264"/>
                      </a:cubicBezTo>
                      <a:cubicBezTo>
                        <a:pt x="735" y="224"/>
                        <a:pt x="790" y="116"/>
                        <a:pt x="882" y="72"/>
                      </a:cubicBezTo>
                      <a:cubicBezTo>
                        <a:pt x="974" y="28"/>
                        <a:pt x="1051" y="0"/>
                        <a:pt x="1139" y="1"/>
                      </a:cubicBezTo>
                      <a:cubicBezTo>
                        <a:pt x="1227" y="2"/>
                        <a:pt x="1321" y="30"/>
                        <a:pt x="1410" y="78"/>
                      </a:cubicBezTo>
                      <a:cubicBezTo>
                        <a:pt x="1499" y="126"/>
                        <a:pt x="1515" y="239"/>
                        <a:pt x="1674" y="288"/>
                      </a:cubicBezTo>
                      <a:cubicBezTo>
                        <a:pt x="1833" y="337"/>
                        <a:pt x="2220" y="354"/>
                        <a:pt x="2364" y="37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5" name="Freeform 14">
                  <a:extLst>
                    <a:ext uri="{FF2B5EF4-FFF2-40B4-BE49-F238E27FC236}">
                      <a16:creationId xmlns:a16="http://schemas.microsoft.com/office/drawing/2014/main" id="{98434D50-6DF1-CD26-7F32-7D9009ECB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" y="2638"/>
                  <a:ext cx="2340" cy="338"/>
                </a:xfrm>
                <a:custGeom>
                  <a:avLst/>
                  <a:gdLst>
                    <a:gd name="T0" fmla="*/ 0 w 2340"/>
                    <a:gd name="T1" fmla="*/ 278 h 338"/>
                    <a:gd name="T2" fmla="*/ 528 w 2340"/>
                    <a:gd name="T3" fmla="*/ 224 h 338"/>
                    <a:gd name="T4" fmla="*/ 870 w 2340"/>
                    <a:gd name="T5" fmla="*/ 62 h 338"/>
                    <a:gd name="T6" fmla="*/ 1133 w 2340"/>
                    <a:gd name="T7" fmla="*/ 3 h 338"/>
                    <a:gd name="T8" fmla="*/ 1404 w 2340"/>
                    <a:gd name="T9" fmla="*/ 80 h 338"/>
                    <a:gd name="T10" fmla="*/ 1770 w 2340"/>
                    <a:gd name="T11" fmla="*/ 284 h 338"/>
                    <a:gd name="T12" fmla="*/ 2340 w 2340"/>
                    <a:gd name="T13" fmla="*/ 338 h 3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40"/>
                    <a:gd name="T22" fmla="*/ 0 h 338"/>
                    <a:gd name="T23" fmla="*/ 2340 w 2340"/>
                    <a:gd name="T24" fmla="*/ 338 h 3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40" h="338">
                      <a:moveTo>
                        <a:pt x="0" y="278"/>
                      </a:moveTo>
                      <a:cubicBezTo>
                        <a:pt x="88" y="269"/>
                        <a:pt x="383" y="260"/>
                        <a:pt x="528" y="224"/>
                      </a:cubicBezTo>
                      <a:cubicBezTo>
                        <a:pt x="673" y="188"/>
                        <a:pt x="769" y="99"/>
                        <a:pt x="870" y="62"/>
                      </a:cubicBezTo>
                      <a:cubicBezTo>
                        <a:pt x="971" y="25"/>
                        <a:pt x="1044" y="0"/>
                        <a:pt x="1133" y="3"/>
                      </a:cubicBezTo>
                      <a:cubicBezTo>
                        <a:pt x="1222" y="6"/>
                        <a:pt x="1298" y="33"/>
                        <a:pt x="1404" y="80"/>
                      </a:cubicBezTo>
                      <a:cubicBezTo>
                        <a:pt x="1510" y="127"/>
                        <a:pt x="1614" y="241"/>
                        <a:pt x="1770" y="284"/>
                      </a:cubicBezTo>
                      <a:cubicBezTo>
                        <a:pt x="1926" y="327"/>
                        <a:pt x="2221" y="327"/>
                        <a:pt x="2340" y="33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6" name="Freeform 15">
                  <a:extLst>
                    <a:ext uri="{FF2B5EF4-FFF2-40B4-BE49-F238E27FC236}">
                      <a16:creationId xmlns:a16="http://schemas.microsoft.com/office/drawing/2014/main" id="{EDB78B5B-0D01-766E-A5E4-A159AF405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91"/>
                  <a:ext cx="2322" cy="289"/>
                </a:xfrm>
                <a:custGeom>
                  <a:avLst/>
                  <a:gdLst>
                    <a:gd name="T0" fmla="*/ 0 w 2322"/>
                    <a:gd name="T1" fmla="*/ 229 h 289"/>
                    <a:gd name="T2" fmla="*/ 540 w 2322"/>
                    <a:gd name="T3" fmla="*/ 205 h 289"/>
                    <a:gd name="T4" fmla="*/ 859 w 2322"/>
                    <a:gd name="T5" fmla="*/ 71 h 289"/>
                    <a:gd name="T6" fmla="*/ 1140 w 2322"/>
                    <a:gd name="T7" fmla="*/ 1 h 289"/>
                    <a:gd name="T8" fmla="*/ 1392 w 2322"/>
                    <a:gd name="T9" fmla="*/ 67 h 289"/>
                    <a:gd name="T10" fmla="*/ 1722 w 2322"/>
                    <a:gd name="T11" fmla="*/ 229 h 289"/>
                    <a:gd name="T12" fmla="*/ 2322 w 2322"/>
                    <a:gd name="T13" fmla="*/ 289 h 2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2"/>
                    <a:gd name="T22" fmla="*/ 0 h 289"/>
                    <a:gd name="T23" fmla="*/ 2322 w 2322"/>
                    <a:gd name="T24" fmla="*/ 289 h 2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2" h="289">
                      <a:moveTo>
                        <a:pt x="0" y="229"/>
                      </a:moveTo>
                      <a:cubicBezTo>
                        <a:pt x="90" y="225"/>
                        <a:pt x="397" y="231"/>
                        <a:pt x="540" y="205"/>
                      </a:cubicBezTo>
                      <a:cubicBezTo>
                        <a:pt x="683" y="179"/>
                        <a:pt x="759" y="105"/>
                        <a:pt x="859" y="71"/>
                      </a:cubicBezTo>
                      <a:cubicBezTo>
                        <a:pt x="959" y="37"/>
                        <a:pt x="1051" y="2"/>
                        <a:pt x="1140" y="1"/>
                      </a:cubicBezTo>
                      <a:cubicBezTo>
                        <a:pt x="1229" y="0"/>
                        <a:pt x="1295" y="29"/>
                        <a:pt x="1392" y="67"/>
                      </a:cubicBezTo>
                      <a:cubicBezTo>
                        <a:pt x="1489" y="105"/>
                        <a:pt x="1567" y="192"/>
                        <a:pt x="1722" y="229"/>
                      </a:cubicBezTo>
                      <a:cubicBezTo>
                        <a:pt x="1877" y="266"/>
                        <a:pt x="2197" y="277"/>
                        <a:pt x="2322" y="28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7" name="Freeform 16">
                  <a:extLst>
                    <a:ext uri="{FF2B5EF4-FFF2-40B4-BE49-F238E27FC236}">
                      <a16:creationId xmlns:a16="http://schemas.microsoft.com/office/drawing/2014/main" id="{B1AE6BE9-1EE2-84E1-20D0-F3699CE55E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24"/>
                  <a:ext cx="2328" cy="248"/>
                </a:xfrm>
                <a:custGeom>
                  <a:avLst/>
                  <a:gdLst>
                    <a:gd name="T0" fmla="*/ 0 w 2328"/>
                    <a:gd name="T1" fmla="*/ 188 h 248"/>
                    <a:gd name="T2" fmla="*/ 540 w 2328"/>
                    <a:gd name="T3" fmla="*/ 182 h 248"/>
                    <a:gd name="T4" fmla="*/ 822 w 2328"/>
                    <a:gd name="T5" fmla="*/ 74 h 248"/>
                    <a:gd name="T6" fmla="*/ 1152 w 2328"/>
                    <a:gd name="T7" fmla="*/ 2 h 248"/>
                    <a:gd name="T8" fmla="*/ 1440 w 2328"/>
                    <a:gd name="T9" fmla="*/ 86 h 248"/>
                    <a:gd name="T10" fmla="*/ 1686 w 2328"/>
                    <a:gd name="T11" fmla="*/ 206 h 248"/>
                    <a:gd name="T12" fmla="*/ 2328 w 2328"/>
                    <a:gd name="T13" fmla="*/ 248 h 2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8"/>
                    <a:gd name="T22" fmla="*/ 0 h 248"/>
                    <a:gd name="T23" fmla="*/ 2328 w 2328"/>
                    <a:gd name="T24" fmla="*/ 248 h 2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8" h="248">
                      <a:moveTo>
                        <a:pt x="0" y="188"/>
                      </a:moveTo>
                      <a:cubicBezTo>
                        <a:pt x="90" y="187"/>
                        <a:pt x="403" y="201"/>
                        <a:pt x="540" y="182"/>
                      </a:cubicBezTo>
                      <a:cubicBezTo>
                        <a:pt x="677" y="163"/>
                        <a:pt x="720" y="104"/>
                        <a:pt x="822" y="74"/>
                      </a:cubicBezTo>
                      <a:cubicBezTo>
                        <a:pt x="924" y="44"/>
                        <a:pt x="1049" y="0"/>
                        <a:pt x="1152" y="2"/>
                      </a:cubicBezTo>
                      <a:cubicBezTo>
                        <a:pt x="1255" y="4"/>
                        <a:pt x="1351" y="52"/>
                        <a:pt x="1440" y="86"/>
                      </a:cubicBezTo>
                      <a:cubicBezTo>
                        <a:pt x="1529" y="120"/>
                        <a:pt x="1538" y="179"/>
                        <a:pt x="1686" y="206"/>
                      </a:cubicBezTo>
                      <a:cubicBezTo>
                        <a:pt x="1834" y="233"/>
                        <a:pt x="2194" y="239"/>
                        <a:pt x="2328" y="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8" name="Line 17">
                  <a:extLst>
                    <a:ext uri="{FF2B5EF4-FFF2-40B4-BE49-F238E27FC236}">
                      <a16:creationId xmlns:a16="http://schemas.microsoft.com/office/drawing/2014/main" id="{AF7715A7-A8A1-671C-8147-2F43FA54B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77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9" name="Line 18">
                  <a:extLst>
                    <a:ext uri="{FF2B5EF4-FFF2-40B4-BE49-F238E27FC236}">
                      <a16:creationId xmlns:a16="http://schemas.microsoft.com/office/drawing/2014/main" id="{C0E49E94-E151-0361-E222-333A21194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88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0" name="Line 19">
                  <a:extLst>
                    <a:ext uri="{FF2B5EF4-FFF2-40B4-BE49-F238E27FC236}">
                      <a16:creationId xmlns:a16="http://schemas.microsoft.com/office/drawing/2014/main" id="{94B52F9E-E493-5E4F-2788-FBBEA2C68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1" name="Line 20">
                  <a:extLst>
                    <a:ext uri="{FF2B5EF4-FFF2-40B4-BE49-F238E27FC236}">
                      <a16:creationId xmlns:a16="http://schemas.microsoft.com/office/drawing/2014/main" id="{B712B761-14B0-F1E4-9C6C-287751A9E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2" name="Line 21">
                  <a:extLst>
                    <a:ext uri="{FF2B5EF4-FFF2-40B4-BE49-F238E27FC236}">
                      <a16:creationId xmlns:a16="http://schemas.microsoft.com/office/drawing/2014/main" id="{CDC250BF-BA4C-42FB-8C2F-C70404CBC1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711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3" name="Line 22">
                  <a:extLst>
                    <a:ext uri="{FF2B5EF4-FFF2-40B4-BE49-F238E27FC236}">
                      <a16:creationId xmlns:a16="http://schemas.microsoft.com/office/drawing/2014/main" id="{20795562-743B-3E16-3E82-17F602600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13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4" name="Line 23">
                  <a:extLst>
                    <a:ext uri="{FF2B5EF4-FFF2-40B4-BE49-F238E27FC236}">
                      <a16:creationId xmlns:a16="http://schemas.microsoft.com/office/drawing/2014/main" id="{96CF377E-9EC9-B102-28C1-542BD3645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8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15" name="Line 24">
                  <a:extLst>
                    <a:ext uri="{FF2B5EF4-FFF2-40B4-BE49-F238E27FC236}">
                      <a16:creationId xmlns:a16="http://schemas.microsoft.com/office/drawing/2014/main" id="{20719FDC-6548-A851-4726-47C14EA8D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99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4291" name="Group 25">
                <a:extLst>
                  <a:ext uri="{FF2B5EF4-FFF2-40B4-BE49-F238E27FC236}">
                    <a16:creationId xmlns:a16="http://schemas.microsoft.com/office/drawing/2014/main" id="{88D036E7-7ACD-7DC0-53A5-3CF34A87D2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624" y="3312"/>
                <a:ext cx="2364" cy="528"/>
                <a:chOff x="420" y="2524"/>
                <a:chExt cx="2364" cy="548"/>
              </a:xfrm>
            </p:grpSpPr>
            <p:sp>
              <p:nvSpPr>
                <p:cNvPr id="54292" name="Freeform 26">
                  <a:extLst>
                    <a:ext uri="{FF2B5EF4-FFF2-40B4-BE49-F238E27FC236}">
                      <a16:creationId xmlns:a16="http://schemas.microsoft.com/office/drawing/2014/main" id="{161752E6-C7E0-3BEC-CEE8-CE68650421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" y="2700"/>
                  <a:ext cx="2364" cy="372"/>
                </a:xfrm>
                <a:custGeom>
                  <a:avLst/>
                  <a:gdLst>
                    <a:gd name="T0" fmla="*/ 0 w 2364"/>
                    <a:gd name="T1" fmla="*/ 312 h 372"/>
                    <a:gd name="T2" fmla="*/ 588 w 2364"/>
                    <a:gd name="T3" fmla="*/ 264 h 372"/>
                    <a:gd name="T4" fmla="*/ 882 w 2364"/>
                    <a:gd name="T5" fmla="*/ 72 h 372"/>
                    <a:gd name="T6" fmla="*/ 1139 w 2364"/>
                    <a:gd name="T7" fmla="*/ 1 h 372"/>
                    <a:gd name="T8" fmla="*/ 1410 w 2364"/>
                    <a:gd name="T9" fmla="*/ 78 h 372"/>
                    <a:gd name="T10" fmla="*/ 1674 w 2364"/>
                    <a:gd name="T11" fmla="*/ 288 h 372"/>
                    <a:gd name="T12" fmla="*/ 2364 w 2364"/>
                    <a:gd name="T13" fmla="*/ 372 h 3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64"/>
                    <a:gd name="T22" fmla="*/ 0 h 372"/>
                    <a:gd name="T23" fmla="*/ 2364 w 2364"/>
                    <a:gd name="T24" fmla="*/ 372 h 3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64" h="372">
                      <a:moveTo>
                        <a:pt x="0" y="312"/>
                      </a:moveTo>
                      <a:cubicBezTo>
                        <a:pt x="98" y="304"/>
                        <a:pt x="441" y="304"/>
                        <a:pt x="588" y="264"/>
                      </a:cubicBezTo>
                      <a:cubicBezTo>
                        <a:pt x="735" y="224"/>
                        <a:pt x="790" y="116"/>
                        <a:pt x="882" y="72"/>
                      </a:cubicBezTo>
                      <a:cubicBezTo>
                        <a:pt x="974" y="28"/>
                        <a:pt x="1051" y="0"/>
                        <a:pt x="1139" y="1"/>
                      </a:cubicBezTo>
                      <a:cubicBezTo>
                        <a:pt x="1227" y="2"/>
                        <a:pt x="1321" y="30"/>
                        <a:pt x="1410" y="78"/>
                      </a:cubicBezTo>
                      <a:cubicBezTo>
                        <a:pt x="1499" y="126"/>
                        <a:pt x="1515" y="239"/>
                        <a:pt x="1674" y="288"/>
                      </a:cubicBezTo>
                      <a:cubicBezTo>
                        <a:pt x="1833" y="337"/>
                        <a:pt x="2220" y="354"/>
                        <a:pt x="2364" y="37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93" name="Freeform 27">
                  <a:extLst>
                    <a:ext uri="{FF2B5EF4-FFF2-40B4-BE49-F238E27FC236}">
                      <a16:creationId xmlns:a16="http://schemas.microsoft.com/office/drawing/2014/main" id="{9524B324-F13C-726D-63E7-B8836E2E0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" y="2638"/>
                  <a:ext cx="2340" cy="338"/>
                </a:xfrm>
                <a:custGeom>
                  <a:avLst/>
                  <a:gdLst>
                    <a:gd name="T0" fmla="*/ 0 w 2340"/>
                    <a:gd name="T1" fmla="*/ 278 h 338"/>
                    <a:gd name="T2" fmla="*/ 528 w 2340"/>
                    <a:gd name="T3" fmla="*/ 224 h 338"/>
                    <a:gd name="T4" fmla="*/ 870 w 2340"/>
                    <a:gd name="T5" fmla="*/ 62 h 338"/>
                    <a:gd name="T6" fmla="*/ 1133 w 2340"/>
                    <a:gd name="T7" fmla="*/ 3 h 338"/>
                    <a:gd name="T8" fmla="*/ 1404 w 2340"/>
                    <a:gd name="T9" fmla="*/ 80 h 338"/>
                    <a:gd name="T10" fmla="*/ 1770 w 2340"/>
                    <a:gd name="T11" fmla="*/ 284 h 338"/>
                    <a:gd name="T12" fmla="*/ 2340 w 2340"/>
                    <a:gd name="T13" fmla="*/ 338 h 33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40"/>
                    <a:gd name="T22" fmla="*/ 0 h 338"/>
                    <a:gd name="T23" fmla="*/ 2340 w 2340"/>
                    <a:gd name="T24" fmla="*/ 338 h 33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40" h="338">
                      <a:moveTo>
                        <a:pt x="0" y="278"/>
                      </a:moveTo>
                      <a:cubicBezTo>
                        <a:pt x="88" y="269"/>
                        <a:pt x="383" y="260"/>
                        <a:pt x="528" y="224"/>
                      </a:cubicBezTo>
                      <a:cubicBezTo>
                        <a:pt x="673" y="188"/>
                        <a:pt x="769" y="99"/>
                        <a:pt x="870" y="62"/>
                      </a:cubicBezTo>
                      <a:cubicBezTo>
                        <a:pt x="971" y="25"/>
                        <a:pt x="1044" y="0"/>
                        <a:pt x="1133" y="3"/>
                      </a:cubicBezTo>
                      <a:cubicBezTo>
                        <a:pt x="1222" y="6"/>
                        <a:pt x="1298" y="33"/>
                        <a:pt x="1404" y="80"/>
                      </a:cubicBezTo>
                      <a:cubicBezTo>
                        <a:pt x="1510" y="127"/>
                        <a:pt x="1614" y="241"/>
                        <a:pt x="1770" y="284"/>
                      </a:cubicBezTo>
                      <a:cubicBezTo>
                        <a:pt x="1926" y="327"/>
                        <a:pt x="2221" y="327"/>
                        <a:pt x="2340" y="33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94" name="Freeform 28">
                  <a:extLst>
                    <a:ext uri="{FF2B5EF4-FFF2-40B4-BE49-F238E27FC236}">
                      <a16:creationId xmlns:a16="http://schemas.microsoft.com/office/drawing/2014/main" id="{0B7A63BD-76BC-834E-CC8E-36AFBD05B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91"/>
                  <a:ext cx="2322" cy="289"/>
                </a:xfrm>
                <a:custGeom>
                  <a:avLst/>
                  <a:gdLst>
                    <a:gd name="T0" fmla="*/ 0 w 2322"/>
                    <a:gd name="T1" fmla="*/ 229 h 289"/>
                    <a:gd name="T2" fmla="*/ 540 w 2322"/>
                    <a:gd name="T3" fmla="*/ 205 h 289"/>
                    <a:gd name="T4" fmla="*/ 859 w 2322"/>
                    <a:gd name="T5" fmla="*/ 71 h 289"/>
                    <a:gd name="T6" fmla="*/ 1140 w 2322"/>
                    <a:gd name="T7" fmla="*/ 1 h 289"/>
                    <a:gd name="T8" fmla="*/ 1392 w 2322"/>
                    <a:gd name="T9" fmla="*/ 67 h 289"/>
                    <a:gd name="T10" fmla="*/ 1722 w 2322"/>
                    <a:gd name="T11" fmla="*/ 229 h 289"/>
                    <a:gd name="T12" fmla="*/ 2322 w 2322"/>
                    <a:gd name="T13" fmla="*/ 289 h 2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2"/>
                    <a:gd name="T22" fmla="*/ 0 h 289"/>
                    <a:gd name="T23" fmla="*/ 2322 w 2322"/>
                    <a:gd name="T24" fmla="*/ 289 h 2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2" h="289">
                      <a:moveTo>
                        <a:pt x="0" y="229"/>
                      </a:moveTo>
                      <a:cubicBezTo>
                        <a:pt x="90" y="225"/>
                        <a:pt x="397" y="231"/>
                        <a:pt x="540" y="205"/>
                      </a:cubicBezTo>
                      <a:cubicBezTo>
                        <a:pt x="683" y="179"/>
                        <a:pt x="759" y="105"/>
                        <a:pt x="859" y="71"/>
                      </a:cubicBezTo>
                      <a:cubicBezTo>
                        <a:pt x="959" y="37"/>
                        <a:pt x="1051" y="2"/>
                        <a:pt x="1140" y="1"/>
                      </a:cubicBezTo>
                      <a:cubicBezTo>
                        <a:pt x="1229" y="0"/>
                        <a:pt x="1295" y="29"/>
                        <a:pt x="1392" y="67"/>
                      </a:cubicBezTo>
                      <a:cubicBezTo>
                        <a:pt x="1489" y="105"/>
                        <a:pt x="1567" y="192"/>
                        <a:pt x="1722" y="229"/>
                      </a:cubicBezTo>
                      <a:cubicBezTo>
                        <a:pt x="1877" y="266"/>
                        <a:pt x="2197" y="277"/>
                        <a:pt x="2322" y="28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95" name="Freeform 29">
                  <a:extLst>
                    <a:ext uri="{FF2B5EF4-FFF2-40B4-BE49-F238E27FC236}">
                      <a16:creationId xmlns:a16="http://schemas.microsoft.com/office/drawing/2014/main" id="{66F02E57-DD07-C4E3-D4D0-538B3E215D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" y="2524"/>
                  <a:ext cx="2328" cy="248"/>
                </a:xfrm>
                <a:custGeom>
                  <a:avLst/>
                  <a:gdLst>
                    <a:gd name="T0" fmla="*/ 0 w 2328"/>
                    <a:gd name="T1" fmla="*/ 188 h 248"/>
                    <a:gd name="T2" fmla="*/ 540 w 2328"/>
                    <a:gd name="T3" fmla="*/ 182 h 248"/>
                    <a:gd name="T4" fmla="*/ 822 w 2328"/>
                    <a:gd name="T5" fmla="*/ 74 h 248"/>
                    <a:gd name="T6" fmla="*/ 1152 w 2328"/>
                    <a:gd name="T7" fmla="*/ 2 h 248"/>
                    <a:gd name="T8" fmla="*/ 1440 w 2328"/>
                    <a:gd name="T9" fmla="*/ 86 h 248"/>
                    <a:gd name="T10" fmla="*/ 1686 w 2328"/>
                    <a:gd name="T11" fmla="*/ 206 h 248"/>
                    <a:gd name="T12" fmla="*/ 2328 w 2328"/>
                    <a:gd name="T13" fmla="*/ 248 h 2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28"/>
                    <a:gd name="T22" fmla="*/ 0 h 248"/>
                    <a:gd name="T23" fmla="*/ 2328 w 2328"/>
                    <a:gd name="T24" fmla="*/ 248 h 2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28" h="248">
                      <a:moveTo>
                        <a:pt x="0" y="188"/>
                      </a:moveTo>
                      <a:cubicBezTo>
                        <a:pt x="90" y="187"/>
                        <a:pt x="403" y="201"/>
                        <a:pt x="540" y="182"/>
                      </a:cubicBezTo>
                      <a:cubicBezTo>
                        <a:pt x="677" y="163"/>
                        <a:pt x="720" y="104"/>
                        <a:pt x="822" y="74"/>
                      </a:cubicBezTo>
                      <a:cubicBezTo>
                        <a:pt x="924" y="44"/>
                        <a:pt x="1049" y="0"/>
                        <a:pt x="1152" y="2"/>
                      </a:cubicBezTo>
                      <a:cubicBezTo>
                        <a:pt x="1255" y="4"/>
                        <a:pt x="1351" y="52"/>
                        <a:pt x="1440" y="86"/>
                      </a:cubicBezTo>
                      <a:cubicBezTo>
                        <a:pt x="1529" y="120"/>
                        <a:pt x="1538" y="179"/>
                        <a:pt x="1686" y="206"/>
                      </a:cubicBezTo>
                      <a:cubicBezTo>
                        <a:pt x="1834" y="233"/>
                        <a:pt x="2194" y="239"/>
                        <a:pt x="2328" y="248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96" name="Line 30">
                  <a:extLst>
                    <a:ext uri="{FF2B5EF4-FFF2-40B4-BE49-F238E27FC236}">
                      <a16:creationId xmlns:a16="http://schemas.microsoft.com/office/drawing/2014/main" id="{C150C3E1-FB18-452F-7B28-57E097AEA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77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97" name="Line 31">
                  <a:extLst>
                    <a:ext uri="{FF2B5EF4-FFF2-40B4-BE49-F238E27FC236}">
                      <a16:creationId xmlns:a16="http://schemas.microsoft.com/office/drawing/2014/main" id="{180BC8DE-EF02-0630-67CA-8654499D9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88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98" name="Line 32">
                  <a:extLst>
                    <a:ext uri="{FF2B5EF4-FFF2-40B4-BE49-F238E27FC236}">
                      <a16:creationId xmlns:a16="http://schemas.microsoft.com/office/drawing/2014/main" id="{73B5FD4B-FE60-FEBF-FA52-166D87E4A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299" name="Line 33">
                  <a:extLst>
                    <a:ext uri="{FF2B5EF4-FFF2-40B4-BE49-F238E27FC236}">
                      <a16:creationId xmlns:a16="http://schemas.microsoft.com/office/drawing/2014/main" id="{581938F0-12CB-9C5F-334D-1165BD244D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0" name="Line 34">
                  <a:extLst>
                    <a:ext uri="{FF2B5EF4-FFF2-40B4-BE49-F238E27FC236}">
                      <a16:creationId xmlns:a16="http://schemas.microsoft.com/office/drawing/2014/main" id="{74A41981-0C98-96C9-5DC4-3ABAE4DCBD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711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1" name="Line 35">
                  <a:extLst>
                    <a:ext uri="{FF2B5EF4-FFF2-40B4-BE49-F238E27FC236}">
                      <a16:creationId xmlns:a16="http://schemas.microsoft.com/office/drawing/2014/main" id="{D15754B1-1CA8-DFD9-CB28-F38FCDDE01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13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2" name="Line 36">
                  <a:extLst>
                    <a:ext uri="{FF2B5EF4-FFF2-40B4-BE49-F238E27FC236}">
                      <a16:creationId xmlns:a16="http://schemas.microsoft.com/office/drawing/2014/main" id="{FE08BE2B-E586-CC63-1A07-D75226C3A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887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303" name="Line 37">
                  <a:extLst>
                    <a:ext uri="{FF2B5EF4-FFF2-40B4-BE49-F238E27FC236}">
                      <a16:creationId xmlns:a16="http://schemas.microsoft.com/office/drawing/2014/main" id="{26825824-E856-E593-62CB-F3EC68EB7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99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graphicFrame>
          <p:nvGraphicFramePr>
            <p:cNvPr id="54286" name="Object 38">
              <a:extLst>
                <a:ext uri="{FF2B5EF4-FFF2-40B4-BE49-F238E27FC236}">
                  <a16:creationId xmlns:a16="http://schemas.microsoft.com/office/drawing/2014/main" id="{971A7386-A1FB-4F42-EE9E-7EE9DB08B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400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3">
                    <p:embed/>
                  </p:oleObj>
                </mc:Choice>
                <mc:Fallback>
                  <p:oleObj name="Equation" r:id="rId4" imgW="228600" imgH="228600" progId="Equation.3">
                    <p:embed/>
                    <p:pic>
                      <p:nvPicPr>
                        <p:cNvPr id="54286" name="Object 38">
                          <a:extLst>
                            <a:ext uri="{FF2B5EF4-FFF2-40B4-BE49-F238E27FC236}">
                              <a16:creationId xmlns:a16="http://schemas.microsoft.com/office/drawing/2014/main" id="{971A7386-A1FB-4F42-EE9E-7EE9DB08B3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00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9" name="Object 40">
            <a:extLst>
              <a:ext uri="{FF2B5EF4-FFF2-40B4-BE49-F238E27FC236}">
                <a16:creationId xmlns:a16="http://schemas.microsoft.com/office/drawing/2014/main" id="{EB14EF0A-EA77-0762-67A7-7DA71F110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3614738"/>
          <a:ext cx="14589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558" imgH="215806" progId="Equation.3">
                  <p:embed/>
                </p:oleObj>
              </mc:Choice>
              <mc:Fallback>
                <p:oleObj name="Equation" r:id="rId6" imgW="558558" imgH="215806" progId="Equation.3">
                  <p:embed/>
                  <p:pic>
                    <p:nvPicPr>
                      <p:cNvPr id="54279" name="Object 40">
                        <a:extLst>
                          <a:ext uri="{FF2B5EF4-FFF2-40B4-BE49-F238E27FC236}">
                            <a16:creationId xmlns:a16="http://schemas.microsoft.com/office/drawing/2014/main" id="{EB14EF0A-EA77-0762-67A7-7DA71F110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614738"/>
                        <a:ext cx="14589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Text Box 41">
            <a:extLst>
              <a:ext uri="{FF2B5EF4-FFF2-40B4-BE49-F238E27FC236}">
                <a16:creationId xmlns:a16="http://schemas.microsoft.com/office/drawing/2014/main" id="{E2EA585D-0F74-5BAA-4E64-F61573DA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6210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</a:p>
        </p:txBody>
      </p:sp>
      <p:graphicFrame>
        <p:nvGraphicFramePr>
          <p:cNvPr id="54281" name="Object 42">
            <a:extLst>
              <a:ext uri="{FF2B5EF4-FFF2-40B4-BE49-F238E27FC236}">
                <a16:creationId xmlns:a16="http://schemas.microsoft.com/office/drawing/2014/main" id="{B73AA602-A6FB-A22B-75AC-3465484C2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3621088"/>
          <a:ext cx="1152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391" imgH="241195" progId="Equation.3">
                  <p:embed/>
                </p:oleObj>
              </mc:Choice>
              <mc:Fallback>
                <p:oleObj name="Equation" r:id="rId8" imgW="482391" imgH="241195" progId="Equation.3">
                  <p:embed/>
                  <p:pic>
                    <p:nvPicPr>
                      <p:cNvPr id="54281" name="Object 42">
                        <a:extLst>
                          <a:ext uri="{FF2B5EF4-FFF2-40B4-BE49-F238E27FC236}">
                            <a16:creationId xmlns:a16="http://schemas.microsoft.com/office/drawing/2014/main" id="{B73AA602-A6FB-A22B-75AC-3465484C2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621088"/>
                        <a:ext cx="1152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43">
            <a:extLst>
              <a:ext uri="{FF2B5EF4-FFF2-40B4-BE49-F238E27FC236}">
                <a16:creationId xmlns:a16="http://schemas.microsoft.com/office/drawing/2014/main" id="{84A67A23-DF99-524D-6F7D-F09B7365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4730750"/>
            <a:ext cx="42687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如果外磁场太大，超过了临界磁场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，超导性会被破坏掉，电阻不再是零</a:t>
            </a:r>
          </a:p>
        </p:txBody>
      </p:sp>
      <p:sp>
        <p:nvSpPr>
          <p:cNvPr id="54283" name="TextBox 1">
            <a:extLst>
              <a:ext uri="{FF2B5EF4-FFF2-40B4-BE49-F238E27FC236}">
                <a16:creationId xmlns:a16="http://schemas.microsoft.com/office/drawing/2014/main" id="{598CC0DC-5007-AEF3-E563-8E9FFAF00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170363"/>
            <a:ext cx="2913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可看作</a:t>
            </a:r>
            <a:r>
              <a:rPr kumimoji="0" lang="el-GR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=-1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的抗磁体</a:t>
            </a:r>
          </a:p>
        </p:txBody>
      </p:sp>
      <p:sp>
        <p:nvSpPr>
          <p:cNvPr id="54284" name="灯片编号占位符 4">
            <a:extLst>
              <a:ext uri="{FF2B5EF4-FFF2-40B4-BE49-F238E27FC236}">
                <a16:creationId xmlns:a16="http://schemas.microsoft.com/office/drawing/2014/main" id="{8B30BF34-79BD-103A-E94D-FCBA4B26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F2F76-2F5E-4618-8A10-166C666B779F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1306C1BD-45A9-8B70-EC83-5750AC4D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2200275"/>
            <a:ext cx="84280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一个浅平的锡盘中，放入一个体积很小磁性很强的永久磁铁，然后把温度降低，使锡出现超导性。这时可以看到，小磁铁竟然离开锡盘表面，飘然升起，与锡盘保持一定距离后，便悬空不动了。这是由于超导体的完全抗磁性，使小磁铁的磁力线无法穿透超导体，磁场发生畸变，便产生了一个向上的浮力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FDE9FBC4-4A80-880A-013C-D05D03DD5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46050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超导电的基本现象之二</a:t>
            </a:r>
          </a:p>
        </p:txBody>
      </p:sp>
      <p:sp>
        <p:nvSpPr>
          <p:cNvPr id="55300" name="Text Box 6">
            <a:extLst>
              <a:ext uri="{FF2B5EF4-FFF2-40B4-BE49-F238E27FC236}">
                <a16:creationId xmlns:a16="http://schemas.microsoft.com/office/drawing/2014/main" id="{E15693C9-5B51-9628-6F7E-DDFFDF882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836613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迈斯纳效应</a:t>
            </a:r>
          </a:p>
        </p:txBody>
      </p:sp>
      <p:pic>
        <p:nvPicPr>
          <p:cNvPr id="55301" name="Picture 7" descr="9bbe4c40-bda3-412e-b209-f7d0249bb82f">
            <a:extLst>
              <a:ext uri="{FF2B5EF4-FFF2-40B4-BE49-F238E27FC236}">
                <a16:creationId xmlns:a16="http://schemas.microsoft.com/office/drawing/2014/main" id="{FE8347EF-A171-74DF-54AB-72557C8A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4135438"/>
            <a:ext cx="24193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11" descr="aa">
            <a:extLst>
              <a:ext uri="{FF2B5EF4-FFF2-40B4-BE49-F238E27FC236}">
                <a16:creationId xmlns:a16="http://schemas.microsoft.com/office/drawing/2014/main" id="{2C9AB214-661B-2BB5-0C75-300CC5B71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35438"/>
            <a:ext cx="28797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灯片编号占位符 3">
            <a:extLst>
              <a:ext uri="{FF2B5EF4-FFF2-40B4-BE49-F238E27FC236}">
                <a16:creationId xmlns:a16="http://schemas.microsoft.com/office/drawing/2014/main" id="{A6C2EB60-7A4A-EDF1-E025-4D56AA6B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722EA5-60A6-45B8-B18B-3CC77113C7B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304" name="Rectangle 2">
            <a:extLst>
              <a:ext uri="{FF2B5EF4-FFF2-40B4-BE49-F238E27FC236}">
                <a16:creationId xmlns:a16="http://schemas.microsoft.com/office/drawing/2014/main" id="{436C81EF-D796-7D79-54C8-3BE7454C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446213"/>
            <a:ext cx="843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临近超导体的磁铁会感受到一个排斥力。如果这个排斥力足够强，超过了重力，这块磁铁竟然可以再超导体上悬浮起来！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5D41EF9C-C620-80BD-4058-1E65F9EE6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33375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超导电现象的微观图像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4D583D9-B9CD-7500-83E7-4AA190309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44663"/>
            <a:ext cx="82296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1957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Bardeen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Cooper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Schrieffer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发表的经典性文章才确立了超导电性量子理论的基础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——BCS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110B883A-1E02-5B35-4C3E-C38F2C671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114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由声子传递的电子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电子相互作用</a:t>
            </a:r>
          </a:p>
        </p:txBody>
      </p:sp>
      <p:pic>
        <p:nvPicPr>
          <p:cNvPr id="56325" name="Picture 5" descr="库伯对">
            <a:extLst>
              <a:ext uri="{FF2B5EF4-FFF2-40B4-BE49-F238E27FC236}">
                <a16:creationId xmlns:a16="http://schemas.microsoft.com/office/drawing/2014/main" id="{53F60D2B-22C9-E9CD-172E-EF6B580C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13100"/>
            <a:ext cx="5472113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6">
            <a:extLst>
              <a:ext uri="{FF2B5EF4-FFF2-40B4-BE49-F238E27FC236}">
                <a16:creationId xmlns:a16="http://schemas.microsoft.com/office/drawing/2014/main" id="{885D8DA6-BB58-7E95-09E3-671CCE30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2575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D4A8FA18-6E21-78A0-8429-7CA4E2BB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1176338"/>
            <a:ext cx="65928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微观理论（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Phenomenological Theory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56328" name="灯片编号占位符 3">
            <a:extLst>
              <a:ext uri="{FF2B5EF4-FFF2-40B4-BE49-F238E27FC236}">
                <a16:creationId xmlns:a16="http://schemas.microsoft.com/office/drawing/2014/main" id="{F0DA3B6F-52D1-644D-8C80-AAB7F734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FCB32A-DF0A-4D7E-A330-D4EEB00F67B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4" name="Picture 6" descr="W020110314585726454559">
            <a:extLst>
              <a:ext uri="{FF2B5EF4-FFF2-40B4-BE49-F238E27FC236}">
                <a16:creationId xmlns:a16="http://schemas.microsoft.com/office/drawing/2014/main" id="{2F62DE58-4FA9-B4C4-FCA1-6164116D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8" y="3409950"/>
            <a:ext cx="368300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3">
            <a:extLst>
              <a:ext uri="{FF2B5EF4-FFF2-40B4-BE49-F238E27FC236}">
                <a16:creationId xmlns:a16="http://schemas.microsoft.com/office/drawing/2014/main" id="{413CB2FA-2CDB-3B71-72ED-00F70F85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1354138"/>
            <a:ext cx="8648700" cy="1938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假定有电子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在运动，电子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带负电，会吸引正离子到它附近，结果电子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被正离子屏蔽，从而大大减小了这个电子的有效电荷，使得电子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间的库仑排斥力减弱。电子的速度大，离子的质量大速度慢，电子使得点阵形变后，当电子离去时形变还不能立即消失，在这个区域会表现出正电荷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6F129785-8C65-7E19-A6B6-16B9BB5D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048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超导电现象的微观图像</a:t>
            </a:r>
          </a:p>
        </p:txBody>
      </p:sp>
      <p:sp>
        <p:nvSpPr>
          <p:cNvPr id="1594373" name="Text Box 5">
            <a:extLst>
              <a:ext uri="{FF2B5EF4-FFF2-40B4-BE49-F238E27FC236}">
                <a16:creationId xmlns:a16="http://schemas.microsoft.com/office/drawing/2014/main" id="{B2A161A4-0524-B046-D07A-53C09B369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048125"/>
            <a:ext cx="51165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感受到这个形变点阵的库仑作用，导致电子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趋向电子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，结果在电子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之间产生的吸引作用。这个吸引作用是电子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声子作用的结果</a:t>
            </a:r>
          </a:p>
        </p:txBody>
      </p:sp>
      <p:sp>
        <p:nvSpPr>
          <p:cNvPr id="57350" name="灯片编号占位符 3">
            <a:extLst>
              <a:ext uri="{FF2B5EF4-FFF2-40B4-BE49-F238E27FC236}">
                <a16:creationId xmlns:a16="http://schemas.microsoft.com/office/drawing/2014/main" id="{C1F7067D-6066-6708-A954-1598EF45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B1F99B-462E-4FAE-A247-D15BB4009FB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437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5">
            <a:extLst>
              <a:ext uri="{FF2B5EF4-FFF2-40B4-BE49-F238E27FC236}">
                <a16:creationId xmlns:a16="http://schemas.microsoft.com/office/drawing/2014/main" id="{1F959B1B-E0E0-DCAE-0468-E2716BDF4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1363663"/>
            <a:ext cx="75565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一个电子散乱而失去动量，另一电子立即获得相同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大小的动量。则电子即呈现规则性地持续电流，而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产生超导现象。</a:t>
            </a:r>
          </a:p>
        </p:txBody>
      </p:sp>
      <p:sp>
        <p:nvSpPr>
          <p:cNvPr id="58371" name="Text Box 6">
            <a:extLst>
              <a:ext uri="{FF2B5EF4-FFF2-40B4-BE49-F238E27FC236}">
                <a16:creationId xmlns:a16="http://schemas.microsoft.com/office/drawing/2014/main" id="{059FA0E1-E7EA-9DDB-4AF1-C4E76CCA7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048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超导电现象的微观图像</a:t>
            </a:r>
          </a:p>
        </p:txBody>
      </p:sp>
      <p:pic>
        <p:nvPicPr>
          <p:cNvPr id="58372" name="Picture 8" descr="59796078-c3b9-45ce-839a-b967f36aca92">
            <a:extLst>
              <a:ext uri="{FF2B5EF4-FFF2-40B4-BE49-F238E27FC236}">
                <a16:creationId xmlns:a16="http://schemas.microsoft.com/office/drawing/2014/main" id="{0833183F-37D3-FDE0-ADFF-89596A6EF6D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651125"/>
            <a:ext cx="5329237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灯片编号占位符 3">
            <a:extLst>
              <a:ext uri="{FF2B5EF4-FFF2-40B4-BE49-F238E27FC236}">
                <a16:creationId xmlns:a16="http://schemas.microsoft.com/office/drawing/2014/main" id="{852B07D9-1910-3AC8-DF83-E6FC02B1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F72DCC-DB83-4497-AFC8-2ADE39AEFC8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E63D7968-4B78-DB99-7B82-1CFA60E95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485900"/>
            <a:ext cx="8064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这样一对电子必须是在费米面附近，而且自旋与动量均等值而相反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库柏对电子 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0179C88-4C67-A6FD-57E5-185819A82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04813"/>
            <a:ext cx="5772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超导电现象的微观图像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A9E9E8B1-D89B-928A-1734-B05489258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8064500" cy="3786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超导电子就是组成库柏对的那些电子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它们处于凝聚状态。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所有电子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都组成库柏对，它们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都是超导电子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T&gt;0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，晶格的热振动可能把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一些库柏对拆散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使其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成为正常电子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，温度越高，库柏对越少，正常电子越多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临界温度为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时，所有库柏对全部拆散，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所有电子都是正常电子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，即非配对电子，材料完全处于正常态。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理论从量子学说出发，揭示了超导电性的主要因素，解释了超导态的基本特性 </a:t>
            </a:r>
          </a:p>
        </p:txBody>
      </p:sp>
      <p:sp>
        <p:nvSpPr>
          <p:cNvPr id="59397" name="灯片编号占位符 3">
            <a:extLst>
              <a:ext uri="{FF2B5EF4-FFF2-40B4-BE49-F238E27FC236}">
                <a16:creationId xmlns:a16="http://schemas.microsoft.com/office/drawing/2014/main" id="{9B3C312C-2586-D5A0-68C0-B6A4DD42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3F885A-2659-42C9-A73E-2DF9DB07382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6">
            <a:extLst>
              <a:ext uri="{FF2B5EF4-FFF2-40B4-BE49-F238E27FC236}">
                <a16:creationId xmlns:a16="http://schemas.microsoft.com/office/drawing/2014/main" id="{21C0E0BB-1ACA-CE6B-7030-68C900B7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6BC774-55FB-4D3B-8882-73E133FFBC85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2604008-3B22-91CD-5B82-D2189A6D648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结二极管与肖特基结二极管比较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9FA3881-AA14-315A-4984-62A363159BB2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>
          <a:xfrm>
            <a:off x="301625" y="1600200"/>
            <a:ext cx="4194175" cy="470852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正向电流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公式相似</a:t>
            </a:r>
          </a:p>
          <a:p>
            <a:pPr lvl="1" eaLnBrk="1" hangingPunct="1"/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</a:t>
            </a:r>
          </a:p>
          <a:p>
            <a:pPr lvl="1" eaLnBrk="1" hangingPunct="1"/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肖特基二极管</a:t>
            </a:r>
          </a:p>
          <a:p>
            <a:pPr lvl="1" eaLnBrk="1" hangingPunct="1"/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区别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&gt;&gt;J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开启电压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肖特基结开启电压低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肖特基势垒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&lt;PN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结势垒</a:t>
            </a:r>
          </a:p>
        </p:txBody>
      </p:sp>
      <p:graphicFrame>
        <p:nvGraphicFramePr>
          <p:cNvPr id="81925" name="Object 4">
            <a:extLst>
              <a:ext uri="{FF2B5EF4-FFF2-40B4-BE49-F238E27FC236}">
                <a16:creationId xmlns:a16="http://schemas.microsoft.com/office/drawing/2014/main" id="{55918FB3-AC1B-8DE8-B7CF-F9E47A6BC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3876675"/>
          <a:ext cx="2309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14314" imgH="238008" progId="Equation.3">
                  <p:embed/>
                </p:oleObj>
              </mc:Choice>
              <mc:Fallback>
                <p:oleObj name="公式" r:id="rId2" imgW="1214314" imgH="238008" progId="Equation.3">
                  <p:embed/>
                  <p:pic>
                    <p:nvPicPr>
                      <p:cNvPr id="81925" name="Object 4">
                        <a:extLst>
                          <a:ext uri="{FF2B5EF4-FFF2-40B4-BE49-F238E27FC236}">
                            <a16:creationId xmlns:a16="http://schemas.microsoft.com/office/drawing/2014/main" id="{55918FB3-AC1B-8DE8-B7CF-F9E47A6BC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876675"/>
                        <a:ext cx="2309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5">
            <a:extLst>
              <a:ext uri="{FF2B5EF4-FFF2-40B4-BE49-F238E27FC236}">
                <a16:creationId xmlns:a16="http://schemas.microsoft.com/office/drawing/2014/main" id="{109DBD10-02DA-485A-7A48-AB770662FE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5825" y="1752600"/>
            <a:ext cx="4098925" cy="4270375"/>
          </a:xfrm>
        </p:spPr>
      </p:pic>
      <p:graphicFrame>
        <p:nvGraphicFramePr>
          <p:cNvPr id="81927" name="Object 6">
            <a:extLst>
              <a:ext uri="{FF2B5EF4-FFF2-40B4-BE49-F238E27FC236}">
                <a16:creationId xmlns:a16="http://schemas.microsoft.com/office/drawing/2014/main" id="{530796C1-0B34-C48E-DB23-F159D4565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2971800"/>
          <a:ext cx="2214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62194" imgH="238008" progId="Equation.3">
                  <p:embed/>
                </p:oleObj>
              </mc:Choice>
              <mc:Fallback>
                <p:oleObj name="公式" r:id="rId5" imgW="1162194" imgH="238008" progId="Equation.3">
                  <p:embed/>
                  <p:pic>
                    <p:nvPicPr>
                      <p:cNvPr id="81927" name="Object 6">
                        <a:extLst>
                          <a:ext uri="{FF2B5EF4-FFF2-40B4-BE49-F238E27FC236}">
                            <a16:creationId xmlns:a16="http://schemas.microsoft.com/office/drawing/2014/main" id="{530796C1-0B34-C48E-DB23-F159D4565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971800"/>
                        <a:ext cx="2214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2">
            <a:extLst>
              <a:ext uri="{FF2B5EF4-FFF2-40B4-BE49-F238E27FC236}">
                <a16:creationId xmlns:a16="http://schemas.microsoft.com/office/drawing/2014/main" id="{74ECDA54-1CB0-888B-9CAA-9441EDAA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60419" name="内容占位符 3">
            <a:extLst>
              <a:ext uri="{FF2B5EF4-FFF2-40B4-BE49-F238E27FC236}">
                <a16:creationId xmlns:a16="http://schemas.microsoft.com/office/drawing/2014/main" id="{5BF21907-287D-46C7-E84A-63C83618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6.1</a:t>
            </a:r>
          </a:p>
          <a:p>
            <a:r>
              <a:rPr lang="en-US" altLang="zh-CN"/>
              <a:t>6.2</a:t>
            </a:r>
            <a:endParaRPr lang="zh-CN" altLang="en-US"/>
          </a:p>
        </p:txBody>
      </p:sp>
      <p:sp>
        <p:nvSpPr>
          <p:cNvPr id="60420" name="灯片编号占位符 1">
            <a:extLst>
              <a:ext uri="{FF2B5EF4-FFF2-40B4-BE49-F238E27FC236}">
                <a16:creationId xmlns:a16="http://schemas.microsoft.com/office/drawing/2014/main" id="{49775669-3C3F-07EB-87A6-5361DD4C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4EF5E2-66D3-4F00-BCEA-79FEE2013A8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C1F0FF22-0846-E42A-AC97-E2E1043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C45A0E-D567-4538-A739-DAEBC25A686C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EFD383B-9231-2FF6-450A-5F07CBB8648E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结二极管与肖特基结二极管比较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A803602-911C-B55B-F120-70BCF670BCAA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频率响应特性不同</a:t>
            </a:r>
          </a:p>
          <a:p>
            <a:pPr lvl="1" eaLnBrk="1" hangingPunct="1">
              <a:defRPr/>
            </a:pPr>
            <a:r>
              <a:rPr lang="zh-CN" altLang="en-US" dirty="0"/>
              <a:t>肖特基器件的电流取决于多数载流子</a:t>
            </a:r>
          </a:p>
          <a:p>
            <a:pPr lvl="2" eaLnBrk="1" hangingPunct="1">
              <a:defRPr/>
            </a:pPr>
            <a:r>
              <a:rPr lang="zh-CN" altLang="en-US" dirty="0"/>
              <a:t>正向偏压下不产生扩散电容</a:t>
            </a:r>
          </a:p>
          <a:p>
            <a:pPr lvl="1" eaLnBrk="1" hangingPunct="1">
              <a:defRPr/>
            </a:pPr>
            <a:r>
              <a:rPr lang="en-US" altLang="zh-CN" dirty="0" err="1"/>
              <a:t>pn</a:t>
            </a:r>
            <a:r>
              <a:rPr lang="zh-CN" altLang="en-US" dirty="0"/>
              <a:t>结的电流为少数载流子的扩散电流</a:t>
            </a:r>
          </a:p>
          <a:p>
            <a:pPr lvl="2" eaLnBrk="1" hangingPunct="1">
              <a:defRPr/>
            </a:pPr>
            <a:r>
              <a:rPr lang="zh-CN" altLang="en-US" dirty="0"/>
              <a:t>扩散电容较大</a:t>
            </a:r>
          </a:p>
          <a:p>
            <a:pPr eaLnBrk="1" hangingPunct="1"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pn</a:t>
            </a:r>
            <a:r>
              <a:rPr lang="zh-CN" altLang="en-US" dirty="0"/>
              <a:t>结双极性器件，开关时间在</a:t>
            </a:r>
            <a:r>
              <a:rPr lang="en-US" altLang="zh-CN" dirty="0"/>
              <a:t>ns</a:t>
            </a:r>
            <a:r>
              <a:rPr lang="zh-CN" altLang="en-US" dirty="0"/>
              <a:t>量级</a:t>
            </a:r>
            <a:endParaRPr lang="en-US" altLang="zh-CN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肖特基结单极性器件，开关时间在</a:t>
            </a:r>
            <a:r>
              <a:rPr lang="en-US" altLang="zh-CN" dirty="0" err="1"/>
              <a:t>ps</a:t>
            </a:r>
            <a:r>
              <a:rPr lang="zh-CN" altLang="en-US" dirty="0"/>
              <a:t>量级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3196C9E-98E5-87F6-0F33-D7D8AB08B2C3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095375" y="274638"/>
            <a:ext cx="6932613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金属与半导体的欧姆接触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10745BF-F815-91C3-3C5A-1262C6E1600F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777875" y="3644900"/>
            <a:ext cx="7586663" cy="1584325"/>
          </a:xfrm>
          <a:solidFill>
            <a:srgbClr val="FFFFFF"/>
          </a:solidFill>
        </p:spPr>
        <p:txBody>
          <a:bodyPr/>
          <a:lstStyle/>
          <a:p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金属与半导体接触，但不形成肖特基结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接触电阻很低，双向都形成电流导通</a:t>
            </a:r>
            <a:endParaRPr lang="en-US" altLang="zh-CN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理想情况下，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电流与电压成正比，电压很低</a:t>
            </a: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C5945CBC-232A-EBB9-878F-B84C1B02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708150"/>
            <a:ext cx="7975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欧姆接触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是指金属与半导体的接触，而其接触面的电阻值远小于半导体本身的电阻，不产生明显的附加阻抗，而且不会使半导体内部的平衡载流子浓度发生显著的改变 </a:t>
            </a:r>
          </a:p>
        </p:txBody>
      </p:sp>
      <p:sp>
        <p:nvSpPr>
          <p:cNvPr id="83973" name="灯片编号占位符 6">
            <a:extLst>
              <a:ext uri="{FF2B5EF4-FFF2-40B4-BE49-F238E27FC236}">
                <a16:creationId xmlns:a16="http://schemas.microsoft.com/office/drawing/2014/main" id="{3B45DC78-0EBB-953E-2A29-B49F37D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4F2EEC-72AF-418C-92D7-B611B35FCE79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4769</Words>
  <Application>Microsoft Office PowerPoint</Application>
  <PresentationFormat>On-screen Show (4:3)</PresentationFormat>
  <Paragraphs>517</Paragraphs>
  <Slides>70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微软雅黑</vt:lpstr>
      <vt:lpstr>Aptos</vt:lpstr>
      <vt:lpstr>Arial</vt:lpstr>
      <vt:lpstr>Calibri</vt:lpstr>
      <vt:lpstr>Symbol</vt:lpstr>
      <vt:lpstr>Times New Roman</vt:lpstr>
      <vt:lpstr>Wingdings</vt:lpstr>
      <vt:lpstr>Office 主题​​</vt:lpstr>
      <vt:lpstr>1_Office 主题​​</vt:lpstr>
      <vt:lpstr>Equation</vt:lpstr>
      <vt:lpstr>公式</vt:lpstr>
      <vt:lpstr>半导体与金属接触后的能带</vt:lpstr>
      <vt:lpstr>反向偏压的影响</vt:lpstr>
      <vt:lpstr>正向偏压的影响</vt:lpstr>
      <vt:lpstr>基于热发射理论的电流 （热电子是从费米能级发射的）</vt:lpstr>
      <vt:lpstr>基于热发射理论的电流</vt:lpstr>
      <vt:lpstr>PN结二极管与肖特基结二极管比较</vt:lpstr>
      <vt:lpstr>PN结二极管与肖特基结二极管比较</vt:lpstr>
      <vt:lpstr>PN结二极管与肖特基结二极管比较</vt:lpstr>
      <vt:lpstr>金属与半导体的欧姆接触</vt:lpstr>
      <vt:lpstr>金属-n型半导体欧姆接触</vt:lpstr>
      <vt:lpstr>PowerPoint Presentation</vt:lpstr>
      <vt:lpstr>PowerPoint Presentation</vt:lpstr>
      <vt:lpstr>金属与半导体的欧姆接触</vt:lpstr>
      <vt:lpstr>互动环节</vt:lpstr>
      <vt:lpstr>4.4  固体间接触的电特性</vt:lpstr>
      <vt:lpstr>金属-绝缘体-半导体系统</vt:lpstr>
      <vt:lpstr>MOS结构中的空间电荷区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重点掌握的知识点</vt:lpstr>
      <vt:lpstr>第五章  固体的磁特性</vt:lpstr>
      <vt:lpstr>主要内容</vt:lpstr>
      <vt:lpstr>PowerPoint Presentation</vt:lpstr>
      <vt:lpstr>磁化强度M</vt:lpstr>
      <vt:lpstr>磁性的分类（按χ分）</vt:lpstr>
      <vt:lpstr>主要内容</vt:lpstr>
      <vt:lpstr>原子的磁矩</vt:lpstr>
      <vt:lpstr>电子的轨道磁矩</vt:lpstr>
      <vt:lpstr>电子的轨道磁矩</vt:lpstr>
      <vt:lpstr>电子的自旋磁矩</vt:lpstr>
      <vt:lpstr>原子的总磁矩</vt:lpstr>
      <vt:lpstr>不存在外磁场时原子的总磁矩</vt:lpstr>
      <vt:lpstr>外磁场作用下原子的总磁矩</vt:lpstr>
      <vt:lpstr>PowerPoint Presentation</vt:lpstr>
      <vt:lpstr>外磁场和原子轨道磁矩互作用 产生感生磁矩</vt:lpstr>
      <vt:lpstr>外磁场中原子磁矩的三个来源</vt:lpstr>
      <vt:lpstr>外磁场中物质单位体积的总磁矩</vt:lpstr>
      <vt:lpstr>主要内容</vt:lpstr>
      <vt:lpstr>物质在外磁场中的磁化情况</vt:lpstr>
      <vt:lpstr>抗磁性</vt:lpstr>
      <vt:lpstr>PowerPoint Presentation</vt:lpstr>
      <vt:lpstr>顺磁性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半导体与金属接触后的能带</dc:title>
  <dc:creator>Man Fong Lio</dc:creator>
  <cp:lastModifiedBy>Man Fong Lio</cp:lastModifiedBy>
  <cp:revision>1</cp:revision>
  <dcterms:created xsi:type="dcterms:W3CDTF">2024-05-26T17:01:40Z</dcterms:created>
  <dcterms:modified xsi:type="dcterms:W3CDTF">2024-05-26T17:04:31Z</dcterms:modified>
</cp:coreProperties>
</file>