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57" r:id="rId3"/>
    <p:sldId id="258" r:id="rId4"/>
    <p:sldId id="260" r:id="rId5"/>
    <p:sldId id="264" r:id="rId6"/>
    <p:sldId id="266" r:id="rId7"/>
    <p:sldId id="268" r:id="rId8"/>
    <p:sldId id="270" r:id="rId9"/>
    <p:sldId id="273" r:id="rId10"/>
    <p:sldId id="320" r:id="rId11"/>
    <p:sldId id="275" r:id="rId12"/>
    <p:sldId id="276" r:id="rId13"/>
    <p:sldId id="277" r:id="rId14"/>
    <p:sldId id="278" r:id="rId15"/>
    <p:sldId id="281" r:id="rId16"/>
    <p:sldId id="282" r:id="rId17"/>
    <p:sldId id="280" r:id="rId18"/>
    <p:sldId id="319" r:id="rId19"/>
    <p:sldId id="284" r:id="rId20"/>
    <p:sldId id="285" r:id="rId21"/>
    <p:sldId id="286" r:id="rId22"/>
    <p:sldId id="287" r:id="rId23"/>
    <p:sldId id="289" r:id="rId24"/>
    <p:sldId id="313" r:id="rId25"/>
    <p:sldId id="290" r:id="rId26"/>
    <p:sldId id="291" r:id="rId27"/>
    <p:sldId id="321" r:id="rId28"/>
    <p:sldId id="292" r:id="rId29"/>
    <p:sldId id="293" r:id="rId30"/>
    <p:sldId id="295" r:id="rId31"/>
    <p:sldId id="294" r:id="rId32"/>
    <p:sldId id="299" r:id="rId33"/>
    <p:sldId id="300" r:id="rId34"/>
    <p:sldId id="301" r:id="rId35"/>
    <p:sldId id="306" r:id="rId36"/>
    <p:sldId id="303" r:id="rId37"/>
    <p:sldId id="315" r:id="rId38"/>
    <p:sldId id="316" r:id="rId39"/>
    <p:sldId id="304" r:id="rId40"/>
    <p:sldId id="317" r:id="rId41"/>
    <p:sldId id="305" r:id="rId42"/>
    <p:sldId id="311" r:id="rId43"/>
    <p:sldId id="312" r:id="rId44"/>
    <p:sldId id="302" r:id="rId45"/>
    <p:sldId id="307" r:id="rId46"/>
    <p:sldId id="308" r:id="rId47"/>
    <p:sldId id="310" r:id="rId48"/>
    <p:sldId id="322" r:id="rId49"/>
    <p:sldId id="318"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F3D1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1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2D061C78-4B8B-41BA-996E-C10A6B8F7D54}" type="datetimeFigureOut">
              <a:rPr lang="zh-CN" altLang="en-US"/>
              <a:pPr>
                <a:defRPr/>
              </a:pPr>
              <a:t>2024/5/27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4895B7-7987-42C1-BEDA-3D059F767F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54895B7-7987-42C1-BEDA-3D059F767F00}" type="slidenum">
              <a:rPr lang="zh-CN" altLang="en-US" smtClean="0"/>
              <a:pPr>
                <a:defRPr/>
              </a:pPr>
              <a:t>13</a:t>
            </a:fld>
            <a:endParaRPr lang="zh-CN" altLang="en-US"/>
          </a:p>
        </p:txBody>
      </p:sp>
    </p:spTree>
    <p:extLst>
      <p:ext uri="{BB962C8B-B14F-4D97-AF65-F5344CB8AC3E}">
        <p14:creationId xmlns:p14="http://schemas.microsoft.com/office/powerpoint/2010/main" val="31853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6" name="灯片编号占位符 5"/>
          <p:cNvSpPr>
            <a:spLocks noGrp="1"/>
          </p:cNvSpPr>
          <p:nvPr>
            <p:ph type="sldNum" sz="quarter" idx="12"/>
          </p:nvPr>
        </p:nvSpPr>
        <p:spPr/>
        <p:txBody>
          <a:bodyPr/>
          <a:lstStyle>
            <a:lvl1pPr>
              <a:defRPr/>
            </a:lvl1pPr>
          </a:lstStyle>
          <a:p>
            <a:pPr>
              <a:defRPr/>
            </a:pPr>
            <a:fld id="{0B3CA7F1-5D42-4D83-8EF5-05B0BF8D4334}" type="slidenum">
              <a:rPr lang="zh-CN" altLang="en-US"/>
              <a:pPr>
                <a:defRPr/>
              </a:pPr>
              <a:t>‹#›</a:t>
            </a:fld>
            <a:endParaRPr lang="zh-CN" altLang="en-US"/>
          </a:p>
        </p:txBody>
      </p:sp>
    </p:spTree>
    <p:extLst>
      <p:ext uri="{BB962C8B-B14F-4D97-AF65-F5344CB8AC3E}">
        <p14:creationId xmlns:p14="http://schemas.microsoft.com/office/powerpoint/2010/main" val="82219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6" name="灯片编号占位符 5"/>
          <p:cNvSpPr>
            <a:spLocks noGrp="1"/>
          </p:cNvSpPr>
          <p:nvPr>
            <p:ph type="sldNum" sz="quarter" idx="12"/>
          </p:nvPr>
        </p:nvSpPr>
        <p:spPr/>
        <p:txBody>
          <a:bodyPr/>
          <a:lstStyle>
            <a:lvl1pPr>
              <a:defRPr/>
            </a:lvl1pPr>
          </a:lstStyle>
          <a:p>
            <a:pPr>
              <a:defRPr/>
            </a:pPr>
            <a:fld id="{E29690E4-09B9-4A49-B58E-717B0253C318}" type="slidenum">
              <a:rPr lang="zh-CN" altLang="en-US"/>
              <a:pPr>
                <a:defRPr/>
              </a:pPr>
              <a:t>‹#›</a:t>
            </a:fld>
            <a:endParaRPr lang="zh-CN" altLang="en-US"/>
          </a:p>
        </p:txBody>
      </p:sp>
    </p:spTree>
    <p:extLst>
      <p:ext uri="{BB962C8B-B14F-4D97-AF65-F5344CB8AC3E}">
        <p14:creationId xmlns:p14="http://schemas.microsoft.com/office/powerpoint/2010/main" val="132301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6" name="灯片编号占位符 5"/>
          <p:cNvSpPr>
            <a:spLocks noGrp="1"/>
          </p:cNvSpPr>
          <p:nvPr>
            <p:ph type="sldNum" sz="quarter" idx="12"/>
          </p:nvPr>
        </p:nvSpPr>
        <p:spPr/>
        <p:txBody>
          <a:bodyPr/>
          <a:lstStyle>
            <a:lvl1pPr>
              <a:defRPr/>
            </a:lvl1pPr>
          </a:lstStyle>
          <a:p>
            <a:pPr>
              <a:defRPr/>
            </a:pPr>
            <a:fld id="{4176F8C4-2C8B-44F4-9310-7E17D2B07834}" type="slidenum">
              <a:rPr lang="zh-CN" altLang="en-US"/>
              <a:pPr>
                <a:defRPr/>
              </a:pPr>
              <a:t>‹#›</a:t>
            </a:fld>
            <a:endParaRPr lang="zh-CN" altLang="en-US"/>
          </a:p>
        </p:txBody>
      </p:sp>
    </p:spTree>
    <p:extLst>
      <p:ext uri="{BB962C8B-B14F-4D97-AF65-F5344CB8AC3E}">
        <p14:creationId xmlns:p14="http://schemas.microsoft.com/office/powerpoint/2010/main" val="118821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smtClean="0"/>
            </a:lvl1pPr>
          </a:lstStyle>
          <a:p>
            <a:pPr>
              <a:defRPr/>
            </a:pPr>
            <a:r>
              <a:rPr lang="zh-CN" altLang="en-US"/>
              <a:t>固体物理基础</a:t>
            </a:r>
            <a:r>
              <a:rPr lang="en-US" altLang="zh-CN"/>
              <a:t>(2019</a:t>
            </a:r>
            <a:r>
              <a:rPr lang="zh-CN" altLang="en-US"/>
              <a:t>春</a:t>
            </a:r>
            <a:r>
              <a:rPr lang="en-US" altLang="zh-CN"/>
              <a:t>)</a:t>
            </a:r>
            <a:endParaRPr lang="en-US" altLang="zh-CN" dirty="0"/>
          </a:p>
        </p:txBody>
      </p:sp>
      <p:sp>
        <p:nvSpPr>
          <p:cNvPr id="7" name="页脚占位符 4"/>
          <p:cNvSpPr>
            <a:spLocks noGrp="1"/>
          </p:cNvSpPr>
          <p:nvPr>
            <p:ph type="ftr" sz="quarter" idx="11"/>
          </p:nvPr>
        </p:nvSpPr>
        <p:spPr/>
        <p:txBody>
          <a:bodyPr/>
          <a:lstStyle>
            <a:lvl1pPr>
              <a:defRPr/>
            </a:lvl1pPr>
          </a:lstStyle>
          <a:p>
            <a:pPr>
              <a:defRPr/>
            </a:pPr>
            <a:r>
              <a:rPr lang="zh-CN" altLang="en-US"/>
              <a:t>电子工程系 汪莱</a:t>
            </a: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54C1ED16-AEB0-4CE6-AEA3-7F5EFE27EC5B}" type="slidenum">
              <a:rPr lang="en-US" altLang="zh-CN"/>
              <a:pPr>
                <a:defRPr/>
              </a:pPr>
              <a:t>‹#›</a:t>
            </a:fld>
            <a:endParaRPr lang="en-US" altLang="zh-CN"/>
          </a:p>
        </p:txBody>
      </p:sp>
    </p:spTree>
    <p:extLst>
      <p:ext uri="{BB962C8B-B14F-4D97-AF65-F5344CB8AC3E}">
        <p14:creationId xmlns:p14="http://schemas.microsoft.com/office/powerpoint/2010/main" val="10269491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6" name="灯片编号占位符 5"/>
          <p:cNvSpPr>
            <a:spLocks noGrp="1"/>
          </p:cNvSpPr>
          <p:nvPr>
            <p:ph type="sldNum" sz="quarter" idx="12"/>
          </p:nvPr>
        </p:nvSpPr>
        <p:spPr/>
        <p:txBody>
          <a:bodyPr/>
          <a:lstStyle>
            <a:lvl1pPr>
              <a:defRPr/>
            </a:lvl1pPr>
          </a:lstStyle>
          <a:p>
            <a:pPr>
              <a:defRPr/>
            </a:pPr>
            <a:fld id="{60BA2D40-ECF2-4C63-A484-9A081319D161}" type="slidenum">
              <a:rPr lang="zh-CN" altLang="en-US"/>
              <a:pPr>
                <a:defRPr/>
              </a:pPr>
              <a:t>‹#›</a:t>
            </a:fld>
            <a:endParaRPr lang="zh-CN" altLang="en-US"/>
          </a:p>
        </p:txBody>
      </p:sp>
    </p:spTree>
    <p:extLst>
      <p:ext uri="{BB962C8B-B14F-4D97-AF65-F5344CB8AC3E}">
        <p14:creationId xmlns:p14="http://schemas.microsoft.com/office/powerpoint/2010/main" val="190136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6" name="灯片编号占位符 5"/>
          <p:cNvSpPr>
            <a:spLocks noGrp="1"/>
          </p:cNvSpPr>
          <p:nvPr>
            <p:ph type="sldNum" sz="quarter" idx="12"/>
          </p:nvPr>
        </p:nvSpPr>
        <p:spPr/>
        <p:txBody>
          <a:bodyPr/>
          <a:lstStyle>
            <a:lvl1pPr>
              <a:defRPr/>
            </a:lvl1pPr>
          </a:lstStyle>
          <a:p>
            <a:pPr>
              <a:defRPr/>
            </a:pPr>
            <a:fld id="{47FC1499-1724-4F6D-8019-28CFE7DAE2DA}" type="slidenum">
              <a:rPr lang="zh-CN" altLang="en-US"/>
              <a:pPr>
                <a:defRPr/>
              </a:pPr>
              <a:t>‹#›</a:t>
            </a:fld>
            <a:endParaRPr lang="zh-CN" altLang="en-US"/>
          </a:p>
        </p:txBody>
      </p:sp>
    </p:spTree>
    <p:extLst>
      <p:ext uri="{BB962C8B-B14F-4D97-AF65-F5344CB8AC3E}">
        <p14:creationId xmlns:p14="http://schemas.microsoft.com/office/powerpoint/2010/main" val="149843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7" name="灯片编号占位符 5"/>
          <p:cNvSpPr>
            <a:spLocks noGrp="1"/>
          </p:cNvSpPr>
          <p:nvPr>
            <p:ph type="sldNum" sz="quarter" idx="12"/>
          </p:nvPr>
        </p:nvSpPr>
        <p:spPr/>
        <p:txBody>
          <a:bodyPr/>
          <a:lstStyle>
            <a:lvl1pPr>
              <a:defRPr/>
            </a:lvl1pPr>
          </a:lstStyle>
          <a:p>
            <a:pPr>
              <a:defRPr/>
            </a:pPr>
            <a:fld id="{EC3D21A0-67FA-4442-8D69-2AA7954DB678}" type="slidenum">
              <a:rPr lang="zh-CN" altLang="en-US"/>
              <a:pPr>
                <a:defRPr/>
              </a:pPr>
              <a:t>‹#›</a:t>
            </a:fld>
            <a:endParaRPr lang="zh-CN" altLang="en-US"/>
          </a:p>
        </p:txBody>
      </p:sp>
    </p:spTree>
    <p:extLst>
      <p:ext uri="{BB962C8B-B14F-4D97-AF65-F5344CB8AC3E}">
        <p14:creationId xmlns:p14="http://schemas.microsoft.com/office/powerpoint/2010/main" val="366593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9" name="灯片编号占位符 5"/>
          <p:cNvSpPr>
            <a:spLocks noGrp="1"/>
          </p:cNvSpPr>
          <p:nvPr>
            <p:ph type="sldNum" sz="quarter" idx="12"/>
          </p:nvPr>
        </p:nvSpPr>
        <p:spPr/>
        <p:txBody>
          <a:bodyPr/>
          <a:lstStyle>
            <a:lvl1pPr>
              <a:defRPr/>
            </a:lvl1pPr>
          </a:lstStyle>
          <a:p>
            <a:pPr>
              <a:defRPr/>
            </a:pPr>
            <a:fld id="{2774D1EF-1CD1-4BC8-BC7A-ACC51DEB06FE}" type="slidenum">
              <a:rPr lang="zh-CN" altLang="en-US"/>
              <a:pPr>
                <a:defRPr/>
              </a:pPr>
              <a:t>‹#›</a:t>
            </a:fld>
            <a:endParaRPr lang="zh-CN" altLang="en-US"/>
          </a:p>
        </p:txBody>
      </p:sp>
    </p:spTree>
    <p:extLst>
      <p:ext uri="{BB962C8B-B14F-4D97-AF65-F5344CB8AC3E}">
        <p14:creationId xmlns:p14="http://schemas.microsoft.com/office/powerpoint/2010/main" val="67207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5" name="灯片编号占位符 5"/>
          <p:cNvSpPr>
            <a:spLocks noGrp="1"/>
          </p:cNvSpPr>
          <p:nvPr>
            <p:ph type="sldNum" sz="quarter" idx="12"/>
          </p:nvPr>
        </p:nvSpPr>
        <p:spPr/>
        <p:txBody>
          <a:bodyPr/>
          <a:lstStyle>
            <a:lvl1pPr>
              <a:defRPr/>
            </a:lvl1pPr>
          </a:lstStyle>
          <a:p>
            <a:pPr>
              <a:defRPr/>
            </a:pPr>
            <a:fld id="{2DF4F5ED-976B-48E9-A371-37E3A93B6D2E}" type="slidenum">
              <a:rPr lang="zh-CN" altLang="en-US"/>
              <a:pPr>
                <a:defRPr/>
              </a:pPr>
              <a:t>‹#›</a:t>
            </a:fld>
            <a:endParaRPr lang="zh-CN" altLang="en-US"/>
          </a:p>
        </p:txBody>
      </p:sp>
    </p:spTree>
    <p:extLst>
      <p:ext uri="{BB962C8B-B14F-4D97-AF65-F5344CB8AC3E}">
        <p14:creationId xmlns:p14="http://schemas.microsoft.com/office/powerpoint/2010/main" val="314396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4" name="灯片编号占位符 5"/>
          <p:cNvSpPr>
            <a:spLocks noGrp="1"/>
          </p:cNvSpPr>
          <p:nvPr>
            <p:ph type="sldNum" sz="quarter" idx="12"/>
          </p:nvPr>
        </p:nvSpPr>
        <p:spPr/>
        <p:txBody>
          <a:bodyPr/>
          <a:lstStyle>
            <a:lvl1pPr>
              <a:defRPr/>
            </a:lvl1pPr>
          </a:lstStyle>
          <a:p>
            <a:pPr>
              <a:defRPr/>
            </a:pPr>
            <a:fld id="{E1DFFC77-550C-4A72-8B9C-9BA1F2AF76D1}" type="slidenum">
              <a:rPr lang="zh-CN" altLang="en-US"/>
              <a:pPr>
                <a:defRPr/>
              </a:pPr>
              <a:t>‹#›</a:t>
            </a:fld>
            <a:endParaRPr lang="zh-CN" altLang="en-US"/>
          </a:p>
        </p:txBody>
      </p:sp>
    </p:spTree>
    <p:extLst>
      <p:ext uri="{BB962C8B-B14F-4D97-AF65-F5344CB8AC3E}">
        <p14:creationId xmlns:p14="http://schemas.microsoft.com/office/powerpoint/2010/main" val="89486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7" name="灯片编号占位符 5"/>
          <p:cNvSpPr>
            <a:spLocks noGrp="1"/>
          </p:cNvSpPr>
          <p:nvPr>
            <p:ph type="sldNum" sz="quarter" idx="12"/>
          </p:nvPr>
        </p:nvSpPr>
        <p:spPr/>
        <p:txBody>
          <a:bodyPr/>
          <a:lstStyle>
            <a:lvl1pPr>
              <a:defRPr/>
            </a:lvl1pPr>
          </a:lstStyle>
          <a:p>
            <a:pPr>
              <a:defRPr/>
            </a:pPr>
            <a:fld id="{338B2C2C-5577-4ABF-BE28-2552073E9B1A}" type="slidenum">
              <a:rPr lang="zh-CN" altLang="en-US"/>
              <a:pPr>
                <a:defRPr/>
              </a:pPr>
              <a:t>‹#›</a:t>
            </a:fld>
            <a:endParaRPr lang="zh-CN" altLang="en-US"/>
          </a:p>
        </p:txBody>
      </p:sp>
    </p:spTree>
    <p:extLst>
      <p:ext uri="{BB962C8B-B14F-4D97-AF65-F5344CB8AC3E}">
        <p14:creationId xmlns:p14="http://schemas.microsoft.com/office/powerpoint/2010/main" val="9372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电子工程系 汪莱</a:t>
            </a:r>
          </a:p>
        </p:txBody>
      </p:sp>
      <p:sp>
        <p:nvSpPr>
          <p:cNvPr id="7" name="灯片编号占位符 5"/>
          <p:cNvSpPr>
            <a:spLocks noGrp="1"/>
          </p:cNvSpPr>
          <p:nvPr>
            <p:ph type="sldNum" sz="quarter" idx="12"/>
          </p:nvPr>
        </p:nvSpPr>
        <p:spPr/>
        <p:txBody>
          <a:bodyPr/>
          <a:lstStyle>
            <a:lvl1pPr>
              <a:defRPr/>
            </a:lvl1pPr>
          </a:lstStyle>
          <a:p>
            <a:pPr>
              <a:defRPr/>
            </a:pPr>
            <a:fld id="{03A693B0-974D-4BA8-9AE2-6B66FC0E121D}" type="slidenum">
              <a:rPr lang="zh-CN" altLang="en-US"/>
              <a:pPr>
                <a:defRPr/>
              </a:pPr>
              <a:t>‹#›</a:t>
            </a:fld>
            <a:endParaRPr lang="zh-CN" altLang="en-US"/>
          </a:p>
        </p:txBody>
      </p:sp>
    </p:spTree>
    <p:extLst>
      <p:ext uri="{BB962C8B-B14F-4D97-AF65-F5344CB8AC3E}">
        <p14:creationId xmlns:p14="http://schemas.microsoft.com/office/powerpoint/2010/main" val="82485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r>
              <a:rPr lang="zh-CN" altLang="en-US"/>
              <a:t>固体物理基础</a:t>
            </a:r>
            <a:r>
              <a:rPr lang="en-US" altLang="zh-CN"/>
              <a:t>(2019</a:t>
            </a:r>
            <a:r>
              <a:rPr lang="zh-CN" altLang="en-US"/>
              <a:t>春</a:t>
            </a:r>
            <a:r>
              <a:rPr lang="en-US" altLang="zh-CN"/>
              <a:t>)</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电子工程系 汪莱</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16E7B4A-38BE-4A4A-B206-AE6D43F4F63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1.wmf"/><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0.w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8.wmf"/><Relationship Id="rId7" Type="http://schemas.openxmlformats.org/officeDocument/2006/relationships/oleObject" Target="../embeddings/oleObject32.bin"/><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4.bin"/><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5.bin"/><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image" Target="../media/image41.w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7.wmf"/><Relationship Id="rId2" Type="http://schemas.openxmlformats.org/officeDocument/2006/relationships/image" Target="../media/image41.wmf"/><Relationship Id="rId16" Type="http://schemas.openxmlformats.org/officeDocument/2006/relationships/image" Target="../media/image49.wmf"/><Relationship Id="rId1" Type="http://schemas.openxmlformats.org/officeDocument/2006/relationships/slideLayout" Target="../slideLayouts/slideLayout7.xml"/><Relationship Id="rId6" Type="http://schemas.openxmlformats.org/officeDocument/2006/relationships/image" Target="../media/image44.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6.bin"/><Relationship Id="rId1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media/image52.wmf"/><Relationship Id="rId4"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image" Target="../media/image54.wmf"/><Relationship Id="rId1" Type="http://schemas.openxmlformats.org/officeDocument/2006/relationships/slideLayout" Target="../slideLayouts/slideLayout7.xml"/><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5.wmf"/><Relationship Id="rId5" Type="http://schemas.openxmlformats.org/officeDocument/2006/relationships/oleObject" Target="../embeddings/oleObject55.bin"/><Relationship Id="rId4" Type="http://schemas.openxmlformats.org/officeDocument/2006/relationships/image" Target="../media/image6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57.bin"/><Relationship Id="rId4" Type="http://schemas.openxmlformats.org/officeDocument/2006/relationships/image" Target="../media/image6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第四章  固体的电特性</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487363" y="1095127"/>
            <a:ext cx="81581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自由电子和晶体电子的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关系不同，所以速度也不相同</a:t>
            </a:r>
          </a:p>
        </p:txBody>
      </p:sp>
      <p:pic>
        <p:nvPicPr>
          <p:cNvPr id="12293" name="Picture 6" descr="dianziyind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4" y="3682360"/>
            <a:ext cx="4214812" cy="27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7"/>
          <p:cNvSpPr txBox="1">
            <a:spLocks noChangeArrowheads="1"/>
          </p:cNvSpPr>
          <p:nvPr/>
        </p:nvSpPr>
        <p:spPr bwMode="auto">
          <a:xfrm>
            <a:off x="494357" y="2365989"/>
            <a:ext cx="815694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晶体电子运动速度的大小与</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的关系</a:t>
            </a:r>
            <a:endPar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在能带底和能带顶，</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取极值， </a:t>
            </a:r>
          </a:p>
        </p:txBody>
      </p:sp>
      <p:sp>
        <p:nvSpPr>
          <p:cNvPr id="12297" name="Text Box 10"/>
          <p:cNvSpPr txBox="1">
            <a:spLocks noChangeArrowheads="1"/>
          </p:cNvSpPr>
          <p:nvPr/>
        </p:nvSpPr>
        <p:spPr bwMode="auto">
          <a:xfrm>
            <a:off x="303213" y="61118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8" name="Rectangle 2"/>
          <p:cNvSpPr>
            <a:spLocks noRot="1" noChangeArrowheads="1"/>
          </p:cNvSpPr>
          <p:nvPr/>
        </p:nvSpPr>
        <p:spPr bwMode="auto">
          <a:xfrm>
            <a:off x="1651000" y="109538"/>
            <a:ext cx="58324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电子的平均速度的特点</a:t>
            </a:r>
          </a:p>
        </p:txBody>
      </p:sp>
      <p:sp>
        <p:nvSpPr>
          <p:cNvPr id="12299" name="Text Box 12"/>
          <p:cNvSpPr txBox="1">
            <a:spLocks noChangeArrowheads="1"/>
          </p:cNvSpPr>
          <p:nvPr/>
        </p:nvSpPr>
        <p:spPr bwMode="auto">
          <a:xfrm>
            <a:off x="487363" y="174319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自由电子：</a:t>
            </a:r>
          </a:p>
        </p:txBody>
      </p:sp>
      <p:sp>
        <p:nvSpPr>
          <p:cNvPr id="12302" name="Text Box 15"/>
          <p:cNvSpPr txBox="1">
            <a:spLocks noChangeArrowheads="1"/>
          </p:cNvSpPr>
          <p:nvPr/>
        </p:nvSpPr>
        <p:spPr bwMode="auto">
          <a:xfrm>
            <a:off x="5344864" y="1743199"/>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其速度正比于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p>
        </p:txBody>
      </p:sp>
      <p:sp>
        <p:nvSpPr>
          <p:cNvPr id="123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B84DDB-75C8-457B-9DBF-6C932675BAAD}"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880796" y="3482845"/>
            <a:ext cx="1467068" cy="400110"/>
          </a:xfrm>
          <a:prstGeom prst="rect">
            <a:avLst/>
          </a:prstGeom>
          <a:noFill/>
        </p:spPr>
        <p:txBody>
          <a:bodyPr wrap="non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以一维为例</a:t>
            </a:r>
          </a:p>
        </p:txBody>
      </p:sp>
      <p:graphicFrame>
        <p:nvGraphicFramePr>
          <p:cNvPr id="20" name="Object 5"/>
          <p:cNvGraphicFramePr>
            <a:graphicFrameLocks noChangeAspect="1"/>
          </p:cNvGraphicFramePr>
          <p:nvPr>
            <p:extLst>
              <p:ext uri="{D42A27DB-BD31-4B8C-83A1-F6EECF244321}">
                <p14:modId xmlns:p14="http://schemas.microsoft.com/office/powerpoint/2010/main" val="1258947086"/>
              </p:ext>
            </p:extLst>
          </p:nvPr>
        </p:nvGraphicFramePr>
        <p:xfrm>
          <a:off x="6063518" y="3964050"/>
          <a:ext cx="1225550" cy="919162"/>
        </p:xfrm>
        <a:graphic>
          <a:graphicData uri="http://schemas.openxmlformats.org/presentationml/2006/ole">
            <mc:AlternateContent xmlns:mc="http://schemas.openxmlformats.org/markup-compatibility/2006">
              <mc:Choice xmlns:v="urn:schemas-microsoft-com:vml" Requires="v">
                <p:oleObj name="Equation" r:id="rId3" imgW="558800" imgH="419100" progId="Equation.DSMT4">
                  <p:embed/>
                </p:oleObj>
              </mc:Choice>
              <mc:Fallback>
                <p:oleObj name="Equation" r:id="rId3" imgW="558800" imgH="419100" progId="Equation.DSMT4">
                  <p:embed/>
                  <p:pic>
                    <p:nvPicPr>
                      <p:cNvPr id="1332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518" y="3964050"/>
                        <a:ext cx="122555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23"/>
          <p:cNvSpPr txBox="1">
            <a:spLocks noChangeArrowheads="1"/>
          </p:cNvSpPr>
          <p:nvPr/>
        </p:nvSpPr>
        <p:spPr bwMode="auto">
          <a:xfrm>
            <a:off x="4792724" y="3626370"/>
            <a:ext cx="3767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晶体电子在能带中的某处</a:t>
            </a:r>
          </a:p>
        </p:txBody>
      </p:sp>
      <p:sp>
        <p:nvSpPr>
          <p:cNvPr id="22" name="Text Box 24"/>
          <p:cNvSpPr txBox="1">
            <a:spLocks noChangeArrowheads="1"/>
          </p:cNvSpPr>
          <p:nvPr/>
        </p:nvSpPr>
        <p:spPr bwMode="auto">
          <a:xfrm>
            <a:off x="4792724" y="4863899"/>
            <a:ext cx="40924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电子速度的数值最大，这种情况与自由电子的速度总是随能量的增加而单调上升是完全不同的。</a:t>
            </a:r>
          </a:p>
        </p:txBody>
      </p:sp>
      <p:sp>
        <p:nvSpPr>
          <p:cNvPr id="24" name="文本框 23"/>
          <p:cNvSpPr txBox="1"/>
          <p:nvPr/>
        </p:nvSpPr>
        <p:spPr>
          <a:xfrm>
            <a:off x="1085418" y="3649565"/>
            <a:ext cx="877163" cy="369332"/>
          </a:xfrm>
          <a:prstGeom prst="rect">
            <a:avLst/>
          </a:prstGeom>
          <a:noFill/>
        </p:spPr>
        <p:txBody>
          <a:bodyPr wrap="non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偶函数</a:t>
            </a:r>
          </a:p>
        </p:txBody>
      </p:sp>
      <p:sp>
        <p:nvSpPr>
          <p:cNvPr id="25" name="文本框 24"/>
          <p:cNvSpPr txBox="1"/>
          <p:nvPr/>
        </p:nvSpPr>
        <p:spPr>
          <a:xfrm>
            <a:off x="3269822" y="3647216"/>
            <a:ext cx="877163" cy="369332"/>
          </a:xfrm>
          <a:prstGeom prst="rect">
            <a:avLst/>
          </a:prstGeom>
          <a:noFill/>
        </p:spPr>
        <p:txBody>
          <a:bodyPr wrap="non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奇函数</a:t>
            </a:r>
          </a:p>
        </p:txBody>
      </p:sp>
      <p:graphicFrame>
        <p:nvGraphicFramePr>
          <p:cNvPr id="2" name="Object 3">
            <a:extLst>
              <a:ext uri="{FF2B5EF4-FFF2-40B4-BE49-F238E27FC236}">
                <a16:creationId xmlns:a16="http://schemas.microsoft.com/office/drawing/2014/main" id="{7B135147-5DDD-8145-E8DF-8C1BB5944781}"/>
              </a:ext>
            </a:extLst>
          </p:cNvPr>
          <p:cNvGraphicFramePr>
            <a:graphicFrameLocks noChangeAspect="1"/>
          </p:cNvGraphicFramePr>
          <p:nvPr>
            <p:extLst>
              <p:ext uri="{D42A27DB-BD31-4B8C-83A1-F6EECF244321}">
                <p14:modId xmlns:p14="http://schemas.microsoft.com/office/powerpoint/2010/main" val="2822319698"/>
              </p:ext>
            </p:extLst>
          </p:nvPr>
        </p:nvGraphicFramePr>
        <p:xfrm>
          <a:off x="5003909" y="2910684"/>
          <a:ext cx="1608137" cy="527050"/>
        </p:xfrm>
        <a:graphic>
          <a:graphicData uri="http://schemas.openxmlformats.org/presentationml/2006/ole">
            <mc:AlternateContent xmlns:mc="http://schemas.openxmlformats.org/markup-compatibility/2006">
              <mc:Choice xmlns:v="urn:schemas-microsoft-com:vml" Requires="v">
                <p:oleObj name="Equation" r:id="rId5" imgW="774360" imgH="253800" progId="Equation.DSMT4">
                  <p:embed/>
                </p:oleObj>
              </mc:Choice>
              <mc:Fallback>
                <p:oleObj name="Equation" r:id="rId5" imgW="774360" imgH="253800" progId="Equation.DSMT4">
                  <p:embed/>
                  <p:pic>
                    <p:nvPicPr>
                      <p:cNvPr id="12295" name="Object 3"/>
                      <p:cNvPicPr>
                        <a:picLocks noChangeAspect="1" noChangeArrowheads="1"/>
                      </p:cNvPicPr>
                      <p:nvPr/>
                    </p:nvPicPr>
                    <p:blipFill>
                      <a:blip r:embed="rId6"/>
                      <a:srcRect/>
                      <a:stretch>
                        <a:fillRect/>
                      </a:stretch>
                    </p:blipFill>
                    <p:spPr bwMode="auto">
                      <a:xfrm>
                        <a:off x="5003909" y="2910684"/>
                        <a:ext cx="160813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a:extLst>
              <a:ext uri="{FF2B5EF4-FFF2-40B4-BE49-F238E27FC236}">
                <a16:creationId xmlns:a16="http://schemas.microsoft.com/office/drawing/2014/main" id="{5872A86B-80FA-D6AF-24E8-F89D8B4DE78A}"/>
              </a:ext>
            </a:extLst>
          </p:cNvPr>
          <p:cNvGraphicFramePr>
            <a:graphicFrameLocks noChangeAspect="1"/>
          </p:cNvGraphicFramePr>
          <p:nvPr>
            <p:extLst>
              <p:ext uri="{D42A27DB-BD31-4B8C-83A1-F6EECF244321}">
                <p14:modId xmlns:p14="http://schemas.microsoft.com/office/powerpoint/2010/main" val="2324465187"/>
              </p:ext>
            </p:extLst>
          </p:nvPr>
        </p:nvGraphicFramePr>
        <p:xfrm>
          <a:off x="4108946" y="1555701"/>
          <a:ext cx="1039118" cy="865188"/>
        </p:xfrm>
        <a:graphic>
          <a:graphicData uri="http://schemas.openxmlformats.org/presentationml/2006/ole">
            <mc:AlternateContent xmlns:mc="http://schemas.openxmlformats.org/markup-compatibility/2006">
              <mc:Choice xmlns:v="urn:schemas-microsoft-com:vml" Requires="v">
                <p:oleObj name="Equation" r:id="rId7" imgW="469800" imgH="393480" progId="Equation.DSMT4">
                  <p:embed/>
                </p:oleObj>
              </mc:Choice>
              <mc:Fallback>
                <p:oleObj name="Equation" r:id="rId7" imgW="469800" imgH="393480" progId="Equation.DSMT4">
                  <p:embed/>
                  <p:pic>
                    <p:nvPicPr>
                      <p:cNvPr id="12300" name="Object 4"/>
                      <p:cNvPicPr>
                        <a:picLocks noChangeAspect="1" noChangeArrowheads="1"/>
                      </p:cNvPicPr>
                      <p:nvPr/>
                    </p:nvPicPr>
                    <p:blipFill>
                      <a:blip r:embed="rId8"/>
                      <a:srcRect/>
                      <a:stretch>
                        <a:fillRect/>
                      </a:stretch>
                    </p:blipFill>
                    <p:spPr bwMode="auto">
                      <a:xfrm>
                        <a:off x="4108946" y="1555701"/>
                        <a:ext cx="1039118" cy="865188"/>
                      </a:xfrm>
                      <a:prstGeom prst="rect">
                        <a:avLst/>
                      </a:prstGeom>
                      <a:noFill/>
                      <a:ln>
                        <a:noFill/>
                      </a:ln>
                    </p:spPr>
                  </p:pic>
                </p:oleObj>
              </mc:Fallback>
            </mc:AlternateContent>
          </a:graphicData>
        </a:graphic>
      </p:graphicFrame>
      <p:graphicFrame>
        <p:nvGraphicFramePr>
          <p:cNvPr id="5" name="Object 5">
            <a:extLst>
              <a:ext uri="{FF2B5EF4-FFF2-40B4-BE49-F238E27FC236}">
                <a16:creationId xmlns:a16="http://schemas.microsoft.com/office/drawing/2014/main" id="{9A5625C1-9D55-7C48-469B-1C983C675FD6}"/>
              </a:ext>
            </a:extLst>
          </p:cNvPr>
          <p:cNvGraphicFramePr>
            <a:graphicFrameLocks noChangeAspect="1"/>
          </p:cNvGraphicFramePr>
          <p:nvPr>
            <p:extLst>
              <p:ext uri="{D42A27DB-BD31-4B8C-83A1-F6EECF244321}">
                <p14:modId xmlns:p14="http://schemas.microsoft.com/office/powerpoint/2010/main" val="3045049074"/>
              </p:ext>
            </p:extLst>
          </p:nvPr>
        </p:nvGraphicFramePr>
        <p:xfrm>
          <a:off x="2063750" y="1555750"/>
          <a:ext cx="1703388" cy="865188"/>
        </p:xfrm>
        <a:graphic>
          <a:graphicData uri="http://schemas.openxmlformats.org/presentationml/2006/ole">
            <mc:AlternateContent xmlns:mc="http://schemas.openxmlformats.org/markup-compatibility/2006">
              <mc:Choice xmlns:v="urn:schemas-microsoft-com:vml" Requires="v">
                <p:oleObj name="Equation" r:id="rId9" imgW="825480" imgH="419040" progId="Equation.DSMT4">
                  <p:embed/>
                </p:oleObj>
              </mc:Choice>
              <mc:Fallback>
                <p:oleObj name="Equation" r:id="rId9" imgW="825480" imgH="419040" progId="Equation.DSMT4">
                  <p:embed/>
                  <p:pic>
                    <p:nvPicPr>
                      <p:cNvPr id="12301" name="Object 5"/>
                      <p:cNvPicPr>
                        <a:picLocks noChangeAspect="1" noChangeArrowheads="1"/>
                      </p:cNvPicPr>
                      <p:nvPr/>
                    </p:nvPicPr>
                    <p:blipFill>
                      <a:blip r:embed="rId10"/>
                      <a:srcRect/>
                      <a:stretch>
                        <a:fillRect/>
                      </a:stretch>
                    </p:blipFill>
                    <p:spPr bwMode="auto">
                      <a:xfrm>
                        <a:off x="2063750" y="1555750"/>
                        <a:ext cx="17033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19">
            <a:extLst>
              <a:ext uri="{FF2B5EF4-FFF2-40B4-BE49-F238E27FC236}">
                <a16:creationId xmlns:a16="http://schemas.microsoft.com/office/drawing/2014/main" id="{B143D074-07BA-7D69-B84C-473EC79F1F88}"/>
              </a:ext>
            </a:extLst>
          </p:cNvPr>
          <p:cNvGraphicFramePr>
            <a:graphicFrameLocks noChangeAspect="1"/>
          </p:cNvGraphicFramePr>
          <p:nvPr>
            <p:extLst>
              <p:ext uri="{D42A27DB-BD31-4B8C-83A1-F6EECF244321}">
                <p14:modId xmlns:p14="http://schemas.microsoft.com/office/powerpoint/2010/main" val="3344249324"/>
              </p:ext>
            </p:extLst>
          </p:nvPr>
        </p:nvGraphicFramePr>
        <p:xfrm>
          <a:off x="5446713" y="2173288"/>
          <a:ext cx="2016125" cy="823912"/>
        </p:xfrm>
        <a:graphic>
          <a:graphicData uri="http://schemas.openxmlformats.org/presentationml/2006/ole">
            <mc:AlternateContent xmlns:mc="http://schemas.openxmlformats.org/markup-compatibility/2006">
              <mc:Choice xmlns:v="urn:schemas-microsoft-com:vml" Requires="v">
                <p:oleObj name="Equation" r:id="rId11" imgW="965160" imgH="393480" progId="Equation.DSMT4">
                  <p:embed/>
                </p:oleObj>
              </mc:Choice>
              <mc:Fallback>
                <p:oleObj name="Equation" r:id="rId11" imgW="965160" imgH="393480" progId="Equation.DSMT4">
                  <p:embed/>
                  <p:pic>
                    <p:nvPicPr>
                      <p:cNvPr id="20" name="对象 19"/>
                      <p:cNvPicPr/>
                      <p:nvPr/>
                    </p:nvPicPr>
                    <p:blipFill>
                      <a:blip r:embed="rId12"/>
                      <a:stretch>
                        <a:fillRect/>
                      </a:stretch>
                    </p:blipFill>
                    <p:spPr>
                      <a:xfrm>
                        <a:off x="5446713" y="2173288"/>
                        <a:ext cx="2016125" cy="823912"/>
                      </a:xfrm>
                      <a:prstGeom prst="rect">
                        <a:avLst/>
                      </a:prstGeom>
                      <a:noFill/>
                      <a:ln w="25400">
                        <a:noFill/>
                      </a:ln>
                    </p:spPr>
                  </p:pic>
                </p:oleObj>
              </mc:Fallback>
            </mc:AlternateContent>
          </a:graphicData>
        </a:graphic>
      </p:graphicFrame>
    </p:spTree>
    <p:extLst>
      <p:ext uri="{BB962C8B-B14F-4D97-AF65-F5344CB8AC3E}">
        <p14:creationId xmlns:p14="http://schemas.microsoft.com/office/powerpoint/2010/main" val="4229608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Rot="1" noChangeArrowheads="1"/>
          </p:cNvSpPr>
          <p:nvPr/>
        </p:nvSpPr>
        <p:spPr bwMode="auto">
          <a:xfrm>
            <a:off x="1675853" y="188640"/>
            <a:ext cx="579229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电子的平均速度的特点</a:t>
            </a:r>
          </a:p>
        </p:txBody>
      </p:sp>
      <p:sp>
        <p:nvSpPr>
          <p:cNvPr id="14341" name="Text Box 16"/>
          <p:cNvSpPr txBox="1">
            <a:spLocks noChangeArrowheads="1"/>
          </p:cNvSpPr>
          <p:nvPr/>
        </p:nvSpPr>
        <p:spPr bwMode="auto">
          <a:xfrm>
            <a:off x="540543" y="1484784"/>
            <a:ext cx="8062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电子速度的方向</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空间中能量梯度的方向，即</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垂直于等能面</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。因此，电子的运动方向取决于等能面的形状。在一般情况下，在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空间中，等能面并不是球面，因此，</a:t>
            </a:r>
            <a:r>
              <a:rPr kumimoji="1" lang="el-GR"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υ</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的方向一般并不是 </a:t>
            </a:r>
            <a:r>
              <a:rPr kumimoji="1"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的方向</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，只有当等能面为球面，或在某些特殊方向上，</a:t>
            </a:r>
            <a:r>
              <a:rPr kumimoji="1"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υ</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才与</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的方向相同</a:t>
            </a:r>
          </a:p>
        </p:txBody>
      </p:sp>
      <p:sp>
        <p:nvSpPr>
          <p:cNvPr id="14342" name="Rectangle 10"/>
          <p:cNvSpPr>
            <a:spLocks noRot="1" noChangeArrowheads="1"/>
          </p:cNvSpPr>
          <p:nvPr/>
        </p:nvSpPr>
        <p:spPr bwMode="auto">
          <a:xfrm>
            <a:off x="457200" y="4077072"/>
            <a:ext cx="8229600" cy="1657350"/>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tx1"/>
              </a:buClr>
              <a:buSzPct val="70000"/>
              <a:buFont typeface="Wingdings" panose="05000000000000000000" pitchFamily="2" charset="2"/>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电子状态确定，则电子速度确定（不随时间变化），不被静止在平衡位置的离子实散射所阻碍。这是因为离子实的作用已经包含在</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关系中。所以</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理想晶体中电阻为零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。电阻的产生是由于</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晶格中严格的周期性被破坏，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如杂质、缺陷和热振动会引起</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电子散射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43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D6087E8-7E11-4E57-A0F4-DC372B326A46}"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4.1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晶体中电子在外场下的运动</a:t>
            </a:r>
            <a:endPar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3"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电子的平均速度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4.1.2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外场作用下电子的准经典运动方程</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P76</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电子的有效质量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能带的填充与导电性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导体、绝缘体与半导体的区分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4.1.6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电子和空穴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E0E9EF-4A06-4F4D-85F2-3BABD9E031E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CB60582-AD63-4EDD-9F7B-589333EE2DE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89"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外力作用下的状态变化</a:t>
            </a:r>
          </a:p>
        </p:txBody>
      </p:sp>
      <p:sp>
        <p:nvSpPr>
          <p:cNvPr id="16390" name="Rectangle 3"/>
          <p:cNvSpPr>
            <a:spLocks noGrp="1" noRot="1" noChangeArrowheads="1"/>
          </p:cNvSpPr>
          <p:nvPr>
            <p:ph type="body" idx="1"/>
          </p:nvPr>
        </p:nvSpPr>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假设外力</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作用于电子，速度为</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υ</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k</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做功为</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W</a:t>
            </a:r>
          </a:p>
        </p:txBody>
      </p:sp>
      <p:sp>
        <p:nvSpPr>
          <p:cNvPr id="16393" name="Text Box 9"/>
          <p:cNvSpPr txBox="1">
            <a:spLocks noChangeArrowheads="1"/>
          </p:cNvSpPr>
          <p:nvPr/>
        </p:nvSpPr>
        <p:spPr bwMode="auto">
          <a:xfrm>
            <a:off x="2033072" y="5703003"/>
            <a:ext cx="5077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υ</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是任意的，因此括号中式子恒为零</a:t>
            </a:r>
          </a:p>
        </p:txBody>
      </p:sp>
      <p:sp>
        <p:nvSpPr>
          <p:cNvPr id="2" name="文本框 1"/>
          <p:cNvSpPr txBox="1"/>
          <p:nvPr/>
        </p:nvSpPr>
        <p:spPr>
          <a:xfrm>
            <a:off x="4114800" y="2974109"/>
            <a:ext cx="65" cy="276999"/>
          </a:xfrm>
          <a:prstGeom prst="rect">
            <a:avLst/>
          </a:prstGeom>
          <a:noFill/>
        </p:spPr>
        <p:txBody>
          <a:bodyPr wrap="none" lIns="0" tIns="0" rIns="0" bIns="0" rtlCol="0">
            <a:spAutoFit/>
          </a:bodyPr>
          <a:lstStyle/>
          <a:p>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366071361"/>
              </p:ext>
            </p:extLst>
          </p:nvPr>
        </p:nvGraphicFramePr>
        <p:xfrm>
          <a:off x="3068638" y="2563813"/>
          <a:ext cx="3006725" cy="2908300"/>
        </p:xfrm>
        <a:graphic>
          <a:graphicData uri="http://schemas.openxmlformats.org/presentationml/2006/ole">
            <mc:AlternateContent xmlns:mc="http://schemas.openxmlformats.org/markup-compatibility/2006">
              <mc:Choice xmlns:v="urn:schemas-microsoft-com:vml" Requires="v">
                <p:oleObj name="Equation" r:id="rId3" imgW="1180800" imgH="1143000" progId="Equation.DSMT4">
                  <p:embed/>
                </p:oleObj>
              </mc:Choice>
              <mc:Fallback>
                <p:oleObj name="Equation" r:id="rId3" imgW="1180800" imgH="1143000" progId="Equation.DSMT4">
                  <p:embed/>
                  <p:pic>
                    <p:nvPicPr>
                      <p:cNvPr id="0" name=""/>
                      <p:cNvPicPr/>
                      <p:nvPr/>
                    </p:nvPicPr>
                    <p:blipFill>
                      <a:blip r:embed="rId4"/>
                      <a:stretch>
                        <a:fillRect/>
                      </a:stretch>
                    </p:blipFill>
                    <p:spPr>
                      <a:xfrm>
                        <a:off x="3068638" y="2563813"/>
                        <a:ext cx="3006725" cy="2908300"/>
                      </a:xfrm>
                      <a:prstGeom prst="rect">
                        <a:avLst/>
                      </a:prstGeom>
                    </p:spPr>
                  </p:pic>
                </p:oleObj>
              </mc:Fallback>
            </mc:AlternateContent>
          </a:graphicData>
        </a:graphic>
      </p:graphicFrame>
      <p:sp>
        <p:nvSpPr>
          <p:cNvPr id="10" name="文本框 9"/>
          <p:cNvSpPr txBox="1"/>
          <p:nvPr/>
        </p:nvSpPr>
        <p:spPr>
          <a:xfrm>
            <a:off x="2547178" y="4725144"/>
            <a:ext cx="492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buFontTx/>
              <a:buNone/>
              <a:defRPr sz="2400" b="1" i="1">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zh-CN" altLang="en-US" i="0" dirty="0"/>
              <a:t>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F3D5925-F742-4471-A89C-D58590ACCE9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3"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外力作用下的状态变化</a:t>
            </a:r>
          </a:p>
        </p:txBody>
      </p:sp>
      <p:sp>
        <p:nvSpPr>
          <p:cNvPr id="17414" name="Rectangle 4"/>
          <p:cNvSpPr>
            <a:spLocks noGrp="1" noRot="1" noChangeArrowheads="1"/>
          </p:cNvSpPr>
          <p:nvPr>
            <p:ph type="body" idx="1"/>
          </p:nvPr>
        </p:nvSpPr>
        <p:spPr/>
        <p:txBody>
          <a:bodyPr/>
          <a:lstStyle/>
          <a:p>
            <a:pPr marL="0" indent="0" eaLnBrk="1" hangingPunct="1">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外力</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作用下电子状态变化的基本公式</a:t>
            </a: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eaLnBrk="1" hangingPunct="1">
              <a:buNone/>
            </a:pP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ħk</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称为电子的</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准动量（赝动量）</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，并不是动量算符的本征函数</a:t>
            </a:r>
          </a:p>
        </p:txBody>
      </p:sp>
      <p:graphicFrame>
        <p:nvGraphicFramePr>
          <p:cNvPr id="8" name="对象 7"/>
          <p:cNvGraphicFramePr>
            <a:graphicFrameLocks noChangeAspect="1"/>
          </p:cNvGraphicFramePr>
          <p:nvPr>
            <p:extLst>
              <p:ext uri="{D42A27DB-BD31-4B8C-83A1-F6EECF244321}">
                <p14:modId xmlns:p14="http://schemas.microsoft.com/office/powerpoint/2010/main" val="3037857954"/>
              </p:ext>
            </p:extLst>
          </p:nvPr>
        </p:nvGraphicFramePr>
        <p:xfrm>
          <a:off x="3586163" y="2427288"/>
          <a:ext cx="1973262" cy="1001712"/>
        </p:xfrm>
        <a:graphic>
          <a:graphicData uri="http://schemas.openxmlformats.org/presentationml/2006/ole">
            <mc:AlternateContent xmlns:mc="http://schemas.openxmlformats.org/markup-compatibility/2006">
              <mc:Choice xmlns:v="urn:schemas-microsoft-com:vml" Requires="v">
                <p:oleObj name="Equation" r:id="rId2" imgW="774360" imgH="393480" progId="Equation.DSMT4">
                  <p:embed/>
                </p:oleObj>
              </mc:Choice>
              <mc:Fallback>
                <p:oleObj name="Equation" r:id="rId2" imgW="774360" imgH="393480" progId="Equation.DSMT4">
                  <p:embed/>
                  <p:pic>
                    <p:nvPicPr>
                      <p:cNvPr id="9" name="对象 8"/>
                      <p:cNvPicPr/>
                      <p:nvPr/>
                    </p:nvPicPr>
                    <p:blipFill>
                      <a:blip r:embed="rId3"/>
                      <a:stretch>
                        <a:fillRect/>
                      </a:stretch>
                    </p:blipFill>
                    <p:spPr>
                      <a:xfrm>
                        <a:off x="3586163" y="2427288"/>
                        <a:ext cx="1973262" cy="1001712"/>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z="4000" b="1" dirty="0">
                <a:solidFill>
                  <a:srgbClr val="7030A0"/>
                </a:solidFill>
                <a:latin typeface="微软雅黑" panose="020B0503020204020204" pitchFamily="34" charset="-122"/>
                <a:ea typeface="微软雅黑" panose="020B0503020204020204" pitchFamily="34" charset="-122"/>
              </a:rPr>
              <a:t>准经典运动的两个基本方程</a:t>
            </a:r>
          </a:p>
        </p:txBody>
      </p:sp>
      <p:sp>
        <p:nvSpPr>
          <p:cNvPr id="184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2F529C-D95C-4EE5-8E8C-8BA18C9FE78A}" type="slidenum">
              <a:rPr lang="zh-CN" altLang="en-US" sz="1200" smtClean="0">
                <a:solidFill>
                  <a:srgbClr val="898989"/>
                </a:solidFill>
                <a:latin typeface="微软雅黑" panose="020B0503020204020204" pitchFamily="34" charset="-122"/>
                <a:ea typeface="微软雅黑" panose="020B0503020204020204" pitchFamily="34" charset="-122"/>
              </a:rPr>
              <a:pPr>
                <a:spcBef>
                  <a:spcPct val="0"/>
                </a:spcBef>
                <a:buFontTx/>
                <a:buNone/>
              </a:pPr>
              <a:t>15</a:t>
            </a:fld>
            <a:endParaRPr lang="zh-CN" altLang="en-US" sz="1200">
              <a:solidFill>
                <a:srgbClr val="898989"/>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55286576"/>
              </p:ext>
            </p:extLst>
          </p:nvPr>
        </p:nvGraphicFramePr>
        <p:xfrm>
          <a:off x="2741613" y="2097088"/>
          <a:ext cx="3662362" cy="2663825"/>
        </p:xfrm>
        <a:graphic>
          <a:graphicData uri="http://schemas.openxmlformats.org/presentationml/2006/ole">
            <mc:AlternateContent xmlns:mc="http://schemas.openxmlformats.org/markup-compatibility/2006">
              <mc:Choice xmlns:v="urn:schemas-microsoft-com:vml" Requires="v">
                <p:oleObj name="Equation" r:id="rId2" imgW="1117440" imgH="812520" progId="Equation.DSMT4">
                  <p:embed/>
                </p:oleObj>
              </mc:Choice>
              <mc:Fallback>
                <p:oleObj name="Equation" r:id="rId2" imgW="1117440" imgH="812520" progId="Equation.DSMT4">
                  <p:embed/>
                  <p:pic>
                    <p:nvPicPr>
                      <p:cNvPr id="9" name="对象 8"/>
                      <p:cNvPicPr/>
                      <p:nvPr/>
                    </p:nvPicPr>
                    <p:blipFill>
                      <a:blip r:embed="rId3"/>
                      <a:stretch>
                        <a:fillRect/>
                      </a:stretch>
                    </p:blipFill>
                    <p:spPr>
                      <a:xfrm>
                        <a:off x="2741613" y="2097088"/>
                        <a:ext cx="3662362" cy="2663825"/>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CDF8BF3B-881F-4433-9644-C8BDD07C5DF6}"/>
              </a:ext>
            </a:extLst>
          </p:cNvPr>
          <p:cNvSpPr txBox="1"/>
          <p:nvPr/>
        </p:nvSpPr>
        <p:spPr>
          <a:xfrm>
            <a:off x="387521" y="5440362"/>
            <a:ext cx="8388835"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外力</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改变电子的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，每到一个新的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，就具有那个</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处对应的</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υ</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4.1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晶体中电子在外场下的运动</a:t>
            </a:r>
            <a:endPar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59"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电子的平均速度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外场作用下电子的准经典运动方程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4.1.3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电子的有效质量</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P77</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能带的填充与导电性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导体、绝缘体与半导体的区分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4.1.6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电子和空穴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484952B-5683-46A7-85CC-D5890094B234}"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D5E5C49-AF61-419B-A004-6952AA4F387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5"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准经典电子运动的加速度公式</a:t>
            </a:r>
          </a:p>
        </p:txBody>
      </p:sp>
      <p:sp>
        <p:nvSpPr>
          <p:cNvPr id="20486" name="Rectangle 3"/>
          <p:cNvSpPr>
            <a:spLocks noGrp="1" noRot="1" noChangeArrowheads="1"/>
          </p:cNvSpPr>
          <p:nvPr>
            <p:ph type="body" idx="1"/>
          </p:nvPr>
        </p:nvSpPr>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根据速度与准动量两个基本公式，写出加速度分量的形式</a:t>
            </a:r>
          </a:p>
        </p:txBody>
      </p:sp>
      <p:sp>
        <p:nvSpPr>
          <p:cNvPr id="20488" name="TextBox 1"/>
          <p:cNvSpPr txBox="1">
            <a:spLocks noChangeArrowheads="1"/>
          </p:cNvSpPr>
          <p:nvPr/>
        </p:nvSpPr>
        <p:spPr bwMode="auto">
          <a:xfrm>
            <a:off x="6228184" y="4509120"/>
            <a:ext cx="230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z</a:t>
            </a:r>
            <a:endParaRPr lang="zh-CN" altLang="en-US" sz="28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18224857"/>
              </p:ext>
            </p:extLst>
          </p:nvPr>
        </p:nvGraphicFramePr>
        <p:xfrm>
          <a:off x="949325" y="2914650"/>
          <a:ext cx="7246938" cy="2513013"/>
        </p:xfrm>
        <a:graphic>
          <a:graphicData uri="http://schemas.openxmlformats.org/presentationml/2006/ole">
            <mc:AlternateContent xmlns:mc="http://schemas.openxmlformats.org/markup-compatibility/2006">
              <mc:Choice xmlns:v="urn:schemas-microsoft-com:vml" Requires="v">
                <p:oleObj name="Equation" r:id="rId2" imgW="2857320" imgH="990360" progId="Equation.DSMT4">
                  <p:embed/>
                </p:oleObj>
              </mc:Choice>
              <mc:Fallback>
                <p:oleObj name="Equation" r:id="rId2" imgW="2857320" imgH="990360" progId="Equation.DSMT4">
                  <p:embed/>
                  <p:pic>
                    <p:nvPicPr>
                      <p:cNvPr id="0" name=""/>
                      <p:cNvPicPr/>
                      <p:nvPr/>
                    </p:nvPicPr>
                    <p:blipFill>
                      <a:blip r:embed="rId3"/>
                      <a:stretch>
                        <a:fillRect/>
                      </a:stretch>
                    </p:blipFill>
                    <p:spPr>
                      <a:xfrm>
                        <a:off x="949325" y="2914650"/>
                        <a:ext cx="7246938" cy="2513013"/>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D5E5C49-AF61-419B-A004-6952AA4F387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5" name="Rectangle 2"/>
          <p:cNvSpPr>
            <a:spLocks noGrp="1" noRot="1" noChangeArrowheads="1"/>
          </p:cNvSpPr>
          <p:nvPr>
            <p:ph type="title"/>
          </p:nvPr>
        </p:nvSpPr>
        <p:spPr>
          <a:xfrm>
            <a:off x="276672" y="260648"/>
            <a:ext cx="8867328" cy="1143000"/>
          </a:xfrm>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加速度的矩阵形式：倒数有效质量张量</a:t>
            </a:r>
          </a:p>
        </p:txBody>
      </p:sp>
      <p:pic>
        <p:nvPicPr>
          <p:cNvPr id="5" name="图片 4"/>
          <p:cNvPicPr>
            <a:picLocks noChangeAspect="1"/>
          </p:cNvPicPr>
          <p:nvPr/>
        </p:nvPicPr>
        <p:blipFill>
          <a:blip r:embed="rId2"/>
          <a:stretch>
            <a:fillRect/>
          </a:stretch>
        </p:blipFill>
        <p:spPr>
          <a:xfrm>
            <a:off x="971550" y="1374775"/>
            <a:ext cx="7200900" cy="4981575"/>
          </a:xfrm>
          <a:prstGeom prst="rect">
            <a:avLst/>
          </a:prstGeom>
        </p:spPr>
      </p:pic>
    </p:spTree>
    <p:extLst>
      <p:ext uri="{BB962C8B-B14F-4D97-AF65-F5344CB8AC3E}">
        <p14:creationId xmlns:p14="http://schemas.microsoft.com/office/powerpoint/2010/main" val="292701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3ACE422-90C8-45B8-8A00-524A46A6465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533" name="Rectangle 2"/>
          <p:cNvSpPr>
            <a:spLocks noGrp="1" noRot="1" noChangeArrowheads="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对角化张量</a:t>
            </a:r>
          </a:p>
        </p:txBody>
      </p:sp>
      <p:sp>
        <p:nvSpPr>
          <p:cNvPr id="22534" name="Rectangle 3"/>
          <p:cNvSpPr>
            <a:spLocks noGrp="1" noRot="1" noChangeArrowheads="1"/>
          </p:cNvSpPr>
          <p:nvPr>
            <p:ph type="body" idx="1"/>
          </p:nvPr>
        </p:nvSpPr>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选择</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沿张量主轴方向，可使得</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得到倒数有效质量张量</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的对角化形式</a:t>
            </a:r>
          </a:p>
        </p:txBody>
      </p:sp>
      <p:graphicFrame>
        <p:nvGraphicFramePr>
          <p:cNvPr id="4" name="物件 3">
            <a:extLst>
              <a:ext uri="{FF2B5EF4-FFF2-40B4-BE49-F238E27FC236}">
                <a16:creationId xmlns:a16="http://schemas.microsoft.com/office/drawing/2014/main" id="{4C0CE0EA-5B29-EBFF-5259-83FF06D94014}"/>
              </a:ext>
            </a:extLst>
          </p:cNvPr>
          <p:cNvGraphicFramePr>
            <a:graphicFrameLocks noChangeAspect="1"/>
          </p:cNvGraphicFramePr>
          <p:nvPr>
            <p:extLst>
              <p:ext uri="{D42A27DB-BD31-4B8C-83A1-F6EECF244321}">
                <p14:modId xmlns:p14="http://schemas.microsoft.com/office/powerpoint/2010/main" val="2623226965"/>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927600" y="2667000"/>
                        <a:ext cx="914400" cy="198438"/>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BFED6B2D-F8AC-AD3C-4DA4-484AC58937AA}"/>
              </a:ext>
            </a:extLst>
          </p:cNvPr>
          <p:cNvGraphicFramePr>
            <a:graphicFrameLocks noChangeAspect="1"/>
          </p:cNvGraphicFramePr>
          <p:nvPr>
            <p:extLst>
              <p:ext uri="{D42A27DB-BD31-4B8C-83A1-F6EECF244321}">
                <p14:modId xmlns:p14="http://schemas.microsoft.com/office/powerpoint/2010/main" val="4243047989"/>
              </p:ext>
            </p:extLst>
          </p:nvPr>
        </p:nvGraphicFramePr>
        <p:xfrm>
          <a:off x="5327650" y="2676525"/>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0" name=""/>
                      <p:cNvPicPr/>
                      <p:nvPr/>
                    </p:nvPicPr>
                    <p:blipFill>
                      <a:blip r:embed="rId3"/>
                      <a:stretch>
                        <a:fillRect/>
                      </a:stretch>
                    </p:blipFill>
                    <p:spPr>
                      <a:xfrm>
                        <a:off x="5327650" y="2676525"/>
                        <a:ext cx="114300" cy="1778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F7A288F0-4657-AE56-E13A-BF5FE3F66407}"/>
              </a:ext>
            </a:extLst>
          </p:cNvPr>
          <p:cNvGraphicFramePr>
            <a:graphicFrameLocks noChangeAspect="1"/>
          </p:cNvGraphicFramePr>
          <p:nvPr>
            <p:extLst>
              <p:ext uri="{D42A27DB-BD31-4B8C-83A1-F6EECF244321}">
                <p14:modId xmlns:p14="http://schemas.microsoft.com/office/powerpoint/2010/main" val="3899979350"/>
              </p:ext>
            </p:extLst>
          </p:nvPr>
        </p:nvGraphicFramePr>
        <p:xfrm>
          <a:off x="2979016" y="2216722"/>
          <a:ext cx="2944936" cy="1068261"/>
        </p:xfrm>
        <a:graphic>
          <a:graphicData uri="http://schemas.openxmlformats.org/presentationml/2006/ole">
            <mc:AlternateContent xmlns:mc="http://schemas.openxmlformats.org/markup-compatibility/2006">
              <mc:Choice xmlns:v="urn:schemas-microsoft-com:vml" Requires="v">
                <p:oleObj name="Equation" r:id="rId5" imgW="1295280" imgH="469800" progId="Equation.DSMT4">
                  <p:embed/>
                </p:oleObj>
              </mc:Choice>
              <mc:Fallback>
                <p:oleObj name="Equation" r:id="rId5" imgW="1295280" imgH="469800" progId="Equation.DSMT4">
                  <p:embed/>
                  <p:pic>
                    <p:nvPicPr>
                      <p:cNvPr id="0" name=""/>
                      <p:cNvPicPr/>
                      <p:nvPr/>
                    </p:nvPicPr>
                    <p:blipFill>
                      <a:blip r:embed="rId6"/>
                      <a:stretch>
                        <a:fillRect/>
                      </a:stretch>
                    </p:blipFill>
                    <p:spPr>
                      <a:xfrm>
                        <a:off x="2979016" y="2216722"/>
                        <a:ext cx="2944936" cy="1068261"/>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AD47B91C-1258-B476-02C4-1D095451673F}"/>
              </a:ext>
            </a:extLst>
          </p:cNvPr>
          <p:cNvGraphicFramePr>
            <a:graphicFrameLocks noChangeAspect="1"/>
          </p:cNvGraphicFramePr>
          <p:nvPr>
            <p:extLst>
              <p:ext uri="{D42A27DB-BD31-4B8C-83A1-F6EECF244321}">
                <p14:modId xmlns:p14="http://schemas.microsoft.com/office/powerpoint/2010/main" val="2159663771"/>
              </p:ext>
            </p:extLst>
          </p:nvPr>
        </p:nvGraphicFramePr>
        <p:xfrm>
          <a:off x="3245538" y="4043034"/>
          <a:ext cx="2652923" cy="2652923"/>
        </p:xfrm>
        <a:graphic>
          <a:graphicData uri="http://schemas.openxmlformats.org/presentationml/2006/ole">
            <mc:AlternateContent xmlns:mc="http://schemas.openxmlformats.org/markup-compatibility/2006">
              <mc:Choice xmlns:v="urn:schemas-microsoft-com:vml" Requires="v">
                <p:oleObj name="Equation" r:id="rId7" imgW="1447560" imgH="1447560" progId="Equation.DSMT4">
                  <p:embed/>
                </p:oleObj>
              </mc:Choice>
              <mc:Fallback>
                <p:oleObj name="Equation" r:id="rId7" imgW="1447560" imgH="1447560" progId="Equation.DSMT4">
                  <p:embed/>
                  <p:pic>
                    <p:nvPicPr>
                      <p:cNvPr id="0" name=""/>
                      <p:cNvPicPr/>
                      <p:nvPr/>
                    </p:nvPicPr>
                    <p:blipFill>
                      <a:blip r:embed="rId8"/>
                      <a:stretch>
                        <a:fillRect/>
                      </a:stretch>
                    </p:blipFill>
                    <p:spPr>
                      <a:xfrm>
                        <a:off x="3245538" y="4043034"/>
                        <a:ext cx="2652923" cy="2652923"/>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内容提要</a:t>
            </a:r>
          </a:p>
        </p:txBody>
      </p:sp>
      <p:sp>
        <p:nvSpPr>
          <p:cNvPr id="5123" name="内容占位符 2"/>
          <p:cNvSpPr>
            <a:spLocks noGrp="1"/>
          </p:cNvSpPr>
          <p:nvPr>
            <p:ph idx="1"/>
          </p:nvPr>
        </p:nvSpPr>
        <p:spPr/>
        <p:txBody>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4.1  </a:t>
            </a:r>
            <a:r>
              <a:rPr lang="zh-CN" altLang="en-US" b="1" dirty="0">
                <a:solidFill>
                  <a:srgbClr val="C00000"/>
                </a:solidFill>
                <a:latin typeface="微软雅黑" panose="020B0503020204020204" pitchFamily="34" charset="-122"/>
                <a:ea typeface="微软雅黑" panose="020B0503020204020204" pitchFamily="34" charset="-122"/>
              </a:rPr>
              <a:t>晶体中电子在外电场下的运动</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P75-84</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金属的电特性</a:t>
            </a:r>
            <a:endParaRPr lang="en-US" altLang="zh-CN" b="1" dirty="0">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半导体的电特性</a:t>
            </a:r>
            <a:endParaRPr lang="en-US" altLang="zh-CN" b="1" dirty="0">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固体间接触的电特性</a:t>
            </a:r>
            <a:endParaRPr lang="en-US" altLang="zh-CN" b="1" dirty="0">
              <a:latin typeface="微软雅黑" panose="020B0503020204020204" pitchFamily="34" charset="-122"/>
              <a:ea typeface="微软雅黑" panose="020B0503020204020204" pitchFamily="34" charset="-122"/>
            </a:endParaRPr>
          </a:p>
        </p:txBody>
      </p:sp>
      <p:sp>
        <p:nvSpPr>
          <p:cNvPr id="512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5A22596-E61C-4A6B-AFE5-651F2160D2C7}"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2</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物件 2">
            <a:extLst>
              <a:ext uri="{FF2B5EF4-FFF2-40B4-BE49-F238E27FC236}">
                <a16:creationId xmlns:a16="http://schemas.microsoft.com/office/drawing/2014/main" id="{7F108352-9195-8975-2E82-EF4C01C2EA22}"/>
              </a:ext>
            </a:extLst>
          </p:cNvPr>
          <p:cNvGraphicFramePr>
            <a:graphicFrameLocks noChangeAspect="1"/>
          </p:cNvGraphicFramePr>
          <p:nvPr>
            <p:extLst>
              <p:ext uri="{D42A27DB-BD31-4B8C-83A1-F6EECF244321}">
                <p14:modId xmlns:p14="http://schemas.microsoft.com/office/powerpoint/2010/main" val="4266231004"/>
              </p:ext>
            </p:extLst>
          </p:nvPr>
        </p:nvGraphicFramePr>
        <p:xfrm>
          <a:off x="919163" y="2314362"/>
          <a:ext cx="6893197" cy="4264238"/>
        </p:xfrm>
        <a:graphic>
          <a:graphicData uri="http://schemas.openxmlformats.org/presentationml/2006/ole">
            <mc:AlternateContent xmlns:mc="http://schemas.openxmlformats.org/markup-compatibility/2006">
              <mc:Choice xmlns:v="urn:schemas-microsoft-com:vml" Requires="v">
                <p:oleObj name="Equation" r:id="rId2" imgW="3365280" imgH="2082600" progId="Equation.DSMT4">
                  <p:embed/>
                </p:oleObj>
              </mc:Choice>
              <mc:Fallback>
                <p:oleObj name="Equation" r:id="rId2" imgW="3365280" imgH="2082600" progId="Equation.DSMT4">
                  <p:embed/>
                  <p:pic>
                    <p:nvPicPr>
                      <p:cNvPr id="0" name=""/>
                      <p:cNvPicPr/>
                      <p:nvPr/>
                    </p:nvPicPr>
                    <p:blipFill>
                      <a:blip r:embed="rId3"/>
                      <a:stretch>
                        <a:fillRect/>
                      </a:stretch>
                    </p:blipFill>
                    <p:spPr>
                      <a:xfrm>
                        <a:off x="919163" y="2314362"/>
                        <a:ext cx="6893197" cy="4264238"/>
                      </a:xfrm>
                      <a:prstGeom prst="rect">
                        <a:avLst/>
                      </a:prstGeom>
                    </p:spPr>
                  </p:pic>
                </p:oleObj>
              </mc:Fallback>
            </mc:AlternateContent>
          </a:graphicData>
        </a:graphic>
      </p:graphicFrame>
      <p:sp>
        <p:nvSpPr>
          <p:cNvPr id="23560" name="Oval 8"/>
          <p:cNvSpPr>
            <a:spLocks noChangeArrowheads="1"/>
          </p:cNvSpPr>
          <p:nvPr/>
        </p:nvSpPr>
        <p:spPr bwMode="auto">
          <a:xfrm>
            <a:off x="3275856" y="2852936"/>
            <a:ext cx="1728192" cy="129761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486DA0F-FE51-44F1-9CB6-3DC865C8A50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7"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对角化张量</a:t>
            </a:r>
          </a:p>
        </p:txBody>
      </p:sp>
      <p:sp>
        <p:nvSpPr>
          <p:cNvPr id="23558" name="Rectangle 4"/>
          <p:cNvSpPr>
            <a:spLocks noGrp="1" noRot="1" noChangeArrowheads="1"/>
          </p:cNvSpPr>
          <p:nvPr>
            <p:ph type="body" idx="1"/>
          </p:nvPr>
        </p:nvSpPr>
        <p:spPr>
          <a:xfrm>
            <a:off x="457200" y="1600200"/>
            <a:ext cx="8229600" cy="546444"/>
          </a:xfrm>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引入有效质量张量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8B10FE4-2E4D-4411-A941-514A2EC8171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81"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晶体电子的有效质量</a:t>
            </a:r>
          </a:p>
        </p:txBody>
      </p:sp>
      <p:sp>
        <p:nvSpPr>
          <p:cNvPr id="24582" name="Rectangle 3"/>
          <p:cNvSpPr>
            <a:spLocks noGrp="1" noRot="1" noChangeArrowheads="1"/>
          </p:cNvSpPr>
          <p:nvPr>
            <p:ph type="body" idx="1"/>
          </p:nvPr>
        </p:nvSpPr>
        <p:spPr>
          <a:xfrm>
            <a:off x="457200" y="1417638"/>
            <a:ext cx="8229600" cy="4525963"/>
          </a:xfrm>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牛顿第二定律的化简形式</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晶体加速度不一定和外力方向一致</a:t>
            </a: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电子有效质量与自由电子质量有很大差别</a:t>
            </a:r>
          </a:p>
        </p:txBody>
      </p:sp>
      <p:pic>
        <p:nvPicPr>
          <p:cNvPr id="2" name="图片 1"/>
          <p:cNvPicPr>
            <a:picLocks noChangeAspect="1"/>
          </p:cNvPicPr>
          <p:nvPr/>
        </p:nvPicPr>
        <p:blipFill>
          <a:blip r:embed="rId2"/>
          <a:stretch>
            <a:fillRect/>
          </a:stretch>
        </p:blipFill>
        <p:spPr>
          <a:xfrm>
            <a:off x="3203847" y="2178461"/>
            <a:ext cx="2736306" cy="250107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p:cNvSpPr>
          <p:nvPr/>
        </p:nvSpPr>
        <p:spPr bwMode="auto">
          <a:xfrm>
            <a:off x="863600" y="188913"/>
            <a:ext cx="741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晶体电子的有效质量</a:t>
            </a:r>
            <a:endParaRPr lang="zh-CN" altLang="en-US" sz="4000"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3" name="Text Box 3"/>
          <p:cNvSpPr txBox="1">
            <a:spLocks noChangeArrowheads="1"/>
          </p:cNvSpPr>
          <p:nvPr/>
        </p:nvSpPr>
        <p:spPr bwMode="auto">
          <a:xfrm>
            <a:off x="374216" y="3243967"/>
            <a:ext cx="54999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AutoNum type="arabicParenBoth"/>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质量是标量，而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有效质量是张量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。对于晶体电子来说，加速度和外力的方向可以是不一致的</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5" name="Rectangle 8"/>
          <p:cNvSpPr>
            <a:spLocks noChangeArrowheads="1"/>
          </p:cNvSpPr>
          <p:nvPr/>
        </p:nvSpPr>
        <p:spPr bwMode="auto">
          <a:xfrm>
            <a:off x="2552700" y="1412875"/>
            <a:ext cx="2954338" cy="1295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6" name="Text Box 9"/>
          <p:cNvSpPr txBox="1">
            <a:spLocks noChangeArrowheads="1"/>
          </p:cNvSpPr>
          <p:nvPr/>
        </p:nvSpPr>
        <p:spPr bwMode="auto">
          <a:xfrm>
            <a:off x="699174" y="1753637"/>
            <a:ext cx="1620957" cy="523220"/>
          </a:xfrm>
          <a:prstGeom prst="rect">
            <a:avLst/>
          </a:prstGeom>
          <a:no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有效质量</a:t>
            </a:r>
          </a:p>
        </p:txBody>
      </p:sp>
      <p:graphicFrame>
        <p:nvGraphicFramePr>
          <p:cNvPr id="25607" name="Object 2"/>
          <p:cNvGraphicFramePr>
            <a:graphicFrameLocks noChangeAspect="1"/>
          </p:cNvGraphicFramePr>
          <p:nvPr>
            <p:extLst>
              <p:ext uri="{D42A27DB-BD31-4B8C-83A1-F6EECF244321}">
                <p14:modId xmlns:p14="http://schemas.microsoft.com/office/powerpoint/2010/main" val="24362111"/>
              </p:ext>
            </p:extLst>
          </p:nvPr>
        </p:nvGraphicFramePr>
        <p:xfrm>
          <a:off x="3017838" y="1484313"/>
          <a:ext cx="2098675" cy="1114425"/>
        </p:xfrm>
        <a:graphic>
          <a:graphicData uri="http://schemas.openxmlformats.org/presentationml/2006/ole">
            <mc:AlternateContent xmlns:mc="http://schemas.openxmlformats.org/markup-compatibility/2006">
              <mc:Choice xmlns:v="urn:schemas-microsoft-com:vml" Requires="v">
                <p:oleObj name="Equation" r:id="rId2" imgW="863280" imgH="457200" progId="Equation.DSMT4">
                  <p:embed/>
                </p:oleObj>
              </mc:Choice>
              <mc:Fallback>
                <p:oleObj name="Equation" r:id="rId2" imgW="863280" imgH="457200" progId="Equation.DSMT4">
                  <p:embed/>
                  <p:pic>
                    <p:nvPicPr>
                      <p:cNvPr id="0" name="Object 2"/>
                      <p:cNvPicPr>
                        <a:picLocks noChangeAspect="1" noChangeArrowheads="1"/>
                      </p:cNvPicPr>
                      <p:nvPr/>
                    </p:nvPicPr>
                    <p:blipFill>
                      <a:blip r:embed="rId3"/>
                      <a:srcRect/>
                      <a:stretch>
                        <a:fillRect/>
                      </a:stretch>
                    </p:blipFill>
                    <p:spPr bwMode="auto">
                      <a:xfrm>
                        <a:off x="3017838" y="1484313"/>
                        <a:ext cx="20986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61BC03-A6E8-4E71-9014-D9B390534DD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4"/>
          <a:stretch>
            <a:fillRect/>
          </a:stretch>
        </p:blipFill>
        <p:spPr>
          <a:xfrm>
            <a:off x="6373411" y="2438544"/>
            <a:ext cx="2061652" cy="2005752"/>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858838" y="68263"/>
            <a:ext cx="741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晶体电子的有效质量</a:t>
            </a:r>
            <a:endParaRPr lang="zh-CN" altLang="en-US" sz="4000"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7" name="Text Box 10"/>
          <p:cNvSpPr txBox="1">
            <a:spLocks noChangeArrowheads="1"/>
          </p:cNvSpPr>
          <p:nvPr/>
        </p:nvSpPr>
        <p:spPr bwMode="auto">
          <a:xfrm>
            <a:off x="323850" y="3213100"/>
            <a:ext cx="511224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indent="-457200" eaLnBrk="1" hangingPunct="1">
              <a:spcBef>
                <a:spcPct val="0"/>
              </a:spcBef>
              <a:buAutoNum type="arabicParenBoth"/>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质量是标量，而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有效质量是张量</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。对于晶体电子来说，加速度和外力的方向可以是不一致的</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eaLnBrk="1" hangingPunct="1">
              <a:spcBef>
                <a:spcPct val="0"/>
              </a:spcBef>
              <a:buFont typeface="Arial" panose="020B0604020202020204" pitchFamily="34" charset="0"/>
              <a:buAutoNum type="arabicParenBoth"/>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质量是常值，而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有效质量是变值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，而且有正有负，一般关心带底和带顶的有效质量</a:t>
            </a:r>
          </a:p>
          <a:p>
            <a:pPr eaLnBrk="1" hangingPunct="1">
              <a:spcBef>
                <a:spcPct val="0"/>
              </a:spcBef>
              <a:buFontTx/>
              <a:buNone/>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0" name="Text Box 14"/>
          <p:cNvSpPr txBox="1">
            <a:spLocks noChangeArrowheads="1"/>
          </p:cNvSpPr>
          <p:nvPr/>
        </p:nvSpPr>
        <p:spPr bwMode="auto">
          <a:xfrm>
            <a:off x="855663" y="5703888"/>
            <a:ext cx="1590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能带底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&gt; 0</a:t>
            </a:r>
          </a:p>
        </p:txBody>
      </p:sp>
      <p:sp>
        <p:nvSpPr>
          <p:cNvPr id="26631" name="Text Box 15"/>
          <p:cNvSpPr txBox="1">
            <a:spLocks noChangeArrowheads="1"/>
          </p:cNvSpPr>
          <p:nvPr/>
        </p:nvSpPr>
        <p:spPr bwMode="auto">
          <a:xfrm>
            <a:off x="2700338" y="5703888"/>
            <a:ext cx="1590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能带顶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&lt; 0</a:t>
            </a:r>
          </a:p>
        </p:txBody>
      </p:sp>
      <p:sp>
        <p:nvSpPr>
          <p:cNvPr id="26633" name="Text Box 18"/>
          <p:cNvSpPr txBox="1">
            <a:spLocks noChangeArrowheads="1"/>
          </p:cNvSpPr>
          <p:nvPr/>
        </p:nvSpPr>
        <p:spPr bwMode="auto">
          <a:xfrm>
            <a:off x="457200" y="1753722"/>
            <a:ext cx="1620957" cy="523220"/>
          </a:xfrm>
          <a:prstGeom prst="rect">
            <a:avLst/>
          </a:prstGeom>
          <a:noFill/>
          <a:ln>
            <a:noFill/>
          </a:ln>
        </p:spPr>
        <p:txBody>
          <a:bodyPr wrap="none">
            <a:spAutoFit/>
          </a:bodyPr>
          <a:lstStyle>
            <a:defPPr>
              <a:defRPr lang="zh-CN"/>
            </a:defPPr>
            <a:lvl1pPr eaLnBrk="1" hangingPunct="1">
              <a:buFontTx/>
              <a:buNone/>
              <a:defRPr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zh-CN" altLang="en-US" dirty="0"/>
              <a:t>有效质量</a:t>
            </a:r>
          </a:p>
        </p:txBody>
      </p:sp>
      <p:grpSp>
        <p:nvGrpSpPr>
          <p:cNvPr id="2" name="组合 1"/>
          <p:cNvGrpSpPr/>
          <p:nvPr/>
        </p:nvGrpSpPr>
        <p:grpSpPr>
          <a:xfrm>
            <a:off x="2267744" y="1401763"/>
            <a:ext cx="2954338" cy="1295400"/>
            <a:chOff x="587375" y="1843088"/>
            <a:chExt cx="2954338" cy="1295400"/>
          </a:xfrm>
        </p:grpSpPr>
        <p:sp>
          <p:nvSpPr>
            <p:cNvPr id="26632" name="Rectangle 17"/>
            <p:cNvSpPr>
              <a:spLocks noChangeArrowheads="1"/>
            </p:cNvSpPr>
            <p:nvPr/>
          </p:nvSpPr>
          <p:spPr bwMode="auto">
            <a:xfrm>
              <a:off x="587375" y="1843088"/>
              <a:ext cx="2954338" cy="1295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6634" name="Object 2"/>
            <p:cNvGraphicFramePr>
              <a:graphicFrameLocks noChangeAspect="1"/>
            </p:cNvGraphicFramePr>
            <p:nvPr>
              <p:extLst>
                <p:ext uri="{D42A27DB-BD31-4B8C-83A1-F6EECF244321}">
                  <p14:modId xmlns:p14="http://schemas.microsoft.com/office/powerpoint/2010/main" val="1830898329"/>
                </p:ext>
              </p:extLst>
            </p:nvPr>
          </p:nvGraphicFramePr>
          <p:xfrm>
            <a:off x="985838" y="1933575"/>
            <a:ext cx="2159000" cy="1114425"/>
          </p:xfrm>
          <a:graphic>
            <a:graphicData uri="http://schemas.openxmlformats.org/presentationml/2006/ole">
              <mc:AlternateContent xmlns:mc="http://schemas.openxmlformats.org/markup-compatibility/2006">
                <mc:Choice xmlns:v="urn:schemas-microsoft-com:vml" Requires="v">
                  <p:oleObj name="公式" r:id="rId2" imgW="889000" imgH="457200" progId="Equation.3">
                    <p:embed/>
                  </p:oleObj>
                </mc:Choice>
                <mc:Fallback>
                  <p:oleObj name="公式" r:id="rId2" imgW="889000" imgH="457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933575"/>
                          <a:ext cx="2159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663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66" y="1292374"/>
            <a:ext cx="2959786" cy="4982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3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10D48C6-B5F1-4C0A-A51B-50B5E95DF644}"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title"/>
          </p:nvPr>
        </p:nvSpPr>
        <p:spPr>
          <a:xfrm>
            <a:off x="222250" y="274638"/>
            <a:ext cx="868680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有效质量的大小和</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的曲率相关</a:t>
            </a:r>
          </a:p>
        </p:txBody>
      </p:sp>
      <p:sp>
        <p:nvSpPr>
          <p:cNvPr id="276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E07D99-AF8C-439E-8BC4-706FA7E2908B}"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654" name="Group 9"/>
          <p:cNvGrpSpPr>
            <a:grpSpLocks/>
          </p:cNvGrpSpPr>
          <p:nvPr/>
        </p:nvGrpSpPr>
        <p:grpSpPr bwMode="auto">
          <a:xfrm>
            <a:off x="1284288" y="1916113"/>
            <a:ext cx="6750050" cy="3084512"/>
            <a:chOff x="356" y="1584"/>
            <a:chExt cx="4252" cy="1943"/>
          </a:xfrm>
        </p:grpSpPr>
        <p:sp>
          <p:nvSpPr>
            <p:cNvPr id="27655" name="Freeform 3"/>
            <p:cNvSpPr>
              <a:spLocks/>
            </p:cNvSpPr>
            <p:nvPr/>
          </p:nvSpPr>
          <p:spPr bwMode="auto">
            <a:xfrm>
              <a:off x="576" y="1584"/>
              <a:ext cx="528" cy="1392"/>
            </a:xfrm>
            <a:custGeom>
              <a:avLst/>
              <a:gdLst>
                <a:gd name="T0" fmla="*/ 0 w 672"/>
                <a:gd name="T1" fmla="*/ 0 h 1392"/>
                <a:gd name="T2" fmla="*/ 7 w 672"/>
                <a:gd name="T3" fmla="*/ 1392 h 1392"/>
                <a:gd name="T4" fmla="*/ 14 w 672"/>
                <a:gd name="T5" fmla="*/ 0 h 1392"/>
                <a:gd name="T6" fmla="*/ 0 60000 65536"/>
                <a:gd name="T7" fmla="*/ 0 60000 65536"/>
                <a:gd name="T8" fmla="*/ 0 60000 65536"/>
              </a:gdLst>
              <a:ahLst/>
              <a:cxnLst>
                <a:cxn ang="T6">
                  <a:pos x="T0" y="T1"/>
                </a:cxn>
                <a:cxn ang="T7">
                  <a:pos x="T2" y="T3"/>
                </a:cxn>
                <a:cxn ang="T8">
                  <a:pos x="T4" y="T5"/>
                </a:cxn>
              </a:cxnLst>
              <a:rect l="0" t="0" r="r" b="b"/>
              <a:pathLst>
                <a:path w="672" h="1392">
                  <a:moveTo>
                    <a:pt x="0" y="0"/>
                  </a:moveTo>
                  <a:cubicBezTo>
                    <a:pt x="112" y="696"/>
                    <a:pt x="224" y="1392"/>
                    <a:pt x="336" y="1392"/>
                  </a:cubicBezTo>
                  <a:cubicBezTo>
                    <a:pt x="448" y="1392"/>
                    <a:pt x="600" y="232"/>
                    <a:pt x="6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6" name="Freeform 4"/>
            <p:cNvSpPr>
              <a:spLocks/>
            </p:cNvSpPr>
            <p:nvPr/>
          </p:nvSpPr>
          <p:spPr bwMode="auto">
            <a:xfrm>
              <a:off x="1536" y="1584"/>
              <a:ext cx="3072" cy="1392"/>
            </a:xfrm>
            <a:custGeom>
              <a:avLst/>
              <a:gdLst>
                <a:gd name="T0" fmla="*/ 0 w 672"/>
                <a:gd name="T1" fmla="*/ 0 h 1392"/>
                <a:gd name="T2" fmla="*/ 2147483646 w 672"/>
                <a:gd name="T3" fmla="*/ 1392 h 1392"/>
                <a:gd name="T4" fmla="*/ 2147483646 w 672"/>
                <a:gd name="T5" fmla="*/ 0 h 1392"/>
                <a:gd name="T6" fmla="*/ 0 60000 65536"/>
                <a:gd name="T7" fmla="*/ 0 60000 65536"/>
                <a:gd name="T8" fmla="*/ 0 60000 65536"/>
              </a:gdLst>
              <a:ahLst/>
              <a:cxnLst>
                <a:cxn ang="T6">
                  <a:pos x="T0" y="T1"/>
                </a:cxn>
                <a:cxn ang="T7">
                  <a:pos x="T2" y="T3"/>
                </a:cxn>
                <a:cxn ang="T8">
                  <a:pos x="T4" y="T5"/>
                </a:cxn>
              </a:cxnLst>
              <a:rect l="0" t="0" r="r" b="b"/>
              <a:pathLst>
                <a:path w="672" h="1392">
                  <a:moveTo>
                    <a:pt x="0" y="0"/>
                  </a:moveTo>
                  <a:cubicBezTo>
                    <a:pt x="112" y="696"/>
                    <a:pt x="224" y="1392"/>
                    <a:pt x="336" y="1392"/>
                  </a:cubicBezTo>
                  <a:cubicBezTo>
                    <a:pt x="448" y="1392"/>
                    <a:pt x="600" y="232"/>
                    <a:pt x="6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7" name="Text Box 7"/>
            <p:cNvSpPr txBox="1">
              <a:spLocks noChangeArrowheads="1"/>
            </p:cNvSpPr>
            <p:nvPr/>
          </p:nvSpPr>
          <p:spPr bwMode="auto">
            <a:xfrm>
              <a:off x="356" y="3120"/>
              <a:ext cx="113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light </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a:t>
              </a:r>
            </a:p>
            <a:p>
              <a:pPr algn="ctr"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(larger d</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7658" name="Text Box 8"/>
            <p:cNvSpPr txBox="1">
              <a:spLocks noChangeArrowheads="1"/>
            </p:cNvSpPr>
            <p:nvPr/>
          </p:nvSpPr>
          <p:spPr bwMode="auto">
            <a:xfrm>
              <a:off x="2429" y="3120"/>
              <a:ext cx="121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heavy </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a:t>
              </a:r>
            </a:p>
            <a:p>
              <a:pPr algn="ctr"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(smaller d</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18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DED289-1191-4D20-BC61-C12401E78920}"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25</a:t>
            </a:fld>
            <a:endParaRPr lang="en-US" altLang="zh-CN" sz="1200" b="1">
              <a:latin typeface="微软雅黑" panose="020B0503020204020204" pitchFamily="34" charset="-122"/>
              <a:ea typeface="微软雅黑" panose="020B0503020204020204" pitchFamily="34" charset="-122"/>
            </a:endParaRPr>
          </a:p>
        </p:txBody>
      </p:sp>
      <p:sp>
        <p:nvSpPr>
          <p:cNvPr id="28677" name="Rectangle 2"/>
          <p:cNvSpPr>
            <a:spLocks noGrp="1" noRot="1" noChangeArrowheads="1"/>
          </p:cNvSpPr>
          <p:nvPr>
            <p:ph type="title"/>
          </p:nvPr>
        </p:nvSpPr>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晶体电子的有效质量</a:t>
            </a:r>
          </a:p>
        </p:txBody>
      </p:sp>
      <p:sp>
        <p:nvSpPr>
          <p:cNvPr id="34822" name="Rectangle 4"/>
          <p:cNvSpPr>
            <a:spLocks noGrp="1" noRot="1" noChangeArrowheads="1"/>
          </p:cNvSpPr>
          <p:nvPr>
            <p:ph type="body" idx="1"/>
          </p:nvPr>
        </p:nvSpPr>
        <p:spPr/>
        <p:txBody>
          <a:bodyPr/>
          <a:lstStyle/>
          <a:p>
            <a:pPr eaLnBrk="1" hangingPunct="1"/>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有效质量的物理意义</a:t>
            </a:r>
          </a:p>
          <a:p>
            <a:pPr lvl="1"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对于自由电子</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对于晶体中的电子，还受晶格作用，将晶格周期场的作用体现在有效质量上</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27" name="Oval 10"/>
          <p:cNvSpPr>
            <a:spLocks noChangeArrowheads="1"/>
          </p:cNvSpPr>
          <p:nvPr/>
        </p:nvSpPr>
        <p:spPr bwMode="auto">
          <a:xfrm>
            <a:off x="6732240" y="5024933"/>
            <a:ext cx="1656184" cy="48666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4494058"/>
              </p:ext>
            </p:extLst>
          </p:nvPr>
        </p:nvGraphicFramePr>
        <p:xfrm>
          <a:off x="3182938" y="2033588"/>
          <a:ext cx="3578225" cy="555625"/>
        </p:xfrm>
        <a:graphic>
          <a:graphicData uri="http://schemas.openxmlformats.org/presentationml/2006/ole">
            <mc:AlternateContent xmlns:mc="http://schemas.openxmlformats.org/markup-compatibility/2006">
              <mc:Choice xmlns:v="urn:schemas-microsoft-com:vml" Requires="v">
                <p:oleObj name="Equation" r:id="rId2" imgW="1473120" imgH="228600" progId="Equation.DSMT4">
                  <p:embed/>
                </p:oleObj>
              </mc:Choice>
              <mc:Fallback>
                <p:oleObj name="Equation" r:id="rId2" imgW="1473120" imgH="228600" progId="Equation.DSMT4">
                  <p:embed/>
                  <p:pic>
                    <p:nvPicPr>
                      <p:cNvPr id="0" name="对象 1"/>
                      <p:cNvPicPr>
                        <a:picLocks noChangeAspect="1" noChangeArrowheads="1"/>
                      </p:cNvPicPr>
                      <p:nvPr/>
                    </p:nvPicPr>
                    <p:blipFill>
                      <a:blip r:embed="rId3"/>
                      <a:srcRect/>
                      <a:stretch>
                        <a:fillRect/>
                      </a:stretch>
                    </p:blipFill>
                    <p:spPr bwMode="auto">
                      <a:xfrm>
                        <a:off x="3182938" y="2033588"/>
                        <a:ext cx="3578225" cy="55562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79272244"/>
              </p:ext>
            </p:extLst>
          </p:nvPr>
        </p:nvGraphicFramePr>
        <p:xfrm>
          <a:off x="1198563" y="3394075"/>
          <a:ext cx="6383337" cy="612775"/>
        </p:xfrm>
        <a:graphic>
          <a:graphicData uri="http://schemas.openxmlformats.org/presentationml/2006/ole">
            <mc:AlternateContent xmlns:mc="http://schemas.openxmlformats.org/markup-compatibility/2006">
              <mc:Choice xmlns:v="urn:schemas-microsoft-com:vml" Requires="v">
                <p:oleObj name="Equation" r:id="rId4" imgW="2641320" imgH="253800" progId="Equation.DSMT4">
                  <p:embed/>
                </p:oleObj>
              </mc:Choice>
              <mc:Fallback>
                <p:oleObj name="Equation" r:id="rId4" imgW="2641320" imgH="253800" progId="Equation.DSMT4">
                  <p:embed/>
                  <p:pic>
                    <p:nvPicPr>
                      <p:cNvPr id="0" name="对象 2"/>
                      <p:cNvPicPr>
                        <a:picLocks noChangeAspect="1" noChangeArrowheads="1"/>
                      </p:cNvPicPr>
                      <p:nvPr/>
                    </p:nvPicPr>
                    <p:blipFill>
                      <a:blip r:embed="rId5"/>
                      <a:srcRect/>
                      <a:stretch>
                        <a:fillRect/>
                      </a:stretch>
                    </p:blipFill>
                    <p:spPr bwMode="auto">
                      <a:xfrm>
                        <a:off x="1198563" y="3394075"/>
                        <a:ext cx="6383337" cy="612775"/>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70944065"/>
              </p:ext>
            </p:extLst>
          </p:nvPr>
        </p:nvGraphicFramePr>
        <p:xfrm>
          <a:off x="1259632" y="3977097"/>
          <a:ext cx="6821488" cy="576263"/>
        </p:xfrm>
        <a:graphic>
          <a:graphicData uri="http://schemas.openxmlformats.org/presentationml/2006/ole">
            <mc:AlternateContent xmlns:mc="http://schemas.openxmlformats.org/markup-compatibility/2006">
              <mc:Choice xmlns:v="urn:schemas-microsoft-com:vml" Requires="v">
                <p:oleObj name="Equation" r:id="rId6" imgW="2857320" imgH="241200" progId="Equation.DSMT4">
                  <p:embed/>
                </p:oleObj>
              </mc:Choice>
              <mc:Fallback>
                <p:oleObj name="Equation" r:id="rId6" imgW="2857320" imgH="241200" progId="Equation.DSMT4">
                  <p:embed/>
                  <p:pic>
                    <p:nvPicPr>
                      <p:cNvPr id="0" name="对象 3"/>
                      <p:cNvPicPr>
                        <a:picLocks noChangeAspect="1" noChangeArrowheads="1"/>
                      </p:cNvPicPr>
                      <p:nvPr/>
                    </p:nvPicPr>
                    <p:blipFill>
                      <a:blip r:embed="rId7"/>
                      <a:srcRect/>
                      <a:stretch>
                        <a:fillRect/>
                      </a:stretch>
                    </p:blipFill>
                    <p:spPr bwMode="auto">
                      <a:xfrm>
                        <a:off x="1259632" y="3977097"/>
                        <a:ext cx="68214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19480192"/>
              </p:ext>
            </p:extLst>
          </p:nvPr>
        </p:nvGraphicFramePr>
        <p:xfrm>
          <a:off x="1230313" y="4529138"/>
          <a:ext cx="4195762" cy="903287"/>
        </p:xfrm>
        <a:graphic>
          <a:graphicData uri="http://schemas.openxmlformats.org/presentationml/2006/ole">
            <mc:AlternateContent xmlns:mc="http://schemas.openxmlformats.org/markup-compatibility/2006">
              <mc:Choice xmlns:v="urn:schemas-microsoft-com:vml" Requires="v">
                <p:oleObj name="Equation" r:id="rId8" imgW="1828800" imgH="393480" progId="Equation.DSMT4">
                  <p:embed/>
                </p:oleObj>
              </mc:Choice>
              <mc:Fallback>
                <p:oleObj name="Equation" r:id="rId8" imgW="1828800" imgH="393480" progId="Equation.DSMT4">
                  <p:embed/>
                  <p:pic>
                    <p:nvPicPr>
                      <p:cNvPr id="0" name="对象 4"/>
                      <p:cNvPicPr>
                        <a:picLocks noChangeAspect="1" noChangeArrowheads="1"/>
                      </p:cNvPicPr>
                      <p:nvPr/>
                    </p:nvPicPr>
                    <p:blipFill>
                      <a:blip r:embed="rId9"/>
                      <a:srcRect/>
                      <a:stretch>
                        <a:fillRect/>
                      </a:stretch>
                    </p:blipFill>
                    <p:spPr bwMode="auto">
                      <a:xfrm>
                        <a:off x="1230313" y="4529138"/>
                        <a:ext cx="4195762" cy="90328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5704601"/>
              </p:ext>
            </p:extLst>
          </p:nvPr>
        </p:nvGraphicFramePr>
        <p:xfrm>
          <a:off x="5614795" y="4508326"/>
          <a:ext cx="2911475" cy="1006475"/>
        </p:xfrm>
        <a:graphic>
          <a:graphicData uri="http://schemas.openxmlformats.org/presentationml/2006/ole">
            <mc:AlternateContent xmlns:mc="http://schemas.openxmlformats.org/markup-compatibility/2006">
              <mc:Choice xmlns:v="urn:schemas-microsoft-com:vml" Requires="v">
                <p:oleObj name="Equation" r:id="rId10" imgW="1397000" imgH="482600" progId="Equation.DSMT4">
                  <p:embed/>
                </p:oleObj>
              </mc:Choice>
              <mc:Fallback>
                <p:oleObj name="Equation" r:id="rId10" imgW="1397000" imgH="482600" progId="Equation.DSMT4">
                  <p:embed/>
                  <p:pic>
                    <p:nvPicPr>
                      <p:cNvPr id="0" name="对象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4795" y="4508326"/>
                        <a:ext cx="291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1555750" y="5724564"/>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微软雅黑" panose="020B0503020204020204" pitchFamily="34" charset="-122"/>
                <a:ea typeface="微软雅黑" panose="020B0503020204020204" pitchFamily="34" charset="-122"/>
              </a:rPr>
              <a:t>只有在外场作用下才体现出有效质量的概念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2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Rot="1" noChangeArrowheads="1"/>
          </p:cNvSpPr>
          <p:nvPr/>
        </p:nvSpPr>
        <p:spPr bwMode="auto">
          <a:xfrm>
            <a:off x="863600" y="188913"/>
            <a:ext cx="741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0"/>
              </a:spcBef>
              <a:buFontTx/>
              <a:buNone/>
            </a:pP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有效质量</a:t>
            </a:r>
          </a:p>
        </p:txBody>
      </p:sp>
      <p:sp>
        <p:nvSpPr>
          <p:cNvPr id="29699" name="Text Box 12"/>
          <p:cNvSpPr txBox="1">
            <a:spLocks noChangeArrowheads="1"/>
          </p:cNvSpPr>
          <p:nvPr/>
        </p:nvSpPr>
        <p:spPr bwMode="auto">
          <a:xfrm>
            <a:off x="461318" y="3154691"/>
            <a:ext cx="8225482"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Tx/>
              <a:buNone/>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电子波在晶体中传播，当波矢在布里渊区边界附近时受到布拉格反射，通过布拉格反射</a:t>
            </a:r>
            <a:r>
              <a:rPr lang="zh-CN" altLang="en-US"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电子和晶格交换动量</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正有效质量状态出现在能带底附近</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，电子从外场获得的动量大于交给晶格的动量，加速度为正。</a:t>
            </a:r>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负有效质量状态出现在能带顶附近</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，由电子交给晶格的动量大于外场给电子的动量，加速度为负。</a:t>
            </a:r>
          </a:p>
        </p:txBody>
      </p:sp>
      <p:sp>
        <p:nvSpPr>
          <p:cNvPr id="29700" name="Rectangle 13"/>
          <p:cNvSpPr>
            <a:spLocks noChangeArrowheads="1"/>
          </p:cNvSpPr>
          <p:nvPr/>
        </p:nvSpPr>
        <p:spPr bwMode="auto">
          <a:xfrm>
            <a:off x="4211960" y="1595602"/>
            <a:ext cx="2954338" cy="12954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Text Box 14"/>
          <p:cNvSpPr txBox="1">
            <a:spLocks noChangeArrowheads="1"/>
          </p:cNvSpPr>
          <p:nvPr/>
        </p:nvSpPr>
        <p:spPr bwMode="auto">
          <a:xfrm>
            <a:off x="2313721" y="1935654"/>
            <a:ext cx="1620957" cy="523220"/>
          </a:xfrm>
          <a:prstGeom prst="rect">
            <a:avLst/>
          </a:prstGeom>
          <a:noFill/>
          <a:ln>
            <a:noFill/>
          </a:ln>
        </p:spPr>
        <p:txBody>
          <a:bodyPr wrap="none">
            <a:spAutoFit/>
          </a:bodyPr>
          <a:lstStyle>
            <a:defPPr>
              <a:defRPr lang="zh-CN"/>
            </a:defPPr>
            <a:lvl1pPr eaLnBrk="1" hangingPunct="1">
              <a:buFontTx/>
              <a:buNone/>
              <a:defRPr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zh-CN" altLang="en-US" dirty="0"/>
              <a:t>有效质量</a:t>
            </a:r>
          </a:p>
        </p:txBody>
      </p:sp>
      <p:graphicFrame>
        <p:nvGraphicFramePr>
          <p:cNvPr id="29702" name="Object 2"/>
          <p:cNvGraphicFramePr>
            <a:graphicFrameLocks noChangeAspect="1"/>
          </p:cNvGraphicFramePr>
          <p:nvPr>
            <p:extLst>
              <p:ext uri="{D42A27DB-BD31-4B8C-83A1-F6EECF244321}">
                <p14:modId xmlns:p14="http://schemas.microsoft.com/office/powerpoint/2010/main" val="1587650087"/>
              </p:ext>
            </p:extLst>
          </p:nvPr>
        </p:nvGraphicFramePr>
        <p:xfrm>
          <a:off x="4646935" y="1667040"/>
          <a:ext cx="2159000" cy="1114425"/>
        </p:xfrm>
        <a:graphic>
          <a:graphicData uri="http://schemas.openxmlformats.org/presentationml/2006/ole">
            <mc:AlternateContent xmlns:mc="http://schemas.openxmlformats.org/markup-compatibility/2006">
              <mc:Choice xmlns:v="urn:schemas-microsoft-com:vml" Requires="v">
                <p:oleObj name="公式" r:id="rId2" imgW="889000" imgH="457200" progId="Equation.3">
                  <p:embed/>
                </p:oleObj>
              </mc:Choice>
              <mc:Fallback>
                <p:oleObj name="公式" r:id="rId2" imgW="889000" imgH="457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935" y="1667040"/>
                        <a:ext cx="2159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B8EE1CB-7FF6-4DED-8061-EE02F66ECCF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DED289-1191-4D20-BC61-C12401E78920}"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27</a:t>
            </a:fld>
            <a:endParaRPr lang="en-US" altLang="zh-CN" sz="1200" b="1">
              <a:latin typeface="微软雅黑" panose="020B0503020204020204" pitchFamily="34" charset="-122"/>
              <a:ea typeface="微软雅黑" panose="020B0503020204020204" pitchFamily="34" charset="-122"/>
            </a:endParaRPr>
          </a:p>
        </p:txBody>
      </p:sp>
      <p:sp>
        <p:nvSpPr>
          <p:cNvPr id="28677" name="Rectangle 2"/>
          <p:cNvSpPr>
            <a:spLocks noGrp="1" noRot="1" noChangeArrowheads="1"/>
          </p:cNvSpPr>
          <p:nvPr>
            <p:ph type="title"/>
          </p:nvPr>
        </p:nvSpPr>
        <p:spPr/>
        <p:txBody>
          <a:bodyPr/>
          <a:lstStyle/>
          <a:p>
            <a:pPr eaLnBrk="1" hangingPunct="1"/>
            <a:r>
              <a:rPr lang="zh-CN" altLang="en-US" sz="4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互动环节</a:t>
            </a:r>
          </a:p>
        </p:txBody>
      </p:sp>
      <p:sp>
        <p:nvSpPr>
          <p:cNvPr id="34822" name="Rectangle 4"/>
          <p:cNvSpPr>
            <a:spLocks noGrp="1" noRot="1" noChangeArrowheads="1"/>
          </p:cNvSpPr>
          <p:nvPr>
            <p:ph type="body" idx="1"/>
          </p:nvPr>
        </p:nvSpPr>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提问</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：关于电子的有效质量，以下说法正确的有</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电子的有效质量与电子在能带中所处的位置有关</a:t>
            </a: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电子的有效质量与能带的宽窄有关</a:t>
            </a: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电子的有效质量总是正值</a:t>
            </a: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D.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有效质量比较大则在外力作用下可获得较大的加速度</a:t>
            </a:r>
          </a:p>
        </p:txBody>
      </p:sp>
    </p:spTree>
    <p:extLst>
      <p:ext uri="{BB962C8B-B14F-4D97-AF65-F5344CB8AC3E}">
        <p14:creationId xmlns:p14="http://schemas.microsoft.com/office/powerpoint/2010/main" val="4112246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4.1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晶体中电子在外场下的运动</a:t>
            </a:r>
            <a:endPar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3"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电子的平均速度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外场作用下电子的准经典运动方程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电子的有效质量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4.1.4  </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能带的填充与导电性</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P79</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导体、绝缘体与半导体的区分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4.1.6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电子和空穴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1E0694-F75A-4580-9C3B-5D47D4F3ACEA}"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28</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D16238-0752-486D-B3A6-9E4512FD73F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9"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恒定电场下的运动</a:t>
            </a:r>
          </a:p>
        </p:txBody>
      </p:sp>
      <p:sp>
        <p:nvSpPr>
          <p:cNvPr id="31750" name="Rectangle 3"/>
          <p:cNvSpPr>
            <a:spLocks noGrp="1" noRot="1" noChangeArrowheads="1"/>
          </p:cNvSpPr>
          <p:nvPr>
            <p:ph type="body" idx="1"/>
          </p:nvPr>
        </p:nvSpPr>
        <p:spPr>
          <a:xfrm>
            <a:off x="463646" y="1270483"/>
            <a:ext cx="8229600" cy="4525963"/>
          </a:xfrm>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恒定电场</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E</a:t>
            </a: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假定电场力</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沿轴的正向</a:t>
            </a: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电子在</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空间的运动</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电子在</a:t>
            </a:r>
            <a: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空间作匀速运动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的变化速度是均匀的），永远保持在能带内</a:t>
            </a:r>
          </a:p>
        </p:txBody>
      </p:sp>
      <p:pic>
        <p:nvPicPr>
          <p:cNvPr id="3175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356" y="4509120"/>
            <a:ext cx="4366180" cy="1919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a:extLst>
              <a:ext uri="{FF2B5EF4-FFF2-40B4-BE49-F238E27FC236}">
                <a16:creationId xmlns:a16="http://schemas.microsoft.com/office/drawing/2014/main" id="{3C5606F3-D71A-2EDC-E002-D0BAE6E407AD}"/>
              </a:ext>
            </a:extLst>
          </p:cNvPr>
          <p:cNvGraphicFramePr>
            <a:graphicFrameLocks noChangeAspect="1"/>
          </p:cNvGraphicFramePr>
          <p:nvPr>
            <p:extLst>
              <p:ext uri="{D42A27DB-BD31-4B8C-83A1-F6EECF244321}">
                <p14:modId xmlns:p14="http://schemas.microsoft.com/office/powerpoint/2010/main" val="3112543212"/>
              </p:ext>
            </p:extLst>
          </p:nvPr>
        </p:nvGraphicFramePr>
        <p:xfrm>
          <a:off x="3706317" y="2667130"/>
          <a:ext cx="1729780" cy="878110"/>
        </p:xfrm>
        <a:graphic>
          <a:graphicData uri="http://schemas.openxmlformats.org/presentationml/2006/ole">
            <mc:AlternateContent xmlns:mc="http://schemas.openxmlformats.org/markup-compatibility/2006">
              <mc:Choice xmlns:v="urn:schemas-microsoft-com:vml" Requires="v">
                <p:oleObj name="Equation" r:id="rId3" imgW="1973686" imgH="1001514" progId="Equation.DSMT4">
                  <p:embed/>
                </p:oleObj>
              </mc:Choice>
              <mc:Fallback>
                <p:oleObj name="Equation" r:id="rId3" imgW="1973686" imgH="1001514" progId="Equation.DSMT4">
                  <p:embed/>
                  <p:pic>
                    <p:nvPicPr>
                      <p:cNvPr id="0" name=""/>
                      <p:cNvPicPr/>
                      <p:nvPr/>
                    </p:nvPicPr>
                    <p:blipFill>
                      <a:blip r:embed="rId4"/>
                      <a:stretch>
                        <a:fillRect/>
                      </a:stretch>
                    </p:blipFill>
                    <p:spPr>
                      <a:xfrm>
                        <a:off x="3706317" y="2667130"/>
                        <a:ext cx="1729780" cy="87811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z="4000" b="1">
                <a:solidFill>
                  <a:srgbClr val="7030A0"/>
                </a:solidFill>
                <a:latin typeface="微软雅黑" panose="020B0503020204020204" pitchFamily="34" charset="-122"/>
                <a:ea typeface="微软雅黑" panose="020B0503020204020204" pitchFamily="34" charset="-122"/>
              </a:rPr>
              <a:t>4.1  </a:t>
            </a:r>
            <a:r>
              <a:rPr lang="zh-CN" altLang="en-US" sz="4000" b="1">
                <a:solidFill>
                  <a:srgbClr val="7030A0"/>
                </a:solidFill>
                <a:latin typeface="微软雅黑" panose="020B0503020204020204" pitchFamily="34" charset="-122"/>
                <a:ea typeface="微软雅黑" panose="020B0503020204020204" pitchFamily="34" charset="-122"/>
              </a:rPr>
              <a:t>晶体中电子在外电场下的运动</a:t>
            </a:r>
            <a:endParaRPr lang="en-US" altLang="zh-CN" sz="4000" b="1">
              <a:solidFill>
                <a:srgbClr val="7030A0"/>
              </a:solidFill>
              <a:latin typeface="微软雅黑" panose="020B0503020204020204" pitchFamily="34" charset="-122"/>
              <a:ea typeface="微软雅黑" panose="020B0503020204020204" pitchFamily="34" charset="-122"/>
            </a:endParaRPr>
          </a:p>
        </p:txBody>
      </p:sp>
      <p:sp>
        <p:nvSpPr>
          <p:cNvPr id="6147" name="内容占位符 2"/>
          <p:cNvSpPr>
            <a:spLocks noGrp="1"/>
          </p:cNvSpPr>
          <p:nvPr>
            <p:ph idx="1"/>
          </p:nvPr>
        </p:nvSpPr>
        <p:spPr/>
        <p:txBody>
          <a:body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4.1.1  </a:t>
            </a:r>
            <a:r>
              <a:rPr lang="zh-CN" altLang="en-US" b="1" dirty="0">
                <a:solidFill>
                  <a:srgbClr val="C00000"/>
                </a:solidFill>
                <a:latin typeface="微软雅黑" panose="020B0503020204020204" pitchFamily="34" charset="-122"/>
                <a:ea typeface="微软雅黑" panose="020B0503020204020204" pitchFamily="34" charset="-122"/>
              </a:rPr>
              <a:t>电子的平均速度</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75</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4.1.2  </a:t>
            </a:r>
            <a:r>
              <a:rPr lang="zh-CN" altLang="en-US" b="1" dirty="0">
                <a:latin typeface="微软雅黑" panose="020B0503020204020204" pitchFamily="34" charset="-122"/>
                <a:ea typeface="微软雅黑" panose="020B0503020204020204" pitchFamily="34" charset="-122"/>
              </a:rPr>
              <a:t>外场作用下电子的准经典运动方程</a:t>
            </a:r>
            <a:endParaRPr lang="en-US" altLang="zh-CN" b="1" dirty="0">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4.1.3  </a:t>
            </a:r>
            <a:r>
              <a:rPr lang="zh-CN" altLang="en-US" b="1" dirty="0">
                <a:latin typeface="微软雅黑" panose="020B0503020204020204" pitchFamily="34" charset="-122"/>
                <a:ea typeface="微软雅黑" panose="020B0503020204020204" pitchFamily="34" charset="-122"/>
              </a:rPr>
              <a:t>电子的有效质量</a:t>
            </a:r>
            <a:endParaRPr lang="en-US" altLang="zh-CN" b="1" dirty="0">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4.1.4  </a:t>
            </a:r>
            <a:r>
              <a:rPr lang="zh-CN" altLang="en-US" b="1" dirty="0">
                <a:latin typeface="微软雅黑" panose="020B0503020204020204" pitchFamily="34" charset="-122"/>
                <a:ea typeface="微软雅黑" panose="020B0503020204020204" pitchFamily="34" charset="-122"/>
              </a:rPr>
              <a:t>能带的填充与导电性</a:t>
            </a:r>
            <a:endParaRPr lang="en-US" altLang="zh-CN" b="1" dirty="0">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导体、绝缘体与半导体的区分</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电子和空穴</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5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43AA7F-411A-43F8-BA0B-457D81E72120}"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a:xfrm>
            <a:off x="457200" y="56160"/>
            <a:ext cx="8229600" cy="708544"/>
          </a:xfrm>
          <a:noFill/>
        </p:spPr>
        <p:txBody>
          <a:bodyPr/>
          <a:lstStyle/>
          <a:p>
            <a:pPr eaLnBrk="1" hangingPunct="1"/>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恒定电场下的运动</a:t>
            </a:r>
          </a:p>
        </p:txBody>
      </p:sp>
      <p:pic>
        <p:nvPicPr>
          <p:cNvPr id="3277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606" y="2118419"/>
            <a:ext cx="7092950" cy="311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00183" name="Text Box 23"/>
          <p:cNvSpPr txBox="1">
            <a:spLocks noChangeArrowheads="1"/>
          </p:cNvSpPr>
          <p:nvPr/>
        </p:nvSpPr>
        <p:spPr bwMode="auto">
          <a:xfrm>
            <a:off x="3017911" y="4067869"/>
            <a:ext cx="854721" cy="461665"/>
          </a:xfrm>
          <a:prstGeom prst="rect">
            <a:avLst/>
          </a:prstGeom>
          <a:solidFill>
            <a:srgbClr val="FFFFC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&gt;0</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00184" name="Text Box 24"/>
          <p:cNvSpPr txBox="1">
            <a:spLocks noChangeArrowheads="1"/>
          </p:cNvSpPr>
          <p:nvPr/>
        </p:nvSpPr>
        <p:spPr bwMode="auto">
          <a:xfrm>
            <a:off x="4639956" y="3275706"/>
            <a:ext cx="854721" cy="461665"/>
          </a:xfrm>
          <a:prstGeom prst="rect">
            <a:avLst/>
          </a:prstGeom>
          <a:solidFill>
            <a:srgbClr val="FFFFC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&lt;0</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Group 37"/>
          <p:cNvGrpSpPr>
            <a:grpSpLocks/>
          </p:cNvGrpSpPr>
          <p:nvPr/>
        </p:nvGrpSpPr>
        <p:grpSpPr bwMode="auto">
          <a:xfrm>
            <a:off x="3901768" y="854769"/>
            <a:ext cx="2147888" cy="2919412"/>
            <a:chOff x="2223" y="1455"/>
            <a:chExt cx="1353" cy="1839"/>
          </a:xfrm>
        </p:grpSpPr>
        <p:sp>
          <p:nvSpPr>
            <p:cNvPr id="32797" name="Line 14"/>
            <p:cNvSpPr>
              <a:spLocks noChangeShapeType="1"/>
            </p:cNvSpPr>
            <p:nvPr/>
          </p:nvSpPr>
          <p:spPr bwMode="auto">
            <a:xfrm flipH="1">
              <a:off x="2472" y="2251"/>
              <a:ext cx="181" cy="1043"/>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2798" name="Object 7"/>
            <p:cNvGraphicFramePr>
              <a:graphicFrameLocks noChangeAspect="1"/>
            </p:cNvGraphicFramePr>
            <p:nvPr>
              <p:extLst>
                <p:ext uri="{D42A27DB-BD31-4B8C-83A1-F6EECF244321}">
                  <p14:modId xmlns:p14="http://schemas.microsoft.com/office/powerpoint/2010/main" val="4201269130"/>
                </p:ext>
              </p:extLst>
            </p:nvPr>
          </p:nvGraphicFramePr>
          <p:xfrm>
            <a:off x="2223" y="1455"/>
            <a:ext cx="1353" cy="798"/>
          </p:xfrm>
          <a:graphic>
            <a:graphicData uri="http://schemas.openxmlformats.org/presentationml/2006/ole">
              <mc:AlternateContent xmlns:mc="http://schemas.openxmlformats.org/markup-compatibility/2006">
                <mc:Choice xmlns:v="urn:schemas-microsoft-com:vml" Requires="v">
                  <p:oleObj name="公式" r:id="rId3" imgW="1028700" imgH="609600" progId="Equation.3">
                    <p:embed/>
                  </p:oleObj>
                </mc:Choice>
                <mc:Fallback>
                  <p:oleObj name="公式" r:id="rId3" imgW="1028700" imgH="609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 y="1455"/>
                          <a:ext cx="1353" cy="798"/>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63"/>
          <p:cNvGrpSpPr>
            <a:grpSpLocks/>
          </p:cNvGrpSpPr>
          <p:nvPr/>
        </p:nvGrpSpPr>
        <p:grpSpPr bwMode="auto">
          <a:xfrm>
            <a:off x="1147457" y="3763068"/>
            <a:ext cx="2501900" cy="2635249"/>
            <a:chOff x="442" y="2614"/>
            <a:chExt cx="1576" cy="1660"/>
          </a:xfrm>
        </p:grpSpPr>
        <p:sp>
          <p:nvSpPr>
            <p:cNvPr id="32795" name="Line 32"/>
            <p:cNvSpPr>
              <a:spLocks noChangeShapeType="1"/>
            </p:cNvSpPr>
            <p:nvPr/>
          </p:nvSpPr>
          <p:spPr bwMode="auto">
            <a:xfrm flipV="1">
              <a:off x="1246" y="2614"/>
              <a:ext cx="92" cy="900"/>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2796" name="Object 6"/>
            <p:cNvGraphicFramePr>
              <a:graphicFrameLocks noChangeAspect="1"/>
            </p:cNvGraphicFramePr>
            <p:nvPr>
              <p:extLst>
                <p:ext uri="{D42A27DB-BD31-4B8C-83A1-F6EECF244321}">
                  <p14:modId xmlns:p14="http://schemas.microsoft.com/office/powerpoint/2010/main" val="3105942386"/>
                </p:ext>
              </p:extLst>
            </p:nvPr>
          </p:nvGraphicFramePr>
          <p:xfrm>
            <a:off x="442" y="3514"/>
            <a:ext cx="1576" cy="760"/>
          </p:xfrm>
          <a:graphic>
            <a:graphicData uri="http://schemas.openxmlformats.org/presentationml/2006/ole">
              <mc:AlternateContent xmlns:mc="http://schemas.openxmlformats.org/markup-compatibility/2006">
                <mc:Choice xmlns:v="urn:schemas-microsoft-com:vml" Requires="v">
                  <p:oleObj name="Equation" r:id="rId5" imgW="1257120" imgH="609480" progId="Equation.DSMT4">
                    <p:embed/>
                  </p:oleObj>
                </mc:Choice>
                <mc:Fallback>
                  <p:oleObj name="Equation" r:id="rId5" imgW="1257120" imgH="609480" progId="Equation.DSMT4">
                    <p:embed/>
                    <p:pic>
                      <p:nvPicPr>
                        <p:cNvPr id="0" name="Object 6"/>
                        <p:cNvPicPr>
                          <a:picLocks noChangeAspect="1" noChangeArrowheads="1"/>
                        </p:cNvPicPr>
                        <p:nvPr/>
                      </p:nvPicPr>
                      <p:blipFill>
                        <a:blip r:embed="rId6"/>
                        <a:srcRect/>
                        <a:stretch>
                          <a:fillRect/>
                        </a:stretch>
                      </p:blipFill>
                      <p:spPr bwMode="auto">
                        <a:xfrm>
                          <a:off x="442" y="3514"/>
                          <a:ext cx="1576" cy="760"/>
                        </a:xfrm>
                        <a:prstGeom prst="rect">
                          <a:avLst/>
                        </a:prstGeom>
                        <a:solidFill>
                          <a:schemeClr val="bg1"/>
                        </a:solidFill>
                        <a:ln w="9525">
                          <a:solidFill>
                            <a:srgbClr val="660066"/>
                          </a:solidFill>
                          <a:miter lim="800000"/>
                          <a:headEnd/>
                          <a:tailEnd/>
                        </a:ln>
                      </p:spPr>
                    </p:pic>
                  </p:oleObj>
                </mc:Fallback>
              </mc:AlternateContent>
            </a:graphicData>
          </a:graphic>
        </p:graphicFrame>
      </p:grpSp>
      <p:grpSp>
        <p:nvGrpSpPr>
          <p:cNvPr id="5" name="Group 43"/>
          <p:cNvGrpSpPr>
            <a:grpSpLocks/>
          </p:cNvGrpSpPr>
          <p:nvPr/>
        </p:nvGrpSpPr>
        <p:grpSpPr bwMode="auto">
          <a:xfrm>
            <a:off x="5087394" y="840147"/>
            <a:ext cx="4065587" cy="2182814"/>
            <a:chOff x="2971" y="1465"/>
            <a:chExt cx="2561" cy="1375"/>
          </a:xfrm>
        </p:grpSpPr>
        <p:sp>
          <p:nvSpPr>
            <p:cNvPr id="32793" name="Line 27"/>
            <p:cNvSpPr>
              <a:spLocks noChangeShapeType="1"/>
            </p:cNvSpPr>
            <p:nvPr/>
          </p:nvSpPr>
          <p:spPr bwMode="auto">
            <a:xfrm flipH="1">
              <a:off x="2971" y="2263"/>
              <a:ext cx="1152" cy="577"/>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2794" name="Object 5"/>
            <p:cNvGraphicFramePr>
              <a:graphicFrameLocks noChangeAspect="1"/>
            </p:cNvGraphicFramePr>
            <p:nvPr>
              <p:extLst>
                <p:ext uri="{D42A27DB-BD31-4B8C-83A1-F6EECF244321}">
                  <p14:modId xmlns:p14="http://schemas.microsoft.com/office/powerpoint/2010/main" val="1481063926"/>
                </p:ext>
              </p:extLst>
            </p:nvPr>
          </p:nvGraphicFramePr>
          <p:xfrm>
            <a:off x="3694" y="1465"/>
            <a:ext cx="1838" cy="798"/>
          </p:xfrm>
          <a:graphic>
            <a:graphicData uri="http://schemas.openxmlformats.org/presentationml/2006/ole">
              <mc:AlternateContent xmlns:mc="http://schemas.openxmlformats.org/markup-compatibility/2006">
                <mc:Choice xmlns:v="urn:schemas-microsoft-com:vml" Requires="v">
                  <p:oleObj name="Equation" r:id="rId7" imgW="1397000" imgH="609600" progId="Equation.DSMT4">
                    <p:embed/>
                  </p:oleObj>
                </mc:Choice>
                <mc:Fallback>
                  <p:oleObj name="Equation" r:id="rId7" imgW="1397000" imgH="609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4" y="1465"/>
                          <a:ext cx="1838" cy="798"/>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70"/>
          <p:cNvGrpSpPr>
            <a:grpSpLocks/>
          </p:cNvGrpSpPr>
          <p:nvPr/>
        </p:nvGrpSpPr>
        <p:grpSpPr bwMode="auto">
          <a:xfrm>
            <a:off x="3947806" y="3443981"/>
            <a:ext cx="1644650" cy="2171700"/>
            <a:chOff x="2366" y="2432"/>
            <a:chExt cx="1036" cy="1368"/>
          </a:xfrm>
        </p:grpSpPr>
        <p:graphicFrame>
          <p:nvGraphicFramePr>
            <p:cNvPr id="32791" name="Object 4"/>
            <p:cNvGraphicFramePr>
              <a:graphicFrameLocks noChangeAspect="1"/>
            </p:cNvGraphicFramePr>
            <p:nvPr>
              <p:extLst>
                <p:ext uri="{D42A27DB-BD31-4B8C-83A1-F6EECF244321}">
                  <p14:modId xmlns:p14="http://schemas.microsoft.com/office/powerpoint/2010/main" val="1656774407"/>
                </p:ext>
              </p:extLst>
            </p:nvPr>
          </p:nvGraphicFramePr>
          <p:xfrm>
            <a:off x="2366" y="3534"/>
            <a:ext cx="1036" cy="266"/>
          </p:xfrm>
          <a:graphic>
            <a:graphicData uri="http://schemas.openxmlformats.org/presentationml/2006/ole">
              <mc:AlternateContent xmlns:mc="http://schemas.openxmlformats.org/markup-compatibility/2006">
                <mc:Choice xmlns:v="urn:schemas-microsoft-com:vml" Requires="v">
                  <p:oleObj name="公式" r:id="rId9" imgW="787058" imgH="203112" progId="Equation.3">
                    <p:embed/>
                  </p:oleObj>
                </mc:Choice>
                <mc:Fallback>
                  <p:oleObj name="公式" r:id="rId9" imgW="787058" imgH="203112"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 y="3534"/>
                          <a:ext cx="1036" cy="266"/>
                        </a:xfrm>
                        <a:prstGeom prst="rect">
                          <a:avLst/>
                        </a:prstGeom>
                        <a:solidFill>
                          <a:schemeClr val="bg1"/>
                        </a:solidFill>
                        <a:ln w="9525">
                          <a:solidFill>
                            <a:srgbClr val="660066"/>
                          </a:solidFill>
                          <a:miter lim="800000"/>
                          <a:headEnd/>
                          <a:tailEnd/>
                        </a:ln>
                      </p:spPr>
                    </p:pic>
                  </p:oleObj>
                </mc:Fallback>
              </mc:AlternateContent>
            </a:graphicData>
          </a:graphic>
        </p:graphicFrame>
        <p:sp>
          <p:nvSpPr>
            <p:cNvPr id="32792" name="Line 47"/>
            <p:cNvSpPr>
              <a:spLocks noChangeShapeType="1"/>
            </p:cNvSpPr>
            <p:nvPr/>
          </p:nvSpPr>
          <p:spPr bwMode="auto">
            <a:xfrm flipH="1" flipV="1">
              <a:off x="2744" y="2432"/>
              <a:ext cx="92" cy="1102"/>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Group 67"/>
          <p:cNvGrpSpPr>
            <a:grpSpLocks/>
          </p:cNvGrpSpPr>
          <p:nvPr/>
        </p:nvGrpSpPr>
        <p:grpSpPr bwMode="auto">
          <a:xfrm>
            <a:off x="537856" y="2364481"/>
            <a:ext cx="2281238" cy="1008063"/>
            <a:chOff x="218" y="1752"/>
            <a:chExt cx="1437" cy="635"/>
          </a:xfrm>
        </p:grpSpPr>
        <p:graphicFrame>
          <p:nvGraphicFramePr>
            <p:cNvPr id="32789" name="Object 3"/>
            <p:cNvGraphicFramePr>
              <a:graphicFrameLocks noChangeAspect="1"/>
            </p:cNvGraphicFramePr>
            <p:nvPr/>
          </p:nvGraphicFramePr>
          <p:xfrm>
            <a:off x="218" y="1752"/>
            <a:ext cx="1437" cy="266"/>
          </p:xfrm>
          <a:graphic>
            <a:graphicData uri="http://schemas.openxmlformats.org/presentationml/2006/ole">
              <mc:AlternateContent xmlns:mc="http://schemas.openxmlformats.org/markup-compatibility/2006">
                <mc:Choice xmlns:v="urn:schemas-microsoft-com:vml" Requires="v">
                  <p:oleObj name="公式" r:id="rId11" imgW="1091726" imgH="203112" progId="Equation.3">
                    <p:embed/>
                  </p:oleObj>
                </mc:Choice>
                <mc:Fallback>
                  <p:oleObj name="公式" r:id="rId11" imgW="1091726" imgH="203112"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 y="1752"/>
                          <a:ext cx="1437" cy="266"/>
                        </a:xfrm>
                        <a:prstGeom prst="rect">
                          <a:avLst/>
                        </a:prstGeom>
                        <a:solidFill>
                          <a:schemeClr val="bg1"/>
                        </a:solidFill>
                        <a:ln w="9525">
                          <a:solidFill>
                            <a:srgbClr val="660066"/>
                          </a:solidFill>
                          <a:miter lim="800000"/>
                          <a:headEnd/>
                          <a:tailEnd/>
                        </a:ln>
                      </p:spPr>
                    </p:pic>
                  </p:oleObj>
                </mc:Fallback>
              </mc:AlternateContent>
            </a:graphicData>
          </a:graphic>
        </p:graphicFrame>
        <p:sp>
          <p:nvSpPr>
            <p:cNvPr id="32790" name="Line 51"/>
            <p:cNvSpPr>
              <a:spLocks noChangeShapeType="1"/>
            </p:cNvSpPr>
            <p:nvPr/>
          </p:nvSpPr>
          <p:spPr bwMode="auto">
            <a:xfrm>
              <a:off x="1247" y="2024"/>
              <a:ext cx="45" cy="363"/>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00221" name="Line 61"/>
          <p:cNvSpPr>
            <a:spLocks noChangeShapeType="1"/>
          </p:cNvSpPr>
          <p:nvPr/>
        </p:nvSpPr>
        <p:spPr bwMode="auto">
          <a:xfrm flipH="1">
            <a:off x="1804681" y="3099494"/>
            <a:ext cx="324008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Group 69"/>
          <p:cNvGrpSpPr>
            <a:grpSpLocks/>
          </p:cNvGrpSpPr>
          <p:nvPr/>
        </p:nvGrpSpPr>
        <p:grpSpPr bwMode="auto">
          <a:xfrm>
            <a:off x="77481" y="4112320"/>
            <a:ext cx="2741613" cy="422275"/>
            <a:chOff x="0" y="2886"/>
            <a:chExt cx="1727" cy="266"/>
          </a:xfrm>
        </p:grpSpPr>
        <p:graphicFrame>
          <p:nvGraphicFramePr>
            <p:cNvPr id="32787" name="Object 2"/>
            <p:cNvGraphicFramePr>
              <a:graphicFrameLocks noChangeAspect="1"/>
            </p:cNvGraphicFramePr>
            <p:nvPr/>
          </p:nvGraphicFramePr>
          <p:xfrm>
            <a:off x="0" y="2886"/>
            <a:ext cx="1437" cy="266"/>
          </p:xfrm>
          <a:graphic>
            <a:graphicData uri="http://schemas.openxmlformats.org/presentationml/2006/ole">
              <mc:AlternateContent xmlns:mc="http://schemas.openxmlformats.org/markup-compatibility/2006">
                <mc:Choice xmlns:v="urn:schemas-microsoft-com:vml" Requires="v">
                  <p:oleObj name="公式" r:id="rId13" imgW="1091726" imgH="203112" progId="Equation.3">
                    <p:embed/>
                  </p:oleObj>
                </mc:Choice>
                <mc:Fallback>
                  <p:oleObj name="公式" r:id="rId13" imgW="1091726" imgH="203112"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886"/>
                          <a:ext cx="1437" cy="266"/>
                        </a:xfrm>
                        <a:prstGeom prst="rect">
                          <a:avLst/>
                        </a:prstGeom>
                        <a:solidFill>
                          <a:schemeClr val="bg1"/>
                        </a:solidFill>
                        <a:ln w="9525">
                          <a:solidFill>
                            <a:srgbClr val="660066"/>
                          </a:solidFill>
                          <a:miter lim="800000"/>
                          <a:headEnd/>
                          <a:tailEnd/>
                        </a:ln>
                      </p:spPr>
                    </p:pic>
                  </p:oleObj>
                </mc:Fallback>
              </mc:AlternateContent>
            </a:graphicData>
          </a:graphic>
        </p:graphicFrame>
        <p:sp>
          <p:nvSpPr>
            <p:cNvPr id="32788" name="Line 64"/>
            <p:cNvSpPr>
              <a:spLocks noChangeShapeType="1"/>
            </p:cNvSpPr>
            <p:nvPr/>
          </p:nvSpPr>
          <p:spPr bwMode="auto">
            <a:xfrm flipV="1">
              <a:off x="1429" y="2942"/>
              <a:ext cx="298" cy="80"/>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00226" name="Text Box 66"/>
          <p:cNvSpPr txBox="1">
            <a:spLocks noChangeArrowheads="1"/>
          </p:cNvSpPr>
          <p:nvPr/>
        </p:nvSpPr>
        <p:spPr bwMode="auto">
          <a:xfrm>
            <a:off x="1390011" y="3532235"/>
            <a:ext cx="854721" cy="461665"/>
          </a:xfrm>
          <a:prstGeom prst="rect">
            <a:avLst/>
          </a:prstGeom>
          <a:solidFill>
            <a:srgbClr val="FFFFCC"/>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&lt;0</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85" name="灯片编号占位符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5DCA9A-BC19-4E86-8DBB-776ACF2C4E55}"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Group 11">
            <a:extLst>
              <a:ext uri="{FF2B5EF4-FFF2-40B4-BE49-F238E27FC236}">
                <a16:creationId xmlns:a16="http://schemas.microsoft.com/office/drawing/2014/main" id="{FD33530D-AE08-C85B-5935-677C5E1E60E9}"/>
              </a:ext>
            </a:extLst>
          </p:cNvPr>
          <p:cNvGrpSpPr/>
          <p:nvPr/>
        </p:nvGrpSpPr>
        <p:grpSpPr>
          <a:xfrm>
            <a:off x="1987244" y="1278632"/>
            <a:ext cx="1724025" cy="3432175"/>
            <a:chOff x="1987244" y="1278632"/>
            <a:chExt cx="1724025" cy="3432175"/>
          </a:xfrm>
        </p:grpSpPr>
        <p:grpSp>
          <p:nvGrpSpPr>
            <p:cNvPr id="2" name="Group 11"/>
            <p:cNvGrpSpPr>
              <a:grpSpLocks/>
            </p:cNvGrpSpPr>
            <p:nvPr/>
          </p:nvGrpSpPr>
          <p:grpSpPr bwMode="auto">
            <a:xfrm>
              <a:off x="1987244" y="1278632"/>
              <a:ext cx="1724025" cy="3432175"/>
              <a:chOff x="942" y="1722"/>
              <a:chExt cx="1086" cy="2162"/>
            </a:xfrm>
          </p:grpSpPr>
          <p:sp>
            <p:nvSpPr>
              <p:cNvPr id="32799" name="Text Box 9"/>
              <p:cNvSpPr txBox="1">
                <a:spLocks noChangeArrowheads="1"/>
              </p:cNvSpPr>
              <p:nvPr/>
            </p:nvSpPr>
            <p:spPr bwMode="auto">
              <a:xfrm>
                <a:off x="942" y="1722"/>
                <a:ext cx="1086" cy="523"/>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dirty="0">
                    <a:latin typeface="+mn-ea"/>
                    <a:ea typeface="+mn-ea"/>
                    <a:cs typeface="Times New Roman" panose="02020603050405020304" pitchFamily="18" charset="0"/>
                  </a:rPr>
                  <a:t>电子被加速</a:t>
                </a:r>
              </a:p>
            </p:txBody>
          </p:sp>
          <p:sp>
            <p:nvSpPr>
              <p:cNvPr id="32800" name="Line 10"/>
              <p:cNvSpPr>
                <a:spLocks noChangeShapeType="1"/>
              </p:cNvSpPr>
              <p:nvPr/>
            </p:nvSpPr>
            <p:spPr bwMode="auto">
              <a:xfrm>
                <a:off x="1519" y="2251"/>
                <a:ext cx="408" cy="1633"/>
              </a:xfrm>
              <a:prstGeom prst="line">
                <a:avLst/>
              </a:prstGeom>
              <a:noFill/>
              <a:ln w="9525">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9" name="Object 8">
              <a:extLst>
                <a:ext uri="{FF2B5EF4-FFF2-40B4-BE49-F238E27FC236}">
                  <a16:creationId xmlns:a16="http://schemas.microsoft.com/office/drawing/2014/main" id="{86D8B2C2-6504-61EB-377A-8725AC44FF24}"/>
                </a:ext>
              </a:extLst>
            </p:cNvPr>
            <p:cNvGraphicFramePr>
              <a:graphicFrameLocks noChangeAspect="1"/>
            </p:cNvGraphicFramePr>
            <p:nvPr>
              <p:extLst>
                <p:ext uri="{D42A27DB-BD31-4B8C-83A1-F6EECF244321}">
                  <p14:modId xmlns:p14="http://schemas.microsoft.com/office/powerpoint/2010/main" val="431494301"/>
                </p:ext>
              </p:extLst>
            </p:nvPr>
          </p:nvGraphicFramePr>
          <p:xfrm>
            <a:off x="2068355" y="1313611"/>
            <a:ext cx="1581001" cy="428993"/>
          </p:xfrm>
          <a:graphic>
            <a:graphicData uri="http://schemas.openxmlformats.org/presentationml/2006/ole">
              <mc:AlternateContent xmlns:mc="http://schemas.openxmlformats.org/markup-compatibility/2006">
                <mc:Choice xmlns:v="urn:schemas-microsoft-com:vml" Requires="v">
                  <p:oleObj name="Equation" r:id="rId15" imgW="799920" imgH="228600" progId="Equation.DSMT4">
                    <p:embed/>
                  </p:oleObj>
                </mc:Choice>
                <mc:Fallback>
                  <p:oleObj name="Equation" r:id="rId15" imgW="799920" imgH="228600" progId="Equation.DSMT4">
                    <p:embed/>
                    <p:pic>
                      <p:nvPicPr>
                        <p:cNvPr id="0" name=""/>
                        <p:cNvPicPr/>
                        <p:nvPr/>
                      </p:nvPicPr>
                      <p:blipFill>
                        <a:blip r:embed="rId16"/>
                        <a:stretch>
                          <a:fillRect/>
                        </a:stretch>
                      </p:blipFill>
                      <p:spPr>
                        <a:xfrm>
                          <a:off x="2068355" y="1313611"/>
                          <a:ext cx="1581001" cy="428993"/>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500183"/>
                                        </p:tgtEl>
                                        <p:attrNameLst>
                                          <p:attrName>style.visibility</p:attrName>
                                        </p:attrNameLst>
                                      </p:cBhvr>
                                      <p:to>
                                        <p:strVal val="visible"/>
                                      </p:to>
                                    </p:set>
                                    <p:animEffect transition="in" filter="dissolve">
                                      <p:cBhvr>
                                        <p:cTn id="11" dur="500"/>
                                        <p:tgtEl>
                                          <p:spTgt spid="1500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00184"/>
                                        </p:tgtEl>
                                        <p:attrNameLst>
                                          <p:attrName>style.visibility</p:attrName>
                                        </p:attrNameLst>
                                      </p:cBhvr>
                                      <p:to>
                                        <p:strVal val="visible"/>
                                      </p:to>
                                    </p:set>
                                    <p:animEffect transition="in" filter="dissolve">
                                      <p:cBhvr>
                                        <p:cTn id="21" dur="500"/>
                                        <p:tgtEl>
                                          <p:spTgt spid="1500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2" fill="hold" nodeType="clickEffect">
                                  <p:stCondLst>
                                    <p:cond delay="0"/>
                                  </p:stCondLst>
                                  <p:childTnLst>
                                    <p:set>
                                      <p:cBhvr>
                                        <p:cTn id="35" dur="1" fill="hold">
                                          <p:stCondLst>
                                            <p:cond delay="0"/>
                                          </p:stCondLst>
                                        </p:cTn>
                                        <p:tgtEl>
                                          <p:spTgt spid="1500221"/>
                                        </p:tgtEl>
                                        <p:attrNameLst>
                                          <p:attrName>style.visibility</p:attrName>
                                        </p:attrNameLst>
                                      </p:cBhvr>
                                      <p:to>
                                        <p:strVal val="visible"/>
                                      </p:to>
                                    </p:set>
                                    <p:animEffect transition="in" filter="slide(fromRight)">
                                      <p:cBhvr>
                                        <p:cTn id="36" dur="500"/>
                                        <p:tgtEl>
                                          <p:spTgt spid="15002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00226"/>
                                        </p:tgtEl>
                                        <p:attrNameLst>
                                          <p:attrName>style.visibility</p:attrName>
                                        </p:attrNameLst>
                                      </p:cBhvr>
                                      <p:to>
                                        <p:strVal val="visible"/>
                                      </p:to>
                                    </p:set>
                                    <p:animEffect transition="in" filter="dissolve">
                                      <p:cBhvr>
                                        <p:cTn id="41" dur="500"/>
                                        <p:tgtEl>
                                          <p:spTgt spid="15002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slide(fromBottom)">
                                      <p:cBhvr>
                                        <p:cTn id="51" dur="5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83" grpId="0" animBg="1"/>
      <p:bldP spid="1500184" grpId="0" animBg="1"/>
      <p:bldP spid="15002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A553987-ED39-497C-BEB4-F28C939103E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7"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恒定电场下的运动</a:t>
            </a:r>
          </a:p>
        </p:txBody>
      </p:sp>
      <p:sp>
        <p:nvSpPr>
          <p:cNvPr id="33798" name="Rectangle 3"/>
          <p:cNvSpPr>
            <a:spLocks noGrp="1" noRot="1" noChangeArrowheads="1"/>
          </p:cNvSpPr>
          <p:nvPr>
            <p:ph type="body" idx="1"/>
          </p:nvPr>
        </p:nvSpPr>
        <p:spPr/>
        <p:txBody>
          <a:bodyPr/>
          <a:lstStyle/>
          <a:p>
            <a:pPr eaLnBrk="1" hangingPunct="1"/>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9" name="Rectangle 4"/>
          <p:cNvSpPr>
            <a:spLocks noGrp="1" noRot="1" noChangeArrowheads="1"/>
          </p:cNvSpPr>
          <p:nvPr>
            <p:ph type="body" sz="half" idx="4294967295"/>
          </p:nvPr>
        </p:nvSpPr>
        <p:spPr>
          <a:xfrm>
            <a:off x="195263" y="3429000"/>
            <a:ext cx="8748712" cy="2593975"/>
          </a:xfrm>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电子在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空间循环运动</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电子从</a:t>
            </a:r>
            <a:r>
              <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移出，同时从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移入，作循环</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电子的本征能量呈周期性变化</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电子速度</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υ</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：随时间振荡</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加速、减速、反方向加速、减速、加速</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反映在实空间的振荡</a:t>
            </a:r>
          </a:p>
        </p:txBody>
      </p:sp>
      <p:pic>
        <p:nvPicPr>
          <p:cNvPr id="3380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484313"/>
            <a:ext cx="3979862" cy="174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80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1341438"/>
            <a:ext cx="2743200" cy="2038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a:xfrm>
            <a:off x="2328863" y="188913"/>
            <a:ext cx="4475162" cy="1143000"/>
          </a:xfrm>
          <a:noFill/>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满带电子不导电</a:t>
            </a:r>
          </a:p>
        </p:txBody>
      </p:sp>
      <p:sp>
        <p:nvSpPr>
          <p:cNvPr id="34819" name="Text Box 8"/>
          <p:cNvSpPr txBox="1">
            <a:spLocks noChangeArrowheads="1"/>
          </p:cNvSpPr>
          <p:nvPr/>
        </p:nvSpPr>
        <p:spPr bwMode="auto">
          <a:xfrm>
            <a:off x="303213" y="1373188"/>
            <a:ext cx="6372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能带中所有电子贡献的电流密度由下式给出：</a:t>
            </a:r>
          </a:p>
        </p:txBody>
      </p:sp>
      <p:sp>
        <p:nvSpPr>
          <p:cNvPr id="34820" name="Rectangle 10"/>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1" name="Object 2"/>
          <p:cNvGraphicFramePr>
            <a:graphicFrameLocks noChangeAspect="1"/>
          </p:cNvGraphicFramePr>
          <p:nvPr>
            <p:extLst>
              <p:ext uri="{D42A27DB-BD31-4B8C-83A1-F6EECF244321}">
                <p14:modId xmlns:p14="http://schemas.microsoft.com/office/powerpoint/2010/main" val="2823446011"/>
              </p:ext>
            </p:extLst>
          </p:nvPr>
        </p:nvGraphicFramePr>
        <p:xfrm>
          <a:off x="3314700" y="1801813"/>
          <a:ext cx="2503488" cy="863600"/>
        </p:xfrm>
        <a:graphic>
          <a:graphicData uri="http://schemas.openxmlformats.org/presentationml/2006/ole">
            <mc:AlternateContent xmlns:mc="http://schemas.openxmlformats.org/markup-compatibility/2006">
              <mc:Choice xmlns:v="urn:schemas-microsoft-com:vml" Requires="v">
                <p:oleObj name="Equation" r:id="rId2" imgW="1218960" imgH="419040" progId="Equation.DSMT4">
                  <p:embed/>
                </p:oleObj>
              </mc:Choice>
              <mc:Fallback>
                <p:oleObj name="Equation" r:id="rId2" imgW="1218960" imgH="419040" progId="Equation.DSMT4">
                  <p:embed/>
                  <p:pic>
                    <p:nvPicPr>
                      <p:cNvPr id="0" name="Object 2"/>
                      <p:cNvPicPr>
                        <a:picLocks noChangeAspect="1" noChangeArrowheads="1"/>
                      </p:cNvPicPr>
                      <p:nvPr/>
                    </p:nvPicPr>
                    <p:blipFill>
                      <a:blip r:embed="rId3"/>
                      <a:srcRect/>
                      <a:stretch>
                        <a:fillRect/>
                      </a:stretch>
                    </p:blipFill>
                    <p:spPr bwMode="auto">
                      <a:xfrm>
                        <a:off x="3314700" y="1801813"/>
                        <a:ext cx="25034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Text Box 11"/>
          <p:cNvSpPr txBox="1">
            <a:spLocks noChangeArrowheads="1"/>
          </p:cNvSpPr>
          <p:nvPr/>
        </p:nvSpPr>
        <p:spPr bwMode="auto">
          <a:xfrm>
            <a:off x="323850" y="2622250"/>
            <a:ext cx="8084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这里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是晶体的体积，求和是对能带中所有状态求和，而：</a:t>
            </a:r>
          </a:p>
        </p:txBody>
      </p:sp>
      <p:sp>
        <p:nvSpPr>
          <p:cNvPr id="34823" name="Rectangle 14"/>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4" name="Object 3"/>
          <p:cNvGraphicFramePr>
            <a:graphicFrameLocks noChangeAspect="1"/>
          </p:cNvGraphicFramePr>
          <p:nvPr>
            <p:extLst>
              <p:ext uri="{D42A27DB-BD31-4B8C-83A1-F6EECF244321}">
                <p14:modId xmlns:p14="http://schemas.microsoft.com/office/powerpoint/2010/main" val="2764985726"/>
              </p:ext>
            </p:extLst>
          </p:nvPr>
        </p:nvGraphicFramePr>
        <p:xfrm>
          <a:off x="1116013" y="3157538"/>
          <a:ext cx="6897687" cy="977900"/>
        </p:xfrm>
        <a:graphic>
          <a:graphicData uri="http://schemas.openxmlformats.org/presentationml/2006/ole">
            <mc:AlternateContent xmlns:mc="http://schemas.openxmlformats.org/markup-compatibility/2006">
              <mc:Choice xmlns:v="urn:schemas-microsoft-com:vml" Requires="v">
                <p:oleObj name="Equation" r:id="rId4" imgW="2781000" imgH="393480" progId="Equation.DSMT4">
                  <p:embed/>
                </p:oleObj>
              </mc:Choice>
              <mc:Fallback>
                <p:oleObj name="Equation" r:id="rId4" imgW="2781000" imgH="393480" progId="Equation.DSMT4">
                  <p:embed/>
                  <p:pic>
                    <p:nvPicPr>
                      <p:cNvPr id="0" name="Object 3"/>
                      <p:cNvPicPr>
                        <a:picLocks noChangeAspect="1" noChangeArrowheads="1"/>
                      </p:cNvPicPr>
                      <p:nvPr/>
                    </p:nvPicPr>
                    <p:blipFill>
                      <a:blip r:embed="rId5"/>
                      <a:srcRect/>
                      <a:stretch>
                        <a:fillRect/>
                      </a:stretch>
                    </p:blipFill>
                    <p:spPr bwMode="auto">
                      <a:xfrm>
                        <a:off x="1116013" y="3157538"/>
                        <a:ext cx="68976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Text Box 15"/>
          <p:cNvSpPr txBox="1">
            <a:spLocks noChangeArrowheads="1"/>
          </p:cNvSpPr>
          <p:nvPr/>
        </p:nvSpPr>
        <p:spPr bwMode="auto">
          <a:xfrm>
            <a:off x="303213" y="4308036"/>
            <a:ext cx="48013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不加外场时，在一定温度下由于：</a:t>
            </a:r>
          </a:p>
        </p:txBody>
      </p:sp>
      <p:sp>
        <p:nvSpPr>
          <p:cNvPr id="34826" name="Rectangle 17"/>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7" name="Object 4"/>
          <p:cNvGraphicFramePr>
            <a:graphicFrameLocks noChangeAspect="1"/>
          </p:cNvGraphicFramePr>
          <p:nvPr>
            <p:extLst>
              <p:ext uri="{D42A27DB-BD31-4B8C-83A1-F6EECF244321}">
                <p14:modId xmlns:p14="http://schemas.microsoft.com/office/powerpoint/2010/main" val="251599003"/>
              </p:ext>
            </p:extLst>
          </p:nvPr>
        </p:nvGraphicFramePr>
        <p:xfrm>
          <a:off x="4941888" y="4243388"/>
          <a:ext cx="2284412" cy="611187"/>
        </p:xfrm>
        <a:graphic>
          <a:graphicData uri="http://schemas.openxmlformats.org/presentationml/2006/ole">
            <mc:AlternateContent xmlns:mc="http://schemas.openxmlformats.org/markup-compatibility/2006">
              <mc:Choice xmlns:v="urn:schemas-microsoft-com:vml" Requires="v">
                <p:oleObj name="Equation" r:id="rId6" imgW="939600" imgH="253800" progId="Equation.DSMT4">
                  <p:embed/>
                </p:oleObj>
              </mc:Choice>
              <mc:Fallback>
                <p:oleObj name="Equation" r:id="rId6" imgW="939600" imgH="253800" progId="Equation.DSMT4">
                  <p:embed/>
                  <p:pic>
                    <p:nvPicPr>
                      <p:cNvPr id="0" name="Object 4"/>
                      <p:cNvPicPr>
                        <a:picLocks noChangeAspect="1" noChangeArrowheads="1"/>
                      </p:cNvPicPr>
                      <p:nvPr/>
                    </p:nvPicPr>
                    <p:blipFill>
                      <a:blip r:embed="rId7"/>
                      <a:srcRect/>
                      <a:stretch>
                        <a:fillRect/>
                      </a:stretch>
                    </p:blipFill>
                    <p:spPr bwMode="auto">
                      <a:xfrm>
                        <a:off x="4941888" y="4243388"/>
                        <a:ext cx="22844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8" name="Text Box 18"/>
          <p:cNvSpPr txBox="1">
            <a:spLocks noChangeArrowheads="1"/>
          </p:cNvSpPr>
          <p:nvPr/>
        </p:nvSpPr>
        <p:spPr bwMode="auto">
          <a:xfrm>
            <a:off x="318293" y="4995903"/>
            <a:ext cx="8496300" cy="12001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电子占据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态的几率同占据</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态的几率一样，它们的速度方向相反大小相等，这样满带中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电子都可找到</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速度相反</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态的电子流正好成对抵消，因此晶体中总电流为零</a:t>
            </a:r>
          </a:p>
        </p:txBody>
      </p:sp>
      <p:sp>
        <p:nvSpPr>
          <p:cNvPr id="3483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6C82FB4-1F2E-4B1C-9E42-FCF19FA3590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6"/>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875406C2-D229-4172-A2CD-7F9CA3266089}"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33</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43" name="Rectangle 2"/>
          <p:cNvSpPr>
            <a:spLocks noGrp="1" noRot="1" noChangeArrowheads="1"/>
          </p:cNvSpPr>
          <p:nvPr>
            <p:ph type="title" idx="4294967295"/>
          </p:nvPr>
        </p:nvSpPr>
        <p:spPr>
          <a:xfrm>
            <a:off x="2325687" y="120651"/>
            <a:ext cx="4475163" cy="885473"/>
          </a:xfrm>
          <a:noFill/>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满带电子不导电</a:t>
            </a:r>
          </a:p>
        </p:txBody>
      </p:sp>
      <p:pic>
        <p:nvPicPr>
          <p:cNvPr id="3584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5556" y="2284939"/>
            <a:ext cx="5475288" cy="4121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45" name="Text Box 11"/>
          <p:cNvSpPr txBox="1">
            <a:spLocks noChangeArrowheads="1"/>
          </p:cNvSpPr>
          <p:nvPr/>
        </p:nvSpPr>
        <p:spPr bwMode="auto">
          <a:xfrm>
            <a:off x="368919" y="987189"/>
            <a:ext cx="6029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buFontTx/>
              <a:buNone/>
              <a:defRPr sz="2400" b="1" i="1">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zh-CN" altLang="en-US" i="0" dirty="0"/>
              <a:t>有电场时，</a:t>
            </a:r>
            <a:r>
              <a:rPr lang="en-US" altLang="zh-CN" dirty="0"/>
              <a:t>k</a:t>
            </a:r>
            <a:r>
              <a:rPr lang="zh-CN" altLang="en-US" i="0" dirty="0"/>
              <a:t>在布里渊区内是均匀分布的，所有电子的状态都按照</a:t>
            </a:r>
          </a:p>
        </p:txBody>
      </p:sp>
      <p:graphicFrame>
        <p:nvGraphicFramePr>
          <p:cNvPr id="35847" name="Object 3"/>
          <p:cNvGraphicFramePr>
            <a:graphicFrameLocks noChangeAspect="1"/>
          </p:cNvGraphicFramePr>
          <p:nvPr>
            <p:extLst>
              <p:ext uri="{D42A27DB-BD31-4B8C-83A1-F6EECF244321}">
                <p14:modId xmlns:p14="http://schemas.microsoft.com/office/powerpoint/2010/main" val="3365763891"/>
              </p:ext>
            </p:extLst>
          </p:nvPr>
        </p:nvGraphicFramePr>
        <p:xfrm>
          <a:off x="3562505" y="1329264"/>
          <a:ext cx="2762250" cy="847725"/>
        </p:xfrm>
        <a:graphic>
          <a:graphicData uri="http://schemas.openxmlformats.org/presentationml/2006/ole">
            <mc:AlternateContent xmlns:mc="http://schemas.openxmlformats.org/markup-compatibility/2006">
              <mc:Choice xmlns:v="urn:schemas-microsoft-com:vml" Requires="v">
                <p:oleObj name="Equation" r:id="rId3" imgW="1282680" imgH="393480" progId="Equation.DSMT4">
                  <p:embed/>
                </p:oleObj>
              </mc:Choice>
              <mc:Fallback>
                <p:oleObj name="Equation" r:id="rId3" imgW="1282680" imgH="393480" progId="Equation.DSMT4">
                  <p:embed/>
                  <p:pic>
                    <p:nvPicPr>
                      <p:cNvPr id="0" name="Object 3"/>
                      <p:cNvPicPr>
                        <a:picLocks noChangeAspect="1" noChangeArrowheads="1"/>
                      </p:cNvPicPr>
                      <p:nvPr/>
                    </p:nvPicPr>
                    <p:blipFill>
                      <a:blip r:embed="rId4"/>
                      <a:srcRect/>
                      <a:stretch>
                        <a:fillRect/>
                      </a:stretch>
                    </p:blipFill>
                    <p:spPr bwMode="auto">
                      <a:xfrm>
                        <a:off x="3562505" y="1329264"/>
                        <a:ext cx="2762250" cy="847725"/>
                      </a:xfrm>
                      <a:prstGeom prst="rect">
                        <a:avLst/>
                      </a:prstGeom>
                      <a:noFill/>
                      <a:ln>
                        <a:noFill/>
                      </a:ln>
                      <a:effectLst/>
                    </p:spPr>
                  </p:pic>
                </p:oleObj>
              </mc:Fallback>
            </mc:AlternateContent>
          </a:graphicData>
        </a:graphic>
      </p:graphicFrame>
      <p:sp>
        <p:nvSpPr>
          <p:cNvPr id="35848" name="Oval 15"/>
          <p:cNvSpPr>
            <a:spLocks noChangeArrowheads="1"/>
          </p:cNvSpPr>
          <p:nvPr/>
        </p:nvSpPr>
        <p:spPr bwMode="auto">
          <a:xfrm>
            <a:off x="4823619" y="5471051"/>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49" name="Oval 16"/>
          <p:cNvSpPr>
            <a:spLocks noChangeArrowheads="1"/>
          </p:cNvSpPr>
          <p:nvPr/>
        </p:nvSpPr>
        <p:spPr bwMode="auto">
          <a:xfrm>
            <a:off x="5007769" y="5471051"/>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0" name="Oval 19"/>
          <p:cNvSpPr>
            <a:spLocks noChangeArrowheads="1"/>
          </p:cNvSpPr>
          <p:nvPr/>
        </p:nvSpPr>
        <p:spPr bwMode="auto">
          <a:xfrm>
            <a:off x="5180806" y="547105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1" name="Oval 20"/>
          <p:cNvSpPr>
            <a:spLocks noChangeArrowheads="1"/>
          </p:cNvSpPr>
          <p:nvPr/>
        </p:nvSpPr>
        <p:spPr bwMode="auto">
          <a:xfrm>
            <a:off x="5360194" y="5471051"/>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2" name="Oval 21"/>
          <p:cNvSpPr>
            <a:spLocks noChangeArrowheads="1"/>
          </p:cNvSpPr>
          <p:nvPr/>
        </p:nvSpPr>
        <p:spPr bwMode="auto">
          <a:xfrm>
            <a:off x="5526881" y="5475814"/>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3" name="Oval 22"/>
          <p:cNvSpPr>
            <a:spLocks noChangeArrowheads="1"/>
          </p:cNvSpPr>
          <p:nvPr/>
        </p:nvSpPr>
        <p:spPr bwMode="auto">
          <a:xfrm>
            <a:off x="5704681" y="5475814"/>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4" name="Oval 23"/>
          <p:cNvSpPr>
            <a:spLocks noChangeArrowheads="1"/>
          </p:cNvSpPr>
          <p:nvPr/>
        </p:nvSpPr>
        <p:spPr bwMode="auto">
          <a:xfrm>
            <a:off x="5863431" y="5475814"/>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5" name="Oval 24"/>
          <p:cNvSpPr>
            <a:spLocks noChangeArrowheads="1"/>
          </p:cNvSpPr>
          <p:nvPr/>
        </p:nvSpPr>
        <p:spPr bwMode="auto">
          <a:xfrm>
            <a:off x="6047581" y="5475814"/>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6" name="Oval 25"/>
          <p:cNvSpPr>
            <a:spLocks noChangeArrowheads="1"/>
          </p:cNvSpPr>
          <p:nvPr/>
        </p:nvSpPr>
        <p:spPr bwMode="auto">
          <a:xfrm>
            <a:off x="6253956" y="5475814"/>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7" name="Oval 26"/>
          <p:cNvSpPr>
            <a:spLocks noChangeArrowheads="1"/>
          </p:cNvSpPr>
          <p:nvPr/>
        </p:nvSpPr>
        <p:spPr bwMode="auto">
          <a:xfrm>
            <a:off x="6441281" y="547105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8" name="Oval 27"/>
          <p:cNvSpPr>
            <a:spLocks noChangeArrowheads="1"/>
          </p:cNvSpPr>
          <p:nvPr/>
        </p:nvSpPr>
        <p:spPr bwMode="auto">
          <a:xfrm>
            <a:off x="6623844" y="5471051"/>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9" name="Oval 29"/>
          <p:cNvSpPr>
            <a:spLocks noChangeArrowheads="1"/>
          </p:cNvSpPr>
          <p:nvPr/>
        </p:nvSpPr>
        <p:spPr bwMode="auto">
          <a:xfrm>
            <a:off x="6623844" y="5472639"/>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0" name="Oval 30"/>
          <p:cNvSpPr>
            <a:spLocks noChangeArrowheads="1"/>
          </p:cNvSpPr>
          <p:nvPr/>
        </p:nvSpPr>
        <p:spPr bwMode="auto">
          <a:xfrm>
            <a:off x="6807994" y="5472639"/>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1" name="Oval 31"/>
          <p:cNvSpPr>
            <a:spLocks noChangeArrowheads="1"/>
          </p:cNvSpPr>
          <p:nvPr/>
        </p:nvSpPr>
        <p:spPr bwMode="auto">
          <a:xfrm>
            <a:off x="6981031" y="5472639"/>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2" name="Oval 32"/>
          <p:cNvSpPr>
            <a:spLocks noChangeArrowheads="1"/>
          </p:cNvSpPr>
          <p:nvPr/>
        </p:nvSpPr>
        <p:spPr bwMode="auto">
          <a:xfrm>
            <a:off x="7160419" y="5472639"/>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3" name="Oval 33"/>
          <p:cNvSpPr>
            <a:spLocks noChangeArrowheads="1"/>
          </p:cNvSpPr>
          <p:nvPr/>
        </p:nvSpPr>
        <p:spPr bwMode="auto">
          <a:xfrm>
            <a:off x="7327106" y="547740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4" name="Oval 34"/>
          <p:cNvSpPr>
            <a:spLocks noChangeArrowheads="1"/>
          </p:cNvSpPr>
          <p:nvPr/>
        </p:nvSpPr>
        <p:spPr bwMode="auto">
          <a:xfrm>
            <a:off x="7504906" y="547740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5" name="Oval 35"/>
          <p:cNvSpPr>
            <a:spLocks noChangeArrowheads="1"/>
          </p:cNvSpPr>
          <p:nvPr/>
        </p:nvSpPr>
        <p:spPr bwMode="auto">
          <a:xfrm>
            <a:off x="7663656" y="547740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6" name="Oval 36"/>
          <p:cNvSpPr>
            <a:spLocks noChangeArrowheads="1"/>
          </p:cNvSpPr>
          <p:nvPr/>
        </p:nvSpPr>
        <p:spPr bwMode="auto">
          <a:xfrm>
            <a:off x="7847806" y="547740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7" name="Oval 37"/>
          <p:cNvSpPr>
            <a:spLocks noChangeArrowheads="1"/>
          </p:cNvSpPr>
          <p:nvPr/>
        </p:nvSpPr>
        <p:spPr bwMode="auto">
          <a:xfrm>
            <a:off x="8054181" y="5477401"/>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8" name="Oval 38"/>
          <p:cNvSpPr>
            <a:spLocks noChangeArrowheads="1"/>
          </p:cNvSpPr>
          <p:nvPr/>
        </p:nvSpPr>
        <p:spPr bwMode="auto">
          <a:xfrm>
            <a:off x="8241506" y="5472639"/>
            <a:ext cx="144463"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9" name="Oval 39"/>
          <p:cNvSpPr>
            <a:spLocks noChangeArrowheads="1"/>
          </p:cNvSpPr>
          <p:nvPr/>
        </p:nvSpPr>
        <p:spPr bwMode="auto">
          <a:xfrm>
            <a:off x="8424069" y="5472639"/>
            <a:ext cx="144462" cy="142875"/>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70" name="Text Box 40"/>
          <p:cNvSpPr txBox="1">
            <a:spLocks noChangeArrowheads="1"/>
          </p:cNvSpPr>
          <p:nvPr/>
        </p:nvSpPr>
        <p:spPr bwMode="auto">
          <a:xfrm>
            <a:off x="4114006" y="5247214"/>
            <a:ext cx="46961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35871" name="Text Box 42"/>
          <p:cNvSpPr txBox="1">
            <a:spLocks noChangeArrowheads="1"/>
          </p:cNvSpPr>
          <p:nvPr/>
        </p:nvSpPr>
        <p:spPr bwMode="auto">
          <a:xfrm>
            <a:off x="8136731" y="5009089"/>
            <a:ext cx="38985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35872" name="Text Box 43"/>
          <p:cNvSpPr txBox="1">
            <a:spLocks noChangeArrowheads="1"/>
          </p:cNvSpPr>
          <p:nvPr/>
        </p:nvSpPr>
        <p:spPr bwMode="auto">
          <a:xfrm>
            <a:off x="6231731" y="5829826"/>
            <a:ext cx="38985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F</a:t>
            </a:r>
          </a:p>
        </p:txBody>
      </p:sp>
      <p:sp>
        <p:nvSpPr>
          <p:cNvPr id="35873" name="Text Box 44"/>
          <p:cNvSpPr txBox="1">
            <a:spLocks noChangeArrowheads="1"/>
          </p:cNvSpPr>
          <p:nvPr/>
        </p:nvSpPr>
        <p:spPr bwMode="auto">
          <a:xfrm>
            <a:off x="8360730" y="5629154"/>
            <a:ext cx="3385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p>
        </p:txBody>
      </p:sp>
      <p:sp>
        <p:nvSpPr>
          <p:cNvPr id="35874" name="Text Box 45"/>
          <p:cNvSpPr txBox="1">
            <a:spLocks noChangeArrowheads="1"/>
          </p:cNvSpPr>
          <p:nvPr/>
        </p:nvSpPr>
        <p:spPr bwMode="auto">
          <a:xfrm>
            <a:off x="6047581" y="2229376"/>
            <a:ext cx="74892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5876" name="矩形 37"/>
          <p:cNvSpPr>
            <a:spLocks noChangeArrowheads="1"/>
          </p:cNvSpPr>
          <p:nvPr/>
        </p:nvSpPr>
        <p:spPr bwMode="auto">
          <a:xfrm>
            <a:off x="368919" y="2173585"/>
            <a:ext cx="378856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轴上各点均以相同的速度移动，没有改变填充各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态的情况。</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即由于布里渊区边界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实际代表同一状态，所以从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点出去的电子实际上同时从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移进来，仍保持均匀填充的情况。这样一来，有电场存在时，仍然是</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态的电子流成对抵消，总电流为零</a:t>
            </a:r>
          </a:p>
        </p:txBody>
      </p:sp>
      <p:sp>
        <p:nvSpPr>
          <p:cNvPr id="3587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4DBF0BC-8A62-4B30-A85E-FB567C4C7FBE}"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6324755" y="1359904"/>
            <a:ext cx="1723549" cy="461665"/>
          </a:xfrm>
          <a:prstGeom prst="rect">
            <a:avLst/>
          </a:prstGeom>
        </p:spPr>
        <p:txBody>
          <a:bodyPr wrap="none">
            <a:spAutoFit/>
          </a:bodyPr>
          <a:lstStyle/>
          <a:p>
            <a:pPr eaLnBrk="1" hangingPunct="1">
              <a:buClr>
                <a:schemeClr val="accent1"/>
              </a:buClr>
              <a:buSzPct val="75000"/>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作匀速运动</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698625"/>
            <a:ext cx="37433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Rot="1" noChangeArrowheads="1"/>
          </p:cNvSpPr>
          <p:nvPr>
            <p:ph type="title" sz="quarter" idx="4294967295"/>
          </p:nvPr>
        </p:nvSpPr>
        <p:spPr>
          <a:xfrm>
            <a:off x="792163" y="333375"/>
            <a:ext cx="7559675"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部分填充能带在电场下产生电流</a:t>
            </a:r>
          </a:p>
        </p:txBody>
      </p:sp>
      <p:sp>
        <p:nvSpPr>
          <p:cNvPr id="36869" name="Text Box 8"/>
          <p:cNvSpPr txBox="1">
            <a:spLocks noChangeArrowheads="1"/>
          </p:cNvSpPr>
          <p:nvPr/>
        </p:nvSpPr>
        <p:spPr bwMode="auto">
          <a:xfrm>
            <a:off x="1044575" y="4362450"/>
            <a:ext cx="3240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无外场的电子能带</a:t>
            </a:r>
          </a:p>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净电流为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687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698625"/>
            <a:ext cx="3743325"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9"/>
          <p:cNvSpPr txBox="1">
            <a:spLocks noChangeArrowheads="1"/>
          </p:cNvSpPr>
          <p:nvPr/>
        </p:nvSpPr>
        <p:spPr bwMode="auto">
          <a:xfrm>
            <a:off x="4859338" y="4362450"/>
            <a:ext cx="3960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加电场的电子能带</a:t>
            </a:r>
          </a:p>
          <a:p>
            <a:pPr algn="just" eaLnBrk="1" hangingPunct="1">
              <a:spcBef>
                <a:spcPct val="5000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整个电子</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空间分布向一方移动，部分抵消，有净电流</a:t>
            </a:r>
          </a:p>
        </p:txBody>
      </p:sp>
      <p:sp>
        <p:nvSpPr>
          <p:cNvPr id="368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2C69BB-8BC2-48E1-BE7B-5ADF4892F21A}"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709678" y="5802313"/>
            <a:ext cx="5724644" cy="461665"/>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思考：为什么实验中观察不到电流的振荡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晶体中电子在外场下的运动</a:t>
            </a:r>
            <a:endParaRPr lang="en-US" altLang="zh-CN"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内容占位符 2"/>
          <p:cNvSpPr>
            <a:spLocks noGrp="1"/>
          </p:cNvSpPr>
          <p:nvPr>
            <p:ph idx="1"/>
          </p:nvPr>
        </p:nvSpPr>
        <p:spPr/>
        <p:txBody>
          <a:bodyPr/>
          <a:lstStyle/>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电子的平均速度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外场作用下电子的准经典运动方程</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电子的有效质量</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能带的填充与导电性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4.1.5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导体、绝缘体与半导体的区分</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P81</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4.1.6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电子和空穴</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4DF22C0-BE63-4F55-870F-47A5A04E0C66}"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35</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7"/>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420FA174-0CD6-41B2-93B1-62B4744E798B}" type="slidenum">
              <a:rPr lang="en-US" altLang="zh-CN" sz="1400" b="1">
                <a:latin typeface="微软雅黑" panose="020B0503020204020204" pitchFamily="34" charset="-122"/>
                <a:ea typeface="微软雅黑" panose="020B0503020204020204" pitchFamily="34" charset="-122"/>
              </a:rPr>
              <a:pPr algn="r" eaLnBrk="1" hangingPunct="1">
                <a:spcBef>
                  <a:spcPct val="0"/>
                </a:spcBef>
                <a:buFontTx/>
                <a:buNone/>
              </a:pPr>
              <a:t>36</a:t>
            </a:fld>
            <a:endParaRPr lang="en-US" altLang="zh-CN" sz="1400" b="1">
              <a:latin typeface="微软雅黑" panose="020B0503020204020204" pitchFamily="34" charset="-122"/>
              <a:ea typeface="微软雅黑" panose="020B0503020204020204" pitchFamily="34" charset="-122"/>
            </a:endParaRPr>
          </a:p>
        </p:txBody>
      </p:sp>
      <p:sp>
        <p:nvSpPr>
          <p:cNvPr id="43011" name="Rectangle 2"/>
          <p:cNvSpPr>
            <a:spLocks noGrp="1" noRot="1" noChangeArrowheads="1"/>
          </p:cNvSpPr>
          <p:nvPr>
            <p:ph type="title" idx="4294967295"/>
          </p:nvPr>
        </p:nvSpPr>
        <p:spPr>
          <a:xfrm>
            <a:off x="457200" y="260350"/>
            <a:ext cx="8229600" cy="1143000"/>
          </a:xfrm>
          <a:noFill/>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rPr>
              <a:t>导体的能带模型</a:t>
            </a:r>
          </a:p>
        </p:txBody>
      </p:sp>
      <p:sp>
        <p:nvSpPr>
          <p:cNvPr id="43012" name="Rectangle 3"/>
          <p:cNvSpPr>
            <a:spLocks noGrp="1" noRot="1" noChangeArrowheads="1"/>
          </p:cNvSpPr>
          <p:nvPr>
            <p:ph type="body" sz="half" idx="4294967295"/>
          </p:nvPr>
        </p:nvSpPr>
        <p:spPr>
          <a:xfrm>
            <a:off x="755650" y="1341438"/>
            <a:ext cx="7704138" cy="1800225"/>
          </a:xfrm>
          <a:solidFill>
            <a:srgbClr val="FFFFFF"/>
          </a:solidFill>
        </p:spPr>
        <p:txBody>
          <a:bodyPr/>
          <a:lstStyle/>
          <a:p>
            <a:pPr eaLnBrk="1" hangingPunct="1"/>
            <a:r>
              <a:rPr lang="zh-CN" altLang="en-US" sz="2400" b="1" dirty="0">
                <a:solidFill>
                  <a:srgbClr val="FF0000"/>
                </a:solidFill>
                <a:latin typeface="微软雅黑" panose="020B0503020204020204" pitchFamily="34" charset="-122"/>
                <a:ea typeface="微软雅黑" panose="020B0503020204020204" pitchFamily="34" charset="-122"/>
              </a:rPr>
              <a:t>导体</a:t>
            </a:r>
          </a:p>
          <a:p>
            <a:pPr lvl="1" eaLnBrk="1" hangingPunct="1"/>
            <a:r>
              <a:rPr lang="zh-CN" altLang="en-US" sz="2400" b="1" dirty="0">
                <a:latin typeface="微软雅黑" panose="020B0503020204020204" pitchFamily="34" charset="-122"/>
                <a:ea typeface="微软雅黑" panose="020B0503020204020204" pitchFamily="34" charset="-122"/>
              </a:rPr>
              <a:t>除去完全填满的一系列能带，还有仅被电子部分地填充的能带</a:t>
            </a:r>
          </a:p>
          <a:p>
            <a:pPr lvl="1" eaLnBrk="1" hangingPunct="1"/>
            <a:r>
              <a:rPr lang="zh-CN" altLang="en-US" sz="2400" b="1" dirty="0">
                <a:solidFill>
                  <a:srgbClr val="0000FF"/>
                </a:solidFill>
                <a:latin typeface="微软雅黑" panose="020B0503020204020204" pitchFamily="34" charset="-122"/>
                <a:ea typeface="微软雅黑" panose="020B0503020204020204" pitchFamily="34" charset="-122"/>
              </a:rPr>
              <a:t>部分填充能带，称导带</a:t>
            </a:r>
          </a:p>
          <a:p>
            <a:pPr eaLnBrk="1" hangingPunct="1">
              <a:buFont typeface="Wingdings" panose="05000000000000000000" pitchFamily="2" charset="2"/>
              <a:buNone/>
            </a:pPr>
            <a:endParaRPr lang="zh-CN" altLang="en-US" b="1" dirty="0">
              <a:latin typeface="微软雅黑" panose="020B0503020204020204" pitchFamily="34" charset="-122"/>
              <a:ea typeface="微软雅黑" panose="020B0503020204020204" pitchFamily="34" charset="-122"/>
            </a:endParaRPr>
          </a:p>
        </p:txBody>
      </p:sp>
      <p:pic>
        <p:nvPicPr>
          <p:cNvPr id="43013" name="Picture 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3" y="2781300"/>
            <a:ext cx="55118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FE12721-3321-4356-B2B3-047567299B4A}"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36</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4267BEE-55E0-4C45-BD19-A98924BEC60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7"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举例：一价碱金属钠的电子填充</a:t>
            </a:r>
          </a:p>
        </p:txBody>
      </p:sp>
      <p:sp>
        <p:nvSpPr>
          <p:cNvPr id="948227" name="Rectangle 3"/>
          <p:cNvSpPr>
            <a:spLocks noGrp="1" noRot="1" noChangeArrowheads="1"/>
          </p:cNvSpPr>
          <p:nvPr>
            <p:ph type="body" idx="1"/>
          </p:nvPr>
        </p:nvSpPr>
        <p:spPr>
          <a:xfrm>
            <a:off x="457200" y="1417638"/>
            <a:ext cx="8229600" cy="4968875"/>
          </a:xfrm>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碱金属的晶体结构为体心立方晶格，每个原胞有一个原子，除去内部各满壳层，最外</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ns</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态有一个价电子，</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根据紧束缚近似，每个能带能够容纳正反自旋的电子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个，原来填充内部各满壳层的电子刚好充满对应能带</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与最外</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对应的能带也能容纳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个电子，这样</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个原子的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个价电子只能填充能带的一半</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碱金属正是典型的金属，费米面接近球面 </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仅填充布里渊体积的一半，费米球尚不与布里渊区边界相交，因此，可以认为近似自由电子，费米面为球面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48227">
                                            <p:txEl>
                                              <p:pRg st="0" end="0"/>
                                            </p:txEl>
                                          </p:spTgt>
                                        </p:tgtEl>
                                        <p:attrNameLst>
                                          <p:attrName>style.visibility</p:attrName>
                                        </p:attrNameLst>
                                      </p:cBhvr>
                                      <p:to>
                                        <p:strVal val="visible"/>
                                      </p:to>
                                    </p:set>
                                    <p:animEffect transition="in" filter="fade">
                                      <p:cBhvr>
                                        <p:cTn id="7" dur="1000"/>
                                        <p:tgtEl>
                                          <p:spTgt spid="948227">
                                            <p:txEl>
                                              <p:pRg st="0" end="0"/>
                                            </p:txEl>
                                          </p:spTgt>
                                        </p:tgtEl>
                                      </p:cBhvr>
                                    </p:animEffect>
                                    <p:anim calcmode="lin" valueType="num">
                                      <p:cBhvr>
                                        <p:cTn id="8" dur="1000" fill="hold"/>
                                        <p:tgtEl>
                                          <p:spTgt spid="9482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482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48227">
                                            <p:txEl>
                                              <p:pRg st="1" end="1"/>
                                            </p:txEl>
                                          </p:spTgt>
                                        </p:tgtEl>
                                        <p:attrNameLst>
                                          <p:attrName>style.visibility</p:attrName>
                                        </p:attrNameLst>
                                      </p:cBhvr>
                                      <p:to>
                                        <p:strVal val="visible"/>
                                      </p:to>
                                    </p:set>
                                    <p:animEffect transition="in" filter="fade">
                                      <p:cBhvr>
                                        <p:cTn id="12" dur="1000"/>
                                        <p:tgtEl>
                                          <p:spTgt spid="948227">
                                            <p:txEl>
                                              <p:pRg st="1" end="1"/>
                                            </p:txEl>
                                          </p:spTgt>
                                        </p:tgtEl>
                                      </p:cBhvr>
                                    </p:animEffect>
                                    <p:anim calcmode="lin" valueType="num">
                                      <p:cBhvr>
                                        <p:cTn id="13" dur="1000" fill="hold"/>
                                        <p:tgtEl>
                                          <p:spTgt spid="9482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482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48227">
                                            <p:txEl>
                                              <p:pRg st="2" end="2"/>
                                            </p:txEl>
                                          </p:spTgt>
                                        </p:tgtEl>
                                        <p:attrNameLst>
                                          <p:attrName>style.visibility</p:attrName>
                                        </p:attrNameLst>
                                      </p:cBhvr>
                                      <p:to>
                                        <p:strVal val="visible"/>
                                      </p:to>
                                    </p:set>
                                    <p:animEffect transition="in" filter="fade">
                                      <p:cBhvr>
                                        <p:cTn id="17" dur="1000"/>
                                        <p:tgtEl>
                                          <p:spTgt spid="948227">
                                            <p:txEl>
                                              <p:pRg st="2" end="2"/>
                                            </p:txEl>
                                          </p:spTgt>
                                        </p:tgtEl>
                                      </p:cBhvr>
                                    </p:animEffect>
                                    <p:anim calcmode="lin" valueType="num">
                                      <p:cBhvr>
                                        <p:cTn id="18" dur="1000" fill="hold"/>
                                        <p:tgtEl>
                                          <p:spTgt spid="9482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482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48227">
                                            <p:txEl>
                                              <p:pRg st="3" end="3"/>
                                            </p:txEl>
                                          </p:spTgt>
                                        </p:tgtEl>
                                        <p:attrNameLst>
                                          <p:attrName>style.visibility</p:attrName>
                                        </p:attrNameLst>
                                      </p:cBhvr>
                                      <p:to>
                                        <p:strVal val="visible"/>
                                      </p:to>
                                    </p:set>
                                    <p:animEffect transition="in" filter="fade">
                                      <p:cBhvr>
                                        <p:cTn id="24" dur="1000"/>
                                        <p:tgtEl>
                                          <p:spTgt spid="948227">
                                            <p:txEl>
                                              <p:pRg st="3" end="3"/>
                                            </p:txEl>
                                          </p:spTgt>
                                        </p:tgtEl>
                                      </p:cBhvr>
                                    </p:animEffect>
                                    <p:anim calcmode="lin" valueType="num">
                                      <p:cBhvr>
                                        <p:cTn id="25" dur="1000" fill="hold"/>
                                        <p:tgtEl>
                                          <p:spTgt spid="94822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4822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48227">
                                            <p:txEl>
                                              <p:pRg st="4" end="4"/>
                                            </p:txEl>
                                          </p:spTgt>
                                        </p:tgtEl>
                                        <p:attrNameLst>
                                          <p:attrName>style.visibility</p:attrName>
                                        </p:attrNameLst>
                                      </p:cBhvr>
                                      <p:to>
                                        <p:strVal val="visible"/>
                                      </p:to>
                                    </p:set>
                                    <p:animEffect transition="in" filter="fade">
                                      <p:cBhvr>
                                        <p:cTn id="29" dur="1000"/>
                                        <p:tgtEl>
                                          <p:spTgt spid="948227">
                                            <p:txEl>
                                              <p:pRg st="4" end="4"/>
                                            </p:txEl>
                                          </p:spTgt>
                                        </p:tgtEl>
                                      </p:cBhvr>
                                    </p:animEffect>
                                    <p:anim calcmode="lin" valueType="num">
                                      <p:cBhvr>
                                        <p:cTn id="30" dur="1000" fill="hold"/>
                                        <p:tgtEl>
                                          <p:spTgt spid="94822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482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63D7E52-F26A-44AC-BBCF-E46916FE11A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61" name="Rectangle 2"/>
          <p:cNvSpPr>
            <a:spLocks noGrp="1" noRot="1" noChangeArrowheads="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举例：二价碱土金属的电子填充</a:t>
            </a:r>
          </a:p>
        </p:txBody>
      </p:sp>
      <p:sp>
        <p:nvSpPr>
          <p:cNvPr id="949251" name="Rectangle 3"/>
          <p:cNvSpPr>
            <a:spLocks noGrp="1" noRot="1" noChangeArrowheads="1"/>
          </p:cNvSpPr>
          <p:nvPr>
            <p:ph type="body" idx="1"/>
          </p:nvPr>
        </p:nvSpPr>
        <p:spPr>
          <a:xfrm>
            <a:off x="301625" y="1752600"/>
            <a:ext cx="5062538" cy="4270375"/>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二价碱土金属</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二价碱土金属则有两个</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态价电子</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由于能带发生重叠，</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个电子尚未填满</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能带，就开始填入更高的能带，都是部分充满的</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费米面变得比较复杂，由两个部分所构成</a:t>
            </a:r>
          </a:p>
        </p:txBody>
      </p:sp>
      <p:pic>
        <p:nvPicPr>
          <p:cNvPr id="450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271" y="2796802"/>
            <a:ext cx="3131803" cy="313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49251">
                                            <p:txEl>
                                              <p:pRg st="3" end="3"/>
                                            </p:txEl>
                                          </p:spTgt>
                                        </p:tgtEl>
                                        <p:attrNameLst>
                                          <p:attrName>style.visibility</p:attrName>
                                        </p:attrNameLst>
                                      </p:cBhvr>
                                      <p:to>
                                        <p:strVal val="visible"/>
                                      </p:to>
                                    </p:set>
                                    <p:animEffect transition="in" filter="fade">
                                      <p:cBhvr>
                                        <p:cTn id="7" dur="1000"/>
                                        <p:tgtEl>
                                          <p:spTgt spid="949251">
                                            <p:txEl>
                                              <p:pRg st="3" end="3"/>
                                            </p:txEl>
                                          </p:spTgt>
                                        </p:tgtEl>
                                      </p:cBhvr>
                                    </p:animEffect>
                                    <p:anim calcmode="lin" valueType="num">
                                      <p:cBhvr>
                                        <p:cTn id="8" dur="1000" fill="hold"/>
                                        <p:tgtEl>
                                          <p:spTgt spid="94925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4925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7"/>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88F51923-D148-49E6-AF1A-28C144D79F76}"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39</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83" name="Rectangle 2"/>
          <p:cNvSpPr>
            <a:spLocks noGrp="1" noRot="1" noChangeArrowheads="1"/>
          </p:cNvSpPr>
          <p:nvPr>
            <p:ph type="title" idx="4294967295"/>
          </p:nvPr>
        </p:nvSpPr>
        <p:spPr>
          <a:xfrm>
            <a:off x="457200" y="260350"/>
            <a:ext cx="8229600"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非导体的能带模型</a:t>
            </a:r>
          </a:p>
        </p:txBody>
      </p:sp>
      <p:sp>
        <p:nvSpPr>
          <p:cNvPr id="46084" name="Rectangle 3"/>
          <p:cNvSpPr>
            <a:spLocks noGrp="1" noRot="1" noChangeArrowheads="1"/>
          </p:cNvSpPr>
          <p:nvPr>
            <p:ph type="body" sz="half" idx="4294967295"/>
          </p:nvPr>
        </p:nvSpPr>
        <p:spPr>
          <a:xfrm>
            <a:off x="714375" y="1412875"/>
            <a:ext cx="7704138" cy="1512888"/>
          </a:xfrm>
          <a:solidFill>
            <a:srgbClr val="FFFFFF"/>
          </a:solidFill>
        </p:spPr>
        <p:txBody>
          <a:bodyPr/>
          <a:lstStyle/>
          <a:p>
            <a:pPr eaLnBrk="1" hangingPunct="1"/>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非导体</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电子恰好填满最低的一系列能带，再高的能带全空</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满带不导电，空带也不导电</a:t>
            </a:r>
          </a:p>
        </p:txBody>
      </p:sp>
      <p:pic>
        <p:nvPicPr>
          <p:cNvPr id="4608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2636838"/>
            <a:ext cx="4608513"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B12E81-DB3E-443D-804B-B8F9A08FED1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64" name="Rectangle 12"/>
          <p:cNvSpPr>
            <a:spLocks noChangeArrowheads="1"/>
          </p:cNvSpPr>
          <p:nvPr/>
        </p:nvSpPr>
        <p:spPr bwMode="auto">
          <a:xfrm>
            <a:off x="179388" y="4437063"/>
            <a:ext cx="8785225" cy="1800225"/>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71" name="Text Box 3"/>
          <p:cNvSpPr txBox="1">
            <a:spLocks noChangeArrowheads="1"/>
          </p:cNvSpPr>
          <p:nvPr/>
        </p:nvSpPr>
        <p:spPr bwMode="auto">
          <a:xfrm>
            <a:off x="608013" y="1343025"/>
            <a:ext cx="7924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由于通常外加的电场总是比晶体的周期场弱得多，因而可以在周期场的本征态的基础上进行讨论</a:t>
            </a:r>
          </a:p>
        </p:txBody>
      </p:sp>
      <p:sp>
        <p:nvSpPr>
          <p:cNvPr id="1482757" name="Text Box 5"/>
          <p:cNvSpPr txBox="1">
            <a:spLocks noChangeArrowheads="1"/>
          </p:cNvSpPr>
          <p:nvPr/>
        </p:nvSpPr>
        <p:spPr bwMode="auto">
          <a:xfrm>
            <a:off x="684213" y="4437063"/>
            <a:ext cx="7848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）在一定条件下，把晶体中电子在外电场中的运动，当作准经典粒子来处理</a:t>
            </a:r>
          </a:p>
        </p:txBody>
      </p:sp>
      <p:sp>
        <p:nvSpPr>
          <p:cNvPr id="7173" name="Rectangle 2"/>
          <p:cNvSpPr>
            <a:spLocks noRot="1" noChangeArrowheads="1"/>
          </p:cNvSpPr>
          <p:nvPr/>
        </p:nvSpPr>
        <p:spPr bwMode="auto">
          <a:xfrm>
            <a:off x="457200" y="269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晶体中电子在外电场作用下的运动</a:t>
            </a:r>
          </a:p>
        </p:txBody>
      </p:sp>
      <p:sp>
        <p:nvSpPr>
          <p:cNvPr id="7185" name="Text Box 8"/>
          <p:cNvSpPr txBox="1">
            <a:spLocks noChangeArrowheads="1"/>
          </p:cNvSpPr>
          <p:nvPr/>
        </p:nvSpPr>
        <p:spPr bwMode="auto">
          <a:xfrm>
            <a:off x="3984625" y="3814764"/>
            <a:ext cx="451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通常情况下，这只能得到近似解</a:t>
            </a:r>
          </a:p>
        </p:txBody>
      </p:sp>
      <p:sp>
        <p:nvSpPr>
          <p:cNvPr id="1482761" name="Text Box 9"/>
          <p:cNvSpPr txBox="1">
            <a:spLocks noChangeArrowheads="1"/>
          </p:cNvSpPr>
          <p:nvPr/>
        </p:nvSpPr>
        <p:spPr bwMode="auto">
          <a:xfrm>
            <a:off x="500063" y="5300663"/>
            <a:ext cx="8135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条件：外电场较弱、恒定，不考虑电子在不同能带间的跃迁，</a:t>
            </a:r>
          </a:p>
          <a:p>
            <a:pPr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不考虑电子的衍射、干涉及碰撞等</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82762" name="Text Box 10"/>
          <p:cNvSpPr txBox="1">
            <a:spLocks noChangeArrowheads="1"/>
          </p:cNvSpPr>
          <p:nvPr/>
        </p:nvSpPr>
        <p:spPr bwMode="auto">
          <a:xfrm>
            <a:off x="5791667" y="5864860"/>
            <a:ext cx="2709396" cy="523220"/>
          </a:xfrm>
          <a:prstGeom prst="rect">
            <a:avLst/>
          </a:prstGeom>
          <a:no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相对方便、直观</a:t>
            </a:r>
          </a:p>
        </p:txBody>
      </p:sp>
      <p:grpSp>
        <p:nvGrpSpPr>
          <p:cNvPr id="3" name="Group 15"/>
          <p:cNvGrpSpPr>
            <a:grpSpLocks/>
          </p:cNvGrpSpPr>
          <p:nvPr/>
        </p:nvGrpSpPr>
        <p:grpSpPr bwMode="auto">
          <a:xfrm>
            <a:off x="5292724" y="2132014"/>
            <a:ext cx="1358899" cy="957263"/>
            <a:chOff x="3379" y="1446"/>
            <a:chExt cx="856" cy="603"/>
          </a:xfrm>
        </p:grpSpPr>
        <p:sp>
          <p:nvSpPr>
            <p:cNvPr id="7181" name="Text Box 13"/>
            <p:cNvSpPr txBox="1">
              <a:spLocks noChangeArrowheads="1"/>
            </p:cNvSpPr>
            <p:nvPr/>
          </p:nvSpPr>
          <p:spPr bwMode="auto">
            <a:xfrm>
              <a:off x="3440" y="144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外电场</a:t>
              </a:r>
            </a:p>
          </p:txBody>
        </p:sp>
        <p:sp>
          <p:nvSpPr>
            <p:cNvPr id="7182" name="Line 14"/>
            <p:cNvSpPr>
              <a:spLocks noChangeShapeType="1"/>
            </p:cNvSpPr>
            <p:nvPr/>
          </p:nvSpPr>
          <p:spPr bwMode="auto">
            <a:xfrm flipH="1">
              <a:off x="3379" y="1774"/>
              <a:ext cx="362" cy="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1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6BF6983-1621-4DF6-AA3C-7954A0AEFCDC}"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692150" y="2349501"/>
            <a:ext cx="6092825" cy="1541462"/>
            <a:chOff x="692150" y="2349501"/>
            <a:chExt cx="6092825" cy="1541462"/>
          </a:xfrm>
        </p:grpSpPr>
        <p:sp>
          <p:nvSpPr>
            <p:cNvPr id="7184" name="Text Box 7"/>
            <p:cNvSpPr txBox="1">
              <a:spLocks noChangeArrowheads="1"/>
            </p:cNvSpPr>
            <p:nvPr/>
          </p:nvSpPr>
          <p:spPr bwMode="auto">
            <a:xfrm>
              <a:off x="692150" y="2349501"/>
              <a:ext cx="4048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）解含外场的波动方程</a:t>
              </a:r>
              <a:endPar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42179823"/>
                </p:ext>
              </p:extLst>
            </p:nvPr>
          </p:nvGraphicFramePr>
          <p:xfrm>
            <a:off x="2362200" y="2754313"/>
            <a:ext cx="4422775" cy="1136650"/>
          </p:xfrm>
          <a:graphic>
            <a:graphicData uri="http://schemas.openxmlformats.org/presentationml/2006/ole">
              <mc:AlternateContent xmlns:mc="http://schemas.openxmlformats.org/markup-compatibility/2006">
                <mc:Choice xmlns:v="urn:schemas-microsoft-com:vml" Requires="v">
                  <p:oleObj name="Equation" r:id="rId2" imgW="1879560" imgH="482400" progId="Equation.DSMT4">
                    <p:embed/>
                  </p:oleObj>
                </mc:Choice>
                <mc:Fallback>
                  <p:oleObj name="Equation" r:id="rId2" imgW="1879560" imgH="482400" progId="Equation.DSMT4">
                    <p:embed/>
                    <p:pic>
                      <p:nvPicPr>
                        <p:cNvPr id="0" name=""/>
                        <p:cNvPicPr/>
                        <p:nvPr/>
                      </p:nvPicPr>
                      <p:blipFill>
                        <a:blip r:embed="rId3"/>
                        <a:stretch>
                          <a:fillRect/>
                        </a:stretch>
                      </p:blipFill>
                      <p:spPr>
                        <a:xfrm>
                          <a:off x="2362200" y="2754313"/>
                          <a:ext cx="4422775" cy="1136650"/>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18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82757"/>
                                        </p:tgtEl>
                                        <p:attrNameLst>
                                          <p:attrName>style.visibility</p:attrName>
                                        </p:attrNameLst>
                                      </p:cBhvr>
                                      <p:to>
                                        <p:strVal val="visible"/>
                                      </p:to>
                                    </p:set>
                                    <p:animEffect transition="in" filter="dissolve">
                                      <p:cBhvr>
                                        <p:cTn id="20" dur="500"/>
                                        <p:tgtEl>
                                          <p:spTgt spid="14827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82761"/>
                                        </p:tgtEl>
                                        <p:attrNameLst>
                                          <p:attrName>style.visibility</p:attrName>
                                        </p:attrNameLst>
                                      </p:cBhvr>
                                      <p:to>
                                        <p:strVal val="visible"/>
                                      </p:to>
                                    </p:set>
                                    <p:animEffect transition="in" filter="dissolve">
                                      <p:cBhvr>
                                        <p:cTn id="25" dur="500"/>
                                        <p:tgtEl>
                                          <p:spTgt spid="14827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82762"/>
                                        </p:tgtEl>
                                        <p:attrNameLst>
                                          <p:attrName>style.visibility</p:attrName>
                                        </p:attrNameLst>
                                      </p:cBhvr>
                                      <p:to>
                                        <p:strVal val="visible"/>
                                      </p:to>
                                    </p:set>
                                    <p:animEffect transition="in" filter="slide(fromBottom)">
                                      <p:cBhvr>
                                        <p:cTn id="30" dur="500"/>
                                        <p:tgtEl>
                                          <p:spTgt spid="148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7" grpId="0"/>
      <p:bldP spid="7185" grpId="0"/>
      <p:bldP spid="1482761" grpId="0"/>
      <p:bldP spid="14827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4AC0B1B-5913-4844-9FB1-50A8374CB11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09" name="Rectangle 2"/>
          <p:cNvSpPr>
            <a:spLocks noGrp="1" noRot="1" noChangeArrowheads="1"/>
          </p:cNvSpPr>
          <p:nvPr>
            <p:ph type="title"/>
          </p:nvPr>
        </p:nvSpPr>
        <p:spPr>
          <a:xfrm>
            <a:off x="457200" y="44450"/>
            <a:ext cx="822960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举例：金刚石结构的</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IV</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族元素晶体</a:t>
            </a:r>
          </a:p>
        </p:txBody>
      </p:sp>
      <p:sp>
        <p:nvSpPr>
          <p:cNvPr id="950275" name="Rectangle 3"/>
          <p:cNvSpPr>
            <a:spLocks noGrp="1" noRot="1" noChangeArrowheads="1"/>
          </p:cNvSpPr>
          <p:nvPr>
            <p:ph type="body" idx="1"/>
          </p:nvPr>
        </p:nvSpPr>
        <p:spPr>
          <a:xfrm>
            <a:off x="157163" y="1269252"/>
            <a:ext cx="5062537" cy="5616575"/>
          </a:xfrm>
        </p:spPr>
        <p:txBody>
          <a:bodyPr/>
          <a:lstStyle/>
          <a:p>
            <a:pPr eaLnBrk="1" hangingPunct="1">
              <a:lnSpc>
                <a:spcPct val="9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金刚石结构中，每个原胞包含</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个原子，每个原子外</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个价电子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晶体中共有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个价电子 </a:t>
            </a:r>
          </a:p>
          <a:p>
            <a:pPr lvl="1"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每个原子有</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个杂化轨道，</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个原子结合后形成两个能带，导带对应反键态，价带对应成键态。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成键态中</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个能级状态可容纳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个电子，正好填满所有的价电子</a:t>
            </a:r>
          </a:p>
          <a:p>
            <a:pPr lvl="1" eaLnBrk="1" hangingPunct="1">
              <a:lnSpc>
                <a:spcPct val="90000"/>
              </a:lnSpc>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上面的能带全空，之间有带隙，即典型的非导体 </a:t>
            </a:r>
          </a:p>
        </p:txBody>
      </p:sp>
      <p:pic>
        <p:nvPicPr>
          <p:cNvPr id="471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396" y="2204864"/>
            <a:ext cx="4148604" cy="267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50275">
                                            <p:txEl>
                                              <p:pRg st="4" end="4"/>
                                            </p:txEl>
                                          </p:spTgt>
                                        </p:tgtEl>
                                        <p:attrNameLst>
                                          <p:attrName>style.visibility</p:attrName>
                                        </p:attrNameLst>
                                      </p:cBhvr>
                                      <p:to>
                                        <p:strVal val="visible"/>
                                      </p:to>
                                    </p:set>
                                    <p:animEffect transition="in" filter="fade">
                                      <p:cBhvr>
                                        <p:cTn id="7" dur="1000"/>
                                        <p:tgtEl>
                                          <p:spTgt spid="950275">
                                            <p:txEl>
                                              <p:pRg st="4" end="4"/>
                                            </p:txEl>
                                          </p:spTgt>
                                        </p:tgtEl>
                                      </p:cBhvr>
                                    </p:animEffect>
                                    <p:anim calcmode="lin" valueType="num">
                                      <p:cBhvr>
                                        <p:cTn id="8" dur="1000" fill="hold"/>
                                        <p:tgtEl>
                                          <p:spTgt spid="95027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9502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75"/>
          <p:cNvSpPr txBox="1">
            <a:spLocks noChangeArrowheads="1"/>
          </p:cNvSpPr>
          <p:nvPr/>
        </p:nvSpPr>
        <p:spPr bwMode="auto">
          <a:xfrm>
            <a:off x="1395578" y="2313633"/>
            <a:ext cx="15744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dirty="0">
                <a:solidFill>
                  <a:srgbClr val="800080"/>
                </a:solidFill>
                <a:latin typeface="Times New Roman" panose="02020603050405020304" pitchFamily="18" charset="0"/>
                <a:ea typeface="微软雅黑" panose="020B0503020204020204" pitchFamily="34" charset="-122"/>
                <a:cs typeface="Times New Roman" panose="02020603050405020304" pitchFamily="18" charset="0"/>
              </a:rPr>
              <a:t>半导体</a:t>
            </a:r>
          </a:p>
        </p:txBody>
      </p:sp>
      <p:sp>
        <p:nvSpPr>
          <p:cNvPr id="48131" name="Text Box 77"/>
          <p:cNvSpPr txBox="1">
            <a:spLocks noChangeArrowheads="1"/>
          </p:cNvSpPr>
          <p:nvPr/>
        </p:nvSpPr>
        <p:spPr bwMode="auto">
          <a:xfrm>
            <a:off x="395536" y="1039813"/>
            <a:ext cx="83529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当非导体的禁带宽度不大时，一定温度下最高的满带</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（价带）</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的电子容易被激发到上面的空带</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（导带）</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，从而使两个带皆变成未满带，产生一定的导电性</a:t>
            </a:r>
          </a:p>
        </p:txBody>
      </p:sp>
      <p:sp>
        <p:nvSpPr>
          <p:cNvPr id="48132" name="Rectangle 2"/>
          <p:cNvSpPr>
            <a:spLocks noRot="1" noChangeArrowheads="1"/>
          </p:cNvSpPr>
          <p:nvPr/>
        </p:nvSpPr>
        <p:spPr bwMode="auto">
          <a:xfrm>
            <a:off x="468313" y="539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非导体的能带模型</a:t>
            </a:r>
          </a:p>
        </p:txBody>
      </p:sp>
      <p:pic>
        <p:nvPicPr>
          <p:cNvPr id="48133" name="Picture 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816225"/>
            <a:ext cx="8748713"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Oval 255"/>
          <p:cNvSpPr>
            <a:spLocks noChangeArrowheads="1"/>
          </p:cNvSpPr>
          <p:nvPr/>
        </p:nvSpPr>
        <p:spPr bwMode="auto">
          <a:xfrm>
            <a:off x="1928813" y="3959225"/>
            <a:ext cx="122237" cy="117475"/>
          </a:xfrm>
          <a:prstGeom prst="ellipse">
            <a:avLst/>
          </a:prstGeom>
          <a:solidFill>
            <a:srgbClr val="0066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5" name="Oval 256"/>
          <p:cNvSpPr>
            <a:spLocks noChangeArrowheads="1"/>
          </p:cNvSpPr>
          <p:nvPr/>
        </p:nvSpPr>
        <p:spPr bwMode="auto">
          <a:xfrm>
            <a:off x="1931988" y="4868863"/>
            <a:ext cx="122237" cy="117475"/>
          </a:xfrm>
          <a:prstGeom prst="ellipse">
            <a:avLst/>
          </a:prstGeom>
          <a:solidFill>
            <a:srgbClr val="FFFF99"/>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6" name="Oval 257"/>
          <p:cNvSpPr>
            <a:spLocks noChangeArrowheads="1"/>
          </p:cNvSpPr>
          <p:nvPr/>
        </p:nvSpPr>
        <p:spPr bwMode="auto">
          <a:xfrm>
            <a:off x="2051050" y="4883150"/>
            <a:ext cx="122238" cy="117475"/>
          </a:xfrm>
          <a:prstGeom prst="ellipse">
            <a:avLst/>
          </a:prstGeom>
          <a:solidFill>
            <a:srgbClr val="FFFF99"/>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7" name="Oval 258"/>
          <p:cNvSpPr>
            <a:spLocks noChangeArrowheads="1"/>
          </p:cNvSpPr>
          <p:nvPr/>
        </p:nvSpPr>
        <p:spPr bwMode="auto">
          <a:xfrm>
            <a:off x="2060575" y="3962400"/>
            <a:ext cx="122238" cy="117475"/>
          </a:xfrm>
          <a:prstGeom prst="ellipse">
            <a:avLst/>
          </a:prstGeom>
          <a:solidFill>
            <a:srgbClr val="0066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8" name="矩形 10"/>
          <p:cNvSpPr>
            <a:spLocks noChangeArrowheads="1"/>
          </p:cNvSpPr>
          <p:nvPr/>
        </p:nvSpPr>
        <p:spPr bwMode="auto">
          <a:xfrm>
            <a:off x="5220072" y="3140968"/>
            <a:ext cx="3239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eaLnBrk="1" hangingPunct="1">
              <a:spcBef>
                <a:spcPct val="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半导体的导电性受</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 typeface="Times New Roman" panose="02020603050405020304" pitchFamily="18"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杂质能级的影响</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 typeface="Times New Roman" panose="02020603050405020304" pitchFamily="18"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热激发的影响</a:t>
            </a:r>
          </a:p>
        </p:txBody>
      </p:sp>
      <p:sp>
        <p:nvSpPr>
          <p:cNvPr id="4814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DD4DC9-0B68-4109-8332-54E0769BF337}"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287878" y="3556297"/>
            <a:ext cx="800219" cy="461665"/>
          </a:xfrm>
          <a:prstGeom prst="rect">
            <a:avLst/>
          </a:prstGeom>
        </p:spPr>
        <p:txBody>
          <a:bodyPr wrap="none">
            <a:spAutoFit/>
          </a:bodyPr>
          <a:lstStyle/>
          <a:p>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导带</a:t>
            </a:r>
            <a:endParaRPr lang="zh-CN" altLang="en-US" sz="2400" dirty="0"/>
          </a:p>
        </p:txBody>
      </p:sp>
      <p:sp>
        <p:nvSpPr>
          <p:cNvPr id="5" name="矩形 4"/>
          <p:cNvSpPr/>
          <p:nvPr/>
        </p:nvSpPr>
        <p:spPr>
          <a:xfrm>
            <a:off x="291187" y="4986338"/>
            <a:ext cx="800219" cy="461665"/>
          </a:xfrm>
          <a:prstGeom prst="rect">
            <a:avLst/>
          </a:prstGeom>
        </p:spPr>
        <p:txBody>
          <a:bodyPr wrap="none">
            <a:spAutoFit/>
          </a:bodyPr>
          <a:lstStyle/>
          <a:p>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价带</a:t>
            </a:r>
            <a:endParaRPr lang="zh-CN" altLang="en-US" sz="2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901660" y="100808"/>
            <a:ext cx="5314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导体、半导体、绝缘体</a:t>
            </a:r>
          </a:p>
        </p:txBody>
      </p:sp>
      <p:sp>
        <p:nvSpPr>
          <p:cNvPr id="49155" name="Text Box 3"/>
          <p:cNvSpPr txBox="1">
            <a:spLocks noChangeArrowheads="1"/>
          </p:cNvSpPr>
          <p:nvPr/>
        </p:nvSpPr>
        <p:spPr bwMode="auto">
          <a:xfrm>
            <a:off x="1509285" y="789697"/>
            <a:ext cx="6135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能带论</a:t>
            </a:r>
            <a:r>
              <a:rPr kumimoji="1" lang="en-US" altLang="zh-CN"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kumimoji="1" lang="zh-CN" altLang="en-US"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满带电子不导电</a:t>
            </a:r>
            <a:r>
              <a:rPr kumimoji="1" lang="en-US" altLang="zh-CN"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kumimoji="1" lang="zh-CN" altLang="en-US"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部分填充带可导电 </a:t>
            </a:r>
            <a:endParaRPr kumimoji="1" lang="zh-CN" altLang="en-US"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4"/>
          <p:cNvGrpSpPr>
            <a:grpSpLocks/>
          </p:cNvGrpSpPr>
          <p:nvPr/>
        </p:nvGrpSpPr>
        <p:grpSpPr bwMode="auto">
          <a:xfrm>
            <a:off x="806450" y="1120326"/>
            <a:ext cx="8193088" cy="3027363"/>
            <a:chOff x="508" y="657"/>
            <a:chExt cx="5161" cy="1907"/>
          </a:xfrm>
        </p:grpSpPr>
        <p:grpSp>
          <p:nvGrpSpPr>
            <p:cNvPr id="49326" name="Group 5"/>
            <p:cNvGrpSpPr>
              <a:grpSpLocks/>
            </p:cNvGrpSpPr>
            <p:nvPr/>
          </p:nvGrpSpPr>
          <p:grpSpPr bwMode="auto">
            <a:xfrm>
              <a:off x="508" y="657"/>
              <a:ext cx="5161" cy="1907"/>
              <a:chOff x="508" y="657"/>
              <a:chExt cx="5161" cy="1907"/>
            </a:xfrm>
          </p:grpSpPr>
          <p:sp>
            <p:nvSpPr>
              <p:cNvPr id="49332" name="Rectangle 6"/>
              <p:cNvSpPr>
                <a:spLocks noChangeArrowheads="1"/>
              </p:cNvSpPr>
              <p:nvPr/>
            </p:nvSpPr>
            <p:spPr bwMode="auto">
              <a:xfrm>
                <a:off x="508" y="1020"/>
                <a:ext cx="2304" cy="150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333" name="Group 7"/>
              <p:cNvGrpSpPr>
                <a:grpSpLocks/>
              </p:cNvGrpSpPr>
              <p:nvPr/>
            </p:nvGrpSpPr>
            <p:grpSpPr bwMode="auto">
              <a:xfrm>
                <a:off x="508" y="1056"/>
                <a:ext cx="2304" cy="1508"/>
                <a:chOff x="343" y="2598"/>
                <a:chExt cx="2304" cy="1508"/>
              </a:xfrm>
            </p:grpSpPr>
            <p:sp>
              <p:nvSpPr>
                <p:cNvPr id="49337" name="Line 8"/>
                <p:cNvSpPr>
                  <a:spLocks noChangeShapeType="1"/>
                </p:cNvSpPr>
                <p:nvPr/>
              </p:nvSpPr>
              <p:spPr bwMode="auto">
                <a:xfrm>
                  <a:off x="343" y="3084"/>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338" name="Group 9"/>
                <p:cNvGrpSpPr>
                  <a:grpSpLocks/>
                </p:cNvGrpSpPr>
                <p:nvPr/>
              </p:nvGrpSpPr>
              <p:grpSpPr bwMode="auto">
                <a:xfrm>
                  <a:off x="679" y="2746"/>
                  <a:ext cx="1056" cy="336"/>
                  <a:chOff x="2112" y="1248"/>
                  <a:chExt cx="624" cy="346"/>
                </a:xfrm>
              </p:grpSpPr>
              <p:sp>
                <p:nvSpPr>
                  <p:cNvPr id="49401" name="Freeform 10"/>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402" name="Freeform 11"/>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339" name="Line 12"/>
                <p:cNvSpPr>
                  <a:spLocks noChangeShapeType="1"/>
                </p:cNvSpPr>
                <p:nvPr/>
              </p:nvSpPr>
              <p:spPr bwMode="auto">
                <a:xfrm>
                  <a:off x="1735" y="2746"/>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0" name="Line 13"/>
                <p:cNvSpPr>
                  <a:spLocks noChangeShapeType="1"/>
                </p:cNvSpPr>
                <p:nvPr/>
              </p:nvSpPr>
              <p:spPr bwMode="auto">
                <a:xfrm>
                  <a:off x="1303" y="3082"/>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1" name="Line 14"/>
                <p:cNvSpPr>
                  <a:spLocks noChangeShapeType="1"/>
                </p:cNvSpPr>
                <p:nvPr/>
              </p:nvSpPr>
              <p:spPr bwMode="auto">
                <a:xfrm>
                  <a:off x="1927" y="308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2" name="Line 15"/>
                <p:cNvSpPr>
                  <a:spLocks noChangeShapeType="1"/>
                </p:cNvSpPr>
                <p:nvPr/>
              </p:nvSpPr>
              <p:spPr bwMode="auto">
                <a:xfrm>
                  <a:off x="1927" y="303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3" name="Line 16"/>
                <p:cNvSpPr>
                  <a:spLocks noChangeShapeType="1"/>
                </p:cNvSpPr>
                <p:nvPr/>
              </p:nvSpPr>
              <p:spPr bwMode="auto">
                <a:xfrm>
                  <a:off x="1927" y="298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4" name="Line 17"/>
                <p:cNvSpPr>
                  <a:spLocks noChangeShapeType="1"/>
                </p:cNvSpPr>
                <p:nvPr/>
              </p:nvSpPr>
              <p:spPr bwMode="auto">
                <a:xfrm>
                  <a:off x="1927" y="293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5" name="Line 18"/>
                <p:cNvSpPr>
                  <a:spLocks noChangeShapeType="1"/>
                </p:cNvSpPr>
                <p:nvPr/>
              </p:nvSpPr>
              <p:spPr bwMode="auto">
                <a:xfrm>
                  <a:off x="1927" y="289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6" name="Line 19"/>
                <p:cNvSpPr>
                  <a:spLocks noChangeShapeType="1"/>
                </p:cNvSpPr>
                <p:nvPr/>
              </p:nvSpPr>
              <p:spPr bwMode="auto">
                <a:xfrm>
                  <a:off x="1927" y="284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7" name="Line 20"/>
                <p:cNvSpPr>
                  <a:spLocks noChangeShapeType="1"/>
                </p:cNvSpPr>
                <p:nvPr/>
              </p:nvSpPr>
              <p:spPr bwMode="auto">
                <a:xfrm>
                  <a:off x="1927" y="279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8" name="Line 21"/>
                <p:cNvSpPr>
                  <a:spLocks noChangeShapeType="1"/>
                </p:cNvSpPr>
                <p:nvPr/>
              </p:nvSpPr>
              <p:spPr bwMode="auto">
                <a:xfrm>
                  <a:off x="1927" y="274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49" name="Line 22"/>
                <p:cNvSpPr>
                  <a:spLocks noChangeShapeType="1"/>
                </p:cNvSpPr>
                <p:nvPr/>
              </p:nvSpPr>
              <p:spPr bwMode="auto">
                <a:xfrm>
                  <a:off x="1495" y="2890"/>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350" name="Group 23"/>
                <p:cNvGrpSpPr>
                  <a:grpSpLocks/>
                </p:cNvGrpSpPr>
                <p:nvPr/>
              </p:nvGrpSpPr>
              <p:grpSpPr bwMode="auto">
                <a:xfrm>
                  <a:off x="655" y="3454"/>
                  <a:ext cx="1968" cy="408"/>
                  <a:chOff x="1920" y="2208"/>
                  <a:chExt cx="1968" cy="408"/>
                </a:xfrm>
              </p:grpSpPr>
              <p:grpSp>
                <p:nvGrpSpPr>
                  <p:cNvPr id="49352" name="Group 24"/>
                  <p:cNvGrpSpPr>
                    <a:grpSpLocks/>
                  </p:cNvGrpSpPr>
                  <p:nvPr/>
                </p:nvGrpSpPr>
                <p:grpSpPr bwMode="auto">
                  <a:xfrm flipV="1">
                    <a:off x="1920" y="2256"/>
                    <a:ext cx="1056" cy="336"/>
                    <a:chOff x="2112" y="1248"/>
                    <a:chExt cx="624" cy="346"/>
                  </a:xfrm>
                </p:grpSpPr>
                <p:sp>
                  <p:nvSpPr>
                    <p:cNvPr id="49399" name="Freeform 25"/>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400" name="Freeform 26"/>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353" name="Line 27"/>
                  <p:cNvSpPr>
                    <a:spLocks noChangeShapeType="1"/>
                  </p:cNvSpPr>
                  <p:nvPr/>
                </p:nvSpPr>
                <p:spPr bwMode="auto">
                  <a:xfrm>
                    <a:off x="2496" y="2256"/>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54" name="Line 28"/>
                  <p:cNvSpPr>
                    <a:spLocks noChangeShapeType="1"/>
                  </p:cNvSpPr>
                  <p:nvPr/>
                </p:nvSpPr>
                <p:spPr bwMode="auto">
                  <a:xfrm>
                    <a:off x="2928" y="2592"/>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355" name="Group 29"/>
                  <p:cNvGrpSpPr>
                    <a:grpSpLocks/>
                  </p:cNvGrpSpPr>
                  <p:nvPr/>
                </p:nvGrpSpPr>
                <p:grpSpPr bwMode="auto">
                  <a:xfrm>
                    <a:off x="3168" y="2208"/>
                    <a:ext cx="720" cy="384"/>
                    <a:chOff x="1200" y="3696"/>
                    <a:chExt cx="720" cy="384"/>
                  </a:xfrm>
                </p:grpSpPr>
                <p:grpSp>
                  <p:nvGrpSpPr>
                    <p:cNvPr id="49375" name="Group 30"/>
                    <p:cNvGrpSpPr>
                      <a:grpSpLocks/>
                    </p:cNvGrpSpPr>
                    <p:nvPr/>
                  </p:nvGrpSpPr>
                  <p:grpSpPr bwMode="auto">
                    <a:xfrm>
                      <a:off x="1200" y="4032"/>
                      <a:ext cx="720" cy="48"/>
                      <a:chOff x="1200" y="4032"/>
                      <a:chExt cx="720" cy="48"/>
                    </a:xfrm>
                  </p:grpSpPr>
                  <p:sp>
                    <p:nvSpPr>
                      <p:cNvPr id="49397" name="Line 31"/>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98" name="Oval 32"/>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76" name="Group 33"/>
                    <p:cNvGrpSpPr>
                      <a:grpSpLocks/>
                    </p:cNvGrpSpPr>
                    <p:nvPr/>
                  </p:nvGrpSpPr>
                  <p:grpSpPr bwMode="auto">
                    <a:xfrm>
                      <a:off x="1200" y="3984"/>
                      <a:ext cx="720" cy="48"/>
                      <a:chOff x="1200" y="4032"/>
                      <a:chExt cx="720" cy="48"/>
                    </a:xfrm>
                  </p:grpSpPr>
                  <p:sp>
                    <p:nvSpPr>
                      <p:cNvPr id="49395" name="Line 34"/>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96" name="Oval 35"/>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77" name="Group 36"/>
                    <p:cNvGrpSpPr>
                      <a:grpSpLocks/>
                    </p:cNvGrpSpPr>
                    <p:nvPr/>
                  </p:nvGrpSpPr>
                  <p:grpSpPr bwMode="auto">
                    <a:xfrm>
                      <a:off x="1200" y="3936"/>
                      <a:ext cx="720" cy="48"/>
                      <a:chOff x="1200" y="4032"/>
                      <a:chExt cx="720" cy="48"/>
                    </a:xfrm>
                  </p:grpSpPr>
                  <p:sp>
                    <p:nvSpPr>
                      <p:cNvPr id="49393" name="Line 37"/>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94" name="Oval 38"/>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78" name="Group 39"/>
                    <p:cNvGrpSpPr>
                      <a:grpSpLocks/>
                    </p:cNvGrpSpPr>
                    <p:nvPr/>
                  </p:nvGrpSpPr>
                  <p:grpSpPr bwMode="auto">
                    <a:xfrm>
                      <a:off x="1200" y="3888"/>
                      <a:ext cx="720" cy="48"/>
                      <a:chOff x="1200" y="4032"/>
                      <a:chExt cx="720" cy="48"/>
                    </a:xfrm>
                  </p:grpSpPr>
                  <p:sp>
                    <p:nvSpPr>
                      <p:cNvPr id="49391" name="Line 40"/>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92" name="Oval 41"/>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79" name="Group 42"/>
                    <p:cNvGrpSpPr>
                      <a:grpSpLocks/>
                    </p:cNvGrpSpPr>
                    <p:nvPr/>
                  </p:nvGrpSpPr>
                  <p:grpSpPr bwMode="auto">
                    <a:xfrm>
                      <a:off x="1200" y="3840"/>
                      <a:ext cx="720" cy="48"/>
                      <a:chOff x="1200" y="4032"/>
                      <a:chExt cx="720" cy="48"/>
                    </a:xfrm>
                  </p:grpSpPr>
                  <p:sp>
                    <p:nvSpPr>
                      <p:cNvPr id="49389" name="Line 43"/>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90" name="Oval 44"/>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80" name="Group 45"/>
                    <p:cNvGrpSpPr>
                      <a:grpSpLocks/>
                    </p:cNvGrpSpPr>
                    <p:nvPr/>
                  </p:nvGrpSpPr>
                  <p:grpSpPr bwMode="auto">
                    <a:xfrm>
                      <a:off x="1200" y="3792"/>
                      <a:ext cx="720" cy="48"/>
                      <a:chOff x="1200" y="4032"/>
                      <a:chExt cx="720" cy="48"/>
                    </a:xfrm>
                  </p:grpSpPr>
                  <p:sp>
                    <p:nvSpPr>
                      <p:cNvPr id="49387" name="Line 46"/>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88" name="Oval 47"/>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81" name="Group 48"/>
                    <p:cNvGrpSpPr>
                      <a:grpSpLocks/>
                    </p:cNvGrpSpPr>
                    <p:nvPr/>
                  </p:nvGrpSpPr>
                  <p:grpSpPr bwMode="auto">
                    <a:xfrm>
                      <a:off x="1200" y="3744"/>
                      <a:ext cx="720" cy="48"/>
                      <a:chOff x="1200" y="4032"/>
                      <a:chExt cx="720" cy="48"/>
                    </a:xfrm>
                  </p:grpSpPr>
                  <p:sp>
                    <p:nvSpPr>
                      <p:cNvPr id="49385" name="Line 49"/>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86" name="Oval 50"/>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382" name="Group 51"/>
                    <p:cNvGrpSpPr>
                      <a:grpSpLocks/>
                    </p:cNvGrpSpPr>
                    <p:nvPr/>
                  </p:nvGrpSpPr>
                  <p:grpSpPr bwMode="auto">
                    <a:xfrm>
                      <a:off x="1200" y="3696"/>
                      <a:ext cx="720" cy="48"/>
                      <a:chOff x="1200" y="4032"/>
                      <a:chExt cx="720" cy="48"/>
                    </a:xfrm>
                  </p:grpSpPr>
                  <p:sp>
                    <p:nvSpPr>
                      <p:cNvPr id="49383" name="Line 52"/>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84" name="Oval 53"/>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9356" name="Oval 54"/>
                  <p:cNvSpPr>
                    <a:spLocks noChangeArrowheads="1"/>
                  </p:cNvSpPr>
                  <p:nvPr/>
                </p:nvSpPr>
                <p:spPr bwMode="auto">
                  <a:xfrm>
                    <a:off x="2136" y="243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57" name="Oval 55"/>
                  <p:cNvSpPr>
                    <a:spLocks noChangeArrowheads="1"/>
                  </p:cNvSpPr>
                  <p:nvPr/>
                </p:nvSpPr>
                <p:spPr bwMode="auto">
                  <a:xfrm>
                    <a:off x="2184" y="238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58" name="Oval 56"/>
                  <p:cNvSpPr>
                    <a:spLocks noChangeArrowheads="1"/>
                  </p:cNvSpPr>
                  <p:nvPr/>
                </p:nvSpPr>
                <p:spPr bwMode="auto">
                  <a:xfrm>
                    <a:off x="2232" y="233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59" name="Oval 57"/>
                  <p:cNvSpPr>
                    <a:spLocks noChangeArrowheads="1"/>
                  </p:cNvSpPr>
                  <p:nvPr/>
                </p:nvSpPr>
                <p:spPr bwMode="auto">
                  <a:xfrm>
                    <a:off x="2280" y="229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0" name="Oval 58"/>
                  <p:cNvSpPr>
                    <a:spLocks noChangeArrowheads="1"/>
                  </p:cNvSpPr>
                  <p:nvPr/>
                </p:nvSpPr>
                <p:spPr bwMode="auto">
                  <a:xfrm>
                    <a:off x="2328" y="225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1" name="Oval 59"/>
                  <p:cNvSpPr>
                    <a:spLocks noChangeArrowheads="1"/>
                  </p:cNvSpPr>
                  <p:nvPr/>
                </p:nvSpPr>
                <p:spPr bwMode="auto">
                  <a:xfrm>
                    <a:off x="2719" y="24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2" name="Oval 60"/>
                  <p:cNvSpPr>
                    <a:spLocks noChangeArrowheads="1"/>
                  </p:cNvSpPr>
                  <p:nvPr/>
                </p:nvSpPr>
                <p:spPr bwMode="auto">
                  <a:xfrm>
                    <a:off x="2664" y="237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3" name="Oval 61"/>
                  <p:cNvSpPr>
                    <a:spLocks noChangeArrowheads="1"/>
                  </p:cNvSpPr>
                  <p:nvPr/>
                </p:nvSpPr>
                <p:spPr bwMode="auto">
                  <a:xfrm>
                    <a:off x="2616" y="232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4" name="Oval 62"/>
                  <p:cNvSpPr>
                    <a:spLocks noChangeArrowheads="1"/>
                  </p:cNvSpPr>
                  <p:nvPr/>
                </p:nvSpPr>
                <p:spPr bwMode="auto">
                  <a:xfrm>
                    <a:off x="2568" y="228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5" name="Oval 63"/>
                  <p:cNvSpPr>
                    <a:spLocks noChangeArrowheads="1"/>
                  </p:cNvSpPr>
                  <p:nvPr/>
                </p:nvSpPr>
                <p:spPr bwMode="auto">
                  <a:xfrm>
                    <a:off x="2503" y="224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6" name="Oval 64"/>
                  <p:cNvSpPr>
                    <a:spLocks noChangeArrowheads="1"/>
                  </p:cNvSpPr>
                  <p:nvPr/>
                </p:nvSpPr>
                <p:spPr bwMode="auto">
                  <a:xfrm>
                    <a:off x="2767"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7" name="Oval 65"/>
                  <p:cNvSpPr>
                    <a:spLocks noChangeArrowheads="1"/>
                  </p:cNvSpPr>
                  <p:nvPr/>
                </p:nvSpPr>
                <p:spPr bwMode="auto">
                  <a:xfrm>
                    <a:off x="2815" y="252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8" name="Oval 66"/>
                  <p:cNvSpPr>
                    <a:spLocks noChangeArrowheads="1"/>
                  </p:cNvSpPr>
                  <p:nvPr/>
                </p:nvSpPr>
                <p:spPr bwMode="auto">
                  <a:xfrm>
                    <a:off x="2880" y="255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69" name="Oval 67"/>
                  <p:cNvSpPr>
                    <a:spLocks noChangeArrowheads="1"/>
                  </p:cNvSpPr>
                  <p:nvPr/>
                </p:nvSpPr>
                <p:spPr bwMode="auto">
                  <a:xfrm>
                    <a:off x="2935" y="256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70" name="Oval 68"/>
                  <p:cNvSpPr>
                    <a:spLocks noChangeArrowheads="1"/>
                  </p:cNvSpPr>
                  <p:nvPr/>
                </p:nvSpPr>
                <p:spPr bwMode="auto">
                  <a:xfrm>
                    <a:off x="2443"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71" name="Oval 69"/>
                  <p:cNvSpPr>
                    <a:spLocks noChangeArrowheads="1"/>
                  </p:cNvSpPr>
                  <p:nvPr/>
                </p:nvSpPr>
                <p:spPr bwMode="auto">
                  <a:xfrm>
                    <a:off x="2395"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72" name="Oval 70"/>
                  <p:cNvSpPr>
                    <a:spLocks noChangeArrowheads="1"/>
                  </p:cNvSpPr>
                  <p:nvPr/>
                </p:nvSpPr>
                <p:spPr bwMode="auto">
                  <a:xfrm>
                    <a:off x="2088"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73" name="Oval 71"/>
                  <p:cNvSpPr>
                    <a:spLocks noChangeArrowheads="1"/>
                  </p:cNvSpPr>
                  <p:nvPr/>
                </p:nvSpPr>
                <p:spPr bwMode="auto">
                  <a:xfrm>
                    <a:off x="2040" y="25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74" name="Oval 72"/>
                  <p:cNvSpPr>
                    <a:spLocks noChangeArrowheads="1"/>
                  </p:cNvSpPr>
                  <p:nvPr/>
                </p:nvSpPr>
                <p:spPr bwMode="auto">
                  <a:xfrm>
                    <a:off x="1968" y="254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351" name="Line 73"/>
                <p:cNvSpPr>
                  <a:spLocks noChangeShapeType="1"/>
                </p:cNvSpPr>
                <p:nvPr/>
              </p:nvSpPr>
              <p:spPr bwMode="auto">
                <a:xfrm>
                  <a:off x="1200" y="2598"/>
                  <a:ext cx="0" cy="150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334" name="Text Box 74"/>
              <p:cNvSpPr txBox="1">
                <a:spLocks noChangeArrowheads="1"/>
              </p:cNvSpPr>
              <p:nvPr/>
            </p:nvSpPr>
            <p:spPr bwMode="auto">
              <a:xfrm>
                <a:off x="977" y="657"/>
                <a:ext cx="99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半导体</a:t>
                </a:r>
              </a:p>
            </p:txBody>
          </p:sp>
          <p:sp>
            <p:nvSpPr>
              <p:cNvPr id="49335" name="Line 75"/>
              <p:cNvSpPr>
                <a:spLocks noChangeShapeType="1"/>
              </p:cNvSpPr>
              <p:nvPr/>
            </p:nvSpPr>
            <p:spPr bwMode="auto">
              <a:xfrm>
                <a:off x="2716" y="1542"/>
                <a:ext cx="0" cy="41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36" name="Text Box 76"/>
              <p:cNvSpPr txBox="1">
                <a:spLocks noChangeArrowheads="1"/>
              </p:cNvSpPr>
              <p:nvPr/>
            </p:nvSpPr>
            <p:spPr bwMode="auto">
              <a:xfrm>
                <a:off x="2838" y="1016"/>
                <a:ext cx="283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最高的满带的电子容易被激发到</a:t>
                </a:r>
              </a:p>
              <a:p>
                <a:pPr algn="just"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上面的空带，从而使两个带皆变</a:t>
                </a:r>
              </a:p>
              <a:p>
                <a:pPr algn="just"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成未满带，产生一定的导电性</a:t>
                </a:r>
              </a:p>
            </p:txBody>
          </p:sp>
        </p:grpSp>
        <p:grpSp>
          <p:nvGrpSpPr>
            <p:cNvPr id="49327" name="Group 77"/>
            <p:cNvGrpSpPr>
              <a:grpSpLocks/>
            </p:cNvGrpSpPr>
            <p:nvPr/>
          </p:nvGrpSpPr>
          <p:grpSpPr bwMode="auto">
            <a:xfrm>
              <a:off x="2736" y="1776"/>
              <a:ext cx="2139" cy="309"/>
              <a:chOff x="2736" y="1776"/>
              <a:chExt cx="2139" cy="309"/>
            </a:xfrm>
          </p:grpSpPr>
          <p:sp>
            <p:nvSpPr>
              <p:cNvPr id="49330" name="Text Box 78"/>
              <p:cNvSpPr txBox="1">
                <a:spLocks noChangeArrowheads="1"/>
              </p:cNvSpPr>
              <p:nvPr/>
            </p:nvSpPr>
            <p:spPr bwMode="auto">
              <a:xfrm>
                <a:off x="3117" y="1794"/>
                <a:ext cx="1758" cy="291"/>
              </a:xfrm>
              <a:prstGeom prst="rect">
                <a:avLst/>
              </a:prstGeom>
              <a:noFill/>
              <a:ln w="9525">
                <a:solidFill>
                  <a:schemeClr val="accent2"/>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禁带宽度 </a:t>
                </a:r>
                <a:r>
                  <a:rPr kumimoji="1" lang="en-US" altLang="zh-CN" sz="2400" b="1"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&lt;2</a:t>
                </a:r>
                <a:r>
                  <a:rPr kumimoji="1" lang="en-US" altLang="zh-CN" sz="24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    </a:t>
                </a:r>
              </a:p>
            </p:txBody>
          </p:sp>
          <p:sp>
            <p:nvSpPr>
              <p:cNvPr id="49331" name="Line 79"/>
              <p:cNvSpPr>
                <a:spLocks noChangeShapeType="1"/>
              </p:cNvSpPr>
              <p:nvPr/>
            </p:nvSpPr>
            <p:spPr bwMode="auto">
              <a:xfrm>
                <a:off x="2736" y="1776"/>
                <a:ext cx="381" cy="14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328" name="Text Box 80"/>
            <p:cNvSpPr txBox="1">
              <a:spLocks noChangeArrowheads="1"/>
            </p:cNvSpPr>
            <p:nvPr/>
          </p:nvSpPr>
          <p:spPr bwMode="auto">
            <a:xfrm>
              <a:off x="2016" y="1488"/>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k</a:t>
              </a:r>
            </a:p>
          </p:txBody>
        </p:sp>
        <p:sp>
          <p:nvSpPr>
            <p:cNvPr id="49329" name="Text Box 81"/>
            <p:cNvSpPr txBox="1">
              <a:spLocks noChangeArrowheads="1"/>
            </p:cNvSpPr>
            <p:nvPr/>
          </p:nvSpPr>
          <p:spPr bwMode="auto">
            <a:xfrm>
              <a:off x="1152" y="100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a:t>
              </a:r>
            </a:p>
          </p:txBody>
        </p:sp>
      </p:grpSp>
      <p:grpSp>
        <p:nvGrpSpPr>
          <p:cNvPr id="18" name="Group 82"/>
          <p:cNvGrpSpPr>
            <a:grpSpLocks/>
          </p:cNvGrpSpPr>
          <p:nvPr/>
        </p:nvGrpSpPr>
        <p:grpSpPr bwMode="auto">
          <a:xfrm>
            <a:off x="827087" y="3998364"/>
            <a:ext cx="3657600" cy="2408238"/>
            <a:chOff x="521" y="2617"/>
            <a:chExt cx="2304" cy="1517"/>
          </a:xfrm>
        </p:grpSpPr>
        <p:grpSp>
          <p:nvGrpSpPr>
            <p:cNvPr id="49234" name="Group 83"/>
            <p:cNvGrpSpPr>
              <a:grpSpLocks/>
            </p:cNvGrpSpPr>
            <p:nvPr/>
          </p:nvGrpSpPr>
          <p:grpSpPr bwMode="auto">
            <a:xfrm>
              <a:off x="521" y="2617"/>
              <a:ext cx="2304" cy="1517"/>
              <a:chOff x="521" y="2617"/>
              <a:chExt cx="2304" cy="1517"/>
            </a:xfrm>
          </p:grpSpPr>
          <p:sp>
            <p:nvSpPr>
              <p:cNvPr id="49237" name="Rectangle 84"/>
              <p:cNvSpPr>
                <a:spLocks noChangeArrowheads="1"/>
              </p:cNvSpPr>
              <p:nvPr/>
            </p:nvSpPr>
            <p:spPr bwMode="auto">
              <a:xfrm>
                <a:off x="521" y="2976"/>
                <a:ext cx="2297" cy="1158"/>
              </a:xfrm>
              <a:prstGeom prst="rect">
                <a:avLst/>
              </a:prstGeom>
              <a:solidFill>
                <a:srgbClr val="99CCFF"/>
              </a:solidFill>
              <a:ln w="9525">
                <a:solidFill>
                  <a:srgbClr val="99CC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238" name="Group 85"/>
              <p:cNvGrpSpPr>
                <a:grpSpLocks/>
              </p:cNvGrpSpPr>
              <p:nvPr/>
            </p:nvGrpSpPr>
            <p:grpSpPr bwMode="auto">
              <a:xfrm>
                <a:off x="521" y="2964"/>
                <a:ext cx="2304" cy="1152"/>
                <a:chOff x="206" y="1536"/>
                <a:chExt cx="2304" cy="1152"/>
              </a:xfrm>
            </p:grpSpPr>
            <p:sp>
              <p:nvSpPr>
                <p:cNvPr id="49240" name="Line 86"/>
                <p:cNvSpPr>
                  <a:spLocks noChangeShapeType="1"/>
                </p:cNvSpPr>
                <p:nvPr/>
              </p:nvSpPr>
              <p:spPr bwMode="auto">
                <a:xfrm>
                  <a:off x="206" y="2002"/>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41" name="Line 87"/>
                <p:cNvSpPr>
                  <a:spLocks noChangeShapeType="1"/>
                </p:cNvSpPr>
                <p:nvPr/>
              </p:nvSpPr>
              <p:spPr bwMode="auto">
                <a:xfrm>
                  <a:off x="1070" y="1536"/>
                  <a:ext cx="0" cy="115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242" name="Group 88"/>
                <p:cNvGrpSpPr>
                  <a:grpSpLocks/>
                </p:cNvGrpSpPr>
                <p:nvPr/>
              </p:nvGrpSpPr>
              <p:grpSpPr bwMode="auto">
                <a:xfrm>
                  <a:off x="542" y="1664"/>
                  <a:ext cx="1968" cy="360"/>
                  <a:chOff x="1920" y="1248"/>
                  <a:chExt cx="1968" cy="360"/>
                </a:xfrm>
              </p:grpSpPr>
              <p:grpSp>
                <p:nvGrpSpPr>
                  <p:cNvPr id="49293" name="Group 89"/>
                  <p:cNvGrpSpPr>
                    <a:grpSpLocks/>
                  </p:cNvGrpSpPr>
                  <p:nvPr/>
                </p:nvGrpSpPr>
                <p:grpSpPr bwMode="auto">
                  <a:xfrm>
                    <a:off x="1920" y="1248"/>
                    <a:ext cx="1056" cy="336"/>
                    <a:chOff x="2112" y="1248"/>
                    <a:chExt cx="624" cy="346"/>
                  </a:xfrm>
                </p:grpSpPr>
                <p:sp>
                  <p:nvSpPr>
                    <p:cNvPr id="49324" name="Freeform 90"/>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25" name="Freeform 91"/>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294" name="Line 92"/>
                  <p:cNvSpPr>
                    <a:spLocks noChangeShapeType="1"/>
                  </p:cNvSpPr>
                  <p:nvPr/>
                </p:nvSpPr>
                <p:spPr bwMode="auto">
                  <a:xfrm>
                    <a:off x="2976" y="1248"/>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95" name="Line 93"/>
                  <p:cNvSpPr>
                    <a:spLocks noChangeShapeType="1"/>
                  </p:cNvSpPr>
                  <p:nvPr/>
                </p:nvSpPr>
                <p:spPr bwMode="auto">
                  <a:xfrm>
                    <a:off x="2544" y="1584"/>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296" name="Group 94"/>
                  <p:cNvGrpSpPr>
                    <a:grpSpLocks/>
                  </p:cNvGrpSpPr>
                  <p:nvPr/>
                </p:nvGrpSpPr>
                <p:grpSpPr bwMode="auto">
                  <a:xfrm>
                    <a:off x="3168" y="1536"/>
                    <a:ext cx="720" cy="48"/>
                    <a:chOff x="1200" y="4032"/>
                    <a:chExt cx="720" cy="48"/>
                  </a:xfrm>
                </p:grpSpPr>
                <p:sp>
                  <p:nvSpPr>
                    <p:cNvPr id="49322" name="Line 95"/>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23" name="Oval 96"/>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97" name="Group 97"/>
                  <p:cNvGrpSpPr>
                    <a:grpSpLocks/>
                  </p:cNvGrpSpPr>
                  <p:nvPr/>
                </p:nvGrpSpPr>
                <p:grpSpPr bwMode="auto">
                  <a:xfrm>
                    <a:off x="3168" y="1488"/>
                    <a:ext cx="720" cy="48"/>
                    <a:chOff x="1200" y="4032"/>
                    <a:chExt cx="720" cy="48"/>
                  </a:xfrm>
                </p:grpSpPr>
                <p:sp>
                  <p:nvSpPr>
                    <p:cNvPr id="49320" name="Line 98"/>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21" name="Oval 99"/>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98" name="Group 100"/>
                  <p:cNvGrpSpPr>
                    <a:grpSpLocks/>
                  </p:cNvGrpSpPr>
                  <p:nvPr/>
                </p:nvGrpSpPr>
                <p:grpSpPr bwMode="auto">
                  <a:xfrm>
                    <a:off x="3168" y="1440"/>
                    <a:ext cx="720" cy="48"/>
                    <a:chOff x="1200" y="4032"/>
                    <a:chExt cx="720" cy="48"/>
                  </a:xfrm>
                </p:grpSpPr>
                <p:sp>
                  <p:nvSpPr>
                    <p:cNvPr id="49318" name="Line 101"/>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9" name="Oval 102"/>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299" name="Line 103"/>
                  <p:cNvSpPr>
                    <a:spLocks noChangeShapeType="1"/>
                  </p:cNvSpPr>
                  <p:nvPr/>
                </p:nvSpPr>
                <p:spPr bwMode="auto">
                  <a:xfrm>
                    <a:off x="3168" y="14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0" name="Oval 104"/>
                  <p:cNvSpPr>
                    <a:spLocks noChangeArrowheads="1"/>
                  </p:cNvSpPr>
                  <p:nvPr/>
                </p:nvSpPr>
                <p:spPr bwMode="auto">
                  <a:xfrm>
                    <a:off x="3504" y="139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1" name="Line 105"/>
                  <p:cNvSpPr>
                    <a:spLocks noChangeShapeType="1"/>
                  </p:cNvSpPr>
                  <p:nvPr/>
                </p:nvSpPr>
                <p:spPr bwMode="auto">
                  <a:xfrm>
                    <a:off x="316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2" name="Line 106"/>
                  <p:cNvSpPr>
                    <a:spLocks noChangeShapeType="1"/>
                  </p:cNvSpPr>
                  <p:nvPr/>
                </p:nvSpPr>
                <p:spPr bwMode="auto">
                  <a:xfrm>
                    <a:off x="3168" y="134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3" name="Line 107"/>
                  <p:cNvSpPr>
                    <a:spLocks noChangeShapeType="1"/>
                  </p:cNvSpPr>
                  <p:nvPr/>
                </p:nvSpPr>
                <p:spPr bwMode="auto">
                  <a:xfrm>
                    <a:off x="3168" y="129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4" name="Line 108"/>
                  <p:cNvSpPr>
                    <a:spLocks noChangeShapeType="1"/>
                  </p:cNvSpPr>
                  <p:nvPr/>
                </p:nvSpPr>
                <p:spPr bwMode="auto">
                  <a:xfrm>
                    <a:off x="3168" y="124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5" name="Line 109"/>
                  <p:cNvSpPr>
                    <a:spLocks noChangeShapeType="1"/>
                  </p:cNvSpPr>
                  <p:nvPr/>
                </p:nvSpPr>
                <p:spPr bwMode="auto">
                  <a:xfrm>
                    <a:off x="2736" y="1392"/>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6" name="Oval 110"/>
                  <p:cNvSpPr>
                    <a:spLocks noChangeArrowheads="1"/>
                  </p:cNvSpPr>
                  <p:nvPr/>
                </p:nvSpPr>
                <p:spPr bwMode="auto">
                  <a:xfrm>
                    <a:off x="2424" y="156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7" name="Oval 111"/>
                  <p:cNvSpPr>
                    <a:spLocks noChangeArrowheads="1"/>
                  </p:cNvSpPr>
                  <p:nvPr/>
                </p:nvSpPr>
                <p:spPr bwMode="auto">
                  <a:xfrm>
                    <a:off x="2496" y="155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8" name="Oval 112"/>
                  <p:cNvSpPr>
                    <a:spLocks noChangeArrowheads="1"/>
                  </p:cNvSpPr>
                  <p:nvPr/>
                </p:nvSpPr>
                <p:spPr bwMode="auto">
                  <a:xfrm>
                    <a:off x="2568" y="151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09" name="Oval 113"/>
                  <p:cNvSpPr>
                    <a:spLocks noChangeArrowheads="1"/>
                  </p:cNvSpPr>
                  <p:nvPr/>
                </p:nvSpPr>
                <p:spPr bwMode="auto">
                  <a:xfrm>
                    <a:off x="2616" y="146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0" name="Oval 114"/>
                  <p:cNvSpPr>
                    <a:spLocks noChangeArrowheads="1"/>
                  </p:cNvSpPr>
                  <p:nvPr/>
                </p:nvSpPr>
                <p:spPr bwMode="auto">
                  <a:xfrm>
                    <a:off x="2664" y="141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1" name="Oval 115"/>
                  <p:cNvSpPr>
                    <a:spLocks noChangeArrowheads="1"/>
                  </p:cNvSpPr>
                  <p:nvPr/>
                </p:nvSpPr>
                <p:spPr bwMode="auto">
                  <a:xfrm>
                    <a:off x="2712" y="136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312" name="Group 116"/>
                  <p:cNvGrpSpPr>
                    <a:grpSpLocks/>
                  </p:cNvGrpSpPr>
                  <p:nvPr/>
                </p:nvGrpSpPr>
                <p:grpSpPr bwMode="auto">
                  <a:xfrm flipH="1">
                    <a:off x="2136" y="1354"/>
                    <a:ext cx="264" cy="230"/>
                    <a:chOff x="1872" y="1536"/>
                    <a:chExt cx="264" cy="230"/>
                  </a:xfrm>
                </p:grpSpPr>
                <p:sp>
                  <p:nvSpPr>
                    <p:cNvPr id="49313" name="Oval 117"/>
                    <p:cNvSpPr>
                      <a:spLocks noChangeArrowheads="1"/>
                    </p:cNvSpPr>
                    <p:nvPr/>
                  </p:nvSpPr>
                  <p:spPr bwMode="auto">
                    <a:xfrm flipH="1">
                      <a:off x="1872" y="171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4" name="Oval 118"/>
                    <p:cNvSpPr>
                      <a:spLocks noChangeArrowheads="1"/>
                    </p:cNvSpPr>
                    <p:nvPr/>
                  </p:nvSpPr>
                  <p:spPr bwMode="auto">
                    <a:xfrm flipH="1">
                      <a:off x="1944" y="168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5" name="Oval 119"/>
                    <p:cNvSpPr>
                      <a:spLocks noChangeArrowheads="1"/>
                    </p:cNvSpPr>
                    <p:nvPr/>
                  </p:nvSpPr>
                  <p:spPr bwMode="auto">
                    <a:xfrm flipH="1">
                      <a:off x="1992" y="16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6" name="Oval 120"/>
                    <p:cNvSpPr>
                      <a:spLocks noChangeArrowheads="1"/>
                    </p:cNvSpPr>
                    <p:nvPr/>
                  </p:nvSpPr>
                  <p:spPr bwMode="auto">
                    <a:xfrm flipH="1">
                      <a:off x="2040" y="158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317" name="Oval 121"/>
                    <p:cNvSpPr>
                      <a:spLocks noChangeArrowheads="1"/>
                    </p:cNvSpPr>
                    <p:nvPr/>
                  </p:nvSpPr>
                  <p:spPr bwMode="auto">
                    <a:xfrm flipH="1">
                      <a:off x="2088" y="153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49243" name="Group 122"/>
                <p:cNvGrpSpPr>
                  <a:grpSpLocks/>
                </p:cNvGrpSpPr>
                <p:nvPr/>
              </p:nvGrpSpPr>
              <p:grpSpPr bwMode="auto">
                <a:xfrm>
                  <a:off x="542" y="2110"/>
                  <a:ext cx="1968" cy="408"/>
                  <a:chOff x="1920" y="2208"/>
                  <a:chExt cx="1968" cy="408"/>
                </a:xfrm>
              </p:grpSpPr>
              <p:grpSp>
                <p:nvGrpSpPr>
                  <p:cNvPr id="49244" name="Group 123"/>
                  <p:cNvGrpSpPr>
                    <a:grpSpLocks/>
                  </p:cNvGrpSpPr>
                  <p:nvPr/>
                </p:nvGrpSpPr>
                <p:grpSpPr bwMode="auto">
                  <a:xfrm flipV="1">
                    <a:off x="1920" y="2256"/>
                    <a:ext cx="1056" cy="336"/>
                    <a:chOff x="2112" y="1248"/>
                    <a:chExt cx="624" cy="346"/>
                  </a:xfrm>
                </p:grpSpPr>
                <p:sp>
                  <p:nvSpPr>
                    <p:cNvPr id="49291" name="Freeform 124"/>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92" name="Freeform 125"/>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245" name="Line 126"/>
                  <p:cNvSpPr>
                    <a:spLocks noChangeShapeType="1"/>
                  </p:cNvSpPr>
                  <p:nvPr/>
                </p:nvSpPr>
                <p:spPr bwMode="auto">
                  <a:xfrm>
                    <a:off x="2496" y="2256"/>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46" name="Line 127"/>
                  <p:cNvSpPr>
                    <a:spLocks noChangeShapeType="1"/>
                  </p:cNvSpPr>
                  <p:nvPr/>
                </p:nvSpPr>
                <p:spPr bwMode="auto">
                  <a:xfrm>
                    <a:off x="2928" y="2592"/>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247" name="Group 128"/>
                  <p:cNvGrpSpPr>
                    <a:grpSpLocks/>
                  </p:cNvGrpSpPr>
                  <p:nvPr/>
                </p:nvGrpSpPr>
                <p:grpSpPr bwMode="auto">
                  <a:xfrm>
                    <a:off x="3168" y="2208"/>
                    <a:ext cx="720" cy="384"/>
                    <a:chOff x="1200" y="3696"/>
                    <a:chExt cx="720" cy="384"/>
                  </a:xfrm>
                </p:grpSpPr>
                <p:grpSp>
                  <p:nvGrpSpPr>
                    <p:cNvPr id="49267" name="Group 129"/>
                    <p:cNvGrpSpPr>
                      <a:grpSpLocks/>
                    </p:cNvGrpSpPr>
                    <p:nvPr/>
                  </p:nvGrpSpPr>
                  <p:grpSpPr bwMode="auto">
                    <a:xfrm>
                      <a:off x="1200" y="4032"/>
                      <a:ext cx="720" cy="48"/>
                      <a:chOff x="1200" y="4032"/>
                      <a:chExt cx="720" cy="48"/>
                    </a:xfrm>
                  </p:grpSpPr>
                  <p:sp>
                    <p:nvSpPr>
                      <p:cNvPr id="49289" name="Line 130"/>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90" name="Oval 131"/>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68" name="Group 132"/>
                    <p:cNvGrpSpPr>
                      <a:grpSpLocks/>
                    </p:cNvGrpSpPr>
                    <p:nvPr/>
                  </p:nvGrpSpPr>
                  <p:grpSpPr bwMode="auto">
                    <a:xfrm>
                      <a:off x="1200" y="3984"/>
                      <a:ext cx="720" cy="48"/>
                      <a:chOff x="1200" y="4032"/>
                      <a:chExt cx="720" cy="48"/>
                    </a:xfrm>
                  </p:grpSpPr>
                  <p:sp>
                    <p:nvSpPr>
                      <p:cNvPr id="49287" name="Line 133"/>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88" name="Oval 134"/>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69" name="Group 135"/>
                    <p:cNvGrpSpPr>
                      <a:grpSpLocks/>
                    </p:cNvGrpSpPr>
                    <p:nvPr/>
                  </p:nvGrpSpPr>
                  <p:grpSpPr bwMode="auto">
                    <a:xfrm>
                      <a:off x="1200" y="3936"/>
                      <a:ext cx="720" cy="48"/>
                      <a:chOff x="1200" y="4032"/>
                      <a:chExt cx="720" cy="48"/>
                    </a:xfrm>
                  </p:grpSpPr>
                  <p:sp>
                    <p:nvSpPr>
                      <p:cNvPr id="49285" name="Line 136"/>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86" name="Oval 137"/>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70" name="Group 138"/>
                    <p:cNvGrpSpPr>
                      <a:grpSpLocks/>
                    </p:cNvGrpSpPr>
                    <p:nvPr/>
                  </p:nvGrpSpPr>
                  <p:grpSpPr bwMode="auto">
                    <a:xfrm>
                      <a:off x="1200" y="3888"/>
                      <a:ext cx="720" cy="48"/>
                      <a:chOff x="1200" y="4032"/>
                      <a:chExt cx="720" cy="48"/>
                    </a:xfrm>
                  </p:grpSpPr>
                  <p:sp>
                    <p:nvSpPr>
                      <p:cNvPr id="49283" name="Line 139"/>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84" name="Oval 140"/>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71" name="Group 141"/>
                    <p:cNvGrpSpPr>
                      <a:grpSpLocks/>
                    </p:cNvGrpSpPr>
                    <p:nvPr/>
                  </p:nvGrpSpPr>
                  <p:grpSpPr bwMode="auto">
                    <a:xfrm>
                      <a:off x="1200" y="3840"/>
                      <a:ext cx="720" cy="48"/>
                      <a:chOff x="1200" y="4032"/>
                      <a:chExt cx="720" cy="48"/>
                    </a:xfrm>
                  </p:grpSpPr>
                  <p:sp>
                    <p:nvSpPr>
                      <p:cNvPr id="49281" name="Line 142"/>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82" name="Oval 143"/>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72" name="Group 144"/>
                    <p:cNvGrpSpPr>
                      <a:grpSpLocks/>
                    </p:cNvGrpSpPr>
                    <p:nvPr/>
                  </p:nvGrpSpPr>
                  <p:grpSpPr bwMode="auto">
                    <a:xfrm>
                      <a:off x="1200" y="3792"/>
                      <a:ext cx="720" cy="48"/>
                      <a:chOff x="1200" y="4032"/>
                      <a:chExt cx="720" cy="48"/>
                    </a:xfrm>
                  </p:grpSpPr>
                  <p:sp>
                    <p:nvSpPr>
                      <p:cNvPr id="49279" name="Line 145"/>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80" name="Oval 146"/>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73" name="Group 147"/>
                    <p:cNvGrpSpPr>
                      <a:grpSpLocks/>
                    </p:cNvGrpSpPr>
                    <p:nvPr/>
                  </p:nvGrpSpPr>
                  <p:grpSpPr bwMode="auto">
                    <a:xfrm>
                      <a:off x="1200" y="3744"/>
                      <a:ext cx="720" cy="48"/>
                      <a:chOff x="1200" y="4032"/>
                      <a:chExt cx="720" cy="48"/>
                    </a:xfrm>
                  </p:grpSpPr>
                  <p:sp>
                    <p:nvSpPr>
                      <p:cNvPr id="49277" name="Line 148"/>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78" name="Oval 149"/>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74" name="Group 150"/>
                    <p:cNvGrpSpPr>
                      <a:grpSpLocks/>
                    </p:cNvGrpSpPr>
                    <p:nvPr/>
                  </p:nvGrpSpPr>
                  <p:grpSpPr bwMode="auto">
                    <a:xfrm>
                      <a:off x="1200" y="3696"/>
                      <a:ext cx="720" cy="48"/>
                      <a:chOff x="1200" y="4032"/>
                      <a:chExt cx="720" cy="48"/>
                    </a:xfrm>
                  </p:grpSpPr>
                  <p:sp>
                    <p:nvSpPr>
                      <p:cNvPr id="49275" name="Line 151"/>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76" name="Oval 152"/>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9248" name="Oval 153"/>
                  <p:cNvSpPr>
                    <a:spLocks noChangeArrowheads="1"/>
                  </p:cNvSpPr>
                  <p:nvPr/>
                </p:nvSpPr>
                <p:spPr bwMode="auto">
                  <a:xfrm>
                    <a:off x="2136" y="243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49" name="Oval 154"/>
                  <p:cNvSpPr>
                    <a:spLocks noChangeArrowheads="1"/>
                  </p:cNvSpPr>
                  <p:nvPr/>
                </p:nvSpPr>
                <p:spPr bwMode="auto">
                  <a:xfrm>
                    <a:off x="2184" y="238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0" name="Oval 155"/>
                  <p:cNvSpPr>
                    <a:spLocks noChangeArrowheads="1"/>
                  </p:cNvSpPr>
                  <p:nvPr/>
                </p:nvSpPr>
                <p:spPr bwMode="auto">
                  <a:xfrm>
                    <a:off x="2232" y="233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1" name="Oval 156"/>
                  <p:cNvSpPr>
                    <a:spLocks noChangeArrowheads="1"/>
                  </p:cNvSpPr>
                  <p:nvPr/>
                </p:nvSpPr>
                <p:spPr bwMode="auto">
                  <a:xfrm>
                    <a:off x="2280" y="229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2" name="Oval 157"/>
                  <p:cNvSpPr>
                    <a:spLocks noChangeArrowheads="1"/>
                  </p:cNvSpPr>
                  <p:nvPr/>
                </p:nvSpPr>
                <p:spPr bwMode="auto">
                  <a:xfrm>
                    <a:off x="2328" y="225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3" name="Oval 158"/>
                  <p:cNvSpPr>
                    <a:spLocks noChangeArrowheads="1"/>
                  </p:cNvSpPr>
                  <p:nvPr/>
                </p:nvSpPr>
                <p:spPr bwMode="auto">
                  <a:xfrm>
                    <a:off x="2719" y="24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4" name="Oval 159"/>
                  <p:cNvSpPr>
                    <a:spLocks noChangeArrowheads="1"/>
                  </p:cNvSpPr>
                  <p:nvPr/>
                </p:nvSpPr>
                <p:spPr bwMode="auto">
                  <a:xfrm>
                    <a:off x="2664" y="237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5" name="Oval 160"/>
                  <p:cNvSpPr>
                    <a:spLocks noChangeArrowheads="1"/>
                  </p:cNvSpPr>
                  <p:nvPr/>
                </p:nvSpPr>
                <p:spPr bwMode="auto">
                  <a:xfrm>
                    <a:off x="2616" y="232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6" name="Oval 161"/>
                  <p:cNvSpPr>
                    <a:spLocks noChangeArrowheads="1"/>
                  </p:cNvSpPr>
                  <p:nvPr/>
                </p:nvSpPr>
                <p:spPr bwMode="auto">
                  <a:xfrm>
                    <a:off x="2568" y="228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7" name="Oval 162"/>
                  <p:cNvSpPr>
                    <a:spLocks noChangeArrowheads="1"/>
                  </p:cNvSpPr>
                  <p:nvPr/>
                </p:nvSpPr>
                <p:spPr bwMode="auto">
                  <a:xfrm>
                    <a:off x="2503" y="224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8" name="Oval 163"/>
                  <p:cNvSpPr>
                    <a:spLocks noChangeArrowheads="1"/>
                  </p:cNvSpPr>
                  <p:nvPr/>
                </p:nvSpPr>
                <p:spPr bwMode="auto">
                  <a:xfrm>
                    <a:off x="2767"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59" name="Oval 164"/>
                  <p:cNvSpPr>
                    <a:spLocks noChangeArrowheads="1"/>
                  </p:cNvSpPr>
                  <p:nvPr/>
                </p:nvSpPr>
                <p:spPr bwMode="auto">
                  <a:xfrm>
                    <a:off x="2815" y="252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0" name="Oval 165"/>
                  <p:cNvSpPr>
                    <a:spLocks noChangeArrowheads="1"/>
                  </p:cNvSpPr>
                  <p:nvPr/>
                </p:nvSpPr>
                <p:spPr bwMode="auto">
                  <a:xfrm>
                    <a:off x="2880" y="255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1" name="Oval 166"/>
                  <p:cNvSpPr>
                    <a:spLocks noChangeArrowheads="1"/>
                  </p:cNvSpPr>
                  <p:nvPr/>
                </p:nvSpPr>
                <p:spPr bwMode="auto">
                  <a:xfrm>
                    <a:off x="2935" y="256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2" name="Oval 167"/>
                  <p:cNvSpPr>
                    <a:spLocks noChangeArrowheads="1"/>
                  </p:cNvSpPr>
                  <p:nvPr/>
                </p:nvSpPr>
                <p:spPr bwMode="auto">
                  <a:xfrm>
                    <a:off x="2443"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3" name="Oval 168"/>
                  <p:cNvSpPr>
                    <a:spLocks noChangeArrowheads="1"/>
                  </p:cNvSpPr>
                  <p:nvPr/>
                </p:nvSpPr>
                <p:spPr bwMode="auto">
                  <a:xfrm>
                    <a:off x="2395"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4" name="Oval 169"/>
                  <p:cNvSpPr>
                    <a:spLocks noChangeArrowheads="1"/>
                  </p:cNvSpPr>
                  <p:nvPr/>
                </p:nvSpPr>
                <p:spPr bwMode="auto">
                  <a:xfrm>
                    <a:off x="2088"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5" name="Oval 170"/>
                  <p:cNvSpPr>
                    <a:spLocks noChangeArrowheads="1"/>
                  </p:cNvSpPr>
                  <p:nvPr/>
                </p:nvSpPr>
                <p:spPr bwMode="auto">
                  <a:xfrm>
                    <a:off x="2040" y="25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66" name="Oval 171"/>
                  <p:cNvSpPr>
                    <a:spLocks noChangeArrowheads="1"/>
                  </p:cNvSpPr>
                  <p:nvPr/>
                </p:nvSpPr>
                <p:spPr bwMode="auto">
                  <a:xfrm>
                    <a:off x="1968" y="254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9239" name="Text Box 172"/>
              <p:cNvSpPr txBox="1">
                <a:spLocks noChangeArrowheads="1"/>
              </p:cNvSpPr>
              <p:nvPr/>
            </p:nvSpPr>
            <p:spPr bwMode="auto">
              <a:xfrm>
                <a:off x="1130" y="2617"/>
                <a:ext cx="69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导体</a:t>
                </a:r>
              </a:p>
            </p:txBody>
          </p:sp>
        </p:grpSp>
        <p:sp>
          <p:nvSpPr>
            <p:cNvPr id="49235" name="Text Box 173"/>
            <p:cNvSpPr txBox="1">
              <a:spLocks noChangeArrowheads="1"/>
            </p:cNvSpPr>
            <p:nvPr/>
          </p:nvSpPr>
          <p:spPr bwMode="auto">
            <a:xfrm>
              <a:off x="2064" y="340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latin typeface="Times New Roman" panose="02020603050405020304" pitchFamily="18" charset="0"/>
                  <a:ea typeface="微软雅黑" panose="020B0503020204020204" pitchFamily="34" charset="-122"/>
                  <a:cs typeface="Times New Roman" panose="02020603050405020304" pitchFamily="18" charset="0"/>
                </a:rPr>
                <a:t>k</a:t>
              </a:r>
            </a:p>
          </p:txBody>
        </p:sp>
        <p:sp>
          <p:nvSpPr>
            <p:cNvPr id="49236" name="Text Box 174"/>
            <p:cNvSpPr txBox="1">
              <a:spLocks noChangeArrowheads="1"/>
            </p:cNvSpPr>
            <p:nvPr/>
          </p:nvSpPr>
          <p:spPr bwMode="auto">
            <a:xfrm>
              <a:off x="1152" y="297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latin typeface="Times New Roman" panose="02020603050405020304" pitchFamily="18" charset="0"/>
                  <a:ea typeface="微软雅黑" panose="020B0503020204020204" pitchFamily="34" charset="-122"/>
                  <a:cs typeface="Times New Roman" panose="02020603050405020304" pitchFamily="18" charset="0"/>
                </a:rPr>
                <a:t>E</a:t>
              </a:r>
            </a:p>
          </p:txBody>
        </p:sp>
      </p:grpSp>
      <p:grpSp>
        <p:nvGrpSpPr>
          <p:cNvPr id="1646643" name="Group 175"/>
          <p:cNvGrpSpPr>
            <a:grpSpLocks/>
          </p:cNvGrpSpPr>
          <p:nvPr/>
        </p:nvGrpSpPr>
        <p:grpSpPr bwMode="auto">
          <a:xfrm>
            <a:off x="4857016" y="3394666"/>
            <a:ext cx="3684588" cy="3003550"/>
            <a:chOff x="3076" y="2362"/>
            <a:chExt cx="2321" cy="1892"/>
          </a:xfrm>
        </p:grpSpPr>
        <p:grpSp>
          <p:nvGrpSpPr>
            <p:cNvPr id="49162" name="Group 176"/>
            <p:cNvGrpSpPr>
              <a:grpSpLocks/>
            </p:cNvGrpSpPr>
            <p:nvPr/>
          </p:nvGrpSpPr>
          <p:grpSpPr bwMode="auto">
            <a:xfrm>
              <a:off x="3076" y="2362"/>
              <a:ext cx="2321" cy="1892"/>
              <a:chOff x="3076" y="2362"/>
              <a:chExt cx="2321" cy="1892"/>
            </a:xfrm>
          </p:grpSpPr>
          <p:sp>
            <p:nvSpPr>
              <p:cNvPr id="49165" name="Rectangle 177"/>
              <p:cNvSpPr>
                <a:spLocks noChangeArrowheads="1"/>
              </p:cNvSpPr>
              <p:nvPr/>
            </p:nvSpPr>
            <p:spPr bwMode="auto">
              <a:xfrm>
                <a:off x="3076" y="2728"/>
                <a:ext cx="2297" cy="152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166" name="Group 178"/>
              <p:cNvGrpSpPr>
                <a:grpSpLocks/>
              </p:cNvGrpSpPr>
              <p:nvPr/>
            </p:nvGrpSpPr>
            <p:grpSpPr bwMode="auto">
              <a:xfrm>
                <a:off x="3093" y="2710"/>
                <a:ext cx="2304" cy="1544"/>
                <a:chOff x="3151" y="994"/>
                <a:chExt cx="2304" cy="1544"/>
              </a:xfrm>
            </p:grpSpPr>
            <p:sp>
              <p:nvSpPr>
                <p:cNvPr id="49168" name="Line 179"/>
                <p:cNvSpPr>
                  <a:spLocks noChangeShapeType="1"/>
                </p:cNvSpPr>
                <p:nvPr/>
              </p:nvSpPr>
              <p:spPr bwMode="auto">
                <a:xfrm>
                  <a:off x="3151" y="1480"/>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169" name="Group 180"/>
                <p:cNvGrpSpPr>
                  <a:grpSpLocks/>
                </p:cNvGrpSpPr>
                <p:nvPr/>
              </p:nvGrpSpPr>
              <p:grpSpPr bwMode="auto">
                <a:xfrm>
                  <a:off x="3487" y="1142"/>
                  <a:ext cx="1056" cy="336"/>
                  <a:chOff x="2112" y="1248"/>
                  <a:chExt cx="624" cy="346"/>
                </a:xfrm>
              </p:grpSpPr>
              <p:sp>
                <p:nvSpPr>
                  <p:cNvPr id="49232" name="Freeform 181"/>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33" name="Freeform 182"/>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170" name="Line 183"/>
                <p:cNvSpPr>
                  <a:spLocks noChangeShapeType="1"/>
                </p:cNvSpPr>
                <p:nvPr/>
              </p:nvSpPr>
              <p:spPr bwMode="auto">
                <a:xfrm>
                  <a:off x="4543" y="1142"/>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1" name="Line 184"/>
                <p:cNvSpPr>
                  <a:spLocks noChangeShapeType="1"/>
                </p:cNvSpPr>
                <p:nvPr/>
              </p:nvSpPr>
              <p:spPr bwMode="auto">
                <a:xfrm>
                  <a:off x="4111" y="1478"/>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2" name="Line 185"/>
                <p:cNvSpPr>
                  <a:spLocks noChangeShapeType="1"/>
                </p:cNvSpPr>
                <p:nvPr/>
              </p:nvSpPr>
              <p:spPr bwMode="auto">
                <a:xfrm>
                  <a:off x="4735" y="147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3" name="Line 186"/>
                <p:cNvSpPr>
                  <a:spLocks noChangeShapeType="1"/>
                </p:cNvSpPr>
                <p:nvPr/>
              </p:nvSpPr>
              <p:spPr bwMode="auto">
                <a:xfrm>
                  <a:off x="4735" y="143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4" name="Line 187"/>
                <p:cNvSpPr>
                  <a:spLocks noChangeShapeType="1"/>
                </p:cNvSpPr>
                <p:nvPr/>
              </p:nvSpPr>
              <p:spPr bwMode="auto">
                <a:xfrm>
                  <a:off x="4735" y="138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5" name="Line 188"/>
                <p:cNvSpPr>
                  <a:spLocks noChangeShapeType="1"/>
                </p:cNvSpPr>
                <p:nvPr/>
              </p:nvSpPr>
              <p:spPr bwMode="auto">
                <a:xfrm>
                  <a:off x="4735" y="133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6" name="Line 189"/>
                <p:cNvSpPr>
                  <a:spLocks noChangeShapeType="1"/>
                </p:cNvSpPr>
                <p:nvPr/>
              </p:nvSpPr>
              <p:spPr bwMode="auto">
                <a:xfrm>
                  <a:off x="4735" y="128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7" name="Line 190"/>
                <p:cNvSpPr>
                  <a:spLocks noChangeShapeType="1"/>
                </p:cNvSpPr>
                <p:nvPr/>
              </p:nvSpPr>
              <p:spPr bwMode="auto">
                <a:xfrm>
                  <a:off x="4735" y="123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8" name="Line 191"/>
                <p:cNvSpPr>
                  <a:spLocks noChangeShapeType="1"/>
                </p:cNvSpPr>
                <p:nvPr/>
              </p:nvSpPr>
              <p:spPr bwMode="auto">
                <a:xfrm>
                  <a:off x="4735" y="119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9" name="Line 192"/>
                <p:cNvSpPr>
                  <a:spLocks noChangeShapeType="1"/>
                </p:cNvSpPr>
                <p:nvPr/>
              </p:nvSpPr>
              <p:spPr bwMode="auto">
                <a:xfrm>
                  <a:off x="4735" y="114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80" name="Line 193"/>
                <p:cNvSpPr>
                  <a:spLocks noChangeShapeType="1"/>
                </p:cNvSpPr>
                <p:nvPr/>
              </p:nvSpPr>
              <p:spPr bwMode="auto">
                <a:xfrm>
                  <a:off x="4303" y="1286"/>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181" name="Group 194"/>
                <p:cNvGrpSpPr>
                  <a:grpSpLocks/>
                </p:cNvGrpSpPr>
                <p:nvPr/>
              </p:nvGrpSpPr>
              <p:grpSpPr bwMode="auto">
                <a:xfrm>
                  <a:off x="3463" y="2130"/>
                  <a:ext cx="1968" cy="408"/>
                  <a:chOff x="1920" y="2208"/>
                  <a:chExt cx="1968" cy="408"/>
                </a:xfrm>
              </p:grpSpPr>
              <p:grpSp>
                <p:nvGrpSpPr>
                  <p:cNvPr id="49183" name="Group 195"/>
                  <p:cNvGrpSpPr>
                    <a:grpSpLocks/>
                  </p:cNvGrpSpPr>
                  <p:nvPr/>
                </p:nvGrpSpPr>
                <p:grpSpPr bwMode="auto">
                  <a:xfrm flipV="1">
                    <a:off x="1920" y="2256"/>
                    <a:ext cx="1056" cy="336"/>
                    <a:chOff x="2112" y="1248"/>
                    <a:chExt cx="624" cy="346"/>
                  </a:xfrm>
                </p:grpSpPr>
                <p:sp>
                  <p:nvSpPr>
                    <p:cNvPr id="49230" name="Freeform 196"/>
                    <p:cNvSpPr>
                      <a:spLocks/>
                    </p:cNvSpPr>
                    <p:nvPr/>
                  </p:nvSpPr>
                  <p:spPr bwMode="auto">
                    <a:xfrm flipH="1">
                      <a:off x="2112" y="1248"/>
                      <a:ext cx="309" cy="34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31" name="Freeform 197"/>
                    <p:cNvSpPr>
                      <a:spLocks/>
                    </p:cNvSpPr>
                    <p:nvPr/>
                  </p:nvSpPr>
                  <p:spPr bwMode="auto">
                    <a:xfrm>
                      <a:off x="2448" y="1248"/>
                      <a:ext cx="288" cy="336"/>
                    </a:xfrm>
                    <a:custGeom>
                      <a:avLst/>
                      <a:gdLst>
                        <a:gd name="T0" fmla="*/ 1 w 576"/>
                        <a:gd name="T1" fmla="*/ 1 h 640"/>
                        <a:gd name="T2" fmla="*/ 1 w 576"/>
                        <a:gd name="T3" fmla="*/ 1 h 640"/>
                        <a:gd name="T4" fmla="*/ 1 w 576"/>
                        <a:gd name="T5" fmla="*/ 1 h 640"/>
                        <a:gd name="T6" fmla="*/ 1 w 576"/>
                        <a:gd name="T7" fmla="*/ 1 h 640"/>
                        <a:gd name="T8" fmla="*/ 0 w 576"/>
                        <a:gd name="T9" fmla="*/ 1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184" name="Line 198"/>
                  <p:cNvSpPr>
                    <a:spLocks noChangeShapeType="1"/>
                  </p:cNvSpPr>
                  <p:nvPr/>
                </p:nvSpPr>
                <p:spPr bwMode="auto">
                  <a:xfrm>
                    <a:off x="2496" y="2256"/>
                    <a:ext cx="1056"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85" name="Line 199"/>
                  <p:cNvSpPr>
                    <a:spLocks noChangeShapeType="1"/>
                  </p:cNvSpPr>
                  <p:nvPr/>
                </p:nvSpPr>
                <p:spPr bwMode="auto">
                  <a:xfrm>
                    <a:off x="2928" y="2592"/>
                    <a:ext cx="624"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9186" name="Group 200"/>
                  <p:cNvGrpSpPr>
                    <a:grpSpLocks/>
                  </p:cNvGrpSpPr>
                  <p:nvPr/>
                </p:nvGrpSpPr>
                <p:grpSpPr bwMode="auto">
                  <a:xfrm>
                    <a:off x="3168" y="2208"/>
                    <a:ext cx="720" cy="384"/>
                    <a:chOff x="1200" y="3696"/>
                    <a:chExt cx="720" cy="384"/>
                  </a:xfrm>
                </p:grpSpPr>
                <p:grpSp>
                  <p:nvGrpSpPr>
                    <p:cNvPr id="49206" name="Group 201"/>
                    <p:cNvGrpSpPr>
                      <a:grpSpLocks/>
                    </p:cNvGrpSpPr>
                    <p:nvPr/>
                  </p:nvGrpSpPr>
                  <p:grpSpPr bwMode="auto">
                    <a:xfrm>
                      <a:off x="1200" y="4032"/>
                      <a:ext cx="720" cy="48"/>
                      <a:chOff x="1200" y="4032"/>
                      <a:chExt cx="720" cy="48"/>
                    </a:xfrm>
                  </p:grpSpPr>
                  <p:sp>
                    <p:nvSpPr>
                      <p:cNvPr id="49228" name="Line 202"/>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29" name="Oval 203"/>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07" name="Group 204"/>
                    <p:cNvGrpSpPr>
                      <a:grpSpLocks/>
                    </p:cNvGrpSpPr>
                    <p:nvPr/>
                  </p:nvGrpSpPr>
                  <p:grpSpPr bwMode="auto">
                    <a:xfrm>
                      <a:off x="1200" y="3984"/>
                      <a:ext cx="720" cy="48"/>
                      <a:chOff x="1200" y="4032"/>
                      <a:chExt cx="720" cy="48"/>
                    </a:xfrm>
                  </p:grpSpPr>
                  <p:sp>
                    <p:nvSpPr>
                      <p:cNvPr id="49226" name="Line 205"/>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27" name="Oval 206"/>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08" name="Group 207"/>
                    <p:cNvGrpSpPr>
                      <a:grpSpLocks/>
                    </p:cNvGrpSpPr>
                    <p:nvPr/>
                  </p:nvGrpSpPr>
                  <p:grpSpPr bwMode="auto">
                    <a:xfrm>
                      <a:off x="1200" y="3936"/>
                      <a:ext cx="720" cy="48"/>
                      <a:chOff x="1200" y="4032"/>
                      <a:chExt cx="720" cy="48"/>
                    </a:xfrm>
                  </p:grpSpPr>
                  <p:sp>
                    <p:nvSpPr>
                      <p:cNvPr id="49224" name="Line 208"/>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25" name="Oval 209"/>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09" name="Group 210"/>
                    <p:cNvGrpSpPr>
                      <a:grpSpLocks/>
                    </p:cNvGrpSpPr>
                    <p:nvPr/>
                  </p:nvGrpSpPr>
                  <p:grpSpPr bwMode="auto">
                    <a:xfrm>
                      <a:off x="1200" y="3888"/>
                      <a:ext cx="720" cy="48"/>
                      <a:chOff x="1200" y="4032"/>
                      <a:chExt cx="720" cy="48"/>
                    </a:xfrm>
                  </p:grpSpPr>
                  <p:sp>
                    <p:nvSpPr>
                      <p:cNvPr id="49222" name="Line 211"/>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23" name="Oval 212"/>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10" name="Group 213"/>
                    <p:cNvGrpSpPr>
                      <a:grpSpLocks/>
                    </p:cNvGrpSpPr>
                    <p:nvPr/>
                  </p:nvGrpSpPr>
                  <p:grpSpPr bwMode="auto">
                    <a:xfrm>
                      <a:off x="1200" y="3840"/>
                      <a:ext cx="720" cy="48"/>
                      <a:chOff x="1200" y="4032"/>
                      <a:chExt cx="720" cy="48"/>
                    </a:xfrm>
                  </p:grpSpPr>
                  <p:sp>
                    <p:nvSpPr>
                      <p:cNvPr id="49220" name="Line 214"/>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21" name="Oval 215"/>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11" name="Group 216"/>
                    <p:cNvGrpSpPr>
                      <a:grpSpLocks/>
                    </p:cNvGrpSpPr>
                    <p:nvPr/>
                  </p:nvGrpSpPr>
                  <p:grpSpPr bwMode="auto">
                    <a:xfrm>
                      <a:off x="1200" y="3792"/>
                      <a:ext cx="720" cy="48"/>
                      <a:chOff x="1200" y="4032"/>
                      <a:chExt cx="720" cy="48"/>
                    </a:xfrm>
                  </p:grpSpPr>
                  <p:sp>
                    <p:nvSpPr>
                      <p:cNvPr id="49218" name="Line 217"/>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19" name="Oval 218"/>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12" name="Group 219"/>
                    <p:cNvGrpSpPr>
                      <a:grpSpLocks/>
                    </p:cNvGrpSpPr>
                    <p:nvPr/>
                  </p:nvGrpSpPr>
                  <p:grpSpPr bwMode="auto">
                    <a:xfrm>
                      <a:off x="1200" y="3744"/>
                      <a:ext cx="720" cy="48"/>
                      <a:chOff x="1200" y="4032"/>
                      <a:chExt cx="720" cy="48"/>
                    </a:xfrm>
                  </p:grpSpPr>
                  <p:sp>
                    <p:nvSpPr>
                      <p:cNvPr id="49216" name="Line 220"/>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17" name="Oval 221"/>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9213" name="Group 222"/>
                    <p:cNvGrpSpPr>
                      <a:grpSpLocks/>
                    </p:cNvGrpSpPr>
                    <p:nvPr/>
                  </p:nvGrpSpPr>
                  <p:grpSpPr bwMode="auto">
                    <a:xfrm>
                      <a:off x="1200" y="3696"/>
                      <a:ext cx="720" cy="48"/>
                      <a:chOff x="1200" y="4032"/>
                      <a:chExt cx="720" cy="48"/>
                    </a:xfrm>
                  </p:grpSpPr>
                  <p:sp>
                    <p:nvSpPr>
                      <p:cNvPr id="49214" name="Line 223"/>
                      <p:cNvSpPr>
                        <a:spLocks noChangeShapeType="1"/>
                      </p:cNvSpPr>
                      <p:nvPr/>
                    </p:nvSpPr>
                    <p:spPr bwMode="auto">
                      <a:xfrm>
                        <a:off x="1200" y="40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15" name="Oval 224"/>
                      <p:cNvSpPr>
                        <a:spLocks noChangeArrowheads="1"/>
                      </p:cNvSpPr>
                      <p:nvPr/>
                    </p:nvSpPr>
                    <p:spPr bwMode="auto">
                      <a:xfrm>
                        <a:off x="1536" y="40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49187" name="Oval 225"/>
                  <p:cNvSpPr>
                    <a:spLocks noChangeArrowheads="1"/>
                  </p:cNvSpPr>
                  <p:nvPr/>
                </p:nvSpPr>
                <p:spPr bwMode="auto">
                  <a:xfrm>
                    <a:off x="2136" y="243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88" name="Oval 226"/>
                  <p:cNvSpPr>
                    <a:spLocks noChangeArrowheads="1"/>
                  </p:cNvSpPr>
                  <p:nvPr/>
                </p:nvSpPr>
                <p:spPr bwMode="auto">
                  <a:xfrm>
                    <a:off x="2184" y="238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89" name="Oval 227"/>
                  <p:cNvSpPr>
                    <a:spLocks noChangeArrowheads="1"/>
                  </p:cNvSpPr>
                  <p:nvPr/>
                </p:nvSpPr>
                <p:spPr bwMode="auto">
                  <a:xfrm>
                    <a:off x="2232" y="233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0" name="Oval 228"/>
                  <p:cNvSpPr>
                    <a:spLocks noChangeArrowheads="1"/>
                  </p:cNvSpPr>
                  <p:nvPr/>
                </p:nvSpPr>
                <p:spPr bwMode="auto">
                  <a:xfrm>
                    <a:off x="2280" y="229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1" name="Oval 229"/>
                  <p:cNvSpPr>
                    <a:spLocks noChangeArrowheads="1"/>
                  </p:cNvSpPr>
                  <p:nvPr/>
                </p:nvSpPr>
                <p:spPr bwMode="auto">
                  <a:xfrm>
                    <a:off x="2328" y="225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2" name="Oval 230"/>
                  <p:cNvSpPr>
                    <a:spLocks noChangeArrowheads="1"/>
                  </p:cNvSpPr>
                  <p:nvPr/>
                </p:nvSpPr>
                <p:spPr bwMode="auto">
                  <a:xfrm>
                    <a:off x="2719" y="24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3" name="Oval 231"/>
                  <p:cNvSpPr>
                    <a:spLocks noChangeArrowheads="1"/>
                  </p:cNvSpPr>
                  <p:nvPr/>
                </p:nvSpPr>
                <p:spPr bwMode="auto">
                  <a:xfrm>
                    <a:off x="2664" y="237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4" name="Oval 232"/>
                  <p:cNvSpPr>
                    <a:spLocks noChangeArrowheads="1"/>
                  </p:cNvSpPr>
                  <p:nvPr/>
                </p:nvSpPr>
                <p:spPr bwMode="auto">
                  <a:xfrm>
                    <a:off x="2616" y="232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5" name="Oval 233"/>
                  <p:cNvSpPr>
                    <a:spLocks noChangeArrowheads="1"/>
                  </p:cNvSpPr>
                  <p:nvPr/>
                </p:nvSpPr>
                <p:spPr bwMode="auto">
                  <a:xfrm>
                    <a:off x="2568" y="228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6" name="Oval 234"/>
                  <p:cNvSpPr>
                    <a:spLocks noChangeArrowheads="1"/>
                  </p:cNvSpPr>
                  <p:nvPr/>
                </p:nvSpPr>
                <p:spPr bwMode="auto">
                  <a:xfrm>
                    <a:off x="2503" y="224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7" name="Oval 235"/>
                  <p:cNvSpPr>
                    <a:spLocks noChangeArrowheads="1"/>
                  </p:cNvSpPr>
                  <p:nvPr/>
                </p:nvSpPr>
                <p:spPr bwMode="auto">
                  <a:xfrm>
                    <a:off x="2767"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8" name="Oval 236"/>
                  <p:cNvSpPr>
                    <a:spLocks noChangeArrowheads="1"/>
                  </p:cNvSpPr>
                  <p:nvPr/>
                </p:nvSpPr>
                <p:spPr bwMode="auto">
                  <a:xfrm>
                    <a:off x="2815" y="2526"/>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99" name="Oval 237"/>
                  <p:cNvSpPr>
                    <a:spLocks noChangeArrowheads="1"/>
                  </p:cNvSpPr>
                  <p:nvPr/>
                </p:nvSpPr>
                <p:spPr bwMode="auto">
                  <a:xfrm>
                    <a:off x="2880" y="255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0" name="Oval 238"/>
                  <p:cNvSpPr>
                    <a:spLocks noChangeArrowheads="1"/>
                  </p:cNvSpPr>
                  <p:nvPr/>
                </p:nvSpPr>
                <p:spPr bwMode="auto">
                  <a:xfrm>
                    <a:off x="2935" y="2568"/>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1" name="Oval 239"/>
                  <p:cNvSpPr>
                    <a:spLocks noChangeArrowheads="1"/>
                  </p:cNvSpPr>
                  <p:nvPr/>
                </p:nvSpPr>
                <p:spPr bwMode="auto">
                  <a:xfrm>
                    <a:off x="2443"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2" name="Oval 240"/>
                  <p:cNvSpPr>
                    <a:spLocks noChangeArrowheads="1"/>
                  </p:cNvSpPr>
                  <p:nvPr/>
                </p:nvSpPr>
                <p:spPr bwMode="auto">
                  <a:xfrm>
                    <a:off x="2395" y="223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3" name="Oval 241"/>
                  <p:cNvSpPr>
                    <a:spLocks noChangeArrowheads="1"/>
                  </p:cNvSpPr>
                  <p:nvPr/>
                </p:nvSpPr>
                <p:spPr bwMode="auto">
                  <a:xfrm>
                    <a:off x="2088" y="2482"/>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4" name="Oval 242"/>
                  <p:cNvSpPr>
                    <a:spLocks noChangeArrowheads="1"/>
                  </p:cNvSpPr>
                  <p:nvPr/>
                </p:nvSpPr>
                <p:spPr bwMode="auto">
                  <a:xfrm>
                    <a:off x="2040" y="2530"/>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205" name="Oval 243"/>
                  <p:cNvSpPr>
                    <a:spLocks noChangeArrowheads="1"/>
                  </p:cNvSpPr>
                  <p:nvPr/>
                </p:nvSpPr>
                <p:spPr bwMode="auto">
                  <a:xfrm>
                    <a:off x="1968" y="2544"/>
                    <a:ext cx="48" cy="48"/>
                  </a:xfrm>
                  <a:prstGeom prst="ellipse">
                    <a:avLst/>
                  </a:prstGeom>
                  <a:solidFill>
                    <a:schemeClr val="hlink"/>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182" name="Line 244"/>
                <p:cNvSpPr>
                  <a:spLocks noChangeShapeType="1"/>
                </p:cNvSpPr>
                <p:nvPr/>
              </p:nvSpPr>
              <p:spPr bwMode="auto">
                <a:xfrm>
                  <a:off x="4008" y="994"/>
                  <a:ext cx="0" cy="150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9167" name="Text Box 245"/>
              <p:cNvSpPr txBox="1">
                <a:spLocks noChangeArrowheads="1"/>
              </p:cNvSpPr>
              <p:nvPr/>
            </p:nvSpPr>
            <p:spPr bwMode="auto">
              <a:xfrm>
                <a:off x="3663" y="2362"/>
                <a:ext cx="116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绝缘体  </a:t>
                </a:r>
              </a:p>
            </p:txBody>
          </p:sp>
        </p:grpSp>
        <p:sp>
          <p:nvSpPr>
            <p:cNvPr id="49163" name="Text Box 246"/>
            <p:cNvSpPr txBox="1">
              <a:spLocks noChangeArrowheads="1"/>
            </p:cNvSpPr>
            <p:nvPr/>
          </p:nvSpPr>
          <p:spPr bwMode="auto">
            <a:xfrm>
              <a:off x="4608" y="3168"/>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k</a:t>
              </a:r>
            </a:p>
          </p:txBody>
        </p:sp>
        <p:sp>
          <p:nvSpPr>
            <p:cNvPr id="49164" name="Text Box 247"/>
            <p:cNvSpPr txBox="1">
              <a:spLocks noChangeArrowheads="1"/>
            </p:cNvSpPr>
            <p:nvPr/>
          </p:nvSpPr>
          <p:spPr bwMode="auto">
            <a:xfrm>
              <a:off x="3696" y="268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E</a:t>
              </a:r>
            </a:p>
          </p:txBody>
        </p:sp>
      </p:grpSp>
      <p:sp>
        <p:nvSpPr>
          <p:cNvPr id="4916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E9FAF24-C739-4E97-9732-56F6AABF5F5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ppt_w*0.7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animEffect transition="in" filter="fade">
                                      <p:cBhvr>
                                        <p:cTn id="9" dur="500"/>
                                        <p:tgtEl>
                                          <p:spTgt spid="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646643"/>
                                        </p:tgtEl>
                                        <p:attrNameLst>
                                          <p:attrName>style.visibility</p:attrName>
                                        </p:attrNameLst>
                                      </p:cBhvr>
                                      <p:to>
                                        <p:strVal val="visible"/>
                                      </p:to>
                                    </p:set>
                                    <p:anim calcmode="lin" valueType="num">
                                      <p:cBhvr>
                                        <p:cTn id="14" dur="500" fill="hold"/>
                                        <p:tgtEl>
                                          <p:spTgt spid="1646643"/>
                                        </p:tgtEl>
                                        <p:attrNameLst>
                                          <p:attrName>ppt_w</p:attrName>
                                        </p:attrNameLst>
                                      </p:cBhvr>
                                      <p:tavLst>
                                        <p:tav tm="0">
                                          <p:val>
                                            <p:strVal val="#ppt_w*0.70"/>
                                          </p:val>
                                        </p:tav>
                                        <p:tav tm="100000">
                                          <p:val>
                                            <p:strVal val="#ppt_w"/>
                                          </p:val>
                                        </p:tav>
                                      </p:tavLst>
                                    </p:anim>
                                    <p:anim calcmode="lin" valueType="num">
                                      <p:cBhvr>
                                        <p:cTn id="15" dur="500" fill="hold"/>
                                        <p:tgtEl>
                                          <p:spTgt spid="1646643"/>
                                        </p:tgtEl>
                                        <p:attrNameLst>
                                          <p:attrName>ppt_h</p:attrName>
                                        </p:attrNameLst>
                                      </p:cBhvr>
                                      <p:tavLst>
                                        <p:tav tm="0">
                                          <p:val>
                                            <p:strVal val="#ppt_h"/>
                                          </p:val>
                                        </p:tav>
                                        <p:tav tm="100000">
                                          <p:val>
                                            <p:strVal val="#ppt_h"/>
                                          </p:val>
                                        </p:tav>
                                      </p:tavLst>
                                    </p:anim>
                                    <p:animEffect transition="in" filter="fade">
                                      <p:cBhvr>
                                        <p:cTn id="16" dur="500"/>
                                        <p:tgtEl>
                                          <p:spTgt spid="16466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lide(fromTo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274638"/>
            <a:ext cx="8229600" cy="850900"/>
          </a:xfrm>
        </p:spPr>
        <p:txBody>
          <a:bodyPr/>
          <a:lstStyle/>
          <a:p>
            <a:pPr eaLnBrk="1" hangingPunct="1"/>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导体、半导体、绝缘体</a:t>
            </a:r>
            <a:endPar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874713" y="1949450"/>
            <a:ext cx="865187" cy="6477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874713" y="3028950"/>
            <a:ext cx="865187" cy="360363"/>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874713" y="3389313"/>
            <a:ext cx="865187"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874713" y="4181475"/>
            <a:ext cx="865187"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2171700" y="4181475"/>
            <a:ext cx="863600"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2163763" y="3173413"/>
            <a:ext cx="863600" cy="57626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2163763" y="3028950"/>
            <a:ext cx="863600" cy="144463"/>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2211388" y="1949450"/>
            <a:ext cx="863600" cy="1366838"/>
          </a:xfrm>
          <a:prstGeom prst="rect">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4140200" y="4189413"/>
            <a:ext cx="863600"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4140200" y="2884488"/>
            <a:ext cx="863600" cy="865187"/>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p:cNvSpPr/>
          <p:nvPr/>
        </p:nvSpPr>
        <p:spPr>
          <a:xfrm>
            <a:off x="4140200" y="1949450"/>
            <a:ext cx="863600" cy="6477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p:cNvSpPr/>
          <p:nvPr/>
        </p:nvSpPr>
        <p:spPr>
          <a:xfrm>
            <a:off x="7164388" y="1949450"/>
            <a:ext cx="863600" cy="6477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7164388" y="3173413"/>
            <a:ext cx="863600" cy="57626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p:cNvSpPr/>
          <p:nvPr/>
        </p:nvSpPr>
        <p:spPr>
          <a:xfrm>
            <a:off x="7164388" y="4181475"/>
            <a:ext cx="863600"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93" name="TextBox 17"/>
          <p:cNvSpPr txBox="1">
            <a:spLocks noChangeArrowheads="1"/>
          </p:cNvSpPr>
          <p:nvPr/>
        </p:nvSpPr>
        <p:spPr bwMode="auto">
          <a:xfrm>
            <a:off x="1450975" y="5497513"/>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导体</a:t>
            </a:r>
          </a:p>
        </p:txBody>
      </p:sp>
      <p:sp>
        <p:nvSpPr>
          <p:cNvPr id="50194" name="TextBox 18"/>
          <p:cNvSpPr txBox="1">
            <a:spLocks noChangeArrowheads="1"/>
          </p:cNvSpPr>
          <p:nvPr/>
        </p:nvSpPr>
        <p:spPr bwMode="auto">
          <a:xfrm>
            <a:off x="874713" y="4981575"/>
            <a:ext cx="865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价金属</a:t>
            </a:r>
          </a:p>
        </p:txBody>
      </p:sp>
      <p:sp>
        <p:nvSpPr>
          <p:cNvPr id="50195" name="TextBox 19"/>
          <p:cNvSpPr txBox="1">
            <a:spLocks noChangeArrowheads="1"/>
          </p:cNvSpPr>
          <p:nvPr/>
        </p:nvSpPr>
        <p:spPr bwMode="auto">
          <a:xfrm>
            <a:off x="2171700" y="4981575"/>
            <a:ext cx="86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价金属</a:t>
            </a:r>
          </a:p>
        </p:txBody>
      </p:sp>
      <p:sp>
        <p:nvSpPr>
          <p:cNvPr id="50196" name="TextBox 20"/>
          <p:cNvSpPr txBox="1">
            <a:spLocks noChangeArrowheads="1"/>
          </p:cNvSpPr>
          <p:nvPr/>
        </p:nvSpPr>
        <p:spPr bwMode="auto">
          <a:xfrm>
            <a:off x="4787900" y="5481638"/>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半导体</a:t>
            </a:r>
          </a:p>
        </p:txBody>
      </p:sp>
      <p:sp>
        <p:nvSpPr>
          <p:cNvPr id="50197" name="TextBox 21"/>
          <p:cNvSpPr txBox="1">
            <a:spLocks noChangeArrowheads="1"/>
          </p:cNvSpPr>
          <p:nvPr/>
        </p:nvSpPr>
        <p:spPr bwMode="auto">
          <a:xfrm>
            <a:off x="7164388" y="5508625"/>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绝缘体</a:t>
            </a:r>
          </a:p>
        </p:txBody>
      </p:sp>
      <p:cxnSp>
        <p:nvCxnSpPr>
          <p:cNvPr id="24" name="直接连接符 23"/>
          <p:cNvCxnSpPr/>
          <p:nvPr/>
        </p:nvCxnSpPr>
        <p:spPr>
          <a:xfrm>
            <a:off x="658813" y="3389313"/>
            <a:ext cx="1260475"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27238" y="3173413"/>
            <a:ext cx="1260475"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50200" name="TextBox 25"/>
          <p:cNvSpPr txBox="1">
            <a:spLocks noChangeArrowheads="1"/>
          </p:cNvSpPr>
          <p:nvPr/>
        </p:nvSpPr>
        <p:spPr bwMode="auto">
          <a:xfrm>
            <a:off x="311150" y="32131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1" name="TextBox 26"/>
          <p:cNvSpPr txBox="1">
            <a:spLocks noChangeArrowheads="1"/>
          </p:cNvSpPr>
          <p:nvPr/>
        </p:nvSpPr>
        <p:spPr bwMode="auto">
          <a:xfrm>
            <a:off x="3287713" y="2981325"/>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直接箭头连接符 28"/>
          <p:cNvCxnSpPr/>
          <p:nvPr/>
        </p:nvCxnSpPr>
        <p:spPr>
          <a:xfrm>
            <a:off x="4356100" y="2597150"/>
            <a:ext cx="0" cy="287338"/>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203" name="TextBox 29"/>
          <p:cNvSpPr txBox="1">
            <a:spLocks noChangeArrowheads="1"/>
          </p:cNvSpPr>
          <p:nvPr/>
        </p:nvSpPr>
        <p:spPr bwMode="auto">
          <a:xfrm>
            <a:off x="3851275" y="250825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4" name="TextBox 30"/>
          <p:cNvSpPr txBox="1">
            <a:spLocks noChangeArrowheads="1"/>
          </p:cNvSpPr>
          <p:nvPr/>
        </p:nvSpPr>
        <p:spPr bwMode="auto">
          <a:xfrm>
            <a:off x="8027988" y="26924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2" name="直接箭头连接符 31"/>
          <p:cNvCxnSpPr/>
          <p:nvPr/>
        </p:nvCxnSpPr>
        <p:spPr>
          <a:xfrm>
            <a:off x="7812088" y="2611438"/>
            <a:ext cx="0" cy="561975"/>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435600" y="4191000"/>
            <a:ext cx="865188"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p:cNvSpPr/>
          <p:nvPr/>
        </p:nvSpPr>
        <p:spPr>
          <a:xfrm>
            <a:off x="5435600" y="2957513"/>
            <a:ext cx="865188" cy="79375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p:cNvSpPr/>
          <p:nvPr/>
        </p:nvSpPr>
        <p:spPr>
          <a:xfrm>
            <a:off x="5435600" y="1951038"/>
            <a:ext cx="865188" cy="56673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8" name="直接箭头连接符 37"/>
          <p:cNvCxnSpPr/>
          <p:nvPr/>
        </p:nvCxnSpPr>
        <p:spPr>
          <a:xfrm>
            <a:off x="5651500" y="2598738"/>
            <a:ext cx="0" cy="287337"/>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210" name="TextBox 38"/>
          <p:cNvSpPr txBox="1">
            <a:spLocks noChangeArrowheads="1"/>
          </p:cNvSpPr>
          <p:nvPr/>
        </p:nvSpPr>
        <p:spPr bwMode="auto">
          <a:xfrm>
            <a:off x="5148263" y="250983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39"/>
          <p:cNvSpPr/>
          <p:nvPr/>
        </p:nvSpPr>
        <p:spPr>
          <a:xfrm>
            <a:off x="5435600" y="2886075"/>
            <a:ext cx="865188" cy="7143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p:cNvSpPr/>
          <p:nvPr/>
        </p:nvSpPr>
        <p:spPr>
          <a:xfrm>
            <a:off x="5435600" y="2517775"/>
            <a:ext cx="865188" cy="714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3" name="TextBox 41"/>
          <p:cNvSpPr txBox="1">
            <a:spLocks noChangeArrowheads="1"/>
          </p:cNvSpPr>
          <p:nvPr/>
        </p:nvSpPr>
        <p:spPr bwMode="auto">
          <a:xfrm>
            <a:off x="4140200" y="4992688"/>
            <a:ext cx="86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T=0</a:t>
            </a:r>
            <a:endParaRPr lang="zh-CN" altLang="en-US"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4" name="TextBox 42"/>
          <p:cNvSpPr txBox="1">
            <a:spLocks noChangeArrowheads="1"/>
          </p:cNvSpPr>
          <p:nvPr/>
        </p:nvSpPr>
        <p:spPr bwMode="auto">
          <a:xfrm>
            <a:off x="5435600" y="4992688"/>
            <a:ext cx="865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T&gt;0</a:t>
            </a:r>
            <a:endParaRPr lang="zh-CN" altLang="en-US" sz="1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7"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6167A87-00A4-4B20-88C9-99D7C452DC8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4.1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晶体中电子在外场下的运动</a:t>
            </a:r>
            <a:endPar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1"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电子的平均速度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外场作用下电子的准经典运动方程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电子的有效质量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能带的填充与导电性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导体、绝缘体与半导体的区分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4.1.6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电子和空穴</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P84</a:t>
            </a:r>
            <a:r>
              <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8F3E922-3F8B-43C9-81EF-E97BA3B0BF9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373216" y="2207699"/>
            <a:ext cx="4392612" cy="3435350"/>
          </a:xfrm>
          <a:noFill/>
        </p:spPr>
      </p:pic>
      <p:sp>
        <p:nvSpPr>
          <p:cNvPr id="38915" name="灯片编号占位符 7"/>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D5628F60-DD2F-49E2-97CB-422FD17A8D06}"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45</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6" name="Rectangle 2"/>
          <p:cNvSpPr>
            <a:spLocks noGrp="1" noRot="1" noChangeArrowheads="1"/>
          </p:cNvSpPr>
          <p:nvPr>
            <p:ph type="title" idx="4294967295"/>
          </p:nvPr>
        </p:nvSpPr>
        <p:spPr>
          <a:xfrm>
            <a:off x="457200" y="260350"/>
            <a:ext cx="8229600" cy="1143000"/>
          </a:xfrm>
          <a:noFill/>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近满带和“空穴”（</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hole</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）的概念</a:t>
            </a:r>
          </a:p>
        </p:txBody>
      </p:sp>
      <p:sp>
        <p:nvSpPr>
          <p:cNvPr id="38917" name="Rectangle 6"/>
          <p:cNvSpPr>
            <a:spLocks noRot="1" noChangeArrowheads="1"/>
          </p:cNvSpPr>
          <p:nvPr/>
        </p:nvSpPr>
        <p:spPr bwMode="auto">
          <a:xfrm>
            <a:off x="4427984" y="5665275"/>
            <a:ext cx="4588669"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folHlink"/>
              </a:buClr>
              <a:buFont typeface="Wingdings" panose="05000000000000000000" pitchFamily="2" charset="2"/>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满带上只有一个状态</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没有电子</a:t>
            </a:r>
            <a:endParaRPr lang="zh-CN" altLang="en-US" sz="24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8" name="Oval 8"/>
          <p:cNvSpPr>
            <a:spLocks noChangeArrowheads="1"/>
          </p:cNvSpPr>
          <p:nvPr/>
        </p:nvSpPr>
        <p:spPr bwMode="auto">
          <a:xfrm>
            <a:off x="5020916" y="465721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9" name="Oval 9"/>
          <p:cNvSpPr>
            <a:spLocks noChangeArrowheads="1"/>
          </p:cNvSpPr>
          <p:nvPr/>
        </p:nvSpPr>
        <p:spPr bwMode="auto">
          <a:xfrm>
            <a:off x="5295553" y="444131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0" name="Oval 10"/>
          <p:cNvSpPr>
            <a:spLocks noChangeArrowheads="1"/>
          </p:cNvSpPr>
          <p:nvPr/>
        </p:nvSpPr>
        <p:spPr bwMode="auto">
          <a:xfrm>
            <a:off x="5511453" y="4080949"/>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1" name="Oval 11"/>
          <p:cNvSpPr>
            <a:spLocks noChangeArrowheads="1"/>
          </p:cNvSpPr>
          <p:nvPr/>
        </p:nvSpPr>
        <p:spPr bwMode="auto">
          <a:xfrm>
            <a:off x="5670203" y="3792024"/>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2" name="Oval 12"/>
          <p:cNvSpPr>
            <a:spLocks noChangeArrowheads="1"/>
          </p:cNvSpPr>
          <p:nvPr/>
        </p:nvSpPr>
        <p:spPr bwMode="auto">
          <a:xfrm>
            <a:off x="6144866" y="321576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3" name="Oval 13"/>
          <p:cNvSpPr>
            <a:spLocks noChangeArrowheads="1"/>
          </p:cNvSpPr>
          <p:nvPr/>
        </p:nvSpPr>
        <p:spPr bwMode="auto">
          <a:xfrm>
            <a:off x="6432203" y="3144324"/>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4" name="Oval 14"/>
          <p:cNvSpPr>
            <a:spLocks noChangeArrowheads="1"/>
          </p:cNvSpPr>
          <p:nvPr/>
        </p:nvSpPr>
        <p:spPr bwMode="auto">
          <a:xfrm>
            <a:off x="6749703" y="321576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5" name="Oval 15"/>
          <p:cNvSpPr>
            <a:spLocks noChangeArrowheads="1"/>
          </p:cNvSpPr>
          <p:nvPr/>
        </p:nvSpPr>
        <p:spPr bwMode="auto">
          <a:xfrm>
            <a:off x="6965603" y="3433249"/>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6" name="Oval 16"/>
          <p:cNvSpPr>
            <a:spLocks noChangeArrowheads="1"/>
          </p:cNvSpPr>
          <p:nvPr/>
        </p:nvSpPr>
        <p:spPr bwMode="auto">
          <a:xfrm>
            <a:off x="7095778" y="3720587"/>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7" name="Oval 17"/>
          <p:cNvSpPr>
            <a:spLocks noChangeArrowheads="1"/>
          </p:cNvSpPr>
          <p:nvPr/>
        </p:nvSpPr>
        <p:spPr bwMode="auto">
          <a:xfrm>
            <a:off x="7267228" y="4080949"/>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8" name="Oval 18"/>
          <p:cNvSpPr>
            <a:spLocks noChangeArrowheads="1"/>
          </p:cNvSpPr>
          <p:nvPr/>
        </p:nvSpPr>
        <p:spPr bwMode="auto">
          <a:xfrm>
            <a:off x="7499003" y="444131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9" name="Oval 19"/>
          <p:cNvSpPr>
            <a:spLocks noChangeArrowheads="1"/>
          </p:cNvSpPr>
          <p:nvPr/>
        </p:nvSpPr>
        <p:spPr bwMode="auto">
          <a:xfrm>
            <a:off x="7800628" y="4657212"/>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0" name="Oval 20"/>
          <p:cNvSpPr>
            <a:spLocks noChangeArrowheads="1"/>
          </p:cNvSpPr>
          <p:nvPr/>
        </p:nvSpPr>
        <p:spPr bwMode="auto">
          <a:xfrm>
            <a:off x="5871816" y="3504687"/>
            <a:ext cx="215900" cy="215900"/>
          </a:xfrm>
          <a:prstGeom prst="ellipse">
            <a:avLst/>
          </a:prstGeom>
          <a:solidFill>
            <a:srgbClr val="00FF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1" name="Text Box 21"/>
          <p:cNvSpPr txBox="1">
            <a:spLocks noChangeArrowheads="1"/>
          </p:cNvSpPr>
          <p:nvPr/>
        </p:nvSpPr>
        <p:spPr bwMode="auto">
          <a:xfrm>
            <a:off x="360015" y="1414569"/>
            <a:ext cx="81359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满带中缺少了电子，称作</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近满带</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，会产生</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一定的导电性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但这种导电性和部分填充带的导电性不同</a:t>
            </a:r>
          </a:p>
        </p:txBody>
      </p:sp>
      <p:sp>
        <p:nvSpPr>
          <p:cNvPr id="38932" name="Text Box 23"/>
          <p:cNvSpPr txBox="1">
            <a:spLocks noChangeArrowheads="1"/>
          </p:cNvSpPr>
          <p:nvPr/>
        </p:nvSpPr>
        <p:spPr bwMode="auto">
          <a:xfrm>
            <a:off x="356398" y="2353417"/>
            <a:ext cx="4340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假想在</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放入一个电子，则变成了全满带，电流为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3" name="Text Box 25"/>
          <p:cNvSpPr txBox="1">
            <a:spLocks noChangeArrowheads="1"/>
          </p:cNvSpPr>
          <p:nvPr/>
        </p:nvSpPr>
        <p:spPr bwMode="auto">
          <a:xfrm>
            <a:off x="427836" y="3218605"/>
            <a:ext cx="3879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处这个电子产生的电流为</a:t>
            </a:r>
          </a:p>
        </p:txBody>
      </p:sp>
      <p:sp>
        <p:nvSpPr>
          <p:cNvPr id="38934" name="Rectangle 4"/>
          <p:cNvSpPr>
            <a:spLocks noRot="1" noChangeArrowheads="1"/>
          </p:cNvSpPr>
          <p:nvPr/>
        </p:nvSpPr>
        <p:spPr bwMode="auto">
          <a:xfrm>
            <a:off x="427836" y="5296239"/>
            <a:ext cx="3960812" cy="865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Clr>
                <a:schemeClr val="tx1"/>
              </a:buClr>
              <a:buSzPct val="70000"/>
              <a:buFont typeface="Wingdings" panose="05000000000000000000" pitchFamily="2" charset="2"/>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如同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有一个粒子导电速度是电子的速度，电荷为正</a:t>
            </a:r>
          </a:p>
        </p:txBody>
      </p:sp>
      <p:sp>
        <p:nvSpPr>
          <p:cNvPr id="3893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D524D2-5978-4785-A5D6-0D56840C9FD1}"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8938" name="对象 4"/>
          <p:cNvGraphicFramePr>
            <a:graphicFrameLocks noChangeAspect="1"/>
          </p:cNvGraphicFramePr>
          <p:nvPr>
            <p:extLst>
              <p:ext uri="{D42A27DB-BD31-4B8C-83A1-F6EECF244321}">
                <p14:modId xmlns:p14="http://schemas.microsoft.com/office/powerpoint/2010/main" val="2192082415"/>
              </p:ext>
            </p:extLst>
          </p:nvPr>
        </p:nvGraphicFramePr>
        <p:xfrm>
          <a:off x="1331913" y="3649663"/>
          <a:ext cx="2085975" cy="627062"/>
        </p:xfrm>
        <a:graphic>
          <a:graphicData uri="http://schemas.openxmlformats.org/presentationml/2006/ole">
            <mc:AlternateContent xmlns:mc="http://schemas.openxmlformats.org/markup-compatibility/2006">
              <mc:Choice xmlns:v="urn:schemas-microsoft-com:vml" Requires="v">
                <p:oleObj name="Equation" r:id="rId3" imgW="1307880" imgH="393480" progId="Equation.DSMT4">
                  <p:embed/>
                </p:oleObj>
              </mc:Choice>
              <mc:Fallback>
                <p:oleObj name="Equation" r:id="rId3" imgW="1307880" imgH="393480" progId="Equation.DSMT4">
                  <p:embed/>
                  <p:pic>
                    <p:nvPicPr>
                      <p:cNvPr id="0" name="对象 4"/>
                      <p:cNvPicPr>
                        <a:picLocks noChangeAspect="1" noChangeArrowheads="1"/>
                      </p:cNvPicPr>
                      <p:nvPr/>
                    </p:nvPicPr>
                    <p:blipFill>
                      <a:blip r:embed="rId4"/>
                      <a:srcRect/>
                      <a:stretch>
                        <a:fillRect/>
                      </a:stretch>
                    </p:blipFill>
                    <p:spPr bwMode="auto">
                      <a:xfrm>
                        <a:off x="1331913" y="3649663"/>
                        <a:ext cx="20859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9" name="Text Box 25"/>
          <p:cNvSpPr txBox="1">
            <a:spLocks noChangeArrowheads="1"/>
          </p:cNvSpPr>
          <p:nvPr/>
        </p:nvSpPr>
        <p:spPr bwMode="auto">
          <a:xfrm>
            <a:off x="386561" y="4226667"/>
            <a:ext cx="3570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因此原来近满带的电流为</a:t>
            </a:r>
          </a:p>
        </p:txBody>
      </p:sp>
      <p:graphicFrame>
        <p:nvGraphicFramePr>
          <p:cNvPr id="38940" name="对象 5"/>
          <p:cNvGraphicFramePr>
            <a:graphicFrameLocks noChangeAspect="1"/>
          </p:cNvGraphicFramePr>
          <p:nvPr>
            <p:extLst>
              <p:ext uri="{D42A27DB-BD31-4B8C-83A1-F6EECF244321}">
                <p14:modId xmlns:p14="http://schemas.microsoft.com/office/powerpoint/2010/main" val="3388373465"/>
              </p:ext>
            </p:extLst>
          </p:nvPr>
        </p:nvGraphicFramePr>
        <p:xfrm>
          <a:off x="1514475" y="4678363"/>
          <a:ext cx="1720850" cy="627062"/>
        </p:xfrm>
        <a:graphic>
          <a:graphicData uri="http://schemas.openxmlformats.org/presentationml/2006/ole">
            <mc:AlternateContent xmlns:mc="http://schemas.openxmlformats.org/markup-compatibility/2006">
              <mc:Choice xmlns:v="urn:schemas-microsoft-com:vml" Requires="v">
                <p:oleObj name="Equation" r:id="rId5" imgW="1079280" imgH="393480" progId="Equation.DSMT4">
                  <p:embed/>
                </p:oleObj>
              </mc:Choice>
              <mc:Fallback>
                <p:oleObj name="Equation" r:id="rId5" imgW="1079280" imgH="393480" progId="Equation.DSMT4">
                  <p:embed/>
                  <p:pic>
                    <p:nvPicPr>
                      <p:cNvPr id="0" name="对象 5"/>
                      <p:cNvPicPr>
                        <a:picLocks noChangeAspect="1" noChangeArrowheads="1"/>
                      </p:cNvPicPr>
                      <p:nvPr/>
                    </p:nvPicPr>
                    <p:blipFill>
                      <a:blip r:embed="rId6"/>
                      <a:srcRect/>
                      <a:stretch>
                        <a:fillRect/>
                      </a:stretch>
                    </p:blipFill>
                    <p:spPr bwMode="auto">
                      <a:xfrm>
                        <a:off x="1514475" y="4678363"/>
                        <a:ext cx="172085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284663" y="2349500"/>
            <a:ext cx="4392612" cy="3435350"/>
          </a:xfrm>
          <a:noFill/>
        </p:spPr>
      </p:pic>
      <p:sp>
        <p:nvSpPr>
          <p:cNvPr id="39939" name="灯片编号占位符 7"/>
          <p:cNvSpPr txBox="1">
            <a:spLocks noGrp="1"/>
          </p:cNvSpPr>
          <p:nvPr/>
        </p:nvSpPr>
        <p:spPr bwMode="auto">
          <a:xfrm>
            <a:off x="6553200" y="566737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5217423E-E081-496E-9B19-9F91DDE6D912}"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46</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0" name="Rectangle 2"/>
          <p:cNvSpPr>
            <a:spLocks noGrp="1" noRot="1" noChangeArrowheads="1"/>
          </p:cNvSpPr>
          <p:nvPr>
            <p:ph type="title" idx="4294967295"/>
          </p:nvPr>
        </p:nvSpPr>
        <p:spPr>
          <a:xfrm>
            <a:off x="457200" y="188913"/>
            <a:ext cx="8229600"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近满带和“空穴”的概念</a:t>
            </a:r>
          </a:p>
        </p:txBody>
      </p:sp>
      <p:sp>
        <p:nvSpPr>
          <p:cNvPr id="39941" name="Rectangle 6"/>
          <p:cNvSpPr>
            <a:spLocks noRot="1" noChangeArrowheads="1"/>
          </p:cNvSpPr>
          <p:nvPr/>
        </p:nvSpPr>
        <p:spPr bwMode="auto">
          <a:xfrm>
            <a:off x="4321175" y="5732463"/>
            <a:ext cx="4643438"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folHlink"/>
              </a:buClr>
              <a:buFont typeface="Wingdings" panose="05000000000000000000" pitchFamily="2" charset="2"/>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满带上只有一个状态</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没有电子</a:t>
            </a:r>
            <a:endParaRPr lang="zh-CN" altLang="en-US" sz="24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2" name="Oval 6"/>
          <p:cNvSpPr>
            <a:spLocks noChangeArrowheads="1"/>
          </p:cNvSpPr>
          <p:nvPr/>
        </p:nvSpPr>
        <p:spPr bwMode="auto">
          <a:xfrm>
            <a:off x="4932363" y="475456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3" name="Oval 7"/>
          <p:cNvSpPr>
            <a:spLocks noChangeArrowheads="1"/>
          </p:cNvSpPr>
          <p:nvPr/>
        </p:nvSpPr>
        <p:spPr bwMode="auto">
          <a:xfrm>
            <a:off x="5207000" y="4537075"/>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12" name="Oval 8"/>
          <p:cNvSpPr>
            <a:spLocks noChangeArrowheads="1"/>
          </p:cNvSpPr>
          <p:nvPr/>
        </p:nvSpPr>
        <p:spPr bwMode="auto">
          <a:xfrm>
            <a:off x="6337300" y="324961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13" name="Oval 9"/>
          <p:cNvSpPr>
            <a:spLocks noChangeArrowheads="1"/>
          </p:cNvSpPr>
          <p:nvPr/>
        </p:nvSpPr>
        <p:spPr bwMode="auto">
          <a:xfrm>
            <a:off x="6011863" y="335756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6" name="Oval 10"/>
          <p:cNvSpPr>
            <a:spLocks noChangeArrowheads="1"/>
          </p:cNvSpPr>
          <p:nvPr/>
        </p:nvSpPr>
        <p:spPr bwMode="auto">
          <a:xfrm>
            <a:off x="5592763" y="3860800"/>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7" name="Oval 11"/>
          <p:cNvSpPr>
            <a:spLocks noChangeArrowheads="1"/>
          </p:cNvSpPr>
          <p:nvPr/>
        </p:nvSpPr>
        <p:spPr bwMode="auto">
          <a:xfrm>
            <a:off x="5422900" y="4219575"/>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8" name="Oval 12"/>
          <p:cNvSpPr>
            <a:spLocks noChangeArrowheads="1"/>
          </p:cNvSpPr>
          <p:nvPr/>
        </p:nvSpPr>
        <p:spPr bwMode="auto">
          <a:xfrm>
            <a:off x="6661150" y="335756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9" name="Oval 13"/>
          <p:cNvSpPr>
            <a:spLocks noChangeArrowheads="1"/>
          </p:cNvSpPr>
          <p:nvPr/>
        </p:nvSpPr>
        <p:spPr bwMode="auto">
          <a:xfrm>
            <a:off x="6877050" y="357346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0" name="Oval 14"/>
          <p:cNvSpPr>
            <a:spLocks noChangeArrowheads="1"/>
          </p:cNvSpPr>
          <p:nvPr/>
        </p:nvSpPr>
        <p:spPr bwMode="auto">
          <a:xfrm>
            <a:off x="7007225" y="3860800"/>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1" name="Oval 15"/>
          <p:cNvSpPr>
            <a:spLocks noChangeArrowheads="1"/>
          </p:cNvSpPr>
          <p:nvPr/>
        </p:nvSpPr>
        <p:spPr bwMode="auto">
          <a:xfrm>
            <a:off x="7178675" y="4221163"/>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2" name="Oval 16"/>
          <p:cNvSpPr>
            <a:spLocks noChangeArrowheads="1"/>
          </p:cNvSpPr>
          <p:nvPr/>
        </p:nvSpPr>
        <p:spPr bwMode="auto">
          <a:xfrm>
            <a:off x="7410450" y="4579938"/>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3" name="Oval 17"/>
          <p:cNvSpPr>
            <a:spLocks noChangeArrowheads="1"/>
          </p:cNvSpPr>
          <p:nvPr/>
        </p:nvSpPr>
        <p:spPr bwMode="auto">
          <a:xfrm>
            <a:off x="7712075" y="4797425"/>
            <a:ext cx="215900" cy="215900"/>
          </a:xfrm>
          <a:prstGeom prst="ellipse">
            <a:avLst/>
          </a:prstGeom>
          <a:solidFill>
            <a:srgbClr val="CC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22" name="Oval 18"/>
          <p:cNvSpPr>
            <a:spLocks noChangeArrowheads="1"/>
          </p:cNvSpPr>
          <p:nvPr/>
        </p:nvSpPr>
        <p:spPr bwMode="auto">
          <a:xfrm>
            <a:off x="5783263" y="3587750"/>
            <a:ext cx="215900" cy="215900"/>
          </a:xfrm>
          <a:prstGeom prst="ellipse">
            <a:avLst/>
          </a:prstGeom>
          <a:solidFill>
            <a:srgbClr val="00B0F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5" name="Text Box 19"/>
          <p:cNvSpPr txBox="1">
            <a:spLocks noChangeArrowheads="1"/>
          </p:cNvSpPr>
          <p:nvPr/>
        </p:nvSpPr>
        <p:spPr bwMode="auto">
          <a:xfrm>
            <a:off x="498475" y="1412875"/>
            <a:ext cx="8135938"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把能带顶缺少部分电子（近满带）的情况等效为能带顶填充了部分空穴（带正电的粒子，有效质量为正）</a:t>
            </a:r>
          </a:p>
        </p:txBody>
      </p:sp>
      <p:graphicFrame>
        <p:nvGraphicFramePr>
          <p:cNvPr id="39956" name="Object 5"/>
          <p:cNvGraphicFramePr>
            <a:graphicFrameLocks noChangeAspect="1"/>
          </p:cNvGraphicFramePr>
          <p:nvPr>
            <p:extLst>
              <p:ext uri="{D42A27DB-BD31-4B8C-83A1-F6EECF244321}">
                <p14:modId xmlns:p14="http://schemas.microsoft.com/office/powerpoint/2010/main" val="3994182494"/>
              </p:ext>
            </p:extLst>
          </p:nvPr>
        </p:nvGraphicFramePr>
        <p:xfrm>
          <a:off x="1331913" y="2784475"/>
          <a:ext cx="2159000" cy="1289050"/>
        </p:xfrm>
        <a:graphic>
          <a:graphicData uri="http://schemas.openxmlformats.org/presentationml/2006/ole">
            <mc:AlternateContent xmlns:mc="http://schemas.openxmlformats.org/markup-compatibility/2006">
              <mc:Choice xmlns:v="urn:schemas-microsoft-com:vml" Requires="v">
                <p:oleObj name="Equation" r:id="rId3" imgW="914400" imgH="545760" progId="Equation.DSMT4">
                  <p:embed/>
                </p:oleObj>
              </mc:Choice>
              <mc:Fallback>
                <p:oleObj name="Equation" r:id="rId3" imgW="914400" imgH="545760" progId="Equation.DSMT4">
                  <p:embed/>
                  <p:pic>
                    <p:nvPicPr>
                      <p:cNvPr id="0" name="Object 5"/>
                      <p:cNvPicPr>
                        <a:picLocks noChangeAspect="1" noChangeArrowheads="1"/>
                      </p:cNvPicPr>
                      <p:nvPr/>
                    </p:nvPicPr>
                    <p:blipFill>
                      <a:blip r:embed="rId4"/>
                      <a:srcRect/>
                      <a:stretch>
                        <a:fillRect/>
                      </a:stretch>
                    </p:blipFill>
                    <p:spPr bwMode="auto">
                      <a:xfrm>
                        <a:off x="1331913" y="2784475"/>
                        <a:ext cx="2159000" cy="1289050"/>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7" name="Text Box 31"/>
          <p:cNvSpPr txBox="1">
            <a:spLocks noChangeArrowheads="1"/>
          </p:cNvSpPr>
          <p:nvPr/>
        </p:nvSpPr>
        <p:spPr bwMode="auto">
          <a:xfrm>
            <a:off x="179388" y="2276475"/>
            <a:ext cx="2032000" cy="461963"/>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1" fontAlgn="auto" hangingPunct="1">
              <a:spcBef>
                <a:spcPts val="0"/>
              </a:spcBef>
              <a:spcAft>
                <a:spcPts val="0"/>
              </a:spcAft>
              <a:defRPr/>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电子有效质量</a:t>
            </a:r>
          </a:p>
        </p:txBody>
      </p:sp>
      <p:sp>
        <p:nvSpPr>
          <p:cNvPr id="42008" name="Text Box 33"/>
          <p:cNvSpPr txBox="1">
            <a:spLocks noChangeArrowheads="1"/>
          </p:cNvSpPr>
          <p:nvPr/>
        </p:nvSpPr>
        <p:spPr bwMode="auto">
          <a:xfrm>
            <a:off x="150814" y="4075112"/>
            <a:ext cx="2032000" cy="46037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1" fontAlgn="auto" hangingPunct="1">
              <a:spcBef>
                <a:spcPts val="0"/>
              </a:spcBef>
              <a:spcAft>
                <a:spcPts val="0"/>
              </a:spcAft>
              <a:defRPr/>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空穴有效质量</a:t>
            </a:r>
          </a:p>
        </p:txBody>
      </p:sp>
      <p:sp>
        <p:nvSpPr>
          <p:cNvPr id="39959" name="Text Box 35"/>
          <p:cNvSpPr txBox="1">
            <a:spLocks noChangeArrowheads="1"/>
          </p:cNvSpPr>
          <p:nvPr/>
        </p:nvSpPr>
        <p:spPr bwMode="auto">
          <a:xfrm>
            <a:off x="1139825" y="5933281"/>
            <a:ext cx="2647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在能带顶部为正值</a:t>
            </a:r>
          </a:p>
        </p:txBody>
      </p:sp>
      <p:graphicFrame>
        <p:nvGraphicFramePr>
          <p:cNvPr id="39960" name="Object 26"/>
          <p:cNvGraphicFramePr>
            <a:graphicFrameLocks noChangeAspect="1"/>
          </p:cNvGraphicFramePr>
          <p:nvPr>
            <p:extLst>
              <p:ext uri="{D42A27DB-BD31-4B8C-83A1-F6EECF244321}">
                <p14:modId xmlns:p14="http://schemas.microsoft.com/office/powerpoint/2010/main" val="3858000027"/>
              </p:ext>
            </p:extLst>
          </p:nvPr>
        </p:nvGraphicFramePr>
        <p:xfrm>
          <a:off x="1281114" y="4614862"/>
          <a:ext cx="2398712" cy="1289050"/>
        </p:xfrm>
        <a:graphic>
          <a:graphicData uri="http://schemas.openxmlformats.org/presentationml/2006/ole">
            <mc:AlternateContent xmlns:mc="http://schemas.openxmlformats.org/markup-compatibility/2006">
              <mc:Choice xmlns:v="urn:schemas-microsoft-com:vml" Requires="v">
                <p:oleObj name="Equation" r:id="rId5" imgW="1015559" imgH="545863" progId="Equation.DSMT4">
                  <p:embed/>
                </p:oleObj>
              </mc:Choice>
              <mc:Fallback>
                <p:oleObj name="Equation" r:id="rId5" imgW="1015559" imgH="545863"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4" y="4614862"/>
                        <a:ext cx="2398712" cy="1289050"/>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E748D9-E570-4C58-B23B-2F750D5B589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47122"/>
                                        </p:tgtEl>
                                        <p:attrNameLst>
                                          <p:attrName>fillcolor</p:attrName>
                                        </p:attrNameLst>
                                      </p:cBhvr>
                                      <p:to>
                                        <a:srgbClr val="C00000"/>
                                      </p:to>
                                    </p:animClr>
                                    <p:set>
                                      <p:cBhvr>
                                        <p:cTn id="7" dur="500" fill="hold"/>
                                        <p:tgtEl>
                                          <p:spTgt spid="47122"/>
                                        </p:tgtEl>
                                        <p:attrNameLst>
                                          <p:attrName>fill.type</p:attrName>
                                        </p:attrNameLst>
                                      </p:cBhvr>
                                      <p:to>
                                        <p:strVal val="solid"/>
                                      </p:to>
                                    </p:set>
                                    <p:set>
                                      <p:cBhvr>
                                        <p:cTn id="8" dur="500" fill="hold"/>
                                        <p:tgtEl>
                                          <p:spTgt spid="47122"/>
                                        </p:tgtEl>
                                        <p:attrNameLst>
                                          <p:attrName>fill.on</p:attrName>
                                        </p:attrNameLst>
                                      </p:cBhvr>
                                      <p:to>
                                        <p:strVal val="true"/>
                                      </p:to>
                                    </p:set>
                                  </p:childTnLst>
                                </p:cTn>
                              </p:par>
                            </p:childTnLst>
                          </p:cTn>
                        </p:par>
                        <p:par>
                          <p:cTn id="9" fill="hold" nodeType="afterGroup">
                            <p:stCondLst>
                              <p:cond delay="500"/>
                            </p:stCondLst>
                            <p:childTnLst>
                              <p:par>
                                <p:cTn id="10" presetID="1" presetClass="emph" presetSubtype="2" fill="hold" nodeType="afterEffect">
                                  <p:stCondLst>
                                    <p:cond delay="0"/>
                                  </p:stCondLst>
                                  <p:childTnLst>
                                    <p:animClr clrSpc="rgb" dir="cw">
                                      <p:cBhvr>
                                        <p:cTn id="11" dur="500" fill="hold"/>
                                        <p:tgtEl>
                                          <p:spTgt spid="47113"/>
                                        </p:tgtEl>
                                        <p:attrNameLst>
                                          <p:attrName>fillcolor</p:attrName>
                                        </p:attrNameLst>
                                      </p:cBhvr>
                                      <p:to>
                                        <a:srgbClr val="00B0F0"/>
                                      </p:to>
                                    </p:animClr>
                                    <p:set>
                                      <p:cBhvr>
                                        <p:cTn id="12" dur="500" fill="hold"/>
                                        <p:tgtEl>
                                          <p:spTgt spid="47113"/>
                                        </p:tgtEl>
                                        <p:attrNameLst>
                                          <p:attrName>fill.type</p:attrName>
                                        </p:attrNameLst>
                                      </p:cBhvr>
                                      <p:to>
                                        <p:strVal val="solid"/>
                                      </p:to>
                                    </p:set>
                                    <p:set>
                                      <p:cBhvr>
                                        <p:cTn id="13" dur="500" fill="hold"/>
                                        <p:tgtEl>
                                          <p:spTgt spid="47113"/>
                                        </p:tgtEl>
                                        <p:attrNameLst>
                                          <p:attrName>fill.on</p:attrName>
                                        </p:attrNameLst>
                                      </p:cBhvr>
                                      <p:to>
                                        <p:strVal val="true"/>
                                      </p:to>
                                    </p:set>
                                  </p:childTnLst>
                                </p:cTn>
                              </p:par>
                            </p:childTnLst>
                          </p:cTn>
                        </p:par>
                        <p:par>
                          <p:cTn id="14" fill="hold" nodeType="afterGroup">
                            <p:stCondLst>
                              <p:cond delay="1000"/>
                            </p:stCondLst>
                            <p:childTnLst>
                              <p:par>
                                <p:cTn id="15" presetID="1" presetClass="emph" presetSubtype="2" fill="hold" nodeType="afterEffect">
                                  <p:stCondLst>
                                    <p:cond delay="0"/>
                                  </p:stCondLst>
                                  <p:childTnLst>
                                    <p:animClr clrSpc="rgb" dir="cw">
                                      <p:cBhvr>
                                        <p:cTn id="16" dur="500" fill="hold"/>
                                        <p:tgtEl>
                                          <p:spTgt spid="47113"/>
                                        </p:tgtEl>
                                        <p:attrNameLst>
                                          <p:attrName>fillcolor</p:attrName>
                                        </p:attrNameLst>
                                      </p:cBhvr>
                                      <p:to>
                                        <a:srgbClr val="C00000"/>
                                      </p:to>
                                    </p:animClr>
                                    <p:set>
                                      <p:cBhvr>
                                        <p:cTn id="17" dur="500" fill="hold"/>
                                        <p:tgtEl>
                                          <p:spTgt spid="47113"/>
                                        </p:tgtEl>
                                        <p:attrNameLst>
                                          <p:attrName>fill.type</p:attrName>
                                        </p:attrNameLst>
                                      </p:cBhvr>
                                      <p:to>
                                        <p:strVal val="solid"/>
                                      </p:to>
                                    </p:set>
                                    <p:set>
                                      <p:cBhvr>
                                        <p:cTn id="18" dur="500" fill="hold"/>
                                        <p:tgtEl>
                                          <p:spTgt spid="47113"/>
                                        </p:tgtEl>
                                        <p:attrNameLst>
                                          <p:attrName>fill.on</p:attrName>
                                        </p:attrNameLst>
                                      </p:cBhvr>
                                      <p:to>
                                        <p:strVal val="true"/>
                                      </p:to>
                                    </p:set>
                                  </p:childTnLst>
                                </p:cTn>
                              </p:par>
                            </p:childTnLst>
                          </p:cTn>
                        </p:par>
                        <p:par>
                          <p:cTn id="19" fill="hold" nodeType="afterGroup">
                            <p:stCondLst>
                              <p:cond delay="1500"/>
                            </p:stCondLst>
                            <p:childTnLst>
                              <p:par>
                                <p:cTn id="20" presetID="1" presetClass="emph" presetSubtype="2" fill="hold" nodeType="afterEffect">
                                  <p:stCondLst>
                                    <p:cond delay="0"/>
                                  </p:stCondLst>
                                  <p:childTnLst>
                                    <p:animClr clrSpc="rgb" dir="cw">
                                      <p:cBhvr>
                                        <p:cTn id="21" dur="500" fill="hold"/>
                                        <p:tgtEl>
                                          <p:spTgt spid="47112"/>
                                        </p:tgtEl>
                                        <p:attrNameLst>
                                          <p:attrName>fillcolor</p:attrName>
                                        </p:attrNameLst>
                                      </p:cBhvr>
                                      <p:to>
                                        <a:srgbClr val="00B0F0"/>
                                      </p:to>
                                    </p:animClr>
                                    <p:set>
                                      <p:cBhvr>
                                        <p:cTn id="22" dur="500" fill="hold"/>
                                        <p:tgtEl>
                                          <p:spTgt spid="47112"/>
                                        </p:tgtEl>
                                        <p:attrNameLst>
                                          <p:attrName>fill.type</p:attrName>
                                        </p:attrNameLst>
                                      </p:cBhvr>
                                      <p:to>
                                        <p:strVal val="solid"/>
                                      </p:to>
                                    </p:set>
                                    <p:set>
                                      <p:cBhvr>
                                        <p:cTn id="23" dur="500" fill="hold"/>
                                        <p:tgtEl>
                                          <p:spTgt spid="471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F6E4529-6480-479B-80AD-E26AF268315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65" name="Rectangle 2"/>
          <p:cNvSpPr>
            <a:spLocks noGrp="1" noRot="1" noChangeArrowheads="1"/>
          </p:cNvSpPr>
          <p:nvPr>
            <p:ph type="title"/>
          </p:nvPr>
        </p:nvSpPr>
        <p:spPr>
          <a:xfrm>
            <a:off x="457200" y="115888"/>
            <a:ext cx="8229600" cy="1143000"/>
          </a:xfrm>
        </p:spPr>
        <p:txBody>
          <a:bodyPr/>
          <a:lstStyle/>
          <a:p>
            <a:pPr eaLnBrk="1" hangingPunct="1"/>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空穴概念</a:t>
            </a:r>
          </a:p>
        </p:txBody>
      </p:sp>
      <p:sp>
        <p:nvSpPr>
          <p:cNvPr id="40966" name="Rectangle 3"/>
          <p:cNvSpPr>
            <a:spLocks noGrp="1" noRot="1" noChangeArrowheads="1"/>
          </p:cNvSpPr>
          <p:nvPr>
            <p:ph type="body" idx="1"/>
          </p:nvPr>
        </p:nvSpPr>
        <p:spPr>
          <a:xfrm>
            <a:off x="457200" y="1125538"/>
            <a:ext cx="8229600" cy="5040312"/>
          </a:xfrm>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条件：</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能带顶</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有空状态</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等效：整个能带的电流，以及电流在电、磁场下的变化，完全</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等效</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于一个</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假想的粒子</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，它带有</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正电荷</a:t>
            </a:r>
            <a:r>
              <a:rPr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，具有正质量</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、速度</a:t>
            </a:r>
            <a:r>
              <a:rPr lang="zh-CN" altLang="en-US"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这个粒子称为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空穴</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空穴概念的引入使得价带顶附近缺少一些电子的问题和导带底有少数电子的问题十分相似，这两中情况下产生的导电性分别称为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空穴导电性</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电子导电性</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电子和空穴统称为</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载流子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DED289-1191-4D20-BC61-C12401E78920}"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48</a:t>
            </a:fld>
            <a:endParaRPr lang="en-US" altLang="zh-CN" sz="1200" b="1">
              <a:latin typeface="微软雅黑" panose="020B0503020204020204" pitchFamily="34" charset="-122"/>
              <a:ea typeface="微软雅黑" panose="020B0503020204020204" pitchFamily="34" charset="-122"/>
            </a:endParaRPr>
          </a:p>
        </p:txBody>
      </p:sp>
      <p:sp>
        <p:nvSpPr>
          <p:cNvPr id="28677" name="Rectangle 2"/>
          <p:cNvSpPr>
            <a:spLocks noGrp="1" noRot="1" noChangeArrowheads="1"/>
          </p:cNvSpPr>
          <p:nvPr>
            <p:ph type="title"/>
          </p:nvPr>
        </p:nvSpPr>
        <p:spPr/>
        <p:txBody>
          <a:bodyPr/>
          <a:lstStyle/>
          <a:p>
            <a:pPr eaLnBrk="1" hangingPunct="1"/>
            <a:r>
              <a:rPr lang="zh-CN" altLang="en-US" sz="4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互动环节</a:t>
            </a:r>
          </a:p>
        </p:txBody>
      </p:sp>
      <p:sp>
        <p:nvSpPr>
          <p:cNvPr id="34822" name="Rectangle 4"/>
          <p:cNvSpPr>
            <a:spLocks noGrp="1" noRot="1" noChangeArrowheads="1"/>
          </p:cNvSpPr>
          <p:nvPr>
            <p:ph type="body" idx="1"/>
          </p:nvPr>
        </p:nvSpPr>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提问</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：关于空穴，以下说法正确的有</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半导体中电子空穴共同参与导电</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空穴同电子一样都是物质世界中的实物粒子</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空穴带正电荷</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空穴具有正的有效质量</a:t>
            </a:r>
          </a:p>
        </p:txBody>
      </p:sp>
    </p:spTree>
    <p:extLst>
      <p:ext uri="{BB962C8B-B14F-4D97-AF65-F5344CB8AC3E}">
        <p14:creationId xmlns:p14="http://schemas.microsoft.com/office/powerpoint/2010/main" val="4125564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b="1">
                <a:solidFill>
                  <a:srgbClr val="7030A0"/>
                </a:solidFill>
                <a:latin typeface="微软雅黑" panose="020B0503020204020204" pitchFamily="34" charset="-122"/>
                <a:ea typeface="微软雅黑" panose="020B0503020204020204" pitchFamily="34" charset="-122"/>
              </a:rPr>
              <a:t>重点知识点</a:t>
            </a:r>
          </a:p>
        </p:txBody>
      </p:sp>
      <p:sp>
        <p:nvSpPr>
          <p:cNvPr id="51203" name="内容占位符 2"/>
          <p:cNvSpPr>
            <a:spLocks noGrp="1"/>
          </p:cNvSpPr>
          <p:nvPr>
            <p:ph idx="1"/>
          </p:nvPr>
        </p:nvSpPr>
        <p:spPr/>
        <p:txBody>
          <a:bodyPr/>
          <a:lstStyle/>
          <a:p>
            <a:r>
              <a:rPr lang="zh-CN" altLang="en-US" b="1" dirty="0">
                <a:latin typeface="微软雅黑" panose="020B0503020204020204" pitchFamily="34" charset="-122"/>
                <a:ea typeface="微软雅黑" panose="020B0503020204020204" pitchFamily="34" charset="-122"/>
              </a:rPr>
              <a:t>电子准经典运动的平均速度</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有效质量张量的物理意义和计算方法</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能带理论解释导体、绝缘体和半导体</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空穴的概念</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solidFill>
                  <a:srgbClr val="0000FF"/>
                </a:solidFill>
                <a:latin typeface="微软雅黑" panose="020B0503020204020204" pitchFamily="34" charset="-122"/>
                <a:ea typeface="微软雅黑" panose="020B0503020204020204" pitchFamily="34" charset="-122"/>
              </a:rPr>
              <a:t>作业：</a:t>
            </a:r>
            <a:r>
              <a:rPr lang="en-US" altLang="zh-CN" b="1" dirty="0">
                <a:solidFill>
                  <a:srgbClr val="0000FF"/>
                </a:solidFill>
                <a:latin typeface="微软雅黑" panose="020B0503020204020204" pitchFamily="34" charset="-122"/>
                <a:ea typeface="微软雅黑" panose="020B0503020204020204" pitchFamily="34" charset="-122"/>
              </a:rPr>
              <a:t>4.1-4.3</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12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31E0DAA-4818-4E5E-BC6C-77D49B60554F}"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49</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00063" y="1557338"/>
            <a:ext cx="8135937" cy="576262"/>
          </a:xfrm>
          <a:prstGeom prst="rect">
            <a:avLst/>
          </a:prstGeom>
          <a:noFill/>
          <a:ln>
            <a:noFill/>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95" name="Rectangle 2"/>
          <p:cNvSpPr>
            <a:spLocks noRot="1" noChangeArrowheads="1"/>
          </p:cNvSpPr>
          <p:nvPr/>
        </p:nvSpPr>
        <p:spPr bwMode="auto">
          <a:xfrm>
            <a:off x="1033463" y="53975"/>
            <a:ext cx="7077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准经典粒子近似</a:t>
            </a:r>
          </a:p>
        </p:txBody>
      </p:sp>
      <p:sp>
        <p:nvSpPr>
          <p:cNvPr id="8196" name="Text Box 4"/>
          <p:cNvSpPr txBox="1">
            <a:spLocks noChangeArrowheads="1"/>
          </p:cNvSpPr>
          <p:nvPr/>
        </p:nvSpPr>
        <p:spPr bwMode="auto">
          <a:xfrm>
            <a:off x="500063" y="1149835"/>
            <a:ext cx="813593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海森堡</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(Heisenberg)</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不确定度关系</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fr-FR"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uncertainty relatioin)</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197" name="Text Box 5"/>
          <p:cNvSpPr txBox="1">
            <a:spLocks noChangeArrowheads="1"/>
          </p:cNvSpPr>
          <p:nvPr/>
        </p:nvSpPr>
        <p:spPr bwMode="auto">
          <a:xfrm>
            <a:off x="500063" y="1614488"/>
            <a:ext cx="6948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微观粒子的位置和动量不能同时具有完全确定的值：</a:t>
            </a:r>
          </a:p>
        </p:txBody>
      </p:sp>
      <p:sp>
        <p:nvSpPr>
          <p:cNvPr id="819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7C97767-2B86-4D2E-91FF-76AD7110E0A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04" name="Text Box 9"/>
          <p:cNvSpPr txBox="1">
            <a:spLocks noChangeArrowheads="1"/>
          </p:cNvSpPr>
          <p:nvPr/>
        </p:nvSpPr>
        <p:spPr bwMode="auto">
          <a:xfrm>
            <a:off x="485774" y="2803667"/>
            <a:ext cx="8156575"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电子的运动状态可以由电子波函数的一个</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波包</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代表，所有坐标与动量都有近似的数值，其精确度由测不准原理所限制</a:t>
            </a:r>
          </a:p>
        </p:txBody>
      </p:sp>
      <p:sp>
        <p:nvSpPr>
          <p:cNvPr id="20" name="Text Box 10"/>
          <p:cNvSpPr txBox="1">
            <a:spLocks noChangeArrowheads="1"/>
          </p:cNvSpPr>
          <p:nvPr/>
        </p:nvSpPr>
        <p:spPr bwMode="auto">
          <a:xfrm>
            <a:off x="480597" y="3747804"/>
            <a:ext cx="75376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所谓</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波包</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是指该粒子（例如电子）空间分布在</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附近的</a:t>
            </a:r>
          </a:p>
          <a:p>
            <a:pPr eaLnBrk="1" hangingPunct="1">
              <a:spcBef>
                <a:spcPct val="0"/>
              </a:spcBef>
              <a:buFontTx/>
              <a:buNone/>
            </a:pPr>
            <a:r>
              <a:rPr lang="en-US" altLang="zh-CN" sz="2400" b="1" dirty="0" err="1">
                <a:latin typeface="Symbol" panose="05050102010706020507" pitchFamily="18" charset="2"/>
                <a:ea typeface="微软雅黑" panose="020B0503020204020204" pitchFamily="34" charset="-122"/>
                <a:cs typeface="Times New Roman" panose="02020603050405020304" pitchFamily="18" charset="0"/>
              </a:rPr>
              <a:t>D</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范围内，动量取值为</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ħk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附近</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ħ</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范围内。</a:t>
            </a:r>
          </a:p>
          <a:p>
            <a:pPr eaLnBrk="1" hangingPunct="1">
              <a:spcBef>
                <a:spcPct val="0"/>
              </a:spcBef>
              <a:buFontTx/>
              <a:buNone/>
            </a:pPr>
            <a:r>
              <a:rPr lang="en-US" altLang="zh-CN" sz="2400" b="1" dirty="0" err="1">
                <a:latin typeface="Symbol" panose="05050102010706020507" pitchFamily="18" charset="2"/>
                <a:ea typeface="微软雅黑" panose="020B0503020204020204" pitchFamily="34" charset="-122"/>
                <a:cs typeface="Times New Roman" panose="02020603050405020304" pitchFamily="18" charset="0"/>
              </a:rPr>
              <a:t>D</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dirty="0" err="1">
                <a:latin typeface="Symbol" panose="05050102010706020507" pitchFamily="18" charset="2"/>
                <a:ea typeface="微软雅黑" panose="020B0503020204020204" pitchFamily="34" charset="-122"/>
                <a:cs typeface="Times New Roman" panose="02020603050405020304" pitchFamily="18" charset="0"/>
              </a:rPr>
              <a:t>D</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满足测不准关系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 Box 12"/>
          <p:cNvSpPr txBox="1">
            <a:spLocks noChangeArrowheads="1"/>
          </p:cNvSpPr>
          <p:nvPr/>
        </p:nvSpPr>
        <p:spPr bwMode="auto">
          <a:xfrm>
            <a:off x="1570037" y="5141829"/>
            <a:ext cx="59880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4500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波包中心</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称为该粒子的（平均）位置</a:t>
            </a:r>
          </a:p>
          <a:p>
            <a:pPr eaLnBrk="1" hangingPunct="1">
              <a:spcBef>
                <a:spcPct val="4500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动量中心</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ħk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称为该粒子的（平均）动量</a:t>
            </a:r>
          </a:p>
        </p:txBody>
      </p:sp>
      <p:graphicFrame>
        <p:nvGraphicFramePr>
          <p:cNvPr id="5" name="对象 4"/>
          <p:cNvGraphicFramePr>
            <a:graphicFrameLocks noChangeAspect="1"/>
          </p:cNvGraphicFramePr>
          <p:nvPr>
            <p:extLst>
              <p:ext uri="{D42A27DB-BD31-4B8C-83A1-F6EECF244321}">
                <p14:modId xmlns:p14="http://schemas.microsoft.com/office/powerpoint/2010/main" val="2542489178"/>
              </p:ext>
            </p:extLst>
          </p:nvPr>
        </p:nvGraphicFramePr>
        <p:xfrm>
          <a:off x="2284031" y="2211147"/>
          <a:ext cx="1965387" cy="462444"/>
        </p:xfrm>
        <a:graphic>
          <a:graphicData uri="http://schemas.openxmlformats.org/presentationml/2006/ole">
            <mc:AlternateContent xmlns:mc="http://schemas.openxmlformats.org/markup-compatibility/2006">
              <mc:Choice xmlns:v="urn:schemas-microsoft-com:vml" Requires="v">
                <p:oleObj name="Equation" r:id="rId2" imgW="863280" imgH="203040" progId="Equation.DSMT4">
                  <p:embed/>
                </p:oleObj>
              </mc:Choice>
              <mc:Fallback>
                <p:oleObj name="Equation" r:id="rId2" imgW="863280" imgH="203040" progId="Equation.DSMT4">
                  <p:embed/>
                  <p:pic>
                    <p:nvPicPr>
                      <p:cNvPr id="0" name=""/>
                      <p:cNvPicPr/>
                      <p:nvPr/>
                    </p:nvPicPr>
                    <p:blipFill>
                      <a:blip r:embed="rId3"/>
                      <a:stretch>
                        <a:fillRect/>
                      </a:stretch>
                    </p:blipFill>
                    <p:spPr>
                      <a:xfrm>
                        <a:off x="2284031" y="2211147"/>
                        <a:ext cx="1965387" cy="462444"/>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199790652"/>
              </p:ext>
            </p:extLst>
          </p:nvPr>
        </p:nvGraphicFramePr>
        <p:xfrm>
          <a:off x="4773613" y="2200275"/>
          <a:ext cx="1909762" cy="404813"/>
        </p:xfrm>
        <a:graphic>
          <a:graphicData uri="http://schemas.openxmlformats.org/presentationml/2006/ole">
            <mc:AlternateContent xmlns:mc="http://schemas.openxmlformats.org/markup-compatibility/2006">
              <mc:Choice xmlns:v="urn:schemas-microsoft-com:vml" Requires="v">
                <p:oleObj name="Equation" r:id="rId4" imgW="838080" imgH="177480" progId="Equation.DSMT4">
                  <p:embed/>
                </p:oleObj>
              </mc:Choice>
              <mc:Fallback>
                <p:oleObj name="Equation" r:id="rId4" imgW="838080" imgH="177480" progId="Equation.DSMT4">
                  <p:embed/>
                  <p:pic>
                    <p:nvPicPr>
                      <p:cNvPr id="5" name="对象 4"/>
                      <p:cNvPicPr/>
                      <p:nvPr/>
                    </p:nvPicPr>
                    <p:blipFill>
                      <a:blip r:embed="rId5"/>
                      <a:stretch>
                        <a:fillRect/>
                      </a:stretch>
                    </p:blipFill>
                    <p:spPr>
                      <a:xfrm>
                        <a:off x="4773613" y="2200275"/>
                        <a:ext cx="1909762" cy="404813"/>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idx="4294967295"/>
          </p:nvPr>
        </p:nvSpPr>
        <p:spPr>
          <a:xfrm>
            <a:off x="1649413" y="188913"/>
            <a:ext cx="5845175"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 包（</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wave packet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1" name="Rectangle 8"/>
          <p:cNvSpPr>
            <a:spLocks noChangeArrowheads="1"/>
          </p:cNvSpPr>
          <p:nvPr/>
        </p:nvSpPr>
        <p:spPr bwMode="auto">
          <a:xfrm>
            <a:off x="483943" y="1307100"/>
            <a:ext cx="8176113"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在晶体中，</a:t>
            </a: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组成波包的本征态是布洛赫函数</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。由于波包中含有能量不同的本征态，因此，必须用含时间的布洛赫函数：</a:t>
            </a:r>
          </a:p>
        </p:txBody>
      </p:sp>
      <p:sp>
        <p:nvSpPr>
          <p:cNvPr id="1486862" name="Text Box 14"/>
          <p:cNvSpPr txBox="1">
            <a:spLocks noChangeArrowheads="1"/>
          </p:cNvSpPr>
          <p:nvPr/>
        </p:nvSpPr>
        <p:spPr bwMode="auto">
          <a:xfrm>
            <a:off x="5732145" y="5460856"/>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要得到稳定的波包，</a:t>
            </a:r>
          </a:p>
          <a:p>
            <a:pPr eaLnBrk="1" hangingPunct="1">
              <a:spcBef>
                <a:spcPct val="0"/>
              </a:spcBef>
              <a:buFontTx/>
              <a:buNone/>
            </a:pPr>
            <a:r>
              <a:rPr lang="el-GR"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必须很小</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9" name="Text Box 9"/>
          <p:cNvSpPr txBox="1">
            <a:spLocks noChangeArrowheads="1"/>
          </p:cNvSpPr>
          <p:nvPr/>
        </p:nvSpPr>
        <p:spPr bwMode="auto">
          <a:xfrm>
            <a:off x="486075" y="3271885"/>
            <a:ext cx="81739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把与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相邻近的各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状态叠加起来就可以组成与量子态</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相对应的波包</a:t>
            </a:r>
          </a:p>
        </p:txBody>
      </p:sp>
      <p:sp>
        <p:nvSpPr>
          <p:cNvPr id="922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0C69E9-B060-430F-9CC6-E4632D7AF06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02584010"/>
              </p:ext>
            </p:extLst>
          </p:nvPr>
        </p:nvGraphicFramePr>
        <p:xfrm>
          <a:off x="2654598" y="2112952"/>
          <a:ext cx="3834804" cy="1143332"/>
        </p:xfrm>
        <a:graphic>
          <a:graphicData uri="http://schemas.openxmlformats.org/presentationml/2006/ole">
            <mc:AlternateContent xmlns:mc="http://schemas.openxmlformats.org/markup-compatibility/2006">
              <mc:Choice xmlns:v="urn:schemas-microsoft-com:vml" Requires="v">
                <p:oleObj name="Equation" r:id="rId2" imgW="1663560" imgH="495000" progId="Equation.DSMT4">
                  <p:embed/>
                </p:oleObj>
              </mc:Choice>
              <mc:Fallback>
                <p:oleObj name="Equation" r:id="rId2" imgW="1663560" imgH="495000" progId="Equation.DSMT4">
                  <p:embed/>
                  <p:pic>
                    <p:nvPicPr>
                      <p:cNvPr id="0" name=""/>
                      <p:cNvPicPr/>
                      <p:nvPr/>
                    </p:nvPicPr>
                    <p:blipFill>
                      <a:blip r:embed="rId3"/>
                      <a:stretch>
                        <a:fillRect/>
                      </a:stretch>
                    </p:blipFill>
                    <p:spPr>
                      <a:xfrm>
                        <a:off x="2654598" y="2112952"/>
                        <a:ext cx="3834804" cy="114333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35406577"/>
              </p:ext>
            </p:extLst>
          </p:nvPr>
        </p:nvGraphicFramePr>
        <p:xfrm>
          <a:off x="1222375" y="4102100"/>
          <a:ext cx="6699250" cy="860425"/>
        </p:xfrm>
        <a:graphic>
          <a:graphicData uri="http://schemas.openxmlformats.org/presentationml/2006/ole">
            <mc:AlternateContent xmlns:mc="http://schemas.openxmlformats.org/markup-compatibility/2006">
              <mc:Choice xmlns:v="urn:schemas-microsoft-com:vml" Requires="v">
                <p:oleObj name="Equation" r:id="rId4" imgW="2869920" imgH="368280" progId="Equation.DSMT4">
                  <p:embed/>
                </p:oleObj>
              </mc:Choice>
              <mc:Fallback>
                <p:oleObj name="Equation" r:id="rId4" imgW="2869920" imgH="368280" progId="Equation.DSMT4">
                  <p:embed/>
                  <p:pic>
                    <p:nvPicPr>
                      <p:cNvPr id="0" name=""/>
                      <p:cNvPicPr/>
                      <p:nvPr/>
                    </p:nvPicPr>
                    <p:blipFill>
                      <a:blip r:embed="rId5"/>
                      <a:stretch>
                        <a:fillRect/>
                      </a:stretch>
                    </p:blipFill>
                    <p:spPr>
                      <a:xfrm>
                        <a:off x="1222375" y="4102100"/>
                        <a:ext cx="6699250" cy="8604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69606711"/>
              </p:ext>
            </p:extLst>
          </p:nvPr>
        </p:nvGraphicFramePr>
        <p:xfrm>
          <a:off x="1208088" y="5037138"/>
          <a:ext cx="1690687" cy="595312"/>
        </p:xfrm>
        <a:graphic>
          <a:graphicData uri="http://schemas.openxmlformats.org/presentationml/2006/ole">
            <mc:AlternateContent xmlns:mc="http://schemas.openxmlformats.org/markup-compatibility/2006">
              <mc:Choice xmlns:v="urn:schemas-microsoft-com:vml" Requires="v">
                <p:oleObj name="Equation" r:id="rId6" imgW="685800" imgH="241200" progId="Equation.DSMT4">
                  <p:embed/>
                </p:oleObj>
              </mc:Choice>
              <mc:Fallback>
                <p:oleObj name="Equation" r:id="rId6" imgW="685800" imgH="241200" progId="Equation.DSMT4">
                  <p:embed/>
                  <p:pic>
                    <p:nvPicPr>
                      <p:cNvPr id="0" name=""/>
                      <p:cNvPicPr/>
                      <p:nvPr/>
                    </p:nvPicPr>
                    <p:blipFill>
                      <a:blip r:embed="rId7"/>
                      <a:stretch>
                        <a:fillRect/>
                      </a:stretch>
                    </p:blipFill>
                    <p:spPr>
                      <a:xfrm>
                        <a:off x="1208088" y="5037138"/>
                        <a:ext cx="1690687" cy="5953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81500770"/>
              </p:ext>
            </p:extLst>
          </p:nvPr>
        </p:nvGraphicFramePr>
        <p:xfrm>
          <a:off x="1208088" y="5673725"/>
          <a:ext cx="4071938" cy="663575"/>
        </p:xfrm>
        <a:graphic>
          <a:graphicData uri="http://schemas.openxmlformats.org/presentationml/2006/ole">
            <mc:AlternateContent xmlns:mc="http://schemas.openxmlformats.org/markup-compatibility/2006">
              <mc:Choice xmlns:v="urn:schemas-microsoft-com:vml" Requires="v">
                <p:oleObj name="Equation" r:id="rId8" imgW="1714320" imgH="279360" progId="Equation.DSMT4">
                  <p:embed/>
                </p:oleObj>
              </mc:Choice>
              <mc:Fallback>
                <p:oleObj name="Equation" r:id="rId8" imgW="1714320" imgH="279360" progId="Equation.DSMT4">
                  <p:embed/>
                  <p:pic>
                    <p:nvPicPr>
                      <p:cNvPr id="0" name=""/>
                      <p:cNvPicPr/>
                      <p:nvPr/>
                    </p:nvPicPr>
                    <p:blipFill>
                      <a:blip r:embed="rId9"/>
                      <a:stretch>
                        <a:fillRect/>
                      </a:stretch>
                    </p:blipFill>
                    <p:spPr>
                      <a:xfrm>
                        <a:off x="1208088" y="5673725"/>
                        <a:ext cx="4071938" cy="66357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86862"/>
                                        </p:tgtEl>
                                        <p:attrNameLst>
                                          <p:attrName>style.visibility</p:attrName>
                                        </p:attrNameLst>
                                      </p:cBhvr>
                                      <p:to>
                                        <p:strVal val="visible"/>
                                      </p:to>
                                    </p:set>
                                    <p:animEffect transition="in" filter="dissolve">
                                      <p:cBhvr>
                                        <p:cTn id="17" dur="500"/>
                                        <p:tgtEl>
                                          <p:spTgt spid="1486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62" grpId="0"/>
      <p:bldP spid="9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573B9EF-6EF6-4BC9-B37E-118249D70D8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5"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电子的波包</a:t>
            </a:r>
          </a:p>
        </p:txBody>
      </p:sp>
      <p:sp>
        <p:nvSpPr>
          <p:cNvPr id="10246" name="Text Box 4"/>
          <p:cNvSpPr txBox="1">
            <a:spLocks noChangeArrowheads="1"/>
          </p:cNvSpPr>
          <p:nvPr/>
        </p:nvSpPr>
        <p:spPr bwMode="auto">
          <a:xfrm>
            <a:off x="4392846" y="5081478"/>
            <a:ext cx="48964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用几率函数表示的波包尺寸为</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en-US"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pic>
        <p:nvPicPr>
          <p:cNvPr id="10247" name="Picture 7"/>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590800" y="1584488"/>
            <a:ext cx="4500563" cy="3494087"/>
          </a:xfrm>
          <a:noFill/>
        </p:spPr>
      </p:pic>
      <p:sp>
        <p:nvSpPr>
          <p:cNvPr id="10248" name="矩形 2"/>
          <p:cNvSpPr>
            <a:spLocks noChangeArrowheads="1"/>
          </p:cNvSpPr>
          <p:nvPr/>
        </p:nvSpPr>
        <p:spPr bwMode="auto">
          <a:xfrm>
            <a:off x="179512" y="202269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条件：</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必须很小</a:t>
            </a:r>
          </a:p>
        </p:txBody>
      </p:sp>
      <p:grpSp>
        <p:nvGrpSpPr>
          <p:cNvPr id="5" name="组合 4"/>
          <p:cNvGrpSpPr/>
          <p:nvPr/>
        </p:nvGrpSpPr>
        <p:grpSpPr>
          <a:xfrm>
            <a:off x="742950" y="2530475"/>
            <a:ext cx="3048000" cy="881063"/>
            <a:chOff x="742950" y="2530475"/>
            <a:chExt cx="3048000" cy="881063"/>
          </a:xfrm>
        </p:grpSpPr>
        <p:graphicFrame>
          <p:nvGraphicFramePr>
            <p:cNvPr id="3" name="对象 2"/>
            <p:cNvGraphicFramePr>
              <a:graphicFrameLocks noChangeAspect="1"/>
            </p:cNvGraphicFramePr>
            <p:nvPr>
              <p:extLst>
                <p:ext uri="{D42A27DB-BD31-4B8C-83A1-F6EECF244321}">
                  <p14:modId xmlns:p14="http://schemas.microsoft.com/office/powerpoint/2010/main" val="3435548877"/>
                </p:ext>
              </p:extLst>
            </p:nvPr>
          </p:nvGraphicFramePr>
          <p:xfrm>
            <a:off x="742950" y="2536825"/>
            <a:ext cx="1470025" cy="874713"/>
          </p:xfrm>
          <a:graphic>
            <a:graphicData uri="http://schemas.openxmlformats.org/presentationml/2006/ole">
              <mc:AlternateContent xmlns:mc="http://schemas.openxmlformats.org/markup-compatibility/2006">
                <mc:Choice xmlns:v="urn:schemas-microsoft-com:vml" Requires="v">
                  <p:oleObj name="Equation" r:id="rId3" imgW="660240" imgH="393480" progId="Equation.DSMT4">
                    <p:embed/>
                  </p:oleObj>
                </mc:Choice>
                <mc:Fallback>
                  <p:oleObj name="Equation" r:id="rId3" imgW="660240" imgH="393480" progId="Equation.DSMT4">
                    <p:embed/>
                    <p:pic>
                      <p:nvPicPr>
                        <p:cNvPr id="0" name=""/>
                        <p:cNvPicPr/>
                        <p:nvPr/>
                      </p:nvPicPr>
                      <p:blipFill>
                        <a:blip r:embed="rId4"/>
                        <a:stretch>
                          <a:fillRect/>
                        </a:stretch>
                      </p:blipFill>
                      <p:spPr>
                        <a:xfrm>
                          <a:off x="742950" y="2536825"/>
                          <a:ext cx="1470025" cy="87471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57533548"/>
                </p:ext>
              </p:extLst>
            </p:nvPr>
          </p:nvGraphicFramePr>
          <p:xfrm>
            <a:off x="2547938" y="2530475"/>
            <a:ext cx="1243012" cy="876300"/>
          </p:xfrm>
          <a:graphic>
            <a:graphicData uri="http://schemas.openxmlformats.org/presentationml/2006/ole">
              <mc:AlternateContent xmlns:mc="http://schemas.openxmlformats.org/markup-compatibility/2006">
                <mc:Choice xmlns:v="urn:schemas-microsoft-com:vml" Requires="v">
                  <p:oleObj name="Equation" r:id="rId5" imgW="558720" imgH="393480" progId="Equation.DSMT4">
                    <p:embed/>
                  </p:oleObj>
                </mc:Choice>
                <mc:Fallback>
                  <p:oleObj name="Equation" r:id="rId5" imgW="558720" imgH="393480" progId="Equation.DSMT4">
                    <p:embed/>
                    <p:pic>
                      <p:nvPicPr>
                        <p:cNvPr id="3" name="对象 2"/>
                        <p:cNvPicPr/>
                        <p:nvPr/>
                      </p:nvPicPr>
                      <p:blipFill>
                        <a:blip r:embed="rId6"/>
                        <a:stretch>
                          <a:fillRect/>
                        </a:stretch>
                      </p:blipFill>
                      <p:spPr>
                        <a:xfrm>
                          <a:off x="2547938" y="2530475"/>
                          <a:ext cx="1243012" cy="876300"/>
                        </a:xfrm>
                        <a:prstGeom prst="rect">
                          <a:avLst/>
                        </a:prstGeom>
                      </p:spPr>
                    </p:pic>
                  </p:oleObj>
                </mc:Fallback>
              </mc:AlternateContent>
            </a:graphicData>
          </a:graphic>
        </p:graphicFrame>
        <p:sp>
          <p:nvSpPr>
            <p:cNvPr id="4" name="文本框 3"/>
            <p:cNvSpPr txBox="1"/>
            <p:nvPr/>
          </p:nvSpPr>
          <p:spPr>
            <a:xfrm>
              <a:off x="2098357" y="2715682"/>
              <a:ext cx="49244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或</a:t>
              </a:r>
            </a:p>
          </p:txBody>
        </p:sp>
      </p:grpSp>
      <p:sp>
        <p:nvSpPr>
          <p:cNvPr id="7" name="矩形 6"/>
          <p:cNvSpPr/>
          <p:nvPr/>
        </p:nvSpPr>
        <p:spPr>
          <a:xfrm>
            <a:off x="179512" y="3541824"/>
            <a:ext cx="4572000" cy="830997"/>
          </a:xfrm>
          <a:prstGeom prst="rect">
            <a:avLst/>
          </a:prstGeom>
        </p:spPr>
        <p:txBody>
          <a:bodyPr>
            <a:spAutoFit/>
          </a:bodyPr>
          <a:lstStyle/>
          <a:p>
            <a:pPr lvl="0" eaLnBrk="1" hangingPunct="1"/>
            <a:r>
              <a:rPr lang="zh-CN" altLang="en-US"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即波包尺度 </a:t>
            </a:r>
            <a:r>
              <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远远大于原胞时，电子可以视为准经典粒子</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rrowheads="1"/>
          </p:cNvSpPr>
          <p:nvPr>
            <p:ph type="title" idx="4294967295"/>
          </p:nvPr>
        </p:nvSpPr>
        <p:spPr>
          <a:xfrm>
            <a:off x="863600" y="115888"/>
            <a:ext cx="7416800" cy="1007944"/>
          </a:xfrm>
          <a:noFill/>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波包群速度</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电子平均速度</a:t>
            </a:r>
          </a:p>
        </p:txBody>
      </p:sp>
      <p:sp>
        <p:nvSpPr>
          <p:cNvPr id="11269" name="Rectangle 14"/>
          <p:cNvSpPr>
            <a:spLocks noChangeArrowheads="1"/>
          </p:cNvSpPr>
          <p:nvPr/>
        </p:nvSpPr>
        <p:spPr bwMode="auto">
          <a:xfrm>
            <a:off x="0" y="30114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73" name="Rectangle 20"/>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79" name="Rectangle 50"/>
          <p:cNvSpPr>
            <a:spLocks noChangeArrowheads="1"/>
          </p:cNvSpPr>
          <p:nvPr/>
        </p:nvSpPr>
        <p:spPr bwMode="auto">
          <a:xfrm>
            <a:off x="0" y="31257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89974" name="Text Box 54"/>
          <p:cNvSpPr txBox="1">
            <a:spLocks noChangeArrowheads="1"/>
          </p:cNvSpPr>
          <p:nvPr/>
        </p:nvSpPr>
        <p:spPr bwMode="auto">
          <a:xfrm>
            <a:off x="358452" y="1100336"/>
            <a:ext cx="8425284" cy="1200329"/>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波包的大小如果大于许多个原胞，则晶体中电子的运动可以看做是波包的运动，</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电子的平均速度就是波包的移动速度（群速度），等于电子处于波包中心那个状态所具有的平均速度</a:t>
            </a:r>
          </a:p>
        </p:txBody>
      </p:sp>
      <p:sp>
        <p:nvSpPr>
          <p:cNvPr id="11283" name="灯片编号占位符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004DFC1-E7F2-466C-881B-E4A9942B528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718724228"/>
              </p:ext>
            </p:extLst>
          </p:nvPr>
        </p:nvGraphicFramePr>
        <p:xfrm>
          <a:off x="2073275" y="2366963"/>
          <a:ext cx="4997450" cy="974725"/>
        </p:xfrm>
        <a:graphic>
          <a:graphicData uri="http://schemas.openxmlformats.org/presentationml/2006/ole">
            <mc:AlternateContent xmlns:mc="http://schemas.openxmlformats.org/markup-compatibility/2006">
              <mc:Choice xmlns:v="urn:schemas-microsoft-com:vml" Requires="v">
                <p:oleObj name="Equation" r:id="rId2" imgW="2019240" imgH="393480" progId="Equation.DSMT4">
                  <p:embed/>
                </p:oleObj>
              </mc:Choice>
              <mc:Fallback>
                <p:oleObj name="Equation" r:id="rId2" imgW="2019240" imgH="393480" progId="Equation.DSMT4">
                  <p:embed/>
                  <p:pic>
                    <p:nvPicPr>
                      <p:cNvPr id="0" name=""/>
                      <p:cNvPicPr/>
                      <p:nvPr/>
                    </p:nvPicPr>
                    <p:blipFill>
                      <a:blip r:embed="rId3"/>
                      <a:stretch>
                        <a:fillRect/>
                      </a:stretch>
                    </p:blipFill>
                    <p:spPr>
                      <a:xfrm>
                        <a:off x="2073275" y="2366963"/>
                        <a:ext cx="4997450" cy="974725"/>
                      </a:xfrm>
                      <a:prstGeom prst="rect">
                        <a:avLst/>
                      </a:prstGeom>
                    </p:spPr>
                  </p:pic>
                </p:oleObj>
              </mc:Fallback>
            </mc:AlternateContent>
          </a:graphicData>
        </a:graphic>
      </p:graphicFrame>
      <p:grpSp>
        <p:nvGrpSpPr>
          <p:cNvPr id="2" name="组合 1"/>
          <p:cNvGrpSpPr/>
          <p:nvPr/>
        </p:nvGrpSpPr>
        <p:grpSpPr>
          <a:xfrm>
            <a:off x="5146675" y="2958401"/>
            <a:ext cx="1724025" cy="924624"/>
            <a:chOff x="5661229" y="3059906"/>
            <a:chExt cx="1724025" cy="1000824"/>
          </a:xfrm>
        </p:grpSpPr>
        <p:sp>
          <p:nvSpPr>
            <p:cNvPr id="11272" name="Line 17"/>
            <p:cNvSpPr>
              <a:spLocks noChangeShapeType="1"/>
            </p:cNvSpPr>
            <p:nvPr/>
          </p:nvSpPr>
          <p:spPr bwMode="auto">
            <a:xfrm flipH="1" flipV="1">
              <a:off x="6522479" y="3059906"/>
              <a:ext cx="0" cy="39757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870789593"/>
                </p:ext>
              </p:extLst>
            </p:nvPr>
          </p:nvGraphicFramePr>
          <p:xfrm>
            <a:off x="5661229" y="3457480"/>
            <a:ext cx="1724025" cy="603250"/>
          </p:xfrm>
          <a:graphic>
            <a:graphicData uri="http://schemas.openxmlformats.org/presentationml/2006/ole">
              <mc:AlternateContent xmlns:mc="http://schemas.openxmlformats.org/markup-compatibility/2006">
                <mc:Choice xmlns:v="urn:schemas-microsoft-com:vml" Requires="v">
                  <p:oleObj name="Equation" r:id="rId4" imgW="723600" imgH="253800" progId="Equation.DSMT4">
                    <p:embed/>
                  </p:oleObj>
                </mc:Choice>
                <mc:Fallback>
                  <p:oleObj name="Equation" r:id="rId4" imgW="723600" imgH="253800" progId="Equation.DSMT4">
                    <p:embed/>
                    <p:pic>
                      <p:nvPicPr>
                        <p:cNvPr id="16" name="对象 15"/>
                        <p:cNvPicPr/>
                        <p:nvPr/>
                      </p:nvPicPr>
                      <p:blipFill>
                        <a:blip r:embed="rId5"/>
                        <a:stretch>
                          <a:fillRect/>
                        </a:stretch>
                      </p:blipFill>
                      <p:spPr>
                        <a:xfrm>
                          <a:off x="5661229" y="3457480"/>
                          <a:ext cx="1724025" cy="603250"/>
                        </a:xfrm>
                        <a:prstGeom prst="rect">
                          <a:avLst/>
                        </a:prstGeom>
                        <a:ln w="25400">
                          <a:solidFill>
                            <a:srgbClr val="0000FF"/>
                          </a:solidFill>
                        </a:ln>
                      </p:spPr>
                    </p:pic>
                  </p:oleObj>
                </mc:Fallback>
              </mc:AlternateContent>
            </a:graphicData>
          </a:graphic>
        </p:graphicFrame>
      </p:grpSp>
      <p:grpSp>
        <p:nvGrpSpPr>
          <p:cNvPr id="15" name="组合 14"/>
          <p:cNvGrpSpPr/>
          <p:nvPr/>
        </p:nvGrpSpPr>
        <p:grpSpPr>
          <a:xfrm>
            <a:off x="2305050" y="3883025"/>
            <a:ext cx="4471023" cy="2838450"/>
            <a:chOff x="2597940" y="3843343"/>
            <a:chExt cx="4471023" cy="2838450"/>
          </a:xfrm>
        </p:grpSpPr>
        <p:graphicFrame>
          <p:nvGraphicFramePr>
            <p:cNvPr id="11" name="对象 10"/>
            <p:cNvGraphicFramePr>
              <a:graphicFrameLocks noChangeAspect="1"/>
            </p:cNvGraphicFramePr>
            <p:nvPr>
              <p:extLst>
                <p:ext uri="{D42A27DB-BD31-4B8C-83A1-F6EECF244321}">
                  <p14:modId xmlns:p14="http://schemas.microsoft.com/office/powerpoint/2010/main" val="1999978268"/>
                </p:ext>
              </p:extLst>
            </p:nvPr>
          </p:nvGraphicFramePr>
          <p:xfrm>
            <a:off x="5484638" y="4738693"/>
            <a:ext cx="1584325" cy="1074737"/>
          </p:xfrm>
          <a:graphic>
            <a:graphicData uri="http://schemas.openxmlformats.org/presentationml/2006/ole">
              <mc:AlternateContent xmlns:mc="http://schemas.openxmlformats.org/markup-compatibility/2006">
                <mc:Choice xmlns:v="urn:schemas-microsoft-com:vml" Requires="v">
                  <p:oleObj name="Equation" r:id="rId6" imgW="723600" imgH="469800" progId="Equation.DSMT4">
                    <p:embed/>
                  </p:oleObj>
                </mc:Choice>
                <mc:Fallback>
                  <p:oleObj name="Equation" r:id="rId6" imgW="723600" imgH="469800" progId="Equation.DSMT4">
                    <p:embed/>
                    <p:pic>
                      <p:nvPicPr>
                        <p:cNvPr id="0" name="对象 10"/>
                        <p:cNvPicPr>
                          <a:picLocks noChangeAspect="1" noChangeArrowheads="1"/>
                        </p:cNvPicPr>
                        <p:nvPr/>
                      </p:nvPicPr>
                      <p:blipFill>
                        <a:blip r:embed="rId7"/>
                        <a:srcRect/>
                        <a:stretch>
                          <a:fillRect/>
                        </a:stretch>
                      </p:blipFill>
                      <p:spPr bwMode="auto">
                        <a:xfrm>
                          <a:off x="5484638" y="4738693"/>
                          <a:ext cx="1584325" cy="1074737"/>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89022262"/>
                </p:ext>
              </p:extLst>
            </p:nvPr>
          </p:nvGraphicFramePr>
          <p:xfrm>
            <a:off x="5484638" y="5694368"/>
            <a:ext cx="1584325" cy="987425"/>
          </p:xfrm>
          <a:graphic>
            <a:graphicData uri="http://schemas.openxmlformats.org/presentationml/2006/ole">
              <mc:AlternateContent xmlns:mc="http://schemas.openxmlformats.org/markup-compatibility/2006">
                <mc:Choice xmlns:v="urn:schemas-microsoft-com:vml" Requires="v">
                  <p:oleObj name="Equation" r:id="rId8" imgW="698400" imgH="431640" progId="Equation.DSMT4">
                    <p:embed/>
                  </p:oleObj>
                </mc:Choice>
                <mc:Fallback>
                  <p:oleObj name="Equation" r:id="rId8" imgW="698400" imgH="431640" progId="Equation.DSMT4">
                    <p:embed/>
                    <p:pic>
                      <p:nvPicPr>
                        <p:cNvPr id="0" name="对象 11"/>
                        <p:cNvPicPr>
                          <a:picLocks noChangeAspect="1" noChangeArrowheads="1"/>
                        </p:cNvPicPr>
                        <p:nvPr/>
                      </p:nvPicPr>
                      <p:blipFill>
                        <a:blip r:embed="rId9"/>
                        <a:srcRect/>
                        <a:stretch>
                          <a:fillRect/>
                        </a:stretch>
                      </p:blipFill>
                      <p:spPr bwMode="auto">
                        <a:xfrm>
                          <a:off x="5484638" y="5694368"/>
                          <a:ext cx="1584325" cy="987425"/>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164105237"/>
                </p:ext>
              </p:extLst>
            </p:nvPr>
          </p:nvGraphicFramePr>
          <p:xfrm>
            <a:off x="5484638" y="3843343"/>
            <a:ext cx="1584325" cy="987425"/>
          </p:xfrm>
          <a:graphic>
            <a:graphicData uri="http://schemas.openxmlformats.org/presentationml/2006/ole">
              <mc:AlternateContent xmlns:mc="http://schemas.openxmlformats.org/markup-compatibility/2006">
                <mc:Choice xmlns:v="urn:schemas-microsoft-com:vml" Requires="v">
                  <p:oleObj name="Equation" r:id="rId10" imgW="711000" imgH="431640" progId="Equation.DSMT4">
                    <p:embed/>
                  </p:oleObj>
                </mc:Choice>
                <mc:Fallback>
                  <p:oleObj name="Equation" r:id="rId10" imgW="711000" imgH="431640" progId="Equation.DSMT4">
                    <p:embed/>
                    <p:pic>
                      <p:nvPicPr>
                        <p:cNvPr id="0" name="对象 12"/>
                        <p:cNvPicPr>
                          <a:picLocks noChangeAspect="1" noChangeArrowheads="1"/>
                        </p:cNvPicPr>
                        <p:nvPr/>
                      </p:nvPicPr>
                      <p:blipFill>
                        <a:blip r:embed="rId11"/>
                        <a:srcRect/>
                        <a:stretch>
                          <a:fillRect/>
                        </a:stretch>
                      </p:blipFill>
                      <p:spPr bwMode="auto">
                        <a:xfrm>
                          <a:off x="5484638" y="3843343"/>
                          <a:ext cx="1584325" cy="987425"/>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878373903"/>
                </p:ext>
              </p:extLst>
            </p:nvPr>
          </p:nvGraphicFramePr>
          <p:xfrm>
            <a:off x="2597940" y="4738693"/>
            <a:ext cx="2297113" cy="938213"/>
          </p:xfrm>
          <a:graphic>
            <a:graphicData uri="http://schemas.openxmlformats.org/presentationml/2006/ole">
              <mc:AlternateContent xmlns:mc="http://schemas.openxmlformats.org/markup-compatibility/2006">
                <mc:Choice xmlns:v="urn:schemas-microsoft-com:vml" Requires="v">
                  <p:oleObj name="Equation" r:id="rId12" imgW="965160" imgH="393480" progId="Equation.DSMT4">
                    <p:embed/>
                  </p:oleObj>
                </mc:Choice>
                <mc:Fallback>
                  <p:oleObj name="Equation" r:id="rId12" imgW="965160" imgH="393480" progId="Equation.DSMT4">
                    <p:embed/>
                    <p:pic>
                      <p:nvPicPr>
                        <p:cNvPr id="0" name=""/>
                        <p:cNvPicPr/>
                        <p:nvPr/>
                      </p:nvPicPr>
                      <p:blipFill>
                        <a:blip r:embed="rId13"/>
                        <a:stretch>
                          <a:fillRect/>
                        </a:stretch>
                      </p:blipFill>
                      <p:spPr>
                        <a:xfrm>
                          <a:off x="2597940" y="4738693"/>
                          <a:ext cx="2297113" cy="938213"/>
                        </a:xfrm>
                        <a:prstGeom prst="rect">
                          <a:avLst/>
                        </a:prstGeom>
                        <a:noFill/>
                        <a:ln w="25400">
                          <a:noFill/>
                        </a:ln>
                      </p:spPr>
                    </p:pic>
                  </p:oleObj>
                </mc:Fallback>
              </mc:AlternateContent>
            </a:graphicData>
          </a:graphic>
        </p:graphicFrame>
        <p:sp>
          <p:nvSpPr>
            <p:cNvPr id="9" name="左大括号 8"/>
            <p:cNvSpPr/>
            <p:nvPr/>
          </p:nvSpPr>
          <p:spPr>
            <a:xfrm>
              <a:off x="4871665" y="4186369"/>
              <a:ext cx="576064" cy="2001711"/>
            </a:xfrm>
            <a:prstGeom prst="leftBrace">
              <a:avLst>
                <a:gd name="adj1" fmla="val 39281"/>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487363" y="1095127"/>
            <a:ext cx="81581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自由电子和晶体电子的</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关系不同，所以速度也不相同</a:t>
            </a:r>
          </a:p>
        </p:txBody>
      </p:sp>
      <p:pic>
        <p:nvPicPr>
          <p:cNvPr id="12293" name="Picture 6" descr="dianziyind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4" y="3682360"/>
            <a:ext cx="4214812" cy="27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7"/>
          <p:cNvSpPr txBox="1">
            <a:spLocks noChangeArrowheads="1"/>
          </p:cNvSpPr>
          <p:nvPr/>
        </p:nvSpPr>
        <p:spPr bwMode="auto">
          <a:xfrm>
            <a:off x="494357" y="2365989"/>
            <a:ext cx="815694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晶体电子运动速度的大小与</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的关系</a:t>
            </a:r>
            <a:endPar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在能带底和能带顶，</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取极值， </a:t>
            </a:r>
          </a:p>
        </p:txBody>
      </p:sp>
      <p:graphicFrame>
        <p:nvGraphicFramePr>
          <p:cNvPr id="12295" name="Object 3"/>
          <p:cNvGraphicFramePr>
            <a:graphicFrameLocks noChangeAspect="1"/>
          </p:cNvGraphicFramePr>
          <p:nvPr>
            <p:extLst>
              <p:ext uri="{D42A27DB-BD31-4B8C-83A1-F6EECF244321}">
                <p14:modId xmlns:p14="http://schemas.microsoft.com/office/powerpoint/2010/main" val="1114408255"/>
              </p:ext>
            </p:extLst>
          </p:nvPr>
        </p:nvGraphicFramePr>
        <p:xfrm>
          <a:off x="5003909" y="2910684"/>
          <a:ext cx="1608137" cy="527050"/>
        </p:xfrm>
        <a:graphic>
          <a:graphicData uri="http://schemas.openxmlformats.org/presentationml/2006/ole">
            <mc:AlternateContent xmlns:mc="http://schemas.openxmlformats.org/markup-compatibility/2006">
              <mc:Choice xmlns:v="urn:schemas-microsoft-com:vml" Requires="v">
                <p:oleObj name="Equation" r:id="rId3" imgW="774360" imgH="253800" progId="Equation.DSMT4">
                  <p:embed/>
                </p:oleObj>
              </mc:Choice>
              <mc:Fallback>
                <p:oleObj name="Equation" r:id="rId3" imgW="774360" imgH="253800" progId="Equation.DSMT4">
                  <p:embed/>
                  <p:pic>
                    <p:nvPicPr>
                      <p:cNvPr id="0" name="Object 3"/>
                      <p:cNvPicPr>
                        <a:picLocks noChangeAspect="1" noChangeArrowheads="1"/>
                      </p:cNvPicPr>
                      <p:nvPr/>
                    </p:nvPicPr>
                    <p:blipFill>
                      <a:blip r:embed="rId4"/>
                      <a:srcRect/>
                      <a:stretch>
                        <a:fillRect/>
                      </a:stretch>
                    </p:blipFill>
                    <p:spPr bwMode="auto">
                      <a:xfrm>
                        <a:off x="5003909" y="2910684"/>
                        <a:ext cx="160813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9"/>
          <p:cNvSpPr txBox="1">
            <a:spLocks noChangeArrowheads="1"/>
          </p:cNvSpPr>
          <p:nvPr/>
        </p:nvSpPr>
        <p:spPr bwMode="auto">
          <a:xfrm>
            <a:off x="4860032" y="3873157"/>
            <a:ext cx="39948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因此，在能带底和能带顶，电子速度</a:t>
            </a:r>
            <a:r>
              <a:rPr kumimoji="1" lang="el-GR"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υ</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7" name="Text Box 10"/>
          <p:cNvSpPr txBox="1">
            <a:spLocks noChangeArrowheads="1"/>
          </p:cNvSpPr>
          <p:nvPr/>
        </p:nvSpPr>
        <p:spPr bwMode="auto">
          <a:xfrm>
            <a:off x="303213" y="61118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8" name="Rectangle 2"/>
          <p:cNvSpPr>
            <a:spLocks noRot="1" noChangeArrowheads="1"/>
          </p:cNvSpPr>
          <p:nvPr/>
        </p:nvSpPr>
        <p:spPr bwMode="auto">
          <a:xfrm>
            <a:off x="1651000" y="109538"/>
            <a:ext cx="58324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电子的平均速度的特点</a:t>
            </a:r>
          </a:p>
        </p:txBody>
      </p:sp>
      <p:sp>
        <p:nvSpPr>
          <p:cNvPr id="12299" name="Text Box 12"/>
          <p:cNvSpPr txBox="1">
            <a:spLocks noChangeArrowheads="1"/>
          </p:cNvSpPr>
          <p:nvPr/>
        </p:nvSpPr>
        <p:spPr bwMode="auto">
          <a:xfrm>
            <a:off x="487363" y="174319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自由电子：</a:t>
            </a:r>
          </a:p>
        </p:txBody>
      </p:sp>
      <p:graphicFrame>
        <p:nvGraphicFramePr>
          <p:cNvPr id="12300" name="Object 4"/>
          <p:cNvGraphicFramePr>
            <a:graphicFrameLocks noChangeAspect="1"/>
          </p:cNvGraphicFramePr>
          <p:nvPr>
            <p:extLst>
              <p:ext uri="{D42A27DB-BD31-4B8C-83A1-F6EECF244321}">
                <p14:modId xmlns:p14="http://schemas.microsoft.com/office/powerpoint/2010/main" val="2491849471"/>
              </p:ext>
            </p:extLst>
          </p:nvPr>
        </p:nvGraphicFramePr>
        <p:xfrm>
          <a:off x="4108946" y="1555701"/>
          <a:ext cx="1039118" cy="865188"/>
        </p:xfrm>
        <a:graphic>
          <a:graphicData uri="http://schemas.openxmlformats.org/presentationml/2006/ole">
            <mc:AlternateContent xmlns:mc="http://schemas.openxmlformats.org/markup-compatibility/2006">
              <mc:Choice xmlns:v="urn:schemas-microsoft-com:vml" Requires="v">
                <p:oleObj name="Equation" r:id="rId5" imgW="469800" imgH="393480" progId="Equation.DSMT4">
                  <p:embed/>
                </p:oleObj>
              </mc:Choice>
              <mc:Fallback>
                <p:oleObj name="Equation" r:id="rId5" imgW="469800" imgH="393480" progId="Equation.DSMT4">
                  <p:embed/>
                  <p:pic>
                    <p:nvPicPr>
                      <p:cNvPr id="0" name="Object 4"/>
                      <p:cNvPicPr>
                        <a:picLocks noChangeAspect="1" noChangeArrowheads="1"/>
                      </p:cNvPicPr>
                      <p:nvPr/>
                    </p:nvPicPr>
                    <p:blipFill>
                      <a:blip r:embed="rId6"/>
                      <a:srcRect/>
                      <a:stretch>
                        <a:fillRect/>
                      </a:stretch>
                    </p:blipFill>
                    <p:spPr bwMode="auto">
                      <a:xfrm>
                        <a:off x="4108946" y="1555701"/>
                        <a:ext cx="1039118" cy="865188"/>
                      </a:xfrm>
                      <a:prstGeom prst="rect">
                        <a:avLst/>
                      </a:prstGeom>
                      <a:noFill/>
                      <a:ln>
                        <a:noFill/>
                      </a:ln>
                    </p:spPr>
                  </p:pic>
                </p:oleObj>
              </mc:Fallback>
            </mc:AlternateContent>
          </a:graphicData>
        </a:graphic>
      </p:graphicFrame>
      <p:graphicFrame>
        <p:nvGraphicFramePr>
          <p:cNvPr id="12301" name="Object 5"/>
          <p:cNvGraphicFramePr>
            <a:graphicFrameLocks noChangeAspect="1"/>
          </p:cNvGraphicFramePr>
          <p:nvPr>
            <p:extLst>
              <p:ext uri="{D42A27DB-BD31-4B8C-83A1-F6EECF244321}">
                <p14:modId xmlns:p14="http://schemas.microsoft.com/office/powerpoint/2010/main" val="2423664533"/>
              </p:ext>
            </p:extLst>
          </p:nvPr>
        </p:nvGraphicFramePr>
        <p:xfrm>
          <a:off x="2063750" y="1555750"/>
          <a:ext cx="1703388" cy="865188"/>
        </p:xfrm>
        <a:graphic>
          <a:graphicData uri="http://schemas.openxmlformats.org/presentationml/2006/ole">
            <mc:AlternateContent xmlns:mc="http://schemas.openxmlformats.org/markup-compatibility/2006">
              <mc:Choice xmlns:v="urn:schemas-microsoft-com:vml" Requires="v">
                <p:oleObj name="Equation" r:id="rId7" imgW="825480" imgH="419040" progId="Equation.DSMT4">
                  <p:embed/>
                </p:oleObj>
              </mc:Choice>
              <mc:Fallback>
                <p:oleObj name="Equation" r:id="rId7" imgW="825480" imgH="419040" progId="Equation.DSMT4">
                  <p:embed/>
                  <p:pic>
                    <p:nvPicPr>
                      <p:cNvPr id="0" name="Object 5"/>
                      <p:cNvPicPr>
                        <a:picLocks noChangeAspect="1" noChangeArrowheads="1"/>
                      </p:cNvPicPr>
                      <p:nvPr/>
                    </p:nvPicPr>
                    <p:blipFill>
                      <a:blip r:embed="rId8"/>
                      <a:srcRect/>
                      <a:stretch>
                        <a:fillRect/>
                      </a:stretch>
                    </p:blipFill>
                    <p:spPr bwMode="auto">
                      <a:xfrm>
                        <a:off x="2063750" y="1555750"/>
                        <a:ext cx="17033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2" name="Text Box 15"/>
          <p:cNvSpPr txBox="1">
            <a:spLocks noChangeArrowheads="1"/>
          </p:cNvSpPr>
          <p:nvPr/>
        </p:nvSpPr>
        <p:spPr bwMode="auto">
          <a:xfrm>
            <a:off x="5344864" y="1743199"/>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其速度正比于</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p>
        </p:txBody>
      </p:sp>
      <p:sp>
        <p:nvSpPr>
          <p:cNvPr id="12303" name="TextBox 1"/>
          <p:cNvSpPr txBox="1">
            <a:spLocks noChangeArrowheads="1"/>
          </p:cNvSpPr>
          <p:nvPr/>
        </p:nvSpPr>
        <p:spPr bwMode="auto">
          <a:xfrm>
            <a:off x="4860032" y="4855313"/>
            <a:ext cx="39948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υ</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亦是</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的周期函数，但是是奇函数，对于</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态，平均速度大小相等方向相反</a:t>
            </a:r>
          </a:p>
        </p:txBody>
      </p:sp>
      <p:sp>
        <p:nvSpPr>
          <p:cNvPr id="123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B84DDB-75C8-457B-9DBF-6C932675BAAD}"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9</a:t>
            </a:fld>
            <a:endParaRPr lang="zh-CN" altLang="en-US" sz="1200" b="1" dirty="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857266" y="3426072"/>
            <a:ext cx="1467068" cy="400110"/>
          </a:xfrm>
          <a:prstGeom prst="rect">
            <a:avLst/>
          </a:prstGeom>
          <a:noFill/>
        </p:spPr>
        <p:txBody>
          <a:bodyPr wrap="non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以一维为例</a:t>
            </a:r>
          </a:p>
        </p:txBody>
      </p:sp>
      <p:graphicFrame>
        <p:nvGraphicFramePr>
          <p:cNvPr id="20" name="对象 19"/>
          <p:cNvGraphicFramePr>
            <a:graphicFrameLocks noChangeAspect="1"/>
          </p:cNvGraphicFramePr>
          <p:nvPr>
            <p:extLst>
              <p:ext uri="{D42A27DB-BD31-4B8C-83A1-F6EECF244321}">
                <p14:modId xmlns:p14="http://schemas.microsoft.com/office/powerpoint/2010/main" val="1686604797"/>
              </p:ext>
            </p:extLst>
          </p:nvPr>
        </p:nvGraphicFramePr>
        <p:xfrm>
          <a:off x="5446713" y="2173288"/>
          <a:ext cx="2016125" cy="823912"/>
        </p:xfrm>
        <a:graphic>
          <a:graphicData uri="http://schemas.openxmlformats.org/presentationml/2006/ole">
            <mc:AlternateContent xmlns:mc="http://schemas.openxmlformats.org/markup-compatibility/2006">
              <mc:Choice xmlns:v="urn:schemas-microsoft-com:vml" Requires="v">
                <p:oleObj name="Equation" r:id="rId9" imgW="965160" imgH="393480" progId="Equation.DSMT4">
                  <p:embed/>
                </p:oleObj>
              </mc:Choice>
              <mc:Fallback>
                <p:oleObj name="Equation" r:id="rId9" imgW="965160" imgH="393480" progId="Equation.DSMT4">
                  <p:embed/>
                  <p:pic>
                    <p:nvPicPr>
                      <p:cNvPr id="16" name="对象 15"/>
                      <p:cNvPicPr/>
                      <p:nvPr/>
                    </p:nvPicPr>
                    <p:blipFill>
                      <a:blip r:embed="rId10"/>
                      <a:stretch>
                        <a:fillRect/>
                      </a:stretch>
                    </p:blipFill>
                    <p:spPr>
                      <a:xfrm>
                        <a:off x="5446713" y="2173288"/>
                        <a:ext cx="2016125" cy="823912"/>
                      </a:xfrm>
                      <a:prstGeom prst="rect">
                        <a:avLst/>
                      </a:prstGeom>
                      <a:noFill/>
                      <a:ln w="25400">
                        <a:noFill/>
                      </a:ln>
                    </p:spPr>
                  </p:pic>
                </p:oleObj>
              </mc:Fallback>
            </mc:AlternateContent>
          </a:graphicData>
        </a:graphic>
      </p:graphicFrame>
      <p:sp>
        <p:nvSpPr>
          <p:cNvPr id="5" name="文本框 4"/>
          <p:cNvSpPr txBox="1"/>
          <p:nvPr/>
        </p:nvSpPr>
        <p:spPr>
          <a:xfrm>
            <a:off x="1085418" y="3649565"/>
            <a:ext cx="877163" cy="369332"/>
          </a:xfrm>
          <a:prstGeom prst="rect">
            <a:avLst/>
          </a:prstGeom>
          <a:noFill/>
        </p:spPr>
        <p:txBody>
          <a:bodyPr wrap="non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偶函数</a:t>
            </a:r>
          </a:p>
        </p:txBody>
      </p:sp>
      <p:sp>
        <p:nvSpPr>
          <p:cNvPr id="21" name="文本框 20"/>
          <p:cNvSpPr txBox="1"/>
          <p:nvPr/>
        </p:nvSpPr>
        <p:spPr>
          <a:xfrm>
            <a:off x="3269822" y="3647216"/>
            <a:ext cx="877163" cy="369332"/>
          </a:xfrm>
          <a:prstGeom prst="rect">
            <a:avLst/>
          </a:prstGeom>
          <a:noFill/>
        </p:spPr>
        <p:txBody>
          <a:bodyPr wrap="non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奇函数</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3810</TotalTime>
  <Words>2863</Words>
  <Application>Microsoft Office PowerPoint</Application>
  <PresentationFormat>On-screen Show (4:3)</PresentationFormat>
  <Paragraphs>354</Paragraphs>
  <Slides>49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59" baseType="lpstr">
      <vt:lpstr>微软雅黑</vt:lpstr>
      <vt:lpstr>Arial</vt:lpstr>
      <vt:lpstr>Calibri</vt:lpstr>
      <vt:lpstr>Symbol</vt:lpstr>
      <vt:lpstr>Times New Roman</vt:lpstr>
      <vt:lpstr>Wingdings</vt:lpstr>
      <vt:lpstr>Office 主题​​</vt:lpstr>
      <vt:lpstr>MathType 7.0 Equation</vt:lpstr>
      <vt:lpstr>Equation</vt:lpstr>
      <vt:lpstr>公式</vt:lpstr>
      <vt:lpstr>第四章  固体的电特性</vt:lpstr>
      <vt:lpstr>内容提要</vt:lpstr>
      <vt:lpstr>4.1  晶体中电子在外电场下的运动</vt:lpstr>
      <vt:lpstr>PowerPoint Presentation</vt:lpstr>
      <vt:lpstr>PowerPoint Presentation</vt:lpstr>
      <vt:lpstr>波 包（wave packet）</vt:lpstr>
      <vt:lpstr>电子的波包</vt:lpstr>
      <vt:lpstr>波包群速度=电子平均速度</vt:lpstr>
      <vt:lpstr>PowerPoint Presentation</vt:lpstr>
      <vt:lpstr>PowerPoint Presentation</vt:lpstr>
      <vt:lpstr>PowerPoint Presentation</vt:lpstr>
      <vt:lpstr>4.1  晶体中电子在外场下的运动</vt:lpstr>
      <vt:lpstr>外力作用下的状态变化</vt:lpstr>
      <vt:lpstr>外力作用下的状态变化</vt:lpstr>
      <vt:lpstr>准经典运动的两个基本方程</vt:lpstr>
      <vt:lpstr>4.1  晶体中电子在外场下的运动</vt:lpstr>
      <vt:lpstr>准经典电子运动的加速度公式</vt:lpstr>
      <vt:lpstr>加速度的矩阵形式：倒数有效质量张量</vt:lpstr>
      <vt:lpstr>对角化张量</vt:lpstr>
      <vt:lpstr>对角化张量</vt:lpstr>
      <vt:lpstr>晶体电子的有效质量</vt:lpstr>
      <vt:lpstr>PowerPoint Presentation</vt:lpstr>
      <vt:lpstr>PowerPoint Presentation</vt:lpstr>
      <vt:lpstr>有效质量的大小和E(k)的曲率相关</vt:lpstr>
      <vt:lpstr>晶体电子的有效质量</vt:lpstr>
      <vt:lpstr>PowerPoint Presentation</vt:lpstr>
      <vt:lpstr>互动环节</vt:lpstr>
      <vt:lpstr>4.1  晶体中电子在外场下的运动</vt:lpstr>
      <vt:lpstr>恒定电场下的运动</vt:lpstr>
      <vt:lpstr>恒定电场下的运动</vt:lpstr>
      <vt:lpstr>恒定电场下的运动</vt:lpstr>
      <vt:lpstr>满带电子不导电</vt:lpstr>
      <vt:lpstr>满带电子不导电</vt:lpstr>
      <vt:lpstr>部分填充能带在电场下产生电流</vt:lpstr>
      <vt:lpstr>4.1  晶体中电子在外场下的运动</vt:lpstr>
      <vt:lpstr>导体的能带模型</vt:lpstr>
      <vt:lpstr>举例：一价碱金属钠的电子填充</vt:lpstr>
      <vt:lpstr>举例：二价碱土金属的电子填充</vt:lpstr>
      <vt:lpstr>非导体的能带模型</vt:lpstr>
      <vt:lpstr>举例：金刚石结构的IV族元素晶体</vt:lpstr>
      <vt:lpstr>PowerPoint Presentation</vt:lpstr>
      <vt:lpstr>PowerPoint Presentation</vt:lpstr>
      <vt:lpstr>导体、半导体、绝缘体</vt:lpstr>
      <vt:lpstr>4.1  晶体中电子在外场下的运动</vt:lpstr>
      <vt:lpstr>近满带和“空穴”（hole）的概念</vt:lpstr>
      <vt:lpstr>近满带和“空穴”的概念</vt:lpstr>
      <vt:lpstr>空穴概念</vt:lpstr>
      <vt:lpstr>互动环节</vt:lpstr>
      <vt:lpstr>重点知识点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固体的电特性</dc:title>
  <dc:creator>Wang Lai</dc:creator>
  <cp:lastModifiedBy>Man Fong Lio</cp:lastModifiedBy>
  <cp:revision>140</cp:revision>
  <dcterms:created xsi:type="dcterms:W3CDTF">2013-04-07T02:19:56Z</dcterms:created>
  <dcterms:modified xsi:type="dcterms:W3CDTF">2024-05-26T17:29:13Z</dcterms:modified>
</cp:coreProperties>
</file>