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86" r:id="rId4"/>
    <p:sldId id="347" r:id="rId5"/>
    <p:sldId id="346" r:id="rId6"/>
    <p:sldId id="288" r:id="rId7"/>
    <p:sldId id="260" r:id="rId8"/>
    <p:sldId id="311" r:id="rId9"/>
    <p:sldId id="313" r:id="rId10"/>
    <p:sldId id="312" r:id="rId11"/>
    <p:sldId id="261" r:id="rId12"/>
    <p:sldId id="263" r:id="rId13"/>
    <p:sldId id="264" r:id="rId14"/>
    <p:sldId id="303" r:id="rId15"/>
    <p:sldId id="316" r:id="rId16"/>
    <p:sldId id="317" r:id="rId17"/>
    <p:sldId id="323" r:id="rId18"/>
    <p:sldId id="319" r:id="rId19"/>
    <p:sldId id="320" r:id="rId20"/>
    <p:sldId id="322" r:id="rId21"/>
    <p:sldId id="343" r:id="rId22"/>
    <p:sldId id="344" r:id="rId23"/>
    <p:sldId id="282" r:id="rId24"/>
    <p:sldId id="348" r:id="rId2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89" autoAdjust="0"/>
  </p:normalViewPr>
  <p:slideViewPr>
    <p:cSldViewPr>
      <p:cViewPr varScale="1">
        <p:scale>
          <a:sx n="74" d="100"/>
          <a:sy n="74" d="100"/>
        </p:scale>
        <p:origin x="1157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00252DF-9EF5-4047-5F50-D3FCE8C476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CC8880-7596-68C8-6A5E-DF0AC34AC05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8657CED-7D39-4BB9-BBC8-3B53A97FBAB3}" type="datetimeFigureOut">
              <a:rPr lang="zh-CN" altLang="en-US"/>
              <a:pPr>
                <a:defRPr/>
              </a:pPr>
              <a:t>2024/4/16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7E6CB94C-02FB-22E7-80BC-50BD73C8D7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429B6A04-AF48-6759-201D-E4DCF3601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B992B3-730D-E2F4-69A0-91CF7557C7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033E97-2A45-6236-403D-5AA565E8DD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B680914-F0C6-42A0-9FCC-6E1FC23313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21.emf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8FFF48B2-FCAB-27FD-3385-C2062D4A37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C6F87EDB-6AA9-51B1-67B4-123A54D932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id="{D460E6BF-D12D-EAFE-2C39-7C90109FDD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450ABF3-739B-4910-B250-1E2A3AE72DA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影像版面配置區 1">
            <a:extLst>
              <a:ext uri="{FF2B5EF4-FFF2-40B4-BE49-F238E27FC236}">
                <a16:creationId xmlns:a16="http://schemas.microsoft.com/office/drawing/2014/main" id="{465D9A47-695C-92BE-0E8D-67983067BD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備忘稿版面配置區 2">
            <a:extLst>
              <a:ext uri="{FF2B5EF4-FFF2-40B4-BE49-F238E27FC236}">
                <a16:creationId xmlns:a16="http://schemas.microsoft.com/office/drawing/2014/main" id="{72AC7BBB-EBFF-1163-1300-C153B04D70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流</a:t>
            </a:r>
            <a:r>
              <a:rPr lang="zh-TW" altLang="en-US" sz="1600">
                <a:latin typeface="Cambria Math" panose="02040503050406030204" pitchFamily="18" charset="0"/>
              </a:rPr>
              <a:t>体力学的质量连续定理：</a:t>
            </a:r>
            <a:r>
              <a:rPr lang="en-US" altLang="zh-TW" sz="1600">
                <a:latin typeface="Cambria Math" panose="02040503050406030204" pitchFamily="18" charset="0"/>
              </a:rPr>
              <a:t>𝜕𝜌(</a:t>
            </a:r>
            <a:r>
              <a:rPr lang="en-US" altLang="zh-TW" sz="1600" b="1">
                <a:latin typeface="Cambria Math" panose="02040503050406030204" pitchFamily="18" charset="0"/>
              </a:rPr>
              <a:t>𝒓</a:t>
            </a:r>
            <a:r>
              <a:rPr lang="en-US" altLang="zh-TW" sz="1600">
                <a:latin typeface="Cambria Math" panose="02040503050406030204" pitchFamily="18" charset="0"/>
              </a:rPr>
              <a:t>,𝑡)/𝜕𝑡+∇_</a:t>
            </a:r>
            <a:r>
              <a:rPr lang="en-US" altLang="zh-TW" sz="1600" b="1">
                <a:latin typeface="Cambria Math" panose="02040503050406030204" pitchFamily="18" charset="0"/>
              </a:rPr>
              <a:t>𝒌</a:t>
            </a:r>
            <a:r>
              <a:rPr lang="en-US" altLang="zh-TW" sz="1600">
                <a:latin typeface="Cambria Math" panose="02040503050406030204" pitchFamily="18" charset="0"/>
              </a:rPr>
              <a:t>⋅</a:t>
            </a:r>
            <a:r>
              <a:rPr lang="en-US" altLang="zh-TW" sz="1600" b="1">
                <a:latin typeface="Cambria Math" panose="02040503050406030204" pitchFamily="18" charset="0"/>
              </a:rPr>
              <a:t>(</a:t>
            </a:r>
            <a:r>
              <a:rPr lang="en-US" altLang="zh-TW" sz="1600">
                <a:latin typeface="Cambria Math" panose="02040503050406030204" pitchFamily="18" charset="0"/>
              </a:rPr>
              <a:t>𝜌(</a:t>
            </a:r>
            <a:r>
              <a:rPr lang="en-US" altLang="zh-TW" sz="1600" b="1">
                <a:latin typeface="Cambria Math" panose="02040503050406030204" pitchFamily="18" charset="0"/>
              </a:rPr>
              <a:t>𝒓</a:t>
            </a:r>
            <a:r>
              <a:rPr lang="en-US" altLang="zh-TW" sz="1600">
                <a:latin typeface="Cambria Math" panose="02040503050406030204" pitchFamily="18" charset="0"/>
              </a:rPr>
              <a:t>,𝑡)</a:t>
            </a:r>
            <a:r>
              <a:rPr lang="en-US" altLang="zh-TW" sz="1600" b="1">
                <a:latin typeface="Cambria Math" panose="02040503050406030204" pitchFamily="18" charset="0"/>
              </a:rPr>
              <a:t> </a:t>
            </a:r>
            <a:r>
              <a:rPr lang="en-US" altLang="zh-TW" sz="1600">
                <a:latin typeface="Cambria Math" panose="02040503050406030204" pitchFamily="18" charset="0"/>
              </a:rPr>
              <a:t> d</a:t>
            </a:r>
            <a:r>
              <a:rPr lang="en-US" altLang="zh-TW" sz="1600" b="1">
                <a:latin typeface="Cambria Math" panose="02040503050406030204" pitchFamily="18" charset="0"/>
              </a:rPr>
              <a:t>𝒓/</a:t>
            </a:r>
            <a:r>
              <a:rPr lang="en-US" altLang="zh-TW" sz="1600">
                <a:latin typeface="Cambria Math" panose="02040503050406030204" pitchFamily="18" charset="0"/>
              </a:rPr>
              <a:t>d𝑡</a:t>
            </a:r>
            <a:r>
              <a:rPr lang="en-US" altLang="zh-TW" sz="1600" b="1">
                <a:latin typeface="Cambria Math" panose="02040503050406030204" pitchFamily="18" charset="0"/>
              </a:rPr>
              <a:t>)=𝟎</a:t>
            </a:r>
          </a:p>
        </p:txBody>
      </p:sp>
      <p:sp>
        <p:nvSpPr>
          <p:cNvPr id="17412" name="投影片編號版面配置區 3">
            <a:extLst>
              <a:ext uri="{FF2B5EF4-FFF2-40B4-BE49-F238E27FC236}">
                <a16:creationId xmlns:a16="http://schemas.microsoft.com/office/drawing/2014/main" id="{D67429A3-D754-D282-4368-063DF0654C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28527C0-ABD5-4002-AF61-6C465E79765D}" type="slidenum">
              <a:rPr lang="zh-CN" altLang="en-US" smtClean="0"/>
              <a:pPr/>
              <a:t>13</a:t>
            </a:fld>
            <a:endParaRPr lang="zh-CN" altLang="en-US"/>
          </a:p>
        </p:txBody>
      </p:sp>
      <p:graphicFrame>
        <p:nvGraphicFramePr>
          <p:cNvPr id="17413" name="物件 4">
            <a:extLst>
              <a:ext uri="{FF2B5EF4-FFF2-40B4-BE49-F238E27FC236}">
                <a16:creationId xmlns:a16="http://schemas.microsoft.com/office/drawing/2014/main" id="{0005B624-F8F2-7DB0-B04C-5755BE72DF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4354513"/>
          <a:ext cx="18288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29033" imgH="432980" progId="Equation.DSMT4">
                  <p:embed/>
                </p:oleObj>
              </mc:Choice>
              <mc:Fallback>
                <p:oleObj name="Equation" r:id="rId3" imgW="1829033" imgH="432980" progId="Equation.DSMT4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354513"/>
                        <a:ext cx="18288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78181E-A63A-2EBE-B429-CEB302D2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34CE9F-C34C-7FF0-A172-B915E7FC3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1EE704-F610-8466-BFD7-B638B06E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27838-6680-40D4-B686-432D1D2BC5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74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F484BF-7E7E-076A-A82D-4B47D793F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B4FFFC-067C-D573-A55F-CD07B58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C2A7BE-89B3-DFCF-2D5A-620B929D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B767D-73F5-4B96-BA5A-CB66D31AAD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34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3C4850-2BEF-2CD7-B22C-C7F682512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511A56-28EE-08F6-DAE2-14A1098C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974956-D0AC-893E-3630-4E6E7893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2CFEB-6458-4D13-A35B-5CAAD0A30C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31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75B02-BEB6-D734-B248-01298DAD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B16AEC-F776-0096-E31A-C0304C4C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814446-3696-DF7D-45B6-8828B8456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BC11DB-AA0F-4D8F-A15E-FE294E08D3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53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4CA8F-799F-F9CA-0314-61B65DEC2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366EE6-BF9C-B67A-D37D-DE6E59CB8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09A53-566D-A3B9-EFB0-BDACC5CCF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733D1-0D0D-41DE-A448-D868245D00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45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67459F0-FFE6-E38B-4FCA-9F670E02B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893C737-40BE-545D-19BB-67285B45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99715FD-C2DF-C2A4-6A7B-9443832BF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40C92-CA21-4BB0-84F2-231D14A58F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36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EF276CA6-4D95-E2EB-C30B-D451F85C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822D416-B2A5-753C-975D-AAB2AF7E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CDBB979-98FD-85F3-1481-954A516E7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FDF71-590D-40C8-9BE0-A84BA56D68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32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D05730F9-737E-A3D7-6752-76261E68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B804F6F-186B-2EFA-4C54-E6344153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DC1E87E-CC6B-D488-1849-A3155F63D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EA119-DA51-4CBF-BAA9-D20E9CFBC6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46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ED0A806D-AD23-6733-DC69-C5C849D33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7189E5C6-E7EC-74EA-1123-5129184F5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86C3CDE0-1FDB-8371-0BAC-22035A91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FBB93-D154-4D05-A2E0-7D7425805A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04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3C361E1-CEE7-04BD-361E-5B07A267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8DB8924-E3B4-FC67-DCB8-5C149DA6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C24FB30-B372-9EC0-C5E6-F34E44366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E195A-B485-449B-9E68-97FA22E0A9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21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EF3B332-24AB-A3C2-F8D9-7D6319DB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D84D463-2AA9-64CF-D899-D545DF3C2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30195A1-F58E-ADDD-C0E2-3280B82F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5DCAE-0429-4D46-9AC1-A85D11348E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16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3BB80434-49EE-927A-7CD5-C25697BF73A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43F84218-49F9-BDC3-F19F-82924E5F70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0C0141-091F-F277-B5D8-027C207FB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DBF52F-00A5-E9C7-D846-B60FF202A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AFB25-F4E3-132C-D91B-41F137428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9FED9C9-B763-47F3-8520-A04718DA85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19.wmf"/><Relationship Id="rId7" Type="http://schemas.openxmlformats.org/officeDocument/2006/relationships/image" Target="../media/image24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3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29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3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2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image" Target="../media/image33.wmf"/><Relationship Id="rId7" Type="http://schemas.openxmlformats.org/officeDocument/2006/relationships/image" Target="../media/image35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3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image" Target="../media/image37.wmf"/><Relationship Id="rId7" Type="http://schemas.openxmlformats.org/officeDocument/2006/relationships/image" Target="../media/image39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48.wmf"/><Relationship Id="rId2" Type="http://schemas.openxmlformats.org/officeDocument/2006/relationships/oleObject" Target="../embeddings/oleObject45.bin"/><Relationship Id="rId16" Type="http://schemas.openxmlformats.org/officeDocument/2006/relationships/oleObject" Target="../embeddings/oleObject5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5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54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>
            <a:extLst>
              <a:ext uri="{FF2B5EF4-FFF2-40B4-BE49-F238E27FC236}">
                <a16:creationId xmlns:a16="http://schemas.microsoft.com/office/drawing/2014/main" id="{60D7DB7D-1328-D1B3-0AEC-F091558B92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  固体的电特性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8ACB7D1-0C81-F469-94B4-8D9F41239BFD}"/>
              </a:ext>
            </a:extLst>
          </p:cNvPr>
          <p:cNvSpPr>
            <a:spLocks noGrp="1" noRot="1"/>
          </p:cNvSpPr>
          <p:nvPr>
            <p:ph type="title" idx="4294967295"/>
          </p:nvPr>
        </p:nvSpPr>
        <p:spPr>
          <a:xfrm>
            <a:off x="992188" y="274638"/>
            <a:ext cx="7148512" cy="1143000"/>
          </a:xfrm>
        </p:spPr>
        <p:txBody>
          <a:bodyPr/>
          <a:lstStyle/>
          <a:p>
            <a:r>
              <a:rPr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存在电场时的非平衡分布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0319DCB6-C8AA-FE80-76A9-5A227FC27355}"/>
              </a:ext>
            </a:extLst>
          </p:cNvPr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303213" y="1484313"/>
            <a:ext cx="5716587" cy="1612900"/>
          </a:xfrm>
          <a:solidFill>
            <a:srgbClr val="FFFFFF"/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一般电子理论下，欧姆定律的物理基础</a:t>
            </a:r>
          </a:p>
          <a:p>
            <a:pPr lvl="1">
              <a:buSzPct val="75000"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电子在电场作用下加速</a:t>
            </a:r>
          </a:p>
          <a:p>
            <a:pPr lvl="1">
              <a:buSzPct val="75000"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因碰撞失去定向速度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分布函数方法基于同样的物理基础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70" name="Text Box 7">
            <a:extLst>
              <a:ext uri="{FF2B5EF4-FFF2-40B4-BE49-F238E27FC236}">
                <a16:creationId xmlns:a16="http://schemas.microsoft.com/office/drawing/2014/main" id="{61290DA3-5890-369E-6C78-1FE55EC72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3213100"/>
            <a:ext cx="6423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>
              <a:buSzPct val="75000"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在电场力 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qE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作用下，电子的状态变化：</a:t>
            </a:r>
          </a:p>
        </p:txBody>
      </p:sp>
      <p:sp>
        <p:nvSpPr>
          <p:cNvPr id="11271" name="Rectangle 4">
            <a:extLst>
              <a:ext uri="{FF2B5EF4-FFF2-40B4-BE49-F238E27FC236}">
                <a16:creationId xmlns:a16="http://schemas.microsoft.com/office/drawing/2014/main" id="{A43F135F-5F89-C4BD-7440-BE3D3D64E536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00038" y="4797425"/>
            <a:ext cx="8532812" cy="5032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>
              <a:buSzPct val="75000"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另一方面，电子碰撞的效果使得分布恢复平衡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buSzPct val="75000"/>
              <a:buFont typeface="Wingdings" panose="05000000000000000000" pitchFamily="2" charset="2"/>
              <a:buChar char="p"/>
            </a:pP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粗略考虑：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电子有一个碰撞自由时间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，电子在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状态下变化，如碰撞不断发生，则形成稳定分布</a:t>
            </a: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6831452-65A4-F30E-FD5E-AEB557CF4DCA}"/>
              </a:ext>
            </a:extLst>
          </p:cNvPr>
          <p:cNvGrpSpPr>
            <a:grpSpLocks/>
          </p:cNvGrpSpPr>
          <p:nvPr/>
        </p:nvGrpSpPr>
        <p:grpSpPr bwMode="auto">
          <a:xfrm>
            <a:off x="6196013" y="1196975"/>
            <a:ext cx="2808287" cy="2457450"/>
            <a:chOff x="6196013" y="1196975"/>
            <a:chExt cx="2808287" cy="2456812"/>
          </a:xfrm>
        </p:grpSpPr>
        <p:sp>
          <p:nvSpPr>
            <p:cNvPr id="13329" name="Text Box 13">
              <a:extLst>
                <a:ext uri="{FF2B5EF4-FFF2-40B4-BE49-F238E27FC236}">
                  <a16:creationId xmlns:a16="http://schemas.microsoft.com/office/drawing/2014/main" id="{C05BCFC7-D20E-8547-88C2-C47F9CEE54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3342" y="3284538"/>
              <a:ext cx="338554" cy="369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3330" name="Text Box 15">
              <a:extLst>
                <a:ext uri="{FF2B5EF4-FFF2-40B4-BE49-F238E27FC236}">
                  <a16:creationId xmlns:a16="http://schemas.microsoft.com/office/drawing/2014/main" id="{FAFEF344-D735-FED1-8E37-B6AB7F243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8088761" y="3284538"/>
              <a:ext cx="530916" cy="369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-qE</a:t>
              </a:r>
            </a:p>
          </p:txBody>
        </p:sp>
        <p:grpSp>
          <p:nvGrpSpPr>
            <p:cNvPr id="13331" name="组合 4">
              <a:extLst>
                <a:ext uri="{FF2B5EF4-FFF2-40B4-BE49-F238E27FC236}">
                  <a16:creationId xmlns:a16="http://schemas.microsoft.com/office/drawing/2014/main" id="{461133CB-81E9-2E70-02C1-2928C5516F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6013" y="1196975"/>
              <a:ext cx="2808287" cy="2087563"/>
              <a:chOff x="6196013" y="1196975"/>
              <a:chExt cx="2808287" cy="2087563"/>
            </a:xfrm>
          </p:grpSpPr>
          <p:sp>
            <p:nvSpPr>
              <p:cNvPr id="13332" name="Line 14">
                <a:extLst>
                  <a:ext uri="{FF2B5EF4-FFF2-40B4-BE49-F238E27FC236}">
                    <a16:creationId xmlns:a16="http://schemas.microsoft.com/office/drawing/2014/main" id="{FD15C1C7-7446-2B99-73F7-17E4786195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340475" y="3284538"/>
                <a:ext cx="10795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33" name="Line 16">
                <a:extLst>
                  <a:ext uri="{FF2B5EF4-FFF2-40B4-BE49-F238E27FC236}">
                    <a16:creationId xmlns:a16="http://schemas.microsoft.com/office/drawing/2014/main" id="{7AD5E11F-A468-E354-72D7-65D360E551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08900" y="3284538"/>
                <a:ext cx="10795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34" name="Line 21">
                <a:extLst>
                  <a:ext uri="{FF2B5EF4-FFF2-40B4-BE49-F238E27FC236}">
                    <a16:creationId xmlns:a16="http://schemas.microsoft.com/office/drawing/2014/main" id="{741D88D9-377A-E35A-E428-ECD71EC109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83575" y="2205038"/>
                <a:ext cx="720725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35" name="Oval 9" descr="宽下对角线">
                <a:extLst>
                  <a:ext uri="{FF2B5EF4-FFF2-40B4-BE49-F238E27FC236}">
                    <a16:creationId xmlns:a16="http://schemas.microsoft.com/office/drawing/2014/main" id="{6580EAC7-12B6-F827-1928-5C2BF2E0E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6013" y="1196975"/>
                <a:ext cx="1943100" cy="1943100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36" name="Oval 10" descr="宽下对角线">
                <a:extLst>
                  <a:ext uri="{FF2B5EF4-FFF2-40B4-BE49-F238E27FC236}">
                    <a16:creationId xmlns:a16="http://schemas.microsoft.com/office/drawing/2014/main" id="{72422388-B051-9D45-BB10-65956C408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6738" y="1196975"/>
                <a:ext cx="1943100" cy="1943100"/>
              </a:xfrm>
              <a:prstGeom prst="ellipse">
                <a:avLst/>
              </a:prstGeom>
              <a:noFill/>
              <a:ln w="28575">
                <a:solidFill>
                  <a:srgbClr val="CC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2" name="Group 32">
            <a:extLst>
              <a:ext uri="{FF2B5EF4-FFF2-40B4-BE49-F238E27FC236}">
                <a16:creationId xmlns:a16="http://schemas.microsoft.com/office/drawing/2014/main" id="{166FE6AE-7E8D-713F-18C5-C2AC2F37343D}"/>
              </a:ext>
            </a:extLst>
          </p:cNvPr>
          <p:cNvGrpSpPr>
            <a:grpSpLocks/>
          </p:cNvGrpSpPr>
          <p:nvPr/>
        </p:nvGrpSpPr>
        <p:grpSpPr bwMode="auto">
          <a:xfrm>
            <a:off x="7164388" y="1095375"/>
            <a:ext cx="936625" cy="1116013"/>
            <a:chOff x="4513" y="645"/>
            <a:chExt cx="590" cy="703"/>
          </a:xfrm>
        </p:grpSpPr>
        <p:sp>
          <p:nvSpPr>
            <p:cNvPr id="2" name="Oval 27">
              <a:extLst>
                <a:ext uri="{FF2B5EF4-FFF2-40B4-BE49-F238E27FC236}">
                  <a16:creationId xmlns:a16="http://schemas.microsoft.com/office/drawing/2014/main" id="{799AE2D9-F3CD-B030-48EB-4EB114F51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1299"/>
              <a:ext cx="45" cy="45"/>
            </a:xfrm>
            <a:prstGeom prst="ellipse">
              <a:avLst/>
            </a:prstGeom>
            <a:solidFill>
              <a:srgbClr val="9900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Oval 28">
              <a:extLst>
                <a:ext uri="{FF2B5EF4-FFF2-40B4-BE49-F238E27FC236}">
                  <a16:creationId xmlns:a16="http://schemas.microsoft.com/office/drawing/2014/main" id="{1FE973E7-B91A-968B-8BA8-1F69D8AE6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2" y="1303"/>
              <a:ext cx="45" cy="45"/>
            </a:xfrm>
            <a:prstGeom prst="ellipse">
              <a:avLst/>
            </a:prstGeom>
            <a:solidFill>
              <a:srgbClr val="9900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27" name="Line 29">
              <a:extLst>
                <a:ext uri="{FF2B5EF4-FFF2-40B4-BE49-F238E27FC236}">
                  <a16:creationId xmlns:a16="http://schemas.microsoft.com/office/drawing/2014/main" id="{92541941-2106-59D9-F4F4-84F50D90B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8" y="1319"/>
              <a:ext cx="420" cy="5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8" name="Line 31">
              <a:extLst>
                <a:ext uri="{FF2B5EF4-FFF2-40B4-BE49-F238E27FC236}">
                  <a16:creationId xmlns:a16="http://schemas.microsoft.com/office/drawing/2014/main" id="{15800F9F-2EDD-B565-8CF7-CB84B39E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94" y="645"/>
              <a:ext cx="409" cy="681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3320" name="灯片编号占位符 3">
            <a:extLst>
              <a:ext uri="{FF2B5EF4-FFF2-40B4-BE49-F238E27FC236}">
                <a16:creationId xmlns:a16="http://schemas.microsoft.com/office/drawing/2014/main" id="{4855BC1B-6157-BE76-FD3D-D8F2512D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510896-012E-422A-A024-22523E3CAC17}" type="slidenum">
              <a:rPr lang="zh-CN" altLang="en-US" sz="1200" b="1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zh-CN" altLang="en-US" sz="1200" b="1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9" name="对象 1">
            <a:extLst>
              <a:ext uri="{FF2B5EF4-FFF2-40B4-BE49-F238E27FC236}">
                <a16:creationId xmlns:a16="http://schemas.microsoft.com/office/drawing/2014/main" id="{897F0B05-5EAA-8F6B-651F-5133BD870A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13638" y="33338"/>
          <a:ext cx="1538287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96900" imgH="431800" progId="Equation.DSMT4">
                  <p:embed/>
                </p:oleObj>
              </mc:Choice>
              <mc:Fallback>
                <p:oleObj name="Equation" r:id="rId3" imgW="596900" imgH="431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3638" y="33338"/>
                        <a:ext cx="1538287" cy="11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文本框 3">
            <a:extLst>
              <a:ext uri="{FF2B5EF4-FFF2-40B4-BE49-F238E27FC236}">
                <a16:creationId xmlns:a16="http://schemas.microsoft.com/office/drawing/2014/main" id="{42D04F42-9067-4CC2-6383-A19D78527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6475" y="12334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8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26" name="文本框 29">
            <a:extLst>
              <a:ext uri="{FF2B5EF4-FFF2-40B4-BE49-F238E27FC236}">
                <a16:creationId xmlns:a16="http://schemas.microsoft.com/office/drawing/2014/main" id="{64E27BBA-5A58-1B0F-3858-B208A9B6C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3938" y="1196975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8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879BE1D7-0C27-BE89-169E-2106DFC1C6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0463" y="3700463"/>
          <a:ext cx="1730375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29719" imgH="975557" progId="Equation.DSMT4">
                  <p:embed/>
                </p:oleObj>
              </mc:Choice>
              <mc:Fallback>
                <p:oleObj name="Equation" r:id="rId5" imgW="1729719" imgH="975557" progId="Equation.DSMT4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0463" y="3700463"/>
                        <a:ext cx="1730375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 animBg="1"/>
      <p:bldP spid="11270" grpId="0"/>
      <p:bldP spid="11271" grpId="0" animBg="1"/>
      <p:bldP spid="13325" grpId="0"/>
      <p:bldP spid="133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ACA7304A-B41C-A9E2-C3DC-38E3F345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2B2D2A-A349-4315-9B6A-86689B3AB3DD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988BE87F-F903-322C-0C57-90C8C8C8939D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金属中电子的输运过程：</a:t>
            </a:r>
            <a:br>
              <a:rPr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电场作用下的分布函数方法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C573D7E1-7F32-4040-503D-BC7F37B6DB2D}"/>
              </a:ext>
            </a:extLst>
          </p:cNvPr>
          <p:cNvSpPr>
            <a:spLocks noGrp="1" noRot="1"/>
          </p:cNvSpPr>
          <p:nvPr>
            <p:ph type="body" idx="1"/>
          </p:nvPr>
        </p:nvSpPr>
        <p:spPr>
          <a:xfrm>
            <a:off x="457200" y="3835400"/>
            <a:ext cx="8540750" cy="2332038"/>
          </a:xfrm>
        </p:spPr>
        <p:txBody>
          <a:bodyPr/>
          <a:lstStyle/>
          <a:p>
            <a:pPr lvl="1" eaLnBrk="1" hangingPunct="1"/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稳定的电流表示电子达到新的定态统计分布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</a:p>
          <a:p>
            <a:pPr lvl="1" eaLnBrk="1" hangingPunct="1"/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则单位体积下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中电子</a:t>
            </a:r>
          </a:p>
          <a:p>
            <a:pPr lvl="1" eaLnBrk="1" hangingPunct="1"/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341" name="Oval 9">
            <a:extLst>
              <a:ext uri="{FF2B5EF4-FFF2-40B4-BE49-F238E27FC236}">
                <a16:creationId xmlns:a16="http://schemas.microsoft.com/office/drawing/2014/main" id="{A35BCF39-F5CE-0442-C942-6A6070577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5456238"/>
            <a:ext cx="576263" cy="576262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342" name="Text Box 10">
            <a:extLst>
              <a:ext uri="{FF2B5EF4-FFF2-40B4-BE49-F238E27FC236}">
                <a16:creationId xmlns:a16="http://schemas.microsoft.com/office/drawing/2014/main" id="{F68BC45C-C2BD-D902-321A-9A4761D49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9913" y="6135688"/>
            <a:ext cx="3235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确定，则电流确定</a:t>
            </a:r>
            <a:endParaRPr lang="zh-CN" altLang="en-US" sz="2400" b="1" i="1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4343" name="Picture 39">
            <a:extLst>
              <a:ext uri="{FF2B5EF4-FFF2-40B4-BE49-F238E27FC236}">
                <a16:creationId xmlns:a16="http://schemas.microsoft.com/office/drawing/2014/main" id="{04AE9234-FFDD-338C-F47F-9A0EAAB0E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484313"/>
            <a:ext cx="3097213" cy="23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344" name="物件 1">
            <a:extLst>
              <a:ext uri="{FF2B5EF4-FFF2-40B4-BE49-F238E27FC236}">
                <a16:creationId xmlns:a16="http://schemas.microsoft.com/office/drawing/2014/main" id="{9C838D35-47F1-09C6-660F-E1849DA64F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24163" y="2693988"/>
          <a:ext cx="133032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82391" imgH="203112" progId="Equation.DSMT4">
                  <p:embed/>
                </p:oleObj>
              </mc:Choice>
              <mc:Fallback>
                <p:oleObj name="Equation" r:id="rId3" imgW="482391" imgH="203112" progId="Equation.DSMT4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2693988"/>
                        <a:ext cx="1330325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物件 2">
            <a:extLst>
              <a:ext uri="{FF2B5EF4-FFF2-40B4-BE49-F238E27FC236}">
                <a16:creationId xmlns:a16="http://schemas.microsoft.com/office/drawing/2014/main" id="{E6E6228F-0676-71E2-9C1D-7075979833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4843463"/>
          <a:ext cx="30257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08100" imgH="228600" progId="Equation.DSMT4">
                  <p:embed/>
                </p:oleObj>
              </mc:Choice>
              <mc:Fallback>
                <p:oleObj name="Equation" r:id="rId5" imgW="1308100" imgH="228600" progId="Equation.DSMT4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843463"/>
                        <a:ext cx="302577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物件 3">
            <a:extLst>
              <a:ext uri="{FF2B5EF4-FFF2-40B4-BE49-F238E27FC236}">
                <a16:creationId xmlns:a16="http://schemas.microsoft.com/office/drawing/2014/main" id="{6479049C-98E6-B1C3-F097-211B0D8483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5456238"/>
          <a:ext cx="5392738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51100" imgH="279400" progId="Equation.DSMT4">
                  <p:embed/>
                </p:oleObj>
              </mc:Choice>
              <mc:Fallback>
                <p:oleObj name="Equation" r:id="rId7" imgW="2451100" imgH="279400" progId="Equation.DSMT4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456238"/>
                        <a:ext cx="5392738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B3C80075-AD76-19E7-66CD-340E88819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1484313"/>
            <a:ext cx="45720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286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有外场作用下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将形成稳定电流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D89B7CA-B0D6-9DB9-9DCD-0BF8F0655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3330575"/>
            <a:ext cx="5216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</a:pP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即欧姆定律，系数为电导率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E70146A-06DC-5CBB-972A-2767B05A1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5497513"/>
            <a:ext cx="20177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0"/>
              </a:spcBef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总电流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/>
      <p:bldP spid="14341" grpId="0" animBg="1"/>
      <p:bldP spid="14342" grpId="0"/>
      <p:bldP spid="3" grpId="0"/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>
            <a:extLst>
              <a:ext uri="{FF2B5EF4-FFF2-40B4-BE49-F238E27FC236}">
                <a16:creationId xmlns:a16="http://schemas.microsoft.com/office/drawing/2014/main" id="{8080B042-391C-BCF2-E8FF-5F17E41C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645D88-625B-4B47-9F49-05A16B32E32A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5E243CD3-8787-0BEB-04CC-066ECA577097}"/>
              </a:ext>
            </a:extLst>
          </p:cNvPr>
          <p:cNvSpPr>
            <a:spLocks noGrp="1" noRot="1"/>
          </p:cNvSpPr>
          <p:nvPr>
            <p:ph type="title"/>
          </p:nvPr>
        </p:nvSpPr>
        <p:spPr>
          <a:xfrm>
            <a:off x="0" y="44450"/>
            <a:ext cx="9144000" cy="1143000"/>
          </a:xfrm>
        </p:spPr>
        <p:txBody>
          <a:bodyPr/>
          <a:lstStyle/>
          <a:p>
            <a:pPr eaLnBrk="1" hangingPunct="1"/>
            <a:r>
              <a:rPr lang="zh-CN" altLang="en-US" sz="36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获得分布函数的方法：</a:t>
            </a:r>
            <a:br>
              <a:rPr lang="zh-CN" altLang="en-US" sz="36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36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求解分布函数的微分方程</a:t>
            </a:r>
            <a:r>
              <a:rPr lang="en-US" altLang="zh-CN" sz="36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36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玻尔兹曼方程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B31CF695-D0E4-EFC4-0C70-C5405F45A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290638"/>
            <a:ext cx="612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kumimoji="1"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分布函数 </a:t>
            </a:r>
            <a:r>
              <a:rPr kumimoji="1"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kumimoji="1"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随时间的改变主要来自两方面：</a:t>
            </a:r>
          </a:p>
        </p:txBody>
      </p:sp>
      <p:sp>
        <p:nvSpPr>
          <p:cNvPr id="15365" name="Text Box 7">
            <a:extLst>
              <a:ext uri="{FF2B5EF4-FFF2-40B4-BE49-F238E27FC236}">
                <a16:creationId xmlns:a16="http://schemas.microsoft.com/office/drawing/2014/main" id="{D9CE4079-9294-0EE2-21B3-024E075E5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1722438"/>
            <a:ext cx="85328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一是电子在外场作用下的漂移运动，引起分布函数的变化：</a:t>
            </a:r>
          </a:p>
        </p:txBody>
      </p:sp>
      <p:graphicFrame>
        <p:nvGraphicFramePr>
          <p:cNvPr id="15366" name="Object 10">
            <a:extLst>
              <a:ext uri="{FF2B5EF4-FFF2-40B4-BE49-F238E27FC236}">
                <a16:creationId xmlns:a16="http://schemas.microsoft.com/office/drawing/2014/main" id="{E55F417C-C387-C4F3-75FF-6BBDB78DF9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1588" y="2193925"/>
          <a:ext cx="10477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58558" imgH="444307" progId="Equation.3">
                  <p:embed/>
                </p:oleObj>
              </mc:Choice>
              <mc:Fallback>
                <p:oleObj name="公式" r:id="rId2" imgW="558558" imgH="44430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8" y="2193925"/>
                        <a:ext cx="104775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8">
            <a:extLst>
              <a:ext uri="{FF2B5EF4-FFF2-40B4-BE49-F238E27FC236}">
                <a16:creationId xmlns:a16="http://schemas.microsoft.com/office/drawing/2014/main" id="{DB4B0C95-FD9F-3351-AFCA-2288ED0B59F5}"/>
              </a:ext>
            </a:extLst>
          </p:cNvPr>
          <p:cNvGrpSpPr>
            <a:grpSpLocks/>
          </p:cNvGrpSpPr>
          <p:nvPr/>
        </p:nvGrpSpPr>
        <p:grpSpPr bwMode="auto">
          <a:xfrm>
            <a:off x="287338" y="3068638"/>
            <a:ext cx="8532812" cy="1797050"/>
            <a:chOff x="134" y="1978"/>
            <a:chExt cx="5375" cy="1132"/>
          </a:xfrm>
        </p:grpSpPr>
        <p:sp>
          <p:nvSpPr>
            <p:cNvPr id="15372" name="Text Box 8">
              <a:extLst>
                <a:ext uri="{FF2B5EF4-FFF2-40B4-BE49-F238E27FC236}">
                  <a16:creationId xmlns:a16="http://schemas.microsoft.com/office/drawing/2014/main" id="{EB5AF85B-CF77-3E59-309E-83DD19F50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" y="1978"/>
              <a:ext cx="5375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spcBef>
                  <a:spcPct val="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另一个是电子的碰撞，它是建立或恢复平衡的因素，称为碰撞变化。引起分布函数的变化为：</a:t>
              </a:r>
              <a:endPara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5373" name="Object 12">
              <a:extLst>
                <a:ext uri="{FF2B5EF4-FFF2-40B4-BE49-F238E27FC236}">
                  <a16:creationId xmlns:a16="http://schemas.microsoft.com/office/drawing/2014/main" id="{D4D8AE0C-D3FF-6B06-2049-8D930E6679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74" y="2606"/>
            <a:ext cx="619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545863" imgH="444307" progId="Equation.3">
                    <p:embed/>
                  </p:oleObj>
                </mc:Choice>
                <mc:Fallback>
                  <p:oleObj name="公式" r:id="rId4" imgW="545863" imgH="444307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4" y="2606"/>
                          <a:ext cx="619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7">
            <a:extLst>
              <a:ext uri="{FF2B5EF4-FFF2-40B4-BE49-F238E27FC236}">
                <a16:creationId xmlns:a16="http://schemas.microsoft.com/office/drawing/2014/main" id="{F7EA7AC5-DB59-1688-48B4-858BEDD16B46}"/>
              </a:ext>
            </a:extLst>
          </p:cNvPr>
          <p:cNvGrpSpPr>
            <a:grpSpLocks/>
          </p:cNvGrpSpPr>
          <p:nvPr/>
        </p:nvGrpSpPr>
        <p:grpSpPr bwMode="auto">
          <a:xfrm>
            <a:off x="287338" y="4945063"/>
            <a:ext cx="8847137" cy="1387475"/>
            <a:chOff x="0" y="2982"/>
            <a:chExt cx="5573" cy="1123"/>
          </a:xfrm>
        </p:grpSpPr>
        <p:sp>
          <p:nvSpPr>
            <p:cNvPr id="15369" name="Text Box 13">
              <a:extLst>
                <a:ext uri="{FF2B5EF4-FFF2-40B4-BE49-F238E27FC236}">
                  <a16:creationId xmlns:a16="http://schemas.microsoft.com/office/drawing/2014/main" id="{D5B395E1-630D-5D6E-5B45-A049166DAC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982"/>
              <a:ext cx="4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Char char="u"/>
              </a:pPr>
              <a:r>
                <a:rPr kumimoji="1" lang="zh-CN" altLang="en-US" sz="24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当体系达到稳定时，</a:t>
              </a:r>
            </a:p>
          </p:txBody>
        </p:sp>
        <p:graphicFrame>
          <p:nvGraphicFramePr>
            <p:cNvPr id="15370" name="Object 14">
              <a:extLst>
                <a:ext uri="{FF2B5EF4-FFF2-40B4-BE49-F238E27FC236}">
                  <a16:creationId xmlns:a16="http://schemas.microsoft.com/office/drawing/2014/main" id="{FB746D42-0D5E-D3B0-0F8D-ADB391B3D6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42" y="3433"/>
            <a:ext cx="2676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777229" imgH="444307" progId="Equation.DSMT4">
                    <p:embed/>
                  </p:oleObj>
                </mc:Choice>
                <mc:Fallback>
                  <p:oleObj name="Equation" r:id="rId6" imgW="1777229" imgH="444307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2" y="3433"/>
                          <a:ext cx="2676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1" name="Text Box 16">
              <a:extLst>
                <a:ext uri="{FF2B5EF4-FFF2-40B4-BE49-F238E27FC236}">
                  <a16:creationId xmlns:a16="http://schemas.microsoft.com/office/drawing/2014/main" id="{24B4D50B-3D7D-3A52-3AFE-25064BC49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1" y="3481"/>
              <a:ext cx="196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波尔兹曼方程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2D0047D2-AB90-B359-C75A-B2AE724E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F30C21-7461-41A9-8E77-08EEA7803274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2396F8A9-C43E-15AF-C642-D3377989BDD5}"/>
              </a:ext>
            </a:extLst>
          </p:cNvPr>
          <p:cNvSpPr>
            <a:spLocks noGrp="1" noRot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玻尔兹曼方程</a:t>
            </a:r>
            <a:r>
              <a:rPr lang="en-US" altLang="zh-CN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漂移项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9B219B6F-6E17-E8C1-042A-BF048369FFC7}"/>
              </a:ext>
            </a:extLst>
          </p:cNvPr>
          <p:cNvSpPr>
            <a:spLocks noGrp="1" noRot="1"/>
          </p:cNvSpPr>
          <p:nvPr>
            <p:ph type="body" idx="1"/>
          </p:nvPr>
        </p:nvSpPr>
        <p:spPr>
          <a:xfrm>
            <a:off x="457200" y="1495425"/>
            <a:ext cx="82296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外电场</a:t>
            </a:r>
            <a:r>
              <a:rPr lang="en-US" altLang="zh-CN" sz="28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下电子的状态变化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D952BF11-5CEB-EA3B-CB93-17C934E5D591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3475038"/>
            <a:ext cx="88201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对于分布函数 </a:t>
            </a:r>
            <a:r>
              <a:rPr lang="en-US" altLang="zh-CN" sz="28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的变化，利用流体力学的原理得到</a:t>
            </a:r>
          </a:p>
          <a:p>
            <a:pPr eaLnBrk="1" hangingPunct="1">
              <a:buFont typeface="Wingdings" panose="05000000000000000000" pitchFamily="2" charset="2"/>
              <a:buChar char="u"/>
            </a:pPr>
            <a:endParaRPr lang="en-US" altLang="zh-CN" sz="28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390" name="Object 6">
            <a:extLst>
              <a:ext uri="{FF2B5EF4-FFF2-40B4-BE49-F238E27FC236}">
                <a16:creationId xmlns:a16="http://schemas.microsoft.com/office/drawing/2014/main" id="{4F0DBC4F-C6B2-FD1B-E1F0-EF5558597B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659365"/>
              </p:ext>
            </p:extLst>
          </p:nvPr>
        </p:nvGraphicFramePr>
        <p:xfrm>
          <a:off x="536575" y="4321175"/>
          <a:ext cx="8278813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58840" imgH="444240" progId="Equation.DSMT4">
                  <p:embed/>
                </p:oleObj>
              </mc:Choice>
              <mc:Fallback>
                <p:oleObj name="Equation" r:id="rId3" imgW="295884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4321175"/>
                        <a:ext cx="8278813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9">
            <a:extLst>
              <a:ext uri="{FF2B5EF4-FFF2-40B4-BE49-F238E27FC236}">
                <a16:creationId xmlns:a16="http://schemas.microsoft.com/office/drawing/2014/main" id="{2AE7A083-CF8C-7E72-9B4E-C50EB62F2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3988" y="5611813"/>
            <a:ext cx="1203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k 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的运动</a:t>
            </a:r>
          </a:p>
        </p:txBody>
      </p:sp>
      <p:sp>
        <p:nvSpPr>
          <p:cNvPr id="16392" name="Text Box 10">
            <a:extLst>
              <a:ext uri="{FF2B5EF4-FFF2-40B4-BE49-F238E27FC236}">
                <a16:creationId xmlns:a16="http://schemas.microsoft.com/office/drawing/2014/main" id="{C8419650-593B-286F-6927-411E06017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450" y="5575300"/>
            <a:ext cx="3257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沿 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方向运动 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变化的大小</a:t>
            </a:r>
          </a:p>
        </p:txBody>
      </p:sp>
      <p:graphicFrame>
        <p:nvGraphicFramePr>
          <p:cNvPr id="16393" name="物件 3">
            <a:extLst>
              <a:ext uri="{FF2B5EF4-FFF2-40B4-BE49-F238E27FC236}">
                <a16:creationId xmlns:a16="http://schemas.microsoft.com/office/drawing/2014/main" id="{27F64875-E7A2-FA99-DAB3-325431CFC6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6663" y="2190750"/>
          <a:ext cx="173037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29719" imgH="975557" progId="Equation.DSMT4">
                  <p:embed/>
                </p:oleObj>
              </mc:Choice>
              <mc:Fallback>
                <p:oleObj name="Equation" r:id="rId5" imgW="1729719" imgH="975557" progId="Equation.DSMT4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663" y="2190750"/>
                        <a:ext cx="1730375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橢圓 2">
            <a:extLst>
              <a:ext uri="{FF2B5EF4-FFF2-40B4-BE49-F238E27FC236}">
                <a16:creationId xmlns:a16="http://schemas.microsoft.com/office/drawing/2014/main" id="{77BCBA9E-6754-1AF5-7261-609DCF25D8D4}"/>
              </a:ext>
            </a:extLst>
          </p:cNvPr>
          <p:cNvSpPr/>
          <p:nvPr/>
        </p:nvSpPr>
        <p:spPr>
          <a:xfrm>
            <a:off x="3276600" y="4343400"/>
            <a:ext cx="863600" cy="1143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7874E2A5-177D-0C59-5D27-B39A13609A9A}"/>
              </a:ext>
            </a:extLst>
          </p:cNvPr>
          <p:cNvSpPr/>
          <p:nvPr/>
        </p:nvSpPr>
        <p:spPr>
          <a:xfrm>
            <a:off x="4362450" y="4329113"/>
            <a:ext cx="1577975" cy="1143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7AC4A4A4-411E-F2D3-F008-76FAB2180AD9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3173413" y="5318125"/>
            <a:ext cx="22860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11E3A12-1ABA-C490-2BC7-BC5215515D93}"/>
              </a:ext>
            </a:extLst>
          </p:cNvPr>
          <p:cNvCxnSpPr>
            <a:stCxn id="16392" idx="0"/>
            <a:endCxn id="4" idx="5"/>
          </p:cNvCxnSpPr>
          <p:nvPr/>
        </p:nvCxnSpPr>
        <p:spPr>
          <a:xfrm flipH="1" flipV="1">
            <a:off x="5708650" y="5305425"/>
            <a:ext cx="282575" cy="269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D246A200-345A-B058-1AF8-569A791D7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863" y="260350"/>
            <a:ext cx="67706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40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波尔兹曼方程</a:t>
            </a:r>
            <a:r>
              <a:rPr lang="en-US" altLang="zh-CN" sz="40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40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碰撞项</a:t>
            </a:r>
          </a:p>
        </p:txBody>
      </p:sp>
      <p:graphicFrame>
        <p:nvGraphicFramePr>
          <p:cNvPr id="18435" name="Object 4">
            <a:extLst>
              <a:ext uri="{FF2B5EF4-FFF2-40B4-BE49-F238E27FC236}">
                <a16:creationId xmlns:a16="http://schemas.microsoft.com/office/drawing/2014/main" id="{5502D7A7-3CB4-EEA3-6317-3649DECD84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1341438"/>
          <a:ext cx="42481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7229" imgH="444307" progId="Equation.DSMT4">
                  <p:embed/>
                </p:oleObj>
              </mc:Choice>
              <mc:Fallback>
                <p:oleObj name="Equation" r:id="rId2" imgW="1777229" imgH="44430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341438"/>
                        <a:ext cx="42481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5">
            <a:extLst>
              <a:ext uri="{FF2B5EF4-FFF2-40B4-BE49-F238E27FC236}">
                <a16:creationId xmlns:a16="http://schemas.microsoft.com/office/drawing/2014/main" id="{6A33FE14-66FD-CB45-0ACB-01312E695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9763" y="1628775"/>
            <a:ext cx="3114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波尔兹曼方程</a:t>
            </a:r>
          </a:p>
        </p:txBody>
      </p:sp>
      <p:sp>
        <p:nvSpPr>
          <p:cNvPr id="1607686" name="Rectangle 6">
            <a:extLst>
              <a:ext uri="{FF2B5EF4-FFF2-40B4-BE49-F238E27FC236}">
                <a16:creationId xmlns:a16="http://schemas.microsoft.com/office/drawing/2014/main" id="{EFEFCFD0-E94B-331C-AC74-0FD45D426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1228725"/>
            <a:ext cx="1295400" cy="1295400"/>
          </a:xfrm>
          <a:prstGeom prst="rect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8" name="Text Box 8">
            <a:extLst>
              <a:ext uri="{FF2B5EF4-FFF2-40B4-BE49-F238E27FC236}">
                <a16:creationId xmlns:a16="http://schemas.microsoft.com/office/drawing/2014/main" id="{3E9B01C8-1C1B-5412-4E82-7B5F013B3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2978150"/>
            <a:ext cx="16271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碰撞项：</a:t>
            </a:r>
          </a:p>
        </p:txBody>
      </p:sp>
      <p:sp>
        <p:nvSpPr>
          <p:cNvPr id="18439" name="Rectangle 12">
            <a:extLst>
              <a:ext uri="{FF2B5EF4-FFF2-40B4-BE49-F238E27FC236}">
                <a16:creationId xmlns:a16="http://schemas.microsoft.com/office/drawing/2014/main" id="{FB195365-31D6-CD22-C053-BF3CD98A9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405188"/>
            <a:ext cx="8351838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由于晶格振动等原因，电子不断地发生从一个状态 </a:t>
            </a:r>
            <a:r>
              <a:rPr lang="en-US" altLang="zh-CN" sz="28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到另一个状态 </a:t>
            </a:r>
            <a:r>
              <a:rPr lang="en-US" altLang="zh-CN" sz="28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k’ </a:t>
            </a: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的跃迁，犹如发生碰撞以后速度 </a:t>
            </a:r>
            <a:r>
              <a:rPr lang="el-GR" altLang="zh-CN" sz="28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υ</a:t>
            </a:r>
            <a:r>
              <a:rPr lang="en-US" altLang="zh-CN" sz="28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变为另一速度</a:t>
            </a:r>
            <a:r>
              <a:rPr lang="el-GR" altLang="zh-CN" sz="28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υ</a:t>
            </a:r>
            <a:r>
              <a:rPr lang="en-US" altLang="zh-CN" sz="28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’ </a:t>
            </a: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电子态的这种变化也称为散射</a:t>
            </a:r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id="{6C55C8DC-4791-9F41-E170-6221CA776B18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389563"/>
            <a:ext cx="8301038" cy="979487"/>
            <a:chOff x="256" y="3136"/>
            <a:chExt cx="5163" cy="476"/>
          </a:xfrm>
        </p:grpSpPr>
        <p:sp>
          <p:nvSpPr>
            <p:cNvPr id="18443" name="Text Box 13">
              <a:extLst>
                <a:ext uri="{FF2B5EF4-FFF2-40B4-BE49-F238E27FC236}">
                  <a16:creationId xmlns:a16="http://schemas.microsoft.com/office/drawing/2014/main" id="{7F620575-F086-02AA-8821-719C97751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" y="3358"/>
              <a:ext cx="2516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从 </a:t>
              </a:r>
              <a:r>
                <a:rPr lang="en-US" altLang="zh-CN" sz="2800" b="1" i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 </a:t>
              </a:r>
              <a:r>
                <a:rPr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态跃迁走的几率：</a:t>
              </a:r>
              <a:r>
                <a:rPr lang="en-US" altLang="zh-CN" sz="2800" b="1" i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8444" name="Rectangle 14">
              <a:extLst>
                <a:ext uri="{FF2B5EF4-FFF2-40B4-BE49-F238E27FC236}">
                  <a16:creationId xmlns:a16="http://schemas.microsoft.com/office/drawing/2014/main" id="{86315AEB-42E1-7E9B-D5B8-EBFDBD61D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" y="3136"/>
              <a:ext cx="407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从其它状态跃迁到 </a:t>
              </a:r>
              <a:r>
                <a:rPr lang="en-US" altLang="zh-CN" sz="2800" b="1" i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 </a:t>
              </a:r>
              <a:r>
                <a:rPr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态的几率：</a:t>
              </a:r>
              <a:r>
                <a:rPr lang="en-US" altLang="zh-CN" sz="2800" b="1" i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lang="zh-CN" altLang="en-US" sz="2800" b="1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45" name="Rectangle 16">
              <a:extLst>
                <a:ext uri="{FF2B5EF4-FFF2-40B4-BE49-F238E27FC236}">
                  <a16:creationId xmlns:a16="http://schemas.microsoft.com/office/drawing/2014/main" id="{2B4C1A93-F29E-A401-015C-1E875C34B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136"/>
              <a:ext cx="2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dt</a:t>
              </a:r>
              <a:endParaRPr lang="zh-CN" altLang="en-US" sz="28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46" name="Text Box 17">
              <a:extLst>
                <a:ext uri="{FF2B5EF4-FFF2-40B4-BE49-F238E27FC236}">
                  <a16:creationId xmlns:a16="http://schemas.microsoft.com/office/drawing/2014/main" id="{31862364-0866-8062-4D67-91AFA6FB8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" y="3136"/>
              <a:ext cx="10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时间内：</a:t>
              </a:r>
            </a:p>
          </p:txBody>
        </p:sp>
      </p:grpSp>
      <p:sp>
        <p:nvSpPr>
          <p:cNvPr id="18441" name="灯片编号占位符 4">
            <a:extLst>
              <a:ext uri="{FF2B5EF4-FFF2-40B4-BE49-F238E27FC236}">
                <a16:creationId xmlns:a16="http://schemas.microsoft.com/office/drawing/2014/main" id="{5B92D897-700B-B367-62CA-0D72A5798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6F0721-7CD2-4327-8744-248BC326EE7B}" type="slidenum">
              <a:rPr lang="zh-CN" altLang="en-US" sz="1200" b="1" smtClean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zh-CN" altLang="en-US" sz="1200" b="1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42" name="文本框 4">
            <a:extLst>
              <a:ext uri="{FF2B5EF4-FFF2-40B4-BE49-F238E27FC236}">
                <a16:creationId xmlns:a16="http://schemas.microsoft.com/office/drawing/2014/main" id="{E653CB97-59B7-0CA3-E8A5-109FF5CB9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4962525"/>
            <a:ext cx="16224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唯象模型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0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68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6148A3AF-7DF7-37A5-963B-9BF493BAD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75" y="315913"/>
            <a:ext cx="54292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40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波尔兹曼方程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20ADF06-AFB6-A3E6-3CE4-6A3F8D5FF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9460" name="Object 4">
            <a:extLst>
              <a:ext uri="{FF2B5EF4-FFF2-40B4-BE49-F238E27FC236}">
                <a16:creationId xmlns:a16="http://schemas.microsoft.com/office/drawing/2014/main" id="{A1378CD6-8FB9-A360-1710-41CB174916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1341438"/>
          <a:ext cx="42481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77229" imgH="444307" progId="Equation.3">
                  <p:embed/>
                </p:oleObj>
              </mc:Choice>
              <mc:Fallback>
                <p:oleObj name="公式" r:id="rId2" imgW="1777229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341438"/>
                        <a:ext cx="42481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5">
            <a:extLst>
              <a:ext uri="{FF2B5EF4-FFF2-40B4-BE49-F238E27FC236}">
                <a16:creationId xmlns:a16="http://schemas.microsoft.com/office/drawing/2014/main" id="{FEA1EA0E-49EA-B26C-8F9B-E67B4E11C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9763" y="1628775"/>
            <a:ext cx="3114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波尔兹曼方程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DD782EF2-B140-597B-C323-21E589842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1228725"/>
            <a:ext cx="1311275" cy="1295400"/>
          </a:xfrm>
          <a:prstGeom prst="rect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3" name="Text Box 7">
            <a:extLst>
              <a:ext uri="{FF2B5EF4-FFF2-40B4-BE49-F238E27FC236}">
                <a16:creationId xmlns:a16="http://schemas.microsoft.com/office/drawing/2014/main" id="{3523FF91-5629-CA67-1D92-E8A66BB22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08275"/>
            <a:ext cx="7119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由于碰撞，</a:t>
            </a:r>
            <a:r>
              <a:rPr lang="en-US" altLang="zh-CN" sz="28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dt </a:t>
            </a: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时间内分布函数的变化是：</a:t>
            </a:r>
          </a:p>
        </p:txBody>
      </p:sp>
      <p:sp>
        <p:nvSpPr>
          <p:cNvPr id="19464" name="Text Box 13">
            <a:extLst>
              <a:ext uri="{FF2B5EF4-FFF2-40B4-BE49-F238E27FC236}">
                <a16:creationId xmlns:a16="http://schemas.microsoft.com/office/drawing/2014/main" id="{83D373AD-C955-6735-0BCA-98D89858E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319588"/>
            <a:ext cx="8218487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本式的物理根据是外场撤走后，碰撞使系统趋于平衡费米分布</a:t>
            </a:r>
            <a:endParaRPr lang="zh-CN" altLang="en-US" sz="28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3" eaLnBrk="1" hangingPunct="1">
              <a:spcBef>
                <a:spcPct val="0"/>
              </a:spcBef>
              <a:buFontTx/>
              <a:buChar char="–"/>
            </a:pP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为平衡费米分布函数</a:t>
            </a:r>
            <a:endParaRPr lang="en-US" altLang="zh-CN" sz="24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3" eaLnBrk="1" hangingPunct="1">
              <a:spcBef>
                <a:spcPct val="0"/>
              </a:spcBef>
              <a:buFontTx/>
              <a:buChar char="–"/>
            </a:pPr>
            <a:r>
              <a:rPr lang="zh-CN" altLang="en-US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 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为弛豫时间，是 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的函数，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大致度量了恢复平衡所需要的时间</a:t>
            </a:r>
            <a:endParaRPr lang="zh-CN" altLang="en-US" sz="2400" b="1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9465" name="Object 5">
            <a:extLst>
              <a:ext uri="{FF2B5EF4-FFF2-40B4-BE49-F238E27FC236}">
                <a16:creationId xmlns:a16="http://schemas.microsoft.com/office/drawing/2014/main" id="{C0E8352B-4E13-4477-4ABC-A69DFD0FBB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0088" y="3179763"/>
          <a:ext cx="2663825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002865" imgH="418918" progId="Equation.3">
                  <p:embed/>
                </p:oleObj>
              </mc:Choice>
              <mc:Fallback>
                <p:oleObj name="公式" r:id="rId4" imgW="1002865" imgH="41891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3179763"/>
                        <a:ext cx="2663825" cy="11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灯片编号占位符 3">
            <a:extLst>
              <a:ext uri="{FF2B5EF4-FFF2-40B4-BE49-F238E27FC236}">
                <a16:creationId xmlns:a16="http://schemas.microsoft.com/office/drawing/2014/main" id="{4390487E-3180-5EB4-AEEC-E0DE6D32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C4580B-E449-47E9-A282-8E04F08ED72A}" type="slidenum">
              <a:rPr lang="zh-CN" altLang="en-US" sz="1200" b="1" smtClean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zh-CN" altLang="en-US" sz="1200" b="1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D5853AB1-33A9-81B2-1B23-C509C7CC2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75" y="387350"/>
            <a:ext cx="54292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40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波尔兹曼方程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9A12B74-12E9-EFA8-85C0-BE4A61FAF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484" name="Object 4">
            <a:extLst>
              <a:ext uri="{FF2B5EF4-FFF2-40B4-BE49-F238E27FC236}">
                <a16:creationId xmlns:a16="http://schemas.microsoft.com/office/drawing/2014/main" id="{01AEC5D6-2181-2DFE-A4DD-40F94AAA73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1341438"/>
          <a:ext cx="42481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77229" imgH="444307" progId="Equation.3">
                  <p:embed/>
                </p:oleObj>
              </mc:Choice>
              <mc:Fallback>
                <p:oleObj name="公式" r:id="rId2" imgW="1777229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341438"/>
                        <a:ext cx="42481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5">
            <a:extLst>
              <a:ext uri="{FF2B5EF4-FFF2-40B4-BE49-F238E27FC236}">
                <a16:creationId xmlns:a16="http://schemas.microsoft.com/office/drawing/2014/main" id="{C3E9FBD3-874F-62EF-B4E1-037736306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600" y="1511300"/>
            <a:ext cx="3124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波尔兹曼方程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8D62E252-13DA-DBDC-CFD5-C5398E3EB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8388" y="1228725"/>
            <a:ext cx="1266825" cy="1295400"/>
          </a:xfrm>
          <a:prstGeom prst="rect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487" name="Object 8">
            <a:extLst>
              <a:ext uri="{FF2B5EF4-FFF2-40B4-BE49-F238E27FC236}">
                <a16:creationId xmlns:a16="http://schemas.microsoft.com/office/drawing/2014/main" id="{BCDAB234-AB1F-11D9-4235-93AD4177DD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1225" y="5405438"/>
          <a:ext cx="3065463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066337" imgH="317362" progId="Equation.3">
                  <p:embed/>
                </p:oleObj>
              </mc:Choice>
              <mc:Fallback>
                <p:oleObj name="公式" r:id="rId4" imgW="1066337" imgH="31736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5405438"/>
                        <a:ext cx="3065463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 Box 18">
            <a:extLst>
              <a:ext uri="{FF2B5EF4-FFF2-40B4-BE49-F238E27FC236}">
                <a16:creationId xmlns:a16="http://schemas.microsoft.com/office/drawing/2014/main" id="{3C615E7E-B4DB-C47C-9C12-BBE573D17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303588"/>
            <a:ext cx="34036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微软雅黑" panose="020B0503020204020204" pitchFamily="34" charset="-122"/>
              <a:buChar char="–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如果原本不平衡：</a:t>
            </a:r>
          </a:p>
        </p:txBody>
      </p:sp>
      <p:sp>
        <p:nvSpPr>
          <p:cNvPr id="20489" name="Text Box 19">
            <a:extLst>
              <a:ext uri="{FF2B5EF4-FFF2-40B4-BE49-F238E27FC236}">
                <a16:creationId xmlns:a16="http://schemas.microsoft.com/office/drawing/2014/main" id="{A468BE83-7188-0F39-11F8-9715118CB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848100"/>
            <a:ext cx="37623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微软雅黑" panose="020B0503020204020204" pitchFamily="34" charset="-122"/>
              <a:buChar char="–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当只有碰撞作用时：</a:t>
            </a:r>
          </a:p>
        </p:txBody>
      </p:sp>
      <p:sp>
        <p:nvSpPr>
          <p:cNvPr id="20490" name="Text Box 20">
            <a:extLst>
              <a:ext uri="{FF2B5EF4-FFF2-40B4-BE49-F238E27FC236}">
                <a16:creationId xmlns:a16="http://schemas.microsoft.com/office/drawing/2014/main" id="{B503DAA3-CEE3-4B54-719A-D4370381E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2025" y="5748338"/>
            <a:ext cx="4041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zh-CN" altLang="en-US" sz="2400" b="1" i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  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代表了恢复平衡的时间</a:t>
            </a:r>
          </a:p>
        </p:txBody>
      </p:sp>
      <p:sp>
        <p:nvSpPr>
          <p:cNvPr id="20491" name="Text Box 22">
            <a:extLst>
              <a:ext uri="{FF2B5EF4-FFF2-40B4-BE49-F238E27FC236}">
                <a16:creationId xmlns:a16="http://schemas.microsoft.com/office/drawing/2014/main" id="{14CBB53C-50C3-C15B-B878-C21C3944B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" y="2663825"/>
            <a:ext cx="34242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关于弛豫时间</a:t>
            </a:r>
            <a:r>
              <a:rPr lang="zh-CN" altLang="en-US" sz="2800" b="1" i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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20492" name="对象 1">
            <a:extLst>
              <a:ext uri="{FF2B5EF4-FFF2-40B4-BE49-F238E27FC236}">
                <a16:creationId xmlns:a16="http://schemas.microsoft.com/office/drawing/2014/main" id="{3051C8A2-CC07-560E-83C1-06BC42F867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48113" y="3241675"/>
          <a:ext cx="1919287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49300" imgH="228600" progId="Equation.DSMT4">
                  <p:embed/>
                </p:oleObj>
              </mc:Choice>
              <mc:Fallback>
                <p:oleObj name="Equation" r:id="rId6" imgW="74930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8113" y="3241675"/>
                        <a:ext cx="1919287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对象 2">
            <a:extLst>
              <a:ext uri="{FF2B5EF4-FFF2-40B4-BE49-F238E27FC236}">
                <a16:creationId xmlns:a16="http://schemas.microsoft.com/office/drawing/2014/main" id="{FEDCA981-3C9A-27BB-2574-DFFC2D4AA4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1225" y="4338638"/>
          <a:ext cx="47815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66900" imgH="419100" progId="Equation.DSMT4">
                  <p:embed/>
                </p:oleObj>
              </mc:Choice>
              <mc:Fallback>
                <p:oleObj name="Equation" r:id="rId8" imgW="1866900" imgH="4191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4338638"/>
                        <a:ext cx="478155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4" name="灯片编号占位符 5">
            <a:extLst>
              <a:ext uri="{FF2B5EF4-FFF2-40B4-BE49-F238E27FC236}">
                <a16:creationId xmlns:a16="http://schemas.microsoft.com/office/drawing/2014/main" id="{6BE7249E-0CE0-3B4E-921F-F0982334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B38D1C-79E9-42C8-82A4-B81ACC03B462}" type="slidenum">
              <a:rPr lang="zh-CN" altLang="en-US" sz="1200" b="1" smtClean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zh-CN" altLang="en-US" sz="1200" b="1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>
            <a:extLst>
              <a:ext uri="{FF2B5EF4-FFF2-40B4-BE49-F238E27FC236}">
                <a16:creationId xmlns:a16="http://schemas.microsoft.com/office/drawing/2014/main" id="{99D7EBB0-C962-1680-530F-3F0056E1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93FE56-2F82-4BFE-9B21-4DDDA5448216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370C88D-90E7-5765-47FA-A55A774C0D4D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玻耳兹曼方程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2F68B89B-22DD-0389-EA95-68EA1C2E9124}"/>
              </a:ext>
            </a:extLst>
          </p:cNvPr>
          <p:cNvSpPr>
            <a:spLocks noGrp="1" noRot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考虑漂移项和碰撞项，玻耳兹曼方程为</a:t>
            </a:r>
          </a:p>
          <a:p>
            <a:pPr eaLnBrk="1" hangingPunct="1"/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CN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1509" name="对象 1">
            <a:extLst>
              <a:ext uri="{FF2B5EF4-FFF2-40B4-BE49-F238E27FC236}">
                <a16:creationId xmlns:a16="http://schemas.microsoft.com/office/drawing/2014/main" id="{D9219E13-1DD3-3389-BC8A-8D0D015F97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7925" y="2362200"/>
          <a:ext cx="42481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77229" imgH="444307" progId="Equation.3">
                  <p:embed/>
                </p:oleObj>
              </mc:Choice>
              <mc:Fallback>
                <p:oleObj name="公式" r:id="rId2" imgW="1777229" imgH="444307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2362200"/>
                        <a:ext cx="42481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3">
            <a:extLst>
              <a:ext uri="{FF2B5EF4-FFF2-40B4-BE49-F238E27FC236}">
                <a16:creationId xmlns:a16="http://schemas.microsoft.com/office/drawing/2014/main" id="{C119B9A9-5CF5-7300-F39D-1B365D90A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8488" y="2276475"/>
            <a:ext cx="1439862" cy="1295400"/>
          </a:xfrm>
          <a:prstGeom prst="rect">
            <a:avLst/>
          </a:prstGeom>
          <a:noFill/>
          <a:ln w="762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565" name="Rectangle 6">
            <a:extLst>
              <a:ext uri="{FF2B5EF4-FFF2-40B4-BE49-F238E27FC236}">
                <a16:creationId xmlns:a16="http://schemas.microsoft.com/office/drawing/2014/main" id="{E42B2C6F-64F9-7079-CAA9-845FC6441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2276475"/>
            <a:ext cx="1312862" cy="1295400"/>
          </a:xfrm>
          <a:prstGeom prst="rect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78BB2F8-906E-AEDC-A050-AC0D05DFE5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3013" y="4175125"/>
          <a:ext cx="41179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18437" imgH="380937" progId="Equation.DSMT4">
                  <p:embed/>
                </p:oleObj>
              </mc:Choice>
              <mc:Fallback>
                <p:oleObj name="Equation" r:id="rId4" imgW="1318437" imgH="380937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013" y="4175125"/>
                        <a:ext cx="4117975" cy="12954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56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5D791AC-F14A-1900-07A6-A8E8633A18E2}"/>
              </a:ext>
            </a:extLst>
          </p:cNvPr>
          <p:cNvSpPr>
            <a:spLocks noGrp="1" noRot="1"/>
          </p:cNvSpPr>
          <p:nvPr>
            <p:ph type="title" idx="4294967295"/>
          </p:nvPr>
        </p:nvSpPr>
        <p:spPr>
          <a:xfrm>
            <a:off x="457200" y="260350"/>
            <a:ext cx="8229600" cy="1143000"/>
          </a:xfrm>
        </p:spPr>
        <p:txBody>
          <a:bodyPr/>
          <a:lstStyle/>
          <a:p>
            <a:r>
              <a:rPr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近似求解波尔兹曼方程</a:t>
            </a:r>
          </a:p>
        </p:txBody>
      </p:sp>
      <p:sp>
        <p:nvSpPr>
          <p:cNvPr id="5" name="下箭头 4">
            <a:extLst>
              <a:ext uri="{FF2B5EF4-FFF2-40B4-BE49-F238E27FC236}">
                <a16:creationId xmlns:a16="http://schemas.microsoft.com/office/drawing/2014/main" id="{3CE0ADB6-FAF7-EDAF-44B7-F466BADFF69A}"/>
              </a:ext>
            </a:extLst>
          </p:cNvPr>
          <p:cNvSpPr/>
          <p:nvPr/>
        </p:nvSpPr>
        <p:spPr>
          <a:xfrm>
            <a:off x="4356100" y="2492375"/>
            <a:ext cx="431800" cy="43180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下箭头 17">
            <a:extLst>
              <a:ext uri="{FF2B5EF4-FFF2-40B4-BE49-F238E27FC236}">
                <a16:creationId xmlns:a16="http://schemas.microsoft.com/office/drawing/2014/main" id="{34551DC4-5CF5-61D7-7F04-E6CF6453A377}"/>
              </a:ext>
            </a:extLst>
          </p:cNvPr>
          <p:cNvSpPr/>
          <p:nvPr/>
        </p:nvSpPr>
        <p:spPr>
          <a:xfrm>
            <a:off x="4356100" y="4149725"/>
            <a:ext cx="431800" cy="43180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533" name="TextBox 6">
            <a:extLst>
              <a:ext uri="{FF2B5EF4-FFF2-40B4-BE49-F238E27FC236}">
                <a16:creationId xmlns:a16="http://schemas.microsoft.com/office/drawing/2014/main" id="{01AA172C-E8D1-BD8A-4813-CAC6D4BBB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4652963"/>
            <a:ext cx="302418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由于 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偏差不大，上式可用迭代法求解，只保留 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的线性项可求出 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 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的近似解为</a:t>
            </a:r>
          </a:p>
        </p:txBody>
      </p:sp>
      <p:sp>
        <p:nvSpPr>
          <p:cNvPr id="22534" name="灯片编号占位符 9">
            <a:extLst>
              <a:ext uri="{FF2B5EF4-FFF2-40B4-BE49-F238E27FC236}">
                <a16:creationId xmlns:a16="http://schemas.microsoft.com/office/drawing/2014/main" id="{700D7090-9B25-1BEB-0DFF-ABD781A8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53D28F-7447-4740-9236-4A607EA01F69}" type="slidenum">
              <a:rPr lang="zh-CN" altLang="en-US" sz="1200" b="1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zh-CN" altLang="en-US" sz="1200" b="1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2535" name="物件 3">
            <a:extLst>
              <a:ext uri="{FF2B5EF4-FFF2-40B4-BE49-F238E27FC236}">
                <a16:creationId xmlns:a16="http://schemas.microsoft.com/office/drawing/2014/main" id="{8C5CFB0A-4576-A02F-98D0-4924069476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8713" y="1366838"/>
          <a:ext cx="43465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3900" imgH="419100" progId="Equation.DSMT4">
                  <p:embed/>
                </p:oleObj>
              </mc:Choice>
              <mc:Fallback>
                <p:oleObj name="Equation" r:id="rId2" imgW="1993900" imgH="419100" progId="Equation.DSMT4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1366838"/>
                        <a:ext cx="4346575" cy="9144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物件 5">
            <a:extLst>
              <a:ext uri="{FF2B5EF4-FFF2-40B4-BE49-F238E27FC236}">
                <a16:creationId xmlns:a16="http://schemas.microsoft.com/office/drawing/2014/main" id="{498AD673-C186-A1DA-AEFB-293CA93B04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8575" y="2994025"/>
          <a:ext cx="40068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393700" progId="Equation.DSMT4">
                  <p:embed/>
                </p:oleObj>
              </mc:Choice>
              <mc:Fallback>
                <p:oleObj name="Equation" r:id="rId4" imgW="1612900" imgH="393700" progId="Equation.DSMT4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2994025"/>
                        <a:ext cx="4006850" cy="9779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物件 6">
            <a:extLst>
              <a:ext uri="{FF2B5EF4-FFF2-40B4-BE49-F238E27FC236}">
                <a16:creationId xmlns:a16="http://schemas.microsoft.com/office/drawing/2014/main" id="{E92CCD87-06D3-40F8-9ABD-FC498BC8A5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4759325"/>
          <a:ext cx="49831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45369" imgH="393529" progId="Equation.DSMT4">
                  <p:embed/>
                </p:oleObj>
              </mc:Choice>
              <mc:Fallback>
                <p:oleObj name="Equation" r:id="rId6" imgW="2145369" imgH="393529" progId="Equation.DSMT4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759325"/>
                        <a:ext cx="4983163" cy="9144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80D9B24-5C40-4EE6-3392-6D7913FC9887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57200" y="25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近似求解波尔兹曼方程</a:t>
            </a:r>
          </a:p>
        </p:txBody>
      </p:sp>
      <p:grpSp>
        <p:nvGrpSpPr>
          <p:cNvPr id="2" name="Group 17">
            <a:extLst>
              <a:ext uri="{FF2B5EF4-FFF2-40B4-BE49-F238E27FC236}">
                <a16:creationId xmlns:a16="http://schemas.microsoft.com/office/drawing/2014/main" id="{6CB335AC-111C-4FA1-74E2-786D2EAD259D}"/>
              </a:ext>
            </a:extLst>
          </p:cNvPr>
          <p:cNvGrpSpPr>
            <a:grpSpLocks/>
          </p:cNvGrpSpPr>
          <p:nvPr/>
        </p:nvGrpSpPr>
        <p:grpSpPr bwMode="auto">
          <a:xfrm>
            <a:off x="1506538" y="3552825"/>
            <a:ext cx="3095625" cy="1100138"/>
            <a:chOff x="1066" y="3475"/>
            <a:chExt cx="1950" cy="693"/>
          </a:xfrm>
        </p:grpSpPr>
        <p:sp>
          <p:nvSpPr>
            <p:cNvPr id="23563" name="Rectangle 16">
              <a:extLst>
                <a:ext uri="{FF2B5EF4-FFF2-40B4-BE49-F238E27FC236}">
                  <a16:creationId xmlns:a16="http://schemas.microsoft.com/office/drawing/2014/main" id="{765B3E04-C3FA-E53F-9757-5A6726E44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3475"/>
              <a:ext cx="1950" cy="36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64" name="Text Box 15">
              <a:extLst>
                <a:ext uri="{FF2B5EF4-FFF2-40B4-BE49-F238E27FC236}">
                  <a16:creationId xmlns:a16="http://schemas.microsoft.com/office/drawing/2014/main" id="{6BD7A6DF-0645-F195-8F0E-D4025A6E9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3" y="3877"/>
              <a:ext cx="1535" cy="29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平衡分布电流</a:t>
              </a:r>
              <a:r>
                <a:rPr lang="en-US" altLang="zh-CN" sz="24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=0 </a:t>
              </a:r>
            </a:p>
          </p:txBody>
        </p:sp>
      </p:grpSp>
      <p:graphicFrame>
        <p:nvGraphicFramePr>
          <p:cNvPr id="26629" name="Object 5">
            <a:extLst>
              <a:ext uri="{FF2B5EF4-FFF2-40B4-BE49-F238E27FC236}">
                <a16:creationId xmlns:a16="http://schemas.microsoft.com/office/drawing/2014/main" id="{A987488A-A713-DB10-409D-A3D041C166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179608"/>
              </p:ext>
            </p:extLst>
          </p:nvPr>
        </p:nvGraphicFramePr>
        <p:xfrm>
          <a:off x="895350" y="2740025"/>
          <a:ext cx="7061026" cy="1451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22560" imgH="609480" progId="Equation.DSMT4">
                  <p:embed/>
                </p:oleObj>
              </mc:Choice>
              <mc:Fallback>
                <p:oleObj name="Equation" r:id="rId2" imgW="3022560" imgH="609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2740025"/>
                        <a:ext cx="7061026" cy="14515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2">
            <a:extLst>
              <a:ext uri="{FF2B5EF4-FFF2-40B4-BE49-F238E27FC236}">
                <a16:creationId xmlns:a16="http://schemas.microsoft.com/office/drawing/2014/main" id="{15B7EFBE-5FF7-E4AF-4406-ABEABA549A49}"/>
              </a:ext>
            </a:extLst>
          </p:cNvPr>
          <p:cNvGrpSpPr>
            <a:grpSpLocks/>
          </p:cNvGrpSpPr>
          <p:nvPr/>
        </p:nvGrpSpPr>
        <p:grpSpPr bwMode="auto">
          <a:xfrm>
            <a:off x="814388" y="1268413"/>
            <a:ext cx="7573962" cy="2376487"/>
            <a:chOff x="53" y="1253"/>
            <a:chExt cx="4771" cy="1497"/>
          </a:xfrm>
        </p:grpSpPr>
        <p:sp>
          <p:nvSpPr>
            <p:cNvPr id="23561" name="Rectangle 19">
              <a:extLst>
                <a:ext uri="{FF2B5EF4-FFF2-40B4-BE49-F238E27FC236}">
                  <a16:creationId xmlns:a16="http://schemas.microsoft.com/office/drawing/2014/main" id="{7574BE04-C977-FB2F-5252-ED29E80FE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253"/>
              <a:ext cx="4771" cy="771"/>
            </a:xfrm>
            <a:prstGeom prst="rect">
              <a:avLst/>
            </a:prstGeom>
            <a:noFill/>
            <a:ln w="38100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62" name="Line 20">
              <a:extLst>
                <a:ext uri="{FF2B5EF4-FFF2-40B4-BE49-F238E27FC236}">
                  <a16:creationId xmlns:a16="http://schemas.microsoft.com/office/drawing/2014/main" id="{73F516D6-3FBF-B6BB-BEA4-E5978361B4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2" y="2024"/>
              <a:ext cx="861" cy="72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aphicFrame>
        <p:nvGraphicFramePr>
          <p:cNvPr id="26632" name="对象 6">
            <a:extLst>
              <a:ext uri="{FF2B5EF4-FFF2-40B4-BE49-F238E27FC236}">
                <a16:creationId xmlns:a16="http://schemas.microsoft.com/office/drawing/2014/main" id="{D1994CC1-257C-E02E-544C-7E6A8C99E4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14931"/>
              </p:ext>
            </p:extLst>
          </p:nvPr>
        </p:nvGraphicFramePr>
        <p:xfrm>
          <a:off x="1516063" y="4862513"/>
          <a:ext cx="5470525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08160" imgH="419040" progId="Equation.DSMT4">
                  <p:embed/>
                </p:oleObj>
              </mc:Choice>
              <mc:Fallback>
                <p:oleObj name="Equation" r:id="rId4" imgW="2108160" imgH="41904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063" y="4862513"/>
                        <a:ext cx="5470525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灯片编号占位符 9">
            <a:extLst>
              <a:ext uri="{FF2B5EF4-FFF2-40B4-BE49-F238E27FC236}">
                <a16:creationId xmlns:a16="http://schemas.microsoft.com/office/drawing/2014/main" id="{B3BD7E0A-B32F-8E24-00F4-173B5B69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7E12EE-897D-4817-92A0-C77500964F58}" type="slidenum">
              <a:rPr lang="zh-CN" altLang="en-US" sz="1200" b="1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zh-CN" altLang="en-US" sz="1200" b="1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F08D421A-3996-E3FB-4526-C9BF950263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110376"/>
              </p:ext>
            </p:extLst>
          </p:nvPr>
        </p:nvGraphicFramePr>
        <p:xfrm>
          <a:off x="884238" y="1465263"/>
          <a:ext cx="7342187" cy="782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08360" imgH="431640" progId="Equation.DSMT4">
                  <p:embed/>
                </p:oleObj>
              </mc:Choice>
              <mc:Fallback>
                <p:oleObj name="Equation" r:id="rId6" imgW="3708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4238" y="1465263"/>
                        <a:ext cx="7342187" cy="782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D7DD0655-C369-95DF-124C-B24823FE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内容提要</a:t>
            </a:r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11C2F32F-3015-2AF5-D482-E4B368EA8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4.1 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晶体中电子在外场下的运动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4.2  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金属的电特性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（教材</a:t>
            </a:r>
            <a:r>
              <a:rPr lang="en-US" altLang="zh-CN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P84-89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4.3 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半导体的电特性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4.4 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固体间接触的电特性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085A1FB1-B160-A0D4-1375-2410E97F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AB8180-43FC-40D3-9282-F27AE15562F9}" type="slidenum">
              <a:rPr lang="zh-CN" altLang="en-US" sz="1200" b="1" smtClean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zh-CN" altLang="en-US" sz="1200" b="1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>
            <a:extLst>
              <a:ext uri="{FF2B5EF4-FFF2-40B4-BE49-F238E27FC236}">
                <a16:creationId xmlns:a16="http://schemas.microsoft.com/office/drawing/2014/main" id="{53187C02-3F99-9E4D-EF27-E25184880228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57200" y="1484313"/>
            <a:ext cx="8229600" cy="604837"/>
          </a:xfrm>
          <a:solidFill>
            <a:srgbClr val="FFFFFF"/>
          </a:solidFill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即得欧姆定律一般形式，用分量表示：</a:t>
            </a:r>
          </a:p>
          <a:p>
            <a:pPr>
              <a:defRPr/>
            </a:pP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2067CD00-181E-9781-5076-F97687191979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974850" y="260350"/>
            <a:ext cx="5194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一般情况下的电导率</a:t>
            </a:r>
          </a:p>
        </p:txBody>
      </p:sp>
      <p:sp>
        <p:nvSpPr>
          <p:cNvPr id="27653" name="Text Box 11">
            <a:extLst>
              <a:ext uri="{FF2B5EF4-FFF2-40B4-BE49-F238E27FC236}">
                <a16:creationId xmlns:a16="http://schemas.microsoft.com/office/drawing/2014/main" id="{AE54A2DA-A49E-7279-5AB3-898080A6D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098925"/>
            <a:ext cx="822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积分中的               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表明，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由于分布函数的变化主要在费米能级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附近，电导率决定于费米面附近情况  </a:t>
            </a:r>
          </a:p>
        </p:txBody>
      </p:sp>
      <p:sp>
        <p:nvSpPr>
          <p:cNvPr id="24581" name="Text Box 16">
            <a:extLst>
              <a:ext uri="{FF2B5EF4-FFF2-40B4-BE49-F238E27FC236}">
                <a16:creationId xmlns:a16="http://schemas.microsoft.com/office/drawing/2014/main" id="{4CB165E3-D10B-C316-9F50-F72329C93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132138"/>
            <a:ext cx="1422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电导率：</a:t>
            </a:r>
          </a:p>
        </p:txBody>
      </p:sp>
      <p:sp>
        <p:nvSpPr>
          <p:cNvPr id="1457170" name="Oval 18">
            <a:extLst>
              <a:ext uri="{FF2B5EF4-FFF2-40B4-BE49-F238E27FC236}">
                <a16:creationId xmlns:a16="http://schemas.microsoft.com/office/drawing/2014/main" id="{B72E712C-025A-7C65-8F54-BD7957983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900" y="2779713"/>
            <a:ext cx="647700" cy="1223962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583" name="Text Box 19">
            <a:extLst>
              <a:ext uri="{FF2B5EF4-FFF2-40B4-BE49-F238E27FC236}">
                <a16:creationId xmlns:a16="http://schemas.microsoft.com/office/drawing/2014/main" id="{6EF398E3-4EF9-461E-0554-6AA3CF547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2111375"/>
            <a:ext cx="18208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24584" name="对象 1">
            <a:extLst>
              <a:ext uri="{FF2B5EF4-FFF2-40B4-BE49-F238E27FC236}">
                <a16:creationId xmlns:a16="http://schemas.microsoft.com/office/drawing/2014/main" id="{7D7E3C8C-51E3-9E9F-039D-1552D8F779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450987"/>
              </p:ext>
            </p:extLst>
          </p:nvPr>
        </p:nvGraphicFramePr>
        <p:xfrm>
          <a:off x="1882775" y="2827338"/>
          <a:ext cx="5759450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34880" imgH="419040" progId="Equation.DSMT4">
                  <p:embed/>
                </p:oleObj>
              </mc:Choice>
              <mc:Fallback>
                <p:oleObj name="Equation" r:id="rId2" imgW="2234880" imgH="4190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775" y="2827338"/>
                        <a:ext cx="5759450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对象 2">
            <a:extLst>
              <a:ext uri="{FF2B5EF4-FFF2-40B4-BE49-F238E27FC236}">
                <a16:creationId xmlns:a16="http://schemas.microsoft.com/office/drawing/2014/main" id="{AFDD3483-B16E-877F-5CF0-175E60A03D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337410"/>
              </p:ext>
            </p:extLst>
          </p:nvPr>
        </p:nvGraphicFramePr>
        <p:xfrm>
          <a:off x="1066800" y="5094288"/>
          <a:ext cx="7008813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17640" imgH="419040" progId="Equation.DSMT4">
                  <p:embed/>
                </p:oleObj>
              </mc:Choice>
              <mc:Fallback>
                <p:oleObj name="Equation" r:id="rId4" imgW="2717640" imgH="4190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094288"/>
                        <a:ext cx="7008813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对象 3">
            <a:extLst>
              <a:ext uri="{FF2B5EF4-FFF2-40B4-BE49-F238E27FC236}">
                <a16:creationId xmlns:a16="http://schemas.microsoft.com/office/drawing/2014/main" id="{858DBCDA-6447-702F-0C8E-D20752AD2F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468819"/>
              </p:ext>
            </p:extLst>
          </p:nvPr>
        </p:nvGraphicFramePr>
        <p:xfrm>
          <a:off x="1863725" y="2074863"/>
          <a:ext cx="2020888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14400" imgH="355320" progId="Equation.DSMT4">
                  <p:embed/>
                </p:oleObj>
              </mc:Choice>
              <mc:Fallback>
                <p:oleObj name="Equation" r:id="rId6" imgW="914400" imgH="35532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725" y="2074863"/>
                        <a:ext cx="2020888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灯片编号占位符 6">
            <a:extLst>
              <a:ext uri="{FF2B5EF4-FFF2-40B4-BE49-F238E27FC236}">
                <a16:creationId xmlns:a16="http://schemas.microsoft.com/office/drawing/2014/main" id="{4AB14041-59D2-099D-7720-9A4FE0F7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233205-D93F-4A0C-8BBF-ED785A349835}" type="slidenum">
              <a:rPr lang="zh-CN" altLang="en-US" sz="1200" b="1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zh-CN" altLang="en-US" sz="1200" b="1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4588" name="物件 6">
            <a:extLst>
              <a:ext uri="{FF2B5EF4-FFF2-40B4-BE49-F238E27FC236}">
                <a16:creationId xmlns:a16="http://schemas.microsoft.com/office/drawing/2014/main" id="{66CFB327-5F50-2733-1747-DA706D3C43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2450" y="4108450"/>
          <a:ext cx="10937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69696" imgH="203112" progId="Equation.DSMT4">
                  <p:embed/>
                </p:oleObj>
              </mc:Choice>
              <mc:Fallback>
                <p:oleObj name="Equation" r:id="rId8" imgW="469696" imgH="203112" progId="Equation.DSMT4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4108450"/>
                        <a:ext cx="109378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/>
      <p:bldP spid="27653" grpId="1"/>
      <p:bldP spid="145717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3">
            <a:extLst>
              <a:ext uri="{FF2B5EF4-FFF2-40B4-BE49-F238E27FC236}">
                <a16:creationId xmlns:a16="http://schemas.microsoft.com/office/drawing/2014/main" id="{BF20EC67-DE0D-8489-2D0F-0D0D69E0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450"/>
            <a:ext cx="9144000" cy="1143000"/>
          </a:xfrm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立方对称、等能面为球面条件下的近似</a:t>
            </a:r>
          </a:p>
        </p:txBody>
      </p:sp>
      <p:graphicFrame>
        <p:nvGraphicFramePr>
          <p:cNvPr id="25603" name="对象 5">
            <a:extLst>
              <a:ext uri="{FF2B5EF4-FFF2-40B4-BE49-F238E27FC236}">
                <a16:creationId xmlns:a16="http://schemas.microsoft.com/office/drawing/2014/main" id="{5966FBB3-F49B-59A9-BE02-0077ECCE30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2138" y="1582738"/>
          <a:ext cx="196373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1669" imgH="241195" progId="Equation.DSMT4">
                  <p:embed/>
                </p:oleObj>
              </mc:Choice>
              <mc:Fallback>
                <p:oleObj name="Equation" r:id="rId2" imgW="761669" imgH="241195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1582738"/>
                        <a:ext cx="1963737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对象 6">
            <a:extLst>
              <a:ext uri="{FF2B5EF4-FFF2-40B4-BE49-F238E27FC236}">
                <a16:creationId xmlns:a16="http://schemas.microsoft.com/office/drawing/2014/main" id="{F6E08E9D-E590-A23D-CFF0-EBAD2503DD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73556"/>
              </p:ext>
            </p:extLst>
          </p:nvPr>
        </p:nvGraphicFramePr>
        <p:xfrm>
          <a:off x="361950" y="2016125"/>
          <a:ext cx="837882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81280" imgH="419040" progId="Equation.DSMT4">
                  <p:embed/>
                </p:oleObj>
              </mc:Choice>
              <mc:Fallback>
                <p:oleObj name="Equation" r:id="rId4" imgW="3581280" imgH="41904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2016125"/>
                        <a:ext cx="837882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Box 7">
            <a:extLst>
              <a:ext uri="{FF2B5EF4-FFF2-40B4-BE49-F238E27FC236}">
                <a16:creationId xmlns:a16="http://schemas.microsoft.com/office/drawing/2014/main" id="{1FF10934-8611-B222-5167-EF761F15D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2997200"/>
            <a:ext cx="6372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假设等能面为球面，电子具有单一有效质量，</a:t>
            </a:r>
            <a:endParaRPr lang="en-US" altLang="zh-CN" sz="24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606" name="TextBox 8">
            <a:extLst>
              <a:ext uri="{FF2B5EF4-FFF2-40B4-BE49-F238E27FC236}">
                <a16:creationId xmlns:a16="http://schemas.microsoft.com/office/drawing/2014/main" id="{9196F01C-7444-38C4-D70D-759AD1763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96975"/>
            <a:ext cx="6032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假设立方对称晶体，将电导率张量化为标量</a:t>
            </a:r>
          </a:p>
        </p:txBody>
      </p:sp>
      <p:sp>
        <p:nvSpPr>
          <p:cNvPr id="28679" name="矩形 9">
            <a:extLst>
              <a:ext uri="{FF2B5EF4-FFF2-40B4-BE49-F238E27FC236}">
                <a16:creationId xmlns:a16="http://schemas.microsoft.com/office/drawing/2014/main" id="{B2F3E5F3-9CCE-E406-EE09-519E79FFB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543300"/>
            <a:ext cx="8208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将对体积元 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的积分改为对长度元 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的积分</a:t>
            </a:r>
          </a:p>
        </p:txBody>
      </p:sp>
      <p:graphicFrame>
        <p:nvGraphicFramePr>
          <p:cNvPr id="28680" name="对象 10">
            <a:extLst>
              <a:ext uri="{FF2B5EF4-FFF2-40B4-BE49-F238E27FC236}">
                <a16:creationId xmlns:a16="http://schemas.microsoft.com/office/drawing/2014/main" id="{7485FDD6-E0C9-C707-A2A4-DE549CB9E1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295074"/>
              </p:ext>
            </p:extLst>
          </p:nvPr>
        </p:nvGraphicFramePr>
        <p:xfrm>
          <a:off x="6159500" y="2786063"/>
          <a:ext cx="2811463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71600" imgH="419040" progId="Equation.DSMT4">
                  <p:embed/>
                </p:oleObj>
              </mc:Choice>
              <mc:Fallback>
                <p:oleObj name="Equation" r:id="rId6" imgW="1371600" imgH="41904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0" y="2786063"/>
                        <a:ext cx="2811463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对象 11">
            <a:extLst>
              <a:ext uri="{FF2B5EF4-FFF2-40B4-BE49-F238E27FC236}">
                <a16:creationId xmlns:a16="http://schemas.microsoft.com/office/drawing/2014/main" id="{2954A2B6-F139-DB80-19CF-689A1A830A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4813" y="4149725"/>
          <a:ext cx="5794375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76500" imgH="838200" progId="Equation.DSMT4">
                  <p:embed/>
                </p:oleObj>
              </mc:Choice>
              <mc:Fallback>
                <p:oleObj name="Equation" r:id="rId8" imgW="2476500" imgH="8382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4149725"/>
                        <a:ext cx="5794375" cy="196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灯片编号占位符 15">
            <a:extLst>
              <a:ext uri="{FF2B5EF4-FFF2-40B4-BE49-F238E27FC236}">
                <a16:creationId xmlns:a16="http://schemas.microsoft.com/office/drawing/2014/main" id="{D33ABEF9-AC65-FF3D-1A71-CD35DE76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209A8E-A942-400C-8684-672C46CF33B6}" type="slidenum">
              <a:rPr lang="zh-CN" altLang="en-US" sz="1200" b="1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zh-CN" altLang="en-US" sz="1200" b="1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/>
      <p:bldP spid="2867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6">
            <a:extLst>
              <a:ext uri="{FF2B5EF4-FFF2-40B4-BE49-F238E27FC236}">
                <a16:creationId xmlns:a16="http://schemas.microsoft.com/office/drawing/2014/main" id="{CAE84217-BD4E-2EAA-C7F0-FD6E05B368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6838" y="3933825"/>
          <a:ext cx="44640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46300" imgH="419100" progId="Equation.DSMT4">
                  <p:embed/>
                </p:oleObj>
              </mc:Choice>
              <mc:Fallback>
                <p:oleObj name="Equation" r:id="rId2" imgW="21463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838" y="3933825"/>
                        <a:ext cx="446405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标题 3">
            <a:extLst>
              <a:ext uri="{FF2B5EF4-FFF2-40B4-BE49-F238E27FC236}">
                <a16:creationId xmlns:a16="http://schemas.microsoft.com/office/drawing/2014/main" id="{8EC775B3-D266-3DB0-5D45-A8ACA1C36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450"/>
            <a:ext cx="9144000" cy="781050"/>
          </a:xfrm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立方对称、等能面为球面条件下的近似</a:t>
            </a:r>
          </a:p>
        </p:txBody>
      </p:sp>
      <p:sp>
        <p:nvSpPr>
          <p:cNvPr id="26628" name="矩形 5">
            <a:extLst>
              <a:ext uri="{FF2B5EF4-FFF2-40B4-BE49-F238E27FC236}">
                <a16:creationId xmlns:a16="http://schemas.microsoft.com/office/drawing/2014/main" id="{593ACBF5-B1EF-2530-91FA-880ABFBC3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3" y="889000"/>
            <a:ext cx="8207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利用     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将对 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的积分改为对 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的积分</a:t>
            </a:r>
          </a:p>
        </p:txBody>
      </p:sp>
      <p:graphicFrame>
        <p:nvGraphicFramePr>
          <p:cNvPr id="26629" name="对象 6">
            <a:extLst>
              <a:ext uri="{FF2B5EF4-FFF2-40B4-BE49-F238E27FC236}">
                <a16:creationId xmlns:a16="http://schemas.microsoft.com/office/drawing/2014/main" id="{A8DE3496-835E-E596-95A5-F4A44492DF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698500"/>
          <a:ext cx="1500187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00100" imgH="419100" progId="Equation.DSMT4">
                  <p:embed/>
                </p:oleObj>
              </mc:Choice>
              <mc:Fallback>
                <p:oleObj name="Equation" r:id="rId4" imgW="800100" imgH="4191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698500"/>
                        <a:ext cx="1500187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对象 7">
            <a:extLst>
              <a:ext uri="{FF2B5EF4-FFF2-40B4-BE49-F238E27FC236}">
                <a16:creationId xmlns:a16="http://schemas.microsoft.com/office/drawing/2014/main" id="{16605286-B7D4-B9AD-515C-B85D05D320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52663" y="1268413"/>
          <a:ext cx="46386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70100" imgH="419100" progId="Equation.DSMT4">
                  <p:embed/>
                </p:oleObj>
              </mc:Choice>
              <mc:Fallback>
                <p:oleObj name="Equation" r:id="rId6" imgW="2070100" imgH="4191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1268413"/>
                        <a:ext cx="463867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TextBox 8">
            <a:extLst>
              <a:ext uri="{FF2B5EF4-FFF2-40B4-BE49-F238E27FC236}">
                <a16:creationId xmlns:a16="http://schemas.microsoft.com/office/drawing/2014/main" id="{82DF642C-B4D2-2CCB-3DFB-5045CB78A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205038"/>
            <a:ext cx="82184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利用 </a:t>
            </a:r>
            <a:r>
              <a:rPr lang="el-GR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δ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函数的性质，上式中积分应取 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等于费米能级 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处的值，相应的 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即为费米半径 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endParaRPr lang="zh-CN" altLang="en-US" sz="2400" b="1" i="1" baseline="-25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9704" name="对象 9">
            <a:extLst>
              <a:ext uri="{FF2B5EF4-FFF2-40B4-BE49-F238E27FC236}">
                <a16:creationId xmlns:a16="http://schemas.microsoft.com/office/drawing/2014/main" id="{79850581-B570-CE72-355C-027217A629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8513" y="2997200"/>
          <a:ext cx="754697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16300" imgH="419100" progId="Equation.DSMT4">
                  <p:embed/>
                </p:oleObj>
              </mc:Choice>
              <mc:Fallback>
                <p:oleObj name="Equation" r:id="rId8" imgW="3416300" imgH="4191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2997200"/>
                        <a:ext cx="7546975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TextBox 12">
            <a:extLst>
              <a:ext uri="{FF2B5EF4-FFF2-40B4-BE49-F238E27FC236}">
                <a16:creationId xmlns:a16="http://schemas.microsoft.com/office/drawing/2014/main" id="{6B2EA2EA-91D3-9D3A-B1BD-4D602E1E9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191000"/>
            <a:ext cx="1724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引入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迁移率</a:t>
            </a:r>
            <a:endParaRPr lang="zh-CN" altLang="en-US" sz="2400" b="1" i="1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9709" name="对象 14">
            <a:extLst>
              <a:ext uri="{FF2B5EF4-FFF2-40B4-BE49-F238E27FC236}">
                <a16:creationId xmlns:a16="http://schemas.microsoft.com/office/drawing/2014/main" id="{B371A299-44D6-3660-E692-AB8D33FCC8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822855"/>
              </p:ext>
            </p:extLst>
          </p:nvPr>
        </p:nvGraphicFramePr>
        <p:xfrm>
          <a:off x="1870075" y="5465763"/>
          <a:ext cx="30622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85720" imgH="228600" progId="Equation.DSMT4">
                  <p:embed/>
                </p:oleObj>
              </mc:Choice>
              <mc:Fallback>
                <p:oleObj name="Equation" r:id="rId10" imgW="1485720" imgH="22860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075" y="5465763"/>
                        <a:ext cx="30622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5" name="灯片编号占位符 17">
            <a:extLst>
              <a:ext uri="{FF2B5EF4-FFF2-40B4-BE49-F238E27FC236}">
                <a16:creationId xmlns:a16="http://schemas.microsoft.com/office/drawing/2014/main" id="{ECF67371-EEA2-11E0-E222-BB692511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AD6F24-38FB-40B5-9804-5D4B23D8AD47}" type="slidenum">
              <a:rPr lang="zh-CN" altLang="en-US" sz="1200" b="1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zh-CN" altLang="en-US" sz="1200" b="1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5614" name="组合 3">
            <a:extLst>
              <a:ext uri="{FF2B5EF4-FFF2-40B4-BE49-F238E27FC236}">
                <a16:creationId xmlns:a16="http://schemas.microsoft.com/office/drawing/2014/main" id="{4CC21A5E-48A0-D9D4-41A5-97F1CDA07C27}"/>
              </a:ext>
            </a:extLst>
          </p:cNvPr>
          <p:cNvGrpSpPr>
            <a:grpSpLocks/>
          </p:cNvGrpSpPr>
          <p:nvPr/>
        </p:nvGrpSpPr>
        <p:grpSpPr bwMode="auto">
          <a:xfrm>
            <a:off x="5302250" y="4868863"/>
            <a:ext cx="3517900" cy="831850"/>
            <a:chOff x="5932305" y="4940002"/>
            <a:chExt cx="3518530" cy="830997"/>
          </a:xfrm>
        </p:grpSpPr>
        <p:graphicFrame>
          <p:nvGraphicFramePr>
            <p:cNvPr id="26644" name="对象 13">
              <a:extLst>
                <a:ext uri="{FF2B5EF4-FFF2-40B4-BE49-F238E27FC236}">
                  <a16:creationId xmlns:a16="http://schemas.microsoft.com/office/drawing/2014/main" id="{8EAC8203-1A90-3FE4-EE05-493AC1C2A1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932305" y="5145461"/>
            <a:ext cx="980512" cy="408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545863" imgH="228501" progId="Equation.DSMT4">
                    <p:embed/>
                  </p:oleObj>
                </mc:Choice>
                <mc:Fallback>
                  <p:oleObj name="Equation" r:id="rId12" imgW="545863" imgH="228501" progId="Equation.DSMT4">
                    <p:embed/>
                    <p:pic>
                      <p:nvPicPr>
                        <p:cNvPr id="0" name="对象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32305" y="5145461"/>
                          <a:ext cx="980512" cy="4089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5" name="TextBox 1">
              <a:extLst>
                <a:ext uri="{FF2B5EF4-FFF2-40B4-BE49-F238E27FC236}">
                  <a16:creationId xmlns:a16="http://schemas.microsoft.com/office/drawing/2014/main" id="{A4AB7B44-D363-2DB6-F069-6C8FC7CF4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6490" y="4940002"/>
              <a:ext cx="240434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外场下电子定向运动的平均速度</a:t>
              </a:r>
            </a:p>
          </p:txBody>
        </p:sp>
      </p:grp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142696F-814F-052E-5F20-BF8612AA88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7738" y="4005263"/>
          <a:ext cx="150812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61669" imgH="393529" progId="Equation.DSMT4">
                  <p:embed/>
                </p:oleObj>
              </mc:Choice>
              <mc:Fallback>
                <p:oleObj name="Equation" r:id="rId14" imgW="761669" imgH="393529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8" y="4005263"/>
                        <a:ext cx="1508125" cy="77628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2">
            <a:extLst>
              <a:ext uri="{FF2B5EF4-FFF2-40B4-BE49-F238E27FC236}">
                <a16:creationId xmlns:a16="http://schemas.microsoft.com/office/drawing/2014/main" id="{0361C603-BC11-A639-906A-AE5BD68EE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475288"/>
            <a:ext cx="1416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欧姆定律</a:t>
            </a:r>
            <a:endParaRPr lang="zh-CN" altLang="en-US" sz="2400" b="1" i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5617" name="组合 5">
            <a:extLst>
              <a:ext uri="{FF2B5EF4-FFF2-40B4-BE49-F238E27FC236}">
                <a16:creationId xmlns:a16="http://schemas.microsoft.com/office/drawing/2014/main" id="{EB26E8A2-D454-1C3E-E2AE-42127278AD18}"/>
              </a:ext>
            </a:extLst>
          </p:cNvPr>
          <p:cNvGrpSpPr>
            <a:grpSpLocks/>
          </p:cNvGrpSpPr>
          <p:nvPr/>
        </p:nvGrpSpPr>
        <p:grpSpPr bwMode="auto">
          <a:xfrm>
            <a:off x="5213350" y="5661025"/>
            <a:ext cx="3606800" cy="831850"/>
            <a:chOff x="5212583" y="5661248"/>
            <a:chExt cx="3607889" cy="830997"/>
          </a:xfrm>
        </p:grpSpPr>
        <p:graphicFrame>
          <p:nvGraphicFramePr>
            <p:cNvPr id="26642" name="对象 13">
              <a:extLst>
                <a:ext uri="{FF2B5EF4-FFF2-40B4-BE49-F238E27FC236}">
                  <a16:creationId xmlns:a16="http://schemas.microsoft.com/office/drawing/2014/main" id="{448084C6-8DF2-01E8-117F-3265623679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12583" y="5877272"/>
            <a:ext cx="1195895" cy="396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685800" imgH="228600" progId="Equation.DSMT4">
                    <p:embed/>
                  </p:oleObj>
                </mc:Choice>
                <mc:Fallback>
                  <p:oleObj name="Equation" r:id="rId16" imgW="685800" imgH="228600" progId="Equation.DSMT4">
                    <p:embed/>
                    <p:pic>
                      <p:nvPicPr>
                        <p:cNvPr id="0" name="对象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2583" y="5877272"/>
                          <a:ext cx="1195895" cy="396479"/>
                        </a:xfrm>
                        <a:prstGeom prst="rect">
                          <a:avLst/>
                        </a:prstGeom>
                        <a:noFill/>
                        <a:ln w="25400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3" name="TextBox 1">
              <a:extLst>
                <a:ext uri="{FF2B5EF4-FFF2-40B4-BE49-F238E27FC236}">
                  <a16:creationId xmlns:a16="http://schemas.microsoft.com/office/drawing/2014/main" id="{0C223D43-B063-5794-3B5D-1CE9B6E60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6127" y="5661248"/>
              <a:ext cx="240434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单位电场下的平均定向漂移速度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7CEB0656-A2C7-8543-CF76-DBF3B3A85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950" y="4787900"/>
            <a:ext cx="647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3A6762-D8C3-3484-FD56-9ABBCDEFF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4975" y="6308725"/>
            <a:ext cx="646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/>
      <p:bldP spid="29707" grpId="0"/>
      <p:bldP spid="18" grpId="0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>
            <a:extLst>
              <a:ext uri="{FF2B5EF4-FFF2-40B4-BE49-F238E27FC236}">
                <a16:creationId xmlns:a16="http://schemas.microsoft.com/office/drawing/2014/main" id="{3D4E33F4-3D32-26D9-2133-C4DA2431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E619BE-E84F-466D-BEF3-8B6AA6321388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9BB3920-F083-B7D1-1BD1-12880811B333}"/>
              </a:ext>
            </a:extLst>
          </p:cNvPr>
          <p:cNvSpPr>
            <a:spLocks noGrp="1" noRot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电子散射的两种机制</a:t>
            </a:r>
          </a:p>
        </p:txBody>
      </p:sp>
      <p:sp>
        <p:nvSpPr>
          <p:cNvPr id="30726" name="Rectangle 4">
            <a:extLst>
              <a:ext uri="{FF2B5EF4-FFF2-40B4-BE49-F238E27FC236}">
                <a16:creationId xmlns:a16="http://schemas.microsoft.com/office/drawing/2014/main" id="{BD2D9F97-9A7F-F6A6-90ED-EFF9841CAEA9}"/>
              </a:ext>
            </a:extLst>
          </p:cNvPr>
          <p:cNvSpPr>
            <a:spLocks noGrp="1" noRot="1"/>
          </p:cNvSpPr>
          <p:nvPr>
            <p:ph type="body" idx="1"/>
          </p:nvPr>
        </p:nvSpPr>
        <p:spPr>
          <a:xfrm>
            <a:off x="457200" y="2830513"/>
            <a:ext cx="8229600" cy="2663825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实际的</a:t>
            </a:r>
            <a:r>
              <a:rPr lang="zh-TW" altLang="en-US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晶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体</a:t>
            </a:r>
          </a:p>
          <a:p>
            <a:pPr lvl="1" eaLnBrk="1" hangingPunct="1"/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晶格散射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τ</a:t>
            </a:r>
            <a:r>
              <a:rPr lang="en-US" altLang="zh-CN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 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和温度有关，高温下起主要作用</a:t>
            </a:r>
            <a:endParaRPr lang="en-US" altLang="zh-CN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杂质、缺陷散射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τ</a:t>
            </a:r>
            <a:r>
              <a:rPr lang="en-US" altLang="zh-CN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和温度无关，低温下起主要作用</a:t>
            </a:r>
            <a:endParaRPr lang="en-US" altLang="zh-CN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总散射几率是两种散射机制的散射几率之和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2B2B3A-27C3-F8EC-FA89-434BDC11A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25538"/>
            <a:ext cx="8075613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理想的晶体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电子将处于确定的 </a:t>
            </a:r>
            <a:r>
              <a:rPr lang="en-US" altLang="zh-CN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态，不会发生跃迁，因此没有电阻，类似于 </a:t>
            </a:r>
            <a:r>
              <a:rPr lang="en-US" altLang="zh-CN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τ 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为无穷大</a:t>
            </a:r>
          </a:p>
        </p:txBody>
      </p:sp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772D2A5B-C35E-088D-A190-466D307C4F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5494338"/>
          <a:ext cx="1862138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6600" imgH="431800" progId="Equation.DSMT4">
                  <p:embed/>
                </p:oleObj>
              </mc:Choice>
              <mc:Fallback>
                <p:oleObj name="Equation" r:id="rId2" imgW="736600" imgH="431800" progId="Equation.DSMT4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494338"/>
                        <a:ext cx="1862138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C0E2CC7F-AF2E-FD4D-6F39-1C9CDAEF68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57725" y="5651500"/>
          <a:ext cx="2020888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6600" imgH="228600" progId="Equation.DSMT4">
                  <p:embed/>
                </p:oleObj>
              </mc:Choice>
              <mc:Fallback>
                <p:oleObj name="Equation" r:id="rId4" imgW="736600" imgH="228600" progId="Equation.DSMT4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725" y="5651500"/>
                        <a:ext cx="2020888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 build="p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44285786-BE6D-0634-D80E-4B461C97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本节课重要知识点</a:t>
            </a:r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898B6A6F-58CB-0540-2FA9-57828019C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600200"/>
            <a:ext cx="8505825" cy="4525963"/>
          </a:xfrm>
        </p:spPr>
        <p:txBody>
          <a:bodyPr/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为什么金属电子论和索末菲自由电子论类似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求电子分布玻尔兹曼方程及其物理意义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电子迁移率的概念（微观、宏观两方面）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（微观）影响电子迁移率的因素：弛豫时间、有效质量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（宏观）单位电场下的平均定向漂移速度；电导率和电子迁移率的关系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电子输运时散射的主要来源：缺陷、晶格振动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作业：</a:t>
            </a:r>
            <a:r>
              <a:rPr lang="en-US" altLang="zh-CN" sz="28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</a:t>
            </a:r>
            <a:r>
              <a:rPr lang="zh-CN" altLang="en-US" sz="28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4.7</a:t>
            </a:r>
            <a:endParaRPr lang="zh-CN" altLang="en-US" sz="2800" b="1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6" name="灯片编号占位符 5">
            <a:extLst>
              <a:ext uri="{FF2B5EF4-FFF2-40B4-BE49-F238E27FC236}">
                <a16:creationId xmlns:a16="http://schemas.microsoft.com/office/drawing/2014/main" id="{E6EBCDEA-25C9-7BC0-E348-B82B8679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F36AE9-6E10-4F52-B546-8E7568D6C5DC}" type="slidenum">
              <a:rPr lang="zh-CN" altLang="en-US" sz="1200" b="1" smtClean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zh-CN" altLang="en-US" sz="1200" b="1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8">
            <a:extLst>
              <a:ext uri="{FF2B5EF4-FFF2-40B4-BE49-F238E27FC236}">
                <a16:creationId xmlns:a16="http://schemas.microsoft.com/office/drawing/2014/main" id="{F812E5D4-878D-DAD1-22DC-947451C04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12875"/>
            <a:ext cx="3743325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>
            <a:extLst>
              <a:ext uri="{FF2B5EF4-FFF2-40B4-BE49-F238E27FC236}">
                <a16:creationId xmlns:a16="http://schemas.microsoft.com/office/drawing/2014/main" id="{9938AC42-2CE7-B6CA-C62E-2F70997CB3B2}"/>
              </a:ext>
            </a:extLst>
          </p:cNvPr>
          <p:cNvSpPr>
            <a:spLocks noGrp="1" noRot="1"/>
          </p:cNvSpPr>
          <p:nvPr>
            <p:ph type="title" sz="quarter" idx="4294967295"/>
          </p:nvPr>
        </p:nvSpPr>
        <p:spPr>
          <a:xfrm>
            <a:off x="792163" y="333375"/>
            <a:ext cx="7559675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部分填充能带在电场下产生电流</a:t>
            </a:r>
          </a:p>
        </p:txBody>
      </p:sp>
      <p:sp>
        <p:nvSpPr>
          <p:cNvPr id="6148" name="Text Box 8">
            <a:extLst>
              <a:ext uri="{FF2B5EF4-FFF2-40B4-BE49-F238E27FC236}">
                <a16:creationId xmlns:a16="http://schemas.microsoft.com/office/drawing/2014/main" id="{46D991C9-D8F6-3E4F-8533-696946CE0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4076700"/>
            <a:ext cx="32400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无外场的电子能带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净电流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pic>
        <p:nvPicPr>
          <p:cNvPr id="6149" name="Picture 39">
            <a:extLst>
              <a:ext uri="{FF2B5EF4-FFF2-40B4-BE49-F238E27FC236}">
                <a16:creationId xmlns:a16="http://schemas.microsoft.com/office/drawing/2014/main" id="{AD88767C-9737-17CA-40D5-0ED36792B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412875"/>
            <a:ext cx="3743325" cy="281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 Box 9">
            <a:extLst>
              <a:ext uri="{FF2B5EF4-FFF2-40B4-BE49-F238E27FC236}">
                <a16:creationId xmlns:a16="http://schemas.microsoft.com/office/drawing/2014/main" id="{936BD717-1AA6-E2EF-A92F-35C2DDF2F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4076700"/>
            <a:ext cx="39608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加电场的电子能带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整个电子</a:t>
            </a:r>
            <a:r>
              <a:rPr lang="en-US" altLang="zh-CN" sz="2400" b="1" i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空间分布向一方移动，部分抵消，有净电流</a:t>
            </a:r>
          </a:p>
        </p:txBody>
      </p:sp>
      <p:sp>
        <p:nvSpPr>
          <p:cNvPr id="6151" name="灯片编号占位符 3">
            <a:extLst>
              <a:ext uri="{FF2B5EF4-FFF2-40B4-BE49-F238E27FC236}">
                <a16:creationId xmlns:a16="http://schemas.microsoft.com/office/drawing/2014/main" id="{EC8B0CD5-3794-6FC0-3891-9E23401B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A54DAB-D35D-43B1-91A8-46EFD6447572}" type="slidenum">
              <a:rPr lang="zh-CN" altLang="en-US" sz="1200" b="1" smtClean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zh-CN" altLang="en-US" sz="1200" b="1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2" name="TextBox 3">
            <a:extLst>
              <a:ext uri="{FF2B5EF4-FFF2-40B4-BE49-F238E27FC236}">
                <a16:creationId xmlns:a16="http://schemas.microsoft.com/office/drawing/2014/main" id="{A872F202-A2E4-8451-220E-628C73A6C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516563"/>
            <a:ext cx="83534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理论上，在恒定电场下能看到电流的振荡，但是实际中只观察到恒定的电流，即欧姆定律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7">
            <a:extLst>
              <a:ext uri="{FF2B5EF4-FFF2-40B4-BE49-F238E27FC236}">
                <a16:creationId xmlns:a16="http://schemas.microsoft.com/office/drawing/2014/main" id="{984CD579-D77E-EBC1-FAD1-F4A8ABBA7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这意味着，在外电场作用下，电子的分布趋于一种</a:t>
            </a:r>
            <a:r>
              <a:rPr lang="zh-CN" altLang="en-US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稳定的非对称分布</a:t>
            </a:r>
            <a:endParaRPr lang="en-US" altLang="zh-CN" sz="28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造成这一现象的原因，在于电子在金属晶体中运动时，受到各种</a:t>
            </a:r>
            <a:r>
              <a:rPr lang="zh-CN" altLang="en-US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偏离周期性势场的因素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（缺陷、杂质、晶格振动等）的散射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外电场对电子的加速和散射对电子的减速最终达到一种稳定状态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171" name="灯片编号占位符 3">
            <a:extLst>
              <a:ext uri="{FF2B5EF4-FFF2-40B4-BE49-F238E27FC236}">
                <a16:creationId xmlns:a16="http://schemas.microsoft.com/office/drawing/2014/main" id="{ACC5A4F2-1559-3005-C9A4-BCA501F1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DB199A-24BE-4F30-9C00-8D26629C53D9}" type="slidenum">
              <a:rPr lang="zh-CN" altLang="en-US" sz="1200" b="1" smtClean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1200" b="1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277972CB-8E1F-CB9E-FA86-6A2256BA4C9C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792163" y="333375"/>
            <a:ext cx="7559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部分填充能带在电场下产生电流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0BF32312-0332-355E-588A-97A74449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能带理论下的金属电子模型</a:t>
            </a:r>
            <a:br>
              <a:rPr lang="en-US" altLang="zh-CN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和索末菲自由电子模型类似</a:t>
            </a:r>
          </a:p>
        </p:txBody>
      </p:sp>
      <p:sp>
        <p:nvSpPr>
          <p:cNvPr id="8195" name="内容占位符 7">
            <a:extLst>
              <a:ext uri="{FF2B5EF4-FFF2-40B4-BE49-F238E27FC236}">
                <a16:creationId xmlns:a16="http://schemas.microsoft.com/office/drawing/2014/main" id="{D221489A-CE14-70D8-63F1-D041A872E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41463"/>
          </a:xfrm>
        </p:spPr>
        <p:txBody>
          <a:bodyPr/>
          <a:lstStyle/>
          <a:p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金属的价电子部分填充导带</a:t>
            </a:r>
            <a:endParaRPr lang="en-US" altLang="zh-CN" sz="24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电子占据的状态远离布里渊区边界，被电子占据的那部分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E-k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关系的修正不明显，等能面近似球面</a:t>
            </a:r>
            <a:endParaRPr lang="en-US" altLang="zh-CN" sz="24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注意：费米球的球心是导带底在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空间的位置，电子质量用有效质量</a:t>
            </a:r>
          </a:p>
        </p:txBody>
      </p:sp>
      <p:sp>
        <p:nvSpPr>
          <p:cNvPr id="8196" name="灯片编号占位符 5">
            <a:extLst>
              <a:ext uri="{FF2B5EF4-FFF2-40B4-BE49-F238E27FC236}">
                <a16:creationId xmlns:a16="http://schemas.microsoft.com/office/drawing/2014/main" id="{71325D97-6B4B-BCDA-F9E3-70F108C7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4BAAFA-F836-4569-A484-44BDFACF705C}" type="slidenum">
              <a:rPr lang="zh-CN" altLang="en-US" sz="1200" b="1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1200" b="1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51" name="TextBox 2">
            <a:extLst>
              <a:ext uri="{FF2B5EF4-FFF2-40B4-BE49-F238E27FC236}">
                <a16:creationId xmlns:a16="http://schemas.microsoft.com/office/drawing/2014/main" id="{4CDEC03E-7EF9-CA63-B823-65408D1AA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3" y="3770313"/>
            <a:ext cx="39608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标度下的状态密度</a:t>
            </a:r>
          </a:p>
        </p:txBody>
      </p:sp>
      <p:grpSp>
        <p:nvGrpSpPr>
          <p:cNvPr id="10" name="Group 83">
            <a:extLst>
              <a:ext uri="{FF2B5EF4-FFF2-40B4-BE49-F238E27FC236}">
                <a16:creationId xmlns:a16="http://schemas.microsoft.com/office/drawing/2014/main" id="{62F74705-C382-D097-4AFB-BBA3A176F1A7}"/>
              </a:ext>
            </a:extLst>
          </p:cNvPr>
          <p:cNvGrpSpPr>
            <a:grpSpLocks/>
          </p:cNvGrpSpPr>
          <p:nvPr/>
        </p:nvGrpSpPr>
        <p:grpSpPr bwMode="auto">
          <a:xfrm>
            <a:off x="666750" y="4178300"/>
            <a:ext cx="2695575" cy="709613"/>
            <a:chOff x="204" y="2341"/>
            <a:chExt cx="1698" cy="447"/>
          </a:xfrm>
        </p:grpSpPr>
        <p:sp>
          <p:nvSpPr>
            <p:cNvPr id="8206" name="Rectangle 77">
              <a:extLst>
                <a:ext uri="{FF2B5EF4-FFF2-40B4-BE49-F238E27FC236}">
                  <a16:creationId xmlns:a16="http://schemas.microsoft.com/office/drawing/2014/main" id="{6DAC2A8A-EF23-0A6A-2644-AEAA6F3C3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2465"/>
              <a:ext cx="126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 </a:t>
              </a:r>
              <a:r>
                <a:rPr lang="zh-CN" altLang="en-US" sz="20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空间点阵密度</a:t>
              </a:r>
              <a:r>
                <a:rPr lang="en-US" altLang="zh-CN" sz="20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:</a:t>
              </a:r>
            </a:p>
          </p:txBody>
        </p:sp>
        <p:graphicFrame>
          <p:nvGraphicFramePr>
            <p:cNvPr id="8207" name="Object 4">
              <a:extLst>
                <a:ext uri="{FF2B5EF4-FFF2-40B4-BE49-F238E27FC236}">
                  <a16:creationId xmlns:a16="http://schemas.microsoft.com/office/drawing/2014/main" id="{8E32BB2E-F593-B6E5-541F-71E5A1AC6F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74" y="2341"/>
            <a:ext cx="428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406224" imgH="431613" progId="Equation.3">
                    <p:embed/>
                  </p:oleObj>
                </mc:Choice>
                <mc:Fallback>
                  <p:oleObj name="公式" r:id="rId2" imgW="406224" imgH="431613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2341"/>
                          <a:ext cx="428" cy="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87">
            <a:extLst>
              <a:ext uri="{FF2B5EF4-FFF2-40B4-BE49-F238E27FC236}">
                <a16:creationId xmlns:a16="http://schemas.microsoft.com/office/drawing/2014/main" id="{C42BC2B4-DC06-6FAD-04C3-CA7D55B30F8C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887913"/>
            <a:ext cx="4627562" cy="1833562"/>
            <a:chOff x="622" y="2778"/>
            <a:chExt cx="2915" cy="1155"/>
          </a:xfrm>
        </p:grpSpPr>
        <p:sp>
          <p:nvSpPr>
            <p:cNvPr id="8203" name="Rectangle 80">
              <a:extLst>
                <a:ext uri="{FF2B5EF4-FFF2-40B4-BE49-F238E27FC236}">
                  <a16:creationId xmlns:a16="http://schemas.microsoft.com/office/drawing/2014/main" id="{08AAC7B8-95A0-C285-A188-629C1C329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3186"/>
              <a:ext cx="28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 </a:t>
              </a:r>
              <a:r>
                <a:rPr lang="zh-CN" altLang="en-US" sz="20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标度下的态密度</a:t>
              </a:r>
              <a:r>
                <a:rPr lang="en-US" altLang="zh-CN" sz="20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g</a:t>
              </a:r>
              <a:r>
                <a:rPr lang="en-US" altLang="zh-CN" sz="20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0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0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</a:t>
              </a:r>
              <a:r>
                <a:rPr lang="en-US" altLang="zh-CN" sz="20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8204" name="Text Box 81">
              <a:extLst>
                <a:ext uri="{FF2B5EF4-FFF2-40B4-BE49-F238E27FC236}">
                  <a16:creationId xmlns:a16="http://schemas.microsoft.com/office/drawing/2014/main" id="{2668DDCA-21B2-CBDC-6D78-0F2057E52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" y="2778"/>
              <a:ext cx="266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对于每个 </a:t>
              </a:r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 </a:t>
              </a:r>
              <a:r>
                <a:rPr lang="zh-CN" altLang="en-US" sz="2000" b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态，电子自旋能够取两个可能值 </a:t>
              </a:r>
            </a:p>
          </p:txBody>
        </p:sp>
        <p:graphicFrame>
          <p:nvGraphicFramePr>
            <p:cNvPr id="8205" name="Object 6">
              <a:extLst>
                <a:ext uri="{FF2B5EF4-FFF2-40B4-BE49-F238E27FC236}">
                  <a16:creationId xmlns:a16="http://schemas.microsoft.com/office/drawing/2014/main" id="{26BBF3AE-6BC6-A70F-CC12-533E768277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38" y="3413"/>
            <a:ext cx="1561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97000" imgH="469900" progId="Equation.DSMT4">
                    <p:embed/>
                  </p:oleObj>
                </mc:Choice>
                <mc:Fallback>
                  <p:oleObj name="Equation" r:id="rId4" imgW="1397000" imgH="4699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8" y="3413"/>
                          <a:ext cx="1561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4" name="TextBox 10">
            <a:extLst>
              <a:ext uri="{FF2B5EF4-FFF2-40B4-BE49-F238E27FC236}">
                <a16:creationId xmlns:a16="http://schemas.microsoft.com/office/drawing/2014/main" id="{AA97CFA4-38BE-BC9C-7716-B8C4F88E6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5538" y="3765550"/>
            <a:ext cx="3959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能量</a:t>
            </a:r>
            <a:r>
              <a:rPr lang="en-US" altLang="zh-TW" sz="2400" b="1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标度下的状态密度</a:t>
            </a:r>
          </a:p>
        </p:txBody>
      </p:sp>
      <p:graphicFrame>
        <p:nvGraphicFramePr>
          <p:cNvPr id="18" name="Object 10">
            <a:extLst>
              <a:ext uri="{FF2B5EF4-FFF2-40B4-BE49-F238E27FC236}">
                <a16:creationId xmlns:a16="http://schemas.microsoft.com/office/drawing/2014/main" id="{5FBD3A2B-E22F-D865-CE5C-C490DA5067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3975" y="4443413"/>
          <a:ext cx="35607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93900" imgH="469900" progId="Equation.DSMT4">
                  <p:embed/>
                </p:oleObj>
              </mc:Choice>
              <mc:Fallback>
                <p:oleObj name="Equation" r:id="rId6" imgW="1993900" imgH="4699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3975" y="4443413"/>
                        <a:ext cx="3560763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5">
            <a:extLst>
              <a:ext uri="{FF2B5EF4-FFF2-40B4-BE49-F238E27FC236}">
                <a16:creationId xmlns:a16="http://schemas.microsoft.com/office/drawing/2014/main" id="{0BB7C784-65F9-C3A3-2A38-D57D3C9E05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94538" y="5556250"/>
          <a:ext cx="18002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79500" imgH="469900" progId="Equation.DSMT4">
                  <p:embed/>
                </p:oleObj>
              </mc:Choice>
              <mc:Fallback>
                <p:oleObj name="Equation" r:id="rId8" imgW="1079500" imgH="4699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4538" y="5556250"/>
                        <a:ext cx="180022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/>
      <p:bldP spid="61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127756CD-0DD1-7371-A429-492EC2C4C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平衡状态下的费米分布函数</a:t>
            </a:r>
          </a:p>
        </p:txBody>
      </p:sp>
      <p:sp>
        <p:nvSpPr>
          <p:cNvPr id="9219" name="Text Box 6">
            <a:extLst>
              <a:ext uri="{FF2B5EF4-FFF2-40B4-BE49-F238E27FC236}">
                <a16:creationId xmlns:a16="http://schemas.microsoft.com/office/drawing/2014/main" id="{3E45608F-B3E1-3BA6-77BC-00657EDED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8" y="1390650"/>
            <a:ext cx="3535362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能量为 </a:t>
            </a:r>
            <a:r>
              <a:rPr lang="en-US" altLang="zh-CN" sz="26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6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6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6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的本征态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被一个电子占据的几率</a:t>
            </a:r>
          </a:p>
        </p:txBody>
      </p:sp>
      <p:grpSp>
        <p:nvGrpSpPr>
          <p:cNvPr id="8" name="Group 17">
            <a:extLst>
              <a:ext uri="{FF2B5EF4-FFF2-40B4-BE49-F238E27FC236}">
                <a16:creationId xmlns:a16="http://schemas.microsoft.com/office/drawing/2014/main" id="{D3960F9B-06AF-AA49-CC0E-FDC49D319F2C}"/>
              </a:ext>
            </a:extLst>
          </p:cNvPr>
          <p:cNvGrpSpPr>
            <a:grpSpLocks/>
          </p:cNvGrpSpPr>
          <p:nvPr/>
        </p:nvGrpSpPr>
        <p:grpSpPr bwMode="auto">
          <a:xfrm>
            <a:off x="139700" y="3429000"/>
            <a:ext cx="8855075" cy="1079500"/>
            <a:chOff x="204" y="2976"/>
            <a:chExt cx="5578" cy="680"/>
          </a:xfrm>
        </p:grpSpPr>
        <p:sp>
          <p:nvSpPr>
            <p:cNvPr id="9228" name="Text Box 11">
              <a:extLst>
                <a:ext uri="{FF2B5EF4-FFF2-40B4-BE49-F238E27FC236}">
                  <a16:creationId xmlns:a16="http://schemas.microsoft.com/office/drawing/2014/main" id="{3169D046-9E0E-53ED-D00C-A9E0DF5CA2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2976"/>
              <a:ext cx="303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800" b="1" i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  <a:r>
                <a:rPr lang="zh-CN" altLang="en-US" sz="28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由系统中电子总数</a:t>
              </a:r>
              <a:r>
                <a:rPr lang="en-US" altLang="zh-CN" sz="28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8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决定：</a:t>
              </a:r>
            </a:p>
          </p:txBody>
        </p:sp>
        <p:sp>
          <p:nvSpPr>
            <p:cNvPr id="9229" name="Text Box 15">
              <a:extLst>
                <a:ext uri="{FF2B5EF4-FFF2-40B4-BE49-F238E27FC236}">
                  <a16:creationId xmlns:a16="http://schemas.microsoft.com/office/drawing/2014/main" id="{08F731D7-65D3-7411-3D17-0B1978FB47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4" y="3326"/>
              <a:ext cx="237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对系统所有本征态叠加</a:t>
              </a:r>
            </a:p>
          </p:txBody>
        </p:sp>
      </p:grpSp>
      <p:graphicFrame>
        <p:nvGraphicFramePr>
          <p:cNvPr id="9221" name="对象 3">
            <a:extLst>
              <a:ext uri="{FF2B5EF4-FFF2-40B4-BE49-F238E27FC236}">
                <a16:creationId xmlns:a16="http://schemas.microsoft.com/office/drawing/2014/main" id="{149ED48E-AD3A-CC26-4FF4-C563B0740A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35400" y="1390650"/>
          <a:ext cx="440690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58310" imgH="393529" progId="Equation.DSMT4">
                  <p:embed/>
                </p:oleObj>
              </mc:Choice>
              <mc:Fallback>
                <p:oleObj name="Equation" r:id="rId2" imgW="1358310" imgH="393529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400" y="1390650"/>
                        <a:ext cx="4406900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4">
            <a:extLst>
              <a:ext uri="{FF2B5EF4-FFF2-40B4-BE49-F238E27FC236}">
                <a16:creationId xmlns:a16="http://schemas.microsoft.com/office/drawing/2014/main" id="{9F59AC62-AC9C-E5E3-B703-E4ABC09FB3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3463" y="4005263"/>
          <a:ext cx="2773362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06500" imgH="342900" progId="Equation.DSMT4">
                  <p:embed/>
                </p:oleObj>
              </mc:Choice>
              <mc:Fallback>
                <p:oleObj name="Equation" r:id="rId4" imgW="1206500" imgH="3429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4005263"/>
                        <a:ext cx="2773362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Box 12">
            <a:extLst>
              <a:ext uri="{FF2B5EF4-FFF2-40B4-BE49-F238E27FC236}">
                <a16:creationId xmlns:a16="http://schemas.microsoft.com/office/drawing/2014/main" id="{A85C32F8-EFFB-6E40-7EA6-42B829F7F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4025" y="2765425"/>
            <a:ext cx="6103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虽不显含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，但实际也是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的函数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 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endParaRPr lang="zh-CN" altLang="en-US" sz="2400" b="1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200" name="对象 13">
            <a:extLst>
              <a:ext uri="{FF2B5EF4-FFF2-40B4-BE49-F238E27FC236}">
                <a16:creationId xmlns:a16="http://schemas.microsoft.com/office/drawing/2014/main" id="{7D19993D-8BFE-AC62-F7F0-8D3A5B8EEC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4724400"/>
          <a:ext cx="3465513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7229" imgH="812447" progId="Equation.DSMT4">
                  <p:embed/>
                </p:oleObj>
              </mc:Choice>
              <mc:Fallback>
                <p:oleObj name="Equation" r:id="rId6" imgW="1777229" imgH="812447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724400"/>
                        <a:ext cx="3465513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矩形 14">
            <a:extLst>
              <a:ext uri="{FF2B5EF4-FFF2-40B4-BE49-F238E27FC236}">
                <a16:creationId xmlns:a16="http://schemas.microsoft.com/office/drawing/2014/main" id="{AE042CB7-094A-B1D6-5DBA-B3FB4043E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9850" y="5702300"/>
            <a:ext cx="5189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范围内，单位体积下，电子数为</a:t>
            </a:r>
          </a:p>
        </p:txBody>
      </p:sp>
      <p:sp>
        <p:nvSpPr>
          <p:cNvPr id="8202" name="矩形 15">
            <a:extLst>
              <a:ext uri="{FF2B5EF4-FFF2-40B4-BE49-F238E27FC236}">
                <a16:creationId xmlns:a16="http://schemas.microsoft.com/office/drawing/2014/main" id="{13A3DB48-4A0A-622C-E127-9A315D44D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4867275"/>
            <a:ext cx="5202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范围内，单位体积下，电子数为</a:t>
            </a:r>
          </a:p>
        </p:txBody>
      </p:sp>
      <p:sp>
        <p:nvSpPr>
          <p:cNvPr id="9227" name="灯片编号占位符 3">
            <a:extLst>
              <a:ext uri="{FF2B5EF4-FFF2-40B4-BE49-F238E27FC236}">
                <a16:creationId xmlns:a16="http://schemas.microsoft.com/office/drawing/2014/main" id="{FCE2721E-15E9-1593-88ED-EE39E99C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EBFE85-C6A7-420B-81CE-1289376B971F}" type="slidenum">
              <a:rPr lang="zh-CN" altLang="en-US" sz="1200" b="1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zh-CN" altLang="en-US" sz="1200" b="1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/>
      <p:bldP spid="8201" grpId="0"/>
      <p:bldP spid="820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id="{F8BC7085-B4F5-A3C0-2389-EECE1AE0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FCD99C-7C96-4948-9991-824FDE1A9BCB}" type="slidenum">
              <a:rPr lang="en-US" altLang="zh-CN" sz="1200" b="1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200" b="1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26AE5EAE-5B6C-05D4-B8ED-88E59D234C03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金属中电子的输运过程：</a:t>
            </a:r>
            <a:br>
              <a:rPr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电场作用下的分布函数方法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9F8D1D2A-F9F4-87EA-A2CA-D4F9899ABBEE}"/>
              </a:ext>
            </a:extLst>
          </p:cNvPr>
          <p:cNvSpPr>
            <a:spLocks noGrp="1" noRot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无外场作用下</a:t>
            </a:r>
          </a:p>
          <a:p>
            <a:pPr lvl="1" eaLnBrk="1" hangingPunct="1"/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范围内，单位体积下，电子数为</a:t>
            </a:r>
          </a:p>
          <a:p>
            <a:pPr lvl="1" eaLnBrk="1" hangingPunct="1"/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/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平衡分布时，总电流为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  <a:p>
            <a:pPr lvl="2" eaLnBrk="1" hangingPunct="1"/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分布函数</a:t>
            </a:r>
            <a:r>
              <a:rPr lang="en-US" altLang="zh-CN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b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为费米分布函数</a:t>
            </a:r>
          </a:p>
          <a:p>
            <a:pPr lvl="2" eaLnBrk="1" hangingPunct="1"/>
            <a:r>
              <a:rPr lang="en-US" altLang="zh-CN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lang="en-US" altLang="zh-CN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(-</a:t>
            </a:r>
            <a:r>
              <a:rPr lang="en-US" altLang="zh-CN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lvl="2" eaLnBrk="1" hangingPunct="1"/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分布密度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b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/(2</a:t>
            </a:r>
            <a:r>
              <a:rPr lang="el-GR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b="1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</a:t>
            </a:r>
            <a:r>
              <a:rPr lang="en-US" altLang="zh-CN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是对称的</a:t>
            </a:r>
          </a:p>
          <a:p>
            <a:pPr lvl="2" eaLnBrk="1" hangingPunct="1"/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电流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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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(-</a:t>
            </a:r>
            <a:r>
              <a:rPr lang="en-US" altLang="zh-CN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，方向相反，大小相等而抵消</a:t>
            </a:r>
          </a:p>
        </p:txBody>
      </p:sp>
      <p:grpSp>
        <p:nvGrpSpPr>
          <p:cNvPr id="10245" name="组合 2">
            <a:extLst>
              <a:ext uri="{FF2B5EF4-FFF2-40B4-BE49-F238E27FC236}">
                <a16:creationId xmlns:a16="http://schemas.microsoft.com/office/drawing/2014/main" id="{4499A9B7-73A7-B405-FE7C-B25794DDAF0C}"/>
              </a:ext>
            </a:extLst>
          </p:cNvPr>
          <p:cNvGrpSpPr>
            <a:grpSpLocks/>
          </p:cNvGrpSpPr>
          <p:nvPr/>
        </p:nvGrpSpPr>
        <p:grpSpPr bwMode="auto">
          <a:xfrm>
            <a:off x="5795963" y="2708275"/>
            <a:ext cx="3168650" cy="2384425"/>
            <a:chOff x="5795441" y="2708920"/>
            <a:chExt cx="3169047" cy="2384177"/>
          </a:xfrm>
        </p:grpSpPr>
        <p:pic>
          <p:nvPicPr>
            <p:cNvPr id="10247" name="Picture 38">
              <a:extLst>
                <a:ext uri="{FF2B5EF4-FFF2-40B4-BE49-F238E27FC236}">
                  <a16:creationId xmlns:a16="http://schemas.microsoft.com/office/drawing/2014/main" id="{BB430A15-110A-D50B-E39C-BD51CCCA91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5441" y="2708920"/>
              <a:ext cx="3169047" cy="2384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F30C7F2-92EA-232D-EFB1-643D8CCF31C7}"/>
                </a:ext>
              </a:extLst>
            </p:cNvPr>
            <p:cNvSpPr/>
            <p:nvPr/>
          </p:nvSpPr>
          <p:spPr>
            <a:xfrm>
              <a:off x="6803629" y="4653406"/>
              <a:ext cx="1008189" cy="439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" name="对象 13">
            <a:extLst>
              <a:ext uri="{FF2B5EF4-FFF2-40B4-BE49-F238E27FC236}">
                <a16:creationId xmlns:a16="http://schemas.microsoft.com/office/drawing/2014/main" id="{1585FC03-0F89-7026-BBF7-E678C2D54A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2708275"/>
          <a:ext cx="360045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00200" imgH="469900" progId="Equation.DSMT4">
                  <p:embed/>
                </p:oleObj>
              </mc:Choice>
              <mc:Fallback>
                <p:oleObj name="Equation" r:id="rId3" imgW="1600200" imgH="4699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708275"/>
                        <a:ext cx="360045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BB7FDB6-C327-23DB-1F05-5C14C94E141D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998538" y="198438"/>
            <a:ext cx="71469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存在电场时的非平衡分布</a:t>
            </a:r>
          </a:p>
        </p:txBody>
      </p:sp>
      <p:sp>
        <p:nvSpPr>
          <p:cNvPr id="1441809" name="Text Box 17">
            <a:extLst>
              <a:ext uri="{FF2B5EF4-FFF2-40B4-BE49-F238E27FC236}">
                <a16:creationId xmlns:a16="http://schemas.microsoft.com/office/drawing/2014/main" id="{D4E0FB38-7A71-4E8E-51D2-19A0F0DD0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947988"/>
            <a:ext cx="594042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在电场作用下，整个分布将在 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空间以上述速度移动，原来对称的分布就将偏向一边，从而形成电流</a:t>
            </a:r>
          </a:p>
        </p:txBody>
      </p:sp>
      <p:sp>
        <p:nvSpPr>
          <p:cNvPr id="11268" name="Rectangle 20">
            <a:extLst>
              <a:ext uri="{FF2B5EF4-FFF2-40B4-BE49-F238E27FC236}">
                <a16:creationId xmlns:a16="http://schemas.microsoft.com/office/drawing/2014/main" id="{C1F45484-49B9-00F5-978E-8AD56EB55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053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41817" name="Text Box 25">
            <a:extLst>
              <a:ext uri="{FF2B5EF4-FFF2-40B4-BE49-F238E27FC236}">
                <a16:creationId xmlns:a16="http://schemas.microsoft.com/office/drawing/2014/main" id="{A05C51BB-4046-2D1A-2CAE-3D200DD12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294188"/>
            <a:ext cx="864235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如果电场一直作用，电子一直被加速，导致费米球越来越偏心，从而电流应一直增加，而这与欧姆定律矛盾。欧姆定律要求电子具有一定的平均速度。这就表明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导体中一定存在抵消外场加速的一种作用</a:t>
            </a:r>
          </a:p>
        </p:txBody>
      </p:sp>
      <p:grpSp>
        <p:nvGrpSpPr>
          <p:cNvPr id="2" name="Group 26">
            <a:extLst>
              <a:ext uri="{FF2B5EF4-FFF2-40B4-BE49-F238E27FC236}">
                <a16:creationId xmlns:a16="http://schemas.microsoft.com/office/drawing/2014/main" id="{32EA4E49-09B6-9052-7BCE-EF601A801887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1196975"/>
            <a:ext cx="2808288" cy="2457450"/>
            <a:chOff x="3878" y="754"/>
            <a:chExt cx="1769" cy="1548"/>
          </a:xfrm>
        </p:grpSpPr>
        <p:sp>
          <p:nvSpPr>
            <p:cNvPr id="11274" name="Text Box 13">
              <a:extLst>
                <a:ext uri="{FF2B5EF4-FFF2-40B4-BE49-F238E27FC236}">
                  <a16:creationId xmlns:a16="http://schemas.microsoft.com/office/drawing/2014/main" id="{6426E92E-A8D4-3A2F-AF33-3BAB6194D4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7" y="2069"/>
              <a:ext cx="2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1275" name="Line 14">
              <a:extLst>
                <a:ext uri="{FF2B5EF4-FFF2-40B4-BE49-F238E27FC236}">
                  <a16:creationId xmlns:a16="http://schemas.microsoft.com/office/drawing/2014/main" id="{47C0A285-A53A-68B9-1F9D-62C6361AC8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9" y="2069"/>
              <a:ext cx="6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6" name="Text Box 15">
              <a:extLst>
                <a:ext uri="{FF2B5EF4-FFF2-40B4-BE49-F238E27FC236}">
                  <a16:creationId xmlns:a16="http://schemas.microsoft.com/office/drawing/2014/main" id="{C8C5F9CE-6553-991C-7B9B-43DD5B51A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070" y="2069"/>
              <a:ext cx="33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-qE</a:t>
              </a:r>
            </a:p>
          </p:txBody>
        </p:sp>
        <p:sp>
          <p:nvSpPr>
            <p:cNvPr id="11277" name="Line 16">
              <a:extLst>
                <a:ext uri="{FF2B5EF4-FFF2-40B4-BE49-F238E27FC236}">
                  <a16:creationId xmlns:a16="http://schemas.microsoft.com/office/drawing/2014/main" id="{DAA8A23A-3D47-D8F1-157A-060BAB5B8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1" y="2069"/>
              <a:ext cx="6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8" name="Line 21">
              <a:extLst>
                <a:ext uri="{FF2B5EF4-FFF2-40B4-BE49-F238E27FC236}">
                  <a16:creationId xmlns:a16="http://schemas.microsoft.com/office/drawing/2014/main" id="{20AAEE57-2AFA-C96F-3905-AB2E847590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3" y="1389"/>
              <a:ext cx="45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9" name="Oval 9" descr="宽下对角线">
              <a:extLst>
                <a:ext uri="{FF2B5EF4-FFF2-40B4-BE49-F238E27FC236}">
                  <a16:creationId xmlns:a16="http://schemas.microsoft.com/office/drawing/2014/main" id="{D0CE2933-8469-7100-4C30-93B43859B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754"/>
              <a:ext cx="1224" cy="1224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80" name="Oval 10" descr="宽下对角线">
              <a:extLst>
                <a:ext uri="{FF2B5EF4-FFF2-40B4-BE49-F238E27FC236}">
                  <a16:creationId xmlns:a16="http://schemas.microsoft.com/office/drawing/2014/main" id="{40D824E1-600F-EDCE-27F1-3029D4B5E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754"/>
              <a:ext cx="1224" cy="122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271" name="灯片编号占位符 4">
            <a:extLst>
              <a:ext uri="{FF2B5EF4-FFF2-40B4-BE49-F238E27FC236}">
                <a16:creationId xmlns:a16="http://schemas.microsoft.com/office/drawing/2014/main" id="{D8F569BB-DA10-25B1-DACB-E989B993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4969B0-219C-45F1-9504-105090F8F436}" type="slidenum">
              <a:rPr lang="zh-CN" altLang="en-US" sz="1200" b="1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zh-CN" altLang="en-US" sz="1200" b="1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72" name="Text Box 6">
            <a:extLst>
              <a:ext uri="{FF2B5EF4-FFF2-40B4-BE49-F238E27FC236}">
                <a16:creationId xmlns:a16="http://schemas.microsoft.com/office/drawing/2014/main" id="{D4E9DD64-C526-A005-2A27-A7316B9E7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" y="1323975"/>
            <a:ext cx="5775325" cy="1200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没有外场作用时，分布函数是费米分布 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u"/>
            </a:pP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有外场作用时：</a:t>
            </a:r>
          </a:p>
        </p:txBody>
      </p:sp>
      <p:graphicFrame>
        <p:nvGraphicFramePr>
          <p:cNvPr id="11273" name="物件 3">
            <a:extLst>
              <a:ext uri="{FF2B5EF4-FFF2-40B4-BE49-F238E27FC236}">
                <a16:creationId xmlns:a16="http://schemas.microsoft.com/office/drawing/2014/main" id="{21104EC9-ED08-9BDD-EB95-D520CE790A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3038" y="1804988"/>
          <a:ext cx="1730375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29719" imgH="975557" progId="Equation.DSMT4">
                  <p:embed/>
                </p:oleObj>
              </mc:Choice>
              <mc:Fallback>
                <p:oleObj name="Equation" r:id="rId3" imgW="1729719" imgH="975557" progId="Equation.DSMT4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038" y="1804988"/>
                        <a:ext cx="1730375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44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1809" grpId="0"/>
      <p:bldP spid="14418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35C59D9-3059-11D7-0C34-58328A5F318F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998538" y="198438"/>
            <a:ext cx="71469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存在电场时的非平衡分布</a:t>
            </a:r>
          </a:p>
        </p:txBody>
      </p:sp>
      <p:sp>
        <p:nvSpPr>
          <p:cNvPr id="12291" name="Rectangle 5">
            <a:extLst>
              <a:ext uri="{FF2B5EF4-FFF2-40B4-BE49-F238E27FC236}">
                <a16:creationId xmlns:a16="http://schemas.microsoft.com/office/drawing/2014/main" id="{687C725F-3EA7-294D-56D8-234E6DE7E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053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2" name="Text Box 6">
            <a:extLst>
              <a:ext uri="{FF2B5EF4-FFF2-40B4-BE49-F238E27FC236}">
                <a16:creationId xmlns:a16="http://schemas.microsoft.com/office/drawing/2014/main" id="{B8520F86-AC67-9939-F086-A8F1D1D95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" y="1323975"/>
            <a:ext cx="5775325" cy="1200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没有外场作用时，分布函数是费米分布 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u"/>
            </a:pP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有外场作用时：</a:t>
            </a:r>
          </a:p>
        </p:txBody>
      </p:sp>
      <p:grpSp>
        <p:nvGrpSpPr>
          <p:cNvPr id="12293" name="Group 8">
            <a:extLst>
              <a:ext uri="{FF2B5EF4-FFF2-40B4-BE49-F238E27FC236}">
                <a16:creationId xmlns:a16="http://schemas.microsoft.com/office/drawing/2014/main" id="{D77067C7-6D3B-B1D7-C29D-2680CD1DFE26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1196975"/>
            <a:ext cx="2808288" cy="2457450"/>
            <a:chOff x="3878" y="754"/>
            <a:chExt cx="1769" cy="1548"/>
          </a:xfrm>
        </p:grpSpPr>
        <p:sp>
          <p:nvSpPr>
            <p:cNvPr id="12299" name="Text Box 9">
              <a:extLst>
                <a:ext uri="{FF2B5EF4-FFF2-40B4-BE49-F238E27FC236}">
                  <a16:creationId xmlns:a16="http://schemas.microsoft.com/office/drawing/2014/main" id="{55A88059-490B-9DBD-BFC2-E78CEF89F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7" y="2069"/>
              <a:ext cx="2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2300" name="Line 10">
              <a:extLst>
                <a:ext uri="{FF2B5EF4-FFF2-40B4-BE49-F238E27FC236}">
                  <a16:creationId xmlns:a16="http://schemas.microsoft.com/office/drawing/2014/main" id="{F8FABFA2-A8D1-DD5F-46E1-5D22B9C613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9" y="2069"/>
              <a:ext cx="6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01" name="Text Box 11">
              <a:extLst>
                <a:ext uri="{FF2B5EF4-FFF2-40B4-BE49-F238E27FC236}">
                  <a16:creationId xmlns:a16="http://schemas.microsoft.com/office/drawing/2014/main" id="{B60237DE-73D3-BBFC-F60E-3A1CE98034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070" y="2069"/>
              <a:ext cx="33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-qE</a:t>
              </a:r>
            </a:p>
          </p:txBody>
        </p:sp>
        <p:sp>
          <p:nvSpPr>
            <p:cNvPr id="12302" name="Line 12">
              <a:extLst>
                <a:ext uri="{FF2B5EF4-FFF2-40B4-BE49-F238E27FC236}">
                  <a16:creationId xmlns:a16="http://schemas.microsoft.com/office/drawing/2014/main" id="{1972C74B-D62D-BB77-BC4C-AD901A1C48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1" y="2069"/>
              <a:ext cx="6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03" name="Line 14">
              <a:extLst>
                <a:ext uri="{FF2B5EF4-FFF2-40B4-BE49-F238E27FC236}">
                  <a16:creationId xmlns:a16="http://schemas.microsoft.com/office/drawing/2014/main" id="{0955FA60-5AFD-7D98-86C6-8517D866F2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3" y="1389"/>
              <a:ext cx="45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04" name="Oval 17" descr="宽下对角线">
              <a:extLst>
                <a:ext uri="{FF2B5EF4-FFF2-40B4-BE49-F238E27FC236}">
                  <a16:creationId xmlns:a16="http://schemas.microsoft.com/office/drawing/2014/main" id="{29B43007-2EE1-AB41-B659-9FF7CA8CB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754"/>
              <a:ext cx="1224" cy="1224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05" name="Oval 18" descr="宽下对角线">
              <a:extLst>
                <a:ext uri="{FF2B5EF4-FFF2-40B4-BE49-F238E27FC236}">
                  <a16:creationId xmlns:a16="http://schemas.microsoft.com/office/drawing/2014/main" id="{3C09A432-3B53-8C83-F761-3090AFE66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754"/>
              <a:ext cx="1224" cy="122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294" name="Text Box 20">
            <a:extLst>
              <a:ext uri="{FF2B5EF4-FFF2-40B4-BE49-F238E27FC236}">
                <a16:creationId xmlns:a16="http://schemas.microsoft.com/office/drawing/2014/main" id="{5EA1268D-D43F-416C-51D5-73100A105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" y="2708275"/>
            <a:ext cx="5910263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碰撞作用（散射作用）</a:t>
            </a:r>
            <a:endParaRPr lang="en-US" altLang="zh-CN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SzPct val="75000"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使费米面附近的占据态的电子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跃迁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到费米面附近空的状态，即碰撞作用使费米球向后运动</a:t>
            </a:r>
            <a:endParaRPr lang="en-US" altLang="zh-CN" sz="24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295" name="灯片编号占位符 4">
            <a:extLst>
              <a:ext uri="{FF2B5EF4-FFF2-40B4-BE49-F238E27FC236}">
                <a16:creationId xmlns:a16="http://schemas.microsoft.com/office/drawing/2014/main" id="{7E2370CE-E109-F743-4391-C0A9182C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B41D05-85AD-4A6B-A25B-70FAE5429462}" type="slidenum">
              <a:rPr lang="zh-CN" altLang="en-US" sz="1200" b="1" smtClean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zh-CN" altLang="en-US" sz="1200" b="1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871151A-3F16-0AE9-DD8F-24BB59CA3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" y="5084763"/>
            <a:ext cx="87645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外场和散射综合作用的结果：使费米球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保持了一定的偏心度，即电子分布达到了一定的非平衡定态分布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电子具有一定的定向平均速度</a:t>
            </a:r>
          </a:p>
        </p:txBody>
      </p:sp>
      <p:sp>
        <p:nvSpPr>
          <p:cNvPr id="12297" name="矩形 4">
            <a:extLst>
              <a:ext uri="{FF2B5EF4-FFF2-40B4-BE49-F238E27FC236}">
                <a16:creationId xmlns:a16="http://schemas.microsoft.com/office/drawing/2014/main" id="{A9363E46-932D-A390-7A68-5103B427A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" y="4254500"/>
            <a:ext cx="87645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>
              <a:buSzPct val="75000"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电子的碰撞效果是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使分布恢复平衡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。外场撤走后，正是靠了碰撞，使系统恢复平衡分布。</a:t>
            </a:r>
          </a:p>
        </p:txBody>
      </p:sp>
      <p:graphicFrame>
        <p:nvGraphicFramePr>
          <p:cNvPr id="12298" name="物件 2">
            <a:extLst>
              <a:ext uri="{FF2B5EF4-FFF2-40B4-BE49-F238E27FC236}">
                <a16:creationId xmlns:a16="http://schemas.microsoft.com/office/drawing/2014/main" id="{4723AC34-D510-3E53-C005-6B6C203FFD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3038" y="1804988"/>
          <a:ext cx="1730375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29719" imgH="975557" progId="Equation.DSMT4">
                  <p:embed/>
                </p:oleObj>
              </mc:Choice>
              <mc:Fallback>
                <p:oleObj name="Equation" r:id="rId3" imgW="1729719" imgH="975557" progId="Equation.DSMT4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038" y="1804988"/>
                        <a:ext cx="1730375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/>
      <p:bldP spid="2" grpId="0"/>
      <p:bldP spid="1229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3675</TotalTime>
  <Words>1508</Words>
  <Application>Microsoft Office PowerPoint</Application>
  <PresentationFormat>如螢幕大小 (4:3)</PresentationFormat>
  <Paragraphs>180</Paragraphs>
  <Slides>24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24</vt:i4>
      </vt:variant>
    </vt:vector>
  </HeadingPairs>
  <TitlesOfParts>
    <vt:vector size="34" baseType="lpstr">
      <vt:lpstr>微软雅黑</vt:lpstr>
      <vt:lpstr>Arial</vt:lpstr>
      <vt:lpstr>Calibri</vt:lpstr>
      <vt:lpstr>Cambria Math</vt:lpstr>
      <vt:lpstr>Times New Roman</vt:lpstr>
      <vt:lpstr>Wingdings</vt:lpstr>
      <vt:lpstr>Office 主题​​</vt:lpstr>
      <vt:lpstr>公式</vt:lpstr>
      <vt:lpstr>Equation</vt:lpstr>
      <vt:lpstr>MathType 7.0 Equation</vt:lpstr>
      <vt:lpstr>第四章  固体的电特性</vt:lpstr>
      <vt:lpstr>内容提要</vt:lpstr>
      <vt:lpstr>部分填充能带在电场下产生电流</vt:lpstr>
      <vt:lpstr>PowerPoint 簡報</vt:lpstr>
      <vt:lpstr>能带理论下的金属电子模型 和索末菲自由电子模型类似</vt:lpstr>
      <vt:lpstr>平衡状态下的费米分布函数</vt:lpstr>
      <vt:lpstr>金属中电子的输运过程： 电场作用下的分布函数方法</vt:lpstr>
      <vt:lpstr>PowerPoint 簡報</vt:lpstr>
      <vt:lpstr>PowerPoint 簡報</vt:lpstr>
      <vt:lpstr>存在电场时的非平衡分布</vt:lpstr>
      <vt:lpstr>金属中电子的输运过程： 电场作用下的分布函数方法</vt:lpstr>
      <vt:lpstr>获得分布函数的方法： 求解分布函数的微分方程——玻尔兹曼方程</vt:lpstr>
      <vt:lpstr>玻尔兹曼方程——漂移项</vt:lpstr>
      <vt:lpstr>PowerPoint 簡報</vt:lpstr>
      <vt:lpstr>PowerPoint 簡報</vt:lpstr>
      <vt:lpstr>PowerPoint 簡報</vt:lpstr>
      <vt:lpstr>玻耳兹曼方程</vt:lpstr>
      <vt:lpstr>近似求解波尔兹曼方程</vt:lpstr>
      <vt:lpstr>PowerPoint 簡報</vt:lpstr>
      <vt:lpstr>PowerPoint 簡報</vt:lpstr>
      <vt:lpstr>立方对称、等能面为球面条件下的近似</vt:lpstr>
      <vt:lpstr>立方对称、等能面为球面条件下的近似</vt:lpstr>
      <vt:lpstr>电子散射的两种机制</vt:lpstr>
      <vt:lpstr>本节课重要知识点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固体的电特性</dc:title>
  <dc:creator>Wang Lai</dc:creator>
  <cp:lastModifiedBy>Man Fong Lio</cp:lastModifiedBy>
  <cp:revision>180</cp:revision>
  <dcterms:created xsi:type="dcterms:W3CDTF">2013-04-07T02:19:56Z</dcterms:created>
  <dcterms:modified xsi:type="dcterms:W3CDTF">2024-04-16T03:13:24Z</dcterms:modified>
</cp:coreProperties>
</file>