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CC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F850C61-AD4D-D5C5-0E6D-CED68BE83E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A1EBD5-8640-E5F4-2A49-0B599A15B80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300F89-10B1-4CA9-9794-5CB2FBC69A97}" type="datetimeFigureOut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4C25E17-1FCA-1371-E1C0-B40D2C91F3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AAD3E55-006C-EA70-7A9C-4F7B2418E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0D29-2EAB-9316-2A1D-8C4BA5CB00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24911-647F-3B0B-008A-69742C22E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EFA002-25C2-4B1B-AF12-DCCDDDC0E6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02BD5-8E79-6FCF-3BBC-BDADBCB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3B03A-1C81-CD40-F581-0FBCB2F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4AA57-BF8D-B6B0-CD7B-0EC7FA14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F7EF5-5C89-4097-B69C-9FA18AFF2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49A46-C407-610D-DDAA-47FBE48F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DC3B5-23D2-6C66-B781-9413D3BB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22612-7E6F-6A5B-0F76-1006A8E5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1BB99-9C8F-4C2C-8424-569B0F334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5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ACAC8-9352-2DBE-BEC1-1B2AFEB9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36E92-B37B-DF6A-15AF-D957743D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1A95E-8A89-B7C0-3FF4-07AE9FBF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FF621-D748-4B30-B853-220530D7BE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C8A2857-7E1E-0298-1150-42474D4C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A211BD8-8540-2D0C-360A-E22D66F3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889DACB-4E81-678B-0323-2871E9CE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5A97-B7F2-470D-94EF-DF39864CA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903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B2C8A-E627-4A7A-8C5F-60E43D8B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3CF58-6960-376D-16AA-DD8A60B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951D0-56BF-880C-52BA-CE3B2319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F2175-2655-4FD5-8E7A-852975C247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7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4E7F-3D2F-7F18-F166-32C0CAD6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10656-5550-1621-5106-1150F8DB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0C79D-ED1C-1A6A-9A7A-9FCC54F7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04DCF-B9A1-488B-A48F-69B9B8E2E6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C58CC1B-3373-F463-D44A-66C7462A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79AF9A-C5E2-65C5-04D1-CE46622D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3444BAF-E3BF-A8BA-3A1C-816E1AAD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697C8-F578-49F4-A3CA-C4C9086F9A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FFBC55A-05A6-9B79-FD39-178C52FB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ABBABB6-7745-AD45-9179-6E4824B1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C282DA7-44B0-87D1-84DD-1689F70A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A7025-12DF-4F5C-AF10-A51A87D787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EAA0457-1C5C-7A18-8742-DE84E2FC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7CCC7E1-C125-6333-8A9A-90DA2502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403A2E4-703F-71AC-D5FA-DF01BB7E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8051E-99FF-4B10-978D-EF83D3384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6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303EFED-3001-12EA-AF18-FB90C2C6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3529374-F002-0307-DACD-2C9D09D9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553925D-6290-E8CB-D022-4A293D87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9AD5E-AA89-46EF-AF40-34853B8F72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8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14CA789-DAC7-018F-321D-329CE233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77DAF88-9703-AF9D-ABC8-88BE027E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F6F60C2-10FF-AADA-852B-B3B6EE1E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03D4D-658E-4E18-B54C-5D0337C66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8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D955851-0D10-D365-9993-CDFDB82B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1930874-27DE-B6C0-D904-43F3CA0D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D2C1BE-662B-127E-B7CC-3864230E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2B20A-1126-40CA-BCB9-8549D2B60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3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73E4E5E-28BC-A661-E0CD-6624202A15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B891719-3750-2196-C241-8BAEF413B1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0DF79-27B6-847E-2580-F1DA0E8D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E962E-42C3-01CB-CC59-709F21B16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20470-ADF1-47C7-B75D-ABB036CF5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06C807B-5814-40C7-89AE-799904E7D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ACF68A01-62F5-7277-FB06-412831C15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 固体的电特性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A33E385A-1E62-7C0A-C1D6-7A178A7A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CCB2E-CA16-4A8B-A8A4-774F36C1B159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7A9C1CC-1728-9F53-68B7-CA20073A8AAE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半导体价带顶的能带结构图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869ED233-FACC-81C1-A2AF-46051275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5472113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4">
            <a:extLst>
              <a:ext uri="{FF2B5EF4-FFF2-40B4-BE49-F238E27FC236}">
                <a16:creationId xmlns:a16="http://schemas.microsoft.com/office/drawing/2014/main" id="{7D2C8D3C-5226-72D1-F0B8-06BDABB8B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781300"/>
            <a:ext cx="27352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是不计入自旋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轨道作用；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是考虑自旋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轨道耦合分裂的情况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1E3546D9-14C6-E684-2D30-33A49214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EA58F-A3B2-4CBC-8675-0469EEF1FCFB}" type="slidenum">
              <a: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4CEFD70-607A-8516-3B48-664B9DECBF02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常见半导体价带顶的轻重空穴带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EC7815E-6840-5524-1678-69FB8B6A9347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390525" y="1624013"/>
            <a:ext cx="8362950" cy="4525962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锗、硅和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III-V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族化合物的价带顶都是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简并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</a:p>
          <a:p>
            <a:pPr lvl="1" eaLnBrk="1" hangingPunct="1"/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重空穴能带弯曲小，轻空穴能带弯曲大</a:t>
            </a:r>
          </a:p>
          <a:p>
            <a:pPr lvl="1" eaLnBrk="1" hangingPunct="1"/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价带因简并问题</a:t>
            </a:r>
            <a:r>
              <a:rPr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有效质量形式复杂</a:t>
            </a:r>
            <a:r>
              <a:rPr lang="en-US" altLang="zh-CN" sz="3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等能面扭曲</a:t>
            </a:r>
          </a:p>
          <a:p>
            <a:pPr lvl="1" eaLnBrk="1" hangingPunct="1"/>
            <a:r>
              <a:rPr lang="zh-CN" altLang="en-US" sz="3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不同的方向对应的有效质量不同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3ACD826B-B376-115C-A1BE-9645829D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0347D3A5-09C8-16E4-B06E-78E070D8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晶体中电子在外场下的运动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金属的电特性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半导体的电特性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（教材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P89-103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4.4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固体间接触的电特性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3B3DE56D-9F2C-67A3-B8C6-6F67078A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392B4C-E303-4554-9B17-1573BF6016F5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16FEDFA-771A-79EF-5FE0-30ECAC20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</a:t>
            </a: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半导体的电特性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76E5F2CC-7518-A3B9-06B9-F516B340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4.3.1  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半导体的能带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（教材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P89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b="1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平衡半导体中的杂质与载流子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4.3.3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半导体材料中电子与空穴的输运过程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4.3.4 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非平衡半导体中的过剩载流子</a:t>
            </a: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C82988A9-A49E-75B6-982A-7AE96422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7D7F08-532D-41A2-8D02-A715E56F9266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6">
            <a:extLst>
              <a:ext uri="{FF2B5EF4-FFF2-40B4-BE49-F238E27FC236}">
                <a16:creationId xmlns:a16="http://schemas.microsoft.com/office/drawing/2014/main" id="{C66B6E95-0A93-2F72-70DA-5D056846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F2BD6-ED8F-4019-9CEF-1E6D0BE90172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DA30130-2257-3D32-1AD5-294F162BD21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半导体的基本能带结构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8DA2D05-2AAF-F325-DF1E-324469C73C99}"/>
              </a:ext>
            </a:extLst>
          </p:cNvPr>
          <p:cNvSpPr>
            <a:spLocks noGrp="1" noRot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存在一系列满带，左图下面的能带为最上面的满带，称为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价带</a:t>
            </a:r>
          </a:p>
          <a:p>
            <a:pPr lvl="1" eaLnBrk="1" hangingPunct="1"/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价带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之上，有一系列空带，最低空带称为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导带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导带和价带间能量区间称为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禁带，禁带宽度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</a:p>
          <a:p>
            <a:pPr lvl="2" eaLnBrk="1" hangingPunct="1"/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的值等于导带底减去价带顶的能量差值</a:t>
            </a:r>
            <a:endParaRPr lang="zh-CN" altLang="en-US" b="1" baseline="-25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89A1E879-75E9-5189-233A-0E36D23AE85D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196975" y="1752600"/>
          <a:ext cx="2403475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2819794" imgH="5276190" progId="Paint.Picture">
                  <p:embed/>
                </p:oleObj>
              </mc:Choice>
              <mc:Fallback>
                <p:oleObj name="BMP 图象" r:id="rId2" imgW="2819794" imgH="527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752600"/>
                        <a:ext cx="2403475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6">
            <a:extLst>
              <a:ext uri="{FF2B5EF4-FFF2-40B4-BE49-F238E27FC236}">
                <a16:creationId xmlns:a16="http://schemas.microsoft.com/office/drawing/2014/main" id="{012E2CD3-8D28-F0D6-A2D4-BF26A343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292CE-67D3-4637-BD11-3FB8BC02196C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8A4DD86-C1C5-1CDF-BC4F-3938EE150902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直接带隙和间接带隙</a:t>
            </a:r>
          </a:p>
        </p:txBody>
      </p:sp>
      <p:graphicFrame>
        <p:nvGraphicFramePr>
          <p:cNvPr id="8196" name="Object 3">
            <a:extLst>
              <a:ext uri="{FF2B5EF4-FFF2-40B4-BE49-F238E27FC236}">
                <a16:creationId xmlns:a16="http://schemas.microsoft.com/office/drawing/2014/main" id="{B53D23B4-4B1B-CB83-D89B-90229081FE9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39750" y="1628775"/>
          <a:ext cx="261620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3428571" imgH="5896798" progId="Paint.Picture">
                  <p:embed/>
                </p:oleObj>
              </mc:Choice>
              <mc:Fallback>
                <p:oleObj name="BMP 图象" r:id="rId2" imgW="3428571" imgH="589679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261620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64D61781-5257-5203-4C77-28F9CB90700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219700" y="1557338"/>
          <a:ext cx="240347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" imgW="2819794" imgH="5276190" progId="Paint.Picture">
                  <p:embed/>
                </p:oleObj>
              </mc:Choice>
              <mc:Fallback>
                <p:oleObj name="BMP 图象" r:id="rId4" imgW="2819794" imgH="527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557338"/>
                        <a:ext cx="2403475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>
            <a:extLst>
              <a:ext uri="{FF2B5EF4-FFF2-40B4-BE49-F238E27FC236}">
                <a16:creationId xmlns:a16="http://schemas.microsoft.com/office/drawing/2014/main" id="{D09502D6-59C9-C963-6F7D-A3EC57BDD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492375"/>
            <a:ext cx="10795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GaAs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GaN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55518A88-56E3-EA6D-1DF5-B952EBFA8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492375"/>
            <a:ext cx="10795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GaP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A7D73409-00BB-B41B-FB42-C19C50F4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859758-D3DC-41E6-A18A-655AEF729D44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4088056-0BE1-C8D8-3A4D-375BBD5D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近自由电子近似得到的</a:t>
            </a:r>
            <a:r>
              <a:rPr lang="en-US" altLang="zh-CN" sz="4000" b="1" i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4000" b="1" i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曲线</a:t>
            </a:r>
          </a:p>
        </p:txBody>
      </p:sp>
      <p:graphicFrame>
        <p:nvGraphicFramePr>
          <p:cNvPr id="9220" name="Object 2">
            <a:extLst>
              <a:ext uri="{FF2B5EF4-FFF2-40B4-BE49-F238E27FC236}">
                <a16:creationId xmlns:a16="http://schemas.microsoft.com/office/drawing/2014/main" id="{2B92F23D-6BFB-FB4C-9F5D-94977905B8A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9750" y="1350963"/>
          <a:ext cx="5241925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5296639" imgH="4571429" progId="Paint.Picture">
                  <p:embed/>
                </p:oleObj>
              </mc:Choice>
              <mc:Fallback>
                <p:oleObj name="BMP 图象" r:id="rId2" imgW="5296639" imgH="45714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50963"/>
                        <a:ext cx="5241925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6">
            <a:extLst>
              <a:ext uri="{FF2B5EF4-FFF2-40B4-BE49-F238E27FC236}">
                <a16:creationId xmlns:a16="http://schemas.microsoft.com/office/drawing/2014/main" id="{16062BD4-DC2F-9590-520C-0FAA1257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93838"/>
            <a:ext cx="284638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B0567642-DE4D-E44E-5CD3-CB3C8D1C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有效质量和能带宽度的关系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E522234B-D85B-7564-8E06-014573CD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有效质量与能量函数对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的二次微商成反比，对宽窄不同的各个能带，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的变化情况不同，能带越窄，二次微商越小，有效质量越大。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内层电子的能带窄，有效质量大；外层电子的能带宽，有效质量小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空穴有效质量大，电子有效质量小</a:t>
            </a:r>
          </a:p>
        </p:txBody>
      </p:sp>
      <p:sp>
        <p:nvSpPr>
          <p:cNvPr id="10244" name="灯片编号占位符 5">
            <a:extLst>
              <a:ext uri="{FF2B5EF4-FFF2-40B4-BE49-F238E27FC236}">
                <a16:creationId xmlns:a16="http://schemas.microsoft.com/office/drawing/2014/main" id="{941E8195-94D7-A33F-BEFE-B744CCF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BA2B6B-A401-4A4A-83D2-5451FFEDB9B9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D8AD8D5E-1FF9-5BC3-344D-969B19E0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F80B-64E0-4F03-BDA7-17842E3CB831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8EBAE69-87D9-64C4-C36C-41A14382F16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常见半导体导带底的有效质量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811561B-0389-F0C4-3469-4F19C891FB1F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导带底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附近将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展开，并引入有效质量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为零时，有效质量往往是各向同性的</a:t>
            </a:r>
          </a:p>
          <a:p>
            <a:pPr lvl="1" eaLnBrk="1" hangingPunct="1"/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不为零时，有效质量则往往是各向异性的</a:t>
            </a:r>
          </a:p>
          <a:p>
            <a:pPr lvl="2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对称轴方向的有效质量称纵向有效质量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</a:p>
          <a:p>
            <a:pPr lvl="2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垂直于对称轴的称为横向有效质量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</a:p>
        </p:txBody>
      </p:sp>
      <p:graphicFrame>
        <p:nvGraphicFramePr>
          <p:cNvPr id="11269" name="物件 1">
            <a:extLst>
              <a:ext uri="{FF2B5EF4-FFF2-40B4-BE49-F238E27FC236}">
                <a16:creationId xmlns:a16="http://schemas.microsoft.com/office/drawing/2014/main" id="{688E193C-34AC-3BE5-327A-0725F1831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835602"/>
              </p:ext>
            </p:extLst>
          </p:nvPr>
        </p:nvGraphicFramePr>
        <p:xfrm>
          <a:off x="914400" y="2227263"/>
          <a:ext cx="73152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720" imgH="533160" progId="Equation.DSMT4">
                  <p:embed/>
                </p:oleObj>
              </mc:Choice>
              <mc:Fallback>
                <p:oleObj name="Equation" r:id="rId2" imgW="3771720" imgH="533160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27263"/>
                        <a:ext cx="73152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>
            <a:extLst>
              <a:ext uri="{FF2B5EF4-FFF2-40B4-BE49-F238E27FC236}">
                <a16:creationId xmlns:a16="http://schemas.microsoft.com/office/drawing/2014/main" id="{9FA39A73-E073-AA9A-B1EA-3D7917D6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560816-9421-4011-B896-A5F5C97F6F60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DD03C3F-78E3-9E88-C0B2-9AC971FDA288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的导带底有效质量</a:t>
            </a:r>
          </a:p>
        </p:txBody>
      </p:sp>
      <p:sp>
        <p:nvSpPr>
          <p:cNvPr id="12292" name="Rectangle 34">
            <a:extLst>
              <a:ext uri="{FF2B5EF4-FFF2-40B4-BE49-F238E27FC236}">
                <a16:creationId xmlns:a16="http://schemas.microsoft.com/office/drawing/2014/main" id="{FEF897E3-AB1D-C610-7CF4-042DB4547EF3}"/>
              </a:ext>
            </a:extLst>
          </p:cNvPr>
          <p:cNvSpPr>
            <a:spLocks noGrp="1" noRot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导带底位置：布里渊区的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 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(111)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1.64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0.082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导带底位置：布里渊区的靠近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 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(100)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0.98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0.19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293" name="图片 2">
            <a:extLst>
              <a:ext uri="{FF2B5EF4-FFF2-40B4-BE49-F238E27FC236}">
                <a16:creationId xmlns:a16="http://schemas.microsoft.com/office/drawing/2014/main" id="{9DA96327-F976-2D49-8D6E-CBB14378C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4003675"/>
            <a:ext cx="2808287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4">
            <a:extLst>
              <a:ext uri="{FF2B5EF4-FFF2-40B4-BE49-F238E27FC236}">
                <a16:creationId xmlns:a16="http://schemas.microsoft.com/office/drawing/2014/main" id="{96243EC8-979D-00FD-2290-39CE21FC98CF}"/>
              </a:ext>
            </a:extLst>
          </p:cNvPr>
          <p:cNvGrpSpPr>
            <a:grpSpLocks/>
          </p:cNvGrpSpPr>
          <p:nvPr/>
        </p:nvGrpSpPr>
        <p:grpSpPr bwMode="auto">
          <a:xfrm>
            <a:off x="4799013" y="1417638"/>
            <a:ext cx="2941637" cy="2635250"/>
            <a:chOff x="4798408" y="1417638"/>
            <a:chExt cx="2941944" cy="2635481"/>
          </a:xfrm>
        </p:grpSpPr>
        <p:pic>
          <p:nvPicPr>
            <p:cNvPr id="12295" name="图片 1">
              <a:extLst>
                <a:ext uri="{FF2B5EF4-FFF2-40B4-BE49-F238E27FC236}">
                  <a16:creationId xmlns:a16="http://schemas.microsoft.com/office/drawing/2014/main" id="{4DE14632-AF35-C741-B233-991AE725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588"/>
            <a:stretch>
              <a:fillRect/>
            </a:stretch>
          </p:blipFill>
          <p:spPr bwMode="auto">
            <a:xfrm>
              <a:off x="4798408" y="1417638"/>
              <a:ext cx="2941944" cy="263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2F4F212-F72D-ECF5-59B9-846BBC7D1DEE}"/>
                </a:ext>
              </a:extLst>
            </p:cNvPr>
            <p:cNvSpPr/>
            <p:nvPr/>
          </p:nvSpPr>
          <p:spPr>
            <a:xfrm>
              <a:off x="7379952" y="3068783"/>
              <a:ext cx="360400" cy="431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452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宋体</vt:lpstr>
      <vt:lpstr>Arial</vt:lpstr>
      <vt:lpstr>微软雅黑</vt:lpstr>
      <vt:lpstr>Times New Roman</vt:lpstr>
      <vt:lpstr>Office 主题​​</vt:lpstr>
      <vt:lpstr>BMP 图象</vt:lpstr>
      <vt:lpstr>MathType 7.0 Equation</vt:lpstr>
      <vt:lpstr>第四章  固体的电特性</vt:lpstr>
      <vt:lpstr>内容提要</vt:lpstr>
      <vt:lpstr>4.3  半导体的电特性</vt:lpstr>
      <vt:lpstr>半导体的基本能带结构</vt:lpstr>
      <vt:lpstr>直接带隙和间接带隙</vt:lpstr>
      <vt:lpstr>近自由电子近似得到的E-k曲线</vt:lpstr>
      <vt:lpstr>有效质量和能带宽度的关系</vt:lpstr>
      <vt:lpstr>常见半导体导带底的有效质量</vt:lpstr>
      <vt:lpstr>Ge、Si的导带底有效质量</vt:lpstr>
      <vt:lpstr>半导体价带顶的能带结构图</vt:lpstr>
      <vt:lpstr>常见半导体价带顶的轻重空穴带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固体的电特性</dc:title>
  <dc:creator>Wang Lai</dc:creator>
  <cp:lastModifiedBy>Man Fong Lio</cp:lastModifiedBy>
  <cp:revision>172</cp:revision>
  <dcterms:created xsi:type="dcterms:W3CDTF">2013-04-07T02:19:56Z</dcterms:created>
  <dcterms:modified xsi:type="dcterms:W3CDTF">2024-05-26T17:31:41Z</dcterms:modified>
</cp:coreProperties>
</file>