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sldIdLst>
    <p:sldId id="256" r:id="rId2"/>
    <p:sldId id="257" r:id="rId3"/>
    <p:sldId id="258" r:id="rId4"/>
    <p:sldId id="293" r:id="rId5"/>
    <p:sldId id="472" r:id="rId6"/>
    <p:sldId id="259" r:id="rId7"/>
    <p:sldId id="260" r:id="rId8"/>
    <p:sldId id="564" r:id="rId9"/>
    <p:sldId id="565" r:id="rId10"/>
    <p:sldId id="460" r:id="rId11"/>
    <p:sldId id="306" r:id="rId12"/>
    <p:sldId id="475" r:id="rId13"/>
    <p:sldId id="477" r:id="rId14"/>
    <p:sldId id="478" r:id="rId15"/>
    <p:sldId id="479" r:id="rId16"/>
    <p:sldId id="480" r:id="rId17"/>
    <p:sldId id="461" r:id="rId18"/>
    <p:sldId id="316" r:id="rId19"/>
    <p:sldId id="317" r:id="rId20"/>
    <p:sldId id="566" r:id="rId21"/>
    <p:sldId id="567" r:id="rId22"/>
    <p:sldId id="321" r:id="rId23"/>
    <p:sldId id="568" r:id="rId24"/>
    <p:sldId id="493" r:id="rId25"/>
    <p:sldId id="481" r:id="rId26"/>
    <p:sldId id="482" r:id="rId27"/>
    <p:sldId id="569" r:id="rId28"/>
    <p:sldId id="326" r:id="rId29"/>
    <p:sldId id="494" r:id="rId30"/>
    <p:sldId id="525" r:id="rId31"/>
    <p:sldId id="448" r:id="rId32"/>
    <p:sldId id="570" r:id="rId33"/>
    <p:sldId id="571" r:id="rId34"/>
    <p:sldId id="572" r:id="rId35"/>
    <p:sldId id="573" r:id="rId36"/>
    <p:sldId id="574" r:id="rId37"/>
    <p:sldId id="575" r:id="rId38"/>
    <p:sldId id="495" r:id="rId39"/>
    <p:sldId id="327" r:id="rId40"/>
    <p:sldId id="576" r:id="rId41"/>
    <p:sldId id="577" r:id="rId42"/>
    <p:sldId id="578" r:id="rId43"/>
    <p:sldId id="579" r:id="rId44"/>
    <p:sldId id="580" r:id="rId45"/>
    <p:sldId id="581" r:id="rId46"/>
    <p:sldId id="582" r:id="rId47"/>
    <p:sldId id="583" r:id="rId48"/>
    <p:sldId id="552" r:id="rId49"/>
    <p:sldId id="584" r:id="rId50"/>
    <p:sldId id="585" r:id="rId51"/>
    <p:sldId id="586" r:id="rId52"/>
    <p:sldId id="344" r:id="rId53"/>
    <p:sldId id="562" r:id="rId54"/>
    <p:sldId id="563" r:id="rId5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FFCCFF"/>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1483"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CD05E9F-C471-7272-801B-6FE4347ED6D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3D8E35BC-3A5A-8755-4D49-EBDB1F28A36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A4DF2743-4420-4621-9F02-18FC38C2016D}" type="datetimeFigureOut">
              <a:rPr lang="zh-CN" altLang="en-US"/>
              <a:pPr>
                <a:defRPr/>
              </a:pPr>
              <a:t>2024/5/28</a:t>
            </a:fld>
            <a:endParaRPr lang="zh-CN" altLang="en-US"/>
          </a:p>
        </p:txBody>
      </p:sp>
      <p:sp>
        <p:nvSpPr>
          <p:cNvPr id="4" name="幻灯片图像占位符 3">
            <a:extLst>
              <a:ext uri="{FF2B5EF4-FFF2-40B4-BE49-F238E27FC236}">
                <a16:creationId xmlns:a16="http://schemas.microsoft.com/office/drawing/2014/main" id="{53DB46AB-7DEA-F5EA-E574-0293726D96A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4F06F107-BF6D-BE15-9BEA-C38BBAFEFC2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564157B-CFCF-C3EC-BADC-E4C2C40A774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455A25C5-4CF6-7809-A4E7-47CA88DC5AE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80792A7-F674-4064-A117-93263407458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9DFF9BFE-6FB8-B820-E7F4-AF02445E694C}"/>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5" name="页脚占位符 4">
            <a:extLst>
              <a:ext uri="{FF2B5EF4-FFF2-40B4-BE49-F238E27FC236}">
                <a16:creationId xmlns:a16="http://schemas.microsoft.com/office/drawing/2014/main" id="{B36374AF-E575-93F6-49E9-2807E07F8744}"/>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8358B5F2-CA2F-F71A-8780-DB1AC1671801}"/>
              </a:ext>
            </a:extLst>
          </p:cNvPr>
          <p:cNvSpPr>
            <a:spLocks noGrp="1"/>
          </p:cNvSpPr>
          <p:nvPr>
            <p:ph type="sldNum" sz="quarter" idx="12"/>
          </p:nvPr>
        </p:nvSpPr>
        <p:spPr/>
        <p:txBody>
          <a:bodyPr/>
          <a:lstStyle>
            <a:lvl1pPr>
              <a:defRPr/>
            </a:lvl1pPr>
          </a:lstStyle>
          <a:p>
            <a:pPr>
              <a:defRPr/>
            </a:pPr>
            <a:fld id="{F0B41AD9-70CE-4F2A-9EC4-1DA0DF1549EA}" type="slidenum">
              <a:rPr lang="zh-CN" altLang="en-US"/>
              <a:pPr>
                <a:defRPr/>
              </a:pPr>
              <a:t>‹#›</a:t>
            </a:fld>
            <a:endParaRPr lang="zh-CN" altLang="en-US"/>
          </a:p>
        </p:txBody>
      </p:sp>
    </p:spTree>
    <p:extLst>
      <p:ext uri="{BB962C8B-B14F-4D97-AF65-F5344CB8AC3E}">
        <p14:creationId xmlns:p14="http://schemas.microsoft.com/office/powerpoint/2010/main" val="1828198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171DBF-1AC1-CE77-9D24-0FFFACDB38DD}"/>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5" name="页脚占位符 4">
            <a:extLst>
              <a:ext uri="{FF2B5EF4-FFF2-40B4-BE49-F238E27FC236}">
                <a16:creationId xmlns:a16="http://schemas.microsoft.com/office/drawing/2014/main" id="{F80F68C1-938A-0C5F-BC78-EC0E40D23D39}"/>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D09E8A74-8942-E476-3E06-462EF7A0CD97}"/>
              </a:ext>
            </a:extLst>
          </p:cNvPr>
          <p:cNvSpPr>
            <a:spLocks noGrp="1"/>
          </p:cNvSpPr>
          <p:nvPr>
            <p:ph type="sldNum" sz="quarter" idx="12"/>
          </p:nvPr>
        </p:nvSpPr>
        <p:spPr/>
        <p:txBody>
          <a:bodyPr/>
          <a:lstStyle>
            <a:lvl1pPr>
              <a:defRPr/>
            </a:lvl1pPr>
          </a:lstStyle>
          <a:p>
            <a:pPr>
              <a:defRPr/>
            </a:pPr>
            <a:fld id="{079373D5-8730-467D-A68B-D9F599510878}" type="slidenum">
              <a:rPr lang="zh-CN" altLang="en-US"/>
              <a:pPr>
                <a:defRPr/>
              </a:pPr>
              <a:t>‹#›</a:t>
            </a:fld>
            <a:endParaRPr lang="zh-CN" altLang="en-US"/>
          </a:p>
        </p:txBody>
      </p:sp>
    </p:spTree>
    <p:extLst>
      <p:ext uri="{BB962C8B-B14F-4D97-AF65-F5344CB8AC3E}">
        <p14:creationId xmlns:p14="http://schemas.microsoft.com/office/powerpoint/2010/main" val="259892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60231BE-3BA4-0098-94CB-097AEA1114CE}"/>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5" name="页脚占位符 4">
            <a:extLst>
              <a:ext uri="{FF2B5EF4-FFF2-40B4-BE49-F238E27FC236}">
                <a16:creationId xmlns:a16="http://schemas.microsoft.com/office/drawing/2014/main" id="{689EA4B6-1523-309A-C2F5-63AF603E1FD7}"/>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1A4FF937-EC1B-02D5-036E-48B1B950D974}"/>
              </a:ext>
            </a:extLst>
          </p:cNvPr>
          <p:cNvSpPr>
            <a:spLocks noGrp="1"/>
          </p:cNvSpPr>
          <p:nvPr>
            <p:ph type="sldNum" sz="quarter" idx="12"/>
          </p:nvPr>
        </p:nvSpPr>
        <p:spPr/>
        <p:txBody>
          <a:bodyPr/>
          <a:lstStyle>
            <a:lvl1pPr>
              <a:defRPr/>
            </a:lvl1pPr>
          </a:lstStyle>
          <a:p>
            <a:pPr>
              <a:defRPr/>
            </a:pPr>
            <a:fld id="{2F68414F-1950-4D4B-9979-B7907CC41F03}" type="slidenum">
              <a:rPr lang="zh-CN" altLang="en-US"/>
              <a:pPr>
                <a:defRPr/>
              </a:pPr>
              <a:t>‹#›</a:t>
            </a:fld>
            <a:endParaRPr lang="zh-CN" altLang="en-US"/>
          </a:p>
        </p:txBody>
      </p:sp>
    </p:spTree>
    <p:extLst>
      <p:ext uri="{BB962C8B-B14F-4D97-AF65-F5344CB8AC3E}">
        <p14:creationId xmlns:p14="http://schemas.microsoft.com/office/powerpoint/2010/main" val="2851447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4">
            <a:extLst>
              <a:ext uri="{FF2B5EF4-FFF2-40B4-BE49-F238E27FC236}">
                <a16:creationId xmlns:a16="http://schemas.microsoft.com/office/drawing/2014/main" id="{CF41C45E-148F-5C63-C357-A84ADCBE5831}"/>
              </a:ext>
            </a:extLst>
          </p:cNvPr>
          <p:cNvSpPr>
            <a:spLocks noGrp="1" noChangeArrowheads="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6" name="Rectangle 5">
            <a:extLst>
              <a:ext uri="{FF2B5EF4-FFF2-40B4-BE49-F238E27FC236}">
                <a16:creationId xmlns:a16="http://schemas.microsoft.com/office/drawing/2014/main" id="{545516F0-4AAB-2770-75DD-47C0BF101F31}"/>
              </a:ext>
            </a:extLst>
          </p:cNvPr>
          <p:cNvSpPr>
            <a:spLocks noGrp="1" noChangeArrowheads="1"/>
          </p:cNvSpPr>
          <p:nvPr>
            <p:ph type="ftr" sz="quarter" idx="11"/>
          </p:nvPr>
        </p:nvSpPr>
        <p:spPr/>
        <p:txBody>
          <a:bodyPr/>
          <a:lstStyle>
            <a:lvl1pPr>
              <a:defRPr/>
            </a:lvl1pPr>
          </a:lstStyle>
          <a:p>
            <a:pPr>
              <a:defRPr/>
            </a:pPr>
            <a:r>
              <a:rPr lang="zh-CN" altLang="en-US"/>
              <a:t>清华大学电子工程系 汪莱</a:t>
            </a:r>
            <a:endParaRPr lang="en-US" altLang="zh-CN"/>
          </a:p>
        </p:txBody>
      </p:sp>
      <p:sp>
        <p:nvSpPr>
          <p:cNvPr id="7" name="Rectangle 6">
            <a:extLst>
              <a:ext uri="{FF2B5EF4-FFF2-40B4-BE49-F238E27FC236}">
                <a16:creationId xmlns:a16="http://schemas.microsoft.com/office/drawing/2014/main" id="{3B71BF6C-0B12-111F-5348-6BB7252F47C4}"/>
              </a:ext>
            </a:extLst>
          </p:cNvPr>
          <p:cNvSpPr>
            <a:spLocks noGrp="1" noChangeArrowheads="1"/>
          </p:cNvSpPr>
          <p:nvPr>
            <p:ph type="sldNum" sz="quarter" idx="12"/>
          </p:nvPr>
        </p:nvSpPr>
        <p:spPr/>
        <p:txBody>
          <a:bodyPr/>
          <a:lstStyle>
            <a:lvl1pPr>
              <a:defRPr/>
            </a:lvl1pPr>
          </a:lstStyle>
          <a:p>
            <a:pPr>
              <a:defRPr/>
            </a:pPr>
            <a:fld id="{B3554259-D090-4A24-B96A-115459E0EB15}" type="slidenum">
              <a:rPr lang="en-US" altLang="zh-CN"/>
              <a:pPr>
                <a:defRPr/>
              </a:pPr>
              <a:t>‹#›</a:t>
            </a:fld>
            <a:endParaRPr lang="en-US" altLang="zh-CN"/>
          </a:p>
        </p:txBody>
      </p:sp>
    </p:spTree>
    <p:extLst>
      <p:ext uri="{BB962C8B-B14F-4D97-AF65-F5344CB8AC3E}">
        <p14:creationId xmlns:p14="http://schemas.microsoft.com/office/powerpoint/2010/main" val="285586387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5595D5D-0801-B4DE-19E2-CA50BB39A157}"/>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5" name="页脚占位符 4">
            <a:extLst>
              <a:ext uri="{FF2B5EF4-FFF2-40B4-BE49-F238E27FC236}">
                <a16:creationId xmlns:a16="http://schemas.microsoft.com/office/drawing/2014/main" id="{970DD1B3-E1D3-8D19-9C90-765961C8BB49}"/>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7BB17CC6-D2D5-EA0C-7C07-26D082631A5C}"/>
              </a:ext>
            </a:extLst>
          </p:cNvPr>
          <p:cNvSpPr>
            <a:spLocks noGrp="1"/>
          </p:cNvSpPr>
          <p:nvPr>
            <p:ph type="sldNum" sz="quarter" idx="12"/>
          </p:nvPr>
        </p:nvSpPr>
        <p:spPr/>
        <p:txBody>
          <a:bodyPr/>
          <a:lstStyle>
            <a:lvl1pPr>
              <a:defRPr/>
            </a:lvl1pPr>
          </a:lstStyle>
          <a:p>
            <a:pPr>
              <a:defRPr/>
            </a:pPr>
            <a:fld id="{F5463A8B-E66F-4301-8BEE-426BEA512C91}" type="slidenum">
              <a:rPr lang="zh-CN" altLang="en-US"/>
              <a:pPr>
                <a:defRPr/>
              </a:pPr>
              <a:t>‹#›</a:t>
            </a:fld>
            <a:endParaRPr lang="zh-CN" altLang="en-US"/>
          </a:p>
        </p:txBody>
      </p:sp>
    </p:spTree>
    <p:extLst>
      <p:ext uri="{BB962C8B-B14F-4D97-AF65-F5344CB8AC3E}">
        <p14:creationId xmlns:p14="http://schemas.microsoft.com/office/powerpoint/2010/main" val="187290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4C24A41-D69A-A4D7-DD2B-5FCC3FC75056}"/>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5" name="页脚占位符 4">
            <a:extLst>
              <a:ext uri="{FF2B5EF4-FFF2-40B4-BE49-F238E27FC236}">
                <a16:creationId xmlns:a16="http://schemas.microsoft.com/office/drawing/2014/main" id="{5A74D537-D75B-D382-7C8B-C73E87E5053A}"/>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DBD006C9-205E-80C8-1E3A-2CEC251F22D6}"/>
              </a:ext>
            </a:extLst>
          </p:cNvPr>
          <p:cNvSpPr>
            <a:spLocks noGrp="1"/>
          </p:cNvSpPr>
          <p:nvPr>
            <p:ph type="sldNum" sz="quarter" idx="12"/>
          </p:nvPr>
        </p:nvSpPr>
        <p:spPr/>
        <p:txBody>
          <a:bodyPr/>
          <a:lstStyle>
            <a:lvl1pPr>
              <a:defRPr/>
            </a:lvl1pPr>
          </a:lstStyle>
          <a:p>
            <a:pPr>
              <a:defRPr/>
            </a:pPr>
            <a:fld id="{9D56769C-91F8-44CF-8BB0-42420A036963}" type="slidenum">
              <a:rPr lang="zh-CN" altLang="en-US"/>
              <a:pPr>
                <a:defRPr/>
              </a:pPr>
              <a:t>‹#›</a:t>
            </a:fld>
            <a:endParaRPr lang="zh-CN" altLang="en-US"/>
          </a:p>
        </p:txBody>
      </p:sp>
    </p:spTree>
    <p:extLst>
      <p:ext uri="{BB962C8B-B14F-4D97-AF65-F5344CB8AC3E}">
        <p14:creationId xmlns:p14="http://schemas.microsoft.com/office/powerpoint/2010/main" val="277940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08E7B25-EBD2-059B-E060-2BBB324BE0B0}"/>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6" name="页脚占位符 4">
            <a:extLst>
              <a:ext uri="{FF2B5EF4-FFF2-40B4-BE49-F238E27FC236}">
                <a16:creationId xmlns:a16="http://schemas.microsoft.com/office/drawing/2014/main" id="{D76C4324-34C5-44E5-4133-A37E7747597E}"/>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7" name="灯片编号占位符 5">
            <a:extLst>
              <a:ext uri="{FF2B5EF4-FFF2-40B4-BE49-F238E27FC236}">
                <a16:creationId xmlns:a16="http://schemas.microsoft.com/office/drawing/2014/main" id="{901B4CE0-EFE0-EDF5-4F2B-78FEF46EA71E}"/>
              </a:ext>
            </a:extLst>
          </p:cNvPr>
          <p:cNvSpPr>
            <a:spLocks noGrp="1"/>
          </p:cNvSpPr>
          <p:nvPr>
            <p:ph type="sldNum" sz="quarter" idx="12"/>
          </p:nvPr>
        </p:nvSpPr>
        <p:spPr/>
        <p:txBody>
          <a:bodyPr/>
          <a:lstStyle>
            <a:lvl1pPr>
              <a:defRPr/>
            </a:lvl1pPr>
          </a:lstStyle>
          <a:p>
            <a:pPr>
              <a:defRPr/>
            </a:pPr>
            <a:fld id="{E643C31B-2CC0-4C0F-8C1F-CE768C0E90A9}" type="slidenum">
              <a:rPr lang="zh-CN" altLang="en-US"/>
              <a:pPr>
                <a:defRPr/>
              </a:pPr>
              <a:t>‹#›</a:t>
            </a:fld>
            <a:endParaRPr lang="zh-CN" altLang="en-US"/>
          </a:p>
        </p:txBody>
      </p:sp>
    </p:spTree>
    <p:extLst>
      <p:ext uri="{BB962C8B-B14F-4D97-AF65-F5344CB8AC3E}">
        <p14:creationId xmlns:p14="http://schemas.microsoft.com/office/powerpoint/2010/main" val="2491118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731E24F2-5ADC-0FE8-07AE-C47A17C4AB07}"/>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8" name="页脚占位符 4">
            <a:extLst>
              <a:ext uri="{FF2B5EF4-FFF2-40B4-BE49-F238E27FC236}">
                <a16:creationId xmlns:a16="http://schemas.microsoft.com/office/drawing/2014/main" id="{1419BDC7-EDF1-A8DD-85F0-4C45F33BD71B}"/>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9" name="灯片编号占位符 5">
            <a:extLst>
              <a:ext uri="{FF2B5EF4-FFF2-40B4-BE49-F238E27FC236}">
                <a16:creationId xmlns:a16="http://schemas.microsoft.com/office/drawing/2014/main" id="{0B931662-B47B-A42F-CB4A-2E1DA7C6510A}"/>
              </a:ext>
            </a:extLst>
          </p:cNvPr>
          <p:cNvSpPr>
            <a:spLocks noGrp="1"/>
          </p:cNvSpPr>
          <p:nvPr>
            <p:ph type="sldNum" sz="quarter" idx="12"/>
          </p:nvPr>
        </p:nvSpPr>
        <p:spPr/>
        <p:txBody>
          <a:bodyPr/>
          <a:lstStyle>
            <a:lvl1pPr>
              <a:defRPr/>
            </a:lvl1pPr>
          </a:lstStyle>
          <a:p>
            <a:pPr>
              <a:defRPr/>
            </a:pPr>
            <a:fld id="{FDB6208F-8EDD-4357-87E8-AF860F2F5D15}" type="slidenum">
              <a:rPr lang="zh-CN" altLang="en-US"/>
              <a:pPr>
                <a:defRPr/>
              </a:pPr>
              <a:t>‹#›</a:t>
            </a:fld>
            <a:endParaRPr lang="zh-CN" altLang="en-US"/>
          </a:p>
        </p:txBody>
      </p:sp>
    </p:spTree>
    <p:extLst>
      <p:ext uri="{BB962C8B-B14F-4D97-AF65-F5344CB8AC3E}">
        <p14:creationId xmlns:p14="http://schemas.microsoft.com/office/powerpoint/2010/main" val="3081735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60D38877-1E7F-55EF-771E-C4260B4E4DDD}"/>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4" name="页脚占位符 4">
            <a:extLst>
              <a:ext uri="{FF2B5EF4-FFF2-40B4-BE49-F238E27FC236}">
                <a16:creationId xmlns:a16="http://schemas.microsoft.com/office/drawing/2014/main" id="{90CDDF03-C274-56AB-0B6F-3BFA287D74C3}"/>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5" name="灯片编号占位符 5">
            <a:extLst>
              <a:ext uri="{FF2B5EF4-FFF2-40B4-BE49-F238E27FC236}">
                <a16:creationId xmlns:a16="http://schemas.microsoft.com/office/drawing/2014/main" id="{B36BB9A2-0955-97CB-47C5-FD7021B54364}"/>
              </a:ext>
            </a:extLst>
          </p:cNvPr>
          <p:cNvSpPr>
            <a:spLocks noGrp="1"/>
          </p:cNvSpPr>
          <p:nvPr>
            <p:ph type="sldNum" sz="quarter" idx="12"/>
          </p:nvPr>
        </p:nvSpPr>
        <p:spPr/>
        <p:txBody>
          <a:bodyPr/>
          <a:lstStyle>
            <a:lvl1pPr>
              <a:defRPr/>
            </a:lvl1pPr>
          </a:lstStyle>
          <a:p>
            <a:pPr>
              <a:defRPr/>
            </a:pPr>
            <a:fld id="{937D3183-C3CF-402B-959F-6F3665FF162B}" type="slidenum">
              <a:rPr lang="zh-CN" altLang="en-US"/>
              <a:pPr>
                <a:defRPr/>
              </a:pPr>
              <a:t>‹#›</a:t>
            </a:fld>
            <a:endParaRPr lang="zh-CN" altLang="en-US"/>
          </a:p>
        </p:txBody>
      </p:sp>
    </p:spTree>
    <p:extLst>
      <p:ext uri="{BB962C8B-B14F-4D97-AF65-F5344CB8AC3E}">
        <p14:creationId xmlns:p14="http://schemas.microsoft.com/office/powerpoint/2010/main" val="100939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BBB5F52-0844-C4D5-17CC-0B3171DA525E}"/>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3" name="页脚占位符 4">
            <a:extLst>
              <a:ext uri="{FF2B5EF4-FFF2-40B4-BE49-F238E27FC236}">
                <a16:creationId xmlns:a16="http://schemas.microsoft.com/office/drawing/2014/main" id="{FB2BF4BC-88CD-55F1-6039-E960BD430222}"/>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4" name="灯片编号占位符 5">
            <a:extLst>
              <a:ext uri="{FF2B5EF4-FFF2-40B4-BE49-F238E27FC236}">
                <a16:creationId xmlns:a16="http://schemas.microsoft.com/office/drawing/2014/main" id="{5BA5AF32-A216-04E4-D02C-833F0309BD6D}"/>
              </a:ext>
            </a:extLst>
          </p:cNvPr>
          <p:cNvSpPr>
            <a:spLocks noGrp="1"/>
          </p:cNvSpPr>
          <p:nvPr>
            <p:ph type="sldNum" sz="quarter" idx="12"/>
          </p:nvPr>
        </p:nvSpPr>
        <p:spPr/>
        <p:txBody>
          <a:bodyPr/>
          <a:lstStyle>
            <a:lvl1pPr>
              <a:defRPr/>
            </a:lvl1pPr>
          </a:lstStyle>
          <a:p>
            <a:pPr>
              <a:defRPr/>
            </a:pPr>
            <a:fld id="{29EF6788-A5E7-4FE4-AE39-66AE83A88B1D}" type="slidenum">
              <a:rPr lang="zh-CN" altLang="en-US"/>
              <a:pPr>
                <a:defRPr/>
              </a:pPr>
              <a:t>‹#›</a:t>
            </a:fld>
            <a:endParaRPr lang="zh-CN" altLang="en-US"/>
          </a:p>
        </p:txBody>
      </p:sp>
    </p:spTree>
    <p:extLst>
      <p:ext uri="{BB962C8B-B14F-4D97-AF65-F5344CB8AC3E}">
        <p14:creationId xmlns:p14="http://schemas.microsoft.com/office/powerpoint/2010/main" val="488504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204A7C4-201F-D83C-3C16-5D8278FD7C39}"/>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6" name="页脚占位符 4">
            <a:extLst>
              <a:ext uri="{FF2B5EF4-FFF2-40B4-BE49-F238E27FC236}">
                <a16:creationId xmlns:a16="http://schemas.microsoft.com/office/drawing/2014/main" id="{5FF29D8A-7B30-7A35-9A66-83E0938666D6}"/>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7" name="灯片编号占位符 5">
            <a:extLst>
              <a:ext uri="{FF2B5EF4-FFF2-40B4-BE49-F238E27FC236}">
                <a16:creationId xmlns:a16="http://schemas.microsoft.com/office/drawing/2014/main" id="{D154906D-A8F3-4324-0644-48C05B9A5BF9}"/>
              </a:ext>
            </a:extLst>
          </p:cNvPr>
          <p:cNvSpPr>
            <a:spLocks noGrp="1"/>
          </p:cNvSpPr>
          <p:nvPr>
            <p:ph type="sldNum" sz="quarter" idx="12"/>
          </p:nvPr>
        </p:nvSpPr>
        <p:spPr/>
        <p:txBody>
          <a:bodyPr/>
          <a:lstStyle>
            <a:lvl1pPr>
              <a:defRPr/>
            </a:lvl1pPr>
          </a:lstStyle>
          <a:p>
            <a:pPr>
              <a:defRPr/>
            </a:pPr>
            <a:fld id="{CBA3F75F-4270-4AFD-A73C-46309B51E215}" type="slidenum">
              <a:rPr lang="zh-CN" altLang="en-US"/>
              <a:pPr>
                <a:defRPr/>
              </a:pPr>
              <a:t>‹#›</a:t>
            </a:fld>
            <a:endParaRPr lang="zh-CN" altLang="en-US"/>
          </a:p>
        </p:txBody>
      </p:sp>
    </p:spTree>
    <p:extLst>
      <p:ext uri="{BB962C8B-B14F-4D97-AF65-F5344CB8AC3E}">
        <p14:creationId xmlns:p14="http://schemas.microsoft.com/office/powerpoint/2010/main" val="3839550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5AB2474E-6D65-80C1-2B75-DBDA1B956B73}"/>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6" name="页脚占位符 4">
            <a:extLst>
              <a:ext uri="{FF2B5EF4-FFF2-40B4-BE49-F238E27FC236}">
                <a16:creationId xmlns:a16="http://schemas.microsoft.com/office/drawing/2014/main" id="{1D3C6CDD-F359-91AA-0320-F6F0B094F081}"/>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7" name="灯片编号占位符 5">
            <a:extLst>
              <a:ext uri="{FF2B5EF4-FFF2-40B4-BE49-F238E27FC236}">
                <a16:creationId xmlns:a16="http://schemas.microsoft.com/office/drawing/2014/main" id="{5EEDD2CB-8915-F34B-A98D-67C91D8CA770}"/>
              </a:ext>
            </a:extLst>
          </p:cNvPr>
          <p:cNvSpPr>
            <a:spLocks noGrp="1"/>
          </p:cNvSpPr>
          <p:nvPr>
            <p:ph type="sldNum" sz="quarter" idx="12"/>
          </p:nvPr>
        </p:nvSpPr>
        <p:spPr/>
        <p:txBody>
          <a:bodyPr/>
          <a:lstStyle>
            <a:lvl1pPr>
              <a:defRPr/>
            </a:lvl1pPr>
          </a:lstStyle>
          <a:p>
            <a:pPr>
              <a:defRPr/>
            </a:pPr>
            <a:fld id="{2D90B411-464C-4A56-A51D-DCB751341BA5}" type="slidenum">
              <a:rPr lang="zh-CN" altLang="en-US"/>
              <a:pPr>
                <a:defRPr/>
              </a:pPr>
              <a:t>‹#›</a:t>
            </a:fld>
            <a:endParaRPr lang="zh-CN" altLang="en-US"/>
          </a:p>
        </p:txBody>
      </p:sp>
    </p:spTree>
    <p:extLst>
      <p:ext uri="{BB962C8B-B14F-4D97-AF65-F5344CB8AC3E}">
        <p14:creationId xmlns:p14="http://schemas.microsoft.com/office/powerpoint/2010/main" val="2573674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576A71A7-CFAA-42CF-DF56-998226B58B9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B699A8A-1641-D685-B985-AE01F72DEC2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B4607B1-F863-74D7-23AC-5E19563DA77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a:t>固体物理基础（</a:t>
            </a:r>
            <a:r>
              <a:rPr lang="en-US" altLang="zh-CN"/>
              <a:t>2019</a:t>
            </a:r>
            <a:r>
              <a:rPr lang="zh-CN" altLang="en-US"/>
              <a:t>春）</a:t>
            </a:r>
          </a:p>
        </p:txBody>
      </p:sp>
      <p:sp>
        <p:nvSpPr>
          <p:cNvPr id="5" name="页脚占位符 4">
            <a:extLst>
              <a:ext uri="{FF2B5EF4-FFF2-40B4-BE49-F238E27FC236}">
                <a16:creationId xmlns:a16="http://schemas.microsoft.com/office/drawing/2014/main" id="{623096F5-2B49-F860-F10F-A2248657296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4C524313-A4AB-156C-EFB7-4BC50B80495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B10F4D03-A39D-4272-977F-6D9C7371451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84" r:id="rId1"/>
    <p:sldLayoutId id="2147484285" r:id="rId2"/>
    <p:sldLayoutId id="2147484286" r:id="rId3"/>
    <p:sldLayoutId id="2147484287" r:id="rId4"/>
    <p:sldLayoutId id="2147484288" r:id="rId5"/>
    <p:sldLayoutId id="2147484289" r:id="rId6"/>
    <p:sldLayoutId id="2147484290" r:id="rId7"/>
    <p:sldLayoutId id="2147484291" r:id="rId8"/>
    <p:sldLayoutId id="2147484292" r:id="rId9"/>
    <p:sldLayoutId id="2147484293" r:id="rId10"/>
    <p:sldLayoutId id="2147484294" r:id="rId11"/>
    <p:sldLayoutId id="2147484295"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9.wmf"/><Relationship Id="rId5" Type="http://schemas.openxmlformats.org/officeDocument/2006/relationships/oleObject" Target="../embeddings/oleObject12.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oleObject" Target="../embeddings/oleObject14.bin"/><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6.bin"/><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8.wmf"/><Relationship Id="rId5" Type="http://schemas.openxmlformats.org/officeDocument/2006/relationships/oleObject" Target="../embeddings/oleObject19.bin"/><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0.wmf"/><Relationship Id="rId5" Type="http://schemas.openxmlformats.org/officeDocument/2006/relationships/oleObject" Target="../embeddings/oleObject21.bin"/><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2.bin"/><Relationship Id="rId1" Type="http://schemas.openxmlformats.org/officeDocument/2006/relationships/slideLayout" Target="../slideLayouts/slideLayout2.xml"/><Relationship Id="rId5" Type="http://schemas.openxmlformats.org/officeDocument/2006/relationships/image" Target="../media/image32.wmf"/><Relationship Id="rId4"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0.w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26.bin"/><Relationship Id="rId5" Type="http://schemas.openxmlformats.org/officeDocument/2006/relationships/image" Target="../media/image28.wmf"/><Relationship Id="rId4"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7.bin"/><Relationship Id="rId1" Type="http://schemas.openxmlformats.org/officeDocument/2006/relationships/slideLayout" Target="../slideLayouts/slideLayout7.xml"/><Relationship Id="rId5" Type="http://schemas.openxmlformats.org/officeDocument/2006/relationships/image" Target="../media/image35.wmf"/><Relationship Id="rId4"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9.wmf"/></Relationships>
</file>

<file path=ppt/slides/_rels/slide28.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35.bin"/><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36.bin"/><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37.bin"/><Relationship Id="rId1" Type="http://schemas.openxmlformats.org/officeDocument/2006/relationships/slideLayout" Target="../slideLayouts/slideLayout7.xml"/><Relationship Id="rId5" Type="http://schemas.openxmlformats.org/officeDocument/2006/relationships/image" Target="../media/image48.wmf"/><Relationship Id="rId4" Type="http://schemas.openxmlformats.org/officeDocument/2006/relationships/oleObject" Target="../embeddings/oleObject38.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1.wmf"/><Relationship Id="rId12" Type="http://schemas.openxmlformats.org/officeDocument/2006/relationships/oleObject" Target="../embeddings/oleObject44.bin"/><Relationship Id="rId2" Type="http://schemas.openxmlformats.org/officeDocument/2006/relationships/oleObject" Target="../embeddings/oleObject39.bin"/><Relationship Id="rId1" Type="http://schemas.openxmlformats.org/officeDocument/2006/relationships/slideLayout" Target="../slideLayouts/slideLayout7.xml"/><Relationship Id="rId6" Type="http://schemas.openxmlformats.org/officeDocument/2006/relationships/oleObject" Target="../embeddings/oleObject41.bin"/><Relationship Id="rId11" Type="http://schemas.openxmlformats.org/officeDocument/2006/relationships/image" Target="../media/image53.wmf"/><Relationship Id="rId5" Type="http://schemas.openxmlformats.org/officeDocument/2006/relationships/image" Target="../media/image50.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52.wmf"/></Relationships>
</file>

<file path=ppt/slides/_rels/slide42.x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7.wmf"/><Relationship Id="rId2" Type="http://schemas.openxmlformats.org/officeDocument/2006/relationships/oleObject" Target="../embeddings/oleObject45.bin"/><Relationship Id="rId1" Type="http://schemas.openxmlformats.org/officeDocument/2006/relationships/slideLayout" Target="../slideLayouts/slideLayout7.xml"/><Relationship Id="rId6" Type="http://schemas.openxmlformats.org/officeDocument/2006/relationships/oleObject" Target="../embeddings/oleObject47.bin"/><Relationship Id="rId5" Type="http://schemas.openxmlformats.org/officeDocument/2006/relationships/image" Target="../media/image56.wmf"/><Relationship Id="rId4" Type="http://schemas.openxmlformats.org/officeDocument/2006/relationships/oleObject" Target="../embeddings/oleObject46.bin"/></Relationships>
</file>

<file path=ppt/slides/_rels/slide43.x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60.emf"/><Relationship Id="rId2" Type="http://schemas.openxmlformats.org/officeDocument/2006/relationships/oleObject" Target="../embeddings/oleObject48.bin"/><Relationship Id="rId1" Type="http://schemas.openxmlformats.org/officeDocument/2006/relationships/slideLayout" Target="../slideLayouts/slideLayout7.xml"/><Relationship Id="rId6" Type="http://schemas.openxmlformats.org/officeDocument/2006/relationships/oleObject" Target="../embeddings/oleObject50.bin"/><Relationship Id="rId5" Type="http://schemas.openxmlformats.org/officeDocument/2006/relationships/image" Target="../media/image59.wmf"/><Relationship Id="rId4" Type="http://schemas.openxmlformats.org/officeDocument/2006/relationships/oleObject" Target="../embeddings/oleObject49.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image" Target="../media/image61.wmf"/><Relationship Id="rId7" Type="http://schemas.openxmlformats.org/officeDocument/2006/relationships/image" Target="../media/image63.wmf"/><Relationship Id="rId2" Type="http://schemas.openxmlformats.org/officeDocument/2006/relationships/oleObject" Target="../embeddings/oleObject51.bin"/><Relationship Id="rId1" Type="http://schemas.openxmlformats.org/officeDocument/2006/relationships/slideLayout" Target="../slideLayouts/slideLayout7.xml"/><Relationship Id="rId6" Type="http://schemas.openxmlformats.org/officeDocument/2006/relationships/oleObject" Target="../embeddings/oleObject53.bin"/><Relationship Id="rId5" Type="http://schemas.openxmlformats.org/officeDocument/2006/relationships/image" Target="../media/image62.wmf"/><Relationship Id="rId4" Type="http://schemas.openxmlformats.org/officeDocument/2006/relationships/oleObject" Target="../embeddings/oleObject52.bin"/><Relationship Id="rId9" Type="http://schemas.openxmlformats.org/officeDocument/2006/relationships/image" Target="../media/image64.emf"/></Relationships>
</file>

<file path=ppt/slides/_rels/slide45.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55.bin"/><Relationship Id="rId1" Type="http://schemas.openxmlformats.org/officeDocument/2006/relationships/slideLayout" Target="../slideLayouts/slideLayout7.xml"/><Relationship Id="rId5" Type="http://schemas.openxmlformats.org/officeDocument/2006/relationships/image" Target="../media/image66.wmf"/><Relationship Id="rId4" Type="http://schemas.openxmlformats.org/officeDocument/2006/relationships/oleObject" Target="../embeddings/oleObject56.bin"/></Relationships>
</file>

<file path=ppt/slides/_rels/slide46.x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69.wmf"/><Relationship Id="rId2" Type="http://schemas.openxmlformats.org/officeDocument/2006/relationships/oleObject" Target="../embeddings/oleObject57.bin"/><Relationship Id="rId1" Type="http://schemas.openxmlformats.org/officeDocument/2006/relationships/slideLayout" Target="../slideLayouts/slideLayout7.xml"/><Relationship Id="rId6" Type="http://schemas.openxmlformats.org/officeDocument/2006/relationships/oleObject" Target="../embeddings/oleObject59.bin"/><Relationship Id="rId5" Type="http://schemas.openxmlformats.org/officeDocument/2006/relationships/image" Target="../media/image68.wmf"/><Relationship Id="rId4" Type="http://schemas.openxmlformats.org/officeDocument/2006/relationships/oleObject" Target="../embeddings/oleObject58.bin"/></Relationships>
</file>

<file path=ppt/slides/_rels/slide47.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image" Target="../media/image73.jpeg"/><Relationship Id="rId1" Type="http://schemas.openxmlformats.org/officeDocument/2006/relationships/slideLayout" Target="../slideLayouts/slideLayout12.xml"/><Relationship Id="rId4" Type="http://schemas.openxmlformats.org/officeDocument/2006/relationships/image" Target="../media/image7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oleObject" Target="../embeddings/oleObject61.bin"/><Relationship Id="rId1" Type="http://schemas.openxmlformats.org/officeDocument/2006/relationships/slideLayout" Target="../slideLayouts/slideLayout2.xml"/><Relationship Id="rId5" Type="http://schemas.openxmlformats.org/officeDocument/2006/relationships/image" Target="../media/image76.wmf"/><Relationship Id="rId4" Type="http://schemas.openxmlformats.org/officeDocument/2006/relationships/oleObject" Target="../embeddings/oleObject62.bin"/></Relationships>
</file>

<file path=ppt/slides/_rels/slide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wmf"/><Relationship Id="rId7" Type="http://schemas.openxmlformats.org/officeDocument/2006/relationships/image" Target="../media/image10.png"/><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wmf"/><Relationship Id="rId10" Type="http://schemas.openxmlformats.org/officeDocument/2006/relationships/image" Target="../media/image12.wmf"/><Relationship Id="rId4" Type="http://schemas.openxmlformats.org/officeDocument/2006/relationships/oleObject" Target="../embeddings/oleObject7.bin"/><Relationship Id="rId9"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FFABCFC7-FBE7-5FCF-26C5-50BD7C5216CC}"/>
              </a:ext>
            </a:extLst>
          </p:cNvPr>
          <p:cNvSpPr>
            <a:spLocks noGrp="1"/>
          </p:cNvSpPr>
          <p:nvPr>
            <p:ph type="ctrTitle"/>
          </p:nvPr>
        </p:nvSpPr>
        <p:spPr/>
        <p:txBody>
          <a:bodyPr/>
          <a:lstStyle/>
          <a:p>
            <a:pPr eaLnBrk="1" hangingPunct="1"/>
            <a:r>
              <a:rPr lang="zh-CN" altLang="en-US" b="1">
                <a:solidFill>
                  <a:srgbClr val="7030A0"/>
                </a:solidFill>
                <a:latin typeface="微软雅黑" panose="020B0503020204020204" pitchFamily="34" charset="-122"/>
                <a:ea typeface="微软雅黑" panose="020B0503020204020204" pitchFamily="34" charset="-122"/>
              </a:rPr>
              <a:t>第四章  固体的电特性</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C7AAD2B5-63E1-BECB-3F00-256EF5AE94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67C1297-4395-44CA-B257-1A3716A9EEE6}"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10</a:t>
            </a:fld>
            <a:endParaRPr lang="en-US" altLang="zh-CN" sz="1200" b="1">
              <a:latin typeface="微软雅黑" panose="020B0503020204020204" pitchFamily="34" charset="-122"/>
              <a:ea typeface="微软雅黑" panose="020B0503020204020204" pitchFamily="34" charset="-122"/>
            </a:endParaRPr>
          </a:p>
        </p:txBody>
      </p:sp>
      <p:sp>
        <p:nvSpPr>
          <p:cNvPr id="13315" name="Rectangle 2">
            <a:extLst>
              <a:ext uri="{FF2B5EF4-FFF2-40B4-BE49-F238E27FC236}">
                <a16:creationId xmlns:a16="http://schemas.microsoft.com/office/drawing/2014/main" id="{5E19DB07-1C46-6862-0A03-88F52AF240B0}"/>
              </a:ext>
            </a:extLst>
          </p:cNvPr>
          <p:cNvSpPr>
            <a:spLocks noGrp="1" noRot="1"/>
          </p:cNvSpPr>
          <p:nvPr>
            <p:ph type="title"/>
          </p:nvPr>
        </p:nvSpPr>
        <p:spPr>
          <a:xfrm>
            <a:off x="0" y="274638"/>
            <a:ext cx="9144000" cy="1143000"/>
          </a:xfrm>
        </p:spPr>
        <p:txBody>
          <a:bodyPr/>
          <a:lstStyle/>
          <a:p>
            <a:r>
              <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4.3.2  </a:t>
            </a: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平衡半导体中的杂质与载流子</a:t>
            </a:r>
            <a:endPar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606" name="Rectangle 3">
            <a:extLst>
              <a:ext uri="{FF2B5EF4-FFF2-40B4-BE49-F238E27FC236}">
                <a16:creationId xmlns:a16="http://schemas.microsoft.com/office/drawing/2014/main" id="{62824ABE-39F7-D957-80D6-BF65D58377C3}"/>
              </a:ext>
            </a:extLst>
          </p:cNvPr>
          <p:cNvSpPr>
            <a:spLocks noGrp="1" noRot="1" noChangeArrowheads="1"/>
          </p:cNvSpPr>
          <p:nvPr>
            <p:ph type="body" idx="1"/>
          </p:nvPr>
        </p:nvSpPr>
        <p:spPr>
          <a:xfrm>
            <a:off x="179388" y="1600200"/>
            <a:ext cx="8785225" cy="4525963"/>
          </a:xfrm>
        </p:spPr>
        <p:txBody>
          <a:bodyPr/>
          <a:lstStyle/>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4.3.2.1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半导体导带底和价带顶的状态密度</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4.3.2.2  </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半导体的费米能级与载流子占据几率</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P89</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4.3.2.3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半导体中的电子和空穴浓度</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4.3.2.4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本征半导体中的载流子浓度和费米能级</a:t>
            </a:r>
          </a:p>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4.3.2.5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半导体中的杂质</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1616075" indent="-1616075"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4.3.2.6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故意掺杂的半导体中的载流子浓度和费米能级</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58F2F4D4-54E2-A667-047D-53DEA80C447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7D03435-0AA6-417D-BF93-9CE94C7B1915}"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339" name="Rectangle 2">
            <a:extLst>
              <a:ext uri="{FF2B5EF4-FFF2-40B4-BE49-F238E27FC236}">
                <a16:creationId xmlns:a16="http://schemas.microsoft.com/office/drawing/2014/main" id="{63E8BB6E-955E-C07B-CB07-089B5DFC2DE8}"/>
              </a:ext>
            </a:extLst>
          </p:cNvPr>
          <p:cNvSpPr>
            <a:spLocks noGrp="1" noRot="1"/>
          </p:cNvSpPr>
          <p:nvPr>
            <p:ph type="title"/>
          </p:nvPr>
        </p:nvSpPr>
        <p:spPr>
          <a:xfrm>
            <a:off x="0" y="274638"/>
            <a:ext cx="9144000" cy="1143000"/>
          </a:xfrm>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半导体费米能级与金属费米能级的比较</a:t>
            </a:r>
          </a:p>
        </p:txBody>
      </p:sp>
      <p:sp>
        <p:nvSpPr>
          <p:cNvPr id="17414" name="Rectangle 3">
            <a:extLst>
              <a:ext uri="{FF2B5EF4-FFF2-40B4-BE49-F238E27FC236}">
                <a16:creationId xmlns:a16="http://schemas.microsoft.com/office/drawing/2014/main" id="{E8E1AD4D-1043-7C5B-2FFE-3E65BA672F2A}"/>
              </a:ext>
            </a:extLst>
          </p:cNvPr>
          <p:cNvSpPr>
            <a:spLocks noGrp="1" noRot="1"/>
          </p:cNvSpPr>
          <p:nvPr>
            <p:ph type="body" idx="1"/>
          </p:nvPr>
        </p:nvSpPr>
        <p:spPr>
          <a:xfrm>
            <a:off x="179388" y="1268413"/>
            <a:ext cx="4392612" cy="4525962"/>
          </a:xfrm>
        </p:spPr>
        <p:txBody>
          <a:bodyPr/>
          <a:lstStyle/>
          <a:p>
            <a:pPr eaLnBrk="1" hangingPunct="1"/>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相同点</a:t>
            </a:r>
          </a:p>
          <a:p>
            <a:pPr lvl="1"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半导体电子同样遵循费米分布的一般规律</a:t>
            </a:r>
          </a:p>
          <a:p>
            <a:pPr eaLnBrk="1" hangingPunct="1"/>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区别：</a:t>
            </a:r>
          </a:p>
          <a:p>
            <a:pPr lvl="1"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金属中</a:t>
            </a:r>
          </a:p>
          <a:p>
            <a:pPr lvl="2" eaLnBrk="1" hangingPunct="1"/>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导带电子处于简并化的状态，同一能量有多个</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状态</a:t>
            </a:r>
          </a:p>
          <a:p>
            <a:pPr lvl="2" eaLnBrk="1" hangingPunct="1"/>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费米能级</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在导带中，</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以下全填充</a:t>
            </a:r>
          </a:p>
          <a:p>
            <a:pPr lvl="1"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半导体中</a:t>
            </a:r>
          </a:p>
          <a:p>
            <a:pPr lvl="2" eaLnBrk="1" hangingPunct="1"/>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一般情况下导带电子很少</a:t>
            </a:r>
          </a:p>
          <a:p>
            <a:pPr lvl="2" eaLnBrk="1" hangingPunct="1"/>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费米能级位于能隙内，且</a:t>
            </a:r>
          </a:p>
        </p:txBody>
      </p:sp>
      <p:grpSp>
        <p:nvGrpSpPr>
          <p:cNvPr id="14341" name="组合 1">
            <a:extLst>
              <a:ext uri="{FF2B5EF4-FFF2-40B4-BE49-F238E27FC236}">
                <a16:creationId xmlns:a16="http://schemas.microsoft.com/office/drawing/2014/main" id="{6B07207D-061C-EE4B-80CC-3E6B0A01B3F5}"/>
              </a:ext>
            </a:extLst>
          </p:cNvPr>
          <p:cNvGrpSpPr>
            <a:grpSpLocks/>
          </p:cNvGrpSpPr>
          <p:nvPr/>
        </p:nvGrpSpPr>
        <p:grpSpPr bwMode="auto">
          <a:xfrm>
            <a:off x="5124450" y="3068638"/>
            <a:ext cx="1608138" cy="1800225"/>
            <a:chOff x="311150" y="3028950"/>
            <a:chExt cx="1608138" cy="1800225"/>
          </a:xfrm>
        </p:grpSpPr>
        <p:sp>
          <p:nvSpPr>
            <p:cNvPr id="9" name="矩形 8">
              <a:extLst>
                <a:ext uri="{FF2B5EF4-FFF2-40B4-BE49-F238E27FC236}">
                  <a16:creationId xmlns:a16="http://schemas.microsoft.com/office/drawing/2014/main" id="{4F0FA118-9312-1A33-654A-A0866F6E6712}"/>
                </a:ext>
              </a:extLst>
            </p:cNvPr>
            <p:cNvSpPr/>
            <p:nvPr/>
          </p:nvSpPr>
          <p:spPr>
            <a:xfrm>
              <a:off x="874713" y="3028950"/>
              <a:ext cx="865187" cy="360362"/>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85F3261A-EDD4-7B0E-A1F5-C14155FB8979}"/>
                </a:ext>
              </a:extLst>
            </p:cNvPr>
            <p:cNvSpPr/>
            <p:nvPr/>
          </p:nvSpPr>
          <p:spPr>
            <a:xfrm>
              <a:off x="874713" y="3389312"/>
              <a:ext cx="865187"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825305ED-84B7-F089-021E-9D92AB533772}"/>
                </a:ext>
              </a:extLst>
            </p:cNvPr>
            <p:cNvSpPr/>
            <p:nvPr/>
          </p:nvSpPr>
          <p:spPr>
            <a:xfrm>
              <a:off x="874713" y="4181475"/>
              <a:ext cx="865187" cy="6477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2" name="直接连接符 11">
              <a:extLst>
                <a:ext uri="{FF2B5EF4-FFF2-40B4-BE49-F238E27FC236}">
                  <a16:creationId xmlns:a16="http://schemas.microsoft.com/office/drawing/2014/main" id="{E82B7214-67E8-AA97-FC38-00DEB871BC8D}"/>
                </a:ext>
              </a:extLst>
            </p:cNvPr>
            <p:cNvCxnSpPr/>
            <p:nvPr/>
          </p:nvCxnSpPr>
          <p:spPr>
            <a:xfrm>
              <a:off x="658813" y="3389312"/>
              <a:ext cx="1260475" cy="0"/>
            </a:xfrm>
            <a:prstGeom prst="line">
              <a:avLst/>
            </a:prstGeom>
            <a:ln w="254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4354" name="TextBox 25">
              <a:extLst>
                <a:ext uri="{FF2B5EF4-FFF2-40B4-BE49-F238E27FC236}">
                  <a16:creationId xmlns:a16="http://schemas.microsoft.com/office/drawing/2014/main" id="{7C45297C-AC84-A61E-D01A-C52FA06A5A31}"/>
                </a:ext>
              </a:extLst>
            </p:cNvPr>
            <p:cNvSpPr txBox="1">
              <a:spLocks noChangeArrowheads="1"/>
            </p:cNvSpPr>
            <p:nvPr/>
          </p:nvSpPr>
          <p:spPr bwMode="auto">
            <a:xfrm>
              <a:off x="311150" y="321310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a:t>
              </a:r>
              <a:endParaRPr lang="zh-CN" altLang="en-US" sz="1800" b="1"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4342" name="组合 2">
            <a:extLst>
              <a:ext uri="{FF2B5EF4-FFF2-40B4-BE49-F238E27FC236}">
                <a16:creationId xmlns:a16="http://schemas.microsoft.com/office/drawing/2014/main" id="{01349D93-A84B-E71E-AECB-26FEB4B734F4}"/>
              </a:ext>
            </a:extLst>
          </p:cNvPr>
          <p:cNvGrpSpPr>
            <a:grpSpLocks/>
          </p:cNvGrpSpPr>
          <p:nvPr/>
        </p:nvGrpSpPr>
        <p:grpSpPr bwMode="auto">
          <a:xfrm>
            <a:off x="7451725" y="3068638"/>
            <a:ext cx="865188" cy="1800225"/>
            <a:chOff x="5435600" y="1951038"/>
            <a:chExt cx="865188" cy="1800225"/>
          </a:xfrm>
        </p:grpSpPr>
        <p:sp>
          <p:nvSpPr>
            <p:cNvPr id="16" name="矩形 15">
              <a:extLst>
                <a:ext uri="{FF2B5EF4-FFF2-40B4-BE49-F238E27FC236}">
                  <a16:creationId xmlns:a16="http://schemas.microsoft.com/office/drawing/2014/main" id="{3905B61E-09B3-802F-04FF-2EAA4E3FD204}"/>
                </a:ext>
              </a:extLst>
            </p:cNvPr>
            <p:cNvSpPr/>
            <p:nvPr/>
          </p:nvSpPr>
          <p:spPr>
            <a:xfrm>
              <a:off x="5435600" y="2957513"/>
              <a:ext cx="865188" cy="79375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813265FE-4DB8-BCAB-FD5A-8A9D193EA027}"/>
                </a:ext>
              </a:extLst>
            </p:cNvPr>
            <p:cNvSpPr/>
            <p:nvPr/>
          </p:nvSpPr>
          <p:spPr>
            <a:xfrm>
              <a:off x="5435600" y="1951038"/>
              <a:ext cx="865188" cy="56673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DA0D1291-6A56-1A5F-E186-FB44AEDE28A4}"/>
                </a:ext>
              </a:extLst>
            </p:cNvPr>
            <p:cNvSpPr/>
            <p:nvPr/>
          </p:nvSpPr>
          <p:spPr>
            <a:xfrm>
              <a:off x="5435600" y="2886075"/>
              <a:ext cx="865188" cy="71438"/>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7744880D-06C2-3237-9A8B-21583A29CCC3}"/>
                </a:ext>
              </a:extLst>
            </p:cNvPr>
            <p:cNvSpPr/>
            <p:nvPr/>
          </p:nvSpPr>
          <p:spPr>
            <a:xfrm>
              <a:off x="5435600" y="2517775"/>
              <a:ext cx="865188" cy="7143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cxnSp>
        <p:nvCxnSpPr>
          <p:cNvPr id="24" name="直接连接符 23">
            <a:extLst>
              <a:ext uri="{FF2B5EF4-FFF2-40B4-BE49-F238E27FC236}">
                <a16:creationId xmlns:a16="http://schemas.microsoft.com/office/drawing/2014/main" id="{E789FE7B-0AE6-962A-6723-F7C3AF86DB20}"/>
              </a:ext>
            </a:extLst>
          </p:cNvPr>
          <p:cNvCxnSpPr/>
          <p:nvPr/>
        </p:nvCxnSpPr>
        <p:spPr>
          <a:xfrm>
            <a:off x="7296150" y="3871913"/>
            <a:ext cx="1260475" cy="0"/>
          </a:xfrm>
          <a:prstGeom prst="line">
            <a:avLst/>
          </a:prstGeom>
          <a:ln w="254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7419" name="TextBox 25">
            <a:extLst>
              <a:ext uri="{FF2B5EF4-FFF2-40B4-BE49-F238E27FC236}">
                <a16:creationId xmlns:a16="http://schemas.microsoft.com/office/drawing/2014/main" id="{D27D1C5A-4A6B-9219-8D4A-0D5E6AC1C124}"/>
              </a:ext>
            </a:extLst>
          </p:cNvPr>
          <p:cNvSpPr txBox="1">
            <a:spLocks noChangeArrowheads="1"/>
          </p:cNvSpPr>
          <p:nvPr/>
        </p:nvSpPr>
        <p:spPr bwMode="auto">
          <a:xfrm>
            <a:off x="6948488" y="36957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a:t>
            </a:r>
            <a:endParaRPr lang="zh-CN" altLang="en-US" sz="1800" b="1"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D5C0E2DB-C96F-6C58-1E11-523B113C40F7}"/>
              </a:ext>
            </a:extLst>
          </p:cNvPr>
          <p:cNvSpPr txBox="1">
            <a:spLocks noRot="1" noChangeAspect="1" noMove="1" noResize="1" noEditPoints="1" noAdjustHandles="1" noChangeArrowheads="1" noChangeShapeType="1" noTextEdit="1"/>
          </p:cNvSpPr>
          <p:nvPr/>
        </p:nvSpPr>
        <p:spPr>
          <a:xfrm>
            <a:off x="3834606" y="5651831"/>
            <a:ext cx="4572000" cy="400110"/>
          </a:xfrm>
          <a:prstGeom prst="rect">
            <a:avLst/>
          </a:prstGeom>
          <a:blipFill>
            <a:blip r:embed="rId2"/>
            <a:stretch>
              <a:fillRect/>
            </a:stretch>
          </a:blipFill>
        </p:spPr>
        <p:txBody>
          <a:bodyPr/>
          <a:lstStyle/>
          <a:p>
            <a:pPr>
              <a:defRPr/>
            </a:pPr>
            <a:r>
              <a:rPr lang="zh-CN" altLang="en-US" b="1">
                <a:noFill/>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4">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41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4">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74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160">
            <a:extLst>
              <a:ext uri="{FF2B5EF4-FFF2-40B4-BE49-F238E27FC236}">
                <a16:creationId xmlns:a16="http://schemas.microsoft.com/office/drawing/2014/main" id="{ECBC6BE3-A30B-E869-B361-E771E638E673}"/>
              </a:ext>
            </a:extLst>
          </p:cNvPr>
          <p:cNvGrpSpPr>
            <a:grpSpLocks/>
          </p:cNvGrpSpPr>
          <p:nvPr/>
        </p:nvGrpSpPr>
        <p:grpSpPr bwMode="auto">
          <a:xfrm>
            <a:off x="792163" y="1916113"/>
            <a:ext cx="7524750" cy="4175125"/>
            <a:chOff x="0" y="663"/>
            <a:chExt cx="4740" cy="2630"/>
          </a:xfrm>
        </p:grpSpPr>
        <p:pic>
          <p:nvPicPr>
            <p:cNvPr id="15372" name="Picture 158" descr="fermi">
              <a:extLst>
                <a:ext uri="{FF2B5EF4-FFF2-40B4-BE49-F238E27FC236}">
                  <a16:creationId xmlns:a16="http://schemas.microsoft.com/office/drawing/2014/main" id="{989D627F-D049-D013-18C9-A00ACF4DD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3"/>
              <a:ext cx="4740" cy="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3" name="Text Box 155">
              <a:extLst>
                <a:ext uri="{FF2B5EF4-FFF2-40B4-BE49-F238E27FC236}">
                  <a16:creationId xmlns:a16="http://schemas.microsoft.com/office/drawing/2014/main" id="{BB7DF0A2-4D06-2D4E-C792-20ECB7848389}"/>
                </a:ext>
              </a:extLst>
            </p:cNvPr>
            <p:cNvSpPr txBox="1">
              <a:spLocks noChangeArrowheads="1"/>
            </p:cNvSpPr>
            <p:nvPr/>
          </p:nvSpPr>
          <p:spPr bwMode="auto">
            <a:xfrm>
              <a:off x="2336" y="2568"/>
              <a:ext cx="407" cy="23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价带</a:t>
              </a:r>
              <a:endParaRPr lang="en-US" altLang="zh-CN" sz="18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374" name="Text Box 156">
              <a:extLst>
                <a:ext uri="{FF2B5EF4-FFF2-40B4-BE49-F238E27FC236}">
                  <a16:creationId xmlns:a16="http://schemas.microsoft.com/office/drawing/2014/main" id="{2272E600-B57D-FBA2-AA34-1C91EEC6234D}"/>
                </a:ext>
              </a:extLst>
            </p:cNvPr>
            <p:cNvSpPr txBox="1">
              <a:spLocks noChangeArrowheads="1"/>
            </p:cNvSpPr>
            <p:nvPr/>
          </p:nvSpPr>
          <p:spPr bwMode="auto">
            <a:xfrm>
              <a:off x="2336" y="854"/>
              <a:ext cx="4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导带</a:t>
              </a:r>
            </a:p>
          </p:txBody>
        </p:sp>
        <p:sp>
          <p:nvSpPr>
            <p:cNvPr id="15375" name="Line 159">
              <a:extLst>
                <a:ext uri="{FF2B5EF4-FFF2-40B4-BE49-F238E27FC236}">
                  <a16:creationId xmlns:a16="http://schemas.microsoft.com/office/drawing/2014/main" id="{CBE2DB86-DAD9-1CF4-E640-52D2F08CEB19}"/>
                </a:ext>
              </a:extLst>
            </p:cNvPr>
            <p:cNvSpPr>
              <a:spLocks noChangeShapeType="1"/>
            </p:cNvSpPr>
            <p:nvPr/>
          </p:nvSpPr>
          <p:spPr bwMode="auto">
            <a:xfrm flipV="1">
              <a:off x="340" y="1607"/>
              <a:ext cx="2767" cy="8"/>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grpSp>
      <p:sp>
        <p:nvSpPr>
          <p:cNvPr id="15363" name="Rectangle 249">
            <a:extLst>
              <a:ext uri="{FF2B5EF4-FFF2-40B4-BE49-F238E27FC236}">
                <a16:creationId xmlns:a16="http://schemas.microsoft.com/office/drawing/2014/main" id="{6628AF67-C89A-AD26-B7ED-175B1F122C47}"/>
              </a:ext>
            </a:extLst>
          </p:cNvPr>
          <p:cNvSpPr>
            <a:spLocks noChangeArrowheads="1"/>
          </p:cNvSpPr>
          <p:nvPr/>
        </p:nvSpPr>
        <p:spPr bwMode="auto">
          <a:xfrm>
            <a:off x="1484313" y="3860800"/>
            <a:ext cx="1223962" cy="1727200"/>
          </a:xfrm>
          <a:prstGeom prst="rect">
            <a:avLst/>
          </a:prstGeom>
          <a:solidFill>
            <a:srgbClr val="FFFF99">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364" name="Text Box 153">
            <a:extLst>
              <a:ext uri="{FF2B5EF4-FFF2-40B4-BE49-F238E27FC236}">
                <a16:creationId xmlns:a16="http://schemas.microsoft.com/office/drawing/2014/main" id="{34D08FEC-D4B8-5ED2-F6F1-B365C2319433}"/>
              </a:ext>
            </a:extLst>
          </p:cNvPr>
          <p:cNvSpPr txBox="1">
            <a:spLocks noChangeArrowheads="1"/>
          </p:cNvSpPr>
          <p:nvPr/>
        </p:nvSpPr>
        <p:spPr bwMode="auto">
          <a:xfrm>
            <a:off x="1139825" y="349250"/>
            <a:ext cx="68532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半导体中电子的费米统计分布</a:t>
            </a:r>
          </a:p>
        </p:txBody>
      </p:sp>
      <p:sp>
        <p:nvSpPr>
          <p:cNvPr id="15365" name="Line 164">
            <a:extLst>
              <a:ext uri="{FF2B5EF4-FFF2-40B4-BE49-F238E27FC236}">
                <a16:creationId xmlns:a16="http://schemas.microsoft.com/office/drawing/2014/main" id="{BBD38B69-307E-F2FF-A07E-44117720CF0E}"/>
              </a:ext>
            </a:extLst>
          </p:cNvPr>
          <p:cNvSpPr>
            <a:spLocks noChangeShapeType="1"/>
          </p:cNvSpPr>
          <p:nvPr/>
        </p:nvSpPr>
        <p:spPr bwMode="auto">
          <a:xfrm>
            <a:off x="4683125" y="6327775"/>
            <a:ext cx="1588"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366" name="Text Box 236">
            <a:extLst>
              <a:ext uri="{FF2B5EF4-FFF2-40B4-BE49-F238E27FC236}">
                <a16:creationId xmlns:a16="http://schemas.microsoft.com/office/drawing/2014/main" id="{3D8490DC-AF7D-804B-B4C6-C6556C858FB9}"/>
              </a:ext>
            </a:extLst>
          </p:cNvPr>
          <p:cNvSpPr txBox="1">
            <a:spLocks noChangeArrowheads="1"/>
          </p:cNvSpPr>
          <p:nvPr/>
        </p:nvSpPr>
        <p:spPr bwMode="auto">
          <a:xfrm>
            <a:off x="2211388" y="1311275"/>
            <a:ext cx="472122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半导体的费米能级在带隙内</a:t>
            </a:r>
          </a:p>
        </p:txBody>
      </p:sp>
      <p:sp>
        <p:nvSpPr>
          <p:cNvPr id="15367" name="Freeform 247">
            <a:extLst>
              <a:ext uri="{FF2B5EF4-FFF2-40B4-BE49-F238E27FC236}">
                <a16:creationId xmlns:a16="http://schemas.microsoft.com/office/drawing/2014/main" id="{B34E261D-9118-4BE7-C070-DEC7EDDD5002}"/>
              </a:ext>
            </a:extLst>
          </p:cNvPr>
          <p:cNvSpPr>
            <a:spLocks/>
          </p:cNvSpPr>
          <p:nvPr/>
        </p:nvSpPr>
        <p:spPr bwMode="auto">
          <a:xfrm>
            <a:off x="1454150" y="2305050"/>
            <a:ext cx="1225550" cy="719138"/>
          </a:xfrm>
          <a:custGeom>
            <a:avLst/>
            <a:gdLst>
              <a:gd name="T0" fmla="*/ 0 w 772"/>
              <a:gd name="T1" fmla="*/ 2147483646 h 453"/>
              <a:gd name="T2" fmla="*/ 2147483646 w 772"/>
              <a:gd name="T3" fmla="*/ 2147483646 h 453"/>
              <a:gd name="T4" fmla="*/ 2147483646 w 772"/>
              <a:gd name="T5" fmla="*/ 0 h 453"/>
              <a:gd name="T6" fmla="*/ 0 60000 65536"/>
              <a:gd name="T7" fmla="*/ 0 60000 65536"/>
              <a:gd name="T8" fmla="*/ 0 60000 65536"/>
            </a:gdLst>
            <a:ahLst/>
            <a:cxnLst>
              <a:cxn ang="T6">
                <a:pos x="T0" y="T1"/>
              </a:cxn>
              <a:cxn ang="T7">
                <a:pos x="T2" y="T3"/>
              </a:cxn>
              <a:cxn ang="T8">
                <a:pos x="T4" y="T5"/>
              </a:cxn>
            </a:cxnLst>
            <a:rect l="0" t="0" r="r" b="b"/>
            <a:pathLst>
              <a:path w="772" h="453">
                <a:moveTo>
                  <a:pt x="0" y="453"/>
                </a:moveTo>
                <a:lnTo>
                  <a:pt x="772" y="453"/>
                </a:lnTo>
                <a:lnTo>
                  <a:pt x="772" y="0"/>
                </a:lnTo>
              </a:path>
            </a:pathLst>
          </a:custGeom>
          <a:noFill/>
          <a:ln w="28575"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5368" name="Freeform 248">
            <a:extLst>
              <a:ext uri="{FF2B5EF4-FFF2-40B4-BE49-F238E27FC236}">
                <a16:creationId xmlns:a16="http://schemas.microsoft.com/office/drawing/2014/main" id="{BA0B7438-DC4E-91D3-829C-12D3DE94C9BE}"/>
              </a:ext>
            </a:extLst>
          </p:cNvPr>
          <p:cNvSpPr>
            <a:spLocks/>
          </p:cNvSpPr>
          <p:nvPr/>
        </p:nvSpPr>
        <p:spPr bwMode="auto">
          <a:xfrm flipV="1">
            <a:off x="1482725" y="3860800"/>
            <a:ext cx="1254125" cy="1727200"/>
          </a:xfrm>
          <a:custGeom>
            <a:avLst/>
            <a:gdLst>
              <a:gd name="T0" fmla="*/ 0 w 772"/>
              <a:gd name="T1" fmla="*/ 2147483646 h 453"/>
              <a:gd name="T2" fmla="*/ 2147483646 w 772"/>
              <a:gd name="T3" fmla="*/ 2147483646 h 453"/>
              <a:gd name="T4" fmla="*/ 2147483646 w 772"/>
              <a:gd name="T5" fmla="*/ 0 h 453"/>
              <a:gd name="T6" fmla="*/ 0 60000 65536"/>
              <a:gd name="T7" fmla="*/ 0 60000 65536"/>
              <a:gd name="T8" fmla="*/ 0 60000 65536"/>
            </a:gdLst>
            <a:ahLst/>
            <a:cxnLst>
              <a:cxn ang="T6">
                <a:pos x="T0" y="T1"/>
              </a:cxn>
              <a:cxn ang="T7">
                <a:pos x="T2" y="T3"/>
              </a:cxn>
              <a:cxn ang="T8">
                <a:pos x="T4" y="T5"/>
              </a:cxn>
            </a:cxnLst>
            <a:rect l="0" t="0" r="r" b="b"/>
            <a:pathLst>
              <a:path w="772" h="453">
                <a:moveTo>
                  <a:pt x="0" y="453"/>
                </a:moveTo>
                <a:lnTo>
                  <a:pt x="772" y="453"/>
                </a:lnTo>
                <a:lnTo>
                  <a:pt x="772" y="0"/>
                </a:lnTo>
              </a:path>
            </a:pathLst>
          </a:custGeom>
          <a:noFill/>
          <a:ln w="28575"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5369" name="Text Box 17">
            <a:extLst>
              <a:ext uri="{FF2B5EF4-FFF2-40B4-BE49-F238E27FC236}">
                <a16:creationId xmlns:a16="http://schemas.microsoft.com/office/drawing/2014/main" id="{37292B70-3F2D-B566-ACBA-80CFF3909125}"/>
              </a:ext>
            </a:extLst>
          </p:cNvPr>
          <p:cNvSpPr txBox="1">
            <a:spLocks noChangeArrowheads="1"/>
          </p:cNvSpPr>
          <p:nvPr/>
        </p:nvSpPr>
        <p:spPr bwMode="auto">
          <a:xfrm>
            <a:off x="5795963" y="3644900"/>
            <a:ext cx="4699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V</a:t>
            </a:r>
          </a:p>
        </p:txBody>
      </p:sp>
      <p:sp>
        <p:nvSpPr>
          <p:cNvPr id="15370" name="Text Box 18">
            <a:extLst>
              <a:ext uri="{FF2B5EF4-FFF2-40B4-BE49-F238E27FC236}">
                <a16:creationId xmlns:a16="http://schemas.microsoft.com/office/drawing/2014/main" id="{4A230CC8-DA7D-EC81-B51D-886600E8F896}"/>
              </a:ext>
            </a:extLst>
          </p:cNvPr>
          <p:cNvSpPr txBox="1">
            <a:spLocks noChangeArrowheads="1"/>
          </p:cNvSpPr>
          <p:nvPr/>
        </p:nvSpPr>
        <p:spPr bwMode="auto">
          <a:xfrm>
            <a:off x="5795963" y="2813050"/>
            <a:ext cx="4699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C</a:t>
            </a:r>
          </a:p>
        </p:txBody>
      </p:sp>
      <p:sp>
        <p:nvSpPr>
          <p:cNvPr id="15371" name="灯片编号占位符 3">
            <a:extLst>
              <a:ext uri="{FF2B5EF4-FFF2-40B4-BE49-F238E27FC236}">
                <a16:creationId xmlns:a16="http://schemas.microsoft.com/office/drawing/2014/main" id="{992A22EB-01E8-48F0-55BA-FA3A13E030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DC94E78-63FD-4D9C-BA7E-7453F265CF70}"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12</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6">
            <a:extLst>
              <a:ext uri="{FF2B5EF4-FFF2-40B4-BE49-F238E27FC236}">
                <a16:creationId xmlns:a16="http://schemas.microsoft.com/office/drawing/2014/main" id="{EA332963-C8AD-6BC0-14D7-1AEBDAB7553E}"/>
              </a:ext>
            </a:extLst>
          </p:cNvPr>
          <p:cNvGrpSpPr>
            <a:grpSpLocks/>
          </p:cNvGrpSpPr>
          <p:nvPr/>
        </p:nvGrpSpPr>
        <p:grpSpPr bwMode="auto">
          <a:xfrm>
            <a:off x="0" y="2474913"/>
            <a:ext cx="3154363" cy="3762375"/>
            <a:chOff x="0" y="1559"/>
            <a:chExt cx="1987" cy="2370"/>
          </a:xfrm>
        </p:grpSpPr>
        <p:grpSp>
          <p:nvGrpSpPr>
            <p:cNvPr id="16396" name="Group 21">
              <a:extLst>
                <a:ext uri="{FF2B5EF4-FFF2-40B4-BE49-F238E27FC236}">
                  <a16:creationId xmlns:a16="http://schemas.microsoft.com/office/drawing/2014/main" id="{30E4598E-0750-C4AB-3C14-2FDEEE410BDE}"/>
                </a:ext>
              </a:extLst>
            </p:cNvPr>
            <p:cNvGrpSpPr>
              <a:grpSpLocks/>
            </p:cNvGrpSpPr>
            <p:nvPr/>
          </p:nvGrpSpPr>
          <p:grpSpPr bwMode="auto">
            <a:xfrm>
              <a:off x="0" y="1559"/>
              <a:ext cx="1987" cy="2370"/>
              <a:chOff x="0" y="1480"/>
              <a:chExt cx="1987" cy="2370"/>
            </a:xfrm>
          </p:grpSpPr>
          <p:pic>
            <p:nvPicPr>
              <p:cNvPr id="16401" name="Picture 14">
                <a:extLst>
                  <a:ext uri="{FF2B5EF4-FFF2-40B4-BE49-F238E27FC236}">
                    <a16:creationId xmlns:a16="http://schemas.microsoft.com/office/drawing/2014/main" id="{043EB701-D7B9-3CD7-8CAE-31AAEEFE1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0"/>
                <a:ext cx="1698" cy="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02" name="Group 20">
                <a:extLst>
                  <a:ext uri="{FF2B5EF4-FFF2-40B4-BE49-F238E27FC236}">
                    <a16:creationId xmlns:a16="http://schemas.microsoft.com/office/drawing/2014/main" id="{DD7B8574-0CE2-21D4-7B7E-E843E991A834}"/>
                  </a:ext>
                </a:extLst>
              </p:cNvPr>
              <p:cNvGrpSpPr>
                <a:grpSpLocks/>
              </p:cNvGrpSpPr>
              <p:nvPr/>
            </p:nvGrpSpPr>
            <p:grpSpPr bwMode="auto">
              <a:xfrm>
                <a:off x="204" y="1729"/>
                <a:ext cx="1783" cy="1023"/>
                <a:chOff x="204" y="1729"/>
                <a:chExt cx="1783" cy="1023"/>
              </a:xfrm>
            </p:grpSpPr>
            <p:sp>
              <p:nvSpPr>
                <p:cNvPr id="16403" name="Line 15">
                  <a:extLst>
                    <a:ext uri="{FF2B5EF4-FFF2-40B4-BE49-F238E27FC236}">
                      <a16:creationId xmlns:a16="http://schemas.microsoft.com/office/drawing/2014/main" id="{B10AD243-0962-1257-17B9-DF53865535C1}"/>
                    </a:ext>
                  </a:extLst>
                </p:cNvPr>
                <p:cNvSpPr>
                  <a:spLocks noChangeShapeType="1"/>
                </p:cNvSpPr>
                <p:nvPr/>
              </p:nvSpPr>
              <p:spPr bwMode="auto">
                <a:xfrm flipV="1">
                  <a:off x="204" y="2496"/>
                  <a:ext cx="1497" cy="18"/>
                </a:xfrm>
                <a:prstGeom prst="line">
                  <a:avLst/>
                </a:prstGeom>
                <a:noFill/>
                <a:ln w="28575">
                  <a:solidFill>
                    <a:srgbClr val="CC0000"/>
                  </a:solidFill>
                  <a:prstDash val="lg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404" name="Line 16">
                  <a:extLst>
                    <a:ext uri="{FF2B5EF4-FFF2-40B4-BE49-F238E27FC236}">
                      <a16:creationId xmlns:a16="http://schemas.microsoft.com/office/drawing/2014/main" id="{6B8CD403-7E5E-5F3D-5208-38E137AFCC70}"/>
                    </a:ext>
                  </a:extLst>
                </p:cNvPr>
                <p:cNvSpPr>
                  <a:spLocks noChangeShapeType="1"/>
                </p:cNvSpPr>
                <p:nvPr/>
              </p:nvSpPr>
              <p:spPr bwMode="auto">
                <a:xfrm flipV="1">
                  <a:off x="204" y="1960"/>
                  <a:ext cx="1497" cy="18"/>
                </a:xfrm>
                <a:prstGeom prst="line">
                  <a:avLst/>
                </a:prstGeom>
                <a:noFill/>
                <a:ln w="28575">
                  <a:solidFill>
                    <a:srgbClr val="CC0000"/>
                  </a:solidFill>
                  <a:prstDash val="lg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405" name="Text Box 17">
                  <a:extLst>
                    <a:ext uri="{FF2B5EF4-FFF2-40B4-BE49-F238E27FC236}">
                      <a16:creationId xmlns:a16="http://schemas.microsoft.com/office/drawing/2014/main" id="{5F820071-C8CD-452C-626A-F0FF2B238D2B}"/>
                    </a:ext>
                  </a:extLst>
                </p:cNvPr>
                <p:cNvSpPr txBox="1">
                  <a:spLocks noChangeArrowheads="1"/>
                </p:cNvSpPr>
                <p:nvPr/>
              </p:nvSpPr>
              <p:spPr bwMode="auto">
                <a:xfrm>
                  <a:off x="1292" y="2500"/>
                  <a:ext cx="29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V</a:t>
                  </a:r>
                </a:p>
              </p:txBody>
            </p:sp>
            <p:sp>
              <p:nvSpPr>
                <p:cNvPr id="16406" name="Text Box 18">
                  <a:extLst>
                    <a:ext uri="{FF2B5EF4-FFF2-40B4-BE49-F238E27FC236}">
                      <a16:creationId xmlns:a16="http://schemas.microsoft.com/office/drawing/2014/main" id="{CEE7A9A6-6900-C364-45D5-0C2E8D3B97D1}"/>
                    </a:ext>
                  </a:extLst>
                </p:cNvPr>
                <p:cNvSpPr txBox="1">
                  <a:spLocks noChangeArrowheads="1"/>
                </p:cNvSpPr>
                <p:nvPr/>
              </p:nvSpPr>
              <p:spPr bwMode="auto">
                <a:xfrm>
                  <a:off x="1292" y="1729"/>
                  <a:ext cx="29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C</a:t>
                  </a:r>
                </a:p>
              </p:txBody>
            </p:sp>
            <p:sp>
              <p:nvSpPr>
                <p:cNvPr id="16407" name="Text Box 19">
                  <a:extLst>
                    <a:ext uri="{FF2B5EF4-FFF2-40B4-BE49-F238E27FC236}">
                      <a16:creationId xmlns:a16="http://schemas.microsoft.com/office/drawing/2014/main" id="{F8515438-FCA9-3E80-2E37-E0F703ED4029}"/>
                    </a:ext>
                  </a:extLst>
                </p:cNvPr>
                <p:cNvSpPr txBox="1">
                  <a:spLocks noChangeArrowheads="1"/>
                </p:cNvSpPr>
                <p:nvPr/>
              </p:nvSpPr>
              <p:spPr bwMode="auto">
                <a:xfrm>
                  <a:off x="1691" y="2091"/>
                  <a:ext cx="29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F</a:t>
                  </a:r>
                </a:p>
              </p:txBody>
            </p:sp>
          </p:grpSp>
        </p:grpSp>
        <p:sp>
          <p:nvSpPr>
            <p:cNvPr id="16397" name="Rectangle 22">
              <a:extLst>
                <a:ext uri="{FF2B5EF4-FFF2-40B4-BE49-F238E27FC236}">
                  <a16:creationId xmlns:a16="http://schemas.microsoft.com/office/drawing/2014/main" id="{3E85BECB-16C1-783F-905C-3BED5CAC02C8}"/>
                </a:ext>
              </a:extLst>
            </p:cNvPr>
            <p:cNvSpPr>
              <a:spLocks noChangeArrowheads="1"/>
            </p:cNvSpPr>
            <p:nvPr/>
          </p:nvSpPr>
          <p:spPr bwMode="auto">
            <a:xfrm>
              <a:off x="286" y="2604"/>
              <a:ext cx="771" cy="1044"/>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398" name="Rectangle 23">
              <a:extLst>
                <a:ext uri="{FF2B5EF4-FFF2-40B4-BE49-F238E27FC236}">
                  <a16:creationId xmlns:a16="http://schemas.microsoft.com/office/drawing/2014/main" id="{7BC87C44-DB3B-914C-CB5C-9EE59045FB56}"/>
                </a:ext>
              </a:extLst>
            </p:cNvPr>
            <p:cNvSpPr>
              <a:spLocks noChangeArrowheads="1"/>
            </p:cNvSpPr>
            <p:nvPr/>
          </p:nvSpPr>
          <p:spPr bwMode="auto">
            <a:xfrm>
              <a:off x="295" y="1706"/>
              <a:ext cx="745" cy="328"/>
            </a:xfrm>
            <a:prstGeom prst="rect">
              <a:avLst/>
            </a:prstGeom>
            <a:solidFill>
              <a:srgbClr val="FFFF99">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399" name="Text Box 24">
              <a:extLst>
                <a:ext uri="{FF2B5EF4-FFF2-40B4-BE49-F238E27FC236}">
                  <a16:creationId xmlns:a16="http://schemas.microsoft.com/office/drawing/2014/main" id="{489ECC49-9797-72E8-858F-9C8C1101F527}"/>
                </a:ext>
              </a:extLst>
            </p:cNvPr>
            <p:cNvSpPr txBox="1">
              <a:spLocks noChangeArrowheads="1"/>
            </p:cNvSpPr>
            <p:nvPr/>
          </p:nvSpPr>
          <p:spPr bwMode="auto">
            <a:xfrm>
              <a:off x="959" y="3671"/>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16400" name="Text Box 25">
              <a:extLst>
                <a:ext uri="{FF2B5EF4-FFF2-40B4-BE49-F238E27FC236}">
                  <a16:creationId xmlns:a16="http://schemas.microsoft.com/office/drawing/2014/main" id="{611D0E75-C7B8-9ADB-5718-6D1D3D7026E7}"/>
                </a:ext>
              </a:extLst>
            </p:cNvPr>
            <p:cNvSpPr txBox="1">
              <a:spLocks noChangeArrowheads="1"/>
            </p:cNvSpPr>
            <p:nvPr/>
          </p:nvSpPr>
          <p:spPr bwMode="auto">
            <a:xfrm>
              <a:off x="158" y="3657"/>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0</a:t>
              </a:r>
            </a:p>
          </p:txBody>
        </p:sp>
      </p:grpSp>
      <p:sp>
        <p:nvSpPr>
          <p:cNvPr id="16387" name="Text Box 2">
            <a:extLst>
              <a:ext uri="{FF2B5EF4-FFF2-40B4-BE49-F238E27FC236}">
                <a16:creationId xmlns:a16="http://schemas.microsoft.com/office/drawing/2014/main" id="{D5B647D4-A4E0-44DF-5E0F-8D04D93BBFE0}"/>
              </a:ext>
            </a:extLst>
          </p:cNvPr>
          <p:cNvSpPr txBox="1">
            <a:spLocks noChangeArrowheads="1"/>
          </p:cNvSpPr>
          <p:nvPr/>
        </p:nvSpPr>
        <p:spPr bwMode="auto">
          <a:xfrm>
            <a:off x="358775" y="1412875"/>
            <a:ext cx="8424863" cy="138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从分布几率看，当</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时，</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0.5 </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，代表填充几率为</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1/2</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的能态。  当</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几个</a:t>
            </a:r>
            <a:r>
              <a:rPr kumimoji="1"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时，</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exp[(</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&gt;&gt;1 </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spcBef>
                <a:spcPct val="5000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                         电子有</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579012" name="Text Box 4">
            <a:extLst>
              <a:ext uri="{FF2B5EF4-FFF2-40B4-BE49-F238E27FC236}">
                <a16:creationId xmlns:a16="http://schemas.microsoft.com/office/drawing/2014/main" id="{37B8049A-01EB-48ED-0368-BBA89C6C17E4}"/>
              </a:ext>
            </a:extLst>
          </p:cNvPr>
          <p:cNvSpPr txBox="1">
            <a:spLocks noChangeArrowheads="1"/>
          </p:cNvSpPr>
          <p:nvPr/>
        </p:nvSpPr>
        <p:spPr bwMode="auto">
          <a:xfrm>
            <a:off x="2684463" y="4812862"/>
            <a:ext cx="6428357" cy="13841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5000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这时，费米分布过渡到经典的玻尔兹曼分布。且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f</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随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 </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的增大而迅速趋于零。这表明，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 </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几个 </a:t>
            </a:r>
            <a:r>
              <a:rPr kumimoji="1"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的能态是没有电子占据的空态</a:t>
            </a:r>
          </a:p>
        </p:txBody>
      </p:sp>
      <p:sp>
        <p:nvSpPr>
          <p:cNvPr id="16389" name="Text Box 5">
            <a:extLst>
              <a:ext uri="{FF2B5EF4-FFF2-40B4-BE49-F238E27FC236}">
                <a16:creationId xmlns:a16="http://schemas.microsoft.com/office/drawing/2014/main" id="{0FC32134-F5BF-E83A-3A8D-2F2B4C0ABCD3}"/>
              </a:ext>
            </a:extLst>
          </p:cNvPr>
          <p:cNvSpPr txBox="1">
            <a:spLocks noChangeArrowheads="1"/>
          </p:cNvSpPr>
          <p:nvPr/>
        </p:nvSpPr>
        <p:spPr bwMode="auto">
          <a:xfrm>
            <a:off x="1146175" y="495300"/>
            <a:ext cx="6851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半导体中电子的费米统计分布</a:t>
            </a:r>
          </a:p>
        </p:txBody>
      </p:sp>
      <p:graphicFrame>
        <p:nvGraphicFramePr>
          <p:cNvPr id="1579018" name="Object 9">
            <a:extLst>
              <a:ext uri="{FF2B5EF4-FFF2-40B4-BE49-F238E27FC236}">
                <a16:creationId xmlns:a16="http://schemas.microsoft.com/office/drawing/2014/main" id="{C657E9F1-9302-EB8C-E500-28EBC544D9FA}"/>
              </a:ext>
            </a:extLst>
          </p:cNvPr>
          <p:cNvGraphicFramePr>
            <a:graphicFrameLocks noChangeAspect="1"/>
          </p:cNvGraphicFramePr>
          <p:nvPr>
            <p:extLst>
              <p:ext uri="{D42A27DB-BD31-4B8C-83A1-F6EECF244321}">
                <p14:modId xmlns:p14="http://schemas.microsoft.com/office/powerpoint/2010/main" val="2446354573"/>
              </p:ext>
            </p:extLst>
          </p:nvPr>
        </p:nvGraphicFramePr>
        <p:xfrm>
          <a:off x="3240088" y="2509838"/>
          <a:ext cx="5619750" cy="969962"/>
        </p:xfrm>
        <a:graphic>
          <a:graphicData uri="http://schemas.openxmlformats.org/presentationml/2006/ole">
            <mc:AlternateContent xmlns:mc="http://schemas.openxmlformats.org/markup-compatibility/2006">
              <mc:Choice xmlns:v="urn:schemas-microsoft-com:vml" Requires="v">
                <p:oleObj name="Equation" r:id="rId3" imgW="2349360" imgH="406080" progId="Equation.DSMT4">
                  <p:embed/>
                </p:oleObj>
              </mc:Choice>
              <mc:Fallback>
                <p:oleObj name="Equation" r:id="rId3" imgW="2349360" imgH="406080" progId="Equation.DSMT4">
                  <p:embed/>
                  <p:pic>
                    <p:nvPicPr>
                      <p:cNvPr id="0" name="Object 9"/>
                      <p:cNvPicPr>
                        <a:picLocks noChangeAspect="1" noChangeArrowheads="1"/>
                      </p:cNvPicPr>
                      <p:nvPr/>
                    </p:nvPicPr>
                    <p:blipFill>
                      <a:blip r:embed="rId4"/>
                      <a:srcRect/>
                      <a:stretch>
                        <a:fillRect/>
                      </a:stretch>
                    </p:blipFill>
                    <p:spPr bwMode="auto">
                      <a:xfrm>
                        <a:off x="3240088" y="2509838"/>
                        <a:ext cx="561975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12">
            <a:extLst>
              <a:ext uri="{FF2B5EF4-FFF2-40B4-BE49-F238E27FC236}">
                <a16:creationId xmlns:a16="http://schemas.microsoft.com/office/drawing/2014/main" id="{7BD29A33-4721-C6B4-0716-4B48D671BE47}"/>
              </a:ext>
            </a:extLst>
          </p:cNvPr>
          <p:cNvGrpSpPr>
            <a:grpSpLocks/>
          </p:cNvGrpSpPr>
          <p:nvPr/>
        </p:nvGrpSpPr>
        <p:grpSpPr bwMode="auto">
          <a:xfrm>
            <a:off x="4860032" y="3253936"/>
            <a:ext cx="3736976" cy="1193800"/>
            <a:chOff x="2220" y="1979"/>
            <a:chExt cx="2354" cy="752"/>
          </a:xfrm>
        </p:grpSpPr>
        <p:graphicFrame>
          <p:nvGraphicFramePr>
            <p:cNvPr id="16394" name="Object 8">
              <a:extLst>
                <a:ext uri="{FF2B5EF4-FFF2-40B4-BE49-F238E27FC236}">
                  <a16:creationId xmlns:a16="http://schemas.microsoft.com/office/drawing/2014/main" id="{FDC3E90A-A496-F519-52AF-745B282A402C}"/>
                </a:ext>
              </a:extLst>
            </p:cNvPr>
            <p:cNvGraphicFramePr>
              <a:graphicFrameLocks noChangeAspect="1"/>
            </p:cNvGraphicFramePr>
            <p:nvPr>
              <p:extLst>
                <p:ext uri="{D42A27DB-BD31-4B8C-83A1-F6EECF244321}">
                  <p14:modId xmlns:p14="http://schemas.microsoft.com/office/powerpoint/2010/main" val="4162972248"/>
                </p:ext>
              </p:extLst>
            </p:nvPr>
          </p:nvGraphicFramePr>
          <p:xfrm>
            <a:off x="2220" y="2387"/>
            <a:ext cx="2354" cy="344"/>
          </p:xfrm>
          <a:graphic>
            <a:graphicData uri="http://schemas.openxmlformats.org/presentationml/2006/ole">
              <mc:AlternateContent xmlns:mc="http://schemas.openxmlformats.org/markup-compatibility/2006">
                <mc:Choice xmlns:v="urn:schemas-microsoft-com:vml" Requires="v">
                  <p:oleObj name="Equation" r:id="rId5" imgW="1562040" imgH="228600" progId="Equation.DSMT4">
                    <p:embed/>
                  </p:oleObj>
                </mc:Choice>
                <mc:Fallback>
                  <p:oleObj name="Equation" r:id="rId5" imgW="1562040" imgH="228600" progId="Equation.DSMT4">
                    <p:embed/>
                    <p:pic>
                      <p:nvPicPr>
                        <p:cNvPr id="0" name="Object 8"/>
                        <p:cNvPicPr>
                          <a:picLocks noChangeAspect="1" noChangeArrowheads="1"/>
                        </p:cNvPicPr>
                        <p:nvPr/>
                      </p:nvPicPr>
                      <p:blipFill>
                        <a:blip r:embed="rId6"/>
                        <a:srcRect/>
                        <a:stretch>
                          <a:fillRect/>
                        </a:stretch>
                      </p:blipFill>
                      <p:spPr bwMode="auto">
                        <a:xfrm>
                          <a:off x="2220" y="2387"/>
                          <a:ext cx="2354" cy="344"/>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5" name="Line 11">
              <a:extLst>
                <a:ext uri="{FF2B5EF4-FFF2-40B4-BE49-F238E27FC236}">
                  <a16:creationId xmlns:a16="http://schemas.microsoft.com/office/drawing/2014/main" id="{93449AE2-AFA5-4ABB-2004-430DF26E1E3F}"/>
                </a:ext>
              </a:extLst>
            </p:cNvPr>
            <p:cNvSpPr>
              <a:spLocks noChangeShapeType="1"/>
            </p:cNvSpPr>
            <p:nvPr/>
          </p:nvSpPr>
          <p:spPr bwMode="auto">
            <a:xfrm flipV="1">
              <a:off x="3198" y="1979"/>
              <a:ext cx="0" cy="408"/>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16393" name="灯片编号占位符 3">
            <a:extLst>
              <a:ext uri="{FF2B5EF4-FFF2-40B4-BE49-F238E27FC236}">
                <a16:creationId xmlns:a16="http://schemas.microsoft.com/office/drawing/2014/main" id="{88C22B92-F17C-3B39-3001-16A7AA2C60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983F6DE-294F-4AF1-BF1B-039D797C4E6A}"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13</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579018"/>
                                        </p:tgtEl>
                                        <p:attrNameLst>
                                          <p:attrName>style.visibility</p:attrName>
                                        </p:attrNameLst>
                                      </p:cBhvr>
                                      <p:to>
                                        <p:strVal val="visible"/>
                                      </p:to>
                                    </p:set>
                                    <p:animEffect transition="in" filter="slide(fromLeft)">
                                      <p:cBhvr>
                                        <p:cTn id="12" dur="500"/>
                                        <p:tgtEl>
                                          <p:spTgt spid="15790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79012"/>
                                        </p:tgtEl>
                                        <p:attrNameLst>
                                          <p:attrName>style.visibility</p:attrName>
                                        </p:attrNameLst>
                                      </p:cBhvr>
                                      <p:to>
                                        <p:strVal val="visible"/>
                                      </p:to>
                                    </p:set>
                                    <p:animEffect transition="in" filter="slide(fromBottom)">
                                      <p:cBhvr>
                                        <p:cTn id="17" dur="500"/>
                                        <p:tgtEl>
                                          <p:spTgt spid="1579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90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4">
            <a:extLst>
              <a:ext uri="{FF2B5EF4-FFF2-40B4-BE49-F238E27FC236}">
                <a16:creationId xmlns:a16="http://schemas.microsoft.com/office/drawing/2014/main" id="{6656DDED-7ECE-4201-02FB-2A99F5409FFB}"/>
              </a:ext>
            </a:extLst>
          </p:cNvPr>
          <p:cNvGrpSpPr>
            <a:grpSpLocks/>
          </p:cNvGrpSpPr>
          <p:nvPr/>
        </p:nvGrpSpPr>
        <p:grpSpPr bwMode="auto">
          <a:xfrm>
            <a:off x="0" y="2474913"/>
            <a:ext cx="3154363" cy="3762375"/>
            <a:chOff x="0" y="1559"/>
            <a:chExt cx="1987" cy="2370"/>
          </a:xfrm>
        </p:grpSpPr>
        <p:grpSp>
          <p:nvGrpSpPr>
            <p:cNvPr id="17417" name="Group 25">
              <a:extLst>
                <a:ext uri="{FF2B5EF4-FFF2-40B4-BE49-F238E27FC236}">
                  <a16:creationId xmlns:a16="http://schemas.microsoft.com/office/drawing/2014/main" id="{B379877A-B867-5D1B-D007-CCCF0ACA3FAC}"/>
                </a:ext>
              </a:extLst>
            </p:cNvPr>
            <p:cNvGrpSpPr>
              <a:grpSpLocks/>
            </p:cNvGrpSpPr>
            <p:nvPr/>
          </p:nvGrpSpPr>
          <p:grpSpPr bwMode="auto">
            <a:xfrm>
              <a:off x="0" y="1559"/>
              <a:ext cx="1987" cy="2370"/>
              <a:chOff x="0" y="1480"/>
              <a:chExt cx="1987" cy="2370"/>
            </a:xfrm>
          </p:grpSpPr>
          <p:pic>
            <p:nvPicPr>
              <p:cNvPr id="17422" name="Picture 26">
                <a:extLst>
                  <a:ext uri="{FF2B5EF4-FFF2-40B4-BE49-F238E27FC236}">
                    <a16:creationId xmlns:a16="http://schemas.microsoft.com/office/drawing/2014/main" id="{4DB8FF2B-19CF-0C83-BC05-0F7458421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0"/>
                <a:ext cx="1698" cy="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423" name="Group 27">
                <a:extLst>
                  <a:ext uri="{FF2B5EF4-FFF2-40B4-BE49-F238E27FC236}">
                    <a16:creationId xmlns:a16="http://schemas.microsoft.com/office/drawing/2014/main" id="{EB031D81-CBFA-B8DC-0B01-C4297D95F757}"/>
                  </a:ext>
                </a:extLst>
              </p:cNvPr>
              <p:cNvGrpSpPr>
                <a:grpSpLocks/>
              </p:cNvGrpSpPr>
              <p:nvPr/>
            </p:nvGrpSpPr>
            <p:grpSpPr bwMode="auto">
              <a:xfrm>
                <a:off x="204" y="1729"/>
                <a:ext cx="1783" cy="1023"/>
                <a:chOff x="204" y="1729"/>
                <a:chExt cx="1783" cy="1023"/>
              </a:xfrm>
            </p:grpSpPr>
            <p:sp>
              <p:nvSpPr>
                <p:cNvPr id="17424" name="Line 28">
                  <a:extLst>
                    <a:ext uri="{FF2B5EF4-FFF2-40B4-BE49-F238E27FC236}">
                      <a16:creationId xmlns:a16="http://schemas.microsoft.com/office/drawing/2014/main" id="{824530CC-F489-3ECE-DE09-CCC3B98EBC44}"/>
                    </a:ext>
                  </a:extLst>
                </p:cNvPr>
                <p:cNvSpPr>
                  <a:spLocks noChangeShapeType="1"/>
                </p:cNvSpPr>
                <p:nvPr/>
              </p:nvSpPr>
              <p:spPr bwMode="auto">
                <a:xfrm flipV="1">
                  <a:off x="204" y="2496"/>
                  <a:ext cx="1497" cy="18"/>
                </a:xfrm>
                <a:prstGeom prst="line">
                  <a:avLst/>
                </a:prstGeom>
                <a:noFill/>
                <a:ln w="28575">
                  <a:solidFill>
                    <a:srgbClr val="CC0000"/>
                  </a:solidFill>
                  <a:prstDash val="lg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425" name="Line 29">
                  <a:extLst>
                    <a:ext uri="{FF2B5EF4-FFF2-40B4-BE49-F238E27FC236}">
                      <a16:creationId xmlns:a16="http://schemas.microsoft.com/office/drawing/2014/main" id="{7FC217C2-C5D7-874C-6619-5DAC7FC0F340}"/>
                    </a:ext>
                  </a:extLst>
                </p:cNvPr>
                <p:cNvSpPr>
                  <a:spLocks noChangeShapeType="1"/>
                </p:cNvSpPr>
                <p:nvPr/>
              </p:nvSpPr>
              <p:spPr bwMode="auto">
                <a:xfrm flipV="1">
                  <a:off x="204" y="1960"/>
                  <a:ext cx="1497" cy="18"/>
                </a:xfrm>
                <a:prstGeom prst="line">
                  <a:avLst/>
                </a:prstGeom>
                <a:noFill/>
                <a:ln w="28575">
                  <a:solidFill>
                    <a:srgbClr val="CC0000"/>
                  </a:solidFill>
                  <a:prstDash val="lg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426" name="Text Box 30">
                  <a:extLst>
                    <a:ext uri="{FF2B5EF4-FFF2-40B4-BE49-F238E27FC236}">
                      <a16:creationId xmlns:a16="http://schemas.microsoft.com/office/drawing/2014/main" id="{722E4225-5E47-5D1D-688B-E73FC8824A1F}"/>
                    </a:ext>
                  </a:extLst>
                </p:cNvPr>
                <p:cNvSpPr txBox="1">
                  <a:spLocks noChangeArrowheads="1"/>
                </p:cNvSpPr>
                <p:nvPr/>
              </p:nvSpPr>
              <p:spPr bwMode="auto">
                <a:xfrm>
                  <a:off x="1292" y="2500"/>
                  <a:ext cx="29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V</a:t>
                  </a:r>
                </a:p>
              </p:txBody>
            </p:sp>
            <p:sp>
              <p:nvSpPr>
                <p:cNvPr id="17427" name="Text Box 31">
                  <a:extLst>
                    <a:ext uri="{FF2B5EF4-FFF2-40B4-BE49-F238E27FC236}">
                      <a16:creationId xmlns:a16="http://schemas.microsoft.com/office/drawing/2014/main" id="{641576B8-A26D-E1F7-B5BE-B137BCAAB710}"/>
                    </a:ext>
                  </a:extLst>
                </p:cNvPr>
                <p:cNvSpPr txBox="1">
                  <a:spLocks noChangeArrowheads="1"/>
                </p:cNvSpPr>
                <p:nvPr/>
              </p:nvSpPr>
              <p:spPr bwMode="auto">
                <a:xfrm>
                  <a:off x="1292" y="1729"/>
                  <a:ext cx="29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C</a:t>
                  </a:r>
                </a:p>
              </p:txBody>
            </p:sp>
            <p:sp>
              <p:nvSpPr>
                <p:cNvPr id="17428" name="Text Box 32">
                  <a:extLst>
                    <a:ext uri="{FF2B5EF4-FFF2-40B4-BE49-F238E27FC236}">
                      <a16:creationId xmlns:a16="http://schemas.microsoft.com/office/drawing/2014/main" id="{50ADEDEA-8A0E-ECBF-DF51-EA70EC6177D6}"/>
                    </a:ext>
                  </a:extLst>
                </p:cNvPr>
                <p:cNvSpPr txBox="1">
                  <a:spLocks noChangeArrowheads="1"/>
                </p:cNvSpPr>
                <p:nvPr/>
              </p:nvSpPr>
              <p:spPr bwMode="auto">
                <a:xfrm>
                  <a:off x="1691" y="2091"/>
                  <a:ext cx="29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F</a:t>
                  </a:r>
                </a:p>
              </p:txBody>
            </p:sp>
          </p:grpSp>
        </p:grpSp>
        <p:sp>
          <p:nvSpPr>
            <p:cNvPr id="17418" name="Rectangle 33">
              <a:extLst>
                <a:ext uri="{FF2B5EF4-FFF2-40B4-BE49-F238E27FC236}">
                  <a16:creationId xmlns:a16="http://schemas.microsoft.com/office/drawing/2014/main" id="{B1F40202-C65D-C37E-EB39-27282774E15A}"/>
                </a:ext>
              </a:extLst>
            </p:cNvPr>
            <p:cNvSpPr>
              <a:spLocks noChangeArrowheads="1"/>
            </p:cNvSpPr>
            <p:nvPr/>
          </p:nvSpPr>
          <p:spPr bwMode="auto">
            <a:xfrm>
              <a:off x="286" y="2604"/>
              <a:ext cx="771" cy="1044"/>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19" name="Rectangle 34">
              <a:extLst>
                <a:ext uri="{FF2B5EF4-FFF2-40B4-BE49-F238E27FC236}">
                  <a16:creationId xmlns:a16="http://schemas.microsoft.com/office/drawing/2014/main" id="{029CD35C-D510-B9E6-A6AE-73BAF98652CC}"/>
                </a:ext>
              </a:extLst>
            </p:cNvPr>
            <p:cNvSpPr>
              <a:spLocks noChangeArrowheads="1"/>
            </p:cNvSpPr>
            <p:nvPr/>
          </p:nvSpPr>
          <p:spPr bwMode="auto">
            <a:xfrm>
              <a:off x="295" y="1706"/>
              <a:ext cx="745" cy="328"/>
            </a:xfrm>
            <a:prstGeom prst="rect">
              <a:avLst/>
            </a:prstGeom>
            <a:solidFill>
              <a:srgbClr val="FFFF99">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20" name="Text Box 35">
              <a:extLst>
                <a:ext uri="{FF2B5EF4-FFF2-40B4-BE49-F238E27FC236}">
                  <a16:creationId xmlns:a16="http://schemas.microsoft.com/office/drawing/2014/main" id="{32864354-DDFB-BE54-B54D-E0942F59DC89}"/>
                </a:ext>
              </a:extLst>
            </p:cNvPr>
            <p:cNvSpPr txBox="1">
              <a:spLocks noChangeArrowheads="1"/>
            </p:cNvSpPr>
            <p:nvPr/>
          </p:nvSpPr>
          <p:spPr bwMode="auto">
            <a:xfrm>
              <a:off x="959" y="3671"/>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17421" name="Text Box 36">
              <a:extLst>
                <a:ext uri="{FF2B5EF4-FFF2-40B4-BE49-F238E27FC236}">
                  <a16:creationId xmlns:a16="http://schemas.microsoft.com/office/drawing/2014/main" id="{77B14099-A5E1-8ACD-8BF9-B31331C1643E}"/>
                </a:ext>
              </a:extLst>
            </p:cNvPr>
            <p:cNvSpPr txBox="1">
              <a:spLocks noChangeArrowheads="1"/>
            </p:cNvSpPr>
            <p:nvPr/>
          </p:nvSpPr>
          <p:spPr bwMode="auto">
            <a:xfrm>
              <a:off x="158" y="3657"/>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0</a:t>
              </a:r>
            </a:p>
          </p:txBody>
        </p:sp>
      </p:grpSp>
      <p:sp>
        <p:nvSpPr>
          <p:cNvPr id="17411" name="Text Box 2">
            <a:extLst>
              <a:ext uri="{FF2B5EF4-FFF2-40B4-BE49-F238E27FC236}">
                <a16:creationId xmlns:a16="http://schemas.microsoft.com/office/drawing/2014/main" id="{56756B8C-2113-A908-DBEA-FAE9B004FBFC}"/>
              </a:ext>
            </a:extLst>
          </p:cNvPr>
          <p:cNvSpPr txBox="1">
            <a:spLocks noChangeArrowheads="1"/>
          </p:cNvSpPr>
          <p:nvPr/>
        </p:nvSpPr>
        <p:spPr bwMode="auto">
          <a:xfrm>
            <a:off x="876300" y="1254125"/>
            <a:ext cx="7391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价带中空穴的情况也很类似，价带能级被空穴占据的几率也就是不为电子占据的几率，即：</a:t>
            </a:r>
          </a:p>
        </p:txBody>
      </p:sp>
      <p:sp>
        <p:nvSpPr>
          <p:cNvPr id="17412" name="Text Box 5">
            <a:extLst>
              <a:ext uri="{FF2B5EF4-FFF2-40B4-BE49-F238E27FC236}">
                <a16:creationId xmlns:a16="http://schemas.microsoft.com/office/drawing/2014/main" id="{0F9859F4-DF62-E6D4-D68E-3F8F41727D51}"/>
              </a:ext>
            </a:extLst>
          </p:cNvPr>
          <p:cNvSpPr txBox="1">
            <a:spLocks noChangeArrowheads="1"/>
          </p:cNvSpPr>
          <p:nvPr/>
        </p:nvSpPr>
        <p:spPr bwMode="auto">
          <a:xfrm>
            <a:off x="1139825" y="349250"/>
            <a:ext cx="68532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半导体中空穴的费米统计分布</a:t>
            </a:r>
          </a:p>
        </p:txBody>
      </p:sp>
      <p:graphicFrame>
        <p:nvGraphicFramePr>
          <p:cNvPr id="17413" name="Object 9">
            <a:extLst>
              <a:ext uri="{FF2B5EF4-FFF2-40B4-BE49-F238E27FC236}">
                <a16:creationId xmlns:a16="http://schemas.microsoft.com/office/drawing/2014/main" id="{5091DFAA-89C8-EF14-12FE-5C7DD21537F5}"/>
              </a:ext>
            </a:extLst>
          </p:cNvPr>
          <p:cNvGraphicFramePr>
            <a:graphicFrameLocks noChangeAspect="1"/>
          </p:cNvGraphicFramePr>
          <p:nvPr>
            <p:extLst>
              <p:ext uri="{D42A27DB-BD31-4B8C-83A1-F6EECF244321}">
                <p14:modId xmlns:p14="http://schemas.microsoft.com/office/powerpoint/2010/main" val="2166237323"/>
              </p:ext>
            </p:extLst>
          </p:nvPr>
        </p:nvGraphicFramePr>
        <p:xfrm>
          <a:off x="2339975" y="2157413"/>
          <a:ext cx="6553200" cy="1050925"/>
        </p:xfrm>
        <a:graphic>
          <a:graphicData uri="http://schemas.openxmlformats.org/presentationml/2006/ole">
            <mc:AlternateContent xmlns:mc="http://schemas.openxmlformats.org/markup-compatibility/2006">
              <mc:Choice xmlns:v="urn:schemas-microsoft-com:vml" Requires="v">
                <p:oleObj name="Equation" r:id="rId3" imgW="2616200" imgH="419100" progId="Equation.DSMT4">
                  <p:embed/>
                </p:oleObj>
              </mc:Choice>
              <mc:Fallback>
                <p:oleObj name="Equation" r:id="rId3" imgW="2616200" imgH="4191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157413"/>
                        <a:ext cx="65532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4" name="Object 9">
            <a:extLst>
              <a:ext uri="{FF2B5EF4-FFF2-40B4-BE49-F238E27FC236}">
                <a16:creationId xmlns:a16="http://schemas.microsoft.com/office/drawing/2014/main" id="{EB510126-45BD-6E15-6640-C65D75B91CAD}"/>
              </a:ext>
            </a:extLst>
          </p:cNvPr>
          <p:cNvGraphicFramePr>
            <a:graphicFrameLocks noChangeAspect="1"/>
          </p:cNvGraphicFramePr>
          <p:nvPr/>
        </p:nvGraphicFramePr>
        <p:xfrm>
          <a:off x="3606800" y="3378200"/>
          <a:ext cx="5089525" cy="987425"/>
        </p:xfrm>
        <a:graphic>
          <a:graphicData uri="http://schemas.openxmlformats.org/presentationml/2006/ole">
            <mc:AlternateContent xmlns:mc="http://schemas.openxmlformats.org/markup-compatibility/2006">
              <mc:Choice xmlns:v="urn:schemas-microsoft-com:vml" Requires="v">
                <p:oleObj name="公式" r:id="rId5" imgW="2032000" imgH="393700" progId="Equation.3">
                  <p:embed/>
                </p:oleObj>
              </mc:Choice>
              <mc:Fallback>
                <p:oleObj name="公式" r:id="rId5" imgW="2032000" imgH="3937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6800" y="3378200"/>
                        <a:ext cx="5089525"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5" name="Text Box 10">
            <a:extLst>
              <a:ext uri="{FF2B5EF4-FFF2-40B4-BE49-F238E27FC236}">
                <a16:creationId xmlns:a16="http://schemas.microsoft.com/office/drawing/2014/main" id="{46E50683-37D0-8016-E50E-2A8EF532716E}"/>
              </a:ext>
            </a:extLst>
          </p:cNvPr>
          <p:cNvSpPr txBox="1">
            <a:spLocks noChangeArrowheads="1"/>
          </p:cNvSpPr>
          <p:nvPr/>
        </p:nvSpPr>
        <p:spPr bwMode="auto">
          <a:xfrm>
            <a:off x="2660650" y="4754563"/>
            <a:ext cx="637222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空穴所占状态的能量 </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E </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越低，表示空穴的能量越高。上式说明空穴的占有几率随空穴能量的升高而按波尔兹曼统计的指数规律迅速减小</a:t>
            </a:r>
          </a:p>
        </p:txBody>
      </p:sp>
      <p:sp>
        <p:nvSpPr>
          <p:cNvPr id="17416" name="灯片编号占位符 3">
            <a:extLst>
              <a:ext uri="{FF2B5EF4-FFF2-40B4-BE49-F238E27FC236}">
                <a16:creationId xmlns:a16="http://schemas.microsoft.com/office/drawing/2014/main" id="{955FC3CA-EA6F-C13E-95A4-A09E67056F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7734B38-5757-4A9B-A894-927D666AE023}"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14</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3" name="Picture 4">
            <a:extLst>
              <a:ext uri="{FF2B5EF4-FFF2-40B4-BE49-F238E27FC236}">
                <a16:creationId xmlns:a16="http://schemas.microsoft.com/office/drawing/2014/main" id="{BF196394-8ED8-6DA9-D395-D563CFDA4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0" y="3716338"/>
            <a:ext cx="5327650"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2">
            <a:extLst>
              <a:ext uri="{FF2B5EF4-FFF2-40B4-BE49-F238E27FC236}">
                <a16:creationId xmlns:a16="http://schemas.microsoft.com/office/drawing/2014/main" id="{C8CCFF5B-6DB8-2DDB-4F7B-4D38116FBA5E}"/>
              </a:ext>
            </a:extLst>
          </p:cNvPr>
          <p:cNvSpPr>
            <a:spLocks noGrp="1" noRot="1"/>
          </p:cNvSpPr>
          <p:nvPr>
            <p:ph type="title" idx="4294967295"/>
          </p:nvPr>
        </p:nvSpPr>
        <p:spPr>
          <a:xfrm>
            <a:off x="1901825" y="44450"/>
            <a:ext cx="5338763" cy="1143000"/>
          </a:xfrm>
        </p:spPr>
        <p:txBody>
          <a:bodyPr/>
          <a:lstStyle/>
          <a:p>
            <a:r>
              <a:rPr kumimoji="1" lang="zh-CN" altLang="en-US" sz="4000" b="1">
                <a:solidFill>
                  <a:srgbClr val="7030A0"/>
                </a:solidFill>
                <a:latin typeface="微软雅黑" panose="020B0503020204020204" pitchFamily="34" charset="-122"/>
                <a:ea typeface="微软雅黑" panose="020B0503020204020204" pitchFamily="34" charset="-122"/>
              </a:rPr>
              <a:t>近玻尔兹曼统计分布</a:t>
            </a:r>
          </a:p>
        </p:txBody>
      </p:sp>
      <p:pic>
        <p:nvPicPr>
          <p:cNvPr id="18436" name="Picture 5">
            <a:extLst>
              <a:ext uri="{FF2B5EF4-FFF2-40B4-BE49-F238E27FC236}">
                <a16:creationId xmlns:a16="http://schemas.microsoft.com/office/drawing/2014/main" id="{F51C4531-673F-027F-FC46-4FE1534E8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057275"/>
            <a:ext cx="6553200" cy="294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灯片编号占位符 3">
            <a:extLst>
              <a:ext uri="{FF2B5EF4-FFF2-40B4-BE49-F238E27FC236}">
                <a16:creationId xmlns:a16="http://schemas.microsoft.com/office/drawing/2014/main" id="{4DE6FF04-AD8B-3F59-E936-FC9996E566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902B25C-60CD-42E2-8533-79E4BD8DA957}"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15</a:t>
            </a:fld>
            <a:endParaRPr lang="zh-CN" altLang="en-US" sz="1200" b="1">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900004EF-5204-7D1C-E272-9504BBD5B003}"/>
              </a:ext>
            </a:extLst>
          </p:cNvPr>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B6268453-D651-498F-BB81-D7954ABDD344}" type="slidenum">
              <a:rPr lang="en-US" altLang="zh-CN" sz="1400" b="1">
                <a:latin typeface="微软雅黑" panose="020B0503020204020204" pitchFamily="34" charset="-122"/>
                <a:ea typeface="微软雅黑" panose="020B0503020204020204" pitchFamily="34" charset="-122"/>
              </a:rPr>
              <a:pPr algn="r" eaLnBrk="1" hangingPunct="1">
                <a:spcBef>
                  <a:spcPct val="0"/>
                </a:spcBef>
                <a:buFontTx/>
                <a:buNone/>
              </a:pPr>
              <a:t>16</a:t>
            </a:fld>
            <a:endParaRPr lang="en-US" altLang="zh-CN" sz="1400" b="1">
              <a:latin typeface="微软雅黑" panose="020B0503020204020204" pitchFamily="34" charset="-122"/>
              <a:ea typeface="微软雅黑" panose="020B0503020204020204" pitchFamily="34" charset="-122"/>
            </a:endParaRPr>
          </a:p>
        </p:txBody>
      </p:sp>
      <p:sp>
        <p:nvSpPr>
          <p:cNvPr id="19459" name="Rectangle 2">
            <a:extLst>
              <a:ext uri="{FF2B5EF4-FFF2-40B4-BE49-F238E27FC236}">
                <a16:creationId xmlns:a16="http://schemas.microsoft.com/office/drawing/2014/main" id="{9B0BC704-8540-F845-08C5-26DCF9339BD9}"/>
              </a:ext>
            </a:extLst>
          </p:cNvPr>
          <p:cNvSpPr>
            <a:spLocks noGrp="1" noRot="1"/>
          </p:cNvSpPr>
          <p:nvPr>
            <p:ph type="title" idx="4294967295"/>
          </p:nvPr>
        </p:nvSpPr>
        <p:spPr>
          <a:xfrm>
            <a:off x="1901825" y="260350"/>
            <a:ext cx="5338763" cy="1143000"/>
          </a:xfrm>
        </p:spPr>
        <p:txBody>
          <a:bodyPr/>
          <a:lstStyle/>
          <a:p>
            <a:r>
              <a:rPr kumimoji="1" lang="zh-CN" altLang="en-US" sz="4000" b="1">
                <a:solidFill>
                  <a:srgbClr val="7030A0"/>
                </a:solidFill>
                <a:latin typeface="微软雅黑" panose="020B0503020204020204" pitchFamily="34" charset="-122"/>
                <a:ea typeface="微软雅黑" panose="020B0503020204020204" pitchFamily="34" charset="-122"/>
              </a:rPr>
              <a:t>近玻尔兹曼统计分布</a:t>
            </a:r>
          </a:p>
        </p:txBody>
      </p:sp>
      <p:pic>
        <p:nvPicPr>
          <p:cNvPr id="19460" name="Picture 4">
            <a:extLst>
              <a:ext uri="{FF2B5EF4-FFF2-40B4-BE49-F238E27FC236}">
                <a16:creationId xmlns:a16="http://schemas.microsoft.com/office/drawing/2014/main" id="{1168D982-4FF9-9D5D-5A3C-F319D4B2D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500438"/>
            <a:ext cx="5327650"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7">
            <a:extLst>
              <a:ext uri="{FF2B5EF4-FFF2-40B4-BE49-F238E27FC236}">
                <a16:creationId xmlns:a16="http://schemas.microsoft.com/office/drawing/2014/main" id="{A772A5FB-8D60-C51F-7269-30B4DD3CD756}"/>
              </a:ext>
            </a:extLst>
          </p:cNvPr>
          <p:cNvSpPr txBox="1">
            <a:spLocks noChangeArrowheads="1"/>
          </p:cNvSpPr>
          <p:nvPr/>
        </p:nvSpPr>
        <p:spPr bwMode="auto">
          <a:xfrm>
            <a:off x="612775" y="1731963"/>
            <a:ext cx="79200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微软雅黑" panose="020B0503020204020204" pitchFamily="34" charset="-122"/>
                <a:ea typeface="微软雅黑" panose="020B0503020204020204" pitchFamily="34" charset="-122"/>
              </a:rPr>
              <a:t>与金属的强简并情况不同，由于半导体中的电子和空穴数都很少，当考虑它们在导带或价带中的分布时，</a:t>
            </a:r>
            <a:r>
              <a:rPr lang="zh-CN" altLang="en-US" sz="2400" b="1">
                <a:latin typeface="微软雅黑" panose="020B0503020204020204" pitchFamily="34" charset="-122"/>
                <a:ea typeface="微软雅黑" panose="020B0503020204020204" pitchFamily="34" charset="-122"/>
              </a:rPr>
              <a:t>发生泡利不相容的几率非常小。</a:t>
            </a:r>
            <a:r>
              <a:rPr kumimoji="1" lang="zh-CN" altLang="en-US" sz="2400" b="1">
                <a:latin typeface="微软雅黑" panose="020B0503020204020204" pitchFamily="34" charset="-122"/>
                <a:ea typeface="微软雅黑" panose="020B0503020204020204" pitchFamily="34" charset="-122"/>
              </a:rPr>
              <a:t>可以用经典的玻尔兹曼分布代替量子的费米分布。</a:t>
            </a:r>
          </a:p>
        </p:txBody>
      </p:sp>
      <p:sp>
        <p:nvSpPr>
          <p:cNvPr id="19462" name="灯片编号占位符 3">
            <a:extLst>
              <a:ext uri="{FF2B5EF4-FFF2-40B4-BE49-F238E27FC236}">
                <a16:creationId xmlns:a16="http://schemas.microsoft.com/office/drawing/2014/main" id="{B98F785B-D0D0-9CD5-925E-161D3EA80B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A5AA430-BFE8-4961-86A2-E4846379C496}"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16</a:t>
            </a:fld>
            <a:endParaRPr lang="zh-CN" altLang="en-US" sz="1200" b="1">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2AE949AE-D450-5F10-CB07-E786F53D0FA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D137B81-219A-415A-A2CB-A26731545C17}"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17</a:t>
            </a:fld>
            <a:endParaRPr lang="en-US" altLang="zh-CN" sz="1200" b="1">
              <a:latin typeface="微软雅黑" panose="020B0503020204020204" pitchFamily="34" charset="-122"/>
              <a:ea typeface="微软雅黑" panose="020B0503020204020204" pitchFamily="34" charset="-122"/>
            </a:endParaRPr>
          </a:p>
        </p:txBody>
      </p:sp>
      <p:sp>
        <p:nvSpPr>
          <p:cNvPr id="20483" name="Rectangle 2">
            <a:extLst>
              <a:ext uri="{FF2B5EF4-FFF2-40B4-BE49-F238E27FC236}">
                <a16:creationId xmlns:a16="http://schemas.microsoft.com/office/drawing/2014/main" id="{B7A77E85-FE22-68FF-82C6-8C3F37782964}"/>
              </a:ext>
            </a:extLst>
          </p:cNvPr>
          <p:cNvSpPr>
            <a:spLocks noGrp="1" noRot="1"/>
          </p:cNvSpPr>
          <p:nvPr>
            <p:ph type="title"/>
          </p:nvPr>
        </p:nvSpPr>
        <p:spPr>
          <a:xfrm>
            <a:off x="0" y="274638"/>
            <a:ext cx="9144000" cy="1143000"/>
          </a:xfrm>
        </p:spPr>
        <p:txBody>
          <a:bodyPr/>
          <a:lstStyle/>
          <a:p>
            <a:r>
              <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4.3.2  </a:t>
            </a: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平衡半导体中的杂质与载流子</a:t>
            </a:r>
            <a:endPar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774" name="Rectangle 3">
            <a:extLst>
              <a:ext uri="{FF2B5EF4-FFF2-40B4-BE49-F238E27FC236}">
                <a16:creationId xmlns:a16="http://schemas.microsoft.com/office/drawing/2014/main" id="{2CDD28E0-3224-A94C-ADF6-99490E8FBCDA}"/>
              </a:ext>
            </a:extLst>
          </p:cNvPr>
          <p:cNvSpPr>
            <a:spLocks noGrp="1" noRot="1" noChangeArrowheads="1"/>
          </p:cNvSpPr>
          <p:nvPr>
            <p:ph type="body" idx="1"/>
          </p:nvPr>
        </p:nvSpPr>
        <p:spPr>
          <a:xfrm>
            <a:off x="73025" y="1412875"/>
            <a:ext cx="9036050" cy="4525963"/>
          </a:xfrm>
        </p:spPr>
        <p:txBody>
          <a:bodyPr/>
          <a:lstStyle/>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4.3.2.1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半导体导带底和价带顶的状态密度</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4.3.2.2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半导体的费米能级与载流子占据几率</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4.3.2.3  </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半导体中的电子和空穴浓度</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P90</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4.3.2.4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本征半导体中的载流子浓度和费米能级</a:t>
            </a:r>
          </a:p>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4.3.2.5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半导体中的杂质</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1616075" indent="-1616075"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4.3.2.6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故意掺杂的半导体中的载流子浓度和费米能级</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34C4E537-3525-0BDF-9593-1A5EC77372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55FE3EA-B0CF-4830-B4D6-A80C55C49072}"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507" name="Rectangle 2">
            <a:extLst>
              <a:ext uri="{FF2B5EF4-FFF2-40B4-BE49-F238E27FC236}">
                <a16:creationId xmlns:a16="http://schemas.microsoft.com/office/drawing/2014/main" id="{C2A4FAAC-C599-87FF-55F7-B4F9885D1949}"/>
              </a:ext>
            </a:extLst>
          </p:cNvPr>
          <p:cNvSpPr>
            <a:spLocks noGrp="1" noRot="1"/>
          </p:cNvSpPr>
          <p:nvPr>
            <p:ph type="title"/>
          </p:nvPr>
        </p:nvSpPr>
        <p:spPr/>
        <p:txBody>
          <a:bodyPr/>
          <a:lstStyle/>
          <a:p>
            <a:pPr eaLnBrk="1" hangingPunct="1"/>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半导体载流子浓度的计算</a:t>
            </a:r>
          </a:p>
        </p:txBody>
      </p:sp>
      <p:sp>
        <p:nvSpPr>
          <p:cNvPr id="21508" name="Rectangle 3">
            <a:extLst>
              <a:ext uri="{FF2B5EF4-FFF2-40B4-BE49-F238E27FC236}">
                <a16:creationId xmlns:a16="http://schemas.microsoft.com/office/drawing/2014/main" id="{6D523615-8AED-441F-0773-A98A43D982CE}"/>
              </a:ext>
            </a:extLst>
          </p:cNvPr>
          <p:cNvSpPr>
            <a:spLocks noGrp="1" noRot="1"/>
          </p:cNvSpPr>
          <p:nvPr>
            <p:ph type="body" idx="1"/>
          </p:nvPr>
        </p:nvSpPr>
        <p:spPr/>
        <p:txBody>
          <a:bodyPr/>
          <a:lstStyle/>
          <a:p>
            <a:pPr eaLnBrk="1" hangingPunct="1">
              <a:lnSpc>
                <a:spcPct val="90000"/>
              </a:lnSpc>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已知条件</a:t>
            </a:r>
          </a:p>
          <a:p>
            <a:pPr lvl="1" eaLnBrk="1" hangingPunct="1">
              <a:lnSpc>
                <a:spcPct val="90000"/>
              </a:lnSpc>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导带底能级</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、价带顶能级</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v</a:t>
            </a:r>
          </a:p>
          <a:p>
            <a:pPr lvl="1" eaLnBrk="1" hangingPunct="1">
              <a:lnSpc>
                <a:spcPct val="90000"/>
              </a:lnSpc>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导带底电子有效质量</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baseline="30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、价带顶空穴有效质量</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baseline="3000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lnSpc>
                <a:spcPct val="90000"/>
              </a:lnSpc>
            </a:pP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假设知道</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费米能级 </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F</a:t>
            </a:r>
          </a:p>
          <a:p>
            <a:pPr eaLnBrk="1" hangingPunct="1">
              <a:lnSpc>
                <a:spcPct val="90000"/>
              </a:lnSpc>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计算原则</a:t>
            </a:r>
          </a:p>
          <a:p>
            <a:pPr lvl="1" eaLnBrk="1" hangingPunct="1">
              <a:lnSpc>
                <a:spcPct val="90000"/>
              </a:lnSpc>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的关系确定费米分布</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p>
          <a:p>
            <a:pPr lvl="1" eaLnBrk="1" hangingPunct="1">
              <a:lnSpc>
                <a:spcPct val="90000"/>
              </a:lnSpc>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根据有效质量确定载流子能态密度</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p>
          <a:p>
            <a:pPr lvl="1" eaLnBrk="1" hangingPunct="1">
              <a:lnSpc>
                <a:spcPct val="90000"/>
              </a:lnSpc>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通过积分获得总的载流子浓度</a:t>
            </a:r>
          </a:p>
        </p:txBody>
      </p:sp>
      <p:graphicFrame>
        <p:nvGraphicFramePr>
          <p:cNvPr id="21509" name="Object 4">
            <a:extLst>
              <a:ext uri="{FF2B5EF4-FFF2-40B4-BE49-F238E27FC236}">
                <a16:creationId xmlns:a16="http://schemas.microsoft.com/office/drawing/2014/main" id="{01EF7B07-FD9E-4FB8-F4E6-353C39BEAEC7}"/>
              </a:ext>
            </a:extLst>
          </p:cNvPr>
          <p:cNvGraphicFramePr>
            <a:graphicFrameLocks noGrp="1" noChangeAspect="1"/>
          </p:cNvGraphicFramePr>
          <p:nvPr>
            <p:ph sz="half" idx="4294967295"/>
            <p:extLst>
              <p:ext uri="{D42A27DB-BD31-4B8C-83A1-F6EECF244321}">
                <p14:modId xmlns:p14="http://schemas.microsoft.com/office/powerpoint/2010/main" val="3009856136"/>
              </p:ext>
            </p:extLst>
          </p:nvPr>
        </p:nvGraphicFramePr>
        <p:xfrm>
          <a:off x="5940425" y="5273675"/>
          <a:ext cx="2982913" cy="781050"/>
        </p:xfrm>
        <a:graphic>
          <a:graphicData uri="http://schemas.openxmlformats.org/presentationml/2006/ole">
            <mc:AlternateContent xmlns:mc="http://schemas.openxmlformats.org/markup-compatibility/2006">
              <mc:Choice xmlns:v="urn:schemas-microsoft-com:vml" Requires="v">
                <p:oleObj name="Equation" r:id="rId2" imgW="1358640" imgH="355320" progId="Equation.DSMT4">
                  <p:embed/>
                </p:oleObj>
              </mc:Choice>
              <mc:Fallback>
                <p:oleObj name="Equation" r:id="rId2" imgW="1358640" imgH="355320" progId="Equation.DSMT4">
                  <p:embed/>
                  <p:pic>
                    <p:nvPicPr>
                      <p:cNvPr id="0" name="Object 4"/>
                      <p:cNvPicPr>
                        <a:picLocks noChangeAspect="1" noChangeArrowheads="1"/>
                      </p:cNvPicPr>
                      <p:nvPr/>
                    </p:nvPicPr>
                    <p:blipFill>
                      <a:blip r:embed="rId3"/>
                      <a:srcRect/>
                      <a:stretch>
                        <a:fillRect/>
                      </a:stretch>
                    </p:blipFill>
                    <p:spPr bwMode="auto">
                      <a:xfrm>
                        <a:off x="5940425" y="5273675"/>
                        <a:ext cx="2982913"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141F5A76-9589-EDBC-EC9C-A69773CCF5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DBBBDB4-8E30-4BA6-ACB1-F2036307E40B}"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19</a:t>
            </a:fld>
            <a:endParaRPr lang="en-US" altLang="zh-CN" sz="1200" b="1">
              <a:latin typeface="微软雅黑" panose="020B0503020204020204" pitchFamily="34" charset="-122"/>
              <a:ea typeface="微软雅黑" panose="020B0503020204020204" pitchFamily="34" charset="-122"/>
            </a:endParaRPr>
          </a:p>
        </p:txBody>
      </p:sp>
      <p:sp>
        <p:nvSpPr>
          <p:cNvPr id="22531" name="Rectangle 2">
            <a:extLst>
              <a:ext uri="{FF2B5EF4-FFF2-40B4-BE49-F238E27FC236}">
                <a16:creationId xmlns:a16="http://schemas.microsoft.com/office/drawing/2014/main" id="{EFAE9BC7-D1D7-AD4A-4E8C-4AF0D3770301}"/>
              </a:ext>
            </a:extLst>
          </p:cNvPr>
          <p:cNvSpPr>
            <a:spLocks noGrp="1" noRot="1"/>
          </p:cNvSpPr>
          <p:nvPr>
            <p:ph type="title"/>
          </p:nvPr>
        </p:nvSpPr>
        <p:spPr/>
        <p:txBody>
          <a:bodyPr/>
          <a:lstStyle/>
          <a:p>
            <a:pPr eaLnBrk="1" hangingPunct="1"/>
            <a:r>
              <a:rPr lang="zh-CN" altLang="en-US" sz="36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根据分布几率和能态密度计算电子浓度</a:t>
            </a:r>
          </a:p>
        </p:txBody>
      </p:sp>
      <p:sp>
        <p:nvSpPr>
          <p:cNvPr id="22532" name="Rectangle 3">
            <a:extLst>
              <a:ext uri="{FF2B5EF4-FFF2-40B4-BE49-F238E27FC236}">
                <a16:creationId xmlns:a16="http://schemas.microsoft.com/office/drawing/2014/main" id="{6C128EB5-FFD3-1B00-B84A-4B17F8B2EA90}"/>
              </a:ext>
            </a:extLst>
          </p:cNvPr>
          <p:cNvSpPr>
            <a:spLocks noGrp="1" noRot="1"/>
          </p:cNvSpPr>
          <p:nvPr>
            <p:ph type="body" idx="1"/>
          </p:nvPr>
        </p:nvSpPr>
        <p:spPr/>
        <p:txBody>
          <a:bodyPr/>
          <a:lstStyle/>
          <a:p>
            <a:pPr eaLnBrk="1" hangingPunct="1"/>
            <a:r>
              <a:rPr lang="zh-CN" altLang="en-US" b="1">
                <a:latin typeface="微软雅黑" panose="020B0503020204020204" pitchFamily="34" charset="-122"/>
                <a:ea typeface="微软雅黑" panose="020B0503020204020204" pitchFamily="34" charset="-122"/>
                <a:cs typeface="Times New Roman" panose="02020603050405020304" pitchFamily="18" charset="0"/>
              </a:rPr>
              <a:t>导带中电子总浓度</a:t>
            </a:r>
          </a:p>
        </p:txBody>
      </p:sp>
      <p:graphicFrame>
        <p:nvGraphicFramePr>
          <p:cNvPr id="22533" name="Object 9">
            <a:extLst>
              <a:ext uri="{FF2B5EF4-FFF2-40B4-BE49-F238E27FC236}">
                <a16:creationId xmlns:a16="http://schemas.microsoft.com/office/drawing/2014/main" id="{54E13C3D-1752-5B54-6F6C-8D206E60EB23}"/>
              </a:ext>
            </a:extLst>
          </p:cNvPr>
          <p:cNvGraphicFramePr>
            <a:graphicFrameLocks noChangeAspect="1"/>
          </p:cNvGraphicFramePr>
          <p:nvPr>
            <p:extLst>
              <p:ext uri="{D42A27DB-BD31-4B8C-83A1-F6EECF244321}">
                <p14:modId xmlns:p14="http://schemas.microsoft.com/office/powerpoint/2010/main" val="2961845287"/>
              </p:ext>
            </p:extLst>
          </p:nvPr>
        </p:nvGraphicFramePr>
        <p:xfrm>
          <a:off x="3486150" y="5300663"/>
          <a:ext cx="5437188" cy="773112"/>
        </p:xfrm>
        <a:graphic>
          <a:graphicData uri="http://schemas.openxmlformats.org/presentationml/2006/ole">
            <mc:AlternateContent xmlns:mc="http://schemas.openxmlformats.org/markup-compatibility/2006">
              <mc:Choice xmlns:v="urn:schemas-microsoft-com:vml" Requires="v">
                <p:oleObj name="Equation" r:id="rId2" imgW="2768600" imgH="393700" progId="Equation.DSMT4">
                  <p:embed/>
                </p:oleObj>
              </mc:Choice>
              <mc:Fallback>
                <p:oleObj name="Equation" r:id="rId2" imgW="2768600" imgH="39370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5300663"/>
                        <a:ext cx="5437188" cy="773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4" name="对象 1">
            <a:extLst>
              <a:ext uri="{FF2B5EF4-FFF2-40B4-BE49-F238E27FC236}">
                <a16:creationId xmlns:a16="http://schemas.microsoft.com/office/drawing/2014/main" id="{DCA2A4D6-0811-827C-8D30-085D0905BA30}"/>
              </a:ext>
            </a:extLst>
          </p:cNvPr>
          <p:cNvGraphicFramePr>
            <a:graphicFrameLocks noChangeAspect="1"/>
          </p:cNvGraphicFramePr>
          <p:nvPr>
            <p:extLst>
              <p:ext uri="{D42A27DB-BD31-4B8C-83A1-F6EECF244321}">
                <p14:modId xmlns:p14="http://schemas.microsoft.com/office/powerpoint/2010/main" val="3632467489"/>
              </p:ext>
            </p:extLst>
          </p:nvPr>
        </p:nvGraphicFramePr>
        <p:xfrm>
          <a:off x="773113" y="2179638"/>
          <a:ext cx="7546975" cy="3722687"/>
        </p:xfrm>
        <a:graphic>
          <a:graphicData uri="http://schemas.openxmlformats.org/presentationml/2006/ole">
            <mc:AlternateContent xmlns:mc="http://schemas.openxmlformats.org/markup-compatibility/2006">
              <mc:Choice xmlns:v="urn:schemas-microsoft-com:vml" Requires="v">
                <p:oleObj name="Equation" r:id="rId4" imgW="3759120" imgH="1854000" progId="Equation.DSMT4">
                  <p:embed/>
                </p:oleObj>
              </mc:Choice>
              <mc:Fallback>
                <p:oleObj name="Equation" r:id="rId4" imgW="3759120" imgH="1854000" progId="Equation.DSMT4">
                  <p:embed/>
                  <p:pic>
                    <p:nvPicPr>
                      <p:cNvPr id="0" name="对象 1"/>
                      <p:cNvPicPr>
                        <a:picLocks noChangeAspect="1" noChangeArrowheads="1"/>
                      </p:cNvPicPr>
                      <p:nvPr/>
                    </p:nvPicPr>
                    <p:blipFill>
                      <a:blip r:embed="rId5"/>
                      <a:srcRect/>
                      <a:stretch>
                        <a:fillRect/>
                      </a:stretch>
                    </p:blipFill>
                    <p:spPr bwMode="auto">
                      <a:xfrm>
                        <a:off x="773113" y="2179638"/>
                        <a:ext cx="7546975"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76ED6F48-2EA5-3596-BDFE-13D6B763B4D5}"/>
              </a:ext>
            </a:extLst>
          </p:cNvPr>
          <p:cNvSpPr>
            <a:spLocks noGrp="1"/>
          </p:cNvSpPr>
          <p:nvPr>
            <p:ph type="title"/>
          </p:nvPr>
        </p:nvSpPr>
        <p:spPr/>
        <p:txBody>
          <a:bodyPr/>
          <a:lstStyle/>
          <a:p>
            <a:pPr eaLnBrk="1" hangingPunct="1"/>
            <a:r>
              <a:rPr lang="zh-CN" altLang="en-US" b="1">
                <a:solidFill>
                  <a:srgbClr val="7030A0"/>
                </a:solidFill>
                <a:latin typeface="微软雅黑" panose="020B0503020204020204" pitchFamily="34" charset="-122"/>
                <a:ea typeface="微软雅黑" panose="020B0503020204020204" pitchFamily="34" charset="-122"/>
              </a:rPr>
              <a:t>内容提要</a:t>
            </a:r>
          </a:p>
        </p:txBody>
      </p:sp>
      <p:sp>
        <p:nvSpPr>
          <p:cNvPr id="5123" name="内容占位符 2">
            <a:extLst>
              <a:ext uri="{FF2B5EF4-FFF2-40B4-BE49-F238E27FC236}">
                <a16:creationId xmlns:a16="http://schemas.microsoft.com/office/drawing/2014/main" id="{FAF3737B-37BB-8FF2-720F-86A0E80FB896}"/>
              </a:ext>
            </a:extLst>
          </p:cNvPr>
          <p:cNvSpPr>
            <a:spLocks noGrp="1"/>
          </p:cNvSpPr>
          <p:nvPr>
            <p:ph idx="1"/>
          </p:nvPr>
        </p:nvSpPr>
        <p:spPr/>
        <p:txBody>
          <a:bodyPr/>
          <a:lstStyle/>
          <a:p>
            <a:pPr eaLnBrk="1" hangingPunct="1"/>
            <a:r>
              <a:rPr lang="en-US" altLang="zh-CN" b="1">
                <a:latin typeface="微软雅黑" panose="020B0503020204020204" pitchFamily="34" charset="-122"/>
                <a:ea typeface="微软雅黑" panose="020B0503020204020204" pitchFamily="34" charset="-122"/>
              </a:rPr>
              <a:t>4.1  </a:t>
            </a:r>
            <a:r>
              <a:rPr lang="zh-CN" altLang="en-US" b="1">
                <a:latin typeface="微软雅黑" panose="020B0503020204020204" pitchFamily="34" charset="-122"/>
                <a:ea typeface="微软雅黑" panose="020B0503020204020204" pitchFamily="34" charset="-122"/>
              </a:rPr>
              <a:t>晶体中电子在外场下的运动</a:t>
            </a:r>
            <a:endParaRPr lang="en-US" altLang="zh-CN" b="1">
              <a:latin typeface="微软雅黑" panose="020B0503020204020204" pitchFamily="34" charset="-122"/>
              <a:ea typeface="微软雅黑" panose="020B0503020204020204" pitchFamily="34" charset="-122"/>
            </a:endParaRPr>
          </a:p>
          <a:p>
            <a:pPr eaLnBrk="1" hangingPunct="1"/>
            <a:r>
              <a:rPr lang="en-US" altLang="zh-CN" b="1">
                <a:latin typeface="微软雅黑" panose="020B0503020204020204" pitchFamily="34" charset="-122"/>
                <a:ea typeface="微软雅黑" panose="020B0503020204020204" pitchFamily="34" charset="-122"/>
              </a:rPr>
              <a:t>4.2  </a:t>
            </a:r>
            <a:r>
              <a:rPr lang="zh-CN" altLang="en-US" b="1">
                <a:latin typeface="微软雅黑" panose="020B0503020204020204" pitchFamily="34" charset="-122"/>
                <a:ea typeface="微软雅黑" panose="020B0503020204020204" pitchFamily="34" charset="-122"/>
              </a:rPr>
              <a:t>金属的电特性</a:t>
            </a:r>
            <a:endParaRPr lang="en-US" altLang="zh-CN" b="1">
              <a:latin typeface="微软雅黑" panose="020B0503020204020204" pitchFamily="34" charset="-122"/>
              <a:ea typeface="微软雅黑" panose="020B0503020204020204" pitchFamily="34" charset="-122"/>
            </a:endParaRPr>
          </a:p>
          <a:p>
            <a:pPr eaLnBrk="1" hangingPunct="1"/>
            <a:r>
              <a:rPr lang="en-US" altLang="zh-CN" b="1">
                <a:solidFill>
                  <a:srgbClr val="C00000"/>
                </a:solidFill>
                <a:latin typeface="微软雅黑" panose="020B0503020204020204" pitchFamily="34" charset="-122"/>
                <a:ea typeface="微软雅黑" panose="020B0503020204020204" pitchFamily="34" charset="-122"/>
              </a:rPr>
              <a:t>4.3  </a:t>
            </a:r>
            <a:r>
              <a:rPr lang="zh-CN" altLang="en-US" b="1">
                <a:solidFill>
                  <a:srgbClr val="C00000"/>
                </a:solidFill>
                <a:latin typeface="微软雅黑" panose="020B0503020204020204" pitchFamily="34" charset="-122"/>
                <a:ea typeface="微软雅黑" panose="020B0503020204020204" pitchFamily="34" charset="-122"/>
              </a:rPr>
              <a:t>半导体的电特性</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P89-103</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800" b="1">
              <a:solidFill>
                <a:srgbClr val="C00000"/>
              </a:solidFill>
              <a:latin typeface="微软雅黑" panose="020B0503020204020204" pitchFamily="34" charset="-122"/>
              <a:ea typeface="微软雅黑" panose="020B0503020204020204" pitchFamily="34" charset="-122"/>
            </a:endParaRPr>
          </a:p>
          <a:p>
            <a:pPr eaLnBrk="1" hangingPunct="1"/>
            <a:r>
              <a:rPr lang="en-US" altLang="zh-CN" b="1">
                <a:latin typeface="微软雅黑" panose="020B0503020204020204" pitchFamily="34" charset="-122"/>
                <a:ea typeface="微软雅黑" panose="020B0503020204020204" pitchFamily="34" charset="-122"/>
              </a:rPr>
              <a:t>4.4  </a:t>
            </a:r>
            <a:r>
              <a:rPr lang="zh-CN" altLang="en-US" b="1">
                <a:latin typeface="微软雅黑" panose="020B0503020204020204" pitchFamily="34" charset="-122"/>
                <a:ea typeface="微软雅黑" panose="020B0503020204020204" pitchFamily="34" charset="-122"/>
              </a:rPr>
              <a:t>固体间接触的电特性</a:t>
            </a:r>
            <a:endParaRPr lang="en-US" altLang="zh-CN" b="1">
              <a:latin typeface="微软雅黑" panose="020B0503020204020204" pitchFamily="34" charset="-122"/>
              <a:ea typeface="微软雅黑" panose="020B0503020204020204" pitchFamily="34" charset="-122"/>
            </a:endParaRPr>
          </a:p>
        </p:txBody>
      </p:sp>
      <p:sp>
        <p:nvSpPr>
          <p:cNvPr id="5124" name="灯片编号占位符 3">
            <a:extLst>
              <a:ext uri="{FF2B5EF4-FFF2-40B4-BE49-F238E27FC236}">
                <a16:creationId xmlns:a16="http://schemas.microsoft.com/office/drawing/2014/main" id="{1DB97A73-8F72-A918-42BD-0A01328A06B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4010D71-34FD-4AF4-953B-9D7DFED99E4D}"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2</a:t>
            </a:fld>
            <a:endParaRPr lang="zh-CN" altLang="en-US" sz="1200" b="1">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a:extLst>
              <a:ext uri="{FF2B5EF4-FFF2-40B4-BE49-F238E27FC236}">
                <a16:creationId xmlns:a16="http://schemas.microsoft.com/office/drawing/2014/main" id="{B8AFD377-D996-58BA-7F46-A1EC1139F02C}"/>
              </a:ext>
            </a:extLst>
          </p:cNvPr>
          <p:cNvGrpSpPr>
            <a:grpSpLocks/>
          </p:cNvGrpSpPr>
          <p:nvPr/>
        </p:nvGrpSpPr>
        <p:grpSpPr bwMode="auto">
          <a:xfrm>
            <a:off x="34925" y="1771650"/>
            <a:ext cx="3584575" cy="4321175"/>
            <a:chOff x="0" y="1559"/>
            <a:chExt cx="1946" cy="2370"/>
          </a:xfrm>
        </p:grpSpPr>
        <p:grpSp>
          <p:nvGrpSpPr>
            <p:cNvPr id="23562" name="Group 3">
              <a:extLst>
                <a:ext uri="{FF2B5EF4-FFF2-40B4-BE49-F238E27FC236}">
                  <a16:creationId xmlns:a16="http://schemas.microsoft.com/office/drawing/2014/main" id="{52AD1BE4-2096-FDF5-A12D-6EEBE3A59FBF}"/>
                </a:ext>
              </a:extLst>
            </p:cNvPr>
            <p:cNvGrpSpPr>
              <a:grpSpLocks/>
            </p:cNvGrpSpPr>
            <p:nvPr/>
          </p:nvGrpSpPr>
          <p:grpSpPr bwMode="auto">
            <a:xfrm>
              <a:off x="0" y="1559"/>
              <a:ext cx="1946" cy="2370"/>
              <a:chOff x="0" y="1480"/>
              <a:chExt cx="1946" cy="2370"/>
            </a:xfrm>
          </p:grpSpPr>
          <p:pic>
            <p:nvPicPr>
              <p:cNvPr id="23567" name="Picture 4">
                <a:extLst>
                  <a:ext uri="{FF2B5EF4-FFF2-40B4-BE49-F238E27FC236}">
                    <a16:creationId xmlns:a16="http://schemas.microsoft.com/office/drawing/2014/main" id="{6982D91A-3D87-35BA-CAFD-B87793904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0"/>
                <a:ext cx="1698" cy="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68" name="Group 5">
                <a:extLst>
                  <a:ext uri="{FF2B5EF4-FFF2-40B4-BE49-F238E27FC236}">
                    <a16:creationId xmlns:a16="http://schemas.microsoft.com/office/drawing/2014/main" id="{56C0912E-A574-F8F9-8A0E-65B1CCD30B26}"/>
                  </a:ext>
                </a:extLst>
              </p:cNvPr>
              <p:cNvGrpSpPr>
                <a:grpSpLocks/>
              </p:cNvGrpSpPr>
              <p:nvPr/>
            </p:nvGrpSpPr>
            <p:grpSpPr bwMode="auto">
              <a:xfrm>
                <a:off x="204" y="1729"/>
                <a:ext cx="1742" cy="990"/>
                <a:chOff x="204" y="1729"/>
                <a:chExt cx="1742" cy="990"/>
              </a:xfrm>
            </p:grpSpPr>
            <p:sp>
              <p:nvSpPr>
                <p:cNvPr id="23569" name="Line 6">
                  <a:extLst>
                    <a:ext uri="{FF2B5EF4-FFF2-40B4-BE49-F238E27FC236}">
                      <a16:creationId xmlns:a16="http://schemas.microsoft.com/office/drawing/2014/main" id="{EFB77CB0-95C2-72F8-614F-3BC329DFD505}"/>
                    </a:ext>
                  </a:extLst>
                </p:cNvPr>
                <p:cNvSpPr>
                  <a:spLocks noChangeShapeType="1"/>
                </p:cNvSpPr>
                <p:nvPr/>
              </p:nvSpPr>
              <p:spPr bwMode="auto">
                <a:xfrm flipV="1">
                  <a:off x="204" y="2496"/>
                  <a:ext cx="1497" cy="18"/>
                </a:xfrm>
                <a:prstGeom prst="line">
                  <a:avLst/>
                </a:prstGeom>
                <a:noFill/>
                <a:ln w="28575">
                  <a:solidFill>
                    <a:srgbClr val="CC0000"/>
                  </a:solidFill>
                  <a:prstDash val="lg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70" name="Line 7">
                  <a:extLst>
                    <a:ext uri="{FF2B5EF4-FFF2-40B4-BE49-F238E27FC236}">
                      <a16:creationId xmlns:a16="http://schemas.microsoft.com/office/drawing/2014/main" id="{41B8BC6F-DFEB-B69C-51F5-A75029255A82}"/>
                    </a:ext>
                  </a:extLst>
                </p:cNvPr>
                <p:cNvSpPr>
                  <a:spLocks noChangeShapeType="1"/>
                </p:cNvSpPr>
                <p:nvPr/>
              </p:nvSpPr>
              <p:spPr bwMode="auto">
                <a:xfrm flipV="1">
                  <a:off x="204" y="1960"/>
                  <a:ext cx="1497" cy="18"/>
                </a:xfrm>
                <a:prstGeom prst="line">
                  <a:avLst/>
                </a:prstGeom>
                <a:noFill/>
                <a:ln w="28575">
                  <a:solidFill>
                    <a:srgbClr val="CC0000"/>
                  </a:solidFill>
                  <a:prstDash val="lg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571" name="Text Box 8">
                  <a:extLst>
                    <a:ext uri="{FF2B5EF4-FFF2-40B4-BE49-F238E27FC236}">
                      <a16:creationId xmlns:a16="http://schemas.microsoft.com/office/drawing/2014/main" id="{E0544AB2-E3FD-D96D-B3D7-3E89ABA386F7}"/>
                    </a:ext>
                  </a:extLst>
                </p:cNvPr>
                <p:cNvSpPr txBox="1">
                  <a:spLocks noChangeArrowheads="1"/>
                </p:cNvSpPr>
                <p:nvPr/>
              </p:nvSpPr>
              <p:spPr bwMode="auto">
                <a:xfrm>
                  <a:off x="1292" y="2500"/>
                  <a:ext cx="23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v</a:t>
                  </a:r>
                </a:p>
              </p:txBody>
            </p:sp>
            <p:sp>
              <p:nvSpPr>
                <p:cNvPr id="23572" name="Text Box 9">
                  <a:extLst>
                    <a:ext uri="{FF2B5EF4-FFF2-40B4-BE49-F238E27FC236}">
                      <a16:creationId xmlns:a16="http://schemas.microsoft.com/office/drawing/2014/main" id="{60B54F12-4D41-E4D2-46CB-1DEEBB89CB71}"/>
                    </a:ext>
                  </a:extLst>
                </p:cNvPr>
                <p:cNvSpPr txBox="1">
                  <a:spLocks noChangeArrowheads="1"/>
                </p:cNvSpPr>
                <p:nvPr/>
              </p:nvSpPr>
              <p:spPr bwMode="auto">
                <a:xfrm>
                  <a:off x="1292" y="1729"/>
                  <a:ext cx="23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c</a:t>
                  </a:r>
                </a:p>
              </p:txBody>
            </p:sp>
            <p:sp>
              <p:nvSpPr>
                <p:cNvPr id="23573" name="Text Box 10">
                  <a:extLst>
                    <a:ext uri="{FF2B5EF4-FFF2-40B4-BE49-F238E27FC236}">
                      <a16:creationId xmlns:a16="http://schemas.microsoft.com/office/drawing/2014/main" id="{E27BB9FD-4A6E-65EE-8264-FFC8B9256CB3}"/>
                    </a:ext>
                  </a:extLst>
                </p:cNvPr>
                <p:cNvSpPr txBox="1">
                  <a:spLocks noChangeArrowheads="1"/>
                </p:cNvSpPr>
                <p:nvPr/>
              </p:nvSpPr>
              <p:spPr bwMode="auto">
                <a:xfrm>
                  <a:off x="1691" y="2091"/>
                  <a:ext cx="25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F</a:t>
                  </a:r>
                </a:p>
              </p:txBody>
            </p:sp>
          </p:grpSp>
        </p:grpSp>
        <p:sp>
          <p:nvSpPr>
            <p:cNvPr id="23563" name="Rectangle 11">
              <a:extLst>
                <a:ext uri="{FF2B5EF4-FFF2-40B4-BE49-F238E27FC236}">
                  <a16:creationId xmlns:a16="http://schemas.microsoft.com/office/drawing/2014/main" id="{E8CFE634-12FA-D2BC-A3F3-EE779B8C4CE9}"/>
                </a:ext>
              </a:extLst>
            </p:cNvPr>
            <p:cNvSpPr>
              <a:spLocks noChangeArrowheads="1"/>
            </p:cNvSpPr>
            <p:nvPr/>
          </p:nvSpPr>
          <p:spPr bwMode="auto">
            <a:xfrm>
              <a:off x="286" y="2604"/>
              <a:ext cx="771" cy="1044"/>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64" name="Rectangle 12">
              <a:extLst>
                <a:ext uri="{FF2B5EF4-FFF2-40B4-BE49-F238E27FC236}">
                  <a16:creationId xmlns:a16="http://schemas.microsoft.com/office/drawing/2014/main" id="{700C6F16-4692-A1B4-C108-70C3643E12B8}"/>
                </a:ext>
              </a:extLst>
            </p:cNvPr>
            <p:cNvSpPr>
              <a:spLocks noChangeArrowheads="1"/>
            </p:cNvSpPr>
            <p:nvPr/>
          </p:nvSpPr>
          <p:spPr bwMode="auto">
            <a:xfrm>
              <a:off x="295" y="1706"/>
              <a:ext cx="745" cy="328"/>
            </a:xfrm>
            <a:prstGeom prst="rect">
              <a:avLst/>
            </a:prstGeom>
            <a:solidFill>
              <a:srgbClr val="FFFF99">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65" name="Text Box 13">
              <a:extLst>
                <a:ext uri="{FF2B5EF4-FFF2-40B4-BE49-F238E27FC236}">
                  <a16:creationId xmlns:a16="http://schemas.microsoft.com/office/drawing/2014/main" id="{EA41B46E-D215-3C0E-8D97-4B7C2CD129CE}"/>
                </a:ext>
              </a:extLst>
            </p:cNvPr>
            <p:cNvSpPr txBox="1">
              <a:spLocks noChangeArrowheads="1"/>
            </p:cNvSpPr>
            <p:nvPr/>
          </p:nvSpPr>
          <p:spPr bwMode="auto">
            <a:xfrm>
              <a:off x="959" y="3671"/>
              <a:ext cx="16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23566" name="Text Box 14">
              <a:extLst>
                <a:ext uri="{FF2B5EF4-FFF2-40B4-BE49-F238E27FC236}">
                  <a16:creationId xmlns:a16="http://schemas.microsoft.com/office/drawing/2014/main" id="{47C6A5ED-235E-7925-4F7C-A34C738427D4}"/>
                </a:ext>
              </a:extLst>
            </p:cNvPr>
            <p:cNvSpPr txBox="1">
              <a:spLocks noChangeArrowheads="1"/>
            </p:cNvSpPr>
            <p:nvPr/>
          </p:nvSpPr>
          <p:spPr bwMode="auto">
            <a:xfrm>
              <a:off x="158" y="3657"/>
              <a:ext cx="16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0</a:t>
              </a:r>
            </a:p>
          </p:txBody>
        </p:sp>
      </p:grpSp>
      <p:sp>
        <p:nvSpPr>
          <p:cNvPr id="23555" name="Text Box 15">
            <a:extLst>
              <a:ext uri="{FF2B5EF4-FFF2-40B4-BE49-F238E27FC236}">
                <a16:creationId xmlns:a16="http://schemas.microsoft.com/office/drawing/2014/main" id="{0B36FECB-0886-4AEF-A5F6-1B5311BB4612}"/>
              </a:ext>
            </a:extLst>
          </p:cNvPr>
          <p:cNvSpPr txBox="1">
            <a:spLocks noChangeArrowheads="1"/>
          </p:cNvSpPr>
          <p:nvPr/>
        </p:nvSpPr>
        <p:spPr bwMode="auto">
          <a:xfrm>
            <a:off x="1939925" y="260350"/>
            <a:ext cx="5330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半导体中的载流子浓度</a:t>
            </a:r>
          </a:p>
        </p:txBody>
      </p:sp>
      <p:sp>
        <p:nvSpPr>
          <p:cNvPr id="23556" name="Text Box 23">
            <a:extLst>
              <a:ext uri="{FF2B5EF4-FFF2-40B4-BE49-F238E27FC236}">
                <a16:creationId xmlns:a16="http://schemas.microsoft.com/office/drawing/2014/main" id="{89CFFC83-458A-16E2-C308-96FEC82D118C}"/>
              </a:ext>
            </a:extLst>
          </p:cNvPr>
          <p:cNvSpPr txBox="1">
            <a:spLocks noChangeArrowheads="1"/>
          </p:cNvSpPr>
          <p:nvPr/>
        </p:nvSpPr>
        <p:spPr bwMode="auto">
          <a:xfrm>
            <a:off x="3976688" y="1628775"/>
            <a:ext cx="2954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导带中电子的浓度：</a:t>
            </a:r>
          </a:p>
        </p:txBody>
      </p:sp>
      <p:graphicFrame>
        <p:nvGraphicFramePr>
          <p:cNvPr id="23557" name="对象 1">
            <a:extLst>
              <a:ext uri="{FF2B5EF4-FFF2-40B4-BE49-F238E27FC236}">
                <a16:creationId xmlns:a16="http://schemas.microsoft.com/office/drawing/2014/main" id="{D16474BC-D1C8-4C2D-AC34-818239D1B497}"/>
              </a:ext>
            </a:extLst>
          </p:cNvPr>
          <p:cNvGraphicFramePr>
            <a:graphicFrameLocks noChangeAspect="1"/>
          </p:cNvGraphicFramePr>
          <p:nvPr/>
        </p:nvGraphicFramePr>
        <p:xfrm>
          <a:off x="3635375" y="3573463"/>
          <a:ext cx="5435600" cy="773112"/>
        </p:xfrm>
        <a:graphic>
          <a:graphicData uri="http://schemas.openxmlformats.org/presentationml/2006/ole">
            <mc:AlternateContent xmlns:mc="http://schemas.openxmlformats.org/markup-compatibility/2006">
              <mc:Choice xmlns:v="urn:schemas-microsoft-com:vml" Requires="v">
                <p:oleObj name="Equation" r:id="rId3" imgW="2768600" imgH="393700" progId="Equation.DSMT4">
                  <p:embed/>
                </p:oleObj>
              </mc:Choice>
              <mc:Fallback>
                <p:oleObj name="Equation" r:id="rId3" imgW="2768600" imgH="3937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3573463"/>
                        <a:ext cx="5435600" cy="773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8" name="对象 2">
            <a:extLst>
              <a:ext uri="{FF2B5EF4-FFF2-40B4-BE49-F238E27FC236}">
                <a16:creationId xmlns:a16="http://schemas.microsoft.com/office/drawing/2014/main" id="{51753AAD-13B6-11AA-9961-8CFD25A52403}"/>
              </a:ext>
            </a:extLst>
          </p:cNvPr>
          <p:cNvGraphicFramePr>
            <a:graphicFrameLocks noChangeAspect="1"/>
          </p:cNvGraphicFramePr>
          <p:nvPr>
            <p:extLst>
              <p:ext uri="{D42A27DB-BD31-4B8C-83A1-F6EECF244321}">
                <p14:modId xmlns:p14="http://schemas.microsoft.com/office/powerpoint/2010/main" val="58748120"/>
              </p:ext>
            </p:extLst>
          </p:nvPr>
        </p:nvGraphicFramePr>
        <p:xfrm>
          <a:off x="3970338" y="2362200"/>
          <a:ext cx="3136900" cy="755650"/>
        </p:xfrm>
        <a:graphic>
          <a:graphicData uri="http://schemas.openxmlformats.org/presentationml/2006/ole">
            <mc:AlternateContent xmlns:mc="http://schemas.openxmlformats.org/markup-compatibility/2006">
              <mc:Choice xmlns:v="urn:schemas-microsoft-com:vml" Requires="v">
                <p:oleObj name="Equation" r:id="rId5" imgW="1054080" imgH="253800" progId="Equation.DSMT4">
                  <p:embed/>
                </p:oleObj>
              </mc:Choice>
              <mc:Fallback>
                <p:oleObj name="Equation" r:id="rId5" imgW="1054080" imgH="253800" progId="Equation.DSMT4">
                  <p:embed/>
                  <p:pic>
                    <p:nvPicPr>
                      <p:cNvPr id="0" name="对象 2"/>
                      <p:cNvPicPr>
                        <a:picLocks noChangeAspect="1" noChangeArrowheads="1"/>
                      </p:cNvPicPr>
                      <p:nvPr/>
                    </p:nvPicPr>
                    <p:blipFill>
                      <a:blip r:embed="rId6"/>
                      <a:srcRect/>
                      <a:stretch>
                        <a:fillRect/>
                      </a:stretch>
                    </p:blipFill>
                    <p:spPr bwMode="auto">
                      <a:xfrm>
                        <a:off x="3970338" y="2362200"/>
                        <a:ext cx="3136900" cy="7556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直接箭头连接符 5">
            <a:extLst>
              <a:ext uri="{FF2B5EF4-FFF2-40B4-BE49-F238E27FC236}">
                <a16:creationId xmlns:a16="http://schemas.microsoft.com/office/drawing/2014/main" id="{2905834E-EB47-69C4-527A-E15CD756A72D}"/>
              </a:ext>
            </a:extLst>
          </p:cNvPr>
          <p:cNvCxnSpPr/>
          <p:nvPr/>
        </p:nvCxnSpPr>
        <p:spPr>
          <a:xfrm flipV="1">
            <a:off x="4284663" y="2997200"/>
            <a:ext cx="503237"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560" name="Text Box 24">
            <a:extLst>
              <a:ext uri="{FF2B5EF4-FFF2-40B4-BE49-F238E27FC236}">
                <a16:creationId xmlns:a16="http://schemas.microsoft.com/office/drawing/2014/main" id="{0B2DAAC2-9BD3-0354-6AD6-F7A97A1295E4}"/>
              </a:ext>
            </a:extLst>
          </p:cNvPr>
          <p:cNvSpPr txBox="1">
            <a:spLocks noChangeArrowheads="1"/>
          </p:cNvSpPr>
          <p:nvPr/>
        </p:nvSpPr>
        <p:spPr bwMode="auto">
          <a:xfrm>
            <a:off x="3684588" y="4581525"/>
            <a:ext cx="5135562"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这表明，在计算导带电子数时可以等效地用导带底能级</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c</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代替整个导带，导带的电子数就如同在导带底</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c</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处集中了</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c</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个能态所含有的电子数</a:t>
            </a:r>
          </a:p>
        </p:txBody>
      </p:sp>
      <p:sp>
        <p:nvSpPr>
          <p:cNvPr id="23561" name="灯片编号占位符 3">
            <a:extLst>
              <a:ext uri="{FF2B5EF4-FFF2-40B4-BE49-F238E27FC236}">
                <a16:creationId xmlns:a16="http://schemas.microsoft.com/office/drawing/2014/main" id="{F287E570-222C-59AB-B103-A1B9C8D6BB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BE19347-9DF1-4C9C-A4D5-F67E8C1B1FD3}"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20</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a:extLst>
              <a:ext uri="{FF2B5EF4-FFF2-40B4-BE49-F238E27FC236}">
                <a16:creationId xmlns:a16="http://schemas.microsoft.com/office/drawing/2014/main" id="{A63F2B21-17EB-3929-41EB-7E802622FCA4}"/>
              </a:ext>
            </a:extLst>
          </p:cNvPr>
          <p:cNvGrpSpPr>
            <a:grpSpLocks/>
          </p:cNvGrpSpPr>
          <p:nvPr/>
        </p:nvGrpSpPr>
        <p:grpSpPr bwMode="auto">
          <a:xfrm>
            <a:off x="34925" y="1771650"/>
            <a:ext cx="3584575" cy="4321175"/>
            <a:chOff x="0" y="1559"/>
            <a:chExt cx="1946" cy="2370"/>
          </a:xfrm>
        </p:grpSpPr>
        <p:grpSp>
          <p:nvGrpSpPr>
            <p:cNvPr id="24586" name="Group 3">
              <a:extLst>
                <a:ext uri="{FF2B5EF4-FFF2-40B4-BE49-F238E27FC236}">
                  <a16:creationId xmlns:a16="http://schemas.microsoft.com/office/drawing/2014/main" id="{20FF901A-52E0-06FF-0480-A41482FAF48F}"/>
                </a:ext>
              </a:extLst>
            </p:cNvPr>
            <p:cNvGrpSpPr>
              <a:grpSpLocks/>
            </p:cNvGrpSpPr>
            <p:nvPr/>
          </p:nvGrpSpPr>
          <p:grpSpPr bwMode="auto">
            <a:xfrm>
              <a:off x="0" y="1559"/>
              <a:ext cx="1946" cy="2370"/>
              <a:chOff x="0" y="1480"/>
              <a:chExt cx="1946" cy="2370"/>
            </a:xfrm>
          </p:grpSpPr>
          <p:pic>
            <p:nvPicPr>
              <p:cNvPr id="24591" name="Picture 4">
                <a:extLst>
                  <a:ext uri="{FF2B5EF4-FFF2-40B4-BE49-F238E27FC236}">
                    <a16:creationId xmlns:a16="http://schemas.microsoft.com/office/drawing/2014/main" id="{04FB4A65-F146-FDF7-BF44-8316024CA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0"/>
                <a:ext cx="1698" cy="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92" name="Group 5">
                <a:extLst>
                  <a:ext uri="{FF2B5EF4-FFF2-40B4-BE49-F238E27FC236}">
                    <a16:creationId xmlns:a16="http://schemas.microsoft.com/office/drawing/2014/main" id="{51FC1B80-0072-B437-19B5-24B76A6DEBFD}"/>
                  </a:ext>
                </a:extLst>
              </p:cNvPr>
              <p:cNvGrpSpPr>
                <a:grpSpLocks/>
              </p:cNvGrpSpPr>
              <p:nvPr/>
            </p:nvGrpSpPr>
            <p:grpSpPr bwMode="auto">
              <a:xfrm>
                <a:off x="204" y="1729"/>
                <a:ext cx="1742" cy="990"/>
                <a:chOff x="204" y="1729"/>
                <a:chExt cx="1742" cy="990"/>
              </a:xfrm>
            </p:grpSpPr>
            <p:sp>
              <p:nvSpPr>
                <p:cNvPr id="24593" name="Line 6">
                  <a:extLst>
                    <a:ext uri="{FF2B5EF4-FFF2-40B4-BE49-F238E27FC236}">
                      <a16:creationId xmlns:a16="http://schemas.microsoft.com/office/drawing/2014/main" id="{35DAC4D4-71F2-545A-5722-5C386C8B39CB}"/>
                    </a:ext>
                  </a:extLst>
                </p:cNvPr>
                <p:cNvSpPr>
                  <a:spLocks noChangeShapeType="1"/>
                </p:cNvSpPr>
                <p:nvPr/>
              </p:nvSpPr>
              <p:spPr bwMode="auto">
                <a:xfrm flipV="1">
                  <a:off x="204" y="2496"/>
                  <a:ext cx="1497" cy="18"/>
                </a:xfrm>
                <a:prstGeom prst="line">
                  <a:avLst/>
                </a:prstGeom>
                <a:noFill/>
                <a:ln w="28575">
                  <a:solidFill>
                    <a:srgbClr val="CC0000"/>
                  </a:solidFill>
                  <a:prstDash val="lg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594" name="Line 7">
                  <a:extLst>
                    <a:ext uri="{FF2B5EF4-FFF2-40B4-BE49-F238E27FC236}">
                      <a16:creationId xmlns:a16="http://schemas.microsoft.com/office/drawing/2014/main" id="{077F05DF-C111-5CF5-41BA-0B05BC718F5B}"/>
                    </a:ext>
                  </a:extLst>
                </p:cNvPr>
                <p:cNvSpPr>
                  <a:spLocks noChangeShapeType="1"/>
                </p:cNvSpPr>
                <p:nvPr/>
              </p:nvSpPr>
              <p:spPr bwMode="auto">
                <a:xfrm flipV="1">
                  <a:off x="204" y="1960"/>
                  <a:ext cx="1497" cy="18"/>
                </a:xfrm>
                <a:prstGeom prst="line">
                  <a:avLst/>
                </a:prstGeom>
                <a:noFill/>
                <a:ln w="28575">
                  <a:solidFill>
                    <a:srgbClr val="CC0000"/>
                  </a:solidFill>
                  <a:prstDash val="lg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4595" name="Text Box 8">
                  <a:extLst>
                    <a:ext uri="{FF2B5EF4-FFF2-40B4-BE49-F238E27FC236}">
                      <a16:creationId xmlns:a16="http://schemas.microsoft.com/office/drawing/2014/main" id="{A172F421-28C4-FCD2-C581-E9C7DAD7E8DE}"/>
                    </a:ext>
                  </a:extLst>
                </p:cNvPr>
                <p:cNvSpPr txBox="1">
                  <a:spLocks noChangeArrowheads="1"/>
                </p:cNvSpPr>
                <p:nvPr/>
              </p:nvSpPr>
              <p:spPr bwMode="auto">
                <a:xfrm>
                  <a:off x="1292" y="2500"/>
                  <a:ext cx="23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v</a:t>
                  </a:r>
                </a:p>
              </p:txBody>
            </p:sp>
            <p:sp>
              <p:nvSpPr>
                <p:cNvPr id="24596" name="Text Box 9">
                  <a:extLst>
                    <a:ext uri="{FF2B5EF4-FFF2-40B4-BE49-F238E27FC236}">
                      <a16:creationId xmlns:a16="http://schemas.microsoft.com/office/drawing/2014/main" id="{0F4F0CCD-D796-8AEF-3807-A7B4C35E5084}"/>
                    </a:ext>
                  </a:extLst>
                </p:cNvPr>
                <p:cNvSpPr txBox="1">
                  <a:spLocks noChangeArrowheads="1"/>
                </p:cNvSpPr>
                <p:nvPr/>
              </p:nvSpPr>
              <p:spPr bwMode="auto">
                <a:xfrm>
                  <a:off x="1292" y="1729"/>
                  <a:ext cx="23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c</a:t>
                  </a:r>
                </a:p>
              </p:txBody>
            </p:sp>
            <p:sp>
              <p:nvSpPr>
                <p:cNvPr id="24597" name="Text Box 10">
                  <a:extLst>
                    <a:ext uri="{FF2B5EF4-FFF2-40B4-BE49-F238E27FC236}">
                      <a16:creationId xmlns:a16="http://schemas.microsoft.com/office/drawing/2014/main" id="{72C95B11-223D-EE44-5B06-1C2A1F98895B}"/>
                    </a:ext>
                  </a:extLst>
                </p:cNvPr>
                <p:cNvSpPr txBox="1">
                  <a:spLocks noChangeArrowheads="1"/>
                </p:cNvSpPr>
                <p:nvPr/>
              </p:nvSpPr>
              <p:spPr bwMode="auto">
                <a:xfrm>
                  <a:off x="1691" y="2091"/>
                  <a:ext cx="25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F</a:t>
                  </a:r>
                </a:p>
              </p:txBody>
            </p:sp>
          </p:grpSp>
        </p:grpSp>
        <p:sp>
          <p:nvSpPr>
            <p:cNvPr id="24587" name="Rectangle 11">
              <a:extLst>
                <a:ext uri="{FF2B5EF4-FFF2-40B4-BE49-F238E27FC236}">
                  <a16:creationId xmlns:a16="http://schemas.microsoft.com/office/drawing/2014/main" id="{FF9A3134-8861-24D5-FFDE-4038819734CD}"/>
                </a:ext>
              </a:extLst>
            </p:cNvPr>
            <p:cNvSpPr>
              <a:spLocks noChangeArrowheads="1"/>
            </p:cNvSpPr>
            <p:nvPr/>
          </p:nvSpPr>
          <p:spPr bwMode="auto">
            <a:xfrm>
              <a:off x="286" y="2604"/>
              <a:ext cx="771" cy="1044"/>
            </a:xfrm>
            <a:prstGeom prst="rect">
              <a:avLst/>
            </a:prstGeom>
            <a:solidFill>
              <a:srgbClr val="FFFF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588" name="Rectangle 12">
              <a:extLst>
                <a:ext uri="{FF2B5EF4-FFF2-40B4-BE49-F238E27FC236}">
                  <a16:creationId xmlns:a16="http://schemas.microsoft.com/office/drawing/2014/main" id="{D4883C07-DF48-FCE9-1624-B75FC285D7B5}"/>
                </a:ext>
              </a:extLst>
            </p:cNvPr>
            <p:cNvSpPr>
              <a:spLocks noChangeArrowheads="1"/>
            </p:cNvSpPr>
            <p:nvPr/>
          </p:nvSpPr>
          <p:spPr bwMode="auto">
            <a:xfrm>
              <a:off x="295" y="1706"/>
              <a:ext cx="745" cy="328"/>
            </a:xfrm>
            <a:prstGeom prst="rect">
              <a:avLst/>
            </a:prstGeom>
            <a:solidFill>
              <a:srgbClr val="FFFF99">
                <a:alpha val="5098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589" name="Text Box 13">
              <a:extLst>
                <a:ext uri="{FF2B5EF4-FFF2-40B4-BE49-F238E27FC236}">
                  <a16:creationId xmlns:a16="http://schemas.microsoft.com/office/drawing/2014/main" id="{DC18F8EB-29F3-60C0-01AE-E685B30557A7}"/>
                </a:ext>
              </a:extLst>
            </p:cNvPr>
            <p:cNvSpPr txBox="1">
              <a:spLocks noChangeArrowheads="1"/>
            </p:cNvSpPr>
            <p:nvPr/>
          </p:nvSpPr>
          <p:spPr bwMode="auto">
            <a:xfrm>
              <a:off x="959" y="3671"/>
              <a:ext cx="16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24590" name="Text Box 14">
              <a:extLst>
                <a:ext uri="{FF2B5EF4-FFF2-40B4-BE49-F238E27FC236}">
                  <a16:creationId xmlns:a16="http://schemas.microsoft.com/office/drawing/2014/main" id="{AD050953-3662-5B58-01E9-F1C84CA22FE1}"/>
                </a:ext>
              </a:extLst>
            </p:cNvPr>
            <p:cNvSpPr txBox="1">
              <a:spLocks noChangeArrowheads="1"/>
            </p:cNvSpPr>
            <p:nvPr/>
          </p:nvSpPr>
          <p:spPr bwMode="auto">
            <a:xfrm>
              <a:off x="158" y="3657"/>
              <a:ext cx="16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0</a:t>
              </a:r>
            </a:p>
          </p:txBody>
        </p:sp>
      </p:grpSp>
      <p:sp>
        <p:nvSpPr>
          <p:cNvPr id="24579" name="Text Box 15">
            <a:extLst>
              <a:ext uri="{FF2B5EF4-FFF2-40B4-BE49-F238E27FC236}">
                <a16:creationId xmlns:a16="http://schemas.microsoft.com/office/drawing/2014/main" id="{D9CAD088-A81E-C2AC-73BD-1DC034804446}"/>
              </a:ext>
            </a:extLst>
          </p:cNvPr>
          <p:cNvSpPr txBox="1">
            <a:spLocks noChangeArrowheads="1"/>
          </p:cNvSpPr>
          <p:nvPr/>
        </p:nvSpPr>
        <p:spPr bwMode="auto">
          <a:xfrm>
            <a:off x="1939925" y="260350"/>
            <a:ext cx="5330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半导体中的载流子浓度</a:t>
            </a:r>
          </a:p>
        </p:txBody>
      </p:sp>
      <p:sp>
        <p:nvSpPr>
          <p:cNvPr id="24580" name="Text Box 23">
            <a:extLst>
              <a:ext uri="{FF2B5EF4-FFF2-40B4-BE49-F238E27FC236}">
                <a16:creationId xmlns:a16="http://schemas.microsoft.com/office/drawing/2014/main" id="{8674286F-F584-BECC-52D4-2D3DEE263BCD}"/>
              </a:ext>
            </a:extLst>
          </p:cNvPr>
          <p:cNvSpPr txBox="1">
            <a:spLocks noChangeArrowheads="1"/>
          </p:cNvSpPr>
          <p:nvPr/>
        </p:nvSpPr>
        <p:spPr bwMode="auto">
          <a:xfrm>
            <a:off x="3976688" y="1628775"/>
            <a:ext cx="2954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价带中空穴的浓度：</a:t>
            </a:r>
          </a:p>
        </p:txBody>
      </p:sp>
      <p:graphicFrame>
        <p:nvGraphicFramePr>
          <p:cNvPr id="24581" name="对象 1">
            <a:extLst>
              <a:ext uri="{FF2B5EF4-FFF2-40B4-BE49-F238E27FC236}">
                <a16:creationId xmlns:a16="http://schemas.microsoft.com/office/drawing/2014/main" id="{89EEC9F7-17CA-FA7C-DA24-7C2A905BFF36}"/>
              </a:ext>
            </a:extLst>
          </p:cNvPr>
          <p:cNvGraphicFramePr>
            <a:graphicFrameLocks noChangeAspect="1"/>
          </p:cNvGraphicFramePr>
          <p:nvPr/>
        </p:nvGraphicFramePr>
        <p:xfrm>
          <a:off x="3635375" y="3573463"/>
          <a:ext cx="5435600" cy="773112"/>
        </p:xfrm>
        <a:graphic>
          <a:graphicData uri="http://schemas.openxmlformats.org/presentationml/2006/ole">
            <mc:AlternateContent xmlns:mc="http://schemas.openxmlformats.org/markup-compatibility/2006">
              <mc:Choice xmlns:v="urn:schemas-microsoft-com:vml" Requires="v">
                <p:oleObj name="Equation" r:id="rId3" imgW="2768600" imgH="393700" progId="Equation.DSMT4">
                  <p:embed/>
                </p:oleObj>
              </mc:Choice>
              <mc:Fallback>
                <p:oleObj name="Equation" r:id="rId3" imgW="2768600" imgH="3937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3573463"/>
                        <a:ext cx="5435600" cy="773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直接箭头连接符 5">
            <a:extLst>
              <a:ext uri="{FF2B5EF4-FFF2-40B4-BE49-F238E27FC236}">
                <a16:creationId xmlns:a16="http://schemas.microsoft.com/office/drawing/2014/main" id="{0BD0473E-ADEA-AEE3-5EC2-32A3344F4E82}"/>
              </a:ext>
            </a:extLst>
          </p:cNvPr>
          <p:cNvCxnSpPr/>
          <p:nvPr/>
        </p:nvCxnSpPr>
        <p:spPr>
          <a:xfrm flipV="1">
            <a:off x="4284663" y="2927350"/>
            <a:ext cx="792162" cy="696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583" name="Text Box 24">
            <a:extLst>
              <a:ext uri="{FF2B5EF4-FFF2-40B4-BE49-F238E27FC236}">
                <a16:creationId xmlns:a16="http://schemas.microsoft.com/office/drawing/2014/main" id="{49437C39-21D1-8E3C-3F82-C5290F13DA18}"/>
              </a:ext>
            </a:extLst>
          </p:cNvPr>
          <p:cNvSpPr txBox="1">
            <a:spLocks noChangeArrowheads="1"/>
          </p:cNvSpPr>
          <p:nvPr/>
        </p:nvSpPr>
        <p:spPr bwMode="auto">
          <a:xfrm>
            <a:off x="3563938" y="4437063"/>
            <a:ext cx="5135562"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这表明，在计算价带空穴数时可以等效地用价带顶能级</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代替整个价带，价带的空穴数就如同在价带顶</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处集中了</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v</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个能态所含有的电子数</a:t>
            </a:r>
          </a:p>
        </p:txBody>
      </p:sp>
      <p:sp>
        <p:nvSpPr>
          <p:cNvPr id="24584" name="灯片编号占位符 3">
            <a:extLst>
              <a:ext uri="{FF2B5EF4-FFF2-40B4-BE49-F238E27FC236}">
                <a16:creationId xmlns:a16="http://schemas.microsoft.com/office/drawing/2014/main" id="{2D3A956B-30C5-BAB0-19EF-4B01131CD4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2FA42D0-4661-44CB-BBA3-7104389F43C6}"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21</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4585" name="对象 2">
            <a:extLst>
              <a:ext uri="{FF2B5EF4-FFF2-40B4-BE49-F238E27FC236}">
                <a16:creationId xmlns:a16="http://schemas.microsoft.com/office/drawing/2014/main" id="{88E43266-779F-9CFD-7443-7E520048E5EE}"/>
              </a:ext>
            </a:extLst>
          </p:cNvPr>
          <p:cNvGraphicFramePr>
            <a:graphicFrameLocks noChangeAspect="1"/>
          </p:cNvGraphicFramePr>
          <p:nvPr>
            <p:extLst>
              <p:ext uri="{D42A27DB-BD31-4B8C-83A1-F6EECF244321}">
                <p14:modId xmlns:p14="http://schemas.microsoft.com/office/powerpoint/2010/main" val="1467118111"/>
              </p:ext>
            </p:extLst>
          </p:nvPr>
        </p:nvGraphicFramePr>
        <p:xfrm>
          <a:off x="4122738" y="2181225"/>
          <a:ext cx="3286125" cy="755650"/>
        </p:xfrm>
        <a:graphic>
          <a:graphicData uri="http://schemas.openxmlformats.org/presentationml/2006/ole">
            <mc:AlternateContent xmlns:mc="http://schemas.openxmlformats.org/markup-compatibility/2006">
              <mc:Choice xmlns:v="urn:schemas-microsoft-com:vml" Requires="v">
                <p:oleObj name="Equation" r:id="rId5" imgW="1104840" imgH="253800" progId="Equation.DSMT4">
                  <p:embed/>
                </p:oleObj>
              </mc:Choice>
              <mc:Fallback>
                <p:oleObj name="Equation" r:id="rId5" imgW="1104840" imgH="253800" progId="Equation.DSMT4">
                  <p:embed/>
                  <p:pic>
                    <p:nvPicPr>
                      <p:cNvPr id="0" name="对象 2"/>
                      <p:cNvPicPr>
                        <a:picLocks noChangeAspect="1" noChangeArrowheads="1"/>
                      </p:cNvPicPr>
                      <p:nvPr/>
                    </p:nvPicPr>
                    <p:blipFill>
                      <a:blip r:embed="rId6"/>
                      <a:srcRect/>
                      <a:stretch>
                        <a:fillRect/>
                      </a:stretch>
                    </p:blipFill>
                    <p:spPr bwMode="auto">
                      <a:xfrm>
                        <a:off x="4122738" y="2181225"/>
                        <a:ext cx="3286125" cy="7556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21675F77-763F-D72C-6AE7-66D7395F5E6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99A5C2F-AF0A-4B2F-A1C7-0709C4573B6F}"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603" name="Rectangle 2">
            <a:extLst>
              <a:ext uri="{FF2B5EF4-FFF2-40B4-BE49-F238E27FC236}">
                <a16:creationId xmlns:a16="http://schemas.microsoft.com/office/drawing/2014/main" id="{4A04A711-DD32-52DE-8F79-D5D41E81FF21}"/>
              </a:ext>
            </a:extLst>
          </p:cNvPr>
          <p:cNvSpPr>
            <a:spLocks noGrp="1" noRot="1"/>
          </p:cNvSpPr>
          <p:nvPr>
            <p:ph type="title"/>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例题</a:t>
            </a:r>
          </a:p>
        </p:txBody>
      </p:sp>
      <p:sp>
        <p:nvSpPr>
          <p:cNvPr id="25604" name="Rectangle 3">
            <a:extLst>
              <a:ext uri="{FF2B5EF4-FFF2-40B4-BE49-F238E27FC236}">
                <a16:creationId xmlns:a16="http://schemas.microsoft.com/office/drawing/2014/main" id="{AB2CCAC7-22EE-CFC9-8409-E55510DCFF21}"/>
              </a:ext>
            </a:extLst>
          </p:cNvPr>
          <p:cNvSpPr>
            <a:spLocks noGrp="1" noRot="1"/>
          </p:cNvSpPr>
          <p:nvPr>
            <p:ph type="body" idx="1"/>
          </p:nvPr>
        </p:nvSpPr>
        <p:spPr>
          <a:xfrm>
            <a:off x="457200" y="1600200"/>
            <a:ext cx="8229600" cy="4525963"/>
          </a:xfrm>
        </p:spPr>
        <p:txBody>
          <a:bodyPr/>
          <a:lstStyle/>
          <a:p>
            <a:pPr algn="just"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计算给定费米能级的热平衡电子和空穴浓度。假设</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=300 K</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，硅的 </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2.8</a:t>
            </a:r>
            <a:r>
              <a:rPr lang="en-US" altLang="zh-CN" b="1"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b="1" baseline="30000" dirty="0">
                <a:latin typeface="Times New Roman" panose="02020603050405020304" pitchFamily="18" charset="0"/>
                <a:ea typeface="微软雅黑" panose="020B0503020204020204" pitchFamily="34" charset="-122"/>
                <a:cs typeface="Times New Roman" panose="02020603050405020304" pitchFamily="18" charset="0"/>
              </a:rPr>
              <a:t>19</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cm</a:t>
            </a:r>
            <a:r>
              <a:rPr lang="en-US" altLang="zh-CN" b="1"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1.04</a:t>
            </a:r>
            <a:r>
              <a:rPr lang="en-US" altLang="zh-CN" b="1" dirty="0">
                <a:latin typeface="Arial" panose="020B0604020202020204" pitchFamily="34" charset="0"/>
                <a:ea typeface="Cambria Math" panose="02040503050406030204" pitchFamily="18" charset="0"/>
                <a:cs typeface="Arial" panose="020B0604020202020204" pitchFamily="34" charset="0"/>
                <a:sym typeface="Symbol" panose="05050102010706020507" pitchFamily="18" charset="2"/>
              </a:rPr>
              <a:t> 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b="1" baseline="30000" dirty="0">
                <a:latin typeface="Times New Roman" panose="02020603050405020304" pitchFamily="18" charset="0"/>
                <a:ea typeface="微软雅黑" panose="020B0503020204020204" pitchFamily="34" charset="-122"/>
                <a:cs typeface="Times New Roman" panose="02020603050405020304" pitchFamily="18" charset="0"/>
              </a:rPr>
              <a:t>19</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cm</a:t>
            </a:r>
            <a:r>
              <a:rPr lang="en-US" altLang="zh-CN" b="1"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，硅的禁带宽度为</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1.12 eV</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，设费米能级比导带低</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0.25 eV</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p>
          <a:p>
            <a:pPr algn="just"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解</a:t>
            </a:r>
          </a:p>
          <a:p>
            <a:pPr lvl="1" algn="just" eaLnBrk="1" hangingPunct="1"/>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5605" name="Object 4">
            <a:extLst>
              <a:ext uri="{FF2B5EF4-FFF2-40B4-BE49-F238E27FC236}">
                <a16:creationId xmlns:a16="http://schemas.microsoft.com/office/drawing/2014/main" id="{3C61E426-A666-6DDB-9E15-490CCA197B5B}"/>
              </a:ext>
            </a:extLst>
          </p:cNvPr>
          <p:cNvGraphicFramePr>
            <a:graphicFrameLocks noGrp="1" noChangeAspect="1"/>
          </p:cNvGraphicFramePr>
          <p:nvPr>
            <p:ph sz="half" idx="4294967295"/>
            <p:extLst>
              <p:ext uri="{D42A27DB-BD31-4B8C-83A1-F6EECF244321}">
                <p14:modId xmlns:p14="http://schemas.microsoft.com/office/powerpoint/2010/main" val="557834487"/>
              </p:ext>
            </p:extLst>
          </p:nvPr>
        </p:nvGraphicFramePr>
        <p:xfrm>
          <a:off x="900113" y="4364038"/>
          <a:ext cx="7358314" cy="547688"/>
        </p:xfrm>
        <a:graphic>
          <a:graphicData uri="http://schemas.openxmlformats.org/presentationml/2006/ole">
            <mc:AlternateContent xmlns:mc="http://schemas.openxmlformats.org/markup-compatibility/2006">
              <mc:Choice xmlns:v="urn:schemas-microsoft-com:vml" Requires="v">
                <p:oleObj name="Equation" r:id="rId2" imgW="3073320" imgH="228600" progId="Equation.DSMT4">
                  <p:embed/>
                </p:oleObj>
              </mc:Choice>
              <mc:Fallback>
                <p:oleObj name="Equation" r:id="rId2" imgW="3073320" imgH="228600" progId="Equation.DSMT4">
                  <p:embed/>
                  <p:pic>
                    <p:nvPicPr>
                      <p:cNvPr id="0" name="Object 4"/>
                      <p:cNvPicPr>
                        <a:picLocks noChangeAspect="1" noChangeArrowheads="1"/>
                      </p:cNvPicPr>
                      <p:nvPr/>
                    </p:nvPicPr>
                    <p:blipFill>
                      <a:blip r:embed="rId3"/>
                      <a:srcRect/>
                      <a:stretch>
                        <a:fillRect/>
                      </a:stretch>
                    </p:blipFill>
                    <p:spPr bwMode="auto">
                      <a:xfrm>
                        <a:off x="900113" y="4364038"/>
                        <a:ext cx="7358314" cy="547688"/>
                      </a:xfrm>
                      <a:prstGeom prst="rect">
                        <a:avLst/>
                      </a:prstGeom>
                      <a:noFill/>
                      <a:ln>
                        <a:noFill/>
                      </a:ln>
                      <a:effectLst/>
                    </p:spPr>
                  </p:pic>
                </p:oleObj>
              </mc:Fallback>
            </mc:AlternateContent>
          </a:graphicData>
        </a:graphic>
      </p:graphicFrame>
      <p:graphicFrame>
        <p:nvGraphicFramePr>
          <p:cNvPr id="25606" name="Object 6">
            <a:extLst>
              <a:ext uri="{FF2B5EF4-FFF2-40B4-BE49-F238E27FC236}">
                <a16:creationId xmlns:a16="http://schemas.microsoft.com/office/drawing/2014/main" id="{89AC34E4-A4C8-0C01-1D27-DFC86FEE74CF}"/>
              </a:ext>
            </a:extLst>
          </p:cNvPr>
          <p:cNvGraphicFramePr>
            <a:graphicFrameLocks noChangeAspect="1"/>
          </p:cNvGraphicFramePr>
          <p:nvPr>
            <p:extLst>
              <p:ext uri="{D42A27DB-BD31-4B8C-83A1-F6EECF244321}">
                <p14:modId xmlns:p14="http://schemas.microsoft.com/office/powerpoint/2010/main" val="2937306793"/>
              </p:ext>
            </p:extLst>
          </p:nvPr>
        </p:nvGraphicFramePr>
        <p:xfrm>
          <a:off x="877909" y="4965945"/>
          <a:ext cx="7992367" cy="518135"/>
        </p:xfrm>
        <a:graphic>
          <a:graphicData uri="http://schemas.openxmlformats.org/presentationml/2006/ole">
            <mc:AlternateContent xmlns:mc="http://schemas.openxmlformats.org/markup-compatibility/2006">
              <mc:Choice xmlns:v="urn:schemas-microsoft-com:vml" Requires="v">
                <p:oleObj name="Equation" r:id="rId4" imgW="3530520" imgH="228600" progId="Equation.DSMT4">
                  <p:embed/>
                </p:oleObj>
              </mc:Choice>
              <mc:Fallback>
                <p:oleObj name="Equation" r:id="rId4" imgW="3530520" imgH="228600" progId="Equation.DSMT4">
                  <p:embed/>
                  <p:pic>
                    <p:nvPicPr>
                      <p:cNvPr id="0" name="Object 6"/>
                      <p:cNvPicPr>
                        <a:picLocks noChangeAspect="1" noChangeArrowheads="1"/>
                      </p:cNvPicPr>
                      <p:nvPr/>
                    </p:nvPicPr>
                    <p:blipFill>
                      <a:blip r:embed="rId5"/>
                      <a:srcRect/>
                      <a:stretch>
                        <a:fillRect/>
                      </a:stretch>
                    </p:blipFill>
                    <p:spPr bwMode="auto">
                      <a:xfrm>
                        <a:off x="877909" y="4965945"/>
                        <a:ext cx="7992367" cy="518135"/>
                      </a:xfrm>
                      <a:prstGeom prst="rect">
                        <a:avLst/>
                      </a:prstGeom>
                      <a:noFill/>
                      <a:ln>
                        <a:noFill/>
                      </a:ln>
                      <a:effectLst/>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FA2B3705-11C7-4B69-6729-64EF423E1BA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14FD09A-AB26-4440-9580-ABEE90D09DD6}"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627" name="Rectangle 2">
            <a:extLst>
              <a:ext uri="{FF2B5EF4-FFF2-40B4-BE49-F238E27FC236}">
                <a16:creationId xmlns:a16="http://schemas.microsoft.com/office/drawing/2014/main" id="{6A7C5066-265C-74F9-C2EC-59BD6A484D52}"/>
              </a:ext>
            </a:extLst>
          </p:cNvPr>
          <p:cNvSpPr>
            <a:spLocks noGrp="1" noRot="1"/>
          </p:cNvSpPr>
          <p:nvPr>
            <p:ph type="title"/>
          </p:nvPr>
        </p:nvSpPr>
        <p:spPr/>
        <p:txBody>
          <a:bodyPr/>
          <a:lstStyle/>
          <a:p>
            <a:pPr eaLnBrk="1" hangingPunct="1"/>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电子浓度与空穴浓度之间的关系</a:t>
            </a:r>
          </a:p>
        </p:txBody>
      </p:sp>
      <p:sp>
        <p:nvSpPr>
          <p:cNvPr id="30726" name="Rectangle 3">
            <a:extLst>
              <a:ext uri="{FF2B5EF4-FFF2-40B4-BE49-F238E27FC236}">
                <a16:creationId xmlns:a16="http://schemas.microsoft.com/office/drawing/2014/main" id="{0A1AA9D3-0488-F25C-E918-C8D987DEF255}"/>
              </a:ext>
            </a:extLst>
          </p:cNvPr>
          <p:cNvSpPr>
            <a:spLocks noGrp="1" noRot="1"/>
          </p:cNvSpPr>
          <p:nvPr>
            <p:ph type="body" idx="1"/>
          </p:nvPr>
        </p:nvSpPr>
        <p:spPr>
          <a:xfrm>
            <a:off x="457200" y="2349500"/>
            <a:ext cx="8229600" cy="3959225"/>
          </a:xfrm>
        </p:spPr>
        <p:txBody>
          <a:bodyPr/>
          <a:lstStyle/>
          <a:p>
            <a:pPr eaLnBrk="1" hangingPunct="1"/>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联系着电子、空穴浓度</a:t>
            </a:r>
          </a:p>
          <a:p>
            <a:pPr lvl="1" eaLnBrk="1" hangingPunct="1"/>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升高，电子浓度增高、空穴浓度降低</a:t>
            </a:r>
          </a:p>
          <a:p>
            <a:pPr lvl="1" eaLnBrk="1" hangingPunct="1"/>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降低则反之</a:t>
            </a:r>
            <a:endParaRPr lang="zh-CN" altLang="en-US" b="1" baseline="-2500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电子、空穴浓度积保持常数</a:t>
            </a:r>
          </a:p>
          <a:p>
            <a:pPr lvl="1" eaLnBrk="1" hangingPunct="1"/>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前提条件是费米能级远离导带和价带</a:t>
            </a:r>
          </a:p>
        </p:txBody>
      </p:sp>
      <p:graphicFrame>
        <p:nvGraphicFramePr>
          <p:cNvPr id="30727" name="Object 6">
            <a:extLst>
              <a:ext uri="{FF2B5EF4-FFF2-40B4-BE49-F238E27FC236}">
                <a16:creationId xmlns:a16="http://schemas.microsoft.com/office/drawing/2014/main" id="{7BAAB409-EA09-211C-9378-0AA584808080}"/>
              </a:ext>
            </a:extLst>
          </p:cNvPr>
          <p:cNvGraphicFramePr>
            <a:graphicFrameLocks noChangeAspect="1"/>
          </p:cNvGraphicFramePr>
          <p:nvPr>
            <p:extLst>
              <p:ext uri="{D42A27DB-BD31-4B8C-83A1-F6EECF244321}">
                <p14:modId xmlns:p14="http://schemas.microsoft.com/office/powerpoint/2010/main" val="2133016725"/>
              </p:ext>
            </p:extLst>
          </p:nvPr>
        </p:nvGraphicFramePr>
        <p:xfrm>
          <a:off x="1174676" y="5301208"/>
          <a:ext cx="6794648" cy="765047"/>
        </p:xfrm>
        <a:graphic>
          <a:graphicData uri="http://schemas.openxmlformats.org/presentationml/2006/ole">
            <mc:AlternateContent xmlns:mc="http://schemas.openxmlformats.org/markup-compatibility/2006">
              <mc:Choice xmlns:v="urn:schemas-microsoft-com:vml" Requires="v">
                <p:oleObj name="Equation" r:id="rId2" imgW="2222280" imgH="253800" progId="Equation.DSMT4">
                  <p:embed/>
                </p:oleObj>
              </mc:Choice>
              <mc:Fallback>
                <p:oleObj name="Equation" r:id="rId2" imgW="2222280" imgH="253800" progId="Equation.DSMT4">
                  <p:embed/>
                  <p:pic>
                    <p:nvPicPr>
                      <p:cNvPr id="0" name="Object 6"/>
                      <p:cNvPicPr>
                        <a:picLocks noChangeAspect="1" noChangeArrowheads="1"/>
                      </p:cNvPicPr>
                      <p:nvPr/>
                    </p:nvPicPr>
                    <p:blipFill>
                      <a:blip r:embed="rId3"/>
                      <a:srcRect/>
                      <a:stretch>
                        <a:fillRect/>
                      </a:stretch>
                    </p:blipFill>
                    <p:spPr bwMode="auto">
                      <a:xfrm>
                        <a:off x="1174676" y="5301208"/>
                        <a:ext cx="6794648" cy="765047"/>
                      </a:xfrm>
                      <a:prstGeom prst="rect">
                        <a:avLst/>
                      </a:prstGeom>
                      <a:noFill/>
                      <a:ln>
                        <a:noFill/>
                      </a:ln>
                      <a:effectLst/>
                    </p:spPr>
                  </p:pic>
                </p:oleObj>
              </mc:Fallback>
            </mc:AlternateContent>
          </a:graphicData>
        </a:graphic>
      </p:graphicFrame>
      <p:graphicFrame>
        <p:nvGraphicFramePr>
          <p:cNvPr id="3" name="对象 2">
            <a:extLst>
              <a:ext uri="{FF2B5EF4-FFF2-40B4-BE49-F238E27FC236}">
                <a16:creationId xmlns:a16="http://schemas.microsoft.com/office/drawing/2014/main" id="{8737909E-F59E-C78A-AB38-A8E8E3184CA5}"/>
              </a:ext>
            </a:extLst>
          </p:cNvPr>
          <p:cNvGraphicFramePr>
            <a:graphicFrameLocks noChangeAspect="1"/>
          </p:cNvGraphicFramePr>
          <p:nvPr>
            <p:extLst>
              <p:ext uri="{D42A27DB-BD31-4B8C-83A1-F6EECF244321}">
                <p14:modId xmlns:p14="http://schemas.microsoft.com/office/powerpoint/2010/main" val="3091551594"/>
              </p:ext>
            </p:extLst>
          </p:nvPr>
        </p:nvGraphicFramePr>
        <p:xfrm>
          <a:off x="1074738" y="1450975"/>
          <a:ext cx="3136900" cy="755650"/>
        </p:xfrm>
        <a:graphic>
          <a:graphicData uri="http://schemas.openxmlformats.org/presentationml/2006/ole">
            <mc:AlternateContent xmlns:mc="http://schemas.openxmlformats.org/markup-compatibility/2006">
              <mc:Choice xmlns:v="urn:schemas-microsoft-com:vml" Requires="v">
                <p:oleObj name="Equation" r:id="rId4" imgW="1054080" imgH="253800" progId="Equation.DSMT4">
                  <p:embed/>
                </p:oleObj>
              </mc:Choice>
              <mc:Fallback>
                <p:oleObj name="Equation" r:id="rId4" imgW="1054080" imgH="253800" progId="Equation.DSMT4">
                  <p:embed/>
                  <p:pic>
                    <p:nvPicPr>
                      <p:cNvPr id="23558" name="对象 2">
                        <a:extLst>
                          <a:ext uri="{FF2B5EF4-FFF2-40B4-BE49-F238E27FC236}">
                            <a16:creationId xmlns:a16="http://schemas.microsoft.com/office/drawing/2014/main" id="{51753AAD-13B6-11AA-9961-8CFD25A52403}"/>
                          </a:ext>
                        </a:extLst>
                      </p:cNvPr>
                      <p:cNvPicPr>
                        <a:picLocks noChangeAspect="1" noChangeArrowheads="1"/>
                      </p:cNvPicPr>
                      <p:nvPr/>
                    </p:nvPicPr>
                    <p:blipFill>
                      <a:blip r:embed="rId5"/>
                      <a:srcRect/>
                      <a:stretch>
                        <a:fillRect/>
                      </a:stretch>
                    </p:blipFill>
                    <p:spPr bwMode="auto">
                      <a:xfrm>
                        <a:off x="1074738" y="1450975"/>
                        <a:ext cx="3136900" cy="755650"/>
                      </a:xfrm>
                      <a:prstGeom prst="rect">
                        <a:avLst/>
                      </a:prstGeom>
                      <a:noFill/>
                      <a:ln>
                        <a:noFill/>
                      </a:ln>
                    </p:spPr>
                  </p:pic>
                </p:oleObj>
              </mc:Fallback>
            </mc:AlternateContent>
          </a:graphicData>
        </a:graphic>
      </p:graphicFrame>
      <p:graphicFrame>
        <p:nvGraphicFramePr>
          <p:cNvPr id="4" name="对象 2">
            <a:extLst>
              <a:ext uri="{FF2B5EF4-FFF2-40B4-BE49-F238E27FC236}">
                <a16:creationId xmlns:a16="http://schemas.microsoft.com/office/drawing/2014/main" id="{F110F7DB-D51C-DA24-1D69-9C95413C6D6D}"/>
              </a:ext>
            </a:extLst>
          </p:cNvPr>
          <p:cNvGraphicFramePr>
            <a:graphicFrameLocks noChangeAspect="1"/>
          </p:cNvGraphicFramePr>
          <p:nvPr>
            <p:extLst>
              <p:ext uri="{D42A27DB-BD31-4B8C-83A1-F6EECF244321}">
                <p14:modId xmlns:p14="http://schemas.microsoft.com/office/powerpoint/2010/main" val="1379338920"/>
              </p:ext>
            </p:extLst>
          </p:nvPr>
        </p:nvGraphicFramePr>
        <p:xfrm>
          <a:off x="4978400" y="1416339"/>
          <a:ext cx="3286125" cy="755650"/>
        </p:xfrm>
        <a:graphic>
          <a:graphicData uri="http://schemas.openxmlformats.org/presentationml/2006/ole">
            <mc:AlternateContent xmlns:mc="http://schemas.openxmlformats.org/markup-compatibility/2006">
              <mc:Choice xmlns:v="urn:schemas-microsoft-com:vml" Requires="v">
                <p:oleObj name="Equation" r:id="rId6" imgW="1104840" imgH="253800" progId="Equation.DSMT4">
                  <p:embed/>
                </p:oleObj>
              </mc:Choice>
              <mc:Fallback>
                <p:oleObj name="Equation" r:id="rId6" imgW="1104840" imgH="253800" progId="Equation.DSMT4">
                  <p:embed/>
                  <p:pic>
                    <p:nvPicPr>
                      <p:cNvPr id="24585" name="对象 2">
                        <a:extLst>
                          <a:ext uri="{FF2B5EF4-FFF2-40B4-BE49-F238E27FC236}">
                            <a16:creationId xmlns:a16="http://schemas.microsoft.com/office/drawing/2014/main" id="{88E43266-779F-9CFD-7443-7E520048E5EE}"/>
                          </a:ext>
                        </a:extLst>
                      </p:cNvPr>
                      <p:cNvPicPr>
                        <a:picLocks noChangeAspect="1" noChangeArrowheads="1"/>
                      </p:cNvPicPr>
                      <p:nvPr/>
                    </p:nvPicPr>
                    <p:blipFill>
                      <a:blip r:embed="rId7"/>
                      <a:srcRect/>
                      <a:stretch>
                        <a:fillRect/>
                      </a:stretch>
                    </p:blipFill>
                    <p:spPr bwMode="auto">
                      <a:xfrm>
                        <a:off x="4978400" y="1416339"/>
                        <a:ext cx="3286125" cy="75565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6">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16B42D59-779D-0858-725D-53079FC3EF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E8366EB-E43A-4C55-8226-0F53E544DCAE}" type="slidenum">
              <a:rPr lang="en-US" altLang="zh-CN" sz="1200" smtClean="0">
                <a:latin typeface="Arial" panose="020B0604020202020204" pitchFamily="34" charset="0"/>
                <a:ea typeface="楷体_GB2312" pitchFamily="49" charset="-122"/>
              </a:rPr>
              <a:pPr>
                <a:spcBef>
                  <a:spcPct val="0"/>
                </a:spcBef>
                <a:buFontTx/>
                <a:buNone/>
              </a:pPr>
              <a:t>24</a:t>
            </a:fld>
            <a:endParaRPr lang="en-US" altLang="zh-CN" sz="1200">
              <a:latin typeface="Arial" panose="020B0604020202020204" pitchFamily="34" charset="0"/>
              <a:ea typeface="楷体_GB2312" pitchFamily="49" charset="-122"/>
            </a:endParaRPr>
          </a:p>
        </p:txBody>
      </p:sp>
      <p:sp>
        <p:nvSpPr>
          <p:cNvPr id="27651" name="Rectangle 2">
            <a:extLst>
              <a:ext uri="{FF2B5EF4-FFF2-40B4-BE49-F238E27FC236}">
                <a16:creationId xmlns:a16="http://schemas.microsoft.com/office/drawing/2014/main" id="{58D23AF0-2197-E784-5121-D9FED4A3D59A}"/>
              </a:ext>
            </a:extLst>
          </p:cNvPr>
          <p:cNvSpPr>
            <a:spLocks noGrp="1" noRot="1"/>
          </p:cNvSpPr>
          <p:nvPr>
            <p:ph type="title"/>
          </p:nvPr>
        </p:nvSpPr>
        <p:spPr>
          <a:xfrm>
            <a:off x="319088" y="292100"/>
            <a:ext cx="8505825" cy="1143000"/>
          </a:xfrm>
        </p:spPr>
        <p:txBody>
          <a:bodyPr/>
          <a:lstStyle/>
          <a:p>
            <a:r>
              <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4.3.2  </a:t>
            </a: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平衡半导体中的杂质与载流子</a:t>
            </a:r>
            <a:endPar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942" name="Rectangle 3">
            <a:extLst>
              <a:ext uri="{FF2B5EF4-FFF2-40B4-BE49-F238E27FC236}">
                <a16:creationId xmlns:a16="http://schemas.microsoft.com/office/drawing/2014/main" id="{3F38402C-4B52-92B0-8AA9-9668821D791C}"/>
              </a:ext>
            </a:extLst>
          </p:cNvPr>
          <p:cNvSpPr>
            <a:spLocks noGrp="1" noRot="1" noChangeArrowheads="1"/>
          </p:cNvSpPr>
          <p:nvPr>
            <p:ph type="body" idx="1"/>
          </p:nvPr>
        </p:nvSpPr>
        <p:spPr>
          <a:xfrm>
            <a:off x="215900" y="1624013"/>
            <a:ext cx="8712200" cy="4525962"/>
          </a:xfrm>
        </p:spPr>
        <p:txBody>
          <a:bodyPr/>
          <a:lstStyle/>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4.3.2.1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半导体导带底和价带顶的状态密度</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4.3.2.2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半导体的费米能级与载流子占据几率</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4.3.2.3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半导体中的电子和空穴浓度</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4.3.2.4  </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本征半导体中的载流子浓度和费米能级</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P92</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4.3.2.5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半导体中的杂质</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1616075" indent="-1616075"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4.3.2.6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故意掺杂的半导体中的载流子浓度和费米能级</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BFC61F0-C992-8028-770C-0557E9F81309}"/>
              </a:ext>
            </a:extLst>
          </p:cNvPr>
          <p:cNvSpPr>
            <a:spLocks noRot="1" noChangeArrowheads="1"/>
          </p:cNvSpPr>
          <p:nvPr/>
        </p:nvSpPr>
        <p:spPr bwMode="auto">
          <a:xfrm>
            <a:off x="1716088" y="485775"/>
            <a:ext cx="5699125"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本征半导体</a:t>
            </a:r>
          </a:p>
        </p:txBody>
      </p:sp>
      <p:sp>
        <p:nvSpPr>
          <p:cNvPr id="28675" name="灯片编号占位符 3">
            <a:extLst>
              <a:ext uri="{FF2B5EF4-FFF2-40B4-BE49-F238E27FC236}">
                <a16:creationId xmlns:a16="http://schemas.microsoft.com/office/drawing/2014/main" id="{9EE9932C-23CE-43E4-515B-3CAE790EA41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9766FC6-971E-4EB4-A4E8-2A8EC4A89891}"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25</a:t>
            </a:fld>
            <a:endParaRPr lang="zh-CN" altLang="en-US" sz="1200" b="1">
              <a:solidFill>
                <a:srgbClr val="898989"/>
              </a:solidFill>
              <a:latin typeface="微软雅黑" panose="020B0503020204020204" pitchFamily="34" charset="-122"/>
              <a:ea typeface="微软雅黑" panose="020B0503020204020204" pitchFamily="34" charset="-122"/>
            </a:endParaRPr>
          </a:p>
        </p:txBody>
      </p:sp>
      <p:sp>
        <p:nvSpPr>
          <p:cNvPr id="8" name="Rectangle 3">
            <a:extLst>
              <a:ext uri="{FF2B5EF4-FFF2-40B4-BE49-F238E27FC236}">
                <a16:creationId xmlns:a16="http://schemas.microsoft.com/office/drawing/2014/main" id="{0CE4E131-8698-6050-4195-AC8CFFA4C4B4}"/>
              </a:ext>
            </a:extLst>
          </p:cNvPr>
          <p:cNvSpPr txBox="1">
            <a:spLocks noRot="1" noChangeArrowheads="1"/>
          </p:cNvSpPr>
          <p:nvPr/>
        </p:nvSpPr>
        <p:spPr bwMode="auto">
          <a:xfrm>
            <a:off x="457200" y="1989138"/>
            <a:ext cx="82296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10000"/>
              </a:lnSpc>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将无杂质及缺陷的高纯半导体成为</a:t>
            </a:r>
            <a:r>
              <a:rPr lang="zh-CN" altLang="en-US"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本征半导体</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，这时半导体的</a:t>
            </a:r>
            <a:r>
              <a:rPr lang="en-US" altLang="zh-CN" sz="26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600" b="1" i="1" baseline="-2500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和载流子浓度完全取决于半导体本身的性质</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Rectangle 3">
            <a:extLst>
              <a:ext uri="{FF2B5EF4-FFF2-40B4-BE49-F238E27FC236}">
                <a16:creationId xmlns:a16="http://schemas.microsoft.com/office/drawing/2014/main" id="{269BB1BC-EDE8-3DAE-DD76-EE8BAFA9D7D8}"/>
              </a:ext>
            </a:extLst>
          </p:cNvPr>
          <p:cNvSpPr txBox="1">
            <a:spLocks noRot="1" noChangeArrowheads="1"/>
          </p:cNvSpPr>
          <p:nvPr/>
        </p:nvSpPr>
        <p:spPr bwMode="auto">
          <a:xfrm>
            <a:off x="450850" y="3465513"/>
            <a:ext cx="82296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10000"/>
              </a:lnSpc>
            </a:pPr>
            <a:r>
              <a:rPr lang="zh-CN" altLang="en-US" sz="2600" b="1">
                <a:latin typeface="微软雅黑" panose="020B0503020204020204" pitchFamily="34" charset="-122"/>
                <a:ea typeface="微软雅黑" panose="020B0503020204020204" pitchFamily="34" charset="-122"/>
                <a:cs typeface="Times New Roman" panose="02020603050405020304" pitchFamily="18" charset="0"/>
              </a:rPr>
              <a:t>在本征半导体材料中，当温度较高时</a:t>
            </a:r>
          </a:p>
          <a:p>
            <a:pPr lvl="1">
              <a:lnSpc>
                <a:spcPct val="110000"/>
              </a:lnSpc>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电子受热激发，从价带跃迁到导带；价带产生空穴，导带产生电子；这种电子和空穴统称本征载流子</a:t>
            </a:r>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10000"/>
              </a:lnSpc>
            </a:pP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空穴数目等于电子数目</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；温度越高，数目越大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AF8D1CBC-3A12-52FA-B21F-F31D5EDC0763}"/>
              </a:ext>
            </a:extLst>
          </p:cNvPr>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C5F5E30E-C285-4E23-987C-3BB9E2421D65}" type="slidenum">
              <a:rPr lang="en-US" altLang="zh-CN" sz="1400" b="1">
                <a:latin typeface="Times New Roman" panose="02020603050405020304" pitchFamily="18" charset="0"/>
                <a:ea typeface="微软雅黑" panose="020B0503020204020204" pitchFamily="34" charset="-122"/>
                <a:cs typeface="Times New Roman" panose="02020603050405020304" pitchFamily="18" charset="0"/>
              </a:rPr>
              <a:pPr algn="r" eaLnBrk="1" hangingPunct="1">
                <a:spcBef>
                  <a:spcPct val="0"/>
                </a:spcBef>
                <a:buFontTx/>
                <a:buNone/>
              </a:pPr>
              <a:t>26</a:t>
            </a:fld>
            <a:endParaRPr lang="en-US" altLang="zh-CN" sz="1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699" name="Rectangle 2">
            <a:extLst>
              <a:ext uri="{FF2B5EF4-FFF2-40B4-BE49-F238E27FC236}">
                <a16:creationId xmlns:a16="http://schemas.microsoft.com/office/drawing/2014/main" id="{C6507CFC-372C-4731-03E8-F5D3D485A6C2}"/>
              </a:ext>
            </a:extLst>
          </p:cNvPr>
          <p:cNvSpPr>
            <a:spLocks noGrp="1" noRot="1"/>
          </p:cNvSpPr>
          <p:nvPr>
            <p:ph type="title" idx="4294967295"/>
          </p:nvPr>
        </p:nvSpPr>
        <p:spPr>
          <a:xfrm>
            <a:off x="1722438" y="115888"/>
            <a:ext cx="5699125" cy="1143000"/>
          </a:xfrm>
          <a:solidFill>
            <a:srgbClr val="FFFFFF"/>
          </a:solidFill>
        </p:spPr>
        <p:txBody>
          <a:bodyPr/>
          <a:lstStyle/>
          <a:p>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半导体的本征热激发</a:t>
            </a:r>
          </a:p>
        </p:txBody>
      </p:sp>
      <p:sp>
        <p:nvSpPr>
          <p:cNvPr id="34821" name="Rectangle 8">
            <a:extLst>
              <a:ext uri="{FF2B5EF4-FFF2-40B4-BE49-F238E27FC236}">
                <a16:creationId xmlns:a16="http://schemas.microsoft.com/office/drawing/2014/main" id="{AA64AE0D-BE5C-C14E-A797-BEB3D3DD799D}"/>
              </a:ext>
            </a:extLst>
          </p:cNvPr>
          <p:cNvSpPr>
            <a:spLocks noChangeArrowheads="1"/>
          </p:cNvSpPr>
          <p:nvPr/>
        </p:nvSpPr>
        <p:spPr bwMode="auto">
          <a:xfrm>
            <a:off x="611188" y="2705100"/>
            <a:ext cx="291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本征载流子浓度  </a:t>
            </a:r>
          </a:p>
        </p:txBody>
      </p:sp>
      <p:sp>
        <p:nvSpPr>
          <p:cNvPr id="34822" name="TextBox 7">
            <a:extLst>
              <a:ext uri="{FF2B5EF4-FFF2-40B4-BE49-F238E27FC236}">
                <a16:creationId xmlns:a16="http://schemas.microsoft.com/office/drawing/2014/main" id="{72EB57CC-5518-C502-7ECF-D7432DD93010}"/>
              </a:ext>
            </a:extLst>
          </p:cNvPr>
          <p:cNvSpPr txBox="1">
            <a:spLocks noChangeArrowheads="1"/>
          </p:cNvSpPr>
          <p:nvPr/>
        </p:nvSpPr>
        <p:spPr bwMode="auto">
          <a:xfrm>
            <a:off x="611188" y="4398963"/>
            <a:ext cx="81948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只和材料、温度相关，可以查表得到，</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Si</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1.5</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10</a:t>
            </a:r>
            <a:r>
              <a:rPr lang="en-US" altLang="zh-TW" sz="2400" b="1" baseline="30000" dirty="0">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cm</a:t>
            </a:r>
            <a:r>
              <a:rPr lang="en-US" altLang="zh-CN" sz="2400" b="1" baseline="30000" dirty="0">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400" b="1" baseline="300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4823" name="对象 3">
            <a:extLst>
              <a:ext uri="{FF2B5EF4-FFF2-40B4-BE49-F238E27FC236}">
                <a16:creationId xmlns:a16="http://schemas.microsoft.com/office/drawing/2014/main" id="{721CB5D5-D8CD-6542-853A-1F4A88A963FC}"/>
              </a:ext>
            </a:extLst>
          </p:cNvPr>
          <p:cNvGraphicFramePr>
            <a:graphicFrameLocks noChangeAspect="1"/>
          </p:cNvGraphicFramePr>
          <p:nvPr/>
        </p:nvGraphicFramePr>
        <p:xfrm>
          <a:off x="2789238" y="1412875"/>
          <a:ext cx="3563937" cy="1177925"/>
        </p:xfrm>
        <a:graphic>
          <a:graphicData uri="http://schemas.openxmlformats.org/presentationml/2006/ole">
            <mc:AlternateContent xmlns:mc="http://schemas.openxmlformats.org/markup-compatibility/2006">
              <mc:Choice xmlns:v="urn:schemas-microsoft-com:vml" Requires="v">
                <p:oleObj name="Equation" r:id="rId2" imgW="1459866" imgH="482391" progId="Equation.DSMT4">
                  <p:embed/>
                </p:oleObj>
              </mc:Choice>
              <mc:Fallback>
                <p:oleObj name="Equation" r:id="rId2" imgW="1459866" imgH="482391" progId="Equation.DSMT4">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238" y="1412875"/>
                        <a:ext cx="3563937"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4" name="对象 4">
            <a:extLst>
              <a:ext uri="{FF2B5EF4-FFF2-40B4-BE49-F238E27FC236}">
                <a16:creationId xmlns:a16="http://schemas.microsoft.com/office/drawing/2014/main" id="{AD06622E-B426-3375-1E39-C4AF897D49B3}"/>
              </a:ext>
            </a:extLst>
          </p:cNvPr>
          <p:cNvGraphicFramePr>
            <a:graphicFrameLocks noChangeAspect="1"/>
          </p:cNvGraphicFramePr>
          <p:nvPr>
            <p:extLst>
              <p:ext uri="{D42A27DB-BD31-4B8C-83A1-F6EECF244321}">
                <p14:modId xmlns:p14="http://schemas.microsoft.com/office/powerpoint/2010/main" val="2359706470"/>
              </p:ext>
            </p:extLst>
          </p:nvPr>
        </p:nvGraphicFramePr>
        <p:xfrm>
          <a:off x="1893888" y="3376613"/>
          <a:ext cx="5380037" cy="800100"/>
        </p:xfrm>
        <a:graphic>
          <a:graphicData uri="http://schemas.openxmlformats.org/presentationml/2006/ole">
            <mc:AlternateContent xmlns:mc="http://schemas.openxmlformats.org/markup-compatibility/2006">
              <mc:Choice xmlns:v="urn:schemas-microsoft-com:vml" Requires="v">
                <p:oleObj name="Equation" r:id="rId4" imgW="1879560" imgH="279360" progId="Equation.DSMT4">
                  <p:embed/>
                </p:oleObj>
              </mc:Choice>
              <mc:Fallback>
                <p:oleObj name="Equation" r:id="rId4" imgW="1879560" imgH="279360" progId="Equation.DSMT4">
                  <p:embed/>
                  <p:pic>
                    <p:nvPicPr>
                      <p:cNvPr id="0" name="对象 4"/>
                      <p:cNvPicPr>
                        <a:picLocks noChangeAspect="1" noChangeArrowheads="1"/>
                      </p:cNvPicPr>
                      <p:nvPr/>
                    </p:nvPicPr>
                    <p:blipFill>
                      <a:blip r:embed="rId5"/>
                      <a:srcRect/>
                      <a:stretch>
                        <a:fillRect/>
                      </a:stretch>
                    </p:blipFill>
                    <p:spPr bwMode="auto">
                      <a:xfrm>
                        <a:off x="1893888" y="3376613"/>
                        <a:ext cx="53800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4" name="灯片编号占位符 3">
            <a:extLst>
              <a:ext uri="{FF2B5EF4-FFF2-40B4-BE49-F238E27FC236}">
                <a16:creationId xmlns:a16="http://schemas.microsoft.com/office/drawing/2014/main" id="{C89AEA4C-E414-E4B7-5D3E-46FFB0A122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ADC4326-B4C5-4B48-B1EB-A05EDB0A90AD}"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26</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TextBox 7">
            <a:extLst>
              <a:ext uri="{FF2B5EF4-FFF2-40B4-BE49-F238E27FC236}">
                <a16:creationId xmlns:a16="http://schemas.microsoft.com/office/drawing/2014/main" id="{E62FAE35-C425-5206-9898-C86247D9D62D}"/>
              </a:ext>
            </a:extLst>
          </p:cNvPr>
          <p:cNvSpPr txBox="1">
            <a:spLocks noChangeArrowheads="1"/>
          </p:cNvSpPr>
          <p:nvPr/>
        </p:nvSpPr>
        <p:spPr bwMode="auto">
          <a:xfrm>
            <a:off x="488950" y="5373688"/>
            <a:ext cx="8186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根据本征半导体中载流子浓度与温度的关系，可以得到带隙</a:t>
            </a:r>
            <a:endParaRPr lang="zh-CN" altLang="en-US" sz="2400" b="1" baseline="30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P spid="34822"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A8B836D-2E4F-C129-BEE2-A71AE7B33181}"/>
              </a:ext>
            </a:extLst>
          </p:cNvPr>
          <p:cNvSpPr>
            <a:spLocks noGrp="1" noRot="1"/>
          </p:cNvSpPr>
          <p:nvPr>
            <p:ph type="title"/>
          </p:nvPr>
        </p:nvSpPr>
        <p:spPr>
          <a:xfrm>
            <a:off x="457200" y="44450"/>
            <a:ext cx="8229600" cy="774700"/>
          </a:xfrm>
        </p:spPr>
        <p:txBody>
          <a:bodyPr/>
          <a:lstStyle/>
          <a:p>
            <a:pPr eaLnBrk="1" hangingPunct="1"/>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本征费米能级</a:t>
            </a:r>
          </a:p>
        </p:txBody>
      </p:sp>
      <p:sp>
        <p:nvSpPr>
          <p:cNvPr id="30723" name="Rectangle 3">
            <a:extLst>
              <a:ext uri="{FF2B5EF4-FFF2-40B4-BE49-F238E27FC236}">
                <a16:creationId xmlns:a16="http://schemas.microsoft.com/office/drawing/2014/main" id="{C8DF4EDD-8AAA-9D9E-5F0C-B7853400EFF1}"/>
              </a:ext>
            </a:extLst>
          </p:cNvPr>
          <p:cNvSpPr>
            <a:spLocks noGrp="1" noRot="1"/>
          </p:cNvSpPr>
          <p:nvPr>
            <p:ph type="body" idx="1"/>
          </p:nvPr>
        </p:nvSpPr>
        <p:spPr>
          <a:xfrm>
            <a:off x="539750" y="917575"/>
            <a:ext cx="8229600" cy="4525963"/>
          </a:xfrm>
        </p:spPr>
        <p:txBody>
          <a:bodyPr/>
          <a:lstStyle/>
          <a:p>
            <a:pPr eaLnBrk="1" hangingPunct="1"/>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本征载流子浓度</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1" i="1" baseline="-25000">
                <a:latin typeface="Times New Roman" panose="02020603050405020304" pitchFamily="18" charset="0"/>
                <a:ea typeface="微软雅黑" panose="020B0503020204020204" pitchFamily="34" charset="-122"/>
                <a:cs typeface="Times New Roman" panose="02020603050405020304" pitchFamily="18" charset="0"/>
              </a:rPr>
              <a:t>i</a:t>
            </a:r>
          </a:p>
          <a:p>
            <a:pPr eaLnBrk="1" hangingPunct="1"/>
            <a:endParaRPr lang="en-US" altLang="zh-CN" sz="2800" b="1" baseline="-2500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en-US" altLang="zh-CN" sz="2800" b="1" baseline="-2500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本征费米能级</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b="1" i="1" baseline="-25000">
                <a:latin typeface="Times New Roman" panose="02020603050405020304" pitchFamily="18" charset="0"/>
                <a:ea typeface="微软雅黑" panose="020B0503020204020204" pitchFamily="34" charset="-122"/>
                <a:cs typeface="Times New Roman" panose="02020603050405020304" pitchFamily="18" charset="0"/>
              </a:rPr>
              <a:t>Fi</a:t>
            </a:r>
          </a:p>
        </p:txBody>
      </p:sp>
      <p:sp>
        <p:nvSpPr>
          <p:cNvPr id="9" name="Rectangle 14">
            <a:extLst>
              <a:ext uri="{FF2B5EF4-FFF2-40B4-BE49-F238E27FC236}">
                <a16:creationId xmlns:a16="http://schemas.microsoft.com/office/drawing/2014/main" id="{49C84AA7-90E5-A734-69C7-D17EEE4E7031}"/>
              </a:ext>
            </a:extLst>
          </p:cNvPr>
          <p:cNvSpPr>
            <a:spLocks noChangeArrowheads="1"/>
          </p:cNvSpPr>
          <p:nvPr/>
        </p:nvSpPr>
        <p:spPr bwMode="auto">
          <a:xfrm>
            <a:off x="468313" y="5330825"/>
            <a:ext cx="82089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20000"/>
              </a:lnSpc>
              <a:spcBef>
                <a:spcPct val="50000"/>
              </a:spcBef>
              <a:buFontTx/>
              <a:buNone/>
            </a:pPr>
            <a:r>
              <a:rPr kumimoji="1"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在一般情况下，由于</a:t>
            </a:r>
            <a:r>
              <a:rPr kumimoji="1"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较小，且</a:t>
            </a:r>
            <a:r>
              <a:rPr kumimoji="1"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a:t>
            </a:r>
            <a:r>
              <a:rPr kumimoji="1" lang="en-US" altLang="zh-CN" sz="2400" b="1"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和</a:t>
            </a:r>
            <a:r>
              <a:rPr kumimoji="1"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a:t>
            </a:r>
            <a:r>
              <a:rPr kumimoji="1" lang="en-US" altLang="zh-CN" sz="2400" b="1"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相差不大，所以</a:t>
            </a:r>
            <a:r>
              <a:rPr kumimoji="1"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本征半导体的费米能级</a:t>
            </a:r>
            <a:r>
              <a:rPr kumimoji="1" lang="en-US" altLang="zh-CN" sz="2400" b="1" i="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i="1" baseline="-2500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Fi</a:t>
            </a:r>
            <a:r>
              <a:rPr kumimoji="1"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近似地在带隙的中间</a:t>
            </a:r>
            <a:endParaRPr kumimoji="1"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0725" name="对象 1">
            <a:extLst>
              <a:ext uri="{FF2B5EF4-FFF2-40B4-BE49-F238E27FC236}">
                <a16:creationId xmlns:a16="http://schemas.microsoft.com/office/drawing/2014/main" id="{2A328800-F383-AA03-75F8-C70BCC1FF527}"/>
              </a:ext>
            </a:extLst>
          </p:cNvPr>
          <p:cNvGraphicFramePr>
            <a:graphicFrameLocks noChangeAspect="1"/>
          </p:cNvGraphicFramePr>
          <p:nvPr>
            <p:extLst>
              <p:ext uri="{D42A27DB-BD31-4B8C-83A1-F6EECF244321}">
                <p14:modId xmlns:p14="http://schemas.microsoft.com/office/powerpoint/2010/main" val="2578619176"/>
              </p:ext>
            </p:extLst>
          </p:nvPr>
        </p:nvGraphicFramePr>
        <p:xfrm>
          <a:off x="3983038" y="2143125"/>
          <a:ext cx="3411537" cy="555625"/>
        </p:xfrm>
        <a:graphic>
          <a:graphicData uri="http://schemas.openxmlformats.org/presentationml/2006/ole">
            <mc:AlternateContent xmlns:mc="http://schemas.openxmlformats.org/markup-compatibility/2006">
              <mc:Choice xmlns:v="urn:schemas-microsoft-com:vml" Requires="v">
                <p:oleObj name="Equation" r:id="rId2" imgW="1562040" imgH="253800" progId="Equation.DSMT4">
                  <p:embed/>
                </p:oleObj>
              </mc:Choice>
              <mc:Fallback>
                <p:oleObj name="Equation" r:id="rId2" imgW="1562040" imgH="253800" progId="Equation.DSMT4">
                  <p:embed/>
                  <p:pic>
                    <p:nvPicPr>
                      <p:cNvPr id="0" name="对象 1"/>
                      <p:cNvPicPr>
                        <a:picLocks noChangeAspect="1" noChangeArrowheads="1"/>
                      </p:cNvPicPr>
                      <p:nvPr/>
                    </p:nvPicPr>
                    <p:blipFill>
                      <a:blip r:embed="rId3"/>
                      <a:srcRect/>
                      <a:stretch>
                        <a:fillRect/>
                      </a:stretch>
                    </p:blipFill>
                    <p:spPr bwMode="auto">
                      <a:xfrm>
                        <a:off x="3983038" y="2143125"/>
                        <a:ext cx="3411537"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6" name="对象 2">
            <a:extLst>
              <a:ext uri="{FF2B5EF4-FFF2-40B4-BE49-F238E27FC236}">
                <a16:creationId xmlns:a16="http://schemas.microsoft.com/office/drawing/2014/main" id="{411AA8D9-F2B9-54A5-43F4-A18E555A60F4}"/>
              </a:ext>
            </a:extLst>
          </p:cNvPr>
          <p:cNvGraphicFramePr>
            <a:graphicFrameLocks noChangeAspect="1"/>
          </p:cNvGraphicFramePr>
          <p:nvPr>
            <p:extLst>
              <p:ext uri="{D42A27DB-BD31-4B8C-83A1-F6EECF244321}">
                <p14:modId xmlns:p14="http://schemas.microsoft.com/office/powerpoint/2010/main" val="3451809818"/>
              </p:ext>
            </p:extLst>
          </p:nvPr>
        </p:nvGraphicFramePr>
        <p:xfrm>
          <a:off x="4500563" y="2820777"/>
          <a:ext cx="4462672" cy="2286421"/>
        </p:xfrm>
        <a:graphic>
          <a:graphicData uri="http://schemas.openxmlformats.org/presentationml/2006/ole">
            <mc:AlternateContent xmlns:mc="http://schemas.openxmlformats.org/markup-compatibility/2006">
              <mc:Choice xmlns:v="urn:schemas-microsoft-com:vml" Requires="v">
                <p:oleObj name="Equation" r:id="rId4" imgW="2057400" imgH="1054080" progId="Equation.DSMT4">
                  <p:embed/>
                </p:oleObj>
              </mc:Choice>
              <mc:Fallback>
                <p:oleObj name="Equation" r:id="rId4" imgW="2057400" imgH="1054080" progId="Equation.DSMT4">
                  <p:embed/>
                  <p:pic>
                    <p:nvPicPr>
                      <p:cNvPr id="0" name="对象 2"/>
                      <p:cNvPicPr>
                        <a:picLocks noChangeAspect="1" noChangeArrowheads="1"/>
                      </p:cNvPicPr>
                      <p:nvPr/>
                    </p:nvPicPr>
                    <p:blipFill>
                      <a:blip r:embed="rId5"/>
                      <a:srcRect/>
                      <a:stretch>
                        <a:fillRect/>
                      </a:stretch>
                    </p:blipFill>
                    <p:spPr bwMode="auto">
                      <a:xfrm>
                        <a:off x="4500563" y="2820777"/>
                        <a:ext cx="4462672" cy="2286421"/>
                      </a:xfrm>
                      <a:prstGeom prst="rect">
                        <a:avLst/>
                      </a:prstGeom>
                      <a:noFill/>
                      <a:ln>
                        <a:noFill/>
                      </a:ln>
                    </p:spPr>
                  </p:pic>
                </p:oleObj>
              </mc:Fallback>
            </mc:AlternateContent>
          </a:graphicData>
        </a:graphic>
      </p:graphicFrame>
      <p:grpSp>
        <p:nvGrpSpPr>
          <p:cNvPr id="3" name="组合 2">
            <a:extLst>
              <a:ext uri="{FF2B5EF4-FFF2-40B4-BE49-F238E27FC236}">
                <a16:creationId xmlns:a16="http://schemas.microsoft.com/office/drawing/2014/main" id="{EFB0211A-0ADE-8306-27FD-04932B9BDE93}"/>
              </a:ext>
            </a:extLst>
          </p:cNvPr>
          <p:cNvGrpSpPr>
            <a:grpSpLocks/>
          </p:cNvGrpSpPr>
          <p:nvPr/>
        </p:nvGrpSpPr>
        <p:grpSpPr bwMode="auto">
          <a:xfrm>
            <a:off x="1187450" y="2995613"/>
            <a:ext cx="3313113" cy="1617662"/>
            <a:chOff x="1187450" y="3467521"/>
            <a:chExt cx="3313113" cy="1617663"/>
          </a:xfrm>
        </p:grpSpPr>
        <p:graphicFrame>
          <p:nvGraphicFramePr>
            <p:cNvPr id="30731" name="对象 5">
              <a:extLst>
                <a:ext uri="{FF2B5EF4-FFF2-40B4-BE49-F238E27FC236}">
                  <a16:creationId xmlns:a16="http://schemas.microsoft.com/office/drawing/2014/main" id="{2F1D288B-68E9-AA09-9D4B-85C407AB1DDF}"/>
                </a:ext>
              </a:extLst>
            </p:cNvPr>
            <p:cNvGraphicFramePr>
              <a:graphicFrameLocks noChangeAspect="1"/>
            </p:cNvGraphicFramePr>
            <p:nvPr/>
          </p:nvGraphicFramePr>
          <p:xfrm>
            <a:off x="1187450" y="3467521"/>
            <a:ext cx="2693988" cy="773113"/>
          </p:xfrm>
          <a:graphic>
            <a:graphicData uri="http://schemas.openxmlformats.org/presentationml/2006/ole">
              <mc:AlternateContent xmlns:mc="http://schemas.openxmlformats.org/markup-compatibility/2006">
                <mc:Choice xmlns:v="urn:schemas-microsoft-com:vml" Requires="v">
                  <p:oleObj name="Equation" r:id="rId6" imgW="1371600" imgH="393700" progId="Equation.DSMT4">
                    <p:embed/>
                  </p:oleObj>
                </mc:Choice>
                <mc:Fallback>
                  <p:oleObj name="Equation" r:id="rId6" imgW="1371600" imgH="393700" progId="Equation.DSMT4">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3467521"/>
                          <a:ext cx="2693988" cy="7731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32" name="对象 6">
              <a:extLst>
                <a:ext uri="{FF2B5EF4-FFF2-40B4-BE49-F238E27FC236}">
                  <a16:creationId xmlns:a16="http://schemas.microsoft.com/office/drawing/2014/main" id="{760B3D06-DF93-4AA8-D350-AC2E4C142070}"/>
                </a:ext>
              </a:extLst>
            </p:cNvPr>
            <p:cNvGraphicFramePr>
              <a:graphicFrameLocks noChangeAspect="1"/>
            </p:cNvGraphicFramePr>
            <p:nvPr/>
          </p:nvGraphicFramePr>
          <p:xfrm>
            <a:off x="1187450" y="4312071"/>
            <a:ext cx="2692400" cy="773113"/>
          </p:xfrm>
          <a:graphic>
            <a:graphicData uri="http://schemas.openxmlformats.org/presentationml/2006/ole">
              <mc:AlternateContent xmlns:mc="http://schemas.openxmlformats.org/markup-compatibility/2006">
                <mc:Choice xmlns:v="urn:schemas-microsoft-com:vml" Requires="v">
                  <p:oleObj name="Equation" r:id="rId8" imgW="1371600" imgH="393700" progId="Equation.DSMT4">
                    <p:embed/>
                  </p:oleObj>
                </mc:Choice>
                <mc:Fallback>
                  <p:oleObj name="Equation" r:id="rId8" imgW="1371600" imgH="393700" progId="Equation.DSMT4">
                    <p:embed/>
                    <p:pic>
                      <p:nvPicPr>
                        <p:cNvPr id="0" name="对象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450" y="4312071"/>
                          <a:ext cx="2692400" cy="7731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直接箭头连接符 9">
              <a:extLst>
                <a:ext uri="{FF2B5EF4-FFF2-40B4-BE49-F238E27FC236}">
                  <a16:creationId xmlns:a16="http://schemas.microsoft.com/office/drawing/2014/main" id="{78AEB66B-A7C9-097F-44F0-97CBF86D79CE}"/>
                </a:ext>
              </a:extLst>
            </p:cNvPr>
            <p:cNvCxnSpPr/>
            <p:nvPr/>
          </p:nvCxnSpPr>
          <p:spPr>
            <a:xfrm>
              <a:off x="3881438" y="3854871"/>
              <a:ext cx="619125" cy="422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2556385-F556-6349-B356-DF02537367A2}"/>
                </a:ext>
              </a:extLst>
            </p:cNvPr>
            <p:cNvCxnSpPr/>
            <p:nvPr/>
          </p:nvCxnSpPr>
          <p:spPr>
            <a:xfrm flipV="1">
              <a:off x="3879850" y="4277147"/>
              <a:ext cx="620713" cy="422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FE72593D-9B0B-48E5-47A6-E489D49C7CEC}"/>
              </a:ext>
            </a:extLst>
          </p:cNvPr>
          <p:cNvSpPr txBox="1">
            <a:spLocks noChangeArrowheads="1"/>
          </p:cNvSpPr>
          <p:nvPr/>
        </p:nvSpPr>
        <p:spPr bwMode="auto">
          <a:xfrm>
            <a:off x="34925" y="4829175"/>
            <a:ext cx="4968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时，本征费米能级刚好在禁带中间</a:t>
            </a:r>
          </a:p>
        </p:txBody>
      </p:sp>
      <p:sp>
        <p:nvSpPr>
          <p:cNvPr id="30729" name="灯片编号占位符 5">
            <a:extLst>
              <a:ext uri="{FF2B5EF4-FFF2-40B4-BE49-F238E27FC236}">
                <a16:creationId xmlns:a16="http://schemas.microsoft.com/office/drawing/2014/main" id="{0404374E-9B6C-2455-A705-68B0C6F189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ADD2B41-2E9D-4F42-A0E2-461A99B41CA9}"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27</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0730" name="对象 6">
            <a:extLst>
              <a:ext uri="{FF2B5EF4-FFF2-40B4-BE49-F238E27FC236}">
                <a16:creationId xmlns:a16="http://schemas.microsoft.com/office/drawing/2014/main" id="{21C93F9A-86E0-67C0-8D5A-9E2B170B2E9C}"/>
              </a:ext>
            </a:extLst>
          </p:cNvPr>
          <p:cNvGraphicFramePr>
            <a:graphicFrameLocks noChangeAspect="1"/>
          </p:cNvGraphicFramePr>
          <p:nvPr>
            <p:extLst>
              <p:ext uri="{D42A27DB-BD31-4B8C-83A1-F6EECF244321}">
                <p14:modId xmlns:p14="http://schemas.microsoft.com/office/powerpoint/2010/main" val="2584113339"/>
              </p:ext>
            </p:extLst>
          </p:nvPr>
        </p:nvGraphicFramePr>
        <p:xfrm>
          <a:off x="2673350" y="1112838"/>
          <a:ext cx="3798888" cy="858837"/>
        </p:xfrm>
        <a:graphic>
          <a:graphicData uri="http://schemas.openxmlformats.org/presentationml/2006/ole">
            <mc:AlternateContent xmlns:mc="http://schemas.openxmlformats.org/markup-compatibility/2006">
              <mc:Choice xmlns:v="urn:schemas-microsoft-com:vml" Requires="v">
                <p:oleObj name="Equation" r:id="rId10" imgW="1739880" imgH="393480" progId="Equation.DSMT4">
                  <p:embed/>
                </p:oleObj>
              </mc:Choice>
              <mc:Fallback>
                <p:oleObj name="Equation" r:id="rId10" imgW="1739880" imgH="393480" progId="Equation.DSMT4">
                  <p:embed/>
                  <p:pic>
                    <p:nvPicPr>
                      <p:cNvPr id="0" name="对象 6"/>
                      <p:cNvPicPr>
                        <a:picLocks noChangeAspect="1" noChangeArrowheads="1"/>
                      </p:cNvPicPr>
                      <p:nvPr/>
                    </p:nvPicPr>
                    <p:blipFill>
                      <a:blip r:embed="rId11"/>
                      <a:srcRect/>
                      <a:stretch>
                        <a:fillRect/>
                      </a:stretch>
                    </p:blipFill>
                    <p:spPr bwMode="auto">
                      <a:xfrm>
                        <a:off x="2673350" y="1112838"/>
                        <a:ext cx="3798888"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Bottom)">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3668A7C6-8404-6DF6-F7B6-9FD679270F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78AA7C2-B6C4-4D13-8EEA-2CF2A2DA793E}"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747" name="Rectangle 2">
            <a:extLst>
              <a:ext uri="{FF2B5EF4-FFF2-40B4-BE49-F238E27FC236}">
                <a16:creationId xmlns:a16="http://schemas.microsoft.com/office/drawing/2014/main" id="{0295BC69-C031-44B4-5D41-F203A374485C}"/>
              </a:ext>
            </a:extLst>
          </p:cNvPr>
          <p:cNvSpPr>
            <a:spLocks noGrp="1" noRot="1"/>
          </p:cNvSpPr>
          <p:nvPr>
            <p:ph type="title"/>
          </p:nvPr>
        </p:nvSpPr>
        <p:spPr/>
        <p:txBody>
          <a:bodyPr/>
          <a:lstStyle/>
          <a:p>
            <a:pPr eaLnBrk="1" hangingPunct="1"/>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例题</a:t>
            </a:r>
          </a:p>
        </p:txBody>
      </p:sp>
      <p:sp>
        <p:nvSpPr>
          <p:cNvPr id="31748" name="Rectangle 3">
            <a:extLst>
              <a:ext uri="{FF2B5EF4-FFF2-40B4-BE49-F238E27FC236}">
                <a16:creationId xmlns:a16="http://schemas.microsoft.com/office/drawing/2014/main" id="{B6886CEC-BA1C-6AAB-7E84-1A68FB9B18D3}"/>
              </a:ext>
            </a:extLst>
          </p:cNvPr>
          <p:cNvSpPr>
            <a:spLocks noGrp="1" noRot="1"/>
          </p:cNvSpPr>
          <p:nvPr>
            <p:ph type="body" idx="1"/>
          </p:nvPr>
        </p:nvSpPr>
        <p:spPr/>
        <p:txBody>
          <a:bodyPr/>
          <a:lstStyle/>
          <a:p>
            <a:pPr eaLnBrk="1" hangingPunct="1"/>
            <a:r>
              <a:rPr lang="en-US" altLang="zh-CN" b="1" i="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=300</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时，计算硅中本征费米能级相对于禁带中央的位置，已知硅的载流子有效质量为电子</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1.08 </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，空穴</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0.56 </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rPr>
              <a:t>0</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解</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本征费米能级相对于禁带中央的位置为</a:t>
            </a:r>
          </a:p>
          <a:p>
            <a:pPr lvl="2" eaLnBrk="1" hangingPunct="1"/>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1749" name="Object 4">
            <a:extLst>
              <a:ext uri="{FF2B5EF4-FFF2-40B4-BE49-F238E27FC236}">
                <a16:creationId xmlns:a16="http://schemas.microsoft.com/office/drawing/2014/main" id="{669E378E-468C-1F3D-683D-E2D36F248BF8}"/>
              </a:ext>
            </a:extLst>
          </p:cNvPr>
          <p:cNvGraphicFramePr>
            <a:graphicFrameLocks noGrp="1" noChangeAspect="1"/>
          </p:cNvGraphicFramePr>
          <p:nvPr>
            <p:ph sz="half" idx="4294967295"/>
            <p:extLst>
              <p:ext uri="{D42A27DB-BD31-4B8C-83A1-F6EECF244321}">
                <p14:modId xmlns:p14="http://schemas.microsoft.com/office/powerpoint/2010/main" val="2257354585"/>
              </p:ext>
            </p:extLst>
          </p:nvPr>
        </p:nvGraphicFramePr>
        <p:xfrm>
          <a:off x="869950" y="4438650"/>
          <a:ext cx="7386638" cy="1520825"/>
        </p:xfrm>
        <a:graphic>
          <a:graphicData uri="http://schemas.openxmlformats.org/presentationml/2006/ole">
            <mc:AlternateContent xmlns:mc="http://schemas.openxmlformats.org/markup-compatibility/2006">
              <mc:Choice xmlns:v="urn:schemas-microsoft-com:vml" Requires="v">
                <p:oleObj name="Equation" r:id="rId2" imgW="3454200" imgH="711000" progId="Equation.DSMT4">
                  <p:embed/>
                </p:oleObj>
              </mc:Choice>
              <mc:Fallback>
                <p:oleObj name="Equation" r:id="rId2" imgW="3454200" imgH="711000" progId="Equation.DSMT4">
                  <p:embed/>
                  <p:pic>
                    <p:nvPicPr>
                      <p:cNvPr id="0" name="Object 4"/>
                      <p:cNvPicPr>
                        <a:picLocks noChangeAspect="1" noChangeArrowheads="1"/>
                      </p:cNvPicPr>
                      <p:nvPr/>
                    </p:nvPicPr>
                    <p:blipFill>
                      <a:blip r:embed="rId3"/>
                      <a:srcRect/>
                      <a:stretch>
                        <a:fillRect/>
                      </a:stretch>
                    </p:blipFill>
                    <p:spPr bwMode="auto">
                      <a:xfrm>
                        <a:off x="869950" y="4438650"/>
                        <a:ext cx="7386638" cy="152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DE075652-DC08-28FF-4302-EE15A45C4E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D8FAB8B-B875-4C71-9746-7CF7665CD5BB}"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29</a:t>
            </a:fld>
            <a:endParaRPr lang="en-US" altLang="zh-CN" sz="1200" b="1">
              <a:latin typeface="微软雅黑" panose="020B0503020204020204" pitchFamily="34" charset="-122"/>
              <a:ea typeface="微软雅黑" panose="020B0503020204020204" pitchFamily="34" charset="-122"/>
            </a:endParaRPr>
          </a:p>
        </p:txBody>
      </p:sp>
      <p:sp>
        <p:nvSpPr>
          <p:cNvPr id="32771" name="Rectangle 2">
            <a:extLst>
              <a:ext uri="{FF2B5EF4-FFF2-40B4-BE49-F238E27FC236}">
                <a16:creationId xmlns:a16="http://schemas.microsoft.com/office/drawing/2014/main" id="{020E7948-9BBA-FF58-1E54-6E7D9E9991C1}"/>
              </a:ext>
            </a:extLst>
          </p:cNvPr>
          <p:cNvSpPr>
            <a:spLocks noGrp="1" noRot="1"/>
          </p:cNvSpPr>
          <p:nvPr>
            <p:ph type="title"/>
          </p:nvPr>
        </p:nvSpPr>
        <p:spPr>
          <a:xfrm>
            <a:off x="0" y="274638"/>
            <a:ext cx="9144000" cy="1143000"/>
          </a:xfrm>
        </p:spPr>
        <p:txBody>
          <a:bodyPr/>
          <a:lstStyle/>
          <a:p>
            <a:r>
              <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4.3.2  </a:t>
            </a: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平衡半导体中的杂质与载流子</a:t>
            </a:r>
            <a:endPar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062" name="Rectangle 3">
            <a:extLst>
              <a:ext uri="{FF2B5EF4-FFF2-40B4-BE49-F238E27FC236}">
                <a16:creationId xmlns:a16="http://schemas.microsoft.com/office/drawing/2014/main" id="{1BD4A550-8761-3004-2653-90C8C611F91F}"/>
              </a:ext>
            </a:extLst>
          </p:cNvPr>
          <p:cNvSpPr>
            <a:spLocks noGrp="1" noRot="1" noChangeArrowheads="1"/>
          </p:cNvSpPr>
          <p:nvPr>
            <p:ph type="body" idx="1"/>
          </p:nvPr>
        </p:nvSpPr>
        <p:spPr>
          <a:xfrm>
            <a:off x="179388" y="1600200"/>
            <a:ext cx="8785225" cy="4525963"/>
          </a:xfrm>
        </p:spPr>
        <p:txBody>
          <a:bodyPr/>
          <a:lstStyle/>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4.3.2.1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半导体导带底和价带顶的状态密度</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4.3.2.2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半导体的费米能级与载流子占据几率</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4.3.2.3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半导体中的电子和空穴浓度</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4.3.2.4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本征半导体中的载流子浓度和费米能级</a:t>
            </a:r>
          </a:p>
          <a:p>
            <a:pPr eaLnBrk="1" hangingPunct="1">
              <a:buFont typeface="Arial" panose="020B0604020202020204" pitchFamily="34" charset="0"/>
              <a:buNone/>
              <a:defRPr/>
            </a:pP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4.3.2.5  </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半导体中的杂质</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P93</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marL="1616075" indent="-1616075"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4.3.2.6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故意掺杂的半导体中的载流子浓度和费米能级</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4BDFD466-59C6-1061-326A-1FCC81E3B164}"/>
              </a:ext>
            </a:extLst>
          </p:cNvPr>
          <p:cNvSpPr>
            <a:spLocks noGrp="1"/>
          </p:cNvSpPr>
          <p:nvPr>
            <p:ph type="title"/>
          </p:nvPr>
        </p:nvSpPr>
        <p:spPr/>
        <p:txBody>
          <a:bodyPr/>
          <a:lstStyle/>
          <a:p>
            <a:r>
              <a:rPr lang="en-US" altLang="zh-CN"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4.3  </a:t>
            </a:r>
            <a:r>
              <a:rPr lang="zh-CN" altLang="en-US"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半导体的电特性</a:t>
            </a:r>
          </a:p>
        </p:txBody>
      </p:sp>
      <p:sp>
        <p:nvSpPr>
          <p:cNvPr id="6147" name="内容占位符 2">
            <a:extLst>
              <a:ext uri="{FF2B5EF4-FFF2-40B4-BE49-F238E27FC236}">
                <a16:creationId xmlns:a16="http://schemas.microsoft.com/office/drawing/2014/main" id="{D36108B9-3256-7DFE-8EDB-3E038547A912}"/>
              </a:ext>
            </a:extLst>
          </p:cNvPr>
          <p:cNvSpPr>
            <a:spLocks noGrp="1"/>
          </p:cNvSpPr>
          <p:nvPr>
            <p:ph idx="1"/>
          </p:nvPr>
        </p:nvSpPr>
        <p:spPr>
          <a:xfrm>
            <a:off x="0" y="1557338"/>
            <a:ext cx="9144000" cy="2447925"/>
          </a:xfrm>
        </p:spPr>
        <p:txBody>
          <a:bodyPr/>
          <a:lstStyle/>
          <a:p>
            <a:r>
              <a:rPr lang="en-US" altLang="zh-CN" b="1">
                <a:latin typeface="微软雅黑" panose="020B0503020204020204" pitchFamily="34" charset="-122"/>
                <a:ea typeface="微软雅黑" panose="020B0503020204020204" pitchFamily="34" charset="-122"/>
                <a:cs typeface="Times New Roman" panose="02020603050405020304" pitchFamily="18" charset="0"/>
              </a:rPr>
              <a:t>4.3.1  </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半导体的能带</a:t>
            </a:r>
            <a:endParaRPr lang="en-US" altLang="zh-CN" b="1">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4.3.2  </a:t>
            </a:r>
            <a:r>
              <a:rPr lang="zh-CN" altLang="en-US"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平衡半导体中的杂质与载流子</a:t>
            </a:r>
            <a:endParaRPr lang="en-US" altLang="zh-CN"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a:latin typeface="微软雅黑" panose="020B0503020204020204" pitchFamily="34" charset="-122"/>
                <a:ea typeface="微软雅黑" panose="020B0503020204020204" pitchFamily="34" charset="-122"/>
                <a:cs typeface="Times New Roman" panose="02020603050405020304" pitchFamily="18" charset="0"/>
              </a:rPr>
              <a:t>4.3.3  </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半导体材料中电子与空穴的输运过程</a:t>
            </a:r>
            <a:endParaRPr lang="en-US" altLang="zh-CN" b="1">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a:latin typeface="微软雅黑" panose="020B0503020204020204" pitchFamily="34" charset="-122"/>
                <a:ea typeface="微软雅黑" panose="020B0503020204020204" pitchFamily="34" charset="-122"/>
                <a:cs typeface="Times New Roman" panose="02020603050405020304" pitchFamily="18" charset="0"/>
              </a:rPr>
              <a:t>4.3.4  </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非平衡半导体中的过剩载流子</a:t>
            </a:r>
          </a:p>
        </p:txBody>
      </p:sp>
      <p:sp>
        <p:nvSpPr>
          <p:cNvPr id="6148" name="矩形 1">
            <a:extLst>
              <a:ext uri="{FF2B5EF4-FFF2-40B4-BE49-F238E27FC236}">
                <a16:creationId xmlns:a16="http://schemas.microsoft.com/office/drawing/2014/main" id="{5D9CAD59-990B-9E8F-9F98-086D918AF3DE}"/>
              </a:ext>
            </a:extLst>
          </p:cNvPr>
          <p:cNvSpPr>
            <a:spLocks noChangeArrowheads="1"/>
          </p:cNvSpPr>
          <p:nvPr/>
        </p:nvSpPr>
        <p:spPr bwMode="auto">
          <a:xfrm>
            <a:off x="503238" y="4581525"/>
            <a:ext cx="8137525" cy="1384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1795463" indent="-1795463">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spcBef>
                <a:spcPct val="0"/>
              </a:spcBef>
              <a:buFontTx/>
              <a:buNone/>
            </a:pPr>
            <a:r>
              <a:rPr lang="zh-CN" altLang="en-US"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平衡状态：</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没有外界影响（如电场、磁场或温度梯度等）作用于半导体上的状态，特性与时间无关，是半导体物理研究的起点</a:t>
            </a:r>
          </a:p>
        </p:txBody>
      </p:sp>
      <p:sp>
        <p:nvSpPr>
          <p:cNvPr id="6149" name="灯片编号占位符 4">
            <a:extLst>
              <a:ext uri="{FF2B5EF4-FFF2-40B4-BE49-F238E27FC236}">
                <a16:creationId xmlns:a16="http://schemas.microsoft.com/office/drawing/2014/main" id="{6A758040-AE21-817B-5169-ADD36D6B5A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91A2573-AF14-4CFB-8FA8-955D8012E610}"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3</a:t>
            </a:fld>
            <a:endParaRPr lang="zh-CN" altLang="en-US" sz="1200" b="1">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66695A6A-D952-1DC1-490F-4CDB970D2FB0}"/>
              </a:ext>
            </a:extLst>
          </p:cNvPr>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B2558831-7790-42B8-BC4D-C13024FAA10A}" type="slidenum">
              <a:rPr lang="en-US" altLang="zh-CN" sz="1400" b="1">
                <a:latin typeface="微软雅黑" panose="020B0503020204020204" pitchFamily="34" charset="-122"/>
                <a:ea typeface="微软雅黑" panose="020B0503020204020204" pitchFamily="34" charset="-122"/>
              </a:rPr>
              <a:pPr algn="r" eaLnBrk="1" hangingPunct="1">
                <a:spcBef>
                  <a:spcPct val="0"/>
                </a:spcBef>
                <a:buFontTx/>
                <a:buNone/>
              </a:pPr>
              <a:t>30</a:t>
            </a:fld>
            <a:endParaRPr lang="en-US" altLang="zh-CN" sz="1400" b="1">
              <a:latin typeface="微软雅黑" panose="020B0503020204020204" pitchFamily="34" charset="-122"/>
              <a:ea typeface="微软雅黑" panose="020B0503020204020204" pitchFamily="34" charset="-122"/>
            </a:endParaRPr>
          </a:p>
        </p:txBody>
      </p:sp>
      <p:sp>
        <p:nvSpPr>
          <p:cNvPr id="33795" name="Rectangle 2">
            <a:extLst>
              <a:ext uri="{FF2B5EF4-FFF2-40B4-BE49-F238E27FC236}">
                <a16:creationId xmlns:a16="http://schemas.microsoft.com/office/drawing/2014/main" id="{0495A332-B86C-C654-50DA-9EFBBCF9B266}"/>
              </a:ext>
            </a:extLst>
          </p:cNvPr>
          <p:cNvSpPr>
            <a:spLocks noGrp="1" noRot="1"/>
          </p:cNvSpPr>
          <p:nvPr>
            <p:ph type="title" idx="4294967295"/>
          </p:nvPr>
        </p:nvSpPr>
        <p:spPr>
          <a:xfrm>
            <a:off x="2298700" y="227013"/>
            <a:ext cx="4546600" cy="1143000"/>
          </a:xfrm>
        </p:spPr>
        <p:txBody>
          <a:bodyPr/>
          <a:lstStyle/>
          <a:p>
            <a:r>
              <a:rPr kumimoji="1" lang="zh-CN" altLang="en-US"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半导体中的杂质</a:t>
            </a:r>
          </a:p>
        </p:txBody>
      </p:sp>
      <p:sp>
        <p:nvSpPr>
          <p:cNvPr id="38916" name="Rectangle 4">
            <a:extLst>
              <a:ext uri="{FF2B5EF4-FFF2-40B4-BE49-F238E27FC236}">
                <a16:creationId xmlns:a16="http://schemas.microsoft.com/office/drawing/2014/main" id="{611A5595-135F-BC8D-F142-311FD1D90EA9}"/>
              </a:ext>
            </a:extLst>
          </p:cNvPr>
          <p:cNvSpPr>
            <a:spLocks noChangeArrowheads="1"/>
          </p:cNvSpPr>
          <p:nvPr/>
        </p:nvSpPr>
        <p:spPr bwMode="auto">
          <a:xfrm>
            <a:off x="611188" y="1312863"/>
            <a:ext cx="7921625" cy="4892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在完整的周期晶格中，电子波函数</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扩展</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于整个晶体之中（是一种</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共有化</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状态），电子的能级只能处于</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能带之中</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而不能存在于禁带</a:t>
            </a:r>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a:p>
            <a:pPr>
              <a:spcBef>
                <a:spcPct val="0"/>
              </a:spcBef>
              <a:buFontTx/>
              <a:buNone/>
            </a:pPr>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a:p>
            <a:pPr>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半导体中的杂质、空位等缺陷使严格的周期性势场受到破坏，从而有可能使电子或者空穴</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束缚</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在他们的周围，形成（空间上）</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局域化</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的电子态。这些局域电子态的能量通常在</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禁带之中</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，称为</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杂质（缺陷）能级</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a:p>
            <a:pPr>
              <a:spcBef>
                <a:spcPct val="0"/>
              </a:spcBef>
              <a:buFontTx/>
              <a:buNone/>
            </a:pPr>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a:p>
            <a:pPr>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某些合适的杂质对电子和空穴的束缚很弱，在室温下电子和空穴很容易获得能量脱离束缚而在整个晶体中运动。相当于这些杂质能级离导带底（或者价带顶）很近。电子（或者空穴）很容易受到热激发进入导带（或者价带）。</a:t>
            </a:r>
          </a:p>
        </p:txBody>
      </p:sp>
      <p:sp>
        <p:nvSpPr>
          <p:cNvPr id="33797" name="灯片编号占位符 3">
            <a:extLst>
              <a:ext uri="{FF2B5EF4-FFF2-40B4-BE49-F238E27FC236}">
                <a16:creationId xmlns:a16="http://schemas.microsoft.com/office/drawing/2014/main" id="{CBBD0E43-608E-BA80-02D0-D7ECBF07FB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04B9A17-6F5A-45DB-BDDA-DEF43DC98C6E}"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30</a:t>
            </a:fld>
            <a:endParaRPr lang="zh-CN" altLang="en-US" sz="1200" b="1">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6">
            <a:extLst>
              <a:ext uri="{FF2B5EF4-FFF2-40B4-BE49-F238E27FC236}">
                <a16:creationId xmlns:a16="http://schemas.microsoft.com/office/drawing/2014/main" id="{3DC0CE7F-439C-7F32-FF76-3EC1652C74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D40EEB1-1175-4560-937C-47A2A80D960D}"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819" name="Rectangle 2">
            <a:extLst>
              <a:ext uri="{FF2B5EF4-FFF2-40B4-BE49-F238E27FC236}">
                <a16:creationId xmlns:a16="http://schemas.microsoft.com/office/drawing/2014/main" id="{118CEF92-71B7-5BE5-B3EA-39D5147BADD6}"/>
              </a:ext>
            </a:extLst>
          </p:cNvPr>
          <p:cNvSpPr>
            <a:spLocks noGrp="1" noRot="1"/>
          </p:cNvSpPr>
          <p:nvPr>
            <p:ph type="title"/>
          </p:nvPr>
        </p:nvSpPr>
        <p:spPr>
          <a:xfrm>
            <a:off x="3175" y="53975"/>
            <a:ext cx="9129713" cy="1143000"/>
          </a:xfrm>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施主与受主（替位式杂质），以</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Si</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为例</a:t>
            </a:r>
          </a:p>
        </p:txBody>
      </p:sp>
      <p:pic>
        <p:nvPicPr>
          <p:cNvPr id="34820" name="Picture 3">
            <a:extLst>
              <a:ext uri="{FF2B5EF4-FFF2-40B4-BE49-F238E27FC236}">
                <a16:creationId xmlns:a16="http://schemas.microsoft.com/office/drawing/2014/main" id="{27386AC3-5936-9D90-F165-CACC24B2008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1625" y="1125538"/>
            <a:ext cx="4194175" cy="2784475"/>
          </a:xfrm>
          <a:noFill/>
        </p:spPr>
      </p:pic>
      <p:pic>
        <p:nvPicPr>
          <p:cNvPr id="39943" name="Picture 4">
            <a:extLst>
              <a:ext uri="{FF2B5EF4-FFF2-40B4-BE49-F238E27FC236}">
                <a16:creationId xmlns:a16="http://schemas.microsoft.com/office/drawing/2014/main" id="{EAD16CD7-025F-4741-AF3E-74540E060EB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b="11552"/>
          <a:stretch>
            <a:fillRect/>
          </a:stretch>
        </p:blipFill>
        <p:spPr>
          <a:xfrm>
            <a:off x="4648200" y="1125538"/>
            <a:ext cx="4194175" cy="2808287"/>
          </a:xfrm>
          <a:noFill/>
        </p:spPr>
      </p:pic>
      <p:sp>
        <p:nvSpPr>
          <p:cNvPr id="39944" name="Text Box 5">
            <a:extLst>
              <a:ext uri="{FF2B5EF4-FFF2-40B4-BE49-F238E27FC236}">
                <a16:creationId xmlns:a16="http://schemas.microsoft.com/office/drawing/2014/main" id="{1D4F79CA-5E54-C0C2-8E1C-10801213019D}"/>
              </a:ext>
            </a:extLst>
          </p:cNvPr>
          <p:cNvSpPr txBox="1">
            <a:spLocks noChangeArrowheads="1"/>
          </p:cNvSpPr>
          <p:nvPr/>
        </p:nvSpPr>
        <p:spPr bwMode="auto">
          <a:xfrm>
            <a:off x="179388" y="5919788"/>
            <a:ext cx="4392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施主</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（给出一个电子）杂质</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:P</a:t>
            </a:r>
          </a:p>
        </p:txBody>
      </p:sp>
      <p:sp>
        <p:nvSpPr>
          <p:cNvPr id="39945" name="Text Box 6">
            <a:extLst>
              <a:ext uri="{FF2B5EF4-FFF2-40B4-BE49-F238E27FC236}">
                <a16:creationId xmlns:a16="http://schemas.microsoft.com/office/drawing/2014/main" id="{798265CA-7367-518D-F227-8C3C0AC15893}"/>
              </a:ext>
            </a:extLst>
          </p:cNvPr>
          <p:cNvSpPr txBox="1">
            <a:spLocks noChangeArrowheads="1"/>
          </p:cNvSpPr>
          <p:nvPr/>
        </p:nvSpPr>
        <p:spPr bwMode="auto">
          <a:xfrm>
            <a:off x="4787900" y="5919788"/>
            <a:ext cx="4248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受主</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（得到一个电子）杂质</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:B</a:t>
            </a:r>
          </a:p>
        </p:txBody>
      </p:sp>
      <p:sp>
        <p:nvSpPr>
          <p:cNvPr id="39946" name="TextBox 1">
            <a:extLst>
              <a:ext uri="{FF2B5EF4-FFF2-40B4-BE49-F238E27FC236}">
                <a16:creationId xmlns:a16="http://schemas.microsoft.com/office/drawing/2014/main" id="{0E7A0A72-1945-E028-1291-AA7BCE6AD562}"/>
              </a:ext>
            </a:extLst>
          </p:cNvPr>
          <p:cNvSpPr txBox="1">
            <a:spLocks noChangeArrowheads="1"/>
          </p:cNvSpPr>
          <p:nvPr/>
        </p:nvSpPr>
        <p:spPr bwMode="auto">
          <a:xfrm>
            <a:off x="11113" y="4005263"/>
            <a:ext cx="45370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0 K</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时，未参与成键的电子束缚于</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周围</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室温时，电子可以脱离束缚，拓展于整个晶体，</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成为正离子</a:t>
            </a:r>
          </a:p>
        </p:txBody>
      </p:sp>
      <p:sp>
        <p:nvSpPr>
          <p:cNvPr id="39947" name="TextBox 10">
            <a:extLst>
              <a:ext uri="{FF2B5EF4-FFF2-40B4-BE49-F238E27FC236}">
                <a16:creationId xmlns:a16="http://schemas.microsoft.com/office/drawing/2014/main" id="{4C20DF85-34B2-0E59-E24D-E2E7C872A7B0}"/>
              </a:ext>
            </a:extLst>
          </p:cNvPr>
          <p:cNvSpPr txBox="1">
            <a:spLocks noChangeArrowheads="1"/>
          </p:cNvSpPr>
          <p:nvPr/>
        </p:nvSpPr>
        <p:spPr bwMode="auto">
          <a:xfrm>
            <a:off x="4572000" y="4010025"/>
            <a:ext cx="45370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0 K</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缺少一个电子参与成键，类似于空穴束缚于</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周围</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室温时，空穴可以脱离束缚，拓展于整个晶体，</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成为负离子（即从别处得到一个电子）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4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94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p:bldP spid="39945" grpId="0"/>
      <p:bldP spid="399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69D6586-F9FE-7817-C929-6A369D9058D0}"/>
              </a:ext>
            </a:extLst>
          </p:cNvPr>
          <p:cNvSpPr>
            <a:spLocks noGrp="1" noRot="1"/>
          </p:cNvSpPr>
          <p:nvPr>
            <p:ph type="title" idx="4294967295"/>
          </p:nvPr>
        </p:nvSpPr>
        <p:spPr>
          <a:xfrm>
            <a:off x="3086100" y="0"/>
            <a:ext cx="2962275" cy="1143000"/>
          </a:xfrm>
        </p:spPr>
        <p:txBody>
          <a:bodyPr/>
          <a:lstStyle/>
          <a:p>
            <a:r>
              <a:rPr kumimoji="1"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施主杂质</a:t>
            </a:r>
          </a:p>
        </p:txBody>
      </p:sp>
      <p:sp>
        <p:nvSpPr>
          <p:cNvPr id="38916" name="Rectangle 3">
            <a:extLst>
              <a:ext uri="{FF2B5EF4-FFF2-40B4-BE49-F238E27FC236}">
                <a16:creationId xmlns:a16="http://schemas.microsoft.com/office/drawing/2014/main" id="{A461C9A5-D7E5-DEB1-CF19-6A9FE198B1D7}"/>
              </a:ext>
            </a:extLst>
          </p:cNvPr>
          <p:cNvSpPr>
            <a:spLocks noGrp="1" noRot="1" noChangeArrowheads="1"/>
          </p:cNvSpPr>
          <p:nvPr>
            <p:ph type="body" sz="half" idx="4294967295"/>
          </p:nvPr>
        </p:nvSpPr>
        <p:spPr>
          <a:xfrm>
            <a:off x="173038" y="922338"/>
            <a:ext cx="8782050" cy="823912"/>
          </a:xfrm>
          <a:solidFill>
            <a:schemeClr val="bg1"/>
          </a:solidFill>
        </p:spPr>
        <p:txBody>
          <a:bodyPr>
            <a:normAutofit lnSpcReduction="10000"/>
          </a:bodyPr>
          <a:lstStyle/>
          <a:p>
            <a:pPr>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施主</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杂质在能隙中提供带有电子的能级（束缚态）</a:t>
            </a:r>
          </a:p>
          <a:p>
            <a:pPr lvl="1">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电子由施主能级激发到导带远比价带激发容易</a:t>
            </a:r>
          </a:p>
          <a:p>
            <a:pPr>
              <a:defRPr/>
            </a:pPr>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5844" name="Picture 3">
            <a:extLst>
              <a:ext uri="{FF2B5EF4-FFF2-40B4-BE49-F238E27FC236}">
                <a16:creationId xmlns:a16="http://schemas.microsoft.com/office/drawing/2014/main" id="{7AFC0A79-A6F4-0494-9A7D-6E927E021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12938"/>
            <a:ext cx="404177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 Box 5">
            <a:extLst>
              <a:ext uri="{FF2B5EF4-FFF2-40B4-BE49-F238E27FC236}">
                <a16:creationId xmlns:a16="http://schemas.microsoft.com/office/drawing/2014/main" id="{BF770C75-3CCD-062B-DDCA-876320A60006}"/>
              </a:ext>
            </a:extLst>
          </p:cNvPr>
          <p:cNvSpPr txBox="1">
            <a:spLocks noChangeArrowheads="1"/>
          </p:cNvSpPr>
          <p:nvPr/>
        </p:nvSpPr>
        <p:spPr bwMode="auto">
          <a:xfrm>
            <a:off x="1403350" y="1828800"/>
            <a:ext cx="2519363"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施主杂质</a:t>
            </a:r>
            <a:r>
              <a:rPr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p>
        </p:txBody>
      </p:sp>
      <p:sp>
        <p:nvSpPr>
          <p:cNvPr id="1723428" name="Text Box 36">
            <a:extLst>
              <a:ext uri="{FF2B5EF4-FFF2-40B4-BE49-F238E27FC236}">
                <a16:creationId xmlns:a16="http://schemas.microsoft.com/office/drawing/2014/main" id="{188562AA-BA19-9720-C504-8B809FADCF6F}"/>
              </a:ext>
            </a:extLst>
          </p:cNvPr>
          <p:cNvSpPr txBox="1">
            <a:spLocks noChangeArrowheads="1"/>
          </p:cNvSpPr>
          <p:nvPr/>
        </p:nvSpPr>
        <p:spPr bwMode="auto">
          <a:xfrm>
            <a:off x="1042988" y="5549900"/>
            <a:ext cx="7056437" cy="831850"/>
          </a:xfrm>
          <a:prstGeom prst="rect">
            <a:avLst/>
          </a:prstGeom>
          <a:solidFill>
            <a:srgbClr val="FFFF99"/>
          </a:solidFill>
          <a:ln w="9525">
            <a:solidFill>
              <a:srgbClr val="FF6699"/>
            </a:solidFill>
            <a:miter lim="800000"/>
            <a:headEnd/>
            <a:tailEnd/>
          </a:ln>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主要含施主杂质</a:t>
            </a:r>
          </a:p>
          <a:p>
            <a:pPr lvl="1"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导电几乎完全依靠施主热激发到导带的电子</a:t>
            </a:r>
          </a:p>
        </p:txBody>
      </p:sp>
      <p:sp>
        <p:nvSpPr>
          <p:cNvPr id="40969" name="Rectangle 37">
            <a:extLst>
              <a:ext uri="{FF2B5EF4-FFF2-40B4-BE49-F238E27FC236}">
                <a16:creationId xmlns:a16="http://schemas.microsoft.com/office/drawing/2014/main" id="{7BAB9B75-FE86-ABF6-B92A-B62722EBEBEB}"/>
              </a:ext>
            </a:extLst>
          </p:cNvPr>
          <p:cNvSpPr>
            <a:spLocks noChangeArrowheads="1"/>
          </p:cNvSpPr>
          <p:nvPr/>
        </p:nvSpPr>
        <p:spPr bwMode="auto">
          <a:xfrm>
            <a:off x="323850" y="4492625"/>
            <a:ext cx="4248150" cy="10160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Si</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或</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Ge</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中加入少量五价的</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As</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或</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Sb</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，或在</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GaAs</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中用</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Ⅵ</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族元素（</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Se</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Te</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）替代</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As</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就形成</a:t>
            </a:r>
            <a:r>
              <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型半导体</a:t>
            </a:r>
          </a:p>
        </p:txBody>
      </p:sp>
      <p:grpSp>
        <p:nvGrpSpPr>
          <p:cNvPr id="6" name="组合 5">
            <a:extLst>
              <a:ext uri="{FF2B5EF4-FFF2-40B4-BE49-F238E27FC236}">
                <a16:creationId xmlns:a16="http://schemas.microsoft.com/office/drawing/2014/main" id="{4D5B57D9-F7BD-55EA-86D2-AC379166A4C0}"/>
              </a:ext>
            </a:extLst>
          </p:cNvPr>
          <p:cNvGrpSpPr>
            <a:grpSpLocks/>
          </p:cNvGrpSpPr>
          <p:nvPr/>
        </p:nvGrpSpPr>
        <p:grpSpPr bwMode="auto">
          <a:xfrm>
            <a:off x="4716463" y="1874838"/>
            <a:ext cx="4387850" cy="3641725"/>
            <a:chOff x="4581525" y="2035175"/>
            <a:chExt cx="4387850" cy="3641725"/>
          </a:xfrm>
        </p:grpSpPr>
        <p:grpSp>
          <p:nvGrpSpPr>
            <p:cNvPr id="35850" name="Group 7">
              <a:extLst>
                <a:ext uri="{FF2B5EF4-FFF2-40B4-BE49-F238E27FC236}">
                  <a16:creationId xmlns:a16="http://schemas.microsoft.com/office/drawing/2014/main" id="{E976169A-8214-D197-2BE4-B09024056C3B}"/>
                </a:ext>
              </a:extLst>
            </p:cNvPr>
            <p:cNvGrpSpPr>
              <a:grpSpLocks/>
            </p:cNvGrpSpPr>
            <p:nvPr/>
          </p:nvGrpSpPr>
          <p:grpSpPr bwMode="auto">
            <a:xfrm>
              <a:off x="4581525" y="2035175"/>
              <a:ext cx="4387850" cy="3641725"/>
              <a:chOff x="2886" y="1207"/>
              <a:chExt cx="2764" cy="2294"/>
            </a:xfrm>
          </p:grpSpPr>
          <p:sp>
            <p:nvSpPr>
              <p:cNvPr id="35853" name="Line 8">
                <a:extLst>
                  <a:ext uri="{FF2B5EF4-FFF2-40B4-BE49-F238E27FC236}">
                    <a16:creationId xmlns:a16="http://schemas.microsoft.com/office/drawing/2014/main" id="{74DAAD9E-E7AF-C7C9-5935-0DCE9265C8A2}"/>
                  </a:ext>
                </a:extLst>
              </p:cNvPr>
              <p:cNvSpPr>
                <a:spLocks noChangeShapeType="1"/>
              </p:cNvSpPr>
              <p:nvPr/>
            </p:nvSpPr>
            <p:spPr bwMode="auto">
              <a:xfrm flipV="1">
                <a:off x="3117" y="1207"/>
                <a:ext cx="0" cy="190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TW" altLang="en-US"/>
              </a:p>
            </p:txBody>
          </p:sp>
          <p:sp>
            <p:nvSpPr>
              <p:cNvPr id="35854" name="Rectangle 9">
                <a:extLst>
                  <a:ext uri="{FF2B5EF4-FFF2-40B4-BE49-F238E27FC236}">
                    <a16:creationId xmlns:a16="http://schemas.microsoft.com/office/drawing/2014/main" id="{387F27A5-8904-D0D1-39EE-9A8177C40939}"/>
                  </a:ext>
                </a:extLst>
              </p:cNvPr>
              <p:cNvSpPr>
                <a:spLocks noChangeArrowheads="1"/>
              </p:cNvSpPr>
              <p:nvPr/>
            </p:nvSpPr>
            <p:spPr bwMode="auto">
              <a:xfrm>
                <a:off x="3117" y="2791"/>
                <a:ext cx="1927" cy="336"/>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55" name="Rectangle 10">
                <a:extLst>
                  <a:ext uri="{FF2B5EF4-FFF2-40B4-BE49-F238E27FC236}">
                    <a16:creationId xmlns:a16="http://schemas.microsoft.com/office/drawing/2014/main" id="{F0000926-7667-CC14-B1DF-3C7528EF5E59}"/>
                  </a:ext>
                </a:extLst>
              </p:cNvPr>
              <p:cNvSpPr>
                <a:spLocks noChangeArrowheads="1"/>
              </p:cNvSpPr>
              <p:nvPr/>
            </p:nvSpPr>
            <p:spPr bwMode="auto">
              <a:xfrm>
                <a:off x="3117" y="1495"/>
                <a:ext cx="1927" cy="432"/>
              </a:xfrm>
              <a:prstGeom prst="rect">
                <a:avLst/>
              </a:prstGeom>
              <a:solidFill>
                <a:srgbClr val="FF99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56" name="Line 11">
                <a:extLst>
                  <a:ext uri="{FF2B5EF4-FFF2-40B4-BE49-F238E27FC236}">
                    <a16:creationId xmlns:a16="http://schemas.microsoft.com/office/drawing/2014/main" id="{D384FD0E-D726-60B3-15C7-C719688BC218}"/>
                  </a:ext>
                </a:extLst>
              </p:cNvPr>
              <p:cNvSpPr>
                <a:spLocks noChangeShapeType="1"/>
              </p:cNvSpPr>
              <p:nvPr/>
            </p:nvSpPr>
            <p:spPr bwMode="auto">
              <a:xfrm>
                <a:off x="3117" y="2107"/>
                <a:ext cx="1927" cy="0"/>
              </a:xfrm>
              <a:prstGeom prst="line">
                <a:avLst/>
              </a:prstGeom>
              <a:noFill/>
              <a:ln w="222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57" name="Oval 12">
                <a:extLst>
                  <a:ext uri="{FF2B5EF4-FFF2-40B4-BE49-F238E27FC236}">
                    <a16:creationId xmlns:a16="http://schemas.microsoft.com/office/drawing/2014/main" id="{5C5E3986-439F-AB40-7998-07F1D9180E99}"/>
                  </a:ext>
                </a:extLst>
              </p:cNvPr>
              <p:cNvSpPr>
                <a:spLocks noChangeArrowheads="1"/>
              </p:cNvSpPr>
              <p:nvPr/>
            </p:nvSpPr>
            <p:spPr bwMode="auto">
              <a:xfrm>
                <a:off x="3165" y="2080"/>
                <a:ext cx="48" cy="4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58" name="Oval 13">
                <a:extLst>
                  <a:ext uri="{FF2B5EF4-FFF2-40B4-BE49-F238E27FC236}">
                    <a16:creationId xmlns:a16="http://schemas.microsoft.com/office/drawing/2014/main" id="{1BC21095-1014-C6B0-2056-3CC6359BA07E}"/>
                  </a:ext>
                </a:extLst>
              </p:cNvPr>
              <p:cNvSpPr>
                <a:spLocks noChangeArrowheads="1"/>
              </p:cNvSpPr>
              <p:nvPr/>
            </p:nvSpPr>
            <p:spPr bwMode="auto">
              <a:xfrm>
                <a:off x="3357" y="2086"/>
                <a:ext cx="48" cy="4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59" name="Oval 14">
                <a:extLst>
                  <a:ext uri="{FF2B5EF4-FFF2-40B4-BE49-F238E27FC236}">
                    <a16:creationId xmlns:a16="http://schemas.microsoft.com/office/drawing/2014/main" id="{DC214BB2-F79A-1595-EC4A-73861D0EC816}"/>
                  </a:ext>
                </a:extLst>
              </p:cNvPr>
              <p:cNvSpPr>
                <a:spLocks noChangeArrowheads="1"/>
              </p:cNvSpPr>
              <p:nvPr/>
            </p:nvSpPr>
            <p:spPr bwMode="auto">
              <a:xfrm>
                <a:off x="3558" y="2080"/>
                <a:ext cx="48" cy="4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0" name="Oval 15">
                <a:extLst>
                  <a:ext uri="{FF2B5EF4-FFF2-40B4-BE49-F238E27FC236}">
                    <a16:creationId xmlns:a16="http://schemas.microsoft.com/office/drawing/2014/main" id="{8308CFF2-0FF0-EEAF-0AB3-D9914EAC6A2C}"/>
                  </a:ext>
                </a:extLst>
              </p:cNvPr>
              <p:cNvSpPr>
                <a:spLocks noChangeArrowheads="1"/>
              </p:cNvSpPr>
              <p:nvPr/>
            </p:nvSpPr>
            <p:spPr bwMode="auto">
              <a:xfrm>
                <a:off x="3762" y="2080"/>
                <a:ext cx="48" cy="4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1" name="Line 16">
                <a:extLst>
                  <a:ext uri="{FF2B5EF4-FFF2-40B4-BE49-F238E27FC236}">
                    <a16:creationId xmlns:a16="http://schemas.microsoft.com/office/drawing/2014/main" id="{A626898D-9D2E-3783-FF51-698B2057956C}"/>
                  </a:ext>
                </a:extLst>
              </p:cNvPr>
              <p:cNvSpPr>
                <a:spLocks noChangeShapeType="1"/>
              </p:cNvSpPr>
              <p:nvPr/>
            </p:nvSpPr>
            <p:spPr bwMode="auto">
              <a:xfrm>
                <a:off x="4086" y="1255"/>
                <a:ext cx="0" cy="20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5862" name="Text Box 17">
                <a:extLst>
                  <a:ext uri="{FF2B5EF4-FFF2-40B4-BE49-F238E27FC236}">
                    <a16:creationId xmlns:a16="http://schemas.microsoft.com/office/drawing/2014/main" id="{B65CB113-01D9-4F87-27DB-605FFBC5631E}"/>
                  </a:ext>
                </a:extLst>
              </p:cNvPr>
              <p:cNvSpPr txBox="1">
                <a:spLocks noChangeArrowheads="1"/>
              </p:cNvSpPr>
              <p:nvPr/>
            </p:nvSpPr>
            <p:spPr bwMode="auto">
              <a:xfrm>
                <a:off x="3357" y="1207"/>
                <a:ext cx="56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 = 0</a:t>
                </a:r>
              </a:p>
            </p:txBody>
          </p:sp>
          <p:sp>
            <p:nvSpPr>
              <p:cNvPr id="35863" name="Text Box 18">
                <a:extLst>
                  <a:ext uri="{FF2B5EF4-FFF2-40B4-BE49-F238E27FC236}">
                    <a16:creationId xmlns:a16="http://schemas.microsoft.com/office/drawing/2014/main" id="{10BF5581-F2A8-37EA-5C1E-CF9E9E52CC26}"/>
                  </a:ext>
                </a:extLst>
              </p:cNvPr>
              <p:cNvSpPr txBox="1">
                <a:spLocks noChangeArrowheads="1"/>
              </p:cNvSpPr>
              <p:nvPr/>
            </p:nvSpPr>
            <p:spPr bwMode="auto">
              <a:xfrm>
                <a:off x="4317" y="1207"/>
                <a:ext cx="6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 &gt; 0</a:t>
                </a:r>
              </a:p>
            </p:txBody>
          </p:sp>
          <p:sp>
            <p:nvSpPr>
              <p:cNvPr id="35864" name="Oval 19">
                <a:extLst>
                  <a:ext uri="{FF2B5EF4-FFF2-40B4-BE49-F238E27FC236}">
                    <a16:creationId xmlns:a16="http://schemas.microsoft.com/office/drawing/2014/main" id="{DA4DE676-3926-FDDA-AB3D-91840C9EBFBF}"/>
                  </a:ext>
                </a:extLst>
              </p:cNvPr>
              <p:cNvSpPr>
                <a:spLocks noChangeArrowheads="1"/>
              </p:cNvSpPr>
              <p:nvPr/>
            </p:nvSpPr>
            <p:spPr bwMode="auto">
              <a:xfrm>
                <a:off x="3963" y="2080"/>
                <a:ext cx="48" cy="4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5" name="Oval 20">
                <a:extLst>
                  <a:ext uri="{FF2B5EF4-FFF2-40B4-BE49-F238E27FC236}">
                    <a16:creationId xmlns:a16="http://schemas.microsoft.com/office/drawing/2014/main" id="{44B523DB-9139-38BD-A666-40D629C38067}"/>
                  </a:ext>
                </a:extLst>
              </p:cNvPr>
              <p:cNvSpPr>
                <a:spLocks noChangeArrowheads="1"/>
              </p:cNvSpPr>
              <p:nvPr/>
            </p:nvSpPr>
            <p:spPr bwMode="auto">
              <a:xfrm>
                <a:off x="4152" y="2080"/>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6" name="Oval 21">
                <a:extLst>
                  <a:ext uri="{FF2B5EF4-FFF2-40B4-BE49-F238E27FC236}">
                    <a16:creationId xmlns:a16="http://schemas.microsoft.com/office/drawing/2014/main" id="{517DCFED-8D74-E293-2F3E-3489A5CA67C9}"/>
                  </a:ext>
                </a:extLst>
              </p:cNvPr>
              <p:cNvSpPr>
                <a:spLocks noChangeArrowheads="1"/>
              </p:cNvSpPr>
              <p:nvPr/>
            </p:nvSpPr>
            <p:spPr bwMode="auto">
              <a:xfrm>
                <a:off x="4356" y="2080"/>
                <a:ext cx="48" cy="4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7" name="Oval 22">
                <a:extLst>
                  <a:ext uri="{FF2B5EF4-FFF2-40B4-BE49-F238E27FC236}">
                    <a16:creationId xmlns:a16="http://schemas.microsoft.com/office/drawing/2014/main" id="{F5C3BD81-07A2-B8DE-4D38-89D100FC25B9}"/>
                  </a:ext>
                </a:extLst>
              </p:cNvPr>
              <p:cNvSpPr>
                <a:spLocks noChangeArrowheads="1"/>
              </p:cNvSpPr>
              <p:nvPr/>
            </p:nvSpPr>
            <p:spPr bwMode="auto">
              <a:xfrm>
                <a:off x="4548" y="2080"/>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8" name="Oval 23">
                <a:extLst>
                  <a:ext uri="{FF2B5EF4-FFF2-40B4-BE49-F238E27FC236}">
                    <a16:creationId xmlns:a16="http://schemas.microsoft.com/office/drawing/2014/main" id="{58450C6E-2163-7F56-3940-F7EB23A2CF8E}"/>
                  </a:ext>
                </a:extLst>
              </p:cNvPr>
              <p:cNvSpPr>
                <a:spLocks noChangeArrowheads="1"/>
              </p:cNvSpPr>
              <p:nvPr/>
            </p:nvSpPr>
            <p:spPr bwMode="auto">
              <a:xfrm>
                <a:off x="4770" y="2080"/>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69" name="Oval 24">
                <a:extLst>
                  <a:ext uri="{FF2B5EF4-FFF2-40B4-BE49-F238E27FC236}">
                    <a16:creationId xmlns:a16="http://schemas.microsoft.com/office/drawing/2014/main" id="{5B23C1E4-1529-30DE-C0F3-FAAD70D028DF}"/>
                  </a:ext>
                </a:extLst>
              </p:cNvPr>
              <p:cNvSpPr>
                <a:spLocks noChangeArrowheads="1"/>
              </p:cNvSpPr>
              <p:nvPr/>
            </p:nvSpPr>
            <p:spPr bwMode="auto">
              <a:xfrm>
                <a:off x="4950" y="2083"/>
                <a:ext cx="48" cy="4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70" name="Line 25">
                <a:extLst>
                  <a:ext uri="{FF2B5EF4-FFF2-40B4-BE49-F238E27FC236}">
                    <a16:creationId xmlns:a16="http://schemas.microsoft.com/office/drawing/2014/main" id="{F7402411-7B10-ACDB-C68E-66AF1526B9D9}"/>
                  </a:ext>
                </a:extLst>
              </p:cNvPr>
              <p:cNvSpPr>
                <a:spLocks noChangeShapeType="1"/>
              </p:cNvSpPr>
              <p:nvPr/>
            </p:nvSpPr>
            <p:spPr bwMode="auto">
              <a:xfrm rot="-5400000">
                <a:off x="4493" y="1994"/>
                <a:ext cx="145" cy="0"/>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TW" altLang="en-US"/>
              </a:p>
            </p:txBody>
          </p:sp>
          <p:sp>
            <p:nvSpPr>
              <p:cNvPr id="35871" name="Line 26">
                <a:extLst>
                  <a:ext uri="{FF2B5EF4-FFF2-40B4-BE49-F238E27FC236}">
                    <a16:creationId xmlns:a16="http://schemas.microsoft.com/office/drawing/2014/main" id="{995D9EC2-B17B-DC09-DC81-E84033B658C8}"/>
                  </a:ext>
                </a:extLst>
              </p:cNvPr>
              <p:cNvSpPr>
                <a:spLocks noChangeShapeType="1"/>
              </p:cNvSpPr>
              <p:nvPr/>
            </p:nvSpPr>
            <p:spPr bwMode="auto">
              <a:xfrm rot="-5400000">
                <a:off x="4724" y="2000"/>
                <a:ext cx="145" cy="0"/>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TW" altLang="en-US"/>
              </a:p>
            </p:txBody>
          </p:sp>
          <p:sp>
            <p:nvSpPr>
              <p:cNvPr id="35872" name="Line 27">
                <a:extLst>
                  <a:ext uri="{FF2B5EF4-FFF2-40B4-BE49-F238E27FC236}">
                    <a16:creationId xmlns:a16="http://schemas.microsoft.com/office/drawing/2014/main" id="{D90E6AD8-57C5-646A-80F8-606FC30C684C}"/>
                  </a:ext>
                </a:extLst>
              </p:cNvPr>
              <p:cNvSpPr>
                <a:spLocks noChangeShapeType="1"/>
              </p:cNvSpPr>
              <p:nvPr/>
            </p:nvSpPr>
            <p:spPr bwMode="auto">
              <a:xfrm rot="-5400000">
                <a:off x="4100" y="2000"/>
                <a:ext cx="145" cy="0"/>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TW" altLang="en-US"/>
              </a:p>
            </p:txBody>
          </p:sp>
          <p:sp>
            <p:nvSpPr>
              <p:cNvPr id="35873" name="Text Box 28">
                <a:extLst>
                  <a:ext uri="{FF2B5EF4-FFF2-40B4-BE49-F238E27FC236}">
                    <a16:creationId xmlns:a16="http://schemas.microsoft.com/office/drawing/2014/main" id="{E2F287AB-9214-C0BE-15BD-C31510F6D010}"/>
                  </a:ext>
                </a:extLst>
              </p:cNvPr>
              <p:cNvSpPr txBox="1">
                <a:spLocks noChangeArrowheads="1"/>
              </p:cNvSpPr>
              <p:nvPr/>
            </p:nvSpPr>
            <p:spPr bwMode="auto">
              <a:xfrm>
                <a:off x="5028" y="1591"/>
                <a:ext cx="5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导带</a:t>
                </a:r>
              </a:p>
            </p:txBody>
          </p:sp>
          <p:sp>
            <p:nvSpPr>
              <p:cNvPr id="35874" name="Text Box 29">
                <a:extLst>
                  <a:ext uri="{FF2B5EF4-FFF2-40B4-BE49-F238E27FC236}">
                    <a16:creationId xmlns:a16="http://schemas.microsoft.com/office/drawing/2014/main" id="{AF0B51DB-7251-7CF6-66A3-3583C8467E6A}"/>
                  </a:ext>
                </a:extLst>
              </p:cNvPr>
              <p:cNvSpPr txBox="1">
                <a:spLocks noChangeArrowheads="1"/>
              </p:cNvSpPr>
              <p:nvPr/>
            </p:nvSpPr>
            <p:spPr bwMode="auto">
              <a:xfrm>
                <a:off x="4927" y="2829"/>
                <a:ext cx="72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价带</a:t>
                </a:r>
              </a:p>
            </p:txBody>
          </p:sp>
          <p:sp>
            <p:nvSpPr>
              <p:cNvPr id="35875" name="Oval 30">
                <a:extLst>
                  <a:ext uri="{FF2B5EF4-FFF2-40B4-BE49-F238E27FC236}">
                    <a16:creationId xmlns:a16="http://schemas.microsoft.com/office/drawing/2014/main" id="{1A03709F-8C31-A640-465D-EB9086BDD43F}"/>
                  </a:ext>
                </a:extLst>
              </p:cNvPr>
              <p:cNvSpPr>
                <a:spLocks noChangeArrowheads="1"/>
              </p:cNvSpPr>
              <p:nvPr/>
            </p:nvSpPr>
            <p:spPr bwMode="auto">
              <a:xfrm>
                <a:off x="4770" y="1870"/>
                <a:ext cx="48" cy="4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76" name="Oval 31">
                <a:extLst>
                  <a:ext uri="{FF2B5EF4-FFF2-40B4-BE49-F238E27FC236}">
                    <a16:creationId xmlns:a16="http://schemas.microsoft.com/office/drawing/2014/main" id="{9BC2D786-B36B-BDB5-4342-6D2BA31F846A}"/>
                  </a:ext>
                </a:extLst>
              </p:cNvPr>
              <p:cNvSpPr>
                <a:spLocks noChangeArrowheads="1"/>
              </p:cNvSpPr>
              <p:nvPr/>
            </p:nvSpPr>
            <p:spPr bwMode="auto">
              <a:xfrm>
                <a:off x="4549" y="1870"/>
                <a:ext cx="48" cy="4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77" name="Oval 32">
                <a:extLst>
                  <a:ext uri="{FF2B5EF4-FFF2-40B4-BE49-F238E27FC236}">
                    <a16:creationId xmlns:a16="http://schemas.microsoft.com/office/drawing/2014/main" id="{C69BCA79-FF85-B9FA-DDD1-6BB75B8F0BD5}"/>
                  </a:ext>
                </a:extLst>
              </p:cNvPr>
              <p:cNvSpPr>
                <a:spLocks noChangeArrowheads="1"/>
              </p:cNvSpPr>
              <p:nvPr/>
            </p:nvSpPr>
            <p:spPr bwMode="auto">
              <a:xfrm>
                <a:off x="4156" y="1870"/>
                <a:ext cx="48" cy="4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78" name="Text Box 33">
                <a:extLst>
                  <a:ext uri="{FF2B5EF4-FFF2-40B4-BE49-F238E27FC236}">
                    <a16:creationId xmlns:a16="http://schemas.microsoft.com/office/drawing/2014/main" id="{776D3F98-5124-5EC5-2CBB-583D45941F76}"/>
                  </a:ext>
                </a:extLst>
              </p:cNvPr>
              <p:cNvSpPr txBox="1">
                <a:spLocks noChangeArrowheads="1"/>
              </p:cNvSpPr>
              <p:nvPr/>
            </p:nvSpPr>
            <p:spPr bwMode="auto">
              <a:xfrm>
                <a:off x="3560" y="3249"/>
                <a:ext cx="11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en-US" altLang="zh-CN" sz="20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型半导体</a:t>
                </a:r>
              </a:p>
            </p:txBody>
          </p:sp>
          <p:sp>
            <p:nvSpPr>
              <p:cNvPr id="35879" name="Text Box 34">
                <a:extLst>
                  <a:ext uri="{FF2B5EF4-FFF2-40B4-BE49-F238E27FC236}">
                    <a16:creationId xmlns:a16="http://schemas.microsoft.com/office/drawing/2014/main" id="{48C09BF9-0C5F-13FB-BC5B-993B04F8D3C3}"/>
                  </a:ext>
                </a:extLst>
              </p:cNvPr>
              <p:cNvSpPr txBox="1">
                <a:spLocks noChangeArrowheads="1"/>
              </p:cNvSpPr>
              <p:nvPr/>
            </p:nvSpPr>
            <p:spPr bwMode="auto">
              <a:xfrm>
                <a:off x="2886" y="1207"/>
                <a:ext cx="2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p>
            </p:txBody>
          </p:sp>
          <p:sp>
            <p:nvSpPr>
              <p:cNvPr id="35880" name="Text Box 35">
                <a:extLst>
                  <a:ext uri="{FF2B5EF4-FFF2-40B4-BE49-F238E27FC236}">
                    <a16:creationId xmlns:a16="http://schemas.microsoft.com/office/drawing/2014/main" id="{CD30B9C0-BD51-CA69-C27C-7389E1B7F310}"/>
                  </a:ext>
                </a:extLst>
              </p:cNvPr>
              <p:cNvSpPr txBox="1">
                <a:spLocks noChangeArrowheads="1"/>
              </p:cNvSpPr>
              <p:nvPr/>
            </p:nvSpPr>
            <p:spPr bwMode="auto">
              <a:xfrm>
                <a:off x="5034" y="1933"/>
                <a:ext cx="5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施主</a:t>
                </a:r>
              </a:p>
            </p:txBody>
          </p:sp>
        </p:grpSp>
        <p:sp>
          <p:nvSpPr>
            <p:cNvPr id="35851" name="矩形 3">
              <a:extLst>
                <a:ext uri="{FF2B5EF4-FFF2-40B4-BE49-F238E27FC236}">
                  <a16:creationId xmlns:a16="http://schemas.microsoft.com/office/drawing/2014/main" id="{C8860460-43FD-04AC-EE6A-D33B4E1F95DF}"/>
                </a:ext>
              </a:extLst>
            </p:cNvPr>
            <p:cNvSpPr>
              <a:spLocks noChangeArrowheads="1"/>
            </p:cNvSpPr>
            <p:nvPr/>
          </p:nvSpPr>
          <p:spPr bwMode="auto">
            <a:xfrm>
              <a:off x="5508625" y="3492500"/>
              <a:ext cx="3257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852" name="矩形 41">
              <a:extLst>
                <a:ext uri="{FF2B5EF4-FFF2-40B4-BE49-F238E27FC236}">
                  <a16:creationId xmlns:a16="http://schemas.microsoft.com/office/drawing/2014/main" id="{F718A724-4165-CACB-EA50-CF186217CFB5}"/>
                </a:ext>
              </a:extLst>
            </p:cNvPr>
            <p:cNvSpPr>
              <a:spLocks noChangeArrowheads="1"/>
            </p:cNvSpPr>
            <p:nvPr/>
          </p:nvSpPr>
          <p:spPr bwMode="auto">
            <a:xfrm>
              <a:off x="7061200" y="3492500"/>
              <a:ext cx="4138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800" b="1" baseline="30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1" baseline="3000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5849" name="灯片编号占位符 4">
            <a:extLst>
              <a:ext uri="{FF2B5EF4-FFF2-40B4-BE49-F238E27FC236}">
                <a16:creationId xmlns:a16="http://schemas.microsoft.com/office/drawing/2014/main" id="{1EF37C20-51D4-3AE1-771C-4C92F79296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326626F-6706-4701-9CBF-CC59F8E3A1AA}"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32</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723428"/>
                                        </p:tgtEl>
                                        <p:attrNameLst>
                                          <p:attrName>style.visibility</p:attrName>
                                        </p:attrNameLst>
                                      </p:cBhvr>
                                      <p:to>
                                        <p:strVal val="visible"/>
                                      </p:to>
                                    </p:set>
                                    <p:animEffect transition="in" filter="slide(fromBottom)">
                                      <p:cBhvr>
                                        <p:cTn id="15" dur="500"/>
                                        <p:tgtEl>
                                          <p:spTgt spid="172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3428" grpId="0" animBg="1"/>
      <p:bldP spid="4096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AA34E97-DFF1-8C98-FAB8-2236B4C50D22}"/>
              </a:ext>
            </a:extLst>
          </p:cNvPr>
          <p:cNvSpPr>
            <a:spLocks noGrp="1" noRot="1"/>
          </p:cNvSpPr>
          <p:nvPr>
            <p:ph type="title" idx="4294967295"/>
          </p:nvPr>
        </p:nvSpPr>
        <p:spPr>
          <a:xfrm>
            <a:off x="1727200" y="0"/>
            <a:ext cx="5689600" cy="1143000"/>
          </a:xfrm>
        </p:spPr>
        <p:txBody>
          <a:bodyPr/>
          <a:lstStyle/>
          <a:p>
            <a:r>
              <a:rPr kumimoji="1"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施主杂质能级的特点</a:t>
            </a:r>
          </a:p>
        </p:txBody>
      </p:sp>
      <p:sp>
        <p:nvSpPr>
          <p:cNvPr id="36867" name="Rectangle 3">
            <a:extLst>
              <a:ext uri="{FF2B5EF4-FFF2-40B4-BE49-F238E27FC236}">
                <a16:creationId xmlns:a16="http://schemas.microsoft.com/office/drawing/2014/main" id="{2F1AD063-8F91-6DA2-1215-861804C6D201}"/>
              </a:ext>
            </a:extLst>
          </p:cNvPr>
          <p:cNvSpPr>
            <a:spLocks noGrp="1" noRot="1"/>
          </p:cNvSpPr>
          <p:nvPr>
            <p:ph type="body" idx="4294967295"/>
          </p:nvPr>
        </p:nvSpPr>
        <p:spPr>
          <a:xfrm>
            <a:off x="457200" y="981075"/>
            <a:ext cx="8229600" cy="1439863"/>
          </a:xfrm>
          <a:solidFill>
            <a:srgbClr val="FFFFFF"/>
          </a:solidFill>
        </p:spPr>
        <p:txBody>
          <a:bodyPr/>
          <a:lstStyle/>
          <a:p>
            <a:pPr>
              <a:lnSpc>
                <a:spcPct val="90000"/>
              </a:lnSpc>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束缚能很小（</a:t>
            </a:r>
            <a:r>
              <a:rPr kumimoji="1"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E</a:t>
            </a:r>
            <a:r>
              <a:rPr kumimoji="1" lang="en-US" altLang="zh-CN" sz="2400" b="1"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10 meV</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量级）</a:t>
            </a:r>
          </a:p>
          <a:p>
            <a:pPr lvl="1">
              <a:lnSpc>
                <a:spcPct val="90000"/>
              </a:lnSpc>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电子很容易摆脱施主束缚而跃到导带运动</a:t>
            </a:r>
          </a:p>
          <a:p>
            <a:pPr lvl="1">
              <a:lnSpc>
                <a:spcPct val="90000"/>
              </a:lnSpc>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导带底能量</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施主能级能量</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施主电离能</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束缚能</a:t>
            </a:r>
          </a:p>
        </p:txBody>
      </p:sp>
      <p:grpSp>
        <p:nvGrpSpPr>
          <p:cNvPr id="36868" name="Group 9">
            <a:extLst>
              <a:ext uri="{FF2B5EF4-FFF2-40B4-BE49-F238E27FC236}">
                <a16:creationId xmlns:a16="http://schemas.microsoft.com/office/drawing/2014/main" id="{28AD52A6-7CF6-3642-C471-53744DC703DA}"/>
              </a:ext>
            </a:extLst>
          </p:cNvPr>
          <p:cNvGrpSpPr>
            <a:grpSpLocks/>
          </p:cNvGrpSpPr>
          <p:nvPr/>
        </p:nvGrpSpPr>
        <p:grpSpPr bwMode="auto">
          <a:xfrm>
            <a:off x="1187450" y="2173288"/>
            <a:ext cx="3749675" cy="2624137"/>
            <a:chOff x="528" y="1431"/>
            <a:chExt cx="2362" cy="1653"/>
          </a:xfrm>
        </p:grpSpPr>
        <p:sp>
          <p:nvSpPr>
            <p:cNvPr id="36879" name="Line 10">
              <a:extLst>
                <a:ext uri="{FF2B5EF4-FFF2-40B4-BE49-F238E27FC236}">
                  <a16:creationId xmlns:a16="http://schemas.microsoft.com/office/drawing/2014/main" id="{27DB49AB-3B23-FE45-EB75-845DA42C7556}"/>
                </a:ext>
              </a:extLst>
            </p:cNvPr>
            <p:cNvSpPr>
              <a:spLocks noChangeShapeType="1"/>
            </p:cNvSpPr>
            <p:nvPr/>
          </p:nvSpPr>
          <p:spPr bwMode="auto">
            <a:xfrm>
              <a:off x="528" y="1680"/>
              <a:ext cx="192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6880" name="Line 11">
              <a:extLst>
                <a:ext uri="{FF2B5EF4-FFF2-40B4-BE49-F238E27FC236}">
                  <a16:creationId xmlns:a16="http://schemas.microsoft.com/office/drawing/2014/main" id="{C10B822D-A125-1318-B6BE-E613B8D9AC34}"/>
                </a:ext>
              </a:extLst>
            </p:cNvPr>
            <p:cNvSpPr>
              <a:spLocks noChangeShapeType="1"/>
            </p:cNvSpPr>
            <p:nvPr/>
          </p:nvSpPr>
          <p:spPr bwMode="auto">
            <a:xfrm>
              <a:off x="528" y="2976"/>
              <a:ext cx="192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6881" name="Line 12">
              <a:extLst>
                <a:ext uri="{FF2B5EF4-FFF2-40B4-BE49-F238E27FC236}">
                  <a16:creationId xmlns:a16="http://schemas.microsoft.com/office/drawing/2014/main" id="{1389B0CE-B9BB-7B6C-769F-6915846AF66C}"/>
                </a:ext>
              </a:extLst>
            </p:cNvPr>
            <p:cNvSpPr>
              <a:spLocks noChangeShapeType="1"/>
            </p:cNvSpPr>
            <p:nvPr/>
          </p:nvSpPr>
          <p:spPr bwMode="auto">
            <a:xfrm>
              <a:off x="528" y="1872"/>
              <a:ext cx="1920" cy="0"/>
            </a:xfrm>
            <a:prstGeom prst="line">
              <a:avLst/>
            </a:prstGeom>
            <a:noFill/>
            <a:ln w="222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6882" name="Oval 13">
              <a:extLst>
                <a:ext uri="{FF2B5EF4-FFF2-40B4-BE49-F238E27FC236}">
                  <a16:creationId xmlns:a16="http://schemas.microsoft.com/office/drawing/2014/main" id="{960CD160-A1BE-8D64-DE3C-EEE2D40A4E04}"/>
                </a:ext>
              </a:extLst>
            </p:cNvPr>
            <p:cNvSpPr>
              <a:spLocks noChangeArrowheads="1"/>
            </p:cNvSpPr>
            <p:nvPr/>
          </p:nvSpPr>
          <p:spPr bwMode="auto">
            <a:xfrm>
              <a:off x="576" y="1845"/>
              <a:ext cx="48" cy="48"/>
            </a:xfrm>
            <a:prstGeom prst="ellipse">
              <a:avLst/>
            </a:prstGeom>
            <a:solidFill>
              <a:srgbClr val="00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83" name="Oval 14">
              <a:extLst>
                <a:ext uri="{FF2B5EF4-FFF2-40B4-BE49-F238E27FC236}">
                  <a16:creationId xmlns:a16="http://schemas.microsoft.com/office/drawing/2014/main" id="{0604CF85-8B6C-6141-AE3E-BFB583D0CBC4}"/>
                </a:ext>
              </a:extLst>
            </p:cNvPr>
            <p:cNvSpPr>
              <a:spLocks noChangeArrowheads="1"/>
            </p:cNvSpPr>
            <p:nvPr/>
          </p:nvSpPr>
          <p:spPr bwMode="auto">
            <a:xfrm>
              <a:off x="768" y="1842"/>
              <a:ext cx="48" cy="48"/>
            </a:xfrm>
            <a:prstGeom prst="ellipse">
              <a:avLst/>
            </a:prstGeom>
            <a:solidFill>
              <a:srgbClr val="00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84" name="Oval 15">
              <a:extLst>
                <a:ext uri="{FF2B5EF4-FFF2-40B4-BE49-F238E27FC236}">
                  <a16:creationId xmlns:a16="http://schemas.microsoft.com/office/drawing/2014/main" id="{016DF3AA-AAB0-42E0-15C9-925B4E9CF546}"/>
                </a:ext>
              </a:extLst>
            </p:cNvPr>
            <p:cNvSpPr>
              <a:spLocks noChangeArrowheads="1"/>
            </p:cNvSpPr>
            <p:nvPr/>
          </p:nvSpPr>
          <p:spPr bwMode="auto">
            <a:xfrm>
              <a:off x="978" y="1845"/>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85" name="Oval 16">
              <a:extLst>
                <a:ext uri="{FF2B5EF4-FFF2-40B4-BE49-F238E27FC236}">
                  <a16:creationId xmlns:a16="http://schemas.microsoft.com/office/drawing/2014/main" id="{CD1BB972-9905-5DCB-A426-8923FD5D7150}"/>
                </a:ext>
              </a:extLst>
            </p:cNvPr>
            <p:cNvSpPr>
              <a:spLocks noChangeArrowheads="1"/>
            </p:cNvSpPr>
            <p:nvPr/>
          </p:nvSpPr>
          <p:spPr bwMode="auto">
            <a:xfrm>
              <a:off x="1173" y="1845"/>
              <a:ext cx="48" cy="48"/>
            </a:xfrm>
            <a:prstGeom prst="ellipse">
              <a:avLst/>
            </a:prstGeom>
            <a:solidFill>
              <a:srgbClr val="00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86" name="Oval 17">
              <a:extLst>
                <a:ext uri="{FF2B5EF4-FFF2-40B4-BE49-F238E27FC236}">
                  <a16:creationId xmlns:a16="http://schemas.microsoft.com/office/drawing/2014/main" id="{2C0DAE4C-8EA5-024D-F25A-5F993F2CA2A5}"/>
                </a:ext>
              </a:extLst>
            </p:cNvPr>
            <p:cNvSpPr>
              <a:spLocks noChangeArrowheads="1"/>
            </p:cNvSpPr>
            <p:nvPr/>
          </p:nvSpPr>
          <p:spPr bwMode="auto">
            <a:xfrm>
              <a:off x="1374" y="1845"/>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87" name="Oval 18">
              <a:extLst>
                <a:ext uri="{FF2B5EF4-FFF2-40B4-BE49-F238E27FC236}">
                  <a16:creationId xmlns:a16="http://schemas.microsoft.com/office/drawing/2014/main" id="{16623D58-6CF1-FA52-AB6F-FAD823349FC0}"/>
                </a:ext>
              </a:extLst>
            </p:cNvPr>
            <p:cNvSpPr>
              <a:spLocks noChangeArrowheads="1"/>
            </p:cNvSpPr>
            <p:nvPr/>
          </p:nvSpPr>
          <p:spPr bwMode="auto">
            <a:xfrm>
              <a:off x="1575" y="1845"/>
              <a:ext cx="48" cy="48"/>
            </a:xfrm>
            <a:prstGeom prst="ellipse">
              <a:avLst/>
            </a:prstGeom>
            <a:solidFill>
              <a:srgbClr val="00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88" name="Oval 19">
              <a:extLst>
                <a:ext uri="{FF2B5EF4-FFF2-40B4-BE49-F238E27FC236}">
                  <a16:creationId xmlns:a16="http://schemas.microsoft.com/office/drawing/2014/main" id="{09F9D408-A641-CEEB-6D73-417FEA189236}"/>
                </a:ext>
              </a:extLst>
            </p:cNvPr>
            <p:cNvSpPr>
              <a:spLocks noChangeArrowheads="1"/>
            </p:cNvSpPr>
            <p:nvPr/>
          </p:nvSpPr>
          <p:spPr bwMode="auto">
            <a:xfrm>
              <a:off x="1776" y="1845"/>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89" name="Oval 20">
              <a:extLst>
                <a:ext uri="{FF2B5EF4-FFF2-40B4-BE49-F238E27FC236}">
                  <a16:creationId xmlns:a16="http://schemas.microsoft.com/office/drawing/2014/main" id="{43156DD1-B8E2-F47E-1F68-0FC8FA482AE3}"/>
                </a:ext>
              </a:extLst>
            </p:cNvPr>
            <p:cNvSpPr>
              <a:spLocks noChangeArrowheads="1"/>
            </p:cNvSpPr>
            <p:nvPr/>
          </p:nvSpPr>
          <p:spPr bwMode="auto">
            <a:xfrm>
              <a:off x="1980" y="1845"/>
              <a:ext cx="48" cy="48"/>
            </a:xfrm>
            <a:prstGeom prst="ellipse">
              <a:avLst/>
            </a:prstGeom>
            <a:solidFill>
              <a:srgbClr val="00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90" name="Oval 21">
              <a:extLst>
                <a:ext uri="{FF2B5EF4-FFF2-40B4-BE49-F238E27FC236}">
                  <a16:creationId xmlns:a16="http://schemas.microsoft.com/office/drawing/2014/main" id="{2BFB81FC-BA86-2190-F5B3-6B86D2084ABC}"/>
                </a:ext>
              </a:extLst>
            </p:cNvPr>
            <p:cNvSpPr>
              <a:spLocks noChangeArrowheads="1"/>
            </p:cNvSpPr>
            <p:nvPr/>
          </p:nvSpPr>
          <p:spPr bwMode="auto">
            <a:xfrm>
              <a:off x="2181" y="1842"/>
              <a:ext cx="48" cy="48"/>
            </a:xfrm>
            <a:prstGeom prst="ellipse">
              <a:avLst/>
            </a:prstGeom>
            <a:solidFill>
              <a:srgbClr val="00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91" name="Oval 22">
              <a:extLst>
                <a:ext uri="{FF2B5EF4-FFF2-40B4-BE49-F238E27FC236}">
                  <a16:creationId xmlns:a16="http://schemas.microsoft.com/office/drawing/2014/main" id="{6E455D74-DCFD-3F5C-A9CA-0957C9282739}"/>
                </a:ext>
              </a:extLst>
            </p:cNvPr>
            <p:cNvSpPr>
              <a:spLocks noChangeArrowheads="1"/>
            </p:cNvSpPr>
            <p:nvPr/>
          </p:nvSpPr>
          <p:spPr bwMode="auto">
            <a:xfrm>
              <a:off x="2290" y="1845"/>
              <a:ext cx="48" cy="48"/>
            </a:xfrm>
            <a:prstGeom prst="ellipse">
              <a:avLst/>
            </a:prstGeom>
            <a:solidFill>
              <a:srgbClr val="00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92" name="Text Box 23">
              <a:extLst>
                <a:ext uri="{FF2B5EF4-FFF2-40B4-BE49-F238E27FC236}">
                  <a16:creationId xmlns:a16="http://schemas.microsoft.com/office/drawing/2014/main" id="{79A97967-1A0A-1AE5-9A8B-F91BD4BC3B28}"/>
                </a:ext>
              </a:extLst>
            </p:cNvPr>
            <p:cNvSpPr txBox="1">
              <a:spLocks noChangeArrowheads="1"/>
            </p:cNvSpPr>
            <p:nvPr/>
          </p:nvSpPr>
          <p:spPr bwMode="auto">
            <a:xfrm>
              <a:off x="2512" y="1554"/>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000" b="1"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a:t>
              </a:r>
              <a:endPar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93" name="Text Box 24">
              <a:extLst>
                <a:ext uri="{FF2B5EF4-FFF2-40B4-BE49-F238E27FC236}">
                  <a16:creationId xmlns:a16="http://schemas.microsoft.com/office/drawing/2014/main" id="{20AA6807-7B33-3688-861B-273DDDF06F60}"/>
                </a:ext>
              </a:extLst>
            </p:cNvPr>
            <p:cNvSpPr txBox="1">
              <a:spLocks noChangeArrowheads="1"/>
            </p:cNvSpPr>
            <p:nvPr/>
          </p:nvSpPr>
          <p:spPr bwMode="auto">
            <a:xfrm>
              <a:off x="2517" y="283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000" b="1"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a:t>
              </a:r>
              <a:endPar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94" name="Text Box 25">
              <a:extLst>
                <a:ext uri="{FF2B5EF4-FFF2-40B4-BE49-F238E27FC236}">
                  <a16:creationId xmlns:a16="http://schemas.microsoft.com/office/drawing/2014/main" id="{C94591C9-906A-D4FA-301E-9079DF8870C5}"/>
                </a:ext>
              </a:extLst>
            </p:cNvPr>
            <p:cNvSpPr txBox="1">
              <a:spLocks noChangeArrowheads="1"/>
            </p:cNvSpPr>
            <p:nvPr/>
          </p:nvSpPr>
          <p:spPr bwMode="auto">
            <a:xfrm>
              <a:off x="2410" y="174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施主</a:t>
              </a:r>
            </a:p>
          </p:txBody>
        </p:sp>
        <p:sp>
          <p:nvSpPr>
            <p:cNvPr id="36895" name="Oval 26">
              <a:extLst>
                <a:ext uri="{FF2B5EF4-FFF2-40B4-BE49-F238E27FC236}">
                  <a16:creationId xmlns:a16="http://schemas.microsoft.com/office/drawing/2014/main" id="{E188FE89-7673-9030-A64A-6548C969BBD8}"/>
                </a:ext>
              </a:extLst>
            </p:cNvPr>
            <p:cNvSpPr>
              <a:spLocks noChangeArrowheads="1"/>
            </p:cNvSpPr>
            <p:nvPr/>
          </p:nvSpPr>
          <p:spPr bwMode="auto">
            <a:xfrm>
              <a:off x="1872" y="1623"/>
              <a:ext cx="48" cy="48"/>
            </a:xfrm>
            <a:prstGeom prst="ellipse">
              <a:avLst/>
            </a:prstGeom>
            <a:solidFill>
              <a:srgbClr val="00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96" name="Oval 27">
              <a:extLst>
                <a:ext uri="{FF2B5EF4-FFF2-40B4-BE49-F238E27FC236}">
                  <a16:creationId xmlns:a16="http://schemas.microsoft.com/office/drawing/2014/main" id="{8155B512-79FD-6B1A-83F0-8802B4668D70}"/>
                </a:ext>
              </a:extLst>
            </p:cNvPr>
            <p:cNvSpPr>
              <a:spLocks noChangeArrowheads="1"/>
            </p:cNvSpPr>
            <p:nvPr/>
          </p:nvSpPr>
          <p:spPr bwMode="auto">
            <a:xfrm>
              <a:off x="1488" y="1623"/>
              <a:ext cx="48" cy="48"/>
            </a:xfrm>
            <a:prstGeom prst="ellipse">
              <a:avLst/>
            </a:prstGeom>
            <a:solidFill>
              <a:srgbClr val="00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97" name="Oval 28">
              <a:extLst>
                <a:ext uri="{FF2B5EF4-FFF2-40B4-BE49-F238E27FC236}">
                  <a16:creationId xmlns:a16="http://schemas.microsoft.com/office/drawing/2014/main" id="{ED17BEC5-D2DF-C4D3-83B7-69BE8A6CCEF9}"/>
                </a:ext>
              </a:extLst>
            </p:cNvPr>
            <p:cNvSpPr>
              <a:spLocks noChangeArrowheads="1"/>
            </p:cNvSpPr>
            <p:nvPr/>
          </p:nvSpPr>
          <p:spPr bwMode="auto">
            <a:xfrm>
              <a:off x="1083" y="1629"/>
              <a:ext cx="48" cy="48"/>
            </a:xfrm>
            <a:prstGeom prst="ellipse">
              <a:avLst/>
            </a:prstGeom>
            <a:solidFill>
              <a:srgbClr val="00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98" name="Freeform 29">
              <a:extLst>
                <a:ext uri="{FF2B5EF4-FFF2-40B4-BE49-F238E27FC236}">
                  <a16:creationId xmlns:a16="http://schemas.microsoft.com/office/drawing/2014/main" id="{371FE24F-8DAC-AF5F-C35D-9C63C47B3612}"/>
                </a:ext>
              </a:extLst>
            </p:cNvPr>
            <p:cNvSpPr>
              <a:spLocks/>
            </p:cNvSpPr>
            <p:nvPr/>
          </p:nvSpPr>
          <p:spPr bwMode="auto">
            <a:xfrm>
              <a:off x="1797" y="1431"/>
              <a:ext cx="96" cy="432"/>
            </a:xfrm>
            <a:custGeom>
              <a:avLst/>
              <a:gdLst>
                <a:gd name="T0" fmla="*/ 1 w 192"/>
                <a:gd name="T1" fmla="*/ 81092582 h 280"/>
                <a:gd name="T2" fmla="*/ 1 w 192"/>
                <a:gd name="T3" fmla="*/ 11654422 h 280"/>
                <a:gd name="T4" fmla="*/ 1 w 192"/>
                <a:gd name="T5" fmla="*/ 11654422 h 280"/>
                <a:gd name="T6" fmla="*/ 1 w 192"/>
                <a:gd name="T7" fmla="*/ 39392773 h 2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280">
                  <a:moveTo>
                    <a:pt x="24" y="280"/>
                  </a:moveTo>
                  <a:cubicBezTo>
                    <a:pt x="12" y="180"/>
                    <a:pt x="0" y="80"/>
                    <a:pt x="24" y="40"/>
                  </a:cubicBezTo>
                  <a:cubicBezTo>
                    <a:pt x="48" y="0"/>
                    <a:pt x="144" y="24"/>
                    <a:pt x="168" y="40"/>
                  </a:cubicBezTo>
                  <a:cubicBezTo>
                    <a:pt x="192" y="56"/>
                    <a:pt x="168" y="120"/>
                    <a:pt x="168" y="136"/>
                  </a:cubicBezTo>
                </a:path>
              </a:pathLst>
            </a:custGeom>
            <a:noFill/>
            <a:ln w="22225">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6899" name="Freeform 30">
              <a:extLst>
                <a:ext uri="{FF2B5EF4-FFF2-40B4-BE49-F238E27FC236}">
                  <a16:creationId xmlns:a16="http://schemas.microsoft.com/office/drawing/2014/main" id="{D629A1F2-7B9F-538E-AA41-52E674E0A518}"/>
                </a:ext>
              </a:extLst>
            </p:cNvPr>
            <p:cNvSpPr>
              <a:spLocks/>
            </p:cNvSpPr>
            <p:nvPr/>
          </p:nvSpPr>
          <p:spPr bwMode="auto">
            <a:xfrm>
              <a:off x="1404" y="1431"/>
              <a:ext cx="96" cy="432"/>
            </a:xfrm>
            <a:custGeom>
              <a:avLst/>
              <a:gdLst>
                <a:gd name="T0" fmla="*/ 1 w 192"/>
                <a:gd name="T1" fmla="*/ 81092582 h 280"/>
                <a:gd name="T2" fmla="*/ 1 w 192"/>
                <a:gd name="T3" fmla="*/ 11654422 h 280"/>
                <a:gd name="T4" fmla="*/ 1 w 192"/>
                <a:gd name="T5" fmla="*/ 11654422 h 280"/>
                <a:gd name="T6" fmla="*/ 1 w 192"/>
                <a:gd name="T7" fmla="*/ 39392773 h 2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280">
                  <a:moveTo>
                    <a:pt x="24" y="280"/>
                  </a:moveTo>
                  <a:cubicBezTo>
                    <a:pt x="12" y="180"/>
                    <a:pt x="0" y="80"/>
                    <a:pt x="24" y="40"/>
                  </a:cubicBezTo>
                  <a:cubicBezTo>
                    <a:pt x="48" y="0"/>
                    <a:pt x="144" y="24"/>
                    <a:pt x="168" y="40"/>
                  </a:cubicBezTo>
                  <a:cubicBezTo>
                    <a:pt x="192" y="56"/>
                    <a:pt x="168" y="120"/>
                    <a:pt x="168" y="136"/>
                  </a:cubicBezTo>
                </a:path>
              </a:pathLst>
            </a:custGeom>
            <a:noFill/>
            <a:ln w="22225">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6900" name="Freeform 31">
              <a:extLst>
                <a:ext uri="{FF2B5EF4-FFF2-40B4-BE49-F238E27FC236}">
                  <a16:creationId xmlns:a16="http://schemas.microsoft.com/office/drawing/2014/main" id="{5D566EFF-B7B4-4562-7D3E-F724CE8C6713}"/>
                </a:ext>
              </a:extLst>
            </p:cNvPr>
            <p:cNvSpPr>
              <a:spLocks/>
            </p:cNvSpPr>
            <p:nvPr/>
          </p:nvSpPr>
          <p:spPr bwMode="auto">
            <a:xfrm>
              <a:off x="996" y="1431"/>
              <a:ext cx="96" cy="432"/>
            </a:xfrm>
            <a:custGeom>
              <a:avLst/>
              <a:gdLst>
                <a:gd name="T0" fmla="*/ 1 w 192"/>
                <a:gd name="T1" fmla="*/ 81092582 h 280"/>
                <a:gd name="T2" fmla="*/ 1 w 192"/>
                <a:gd name="T3" fmla="*/ 11654422 h 280"/>
                <a:gd name="T4" fmla="*/ 1 w 192"/>
                <a:gd name="T5" fmla="*/ 11654422 h 280"/>
                <a:gd name="T6" fmla="*/ 1 w 192"/>
                <a:gd name="T7" fmla="*/ 39392773 h 2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280">
                  <a:moveTo>
                    <a:pt x="24" y="280"/>
                  </a:moveTo>
                  <a:cubicBezTo>
                    <a:pt x="12" y="180"/>
                    <a:pt x="0" y="80"/>
                    <a:pt x="24" y="40"/>
                  </a:cubicBezTo>
                  <a:cubicBezTo>
                    <a:pt x="48" y="0"/>
                    <a:pt x="144" y="24"/>
                    <a:pt x="168" y="40"/>
                  </a:cubicBezTo>
                  <a:cubicBezTo>
                    <a:pt x="192" y="56"/>
                    <a:pt x="168" y="120"/>
                    <a:pt x="168" y="136"/>
                  </a:cubicBezTo>
                </a:path>
              </a:pathLst>
            </a:custGeom>
            <a:noFill/>
            <a:ln w="22225">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sp>
        <p:nvSpPr>
          <p:cNvPr id="36869" name="Text Box 32">
            <a:extLst>
              <a:ext uri="{FF2B5EF4-FFF2-40B4-BE49-F238E27FC236}">
                <a16:creationId xmlns:a16="http://schemas.microsoft.com/office/drawing/2014/main" id="{67B98A30-8D12-4DC3-3D84-F272A58EF2B1}"/>
              </a:ext>
            </a:extLst>
          </p:cNvPr>
          <p:cNvSpPr txBox="1">
            <a:spLocks noChangeArrowheads="1"/>
          </p:cNvSpPr>
          <p:nvPr/>
        </p:nvSpPr>
        <p:spPr bwMode="auto">
          <a:xfrm>
            <a:off x="644525" y="4811713"/>
            <a:ext cx="7848600" cy="157003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这里所指的施主电离实际上是电子克服施主的束缚而电离到导带中的过程。因此，施主能级</a:t>
            </a:r>
            <a:r>
              <a:rPr kumimoji="1"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
            </a:r>
            <a:r>
              <a:rPr kumimoji="1"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应在导带底</a:t>
            </a:r>
            <a:r>
              <a:rPr kumimoji="1"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a:t>
            </a:r>
            <a:r>
              <a:rPr kumimoji="1"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以下，其能量差就是施主的电离能</a:t>
            </a:r>
            <a:r>
              <a:rPr kumimoji="1"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kumimoji="1"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（或</a:t>
            </a:r>
            <a:r>
              <a:rPr kumimoji="1" lang="el-GR" altLang="zh-CN"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Δ</a:t>
            </a:r>
            <a:r>
              <a:rPr kumimoji="1"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
            </a:r>
            <a:r>
              <a:rPr kumimoji="1"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），即只要给施主电子以</a:t>
            </a:r>
            <a:r>
              <a:rPr kumimoji="1"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kumimoji="1"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大小的能量，就可以将它激发到导带中</a:t>
            </a:r>
          </a:p>
        </p:txBody>
      </p:sp>
      <p:grpSp>
        <p:nvGrpSpPr>
          <p:cNvPr id="36870" name="Group 33">
            <a:extLst>
              <a:ext uri="{FF2B5EF4-FFF2-40B4-BE49-F238E27FC236}">
                <a16:creationId xmlns:a16="http://schemas.microsoft.com/office/drawing/2014/main" id="{5FB73165-1C4E-5C6E-CBDB-06FBE386D0F2}"/>
              </a:ext>
            </a:extLst>
          </p:cNvPr>
          <p:cNvGrpSpPr>
            <a:grpSpLocks/>
          </p:cNvGrpSpPr>
          <p:nvPr/>
        </p:nvGrpSpPr>
        <p:grpSpPr bwMode="auto">
          <a:xfrm>
            <a:off x="1187450" y="2749550"/>
            <a:ext cx="1460500" cy="755650"/>
            <a:chOff x="3230" y="2069"/>
            <a:chExt cx="920" cy="476"/>
          </a:xfrm>
        </p:grpSpPr>
        <p:sp>
          <p:nvSpPr>
            <p:cNvPr id="36877" name="Text Box 34">
              <a:extLst>
                <a:ext uri="{FF2B5EF4-FFF2-40B4-BE49-F238E27FC236}">
                  <a16:creationId xmlns:a16="http://schemas.microsoft.com/office/drawing/2014/main" id="{A4161711-C0A5-28BB-F265-242DD2CF8B8E}"/>
                </a:ext>
              </a:extLst>
            </p:cNvPr>
            <p:cNvSpPr txBox="1">
              <a:spLocks noChangeArrowheads="1"/>
            </p:cNvSpPr>
            <p:nvPr/>
          </p:nvSpPr>
          <p:spPr bwMode="auto">
            <a:xfrm>
              <a:off x="3230" y="2251"/>
              <a:ext cx="920" cy="294"/>
            </a:xfrm>
            <a:prstGeom prst="rect">
              <a:avLst/>
            </a:prstGeom>
            <a:noFill/>
            <a:ln w="952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束缚能</a:t>
              </a:r>
              <a:r>
                <a:rPr lang="en-US" altLang="zh-CN" sz="2400" b="1" i="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i</a:t>
              </a:r>
            </a:p>
          </p:txBody>
        </p:sp>
        <p:sp>
          <p:nvSpPr>
            <p:cNvPr id="36878" name="Line 35">
              <a:extLst>
                <a:ext uri="{FF2B5EF4-FFF2-40B4-BE49-F238E27FC236}">
                  <a16:creationId xmlns:a16="http://schemas.microsoft.com/office/drawing/2014/main" id="{B97D53BE-C085-11D9-6597-3BB9587404F9}"/>
                </a:ext>
              </a:extLst>
            </p:cNvPr>
            <p:cNvSpPr>
              <a:spLocks noChangeShapeType="1"/>
            </p:cNvSpPr>
            <p:nvPr/>
          </p:nvSpPr>
          <p:spPr bwMode="auto">
            <a:xfrm flipV="1">
              <a:off x="3787" y="2069"/>
              <a:ext cx="91" cy="182"/>
            </a:xfrm>
            <a:prstGeom prst="line">
              <a:avLst/>
            </a:prstGeom>
            <a:noFill/>
            <a:ln w="9525">
              <a:solidFill>
                <a:srgbClr val="FF33CC"/>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36871" name="对象 1">
            <a:extLst>
              <a:ext uri="{FF2B5EF4-FFF2-40B4-BE49-F238E27FC236}">
                <a16:creationId xmlns:a16="http://schemas.microsoft.com/office/drawing/2014/main" id="{B0BF112A-7B98-A8B7-AEBA-984B5074E75C}"/>
              </a:ext>
            </a:extLst>
          </p:cNvPr>
          <p:cNvGraphicFramePr>
            <a:graphicFrameLocks noChangeAspect="1"/>
          </p:cNvGraphicFramePr>
          <p:nvPr/>
        </p:nvGraphicFramePr>
        <p:xfrm>
          <a:off x="4937125" y="3286125"/>
          <a:ext cx="3235325" cy="608013"/>
        </p:xfrm>
        <a:graphic>
          <a:graphicData uri="http://schemas.openxmlformats.org/presentationml/2006/ole">
            <mc:AlternateContent xmlns:mc="http://schemas.openxmlformats.org/markup-compatibility/2006">
              <mc:Choice xmlns:v="urn:schemas-microsoft-com:vml" Requires="v">
                <p:oleObj name="Equation" r:id="rId2" imgW="1219200" imgH="228600" progId="Equation.DSMT4">
                  <p:embed/>
                </p:oleObj>
              </mc:Choice>
              <mc:Fallback>
                <p:oleObj name="Equation" r:id="rId2" imgW="1219200" imgH="228600"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25" y="3286125"/>
                        <a:ext cx="323532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2" name="Text Box 23">
            <a:extLst>
              <a:ext uri="{FF2B5EF4-FFF2-40B4-BE49-F238E27FC236}">
                <a16:creationId xmlns:a16="http://schemas.microsoft.com/office/drawing/2014/main" id="{D31BB02E-15DA-B0F7-29A8-6453605284DE}"/>
              </a:ext>
            </a:extLst>
          </p:cNvPr>
          <p:cNvSpPr txBox="1">
            <a:spLocks noChangeArrowheads="1"/>
          </p:cNvSpPr>
          <p:nvPr/>
        </p:nvSpPr>
        <p:spPr bwMode="auto">
          <a:xfrm>
            <a:off x="4781550" y="2676525"/>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000" b="1"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
            </a:r>
            <a:endPar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椭圆 4">
            <a:extLst>
              <a:ext uri="{FF2B5EF4-FFF2-40B4-BE49-F238E27FC236}">
                <a16:creationId xmlns:a16="http://schemas.microsoft.com/office/drawing/2014/main" id="{9D02AF63-9CE6-2F55-81B0-10AABD66D312}"/>
              </a:ext>
            </a:extLst>
          </p:cNvPr>
          <p:cNvSpPr/>
          <p:nvPr/>
        </p:nvSpPr>
        <p:spPr>
          <a:xfrm>
            <a:off x="1908175" y="2892425"/>
            <a:ext cx="107950" cy="109538"/>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椭圆 37">
            <a:extLst>
              <a:ext uri="{FF2B5EF4-FFF2-40B4-BE49-F238E27FC236}">
                <a16:creationId xmlns:a16="http://schemas.microsoft.com/office/drawing/2014/main" id="{C2BFDF4C-8E9A-C2A6-38EA-9408285B60F6}"/>
              </a:ext>
            </a:extLst>
          </p:cNvPr>
          <p:cNvSpPr/>
          <p:nvPr/>
        </p:nvSpPr>
        <p:spPr>
          <a:xfrm>
            <a:off x="2519363" y="2892425"/>
            <a:ext cx="107950" cy="109538"/>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椭圆 38">
            <a:extLst>
              <a:ext uri="{FF2B5EF4-FFF2-40B4-BE49-F238E27FC236}">
                <a16:creationId xmlns:a16="http://schemas.microsoft.com/office/drawing/2014/main" id="{D15C8BA4-286B-3F5B-03FE-C9275F05EB1A}"/>
              </a:ext>
            </a:extLst>
          </p:cNvPr>
          <p:cNvSpPr/>
          <p:nvPr/>
        </p:nvSpPr>
        <p:spPr>
          <a:xfrm>
            <a:off x="3167063" y="2892425"/>
            <a:ext cx="109537" cy="109538"/>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76" name="灯片编号占位符 3">
            <a:extLst>
              <a:ext uri="{FF2B5EF4-FFF2-40B4-BE49-F238E27FC236}">
                <a16:creationId xmlns:a16="http://schemas.microsoft.com/office/drawing/2014/main" id="{5EC81EA8-B2E3-2F01-1AE9-B89408B47C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2D2A58C-6562-41F0-B469-0B66EAA00688}"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33</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A2631AC-11B2-7B89-AA9B-D049983A1DE0}"/>
              </a:ext>
            </a:extLst>
          </p:cNvPr>
          <p:cNvSpPr>
            <a:spLocks noGrp="1" noRot="1"/>
          </p:cNvSpPr>
          <p:nvPr>
            <p:ph type="title" idx="4294967295"/>
          </p:nvPr>
        </p:nvSpPr>
        <p:spPr>
          <a:xfrm>
            <a:off x="3341688" y="15875"/>
            <a:ext cx="2460625" cy="1143000"/>
          </a:xfrm>
        </p:spPr>
        <p:txBody>
          <a:bodyPr/>
          <a:lstStyle/>
          <a:p>
            <a:r>
              <a:rPr kumimoji="1"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受主杂质</a:t>
            </a:r>
          </a:p>
        </p:txBody>
      </p:sp>
      <p:sp>
        <p:nvSpPr>
          <p:cNvPr id="37891" name="Rectangle 3">
            <a:extLst>
              <a:ext uri="{FF2B5EF4-FFF2-40B4-BE49-F238E27FC236}">
                <a16:creationId xmlns:a16="http://schemas.microsoft.com/office/drawing/2014/main" id="{DB0AA260-7843-D070-326D-4265C937488F}"/>
              </a:ext>
            </a:extLst>
          </p:cNvPr>
          <p:cNvSpPr>
            <a:spLocks noGrp="1" noRot="1"/>
          </p:cNvSpPr>
          <p:nvPr>
            <p:ph type="body" sz="half" idx="4294967295"/>
          </p:nvPr>
        </p:nvSpPr>
        <p:spPr>
          <a:xfrm>
            <a:off x="390525" y="989013"/>
            <a:ext cx="8362950" cy="1079500"/>
          </a:xfrm>
          <a:solidFill>
            <a:schemeClr val="bg1"/>
          </a:solidFill>
        </p:spPr>
        <p:txBody>
          <a:bodyPr/>
          <a:lstStyle/>
          <a:p>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受主</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指杂质提供带隙中空的能级</a:t>
            </a:r>
          </a:p>
          <a:p>
            <a:pPr lvl="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电子由价带激发到受主能级比激发到导带容易</a:t>
            </a:r>
          </a:p>
          <a:p>
            <a:pPr lvl="1"/>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7892" name="Picture 4">
            <a:extLst>
              <a:ext uri="{FF2B5EF4-FFF2-40B4-BE49-F238E27FC236}">
                <a16:creationId xmlns:a16="http://schemas.microsoft.com/office/drawing/2014/main" id="{01148FE6-90FF-8004-EC07-10F978556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060575"/>
            <a:ext cx="4041775"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6">
            <a:extLst>
              <a:ext uri="{FF2B5EF4-FFF2-40B4-BE49-F238E27FC236}">
                <a16:creationId xmlns:a16="http://schemas.microsoft.com/office/drawing/2014/main" id="{5199D5A8-087F-37C6-EDC9-A0A4E29F0464}"/>
              </a:ext>
            </a:extLst>
          </p:cNvPr>
          <p:cNvSpPr txBox="1">
            <a:spLocks noChangeArrowheads="1"/>
          </p:cNvSpPr>
          <p:nvPr/>
        </p:nvSpPr>
        <p:spPr bwMode="auto">
          <a:xfrm>
            <a:off x="1260475" y="2205038"/>
            <a:ext cx="25193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受主杂质</a:t>
            </a:r>
            <a:r>
              <a:rPr lang="en-US" altLang="zh-CN"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p>
        </p:txBody>
      </p:sp>
      <p:sp>
        <p:nvSpPr>
          <p:cNvPr id="43016" name="Rectangle 41">
            <a:extLst>
              <a:ext uri="{FF2B5EF4-FFF2-40B4-BE49-F238E27FC236}">
                <a16:creationId xmlns:a16="http://schemas.microsoft.com/office/drawing/2014/main" id="{C05580D4-C65D-0290-620F-0541BBA81DE1}"/>
              </a:ext>
            </a:extLst>
          </p:cNvPr>
          <p:cNvSpPr>
            <a:spLocks noChangeArrowheads="1"/>
          </p:cNvSpPr>
          <p:nvPr/>
        </p:nvSpPr>
        <p:spPr bwMode="auto">
          <a:xfrm>
            <a:off x="193675" y="4629150"/>
            <a:ext cx="4392613" cy="10160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若在</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Si</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或</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Ge</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中掺入少量三价的</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Al</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In</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等，或在</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GaAs</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中用</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Ⅱ</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族元素（</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Zn</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Be</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Mg</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）替代</a:t>
            </a:r>
            <a:r>
              <a:rPr kumimoji="1" lang="en-US" altLang="zh-CN"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Ga</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则形成</a:t>
            </a:r>
            <a:r>
              <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型半导体。</a:t>
            </a:r>
          </a:p>
        </p:txBody>
      </p:sp>
      <p:sp>
        <p:nvSpPr>
          <p:cNvPr id="1145898" name="Text Box 42">
            <a:extLst>
              <a:ext uri="{FF2B5EF4-FFF2-40B4-BE49-F238E27FC236}">
                <a16:creationId xmlns:a16="http://schemas.microsoft.com/office/drawing/2014/main" id="{77482C3D-7B43-FD95-3F76-05980A9E6D29}"/>
              </a:ext>
            </a:extLst>
          </p:cNvPr>
          <p:cNvSpPr txBox="1">
            <a:spLocks noChangeArrowheads="1"/>
          </p:cNvSpPr>
          <p:nvPr/>
        </p:nvSpPr>
        <p:spPr bwMode="auto">
          <a:xfrm>
            <a:off x="1230313" y="5635625"/>
            <a:ext cx="6697662" cy="8302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主要含受主杂质，主要依赖空穴导电</a:t>
            </a: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（价带许多电子激发到受主能级，留下很多空穴）</a:t>
            </a:r>
          </a:p>
        </p:txBody>
      </p:sp>
      <p:grpSp>
        <p:nvGrpSpPr>
          <p:cNvPr id="6" name="组合 5">
            <a:extLst>
              <a:ext uri="{FF2B5EF4-FFF2-40B4-BE49-F238E27FC236}">
                <a16:creationId xmlns:a16="http://schemas.microsoft.com/office/drawing/2014/main" id="{D99B14C8-3047-F09F-B5F3-1F0D0A18948C}"/>
              </a:ext>
            </a:extLst>
          </p:cNvPr>
          <p:cNvGrpSpPr>
            <a:grpSpLocks/>
          </p:cNvGrpSpPr>
          <p:nvPr/>
        </p:nvGrpSpPr>
        <p:grpSpPr bwMode="auto">
          <a:xfrm>
            <a:off x="4806950" y="1989138"/>
            <a:ext cx="4337050" cy="3719512"/>
            <a:chOff x="4806950" y="1989138"/>
            <a:chExt cx="4337050" cy="3719512"/>
          </a:xfrm>
        </p:grpSpPr>
        <p:grpSp>
          <p:nvGrpSpPr>
            <p:cNvPr id="37898" name="Group 40">
              <a:extLst>
                <a:ext uri="{FF2B5EF4-FFF2-40B4-BE49-F238E27FC236}">
                  <a16:creationId xmlns:a16="http://schemas.microsoft.com/office/drawing/2014/main" id="{07BF60FD-FCB3-C87D-B6B0-92A721E30CAE}"/>
                </a:ext>
              </a:extLst>
            </p:cNvPr>
            <p:cNvGrpSpPr>
              <a:grpSpLocks/>
            </p:cNvGrpSpPr>
            <p:nvPr/>
          </p:nvGrpSpPr>
          <p:grpSpPr bwMode="auto">
            <a:xfrm>
              <a:off x="4806950" y="1989138"/>
              <a:ext cx="4337050" cy="3719512"/>
              <a:chOff x="3028" y="1661"/>
              <a:chExt cx="2732" cy="2343"/>
            </a:xfrm>
          </p:grpSpPr>
          <p:sp>
            <p:nvSpPr>
              <p:cNvPr id="37901" name="Line 12">
                <a:extLst>
                  <a:ext uri="{FF2B5EF4-FFF2-40B4-BE49-F238E27FC236}">
                    <a16:creationId xmlns:a16="http://schemas.microsoft.com/office/drawing/2014/main" id="{A643EE5B-2E15-A447-D6EC-49D78C88913E}"/>
                  </a:ext>
                </a:extLst>
              </p:cNvPr>
              <p:cNvSpPr>
                <a:spLocks noChangeShapeType="1"/>
              </p:cNvSpPr>
              <p:nvPr/>
            </p:nvSpPr>
            <p:spPr bwMode="auto">
              <a:xfrm flipV="1">
                <a:off x="3268" y="1661"/>
                <a:ext cx="0" cy="1907"/>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TW" altLang="en-US"/>
              </a:p>
            </p:txBody>
          </p:sp>
          <p:sp>
            <p:nvSpPr>
              <p:cNvPr id="37902" name="Rectangle 13">
                <a:extLst>
                  <a:ext uri="{FF2B5EF4-FFF2-40B4-BE49-F238E27FC236}">
                    <a16:creationId xmlns:a16="http://schemas.microsoft.com/office/drawing/2014/main" id="{B26C434B-C9D1-F459-7B0E-A1EECC84188E}"/>
                  </a:ext>
                </a:extLst>
              </p:cNvPr>
              <p:cNvSpPr>
                <a:spLocks noChangeArrowheads="1"/>
              </p:cNvSpPr>
              <p:nvPr/>
            </p:nvSpPr>
            <p:spPr bwMode="auto">
              <a:xfrm>
                <a:off x="3268" y="3245"/>
                <a:ext cx="1927" cy="336"/>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03" name="Rectangle 14">
                <a:extLst>
                  <a:ext uri="{FF2B5EF4-FFF2-40B4-BE49-F238E27FC236}">
                    <a16:creationId xmlns:a16="http://schemas.microsoft.com/office/drawing/2014/main" id="{6B7AF776-F3D3-F9D2-B349-F448CE5ADCCC}"/>
                  </a:ext>
                </a:extLst>
              </p:cNvPr>
              <p:cNvSpPr>
                <a:spLocks noChangeArrowheads="1"/>
              </p:cNvSpPr>
              <p:nvPr/>
            </p:nvSpPr>
            <p:spPr bwMode="auto">
              <a:xfrm>
                <a:off x="3268" y="1949"/>
                <a:ext cx="1927" cy="432"/>
              </a:xfrm>
              <a:prstGeom prst="rect">
                <a:avLst/>
              </a:prstGeom>
              <a:solidFill>
                <a:srgbClr val="FF99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04" name="Line 15">
                <a:extLst>
                  <a:ext uri="{FF2B5EF4-FFF2-40B4-BE49-F238E27FC236}">
                    <a16:creationId xmlns:a16="http://schemas.microsoft.com/office/drawing/2014/main" id="{BE52F599-9FC2-F0CB-2D19-EA9E24122EBC}"/>
                  </a:ext>
                </a:extLst>
              </p:cNvPr>
              <p:cNvSpPr>
                <a:spLocks noChangeShapeType="1"/>
              </p:cNvSpPr>
              <p:nvPr/>
            </p:nvSpPr>
            <p:spPr bwMode="auto">
              <a:xfrm>
                <a:off x="3268" y="3077"/>
                <a:ext cx="1927" cy="0"/>
              </a:xfrm>
              <a:prstGeom prst="line">
                <a:avLst/>
              </a:prstGeom>
              <a:noFill/>
              <a:ln w="222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05" name="Oval 16">
                <a:extLst>
                  <a:ext uri="{FF2B5EF4-FFF2-40B4-BE49-F238E27FC236}">
                    <a16:creationId xmlns:a16="http://schemas.microsoft.com/office/drawing/2014/main" id="{A4CD48F2-FF3F-286F-74A3-FE18FA37862F}"/>
                  </a:ext>
                </a:extLst>
              </p:cNvPr>
              <p:cNvSpPr>
                <a:spLocks noChangeArrowheads="1"/>
              </p:cNvSpPr>
              <p:nvPr/>
            </p:nvSpPr>
            <p:spPr bwMode="auto">
              <a:xfrm>
                <a:off x="3307" y="3050"/>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06" name="Oval 17">
                <a:extLst>
                  <a:ext uri="{FF2B5EF4-FFF2-40B4-BE49-F238E27FC236}">
                    <a16:creationId xmlns:a16="http://schemas.microsoft.com/office/drawing/2014/main" id="{2F21E09D-2064-5514-8DFD-6DFEDD91A960}"/>
                  </a:ext>
                </a:extLst>
              </p:cNvPr>
              <p:cNvSpPr>
                <a:spLocks noChangeArrowheads="1"/>
              </p:cNvSpPr>
              <p:nvPr/>
            </p:nvSpPr>
            <p:spPr bwMode="auto">
              <a:xfrm>
                <a:off x="3508" y="3047"/>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07" name="Oval 18">
                <a:extLst>
                  <a:ext uri="{FF2B5EF4-FFF2-40B4-BE49-F238E27FC236}">
                    <a16:creationId xmlns:a16="http://schemas.microsoft.com/office/drawing/2014/main" id="{AD3A17A0-1BFB-DF24-99FB-AB9E597B4460}"/>
                  </a:ext>
                </a:extLst>
              </p:cNvPr>
              <p:cNvSpPr>
                <a:spLocks noChangeArrowheads="1"/>
              </p:cNvSpPr>
              <p:nvPr/>
            </p:nvSpPr>
            <p:spPr bwMode="auto">
              <a:xfrm>
                <a:off x="3709" y="3050"/>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08" name="Oval 19">
                <a:extLst>
                  <a:ext uri="{FF2B5EF4-FFF2-40B4-BE49-F238E27FC236}">
                    <a16:creationId xmlns:a16="http://schemas.microsoft.com/office/drawing/2014/main" id="{AC38C39C-EEE6-813B-7271-25343C92736A}"/>
                  </a:ext>
                </a:extLst>
              </p:cNvPr>
              <p:cNvSpPr>
                <a:spLocks noChangeArrowheads="1"/>
              </p:cNvSpPr>
              <p:nvPr/>
            </p:nvSpPr>
            <p:spPr bwMode="auto">
              <a:xfrm>
                <a:off x="3913" y="3050"/>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09" name="Line 20">
                <a:extLst>
                  <a:ext uri="{FF2B5EF4-FFF2-40B4-BE49-F238E27FC236}">
                    <a16:creationId xmlns:a16="http://schemas.microsoft.com/office/drawing/2014/main" id="{8ED12F3E-93D6-9B5C-5BAA-717DF0C9152D}"/>
                  </a:ext>
                </a:extLst>
              </p:cNvPr>
              <p:cNvSpPr>
                <a:spLocks noChangeShapeType="1"/>
              </p:cNvSpPr>
              <p:nvPr/>
            </p:nvSpPr>
            <p:spPr bwMode="auto">
              <a:xfrm>
                <a:off x="4237" y="1709"/>
                <a:ext cx="0" cy="20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7910" name="Text Box 21">
                <a:extLst>
                  <a:ext uri="{FF2B5EF4-FFF2-40B4-BE49-F238E27FC236}">
                    <a16:creationId xmlns:a16="http://schemas.microsoft.com/office/drawing/2014/main" id="{8369098D-3C5A-DC2F-57CD-3CB4C09DA227}"/>
                  </a:ext>
                </a:extLst>
              </p:cNvPr>
              <p:cNvSpPr txBox="1">
                <a:spLocks noChangeArrowheads="1"/>
              </p:cNvSpPr>
              <p:nvPr/>
            </p:nvSpPr>
            <p:spPr bwMode="auto">
              <a:xfrm>
                <a:off x="3508" y="1661"/>
                <a:ext cx="6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 = 0</a:t>
                </a:r>
              </a:p>
            </p:txBody>
          </p:sp>
          <p:sp>
            <p:nvSpPr>
              <p:cNvPr id="37911" name="Text Box 22">
                <a:extLst>
                  <a:ext uri="{FF2B5EF4-FFF2-40B4-BE49-F238E27FC236}">
                    <a16:creationId xmlns:a16="http://schemas.microsoft.com/office/drawing/2014/main" id="{D6125072-1744-F94D-E6FA-7C6CD9A4F34C}"/>
                  </a:ext>
                </a:extLst>
              </p:cNvPr>
              <p:cNvSpPr txBox="1">
                <a:spLocks noChangeArrowheads="1"/>
              </p:cNvSpPr>
              <p:nvPr/>
            </p:nvSpPr>
            <p:spPr bwMode="auto">
              <a:xfrm>
                <a:off x="4468" y="1661"/>
                <a:ext cx="5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 &gt; 0</a:t>
                </a:r>
              </a:p>
            </p:txBody>
          </p:sp>
          <p:sp>
            <p:nvSpPr>
              <p:cNvPr id="37912" name="Oval 23">
                <a:extLst>
                  <a:ext uri="{FF2B5EF4-FFF2-40B4-BE49-F238E27FC236}">
                    <a16:creationId xmlns:a16="http://schemas.microsoft.com/office/drawing/2014/main" id="{122A6C5F-10C6-FD11-4ED3-5B2EF8BEC9C8}"/>
                  </a:ext>
                </a:extLst>
              </p:cNvPr>
              <p:cNvSpPr>
                <a:spLocks noChangeArrowheads="1"/>
              </p:cNvSpPr>
              <p:nvPr/>
            </p:nvSpPr>
            <p:spPr bwMode="auto">
              <a:xfrm>
                <a:off x="4114" y="3050"/>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13" name="Oval 24">
                <a:extLst>
                  <a:ext uri="{FF2B5EF4-FFF2-40B4-BE49-F238E27FC236}">
                    <a16:creationId xmlns:a16="http://schemas.microsoft.com/office/drawing/2014/main" id="{E23C0D35-D7C3-41FA-A2D7-F50A9F7BBBF9}"/>
                  </a:ext>
                </a:extLst>
              </p:cNvPr>
              <p:cNvSpPr>
                <a:spLocks noChangeArrowheads="1"/>
              </p:cNvSpPr>
              <p:nvPr/>
            </p:nvSpPr>
            <p:spPr bwMode="auto">
              <a:xfrm>
                <a:off x="4312" y="3050"/>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14" name="Oval 25">
                <a:extLst>
                  <a:ext uri="{FF2B5EF4-FFF2-40B4-BE49-F238E27FC236}">
                    <a16:creationId xmlns:a16="http://schemas.microsoft.com/office/drawing/2014/main" id="{2F45F6B2-5EC7-04BD-FCAB-F427E63F11D4}"/>
                  </a:ext>
                </a:extLst>
              </p:cNvPr>
              <p:cNvSpPr>
                <a:spLocks noChangeArrowheads="1"/>
              </p:cNvSpPr>
              <p:nvPr/>
            </p:nvSpPr>
            <p:spPr bwMode="auto">
              <a:xfrm>
                <a:off x="4507" y="3050"/>
                <a:ext cx="48" cy="4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15" name="Oval 26">
                <a:extLst>
                  <a:ext uri="{FF2B5EF4-FFF2-40B4-BE49-F238E27FC236}">
                    <a16:creationId xmlns:a16="http://schemas.microsoft.com/office/drawing/2014/main" id="{9B75D698-B0B8-2C6C-9E5A-0EE94E2C6B7E}"/>
                  </a:ext>
                </a:extLst>
              </p:cNvPr>
              <p:cNvSpPr>
                <a:spLocks noChangeArrowheads="1"/>
              </p:cNvSpPr>
              <p:nvPr/>
            </p:nvSpPr>
            <p:spPr bwMode="auto">
              <a:xfrm>
                <a:off x="4699" y="3050"/>
                <a:ext cx="48" cy="4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16" name="Oval 27">
                <a:extLst>
                  <a:ext uri="{FF2B5EF4-FFF2-40B4-BE49-F238E27FC236}">
                    <a16:creationId xmlns:a16="http://schemas.microsoft.com/office/drawing/2014/main" id="{DAF11F89-31A5-1553-7C68-70F79E78ECC2}"/>
                  </a:ext>
                </a:extLst>
              </p:cNvPr>
              <p:cNvSpPr>
                <a:spLocks noChangeArrowheads="1"/>
              </p:cNvSpPr>
              <p:nvPr/>
            </p:nvSpPr>
            <p:spPr bwMode="auto">
              <a:xfrm>
                <a:off x="4921" y="3050"/>
                <a:ext cx="48" cy="4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17" name="Oval 28">
                <a:extLst>
                  <a:ext uri="{FF2B5EF4-FFF2-40B4-BE49-F238E27FC236}">
                    <a16:creationId xmlns:a16="http://schemas.microsoft.com/office/drawing/2014/main" id="{E21FC6F0-3A46-075F-C8AA-E74ACA3E24C4}"/>
                  </a:ext>
                </a:extLst>
              </p:cNvPr>
              <p:cNvSpPr>
                <a:spLocks noChangeArrowheads="1"/>
              </p:cNvSpPr>
              <p:nvPr/>
            </p:nvSpPr>
            <p:spPr bwMode="auto">
              <a:xfrm>
                <a:off x="5101" y="3044"/>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18" name="Line 29">
                <a:extLst>
                  <a:ext uri="{FF2B5EF4-FFF2-40B4-BE49-F238E27FC236}">
                    <a16:creationId xmlns:a16="http://schemas.microsoft.com/office/drawing/2014/main" id="{DEF08171-95E5-FB80-E348-AF09C6829106}"/>
                  </a:ext>
                </a:extLst>
              </p:cNvPr>
              <p:cNvSpPr>
                <a:spLocks noChangeShapeType="1"/>
              </p:cNvSpPr>
              <p:nvPr/>
            </p:nvSpPr>
            <p:spPr bwMode="auto">
              <a:xfrm rot="-5400000">
                <a:off x="4644" y="3173"/>
                <a:ext cx="145" cy="0"/>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TW" altLang="en-US"/>
              </a:p>
            </p:txBody>
          </p:sp>
          <p:sp>
            <p:nvSpPr>
              <p:cNvPr id="37919" name="Line 30">
                <a:extLst>
                  <a:ext uri="{FF2B5EF4-FFF2-40B4-BE49-F238E27FC236}">
                    <a16:creationId xmlns:a16="http://schemas.microsoft.com/office/drawing/2014/main" id="{354D36BA-9FD5-CC39-E732-E90E63BE067D}"/>
                  </a:ext>
                </a:extLst>
              </p:cNvPr>
              <p:cNvSpPr>
                <a:spLocks noChangeShapeType="1"/>
              </p:cNvSpPr>
              <p:nvPr/>
            </p:nvSpPr>
            <p:spPr bwMode="auto">
              <a:xfrm rot="-5400000">
                <a:off x="4875" y="3173"/>
                <a:ext cx="145" cy="0"/>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TW" altLang="en-US"/>
              </a:p>
            </p:txBody>
          </p:sp>
          <p:sp>
            <p:nvSpPr>
              <p:cNvPr id="37920" name="Line 31">
                <a:extLst>
                  <a:ext uri="{FF2B5EF4-FFF2-40B4-BE49-F238E27FC236}">
                    <a16:creationId xmlns:a16="http://schemas.microsoft.com/office/drawing/2014/main" id="{502C2474-486F-64C1-B4B7-CDA77E61BE52}"/>
                  </a:ext>
                </a:extLst>
              </p:cNvPr>
              <p:cNvSpPr>
                <a:spLocks noChangeShapeType="1"/>
              </p:cNvSpPr>
              <p:nvPr/>
            </p:nvSpPr>
            <p:spPr bwMode="auto">
              <a:xfrm rot="-5400000">
                <a:off x="4443" y="3173"/>
                <a:ext cx="145" cy="0"/>
              </a:xfrm>
              <a:prstGeom prst="line">
                <a:avLst/>
              </a:prstGeom>
              <a:noFill/>
              <a:ln w="2222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TW" altLang="en-US"/>
              </a:p>
            </p:txBody>
          </p:sp>
          <p:sp>
            <p:nvSpPr>
              <p:cNvPr id="37921" name="Text Box 32">
                <a:extLst>
                  <a:ext uri="{FF2B5EF4-FFF2-40B4-BE49-F238E27FC236}">
                    <a16:creationId xmlns:a16="http://schemas.microsoft.com/office/drawing/2014/main" id="{70E602A4-F827-1516-7978-518F2BD13530}"/>
                  </a:ext>
                </a:extLst>
              </p:cNvPr>
              <p:cNvSpPr txBox="1">
                <a:spLocks noChangeArrowheads="1"/>
              </p:cNvSpPr>
              <p:nvPr/>
            </p:nvSpPr>
            <p:spPr bwMode="auto">
              <a:xfrm>
                <a:off x="5179" y="204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导带</a:t>
                </a:r>
              </a:p>
            </p:txBody>
          </p:sp>
          <p:sp>
            <p:nvSpPr>
              <p:cNvPr id="37922" name="Text Box 33">
                <a:extLst>
                  <a:ext uri="{FF2B5EF4-FFF2-40B4-BE49-F238E27FC236}">
                    <a16:creationId xmlns:a16="http://schemas.microsoft.com/office/drawing/2014/main" id="{5AC5D0DD-5CAA-2179-4BE4-220699D1B4FF}"/>
                  </a:ext>
                </a:extLst>
              </p:cNvPr>
              <p:cNvSpPr txBox="1">
                <a:spLocks noChangeArrowheads="1"/>
              </p:cNvSpPr>
              <p:nvPr/>
            </p:nvSpPr>
            <p:spPr bwMode="auto">
              <a:xfrm>
                <a:off x="5188" y="2917"/>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受主</a:t>
                </a:r>
              </a:p>
            </p:txBody>
          </p:sp>
          <p:sp>
            <p:nvSpPr>
              <p:cNvPr id="37923" name="Text Box 34">
                <a:extLst>
                  <a:ext uri="{FF2B5EF4-FFF2-40B4-BE49-F238E27FC236}">
                    <a16:creationId xmlns:a16="http://schemas.microsoft.com/office/drawing/2014/main" id="{BEE305FD-5585-305C-38AF-AA2F4C483FFE}"/>
                  </a:ext>
                </a:extLst>
              </p:cNvPr>
              <p:cNvSpPr txBox="1">
                <a:spLocks noChangeArrowheads="1"/>
              </p:cNvSpPr>
              <p:nvPr/>
            </p:nvSpPr>
            <p:spPr bwMode="auto">
              <a:xfrm>
                <a:off x="5188" y="3283"/>
                <a:ext cx="5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价带</a:t>
                </a:r>
              </a:p>
            </p:txBody>
          </p:sp>
          <p:sp>
            <p:nvSpPr>
              <p:cNvPr id="37924" name="Oval 35">
                <a:extLst>
                  <a:ext uri="{FF2B5EF4-FFF2-40B4-BE49-F238E27FC236}">
                    <a16:creationId xmlns:a16="http://schemas.microsoft.com/office/drawing/2014/main" id="{2D16F1E2-7704-F95C-8644-B67BF390D942}"/>
                  </a:ext>
                </a:extLst>
              </p:cNvPr>
              <p:cNvSpPr>
                <a:spLocks noChangeArrowheads="1"/>
              </p:cNvSpPr>
              <p:nvPr/>
            </p:nvSpPr>
            <p:spPr bwMode="auto">
              <a:xfrm>
                <a:off x="4507" y="3245"/>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25" name="Oval 36">
                <a:extLst>
                  <a:ext uri="{FF2B5EF4-FFF2-40B4-BE49-F238E27FC236}">
                    <a16:creationId xmlns:a16="http://schemas.microsoft.com/office/drawing/2014/main" id="{10DF9588-C5A8-F792-8657-2780A9E87A15}"/>
                  </a:ext>
                </a:extLst>
              </p:cNvPr>
              <p:cNvSpPr>
                <a:spLocks noChangeArrowheads="1"/>
              </p:cNvSpPr>
              <p:nvPr/>
            </p:nvSpPr>
            <p:spPr bwMode="auto">
              <a:xfrm>
                <a:off x="4708" y="3245"/>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26" name="Oval 37">
                <a:extLst>
                  <a:ext uri="{FF2B5EF4-FFF2-40B4-BE49-F238E27FC236}">
                    <a16:creationId xmlns:a16="http://schemas.microsoft.com/office/drawing/2014/main" id="{E8A9CC52-F09A-15B1-5545-CBF24A26FC1C}"/>
                  </a:ext>
                </a:extLst>
              </p:cNvPr>
              <p:cNvSpPr>
                <a:spLocks noChangeArrowheads="1"/>
              </p:cNvSpPr>
              <p:nvPr/>
            </p:nvSpPr>
            <p:spPr bwMode="auto">
              <a:xfrm>
                <a:off x="4939" y="3245"/>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27" name="Text Box 38">
                <a:extLst>
                  <a:ext uri="{FF2B5EF4-FFF2-40B4-BE49-F238E27FC236}">
                    <a16:creationId xmlns:a16="http://schemas.microsoft.com/office/drawing/2014/main" id="{BD8FE9B2-E529-3420-646B-90692EBE0ED2}"/>
                  </a:ext>
                </a:extLst>
              </p:cNvPr>
              <p:cNvSpPr txBox="1">
                <a:spLocks noChangeArrowheads="1"/>
              </p:cNvSpPr>
              <p:nvPr/>
            </p:nvSpPr>
            <p:spPr bwMode="auto">
              <a:xfrm>
                <a:off x="3757" y="3716"/>
                <a:ext cx="10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t>
                </a: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型半导体</a:t>
                </a:r>
              </a:p>
            </p:txBody>
          </p:sp>
          <p:sp>
            <p:nvSpPr>
              <p:cNvPr id="37928" name="Text Box 39">
                <a:extLst>
                  <a:ext uri="{FF2B5EF4-FFF2-40B4-BE49-F238E27FC236}">
                    <a16:creationId xmlns:a16="http://schemas.microsoft.com/office/drawing/2014/main" id="{4693D898-4070-065F-45F1-FAF18193A661}"/>
                  </a:ext>
                </a:extLst>
              </p:cNvPr>
              <p:cNvSpPr txBox="1">
                <a:spLocks noChangeArrowheads="1"/>
              </p:cNvSpPr>
              <p:nvPr/>
            </p:nvSpPr>
            <p:spPr bwMode="auto">
              <a:xfrm>
                <a:off x="3028" y="1661"/>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p>
            </p:txBody>
          </p:sp>
        </p:grpSp>
        <p:sp>
          <p:nvSpPr>
            <p:cNvPr id="37899" name="矩形 40">
              <a:extLst>
                <a:ext uri="{FF2B5EF4-FFF2-40B4-BE49-F238E27FC236}">
                  <a16:creationId xmlns:a16="http://schemas.microsoft.com/office/drawing/2014/main" id="{DE0DA80D-53D8-F869-9F51-20D5EB578CA5}"/>
                </a:ext>
              </a:extLst>
            </p:cNvPr>
            <p:cNvSpPr>
              <a:spLocks noChangeArrowheads="1"/>
            </p:cNvSpPr>
            <p:nvPr/>
          </p:nvSpPr>
          <p:spPr bwMode="auto">
            <a:xfrm>
              <a:off x="5775325" y="3851275"/>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00" name="矩形 41">
              <a:extLst>
                <a:ext uri="{FF2B5EF4-FFF2-40B4-BE49-F238E27FC236}">
                  <a16:creationId xmlns:a16="http://schemas.microsoft.com/office/drawing/2014/main" id="{E592DC8D-FDB4-B30C-DA9E-7458A7EEE6A1}"/>
                </a:ext>
              </a:extLst>
            </p:cNvPr>
            <p:cNvSpPr>
              <a:spLocks noChangeArrowheads="1"/>
            </p:cNvSpPr>
            <p:nvPr/>
          </p:nvSpPr>
          <p:spPr bwMode="auto">
            <a:xfrm>
              <a:off x="7327900" y="3851275"/>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1800" b="1" baseline="30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1" baseline="3000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7897" name="灯片编号占位符 4">
            <a:extLst>
              <a:ext uri="{FF2B5EF4-FFF2-40B4-BE49-F238E27FC236}">
                <a16:creationId xmlns:a16="http://schemas.microsoft.com/office/drawing/2014/main" id="{F0ABED27-AE39-F22E-00B5-AE296CA984B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7CAE3F2-D177-405F-91E5-794C480F87B1}"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34</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145898"/>
                                        </p:tgtEl>
                                        <p:attrNameLst>
                                          <p:attrName>style.visibility</p:attrName>
                                        </p:attrNameLst>
                                      </p:cBhvr>
                                      <p:to>
                                        <p:strVal val="visible"/>
                                      </p:to>
                                    </p:set>
                                    <p:animEffect transition="in" filter="slide(fromBottom)">
                                      <p:cBhvr>
                                        <p:cTn id="15" dur="500"/>
                                        <p:tgtEl>
                                          <p:spTgt spid="1145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animBg="1"/>
      <p:bldP spid="114589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93749F6-C215-D620-4B29-F63EBBA7E5D3}"/>
              </a:ext>
            </a:extLst>
          </p:cNvPr>
          <p:cNvSpPr>
            <a:spLocks noRot="1" noChangeArrowheads="1"/>
          </p:cNvSpPr>
          <p:nvPr/>
        </p:nvSpPr>
        <p:spPr bwMode="auto">
          <a:xfrm>
            <a:off x="1722438" y="115888"/>
            <a:ext cx="568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1" lang="zh-CN" altLang="en-US" sz="4400" b="1">
                <a:solidFill>
                  <a:srgbClr val="7030A0"/>
                </a:solidFill>
                <a:latin typeface="微软雅黑" panose="020B0503020204020204" pitchFamily="34" charset="-122"/>
                <a:ea typeface="微软雅黑" panose="020B0503020204020204" pitchFamily="34" charset="-122"/>
              </a:rPr>
              <a:t>受主杂质能级的特点</a:t>
            </a:r>
          </a:p>
        </p:txBody>
      </p:sp>
      <p:grpSp>
        <p:nvGrpSpPr>
          <p:cNvPr id="38915" name="Group 5">
            <a:extLst>
              <a:ext uri="{FF2B5EF4-FFF2-40B4-BE49-F238E27FC236}">
                <a16:creationId xmlns:a16="http://schemas.microsoft.com/office/drawing/2014/main" id="{B9C70984-941D-447F-E566-1A6442032146}"/>
              </a:ext>
            </a:extLst>
          </p:cNvPr>
          <p:cNvGrpSpPr>
            <a:grpSpLocks/>
          </p:cNvGrpSpPr>
          <p:nvPr/>
        </p:nvGrpSpPr>
        <p:grpSpPr bwMode="auto">
          <a:xfrm>
            <a:off x="582613" y="2636838"/>
            <a:ext cx="3844925" cy="2428875"/>
            <a:chOff x="3024" y="1542"/>
            <a:chExt cx="2422" cy="1530"/>
          </a:xfrm>
        </p:grpSpPr>
        <p:sp>
          <p:nvSpPr>
            <p:cNvPr id="38927" name="Line 6">
              <a:extLst>
                <a:ext uri="{FF2B5EF4-FFF2-40B4-BE49-F238E27FC236}">
                  <a16:creationId xmlns:a16="http://schemas.microsoft.com/office/drawing/2014/main" id="{4AF17BAB-8660-31B9-E58D-F841A4F23080}"/>
                </a:ext>
              </a:extLst>
            </p:cNvPr>
            <p:cNvSpPr>
              <a:spLocks noChangeShapeType="1"/>
            </p:cNvSpPr>
            <p:nvPr/>
          </p:nvSpPr>
          <p:spPr bwMode="auto">
            <a:xfrm>
              <a:off x="3024" y="1668"/>
              <a:ext cx="192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8928" name="Line 7">
              <a:extLst>
                <a:ext uri="{FF2B5EF4-FFF2-40B4-BE49-F238E27FC236}">
                  <a16:creationId xmlns:a16="http://schemas.microsoft.com/office/drawing/2014/main" id="{5A3DF382-F812-434E-8048-AF6B55DD1BFF}"/>
                </a:ext>
              </a:extLst>
            </p:cNvPr>
            <p:cNvSpPr>
              <a:spLocks noChangeShapeType="1"/>
            </p:cNvSpPr>
            <p:nvPr/>
          </p:nvSpPr>
          <p:spPr bwMode="auto">
            <a:xfrm>
              <a:off x="3024" y="2964"/>
              <a:ext cx="192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8929" name="Line 8">
              <a:extLst>
                <a:ext uri="{FF2B5EF4-FFF2-40B4-BE49-F238E27FC236}">
                  <a16:creationId xmlns:a16="http://schemas.microsoft.com/office/drawing/2014/main" id="{D93955F0-9053-28A2-1091-09FBAADAF2B9}"/>
                </a:ext>
              </a:extLst>
            </p:cNvPr>
            <p:cNvSpPr>
              <a:spLocks noChangeShapeType="1"/>
            </p:cNvSpPr>
            <p:nvPr/>
          </p:nvSpPr>
          <p:spPr bwMode="auto">
            <a:xfrm>
              <a:off x="3024" y="2756"/>
              <a:ext cx="1920" cy="0"/>
            </a:xfrm>
            <a:prstGeom prst="line">
              <a:avLst/>
            </a:prstGeom>
            <a:noFill/>
            <a:ln w="222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8930" name="Oval 9">
              <a:extLst>
                <a:ext uri="{FF2B5EF4-FFF2-40B4-BE49-F238E27FC236}">
                  <a16:creationId xmlns:a16="http://schemas.microsoft.com/office/drawing/2014/main" id="{D4A2877A-D00C-EBE4-83AB-649FE0CE8CB4}"/>
                </a:ext>
              </a:extLst>
            </p:cNvPr>
            <p:cNvSpPr>
              <a:spLocks noChangeArrowheads="1"/>
            </p:cNvSpPr>
            <p:nvPr/>
          </p:nvSpPr>
          <p:spPr bwMode="auto">
            <a:xfrm>
              <a:off x="3072" y="2729"/>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1" name="Oval 10">
              <a:extLst>
                <a:ext uri="{FF2B5EF4-FFF2-40B4-BE49-F238E27FC236}">
                  <a16:creationId xmlns:a16="http://schemas.microsoft.com/office/drawing/2014/main" id="{4FB74F2F-ED0D-7169-690D-B5B60C857756}"/>
                </a:ext>
              </a:extLst>
            </p:cNvPr>
            <p:cNvSpPr>
              <a:spLocks noChangeArrowheads="1"/>
            </p:cNvSpPr>
            <p:nvPr/>
          </p:nvSpPr>
          <p:spPr bwMode="auto">
            <a:xfrm>
              <a:off x="3264" y="2726"/>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2" name="Oval 11">
              <a:extLst>
                <a:ext uri="{FF2B5EF4-FFF2-40B4-BE49-F238E27FC236}">
                  <a16:creationId xmlns:a16="http://schemas.microsoft.com/office/drawing/2014/main" id="{05B7114D-7ABA-DF2E-C76A-2B2B514CD4F3}"/>
                </a:ext>
              </a:extLst>
            </p:cNvPr>
            <p:cNvSpPr>
              <a:spLocks noChangeArrowheads="1"/>
            </p:cNvSpPr>
            <p:nvPr/>
          </p:nvSpPr>
          <p:spPr bwMode="auto">
            <a:xfrm>
              <a:off x="3474" y="2729"/>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3" name="Oval 12">
              <a:extLst>
                <a:ext uri="{FF2B5EF4-FFF2-40B4-BE49-F238E27FC236}">
                  <a16:creationId xmlns:a16="http://schemas.microsoft.com/office/drawing/2014/main" id="{1D460EAF-AEB8-4978-BE7A-0165B7AF8234}"/>
                </a:ext>
              </a:extLst>
            </p:cNvPr>
            <p:cNvSpPr>
              <a:spLocks noChangeArrowheads="1"/>
            </p:cNvSpPr>
            <p:nvPr/>
          </p:nvSpPr>
          <p:spPr bwMode="auto">
            <a:xfrm>
              <a:off x="3669" y="2729"/>
              <a:ext cx="48" cy="48"/>
            </a:xfrm>
            <a:prstGeom prst="ellipse">
              <a:avLst/>
            </a:prstGeom>
            <a:solidFill>
              <a:srgbClr val="00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4" name="Oval 13">
              <a:extLst>
                <a:ext uri="{FF2B5EF4-FFF2-40B4-BE49-F238E27FC236}">
                  <a16:creationId xmlns:a16="http://schemas.microsoft.com/office/drawing/2014/main" id="{626E2AE6-1E87-C2C1-FBF1-8EAA6B94A60F}"/>
                </a:ext>
              </a:extLst>
            </p:cNvPr>
            <p:cNvSpPr>
              <a:spLocks noChangeArrowheads="1"/>
            </p:cNvSpPr>
            <p:nvPr/>
          </p:nvSpPr>
          <p:spPr bwMode="auto">
            <a:xfrm>
              <a:off x="3870" y="2729"/>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5" name="Oval 14">
              <a:extLst>
                <a:ext uri="{FF2B5EF4-FFF2-40B4-BE49-F238E27FC236}">
                  <a16:creationId xmlns:a16="http://schemas.microsoft.com/office/drawing/2014/main" id="{48A11932-2350-24E2-9EF7-9733C301FB96}"/>
                </a:ext>
              </a:extLst>
            </p:cNvPr>
            <p:cNvSpPr>
              <a:spLocks noChangeArrowheads="1"/>
            </p:cNvSpPr>
            <p:nvPr/>
          </p:nvSpPr>
          <p:spPr bwMode="auto">
            <a:xfrm>
              <a:off x="4071" y="2729"/>
              <a:ext cx="48" cy="48"/>
            </a:xfrm>
            <a:prstGeom prst="ellipse">
              <a:avLst/>
            </a:prstGeom>
            <a:solidFill>
              <a:srgbClr val="00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6" name="Oval 15">
              <a:extLst>
                <a:ext uri="{FF2B5EF4-FFF2-40B4-BE49-F238E27FC236}">
                  <a16:creationId xmlns:a16="http://schemas.microsoft.com/office/drawing/2014/main" id="{47A56CC1-352A-5C81-585D-4792BD766E4E}"/>
                </a:ext>
              </a:extLst>
            </p:cNvPr>
            <p:cNvSpPr>
              <a:spLocks noChangeArrowheads="1"/>
            </p:cNvSpPr>
            <p:nvPr/>
          </p:nvSpPr>
          <p:spPr bwMode="auto">
            <a:xfrm>
              <a:off x="4272" y="2729"/>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7" name="Oval 16">
              <a:extLst>
                <a:ext uri="{FF2B5EF4-FFF2-40B4-BE49-F238E27FC236}">
                  <a16:creationId xmlns:a16="http://schemas.microsoft.com/office/drawing/2014/main" id="{8D0446B5-7556-B0F0-1C4F-B9C22EF493DE}"/>
                </a:ext>
              </a:extLst>
            </p:cNvPr>
            <p:cNvSpPr>
              <a:spLocks noChangeArrowheads="1"/>
            </p:cNvSpPr>
            <p:nvPr/>
          </p:nvSpPr>
          <p:spPr bwMode="auto">
            <a:xfrm>
              <a:off x="4476" y="2729"/>
              <a:ext cx="48" cy="48"/>
            </a:xfrm>
            <a:prstGeom prst="ellipse">
              <a:avLst/>
            </a:prstGeom>
            <a:solidFill>
              <a:srgbClr val="00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8" name="Oval 17">
              <a:extLst>
                <a:ext uri="{FF2B5EF4-FFF2-40B4-BE49-F238E27FC236}">
                  <a16:creationId xmlns:a16="http://schemas.microsoft.com/office/drawing/2014/main" id="{C9616138-E31D-2BA9-CAD1-64BDB95F0EA3}"/>
                </a:ext>
              </a:extLst>
            </p:cNvPr>
            <p:cNvSpPr>
              <a:spLocks noChangeArrowheads="1"/>
            </p:cNvSpPr>
            <p:nvPr/>
          </p:nvSpPr>
          <p:spPr bwMode="auto">
            <a:xfrm>
              <a:off x="4677" y="2726"/>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9" name="Oval 18">
              <a:extLst>
                <a:ext uri="{FF2B5EF4-FFF2-40B4-BE49-F238E27FC236}">
                  <a16:creationId xmlns:a16="http://schemas.microsoft.com/office/drawing/2014/main" id="{A428F410-791E-C21B-460E-287CB281E688}"/>
                </a:ext>
              </a:extLst>
            </p:cNvPr>
            <p:cNvSpPr>
              <a:spLocks noChangeArrowheads="1"/>
            </p:cNvSpPr>
            <p:nvPr/>
          </p:nvSpPr>
          <p:spPr bwMode="auto">
            <a:xfrm>
              <a:off x="4866" y="2729"/>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40" name="Freeform 19">
              <a:extLst>
                <a:ext uri="{FF2B5EF4-FFF2-40B4-BE49-F238E27FC236}">
                  <a16:creationId xmlns:a16="http://schemas.microsoft.com/office/drawing/2014/main" id="{88557F94-AB9A-7EE4-F056-5AC135032291}"/>
                </a:ext>
              </a:extLst>
            </p:cNvPr>
            <p:cNvSpPr>
              <a:spLocks/>
            </p:cNvSpPr>
            <p:nvPr/>
          </p:nvSpPr>
          <p:spPr bwMode="auto">
            <a:xfrm>
              <a:off x="4416" y="2553"/>
              <a:ext cx="96" cy="432"/>
            </a:xfrm>
            <a:custGeom>
              <a:avLst/>
              <a:gdLst>
                <a:gd name="T0" fmla="*/ 1 w 192"/>
                <a:gd name="T1" fmla="*/ 81092582 h 280"/>
                <a:gd name="T2" fmla="*/ 1 w 192"/>
                <a:gd name="T3" fmla="*/ 11654422 h 280"/>
                <a:gd name="T4" fmla="*/ 1 w 192"/>
                <a:gd name="T5" fmla="*/ 11654422 h 280"/>
                <a:gd name="T6" fmla="*/ 1 w 192"/>
                <a:gd name="T7" fmla="*/ 39392773 h 2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280">
                  <a:moveTo>
                    <a:pt x="24" y="280"/>
                  </a:moveTo>
                  <a:cubicBezTo>
                    <a:pt x="12" y="180"/>
                    <a:pt x="0" y="80"/>
                    <a:pt x="24" y="40"/>
                  </a:cubicBezTo>
                  <a:cubicBezTo>
                    <a:pt x="48" y="0"/>
                    <a:pt x="144" y="24"/>
                    <a:pt x="168" y="40"/>
                  </a:cubicBezTo>
                  <a:cubicBezTo>
                    <a:pt x="192" y="56"/>
                    <a:pt x="168" y="120"/>
                    <a:pt x="168" y="136"/>
                  </a:cubicBezTo>
                </a:path>
              </a:pathLst>
            </a:custGeom>
            <a:noFill/>
            <a:ln w="22225">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941" name="Text Box 20">
              <a:extLst>
                <a:ext uri="{FF2B5EF4-FFF2-40B4-BE49-F238E27FC236}">
                  <a16:creationId xmlns:a16="http://schemas.microsoft.com/office/drawing/2014/main" id="{DE7CFBF8-A0FD-6B78-13A3-E897F612F2C2}"/>
                </a:ext>
              </a:extLst>
            </p:cNvPr>
            <p:cNvSpPr txBox="1">
              <a:spLocks noChangeArrowheads="1"/>
            </p:cNvSpPr>
            <p:nvPr/>
          </p:nvSpPr>
          <p:spPr bwMode="auto">
            <a:xfrm>
              <a:off x="5023" y="1542"/>
              <a:ext cx="4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c</a:t>
              </a:r>
              <a:endParaRPr kumimoji="1" lang="en-US" altLang="zh-CN" sz="2000" b="1" i="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42" name="Text Box 21">
              <a:extLst>
                <a:ext uri="{FF2B5EF4-FFF2-40B4-BE49-F238E27FC236}">
                  <a16:creationId xmlns:a16="http://schemas.microsoft.com/office/drawing/2014/main" id="{0F401671-2321-ABCB-C68A-5FF82C7250C7}"/>
                </a:ext>
              </a:extLst>
            </p:cNvPr>
            <p:cNvSpPr txBox="1">
              <a:spLocks noChangeArrowheads="1"/>
            </p:cNvSpPr>
            <p:nvPr/>
          </p:nvSpPr>
          <p:spPr bwMode="auto">
            <a:xfrm>
              <a:off x="5023" y="282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v</a:t>
              </a:r>
            </a:p>
          </p:txBody>
        </p:sp>
        <p:sp>
          <p:nvSpPr>
            <p:cNvPr id="38943" name="Text Box 22">
              <a:extLst>
                <a:ext uri="{FF2B5EF4-FFF2-40B4-BE49-F238E27FC236}">
                  <a16:creationId xmlns:a16="http://schemas.microsoft.com/office/drawing/2014/main" id="{41CDE471-F42D-7BDD-9E60-4D14FE9245BB}"/>
                </a:ext>
              </a:extLst>
            </p:cNvPr>
            <p:cNvSpPr txBox="1">
              <a:spLocks noChangeArrowheads="1"/>
            </p:cNvSpPr>
            <p:nvPr/>
          </p:nvSpPr>
          <p:spPr bwMode="auto">
            <a:xfrm>
              <a:off x="4921" y="263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1">
                  <a:latin typeface="Times New Roman" panose="02020603050405020304" pitchFamily="18" charset="0"/>
                  <a:ea typeface="微软雅黑" panose="020B0503020204020204" pitchFamily="34" charset="-122"/>
                  <a:cs typeface="Times New Roman" panose="02020603050405020304" pitchFamily="18" charset="0"/>
                </a:rPr>
                <a:t>受主</a:t>
              </a:r>
            </a:p>
          </p:txBody>
        </p:sp>
        <p:sp>
          <p:nvSpPr>
            <p:cNvPr id="38944" name="Freeform 23">
              <a:extLst>
                <a:ext uri="{FF2B5EF4-FFF2-40B4-BE49-F238E27FC236}">
                  <a16:creationId xmlns:a16="http://schemas.microsoft.com/office/drawing/2014/main" id="{0E054BA6-3B5E-825C-9009-F997988EA9FF}"/>
                </a:ext>
              </a:extLst>
            </p:cNvPr>
            <p:cNvSpPr>
              <a:spLocks/>
            </p:cNvSpPr>
            <p:nvPr/>
          </p:nvSpPr>
          <p:spPr bwMode="auto">
            <a:xfrm>
              <a:off x="4005" y="2565"/>
              <a:ext cx="96" cy="432"/>
            </a:xfrm>
            <a:custGeom>
              <a:avLst/>
              <a:gdLst>
                <a:gd name="T0" fmla="*/ 1 w 192"/>
                <a:gd name="T1" fmla="*/ 81092582 h 280"/>
                <a:gd name="T2" fmla="*/ 1 w 192"/>
                <a:gd name="T3" fmla="*/ 11654422 h 280"/>
                <a:gd name="T4" fmla="*/ 1 w 192"/>
                <a:gd name="T5" fmla="*/ 11654422 h 280"/>
                <a:gd name="T6" fmla="*/ 1 w 192"/>
                <a:gd name="T7" fmla="*/ 39392773 h 2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280">
                  <a:moveTo>
                    <a:pt x="24" y="280"/>
                  </a:moveTo>
                  <a:cubicBezTo>
                    <a:pt x="12" y="180"/>
                    <a:pt x="0" y="80"/>
                    <a:pt x="24" y="40"/>
                  </a:cubicBezTo>
                  <a:cubicBezTo>
                    <a:pt x="48" y="0"/>
                    <a:pt x="144" y="24"/>
                    <a:pt x="168" y="40"/>
                  </a:cubicBezTo>
                  <a:cubicBezTo>
                    <a:pt x="192" y="56"/>
                    <a:pt x="168" y="120"/>
                    <a:pt x="168" y="136"/>
                  </a:cubicBezTo>
                </a:path>
              </a:pathLst>
            </a:custGeom>
            <a:noFill/>
            <a:ln w="22225">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945" name="Freeform 24">
              <a:extLst>
                <a:ext uri="{FF2B5EF4-FFF2-40B4-BE49-F238E27FC236}">
                  <a16:creationId xmlns:a16="http://schemas.microsoft.com/office/drawing/2014/main" id="{FD5F2C01-7B51-EC8C-A613-FAF212718A5F}"/>
                </a:ext>
              </a:extLst>
            </p:cNvPr>
            <p:cNvSpPr>
              <a:spLocks/>
            </p:cNvSpPr>
            <p:nvPr/>
          </p:nvSpPr>
          <p:spPr bwMode="auto">
            <a:xfrm>
              <a:off x="3603" y="2565"/>
              <a:ext cx="96" cy="432"/>
            </a:xfrm>
            <a:custGeom>
              <a:avLst/>
              <a:gdLst>
                <a:gd name="T0" fmla="*/ 1 w 192"/>
                <a:gd name="T1" fmla="*/ 81092582 h 280"/>
                <a:gd name="T2" fmla="*/ 1 w 192"/>
                <a:gd name="T3" fmla="*/ 11654422 h 280"/>
                <a:gd name="T4" fmla="*/ 1 w 192"/>
                <a:gd name="T5" fmla="*/ 11654422 h 280"/>
                <a:gd name="T6" fmla="*/ 1 w 192"/>
                <a:gd name="T7" fmla="*/ 39392773 h 2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280">
                  <a:moveTo>
                    <a:pt x="24" y="280"/>
                  </a:moveTo>
                  <a:cubicBezTo>
                    <a:pt x="12" y="180"/>
                    <a:pt x="0" y="80"/>
                    <a:pt x="24" y="40"/>
                  </a:cubicBezTo>
                  <a:cubicBezTo>
                    <a:pt x="48" y="0"/>
                    <a:pt x="144" y="24"/>
                    <a:pt x="168" y="40"/>
                  </a:cubicBezTo>
                  <a:cubicBezTo>
                    <a:pt x="192" y="56"/>
                    <a:pt x="168" y="120"/>
                    <a:pt x="168" y="136"/>
                  </a:cubicBezTo>
                </a:path>
              </a:pathLst>
            </a:custGeom>
            <a:noFill/>
            <a:ln w="22225">
              <a:solidFill>
                <a:srgbClr val="FF0000"/>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38946" name="Oval 25">
              <a:extLst>
                <a:ext uri="{FF2B5EF4-FFF2-40B4-BE49-F238E27FC236}">
                  <a16:creationId xmlns:a16="http://schemas.microsoft.com/office/drawing/2014/main" id="{9762D6DB-8973-8F1D-5990-A40A341141A3}"/>
                </a:ext>
              </a:extLst>
            </p:cNvPr>
            <p:cNvSpPr>
              <a:spLocks noChangeArrowheads="1"/>
            </p:cNvSpPr>
            <p:nvPr/>
          </p:nvSpPr>
          <p:spPr bwMode="auto">
            <a:xfrm>
              <a:off x="4398" y="2985"/>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47" name="Oval 26">
              <a:extLst>
                <a:ext uri="{FF2B5EF4-FFF2-40B4-BE49-F238E27FC236}">
                  <a16:creationId xmlns:a16="http://schemas.microsoft.com/office/drawing/2014/main" id="{76337046-7247-6D98-4C3F-D94295722979}"/>
                </a:ext>
              </a:extLst>
            </p:cNvPr>
            <p:cNvSpPr>
              <a:spLocks noChangeArrowheads="1"/>
            </p:cNvSpPr>
            <p:nvPr/>
          </p:nvSpPr>
          <p:spPr bwMode="auto">
            <a:xfrm>
              <a:off x="3984" y="2997"/>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48" name="Oval 27">
              <a:extLst>
                <a:ext uri="{FF2B5EF4-FFF2-40B4-BE49-F238E27FC236}">
                  <a16:creationId xmlns:a16="http://schemas.microsoft.com/office/drawing/2014/main" id="{E44F7F2A-E243-EA35-0A57-4C927B7FB7A8}"/>
                </a:ext>
              </a:extLst>
            </p:cNvPr>
            <p:cNvSpPr>
              <a:spLocks noChangeArrowheads="1"/>
            </p:cNvSpPr>
            <p:nvPr/>
          </p:nvSpPr>
          <p:spPr bwMode="auto">
            <a:xfrm>
              <a:off x="3582" y="2985"/>
              <a:ext cx="48" cy="48"/>
            </a:xfrm>
            <a:prstGeom prst="ellipse">
              <a:avLst/>
            </a:prstGeom>
            <a:solidFill>
              <a:schemeClr val="bg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8916" name="Text Box 29">
            <a:extLst>
              <a:ext uri="{FF2B5EF4-FFF2-40B4-BE49-F238E27FC236}">
                <a16:creationId xmlns:a16="http://schemas.microsoft.com/office/drawing/2014/main" id="{5AE271B1-3B02-F4C9-0F31-A64C158BF1B6}"/>
              </a:ext>
            </a:extLst>
          </p:cNvPr>
          <p:cNvSpPr txBox="1">
            <a:spLocks noChangeArrowheads="1"/>
          </p:cNvSpPr>
          <p:nvPr/>
        </p:nvSpPr>
        <p:spPr bwMode="auto">
          <a:xfrm>
            <a:off x="179388" y="5084763"/>
            <a:ext cx="8785225" cy="1255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5000"/>
              </a:lnSpc>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空穴电离意味着空穴得到能量脱离受主的束缚进入价带。</a:t>
            </a:r>
          </a:p>
          <a:p>
            <a:pPr eaLnBrk="1" hangingPunct="1">
              <a:lnSpc>
                <a:spcPct val="105000"/>
              </a:lnSpc>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受主能级</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在价带顶</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之上，能量差即为受主的电离能</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（或者</a:t>
            </a:r>
            <a:r>
              <a:rPr lang="el-GR" altLang="zh-CN" sz="2400" b="1">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38917" name="Group 30">
            <a:extLst>
              <a:ext uri="{FF2B5EF4-FFF2-40B4-BE49-F238E27FC236}">
                <a16:creationId xmlns:a16="http://schemas.microsoft.com/office/drawing/2014/main" id="{F7C3C558-DFB8-0A4B-7ADD-599799DB5A98}"/>
              </a:ext>
            </a:extLst>
          </p:cNvPr>
          <p:cNvGrpSpPr>
            <a:grpSpLocks/>
          </p:cNvGrpSpPr>
          <p:nvPr/>
        </p:nvGrpSpPr>
        <p:grpSpPr bwMode="auto">
          <a:xfrm>
            <a:off x="107950" y="3770313"/>
            <a:ext cx="1460500" cy="1008062"/>
            <a:chOff x="2835" y="2659"/>
            <a:chExt cx="920" cy="635"/>
          </a:xfrm>
        </p:grpSpPr>
        <p:sp>
          <p:nvSpPr>
            <p:cNvPr id="38925" name="Text Box 31">
              <a:extLst>
                <a:ext uri="{FF2B5EF4-FFF2-40B4-BE49-F238E27FC236}">
                  <a16:creationId xmlns:a16="http://schemas.microsoft.com/office/drawing/2014/main" id="{931D6AAD-00DE-1F34-1AC1-244894BB8C43}"/>
                </a:ext>
              </a:extLst>
            </p:cNvPr>
            <p:cNvSpPr txBox="1">
              <a:spLocks noChangeArrowheads="1"/>
            </p:cNvSpPr>
            <p:nvPr/>
          </p:nvSpPr>
          <p:spPr bwMode="auto">
            <a:xfrm>
              <a:off x="2835" y="2659"/>
              <a:ext cx="920" cy="294"/>
            </a:xfrm>
            <a:prstGeom prst="rect">
              <a:avLst/>
            </a:prstGeom>
            <a:noFill/>
            <a:ln w="952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束缚能</a:t>
              </a:r>
              <a:r>
                <a:rPr lang="en-US" altLang="zh-CN" sz="2400" b="1" i="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i</a:t>
              </a:r>
            </a:p>
          </p:txBody>
        </p:sp>
        <p:sp>
          <p:nvSpPr>
            <p:cNvPr id="38926" name="Line 32">
              <a:extLst>
                <a:ext uri="{FF2B5EF4-FFF2-40B4-BE49-F238E27FC236}">
                  <a16:creationId xmlns:a16="http://schemas.microsoft.com/office/drawing/2014/main" id="{1993541B-DCD9-6D2C-B7C7-D8335B3040C3}"/>
                </a:ext>
              </a:extLst>
            </p:cNvPr>
            <p:cNvSpPr>
              <a:spLocks noChangeShapeType="1"/>
            </p:cNvSpPr>
            <p:nvPr/>
          </p:nvSpPr>
          <p:spPr bwMode="auto">
            <a:xfrm flipH="1" flipV="1">
              <a:off x="3198" y="2966"/>
              <a:ext cx="136" cy="328"/>
            </a:xfrm>
            <a:prstGeom prst="line">
              <a:avLst/>
            </a:prstGeom>
            <a:noFill/>
            <a:ln w="9525">
              <a:solidFill>
                <a:srgbClr val="FF33CC"/>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grpSp>
      <p:sp>
        <p:nvSpPr>
          <p:cNvPr id="38918" name="Rectangle 3">
            <a:extLst>
              <a:ext uri="{FF2B5EF4-FFF2-40B4-BE49-F238E27FC236}">
                <a16:creationId xmlns:a16="http://schemas.microsoft.com/office/drawing/2014/main" id="{0B278133-D34B-059A-C304-DEBFC15ED67E}"/>
              </a:ext>
            </a:extLst>
          </p:cNvPr>
          <p:cNvSpPr>
            <a:spLocks noRot="1" noChangeArrowheads="1"/>
          </p:cNvSpPr>
          <p:nvPr/>
        </p:nvSpPr>
        <p:spPr bwMode="auto">
          <a:xfrm>
            <a:off x="452438" y="1125538"/>
            <a:ext cx="8229600" cy="1582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90000"/>
              </a:lnSpc>
              <a:buClr>
                <a:schemeClr val="tx1"/>
              </a:buClr>
              <a:buSzPct val="70000"/>
              <a:buFont typeface="Wingdings" panose="05000000000000000000" pitchFamily="2" charset="2"/>
              <a:buChar char="¢"/>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束缚能很小（</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10 meV</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量级）</a:t>
            </a:r>
          </a:p>
          <a:p>
            <a:pPr lvl="1">
              <a:lnSpc>
                <a:spcPct val="90000"/>
              </a:lnSpc>
              <a:buClr>
                <a:schemeClr val="accent1"/>
              </a:buClr>
              <a:buSzPct val="75000"/>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电子很容易激发到受主的束缚能级，在价带顶留下空穴。</a:t>
            </a:r>
          </a:p>
          <a:p>
            <a:pPr lvl="1">
              <a:lnSpc>
                <a:spcPct val="90000"/>
              </a:lnSpc>
              <a:buClr>
                <a:schemeClr val="accent1"/>
              </a:buClr>
              <a:buSzPct val="75000"/>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受主能级能量</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价带顶能量</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受主电离能</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束缚能</a:t>
            </a:r>
          </a:p>
        </p:txBody>
      </p:sp>
      <p:graphicFrame>
        <p:nvGraphicFramePr>
          <p:cNvPr id="38919" name="对象 2">
            <a:extLst>
              <a:ext uri="{FF2B5EF4-FFF2-40B4-BE49-F238E27FC236}">
                <a16:creationId xmlns:a16="http://schemas.microsoft.com/office/drawing/2014/main" id="{D6CD3E6B-C676-30B9-2DE4-461F4A4B8B89}"/>
              </a:ext>
            </a:extLst>
          </p:cNvPr>
          <p:cNvGraphicFramePr>
            <a:graphicFrameLocks noChangeAspect="1"/>
          </p:cNvGraphicFramePr>
          <p:nvPr/>
        </p:nvGraphicFramePr>
        <p:xfrm>
          <a:off x="4716463" y="3284538"/>
          <a:ext cx="3262312" cy="619125"/>
        </p:xfrm>
        <a:graphic>
          <a:graphicData uri="http://schemas.openxmlformats.org/presentationml/2006/ole">
            <mc:AlternateContent xmlns:mc="http://schemas.openxmlformats.org/markup-compatibility/2006">
              <mc:Choice xmlns:v="urn:schemas-microsoft-com:vml" Requires="v">
                <p:oleObj name="Equation" r:id="rId2" imgW="1206500" imgH="228600" progId="Equation.DSMT4">
                  <p:embed/>
                </p:oleObj>
              </mc:Choice>
              <mc:Fallback>
                <p:oleObj name="Equation" r:id="rId2" imgW="1206500" imgH="228600" progId="Equation.DSMT4">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284538"/>
                        <a:ext cx="32623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0" name="Text Box 23">
            <a:extLst>
              <a:ext uri="{FF2B5EF4-FFF2-40B4-BE49-F238E27FC236}">
                <a16:creationId xmlns:a16="http://schemas.microsoft.com/office/drawing/2014/main" id="{88E1DA15-C12E-4444-C313-65195F5BCEC8}"/>
              </a:ext>
            </a:extLst>
          </p:cNvPr>
          <p:cNvSpPr txBox="1">
            <a:spLocks noChangeArrowheads="1"/>
          </p:cNvSpPr>
          <p:nvPr/>
        </p:nvSpPr>
        <p:spPr bwMode="auto">
          <a:xfrm>
            <a:off x="4217988" y="4365625"/>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000" b="1"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endPar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椭圆 36">
            <a:extLst>
              <a:ext uri="{FF2B5EF4-FFF2-40B4-BE49-F238E27FC236}">
                <a16:creationId xmlns:a16="http://schemas.microsoft.com/office/drawing/2014/main" id="{56A601B2-81AF-3202-D8D8-67BAE1EFC3A2}"/>
              </a:ext>
            </a:extLst>
          </p:cNvPr>
          <p:cNvSpPr/>
          <p:nvPr/>
        </p:nvSpPr>
        <p:spPr>
          <a:xfrm>
            <a:off x="1584325" y="4616450"/>
            <a:ext cx="107950" cy="10795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椭圆 37">
            <a:extLst>
              <a:ext uri="{FF2B5EF4-FFF2-40B4-BE49-F238E27FC236}">
                <a16:creationId xmlns:a16="http://schemas.microsoft.com/office/drawing/2014/main" id="{9D3025B2-C477-1AB4-FD54-5E9BB18D46D5}"/>
              </a:ext>
            </a:extLst>
          </p:cNvPr>
          <p:cNvSpPr/>
          <p:nvPr/>
        </p:nvSpPr>
        <p:spPr>
          <a:xfrm>
            <a:off x="2232025" y="4616450"/>
            <a:ext cx="107950" cy="10795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椭圆 38">
            <a:extLst>
              <a:ext uri="{FF2B5EF4-FFF2-40B4-BE49-F238E27FC236}">
                <a16:creationId xmlns:a16="http://schemas.microsoft.com/office/drawing/2014/main" id="{0B004583-DA76-BD93-14A4-EB28887283A7}"/>
              </a:ext>
            </a:extLst>
          </p:cNvPr>
          <p:cNvSpPr/>
          <p:nvPr/>
        </p:nvSpPr>
        <p:spPr>
          <a:xfrm>
            <a:off x="2879725" y="4616450"/>
            <a:ext cx="107950" cy="10795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24" name="灯片编号占位符 3">
            <a:extLst>
              <a:ext uri="{FF2B5EF4-FFF2-40B4-BE49-F238E27FC236}">
                <a16:creationId xmlns:a16="http://schemas.microsoft.com/office/drawing/2014/main" id="{5F50EFEE-08CA-E177-9E40-4810CA5083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2AF1CF7-87A2-4B56-BB21-491816AA545C}"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35</a:t>
            </a:fld>
            <a:endParaRPr lang="zh-CN" altLang="en-US" sz="1200" b="1">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1AF60A22-2023-E8C1-A419-A9601AF6E084}"/>
              </a:ext>
            </a:extLst>
          </p:cNvPr>
          <p:cNvSpPr>
            <a:spLocks noGrp="1" noRot="1"/>
          </p:cNvSpPr>
          <p:nvPr>
            <p:ph type="body" idx="4294967295"/>
          </p:nvPr>
        </p:nvSpPr>
        <p:spPr>
          <a:xfrm>
            <a:off x="457200" y="1557338"/>
            <a:ext cx="8229600" cy="3384550"/>
          </a:xfrm>
          <a:solidFill>
            <a:srgbClr val="FFFFFF"/>
          </a:solidFill>
        </p:spPr>
        <p:txBody>
          <a:bodyPr/>
          <a:lstStyle/>
          <a:p>
            <a:pPr>
              <a:lnSpc>
                <a:spcPct val="90000"/>
              </a:lnSpc>
            </a:pPr>
            <a:r>
              <a:rPr lang="zh-CN" altLang="en-US" sz="2800" b="1">
                <a:latin typeface="微软雅黑" panose="020B0503020204020204" pitchFamily="34" charset="-122"/>
                <a:ea typeface="微软雅黑" panose="020B0503020204020204" pitchFamily="34" charset="-122"/>
              </a:rPr>
              <a:t>上述由替位杂质所形成的施主和受主</a:t>
            </a:r>
          </a:p>
          <a:p>
            <a:pPr lvl="1">
              <a:lnSpc>
                <a:spcPct val="90000"/>
              </a:lnSpc>
            </a:pPr>
            <a:r>
              <a:rPr lang="zh-CN" altLang="en-US" b="1">
                <a:latin typeface="微软雅黑" panose="020B0503020204020204" pitchFamily="34" charset="-122"/>
                <a:ea typeface="微软雅黑" panose="020B0503020204020204" pitchFamily="34" charset="-122"/>
              </a:rPr>
              <a:t>能级靠近导带或价带，又称为</a:t>
            </a:r>
            <a:r>
              <a:rPr lang="zh-CN" altLang="en-US" b="1">
                <a:solidFill>
                  <a:srgbClr val="0000FF"/>
                </a:solidFill>
                <a:latin typeface="微软雅黑" panose="020B0503020204020204" pitchFamily="34" charset="-122"/>
                <a:ea typeface="微软雅黑" panose="020B0503020204020204" pitchFamily="34" charset="-122"/>
              </a:rPr>
              <a:t>浅能级杂质</a:t>
            </a:r>
          </a:p>
          <a:p>
            <a:pPr lvl="1">
              <a:lnSpc>
                <a:spcPct val="90000"/>
              </a:lnSpc>
            </a:pPr>
            <a:r>
              <a:rPr lang="zh-CN" altLang="en-US" b="1">
                <a:latin typeface="微软雅黑" panose="020B0503020204020204" pitchFamily="34" charset="-122"/>
                <a:ea typeface="微软雅黑" panose="020B0503020204020204" pitchFamily="34" charset="-122"/>
              </a:rPr>
              <a:t>杂质能级对电子或空穴的束缚能很小（</a:t>
            </a:r>
            <a:r>
              <a:rPr lang="zh-CN" altLang="en-US" b="1">
                <a:solidFill>
                  <a:srgbClr val="0000FF"/>
                </a:solidFill>
                <a:latin typeface="微软雅黑" panose="020B0503020204020204" pitchFamily="34" charset="-122"/>
                <a:ea typeface="微软雅黑" panose="020B0503020204020204" pitchFamily="34" charset="-122"/>
              </a:rPr>
              <a:t>杂质电离能小</a:t>
            </a:r>
            <a:r>
              <a:rPr lang="zh-CN" altLang="en-US" b="1">
                <a:latin typeface="微软雅黑" panose="020B0503020204020204" pitchFamily="34" charset="-122"/>
                <a:ea typeface="微软雅黑" panose="020B0503020204020204" pitchFamily="34" charset="-122"/>
              </a:rPr>
              <a:t>）</a:t>
            </a:r>
          </a:p>
          <a:p>
            <a:pPr lvl="1">
              <a:lnSpc>
                <a:spcPct val="90000"/>
              </a:lnSpc>
            </a:pPr>
            <a:r>
              <a:rPr lang="zh-CN" altLang="en-US" b="1">
                <a:latin typeface="微软雅黑" panose="020B0503020204020204" pitchFamily="34" charset="-122"/>
                <a:ea typeface="微软雅黑" panose="020B0503020204020204" pitchFamily="34" charset="-122"/>
              </a:rPr>
              <a:t>室温下，电子很容易从施主能级跃迁到导带或从价带跃迁到受主能级</a:t>
            </a:r>
          </a:p>
          <a:p>
            <a:pPr lvl="1">
              <a:lnSpc>
                <a:spcPct val="90000"/>
              </a:lnSpc>
            </a:pPr>
            <a:r>
              <a:rPr lang="zh-CN" altLang="en-US" b="1">
                <a:latin typeface="微软雅黑" panose="020B0503020204020204" pitchFamily="34" charset="-122"/>
                <a:ea typeface="微软雅黑" panose="020B0503020204020204" pitchFamily="34" charset="-122"/>
              </a:rPr>
              <a:t>可以想象，载流子将以杂质跃迁产生为主，远远多于从价带到导带跃迁产生的载流子数目</a:t>
            </a:r>
            <a:endParaRPr lang="en-US" altLang="zh-CN" b="1">
              <a:latin typeface="微软雅黑" panose="020B0503020204020204" pitchFamily="34" charset="-122"/>
              <a:ea typeface="微软雅黑" panose="020B0503020204020204" pitchFamily="34" charset="-122"/>
            </a:endParaRPr>
          </a:p>
        </p:txBody>
      </p:sp>
      <p:sp>
        <p:nvSpPr>
          <p:cNvPr id="39939" name="Rectangle 2">
            <a:extLst>
              <a:ext uri="{FF2B5EF4-FFF2-40B4-BE49-F238E27FC236}">
                <a16:creationId xmlns:a16="http://schemas.microsoft.com/office/drawing/2014/main" id="{7A78ABF2-42A9-E992-96ED-E09C0F70E922}"/>
              </a:ext>
            </a:extLst>
          </p:cNvPr>
          <p:cNvSpPr>
            <a:spLocks noRot="1" noChangeArrowheads="1"/>
          </p:cNvSpPr>
          <p:nvPr/>
        </p:nvSpPr>
        <p:spPr bwMode="auto">
          <a:xfrm>
            <a:off x="1727200" y="269875"/>
            <a:ext cx="568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4400" b="1">
                <a:solidFill>
                  <a:srgbClr val="7030A0"/>
                </a:solidFill>
                <a:latin typeface="微软雅黑" panose="020B0503020204020204" pitchFamily="34" charset="-122"/>
                <a:ea typeface="微软雅黑" panose="020B0503020204020204" pitchFamily="34" charset="-122"/>
              </a:rPr>
              <a:t>浅能级杂质</a:t>
            </a:r>
          </a:p>
        </p:txBody>
      </p:sp>
      <p:sp>
        <p:nvSpPr>
          <p:cNvPr id="39940" name="灯片编号占位符 3">
            <a:extLst>
              <a:ext uri="{FF2B5EF4-FFF2-40B4-BE49-F238E27FC236}">
                <a16:creationId xmlns:a16="http://schemas.microsoft.com/office/drawing/2014/main" id="{8F7DF727-D64C-24BD-67B4-4B7E8745C2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589AF60-8B66-4C04-9AB5-202E9857698F}"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36</a:t>
            </a:fld>
            <a:endParaRPr lang="zh-CN" altLang="en-US" sz="1200" b="1">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DE769B0D-A202-E26E-BC39-2F53D1DA6841}"/>
              </a:ext>
            </a:extLst>
          </p:cNvPr>
          <p:cNvSpPr>
            <a:spLocks noGrp="1" noRot="1"/>
          </p:cNvSpPr>
          <p:nvPr>
            <p:ph type="body" sz="half" idx="4294967295"/>
          </p:nvPr>
        </p:nvSpPr>
        <p:spPr>
          <a:xfrm>
            <a:off x="455613" y="990600"/>
            <a:ext cx="8232775" cy="5246688"/>
          </a:xfrm>
          <a:solidFill>
            <a:srgbClr val="FFFFFF"/>
          </a:solidFill>
        </p:spPr>
        <p:txBody>
          <a:bodyPr/>
          <a:lstStyle/>
          <a:p>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施主能级离导带底远，受主能级离价带顶远</a:t>
            </a:r>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大多数是多重能级</a:t>
            </a:r>
          </a:p>
          <a:p>
            <a:pPr marL="800100" lvl="3" indent="-342900"/>
            <a:r>
              <a:rPr lang="zh-CN" altLang="en-US" b="1">
                <a:latin typeface="微软雅黑" panose="020B0503020204020204" pitchFamily="34" charset="-122"/>
                <a:ea typeface="微软雅黑" panose="020B0503020204020204" pitchFamily="34" charset="-122"/>
                <a:cs typeface="Times New Roman" panose="02020603050405020304" pitchFamily="18" charset="0"/>
              </a:rPr>
              <a:t>如</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Au</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在硅中，有施主能级也有受主能级</a:t>
            </a:r>
          </a:p>
          <a:p>
            <a:pPr marL="800100" lvl="3" indent="-342900"/>
            <a:r>
              <a:rPr lang="zh-CN" altLang="en-US" b="1">
                <a:latin typeface="微软雅黑" panose="020B0503020204020204" pitchFamily="34" charset="-122"/>
                <a:ea typeface="微软雅黑" panose="020B0503020204020204" pitchFamily="34" charset="-122"/>
                <a:cs typeface="Times New Roman" panose="02020603050405020304" pitchFamily="18" charset="0"/>
              </a:rPr>
              <a:t>金为</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价，</a:t>
            </a:r>
            <a:r>
              <a:rPr lang="zh-CN" altLang="en-US"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施主能级靠近价带，受主能级靠近禁带中部</a:t>
            </a:r>
            <a:endParaRPr lang="en-US" altLang="zh-CN"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2" indent="-342900"/>
            <a:r>
              <a:rPr lang="zh-CN" altLang="en-US" b="1">
                <a:latin typeface="微软雅黑" panose="020B0503020204020204" pitchFamily="34" charset="-122"/>
                <a:ea typeface="微软雅黑" panose="020B0503020204020204" pitchFamily="34" charset="-122"/>
                <a:cs typeface="Times New Roman" panose="02020603050405020304" pitchFamily="18" charset="0"/>
              </a:rPr>
              <a:t>深能级杂质的束缚能强，很难电离，而且一般含量很少，所以对半导体中载流子导电的贡献很小</a:t>
            </a:r>
          </a:p>
          <a:p>
            <a:pPr lvl="1"/>
            <a:r>
              <a:rPr lang="zh-CN" altLang="en-US" sz="2000" b="1">
                <a:latin typeface="微软雅黑" panose="020B0503020204020204" pitchFamily="34" charset="-122"/>
                <a:ea typeface="微软雅黑" panose="020B0503020204020204" pitchFamily="34" charset="-122"/>
                <a:cs typeface="Times New Roman" panose="02020603050405020304" pitchFamily="18" charset="0"/>
              </a:rPr>
              <a:t>有效的复合中心，降低载流子寿命</a:t>
            </a:r>
          </a:p>
          <a:p>
            <a:pPr lvl="1"/>
            <a:r>
              <a:rPr lang="zh-CN" altLang="en-US" sz="2000" b="1">
                <a:latin typeface="微软雅黑" panose="020B0503020204020204" pitchFamily="34" charset="-122"/>
                <a:ea typeface="微软雅黑" panose="020B0503020204020204" pitchFamily="34" charset="-122"/>
                <a:cs typeface="Times New Roman" panose="02020603050405020304" pitchFamily="18" charset="0"/>
              </a:rPr>
              <a:t>做补偿杂质，提高材料电阻率</a:t>
            </a:r>
          </a:p>
        </p:txBody>
      </p:sp>
      <p:sp>
        <p:nvSpPr>
          <p:cNvPr id="40963" name="Text Box 4">
            <a:extLst>
              <a:ext uri="{FF2B5EF4-FFF2-40B4-BE49-F238E27FC236}">
                <a16:creationId xmlns:a16="http://schemas.microsoft.com/office/drawing/2014/main" id="{F2F6A23F-20DA-7235-D977-C1628A0542FC}"/>
              </a:ext>
            </a:extLst>
          </p:cNvPr>
          <p:cNvSpPr txBox="1">
            <a:spLocks noChangeArrowheads="1"/>
          </p:cNvSpPr>
          <p:nvPr/>
        </p:nvSpPr>
        <p:spPr bwMode="auto">
          <a:xfrm>
            <a:off x="5407025" y="5895975"/>
            <a:ext cx="3167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a:latin typeface="微软雅黑" panose="020B0503020204020204" pitchFamily="34" charset="-122"/>
                <a:ea typeface="微软雅黑" panose="020B0503020204020204" pitchFamily="34" charset="-122"/>
                <a:cs typeface="Times New Roman" panose="02020603050405020304" pitchFamily="18" charset="0"/>
              </a:rPr>
              <a:t>硅中金杂质的能级</a:t>
            </a:r>
          </a:p>
        </p:txBody>
      </p:sp>
      <p:sp>
        <p:nvSpPr>
          <p:cNvPr id="40964" name="Text Box 6">
            <a:extLst>
              <a:ext uri="{FF2B5EF4-FFF2-40B4-BE49-F238E27FC236}">
                <a16:creationId xmlns:a16="http://schemas.microsoft.com/office/drawing/2014/main" id="{5E652687-7FEE-460B-D579-A076A41E5B8F}"/>
              </a:ext>
            </a:extLst>
          </p:cNvPr>
          <p:cNvSpPr txBox="1">
            <a:spLocks noChangeArrowheads="1"/>
          </p:cNvSpPr>
          <p:nvPr/>
        </p:nvSpPr>
        <p:spPr bwMode="auto">
          <a:xfrm>
            <a:off x="1900238" y="4271963"/>
            <a:ext cx="24479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b="1">
                <a:latin typeface="微软雅黑" panose="020B0503020204020204" pitchFamily="34" charset="-122"/>
                <a:ea typeface="微软雅黑" panose="020B0503020204020204" pitchFamily="34" charset="-122"/>
              </a:rPr>
              <a:t>Cu:3d</a:t>
            </a:r>
            <a:r>
              <a:rPr lang="en-US" altLang="zh-CN" sz="2000" b="1" baseline="30000">
                <a:latin typeface="微软雅黑" panose="020B0503020204020204" pitchFamily="34" charset="-122"/>
                <a:ea typeface="微软雅黑" panose="020B0503020204020204" pitchFamily="34" charset="-122"/>
              </a:rPr>
              <a:t>10 </a:t>
            </a:r>
            <a:r>
              <a:rPr lang="en-US" altLang="zh-CN" sz="2000" b="1">
                <a:latin typeface="微软雅黑" panose="020B0503020204020204" pitchFamily="34" charset="-122"/>
                <a:ea typeface="微软雅黑" panose="020B0503020204020204" pitchFamily="34" charset="-122"/>
              </a:rPr>
              <a:t>4S</a:t>
            </a:r>
            <a:r>
              <a:rPr lang="en-US" altLang="zh-CN" sz="2000" b="1" baseline="30000">
                <a:latin typeface="微软雅黑" panose="020B0503020204020204" pitchFamily="34" charset="-122"/>
                <a:ea typeface="微软雅黑" panose="020B0503020204020204" pitchFamily="34" charset="-122"/>
              </a:rPr>
              <a:t>1</a:t>
            </a:r>
          </a:p>
          <a:p>
            <a:pPr eaLnBrk="1" hangingPunct="1">
              <a:spcBef>
                <a:spcPct val="50000"/>
              </a:spcBef>
              <a:buFontTx/>
              <a:buNone/>
            </a:pPr>
            <a:r>
              <a:rPr lang="en-US" altLang="zh-CN" sz="2000" b="1">
                <a:latin typeface="微软雅黑" panose="020B0503020204020204" pitchFamily="34" charset="-122"/>
                <a:ea typeface="微软雅黑" panose="020B0503020204020204" pitchFamily="34" charset="-122"/>
              </a:rPr>
              <a:t>Ag:4d</a:t>
            </a:r>
            <a:r>
              <a:rPr lang="en-US" altLang="zh-CN" sz="2000" b="1" baseline="30000">
                <a:latin typeface="微软雅黑" panose="020B0503020204020204" pitchFamily="34" charset="-122"/>
                <a:ea typeface="微软雅黑" panose="020B0503020204020204" pitchFamily="34" charset="-122"/>
              </a:rPr>
              <a:t>10</a:t>
            </a:r>
            <a:r>
              <a:rPr lang="en-US" altLang="zh-CN" sz="2000" b="1">
                <a:latin typeface="微软雅黑" panose="020B0503020204020204" pitchFamily="34" charset="-122"/>
                <a:ea typeface="微软雅黑" panose="020B0503020204020204" pitchFamily="34" charset="-122"/>
              </a:rPr>
              <a:t> 5S</a:t>
            </a:r>
            <a:r>
              <a:rPr lang="en-US" altLang="zh-CN" sz="2000" b="1" baseline="30000">
                <a:latin typeface="微软雅黑" panose="020B0503020204020204" pitchFamily="34" charset="-122"/>
                <a:ea typeface="微软雅黑" panose="020B0503020204020204" pitchFamily="34" charset="-122"/>
              </a:rPr>
              <a:t>1</a:t>
            </a:r>
          </a:p>
          <a:p>
            <a:pPr eaLnBrk="1" hangingPunct="1">
              <a:spcBef>
                <a:spcPct val="50000"/>
              </a:spcBef>
              <a:buFontTx/>
              <a:buNone/>
            </a:pPr>
            <a:r>
              <a:rPr lang="en-US" altLang="zh-CN" sz="2000" b="1">
                <a:latin typeface="微软雅黑" panose="020B0503020204020204" pitchFamily="34" charset="-122"/>
                <a:ea typeface="微软雅黑" panose="020B0503020204020204" pitchFamily="34" charset="-122"/>
              </a:rPr>
              <a:t>Au:5d</a:t>
            </a:r>
            <a:r>
              <a:rPr lang="en-US" altLang="zh-CN" sz="2000" b="1" baseline="30000">
                <a:latin typeface="微软雅黑" panose="020B0503020204020204" pitchFamily="34" charset="-122"/>
                <a:ea typeface="微软雅黑" panose="020B0503020204020204" pitchFamily="34" charset="-122"/>
              </a:rPr>
              <a:t>10</a:t>
            </a:r>
            <a:r>
              <a:rPr lang="en-US" altLang="zh-CN" sz="2000" b="1">
                <a:latin typeface="微软雅黑" panose="020B0503020204020204" pitchFamily="34" charset="-122"/>
                <a:ea typeface="微软雅黑" panose="020B0503020204020204" pitchFamily="34" charset="-122"/>
              </a:rPr>
              <a:t> 6S</a:t>
            </a:r>
            <a:r>
              <a:rPr lang="en-US" altLang="zh-CN" sz="2000" b="1" baseline="30000">
                <a:latin typeface="微软雅黑" panose="020B0503020204020204" pitchFamily="34" charset="-122"/>
                <a:ea typeface="微软雅黑" panose="020B0503020204020204" pitchFamily="34" charset="-122"/>
              </a:rPr>
              <a:t>1</a:t>
            </a:r>
          </a:p>
        </p:txBody>
      </p:sp>
      <p:pic>
        <p:nvPicPr>
          <p:cNvPr id="40965" name="Picture 5">
            <a:extLst>
              <a:ext uri="{FF2B5EF4-FFF2-40B4-BE49-F238E27FC236}">
                <a16:creationId xmlns:a16="http://schemas.microsoft.com/office/drawing/2014/main" id="{BF930669-5932-81D2-639B-089DA0425470}"/>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5221288" y="3595688"/>
            <a:ext cx="4391025" cy="2447925"/>
          </a:xfrm>
        </p:spPr>
      </p:pic>
      <p:sp>
        <p:nvSpPr>
          <p:cNvPr id="40966" name="Text Box 7">
            <a:extLst>
              <a:ext uri="{FF2B5EF4-FFF2-40B4-BE49-F238E27FC236}">
                <a16:creationId xmlns:a16="http://schemas.microsoft.com/office/drawing/2014/main" id="{B966C394-77F5-9169-0B4B-8AAC0E83815F}"/>
              </a:ext>
            </a:extLst>
          </p:cNvPr>
          <p:cNvSpPr txBox="1">
            <a:spLocks noChangeArrowheads="1"/>
          </p:cNvSpPr>
          <p:nvPr/>
        </p:nvSpPr>
        <p:spPr bwMode="auto">
          <a:xfrm>
            <a:off x="6588125" y="5230813"/>
            <a:ext cx="1366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施主能级</a:t>
            </a:r>
          </a:p>
        </p:txBody>
      </p:sp>
      <p:sp>
        <p:nvSpPr>
          <p:cNvPr id="40967" name="Text Box 8">
            <a:extLst>
              <a:ext uri="{FF2B5EF4-FFF2-40B4-BE49-F238E27FC236}">
                <a16:creationId xmlns:a16="http://schemas.microsoft.com/office/drawing/2014/main" id="{F3719360-499F-EAA6-FDFA-C0288DC658AA}"/>
              </a:ext>
            </a:extLst>
          </p:cNvPr>
          <p:cNvSpPr txBox="1">
            <a:spLocks noChangeArrowheads="1"/>
          </p:cNvSpPr>
          <p:nvPr/>
        </p:nvSpPr>
        <p:spPr bwMode="auto">
          <a:xfrm>
            <a:off x="6588125" y="4367213"/>
            <a:ext cx="13668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1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受主能级</a:t>
            </a:r>
          </a:p>
        </p:txBody>
      </p:sp>
      <p:sp>
        <p:nvSpPr>
          <p:cNvPr id="40968" name="Rectangle 2">
            <a:extLst>
              <a:ext uri="{FF2B5EF4-FFF2-40B4-BE49-F238E27FC236}">
                <a16:creationId xmlns:a16="http://schemas.microsoft.com/office/drawing/2014/main" id="{B41EA61E-383C-34B0-8FD5-01539A495367}"/>
              </a:ext>
            </a:extLst>
          </p:cNvPr>
          <p:cNvSpPr>
            <a:spLocks noRot="1" noChangeArrowheads="1"/>
          </p:cNvSpPr>
          <p:nvPr/>
        </p:nvSpPr>
        <p:spPr bwMode="auto">
          <a:xfrm>
            <a:off x="1727200" y="53975"/>
            <a:ext cx="568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44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深能级杂质</a:t>
            </a:r>
          </a:p>
        </p:txBody>
      </p:sp>
      <p:sp>
        <p:nvSpPr>
          <p:cNvPr id="40969" name="TextBox 1">
            <a:extLst>
              <a:ext uri="{FF2B5EF4-FFF2-40B4-BE49-F238E27FC236}">
                <a16:creationId xmlns:a16="http://schemas.microsoft.com/office/drawing/2014/main" id="{57A9CFBB-51B3-EDC5-A1A5-056EBC28D841}"/>
              </a:ext>
            </a:extLst>
          </p:cNvPr>
          <p:cNvSpPr txBox="1">
            <a:spLocks noChangeArrowheads="1"/>
          </p:cNvSpPr>
          <p:nvPr/>
        </p:nvSpPr>
        <p:spPr bwMode="auto">
          <a:xfrm>
            <a:off x="769938" y="5614988"/>
            <a:ext cx="4138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微软雅黑" panose="020B0503020204020204" pitchFamily="34" charset="-122"/>
                <a:ea typeface="微软雅黑" panose="020B0503020204020204" pitchFamily="34" charset="-122"/>
                <a:cs typeface="Times New Roman" panose="02020603050405020304" pitchFamily="18" charset="0"/>
              </a:rPr>
              <a:t>Cu</a:t>
            </a:r>
            <a:r>
              <a:rPr lang="zh-CN" altLang="en-US" sz="1800" b="1">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b="1">
                <a:latin typeface="微软雅黑" panose="020B0503020204020204" pitchFamily="34" charset="-122"/>
                <a:ea typeface="微软雅黑" panose="020B0503020204020204" pitchFamily="34" charset="-122"/>
                <a:cs typeface="Times New Roman" panose="02020603050405020304" pitchFamily="18" charset="0"/>
              </a:rPr>
              <a:t>Ag</a:t>
            </a:r>
            <a:r>
              <a:rPr lang="zh-CN" altLang="en-US" sz="1800" b="1">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b="1">
                <a:latin typeface="微软雅黑" panose="020B0503020204020204" pitchFamily="34" charset="-122"/>
                <a:ea typeface="微软雅黑" panose="020B0503020204020204" pitchFamily="34" charset="-122"/>
                <a:cs typeface="Times New Roman" panose="02020603050405020304" pitchFamily="18" charset="0"/>
              </a:rPr>
              <a:t>Au</a:t>
            </a:r>
            <a:r>
              <a:rPr lang="zh-CN" altLang="en-US" sz="1800" b="1">
                <a:latin typeface="微软雅黑" panose="020B0503020204020204" pitchFamily="34" charset="-122"/>
                <a:ea typeface="微软雅黑" panose="020B0503020204020204" pitchFamily="34" charset="-122"/>
                <a:cs typeface="Times New Roman" panose="02020603050405020304" pitchFamily="18" charset="0"/>
              </a:rPr>
              <a:t>等是典型的深能级杂质，</a:t>
            </a:r>
          </a:p>
          <a:p>
            <a:pPr eaLnBrk="1" hangingPunct="1">
              <a:spcBef>
                <a:spcPct val="0"/>
              </a:spcBef>
              <a:buFontTx/>
              <a:buNone/>
            </a:pPr>
            <a:r>
              <a:rPr lang="zh-CN" altLang="en-US" sz="1800" b="1">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800" b="1">
                <a:latin typeface="微软雅黑" panose="020B0503020204020204" pitchFamily="34" charset="-122"/>
                <a:ea typeface="微软雅黑" panose="020B0503020204020204" pitchFamily="34" charset="-122"/>
                <a:cs typeface="Times New Roman" panose="02020603050405020304" pitchFamily="18" charset="0"/>
              </a:rPr>
              <a:t>Ge</a:t>
            </a:r>
            <a:r>
              <a:rPr lang="zh-CN" altLang="en-US" sz="1800" b="1">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1800" b="1">
                <a:latin typeface="微软雅黑" panose="020B0503020204020204" pitchFamily="34" charset="-122"/>
                <a:ea typeface="微软雅黑" panose="020B0503020204020204" pitchFamily="34" charset="-122"/>
                <a:cs typeface="Times New Roman" panose="02020603050405020304" pitchFamily="18" charset="0"/>
              </a:rPr>
              <a:t>Si</a:t>
            </a:r>
            <a:r>
              <a:rPr lang="zh-CN" altLang="en-US" sz="1800" b="1">
                <a:latin typeface="微软雅黑" panose="020B0503020204020204" pitchFamily="34" charset="-122"/>
                <a:ea typeface="微软雅黑" panose="020B0503020204020204" pitchFamily="34" charset="-122"/>
                <a:cs typeface="Times New Roman" panose="02020603050405020304" pitchFamily="18" charset="0"/>
              </a:rPr>
              <a:t>中均产生多重能级</a:t>
            </a:r>
          </a:p>
        </p:txBody>
      </p:sp>
      <p:sp>
        <p:nvSpPr>
          <p:cNvPr id="40970" name="TextBox 2">
            <a:extLst>
              <a:ext uri="{FF2B5EF4-FFF2-40B4-BE49-F238E27FC236}">
                <a16:creationId xmlns:a16="http://schemas.microsoft.com/office/drawing/2014/main" id="{2CE1B127-9473-DDEF-F07C-27AC26370E9D}"/>
              </a:ext>
            </a:extLst>
          </p:cNvPr>
          <p:cNvSpPr txBox="1">
            <a:spLocks noChangeArrowheads="1"/>
          </p:cNvSpPr>
          <p:nvPr/>
        </p:nvSpPr>
        <p:spPr bwMode="auto">
          <a:xfrm>
            <a:off x="8101013" y="3654425"/>
            <a:ext cx="503237"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c</a:t>
            </a:r>
            <a:endParaRPr lang="zh-CN" altLang="en-US" sz="1800" b="1" i="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971" name="TextBox 11">
            <a:extLst>
              <a:ext uri="{FF2B5EF4-FFF2-40B4-BE49-F238E27FC236}">
                <a16:creationId xmlns:a16="http://schemas.microsoft.com/office/drawing/2014/main" id="{AB937ADF-AF37-72FE-B7B0-0FAC21B7F3BD}"/>
              </a:ext>
            </a:extLst>
          </p:cNvPr>
          <p:cNvSpPr txBox="1">
            <a:spLocks noChangeArrowheads="1"/>
          </p:cNvSpPr>
          <p:nvPr/>
        </p:nvSpPr>
        <p:spPr bwMode="auto">
          <a:xfrm>
            <a:off x="8093075" y="5611813"/>
            <a:ext cx="50482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v</a:t>
            </a:r>
            <a:endParaRPr lang="zh-CN" altLang="en-US" sz="1800" b="1" i="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972" name="TextBox 12">
            <a:extLst>
              <a:ext uri="{FF2B5EF4-FFF2-40B4-BE49-F238E27FC236}">
                <a16:creationId xmlns:a16="http://schemas.microsoft.com/office/drawing/2014/main" id="{A8A59CE7-A6CC-D547-8AE4-BC3E611BB2AE}"/>
              </a:ext>
            </a:extLst>
          </p:cNvPr>
          <p:cNvSpPr txBox="1">
            <a:spLocks noChangeArrowheads="1"/>
          </p:cNvSpPr>
          <p:nvPr/>
        </p:nvSpPr>
        <p:spPr bwMode="auto">
          <a:xfrm>
            <a:off x="7885113" y="4579938"/>
            <a:ext cx="1258887"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-0.54 eV</a:t>
            </a: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973" name="TextBox 13">
            <a:extLst>
              <a:ext uri="{FF2B5EF4-FFF2-40B4-BE49-F238E27FC236}">
                <a16:creationId xmlns:a16="http://schemas.microsoft.com/office/drawing/2014/main" id="{C607CB3D-C671-245E-6B27-B12889F66627}"/>
              </a:ext>
            </a:extLst>
          </p:cNvPr>
          <p:cNvSpPr txBox="1">
            <a:spLocks noChangeArrowheads="1"/>
          </p:cNvSpPr>
          <p:nvPr/>
        </p:nvSpPr>
        <p:spPr bwMode="auto">
          <a:xfrm>
            <a:off x="7812088" y="5065713"/>
            <a:ext cx="1331912"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0.29 eV</a:t>
            </a: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974" name="灯片编号占位符 3">
            <a:extLst>
              <a:ext uri="{FF2B5EF4-FFF2-40B4-BE49-F238E27FC236}">
                <a16:creationId xmlns:a16="http://schemas.microsoft.com/office/drawing/2014/main" id="{09527497-A6EF-3879-2F10-8BC744C23F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E56CA27-8310-48AA-85B5-B421BB6B1317}"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37</a:t>
            </a:fld>
            <a:endParaRPr lang="zh-CN" altLang="en-US" sz="1200" b="1">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5D8A59AF-4E35-85D1-F963-510B6ECDD5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5957E51-9748-49AF-86E3-27356981C0B2}"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987" name="Rectangle 2">
            <a:extLst>
              <a:ext uri="{FF2B5EF4-FFF2-40B4-BE49-F238E27FC236}">
                <a16:creationId xmlns:a16="http://schemas.microsoft.com/office/drawing/2014/main" id="{55CB4A03-5B7A-568E-583D-0520F70EE902}"/>
              </a:ext>
            </a:extLst>
          </p:cNvPr>
          <p:cNvSpPr>
            <a:spLocks noGrp="1" noRot="1"/>
          </p:cNvSpPr>
          <p:nvPr>
            <p:ph type="title"/>
          </p:nvPr>
        </p:nvSpPr>
        <p:spPr/>
        <p:txBody>
          <a:bodyPr/>
          <a:lstStyle/>
          <a:p>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4.3.2  </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平衡半导体中的杂质与载流子</a:t>
            </a:r>
            <a:endPar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278" name="Rectangle 3">
            <a:extLst>
              <a:ext uri="{FF2B5EF4-FFF2-40B4-BE49-F238E27FC236}">
                <a16:creationId xmlns:a16="http://schemas.microsoft.com/office/drawing/2014/main" id="{BF09C71D-E0B7-9063-A8DA-77E0091F2C4A}"/>
              </a:ext>
            </a:extLst>
          </p:cNvPr>
          <p:cNvSpPr>
            <a:spLocks noGrp="1" noRot="1" noChangeArrowheads="1"/>
          </p:cNvSpPr>
          <p:nvPr>
            <p:ph type="body" idx="1"/>
          </p:nvPr>
        </p:nvSpPr>
        <p:spPr>
          <a:xfrm>
            <a:off x="250825" y="1600200"/>
            <a:ext cx="8686800" cy="4525963"/>
          </a:xfrm>
        </p:spPr>
        <p:txBody>
          <a:bodyPr/>
          <a:lstStyle/>
          <a:p>
            <a:pPr eaLnBrk="1" hangingPunct="1">
              <a:buFont typeface="Arial" panose="020B0604020202020204" pitchFamily="34" charset="0"/>
              <a:buNone/>
              <a:defRP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4.3.2.1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半导体导带底和价带顶的状态密度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4.3.2.2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半导体的费米能级与载流子占据几率</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4.3.2.3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半导体中的电子和空穴浓度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4.3.2.4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本征半导体中的载流子浓度和费米能级</a:t>
            </a:r>
          </a:p>
          <a:p>
            <a:pPr eaLnBrk="1" hangingPunct="1">
              <a:buFont typeface="Arial" panose="020B0604020202020204" pitchFamily="34" charset="0"/>
              <a:buNone/>
              <a:defRP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4.3.2.5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半导体中的杂质</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1343025" indent="-1343025" eaLnBrk="1" hangingPunct="1">
              <a:buFont typeface="Arial" panose="020B0604020202020204" pitchFamily="34" charset="0"/>
              <a:buNone/>
              <a:defRPr/>
            </a:pPr>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4.3.2.6  </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故意掺杂的半导体中的载流子浓度和费米能级</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P95</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99A5F9AF-F8C3-05D1-9209-9E3EF64E27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3682FB9-CD68-4F9E-A2FE-05D27658E7A3}"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011" name="Rectangle 2">
            <a:extLst>
              <a:ext uri="{FF2B5EF4-FFF2-40B4-BE49-F238E27FC236}">
                <a16:creationId xmlns:a16="http://schemas.microsoft.com/office/drawing/2014/main" id="{58A772C2-44BF-2DD6-F1A1-F62DE47C0403}"/>
              </a:ext>
            </a:extLst>
          </p:cNvPr>
          <p:cNvSpPr>
            <a:spLocks noGrp="1" noRot="1"/>
          </p:cNvSpPr>
          <p:nvPr>
            <p:ph type="title"/>
          </p:nvPr>
        </p:nvSpPr>
        <p:spPr>
          <a:xfrm>
            <a:off x="457200" y="53975"/>
            <a:ext cx="8229600" cy="1143000"/>
          </a:xfrm>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故意掺杂的半导体中的</a:t>
            </a:r>
            <a:b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载流子浓度和费米能级</a:t>
            </a:r>
          </a:p>
        </p:txBody>
      </p:sp>
      <p:sp>
        <p:nvSpPr>
          <p:cNvPr id="43012" name="Rectangle 3">
            <a:extLst>
              <a:ext uri="{FF2B5EF4-FFF2-40B4-BE49-F238E27FC236}">
                <a16:creationId xmlns:a16="http://schemas.microsoft.com/office/drawing/2014/main" id="{62A92422-92F0-2414-C05F-F49C9AE90455}"/>
              </a:ext>
            </a:extLst>
          </p:cNvPr>
          <p:cNvSpPr>
            <a:spLocks noGrp="1" noRot="1"/>
          </p:cNvSpPr>
          <p:nvPr>
            <p:ph type="body" idx="1"/>
          </p:nvPr>
        </p:nvSpPr>
        <p:spPr>
          <a:xfrm>
            <a:off x="457200" y="1341438"/>
            <a:ext cx="8229600" cy="5040312"/>
          </a:xfrm>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本征半导体</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已知</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和温度</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T</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求</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p</a:t>
            </a:r>
          </a:p>
          <a:p>
            <a:pPr eaLnBrk="1" hangingPunct="1"/>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故意掺杂（非本征）的半导体</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已知</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和温度</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T</a:t>
            </a:r>
          </a:p>
          <a:p>
            <a:pPr lvl="1" eaLnBrk="1" hangingPunct="1"/>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已知杂质种类和浓度</a:t>
            </a:r>
          </a:p>
          <a:p>
            <a:pPr lvl="2"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施主掺杂</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D</a:t>
            </a:r>
            <a:endParaRPr lang="zh-CN" altLang="en-US" b="1" i="1" baseline="-25000">
              <a:latin typeface="Times New Roman" panose="02020603050405020304" pitchFamily="18" charset="0"/>
              <a:ea typeface="微软雅黑" panose="020B0503020204020204" pitchFamily="34" charset="-122"/>
              <a:cs typeface="Times New Roman" panose="02020603050405020304" pitchFamily="18" charset="0"/>
            </a:endParaRPr>
          </a:p>
          <a:p>
            <a:pPr lvl="2"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受主掺杂</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A</a:t>
            </a:r>
            <a:endParaRPr lang="zh-CN" altLang="en-US" b="1" i="1" baseline="-25000">
              <a:latin typeface="Times New Roman" panose="02020603050405020304" pitchFamily="18" charset="0"/>
              <a:ea typeface="微软雅黑" panose="020B0503020204020204" pitchFamily="34" charset="-122"/>
              <a:cs typeface="Times New Roman" panose="02020603050405020304" pitchFamily="18" charset="0"/>
            </a:endParaRPr>
          </a:p>
          <a:p>
            <a:pPr lvl="2"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补偿掺杂</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求</a:t>
            </a:r>
            <a:r>
              <a:rPr lang="en-US" altLang="zh-CN"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8DDD637E-A995-CA1C-BADA-FD91C4DD3D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F2CF030-5632-4551-9921-74669646CDEB}"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4</a:t>
            </a:fld>
            <a:endParaRPr lang="en-US" altLang="zh-CN" sz="1200" b="1">
              <a:latin typeface="微软雅黑" panose="020B0503020204020204" pitchFamily="34" charset="-122"/>
              <a:ea typeface="微软雅黑" panose="020B0503020204020204" pitchFamily="34" charset="-122"/>
            </a:endParaRPr>
          </a:p>
        </p:txBody>
      </p:sp>
      <p:sp>
        <p:nvSpPr>
          <p:cNvPr id="7171" name="Rectangle 2">
            <a:extLst>
              <a:ext uri="{FF2B5EF4-FFF2-40B4-BE49-F238E27FC236}">
                <a16:creationId xmlns:a16="http://schemas.microsoft.com/office/drawing/2014/main" id="{28486A71-212D-930F-CC25-23974529D3C2}"/>
              </a:ext>
            </a:extLst>
          </p:cNvPr>
          <p:cNvSpPr>
            <a:spLocks noGrp="1" noRot="1"/>
          </p:cNvSpPr>
          <p:nvPr>
            <p:ph type="title"/>
          </p:nvPr>
        </p:nvSpPr>
        <p:spPr>
          <a:xfrm>
            <a:off x="0" y="274638"/>
            <a:ext cx="9144000" cy="1143000"/>
          </a:xfrm>
        </p:spPr>
        <p:txBody>
          <a:bodyPr/>
          <a:lstStyle/>
          <a:p>
            <a:r>
              <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4.3.2  </a:t>
            </a: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平衡半导体中的杂质与载流子</a:t>
            </a:r>
            <a:endPar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414" name="Rectangle 3">
            <a:extLst>
              <a:ext uri="{FF2B5EF4-FFF2-40B4-BE49-F238E27FC236}">
                <a16:creationId xmlns:a16="http://schemas.microsoft.com/office/drawing/2014/main" id="{99AB88D0-9C19-8930-3B2B-6AD2F57C5A5C}"/>
              </a:ext>
            </a:extLst>
          </p:cNvPr>
          <p:cNvSpPr>
            <a:spLocks noGrp="1" noRot="1" noChangeArrowheads="1"/>
          </p:cNvSpPr>
          <p:nvPr>
            <p:ph type="body" idx="1"/>
          </p:nvPr>
        </p:nvSpPr>
        <p:spPr>
          <a:xfrm>
            <a:off x="179388" y="1600200"/>
            <a:ext cx="8785225" cy="4525963"/>
          </a:xfrm>
        </p:spPr>
        <p:txBody>
          <a:bodyPr/>
          <a:lstStyle/>
          <a:p>
            <a:pPr eaLnBrk="1" hangingPunct="1">
              <a:buFont typeface="Arial" panose="020B0604020202020204" pitchFamily="34" charset="0"/>
              <a:buNone/>
              <a:defRPr/>
            </a:pPr>
            <a:r>
              <a:rPr lang="en-US" altLang="zh-CN"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4.3.2.1  </a:t>
            </a:r>
            <a:r>
              <a:rPr lang="zh-CN" altLang="en-US"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半导体导带底和价带顶的能态密度</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P91</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4.3.2.2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半导体的费米能级与载流子占据几率</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4.3.2.3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半导体中的电子和空穴浓度</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4.3.2.4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本征半导体中的载流子浓度和费米能级</a:t>
            </a:r>
          </a:p>
          <a:p>
            <a:pPr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4.3.2.5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半导体中的杂质</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1616075" indent="-1616075" eaLnBrk="1" hangingPunct="1">
              <a:buFont typeface="Arial" panose="020B0604020202020204" pitchFamily="34" charset="0"/>
              <a:buNone/>
              <a:defRPr/>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4.3.2.6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故意掺杂的半导体中的载流子浓度和费      米能级</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0">
            <a:extLst>
              <a:ext uri="{FF2B5EF4-FFF2-40B4-BE49-F238E27FC236}">
                <a16:creationId xmlns:a16="http://schemas.microsoft.com/office/drawing/2014/main" id="{0FFB8780-9E50-D4FE-FCF9-42411CB3A5D1}"/>
              </a:ext>
            </a:extLst>
          </p:cNvPr>
          <p:cNvSpPr>
            <a:spLocks noChangeArrowheads="1"/>
          </p:cNvSpPr>
          <p:nvPr/>
        </p:nvSpPr>
        <p:spPr bwMode="auto">
          <a:xfrm>
            <a:off x="179388" y="3860800"/>
            <a:ext cx="4032250" cy="2708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35" name="Rectangle 3">
            <a:extLst>
              <a:ext uri="{FF2B5EF4-FFF2-40B4-BE49-F238E27FC236}">
                <a16:creationId xmlns:a16="http://schemas.microsoft.com/office/drawing/2014/main" id="{6B741B35-46F7-92AB-DC4F-8C257601A932}"/>
              </a:ext>
            </a:extLst>
          </p:cNvPr>
          <p:cNvSpPr>
            <a:spLocks noGrp="1" noRot="1"/>
          </p:cNvSpPr>
          <p:nvPr>
            <p:ph type="body" idx="4294967295"/>
          </p:nvPr>
        </p:nvSpPr>
        <p:spPr>
          <a:xfrm>
            <a:off x="233363" y="1125538"/>
            <a:ext cx="8675687" cy="1511300"/>
          </a:xfrm>
          <a:solidFill>
            <a:schemeClr val="bg1"/>
          </a:solidFill>
        </p:spPr>
        <p:txBody>
          <a:bodyPr/>
          <a:lstStyle/>
          <a:p>
            <a:pPr>
              <a:lnSpc>
                <a:spcPct val="110000"/>
              </a:lnSpc>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施主杂质激发</a:t>
            </a:r>
          </a:p>
          <a:p>
            <a:pPr lvl="1">
              <a:lnSpc>
                <a:spcPct val="110000"/>
              </a:lnSpc>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假设</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型半导体只含一种施主，浓度</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，能级</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D</a:t>
            </a:r>
          </a:p>
          <a:p>
            <a:pPr lvl="1">
              <a:lnSpc>
                <a:spcPct val="110000"/>
              </a:lnSpc>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在一般温度下，载流子主要为杂质激发的电子</a:t>
            </a:r>
          </a:p>
          <a:p>
            <a:pPr lvl="1">
              <a:lnSpc>
                <a:spcPct val="110000"/>
              </a:lnSpc>
            </a:pPr>
            <a:endParaRPr lang="en-US" altLang="zh-CN" sz="2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57" name="Text Box 12">
            <a:extLst>
              <a:ext uri="{FF2B5EF4-FFF2-40B4-BE49-F238E27FC236}">
                <a16:creationId xmlns:a16="http://schemas.microsoft.com/office/drawing/2014/main" id="{CC17D65B-9C54-81F9-F591-F7F325CD9C46}"/>
              </a:ext>
            </a:extLst>
          </p:cNvPr>
          <p:cNvSpPr txBox="1">
            <a:spLocks noChangeArrowheads="1"/>
          </p:cNvSpPr>
          <p:nvPr/>
        </p:nvSpPr>
        <p:spPr bwMode="auto">
          <a:xfrm>
            <a:off x="539750" y="2492375"/>
            <a:ext cx="6956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导带中电子数目显然和空的施主能级的数目相等  </a:t>
            </a:r>
          </a:p>
        </p:txBody>
      </p:sp>
      <p:sp>
        <p:nvSpPr>
          <p:cNvPr id="44037" name="Rectangle 2">
            <a:extLst>
              <a:ext uri="{FF2B5EF4-FFF2-40B4-BE49-F238E27FC236}">
                <a16:creationId xmlns:a16="http://schemas.microsoft.com/office/drawing/2014/main" id="{33ADB42D-7353-F82C-8B62-60625D8A9BF7}"/>
              </a:ext>
            </a:extLst>
          </p:cNvPr>
          <p:cNvSpPr>
            <a:spLocks noRot="1" noChangeArrowheads="1"/>
          </p:cNvSpPr>
          <p:nvPr/>
        </p:nvSpPr>
        <p:spPr bwMode="auto">
          <a:xfrm>
            <a:off x="1139825" y="115888"/>
            <a:ext cx="68421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1"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非本征半导体的杂质激发</a:t>
            </a:r>
          </a:p>
        </p:txBody>
      </p:sp>
      <p:sp>
        <p:nvSpPr>
          <p:cNvPr id="44038" name="Line 15">
            <a:extLst>
              <a:ext uri="{FF2B5EF4-FFF2-40B4-BE49-F238E27FC236}">
                <a16:creationId xmlns:a16="http://schemas.microsoft.com/office/drawing/2014/main" id="{6818464B-10EA-5CEF-E920-C4E164A7904A}"/>
              </a:ext>
            </a:extLst>
          </p:cNvPr>
          <p:cNvSpPr>
            <a:spLocks noChangeShapeType="1"/>
          </p:cNvSpPr>
          <p:nvPr/>
        </p:nvSpPr>
        <p:spPr bwMode="auto">
          <a:xfrm>
            <a:off x="468313" y="4295775"/>
            <a:ext cx="3048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39" name="Line 16">
            <a:extLst>
              <a:ext uri="{FF2B5EF4-FFF2-40B4-BE49-F238E27FC236}">
                <a16:creationId xmlns:a16="http://schemas.microsoft.com/office/drawing/2014/main" id="{5318E807-2B7B-A5F9-7003-9F6F686DFC76}"/>
              </a:ext>
            </a:extLst>
          </p:cNvPr>
          <p:cNvSpPr>
            <a:spLocks noChangeShapeType="1"/>
          </p:cNvSpPr>
          <p:nvPr/>
        </p:nvSpPr>
        <p:spPr bwMode="auto">
          <a:xfrm>
            <a:off x="468313" y="6353175"/>
            <a:ext cx="3048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40" name="Line 17">
            <a:extLst>
              <a:ext uri="{FF2B5EF4-FFF2-40B4-BE49-F238E27FC236}">
                <a16:creationId xmlns:a16="http://schemas.microsoft.com/office/drawing/2014/main" id="{C9052BAF-0462-FE9E-8833-6F5B1FCB7EA5}"/>
              </a:ext>
            </a:extLst>
          </p:cNvPr>
          <p:cNvSpPr>
            <a:spLocks noChangeShapeType="1"/>
          </p:cNvSpPr>
          <p:nvPr/>
        </p:nvSpPr>
        <p:spPr bwMode="auto">
          <a:xfrm>
            <a:off x="468313" y="4600575"/>
            <a:ext cx="3048000" cy="0"/>
          </a:xfrm>
          <a:prstGeom prst="line">
            <a:avLst/>
          </a:prstGeom>
          <a:noFill/>
          <a:ln w="222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41" name="Oval 18">
            <a:extLst>
              <a:ext uri="{FF2B5EF4-FFF2-40B4-BE49-F238E27FC236}">
                <a16:creationId xmlns:a16="http://schemas.microsoft.com/office/drawing/2014/main" id="{CFD8AB5B-F362-7F48-8306-8C9054EA1166}"/>
              </a:ext>
            </a:extLst>
          </p:cNvPr>
          <p:cNvSpPr>
            <a:spLocks noChangeArrowheads="1"/>
          </p:cNvSpPr>
          <p:nvPr/>
        </p:nvSpPr>
        <p:spPr bwMode="auto">
          <a:xfrm>
            <a:off x="544513" y="4557713"/>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42" name="Oval 19">
            <a:extLst>
              <a:ext uri="{FF2B5EF4-FFF2-40B4-BE49-F238E27FC236}">
                <a16:creationId xmlns:a16="http://schemas.microsoft.com/office/drawing/2014/main" id="{00F7BEFB-57E2-4345-F1F1-DD3094B03742}"/>
              </a:ext>
            </a:extLst>
          </p:cNvPr>
          <p:cNvSpPr>
            <a:spLocks noChangeArrowheads="1"/>
          </p:cNvSpPr>
          <p:nvPr/>
        </p:nvSpPr>
        <p:spPr bwMode="auto">
          <a:xfrm>
            <a:off x="849313" y="455295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43" name="Oval 21">
            <a:extLst>
              <a:ext uri="{FF2B5EF4-FFF2-40B4-BE49-F238E27FC236}">
                <a16:creationId xmlns:a16="http://schemas.microsoft.com/office/drawing/2014/main" id="{46E328A9-EEF6-B3D1-5E82-07FF8880D946}"/>
              </a:ext>
            </a:extLst>
          </p:cNvPr>
          <p:cNvSpPr>
            <a:spLocks noChangeArrowheads="1"/>
          </p:cNvSpPr>
          <p:nvPr/>
        </p:nvSpPr>
        <p:spPr bwMode="auto">
          <a:xfrm>
            <a:off x="1492250" y="4557713"/>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44" name="Oval 23">
            <a:extLst>
              <a:ext uri="{FF2B5EF4-FFF2-40B4-BE49-F238E27FC236}">
                <a16:creationId xmlns:a16="http://schemas.microsoft.com/office/drawing/2014/main" id="{03719E0B-D6EC-94C7-2F48-CA6C4909EC56}"/>
              </a:ext>
            </a:extLst>
          </p:cNvPr>
          <p:cNvSpPr>
            <a:spLocks noChangeArrowheads="1"/>
          </p:cNvSpPr>
          <p:nvPr/>
        </p:nvSpPr>
        <p:spPr bwMode="auto">
          <a:xfrm>
            <a:off x="2130425" y="4557713"/>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45" name="Oval 25">
            <a:extLst>
              <a:ext uri="{FF2B5EF4-FFF2-40B4-BE49-F238E27FC236}">
                <a16:creationId xmlns:a16="http://schemas.microsoft.com/office/drawing/2014/main" id="{F1CCCADA-2AD4-78AF-36A7-CDFD27E50FC7}"/>
              </a:ext>
            </a:extLst>
          </p:cNvPr>
          <p:cNvSpPr>
            <a:spLocks noChangeArrowheads="1"/>
          </p:cNvSpPr>
          <p:nvPr/>
        </p:nvSpPr>
        <p:spPr bwMode="auto">
          <a:xfrm>
            <a:off x="2773363" y="4557713"/>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46" name="Oval 26">
            <a:extLst>
              <a:ext uri="{FF2B5EF4-FFF2-40B4-BE49-F238E27FC236}">
                <a16:creationId xmlns:a16="http://schemas.microsoft.com/office/drawing/2014/main" id="{8FA98F17-859A-6D73-2C0A-86772B02F974}"/>
              </a:ext>
            </a:extLst>
          </p:cNvPr>
          <p:cNvSpPr>
            <a:spLocks noChangeArrowheads="1"/>
          </p:cNvSpPr>
          <p:nvPr/>
        </p:nvSpPr>
        <p:spPr bwMode="auto">
          <a:xfrm>
            <a:off x="3092450" y="4552950"/>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47" name="Oval 27">
            <a:extLst>
              <a:ext uri="{FF2B5EF4-FFF2-40B4-BE49-F238E27FC236}">
                <a16:creationId xmlns:a16="http://schemas.microsoft.com/office/drawing/2014/main" id="{A1A42CC9-2A71-23E9-CAED-BA502BAFA3D0}"/>
              </a:ext>
            </a:extLst>
          </p:cNvPr>
          <p:cNvSpPr>
            <a:spLocks noChangeArrowheads="1"/>
          </p:cNvSpPr>
          <p:nvPr/>
        </p:nvSpPr>
        <p:spPr bwMode="auto">
          <a:xfrm>
            <a:off x="3265488" y="4557713"/>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48" name="Text Box 28">
            <a:extLst>
              <a:ext uri="{FF2B5EF4-FFF2-40B4-BE49-F238E27FC236}">
                <a16:creationId xmlns:a16="http://schemas.microsoft.com/office/drawing/2014/main" id="{DE4BB534-FCCD-F532-2BBC-1030F56FA2D1}"/>
              </a:ext>
            </a:extLst>
          </p:cNvPr>
          <p:cNvSpPr txBox="1">
            <a:spLocks noChangeArrowheads="1"/>
          </p:cNvSpPr>
          <p:nvPr/>
        </p:nvSpPr>
        <p:spPr bwMode="auto">
          <a:xfrm>
            <a:off x="3617913" y="4095750"/>
            <a:ext cx="5842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000" b="1"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 </a:t>
            </a:r>
            <a:endPar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49" name="Text Box 29">
            <a:extLst>
              <a:ext uri="{FF2B5EF4-FFF2-40B4-BE49-F238E27FC236}">
                <a16:creationId xmlns:a16="http://schemas.microsoft.com/office/drawing/2014/main" id="{BE3E843F-ADDE-FE0D-2A49-E90488C8327F}"/>
              </a:ext>
            </a:extLst>
          </p:cNvPr>
          <p:cNvSpPr txBox="1">
            <a:spLocks noChangeArrowheads="1"/>
          </p:cNvSpPr>
          <p:nvPr/>
        </p:nvSpPr>
        <p:spPr bwMode="auto">
          <a:xfrm>
            <a:off x="3625850" y="6127750"/>
            <a:ext cx="5334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000" b="1"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a:t>
            </a:r>
          </a:p>
        </p:txBody>
      </p:sp>
      <p:sp>
        <p:nvSpPr>
          <p:cNvPr id="44050" name="Text Box 30">
            <a:extLst>
              <a:ext uri="{FF2B5EF4-FFF2-40B4-BE49-F238E27FC236}">
                <a16:creationId xmlns:a16="http://schemas.microsoft.com/office/drawing/2014/main" id="{833CA583-24F4-6A83-D0F9-8150F83C014C}"/>
              </a:ext>
            </a:extLst>
          </p:cNvPr>
          <p:cNvSpPr txBox="1">
            <a:spLocks noChangeArrowheads="1"/>
          </p:cNvSpPr>
          <p:nvPr/>
        </p:nvSpPr>
        <p:spPr bwMode="auto">
          <a:xfrm>
            <a:off x="3671888" y="4471988"/>
            <a:ext cx="1763712"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施主能级</a:t>
            </a:r>
            <a:r>
              <a:rPr kumimoji="1" lang="en-US" altLang="zh-CN" sz="2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000" b="1"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
            </a:r>
          </a:p>
        </p:txBody>
      </p:sp>
      <p:sp>
        <p:nvSpPr>
          <p:cNvPr id="44051" name="Oval 31">
            <a:extLst>
              <a:ext uri="{FF2B5EF4-FFF2-40B4-BE49-F238E27FC236}">
                <a16:creationId xmlns:a16="http://schemas.microsoft.com/office/drawing/2014/main" id="{012BA8FB-3FE6-DEF7-DDAB-82F74302E57C}"/>
              </a:ext>
            </a:extLst>
          </p:cNvPr>
          <p:cNvSpPr>
            <a:spLocks noChangeArrowheads="1"/>
          </p:cNvSpPr>
          <p:nvPr/>
        </p:nvSpPr>
        <p:spPr bwMode="auto">
          <a:xfrm>
            <a:off x="2601913" y="4205288"/>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52" name="Oval 32">
            <a:extLst>
              <a:ext uri="{FF2B5EF4-FFF2-40B4-BE49-F238E27FC236}">
                <a16:creationId xmlns:a16="http://schemas.microsoft.com/office/drawing/2014/main" id="{6416FAF3-6119-7B5E-A279-FC634FAFC9D6}"/>
              </a:ext>
            </a:extLst>
          </p:cNvPr>
          <p:cNvSpPr>
            <a:spLocks noChangeArrowheads="1"/>
          </p:cNvSpPr>
          <p:nvPr/>
        </p:nvSpPr>
        <p:spPr bwMode="auto">
          <a:xfrm>
            <a:off x="1992313" y="4205288"/>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53" name="Oval 33">
            <a:extLst>
              <a:ext uri="{FF2B5EF4-FFF2-40B4-BE49-F238E27FC236}">
                <a16:creationId xmlns:a16="http://schemas.microsoft.com/office/drawing/2014/main" id="{D79C6DBF-CBB7-93CA-66EB-98EF412E09DB}"/>
              </a:ext>
            </a:extLst>
          </p:cNvPr>
          <p:cNvSpPr>
            <a:spLocks noChangeArrowheads="1"/>
          </p:cNvSpPr>
          <p:nvPr/>
        </p:nvSpPr>
        <p:spPr bwMode="auto">
          <a:xfrm>
            <a:off x="1349375" y="4214813"/>
            <a:ext cx="76200" cy="76200"/>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54" name="Freeform 34">
            <a:extLst>
              <a:ext uri="{FF2B5EF4-FFF2-40B4-BE49-F238E27FC236}">
                <a16:creationId xmlns:a16="http://schemas.microsoft.com/office/drawing/2014/main" id="{B1812627-03CB-4FF0-3975-B432DC9E47D4}"/>
              </a:ext>
            </a:extLst>
          </p:cNvPr>
          <p:cNvSpPr>
            <a:spLocks/>
          </p:cNvSpPr>
          <p:nvPr/>
        </p:nvSpPr>
        <p:spPr bwMode="auto">
          <a:xfrm>
            <a:off x="2482850" y="3900488"/>
            <a:ext cx="152400" cy="685800"/>
          </a:xfrm>
          <a:custGeom>
            <a:avLst/>
            <a:gdLst>
              <a:gd name="T0" fmla="*/ 2147483646 w 192"/>
              <a:gd name="T1" fmla="*/ 2147483646 h 280"/>
              <a:gd name="T2" fmla="*/ 2147483646 w 192"/>
              <a:gd name="T3" fmla="*/ 2147483646 h 280"/>
              <a:gd name="T4" fmla="*/ 2147483646 w 192"/>
              <a:gd name="T5" fmla="*/ 2147483646 h 280"/>
              <a:gd name="T6" fmla="*/ 2147483646 w 192"/>
              <a:gd name="T7" fmla="*/ 2147483646 h 2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280">
                <a:moveTo>
                  <a:pt x="24" y="280"/>
                </a:moveTo>
                <a:cubicBezTo>
                  <a:pt x="12" y="180"/>
                  <a:pt x="0" y="80"/>
                  <a:pt x="24" y="40"/>
                </a:cubicBezTo>
                <a:cubicBezTo>
                  <a:pt x="48" y="0"/>
                  <a:pt x="144" y="24"/>
                  <a:pt x="168" y="40"/>
                </a:cubicBezTo>
                <a:cubicBezTo>
                  <a:pt x="192" y="56"/>
                  <a:pt x="168" y="120"/>
                  <a:pt x="168" y="136"/>
                </a:cubicBezTo>
              </a:path>
            </a:pathLst>
          </a:custGeom>
          <a:solidFill>
            <a:schemeClr val="bg1"/>
          </a:solidFill>
          <a:ln w="22225">
            <a:solidFill>
              <a:srgbClr val="FF0000"/>
            </a:solidFill>
            <a:round/>
            <a:headEnd/>
            <a:tailEnd type="triangle" w="sm" len="lg"/>
          </a:ln>
        </p:spPr>
        <p:txBody>
          <a:bodyPr/>
          <a:lstStyle/>
          <a:p>
            <a:endParaRPr lang="zh-TW" altLang="en-US"/>
          </a:p>
        </p:txBody>
      </p:sp>
      <p:sp>
        <p:nvSpPr>
          <p:cNvPr id="44055" name="Freeform 35">
            <a:extLst>
              <a:ext uri="{FF2B5EF4-FFF2-40B4-BE49-F238E27FC236}">
                <a16:creationId xmlns:a16="http://schemas.microsoft.com/office/drawing/2014/main" id="{40075CF4-592F-C1FE-4630-E0BF2F0EF257}"/>
              </a:ext>
            </a:extLst>
          </p:cNvPr>
          <p:cNvSpPr>
            <a:spLocks/>
          </p:cNvSpPr>
          <p:nvPr/>
        </p:nvSpPr>
        <p:spPr bwMode="auto">
          <a:xfrm>
            <a:off x="1858963" y="3900488"/>
            <a:ext cx="152400" cy="685800"/>
          </a:xfrm>
          <a:custGeom>
            <a:avLst/>
            <a:gdLst>
              <a:gd name="T0" fmla="*/ 2147483646 w 192"/>
              <a:gd name="T1" fmla="*/ 2147483646 h 280"/>
              <a:gd name="T2" fmla="*/ 2147483646 w 192"/>
              <a:gd name="T3" fmla="*/ 2147483646 h 280"/>
              <a:gd name="T4" fmla="*/ 2147483646 w 192"/>
              <a:gd name="T5" fmla="*/ 2147483646 h 280"/>
              <a:gd name="T6" fmla="*/ 2147483646 w 192"/>
              <a:gd name="T7" fmla="*/ 2147483646 h 2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280">
                <a:moveTo>
                  <a:pt x="24" y="280"/>
                </a:moveTo>
                <a:cubicBezTo>
                  <a:pt x="12" y="180"/>
                  <a:pt x="0" y="80"/>
                  <a:pt x="24" y="40"/>
                </a:cubicBezTo>
                <a:cubicBezTo>
                  <a:pt x="48" y="0"/>
                  <a:pt x="144" y="24"/>
                  <a:pt x="168" y="40"/>
                </a:cubicBezTo>
                <a:cubicBezTo>
                  <a:pt x="192" y="56"/>
                  <a:pt x="168" y="120"/>
                  <a:pt x="168" y="136"/>
                </a:cubicBezTo>
              </a:path>
            </a:pathLst>
          </a:custGeom>
          <a:solidFill>
            <a:schemeClr val="bg1"/>
          </a:solidFill>
          <a:ln w="22225">
            <a:solidFill>
              <a:srgbClr val="FF0000"/>
            </a:solidFill>
            <a:round/>
            <a:headEnd/>
            <a:tailEnd type="triangle" w="sm" len="lg"/>
          </a:ln>
        </p:spPr>
        <p:txBody>
          <a:bodyPr/>
          <a:lstStyle/>
          <a:p>
            <a:endParaRPr lang="zh-TW" altLang="en-US"/>
          </a:p>
        </p:txBody>
      </p:sp>
      <p:sp>
        <p:nvSpPr>
          <p:cNvPr id="44056" name="Freeform 36">
            <a:extLst>
              <a:ext uri="{FF2B5EF4-FFF2-40B4-BE49-F238E27FC236}">
                <a16:creationId xmlns:a16="http://schemas.microsoft.com/office/drawing/2014/main" id="{67A29949-0E3F-9A1D-ABA0-BF4D4109E8B2}"/>
              </a:ext>
            </a:extLst>
          </p:cNvPr>
          <p:cNvSpPr>
            <a:spLocks/>
          </p:cNvSpPr>
          <p:nvPr/>
        </p:nvSpPr>
        <p:spPr bwMode="auto">
          <a:xfrm>
            <a:off x="1211263" y="3900488"/>
            <a:ext cx="152400" cy="685800"/>
          </a:xfrm>
          <a:custGeom>
            <a:avLst/>
            <a:gdLst>
              <a:gd name="T0" fmla="*/ 2147483646 w 192"/>
              <a:gd name="T1" fmla="*/ 2147483646 h 280"/>
              <a:gd name="T2" fmla="*/ 2147483646 w 192"/>
              <a:gd name="T3" fmla="*/ 2147483646 h 280"/>
              <a:gd name="T4" fmla="*/ 2147483646 w 192"/>
              <a:gd name="T5" fmla="*/ 2147483646 h 280"/>
              <a:gd name="T6" fmla="*/ 2147483646 w 192"/>
              <a:gd name="T7" fmla="*/ 2147483646 h 2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280">
                <a:moveTo>
                  <a:pt x="24" y="280"/>
                </a:moveTo>
                <a:cubicBezTo>
                  <a:pt x="12" y="180"/>
                  <a:pt x="0" y="80"/>
                  <a:pt x="24" y="40"/>
                </a:cubicBezTo>
                <a:cubicBezTo>
                  <a:pt x="48" y="0"/>
                  <a:pt x="144" y="24"/>
                  <a:pt x="168" y="40"/>
                </a:cubicBezTo>
                <a:cubicBezTo>
                  <a:pt x="192" y="56"/>
                  <a:pt x="168" y="120"/>
                  <a:pt x="168" y="136"/>
                </a:cubicBezTo>
              </a:path>
            </a:pathLst>
          </a:custGeom>
          <a:solidFill>
            <a:schemeClr val="bg1"/>
          </a:solidFill>
          <a:ln w="22225">
            <a:solidFill>
              <a:srgbClr val="FF0000"/>
            </a:solidFill>
            <a:round/>
            <a:headEnd/>
            <a:tailEnd type="triangle" w="sm" len="lg"/>
          </a:ln>
        </p:spPr>
        <p:txBody>
          <a:bodyPr/>
          <a:lstStyle/>
          <a:p>
            <a:endParaRPr lang="zh-TW" altLang="en-US"/>
          </a:p>
        </p:txBody>
      </p:sp>
      <p:grpSp>
        <p:nvGrpSpPr>
          <p:cNvPr id="44057" name="Group 37">
            <a:extLst>
              <a:ext uri="{FF2B5EF4-FFF2-40B4-BE49-F238E27FC236}">
                <a16:creationId xmlns:a16="http://schemas.microsoft.com/office/drawing/2014/main" id="{768DEFBF-B81F-835F-8F24-A1CB77835F7B}"/>
              </a:ext>
            </a:extLst>
          </p:cNvPr>
          <p:cNvGrpSpPr>
            <a:grpSpLocks/>
          </p:cNvGrpSpPr>
          <p:nvPr/>
        </p:nvGrpSpPr>
        <p:grpSpPr bwMode="auto">
          <a:xfrm>
            <a:off x="468313" y="4476750"/>
            <a:ext cx="1460500" cy="755650"/>
            <a:chOff x="3230" y="2069"/>
            <a:chExt cx="920" cy="476"/>
          </a:xfrm>
        </p:grpSpPr>
        <p:sp>
          <p:nvSpPr>
            <p:cNvPr id="44062" name="Text Box 38">
              <a:extLst>
                <a:ext uri="{FF2B5EF4-FFF2-40B4-BE49-F238E27FC236}">
                  <a16:creationId xmlns:a16="http://schemas.microsoft.com/office/drawing/2014/main" id="{4C5838DF-D4F8-2F7C-8467-6AF3CE945610}"/>
                </a:ext>
              </a:extLst>
            </p:cNvPr>
            <p:cNvSpPr txBox="1">
              <a:spLocks noChangeArrowheads="1"/>
            </p:cNvSpPr>
            <p:nvPr/>
          </p:nvSpPr>
          <p:spPr bwMode="auto">
            <a:xfrm>
              <a:off x="3230" y="2251"/>
              <a:ext cx="920" cy="294"/>
            </a:xfrm>
            <a:prstGeom prst="rect">
              <a:avLst/>
            </a:prstGeom>
            <a:solidFill>
              <a:schemeClr val="bg1"/>
            </a:solidFill>
            <a:ln w="9525">
              <a:solidFill>
                <a:srgbClr val="FF33CC"/>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束缚能</a:t>
              </a:r>
              <a:r>
                <a:rPr lang="en-US" altLang="zh-CN" sz="2400" b="1" i="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i</a:t>
              </a:r>
            </a:p>
          </p:txBody>
        </p:sp>
        <p:sp>
          <p:nvSpPr>
            <p:cNvPr id="44063" name="Line 39">
              <a:extLst>
                <a:ext uri="{FF2B5EF4-FFF2-40B4-BE49-F238E27FC236}">
                  <a16:creationId xmlns:a16="http://schemas.microsoft.com/office/drawing/2014/main" id="{6323E0C9-F1DE-ACB3-0992-9E41A584EF1F}"/>
                </a:ext>
              </a:extLst>
            </p:cNvPr>
            <p:cNvSpPr>
              <a:spLocks noChangeShapeType="1"/>
            </p:cNvSpPr>
            <p:nvPr/>
          </p:nvSpPr>
          <p:spPr bwMode="auto">
            <a:xfrm flipV="1">
              <a:off x="3787" y="2069"/>
              <a:ext cx="91" cy="182"/>
            </a:xfrm>
            <a:prstGeom prst="line">
              <a:avLst/>
            </a:prstGeom>
            <a:noFill/>
            <a:ln w="9525">
              <a:solidFill>
                <a:srgbClr val="FF33CC"/>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85023" name="Text Box 7">
            <a:extLst>
              <a:ext uri="{FF2B5EF4-FFF2-40B4-BE49-F238E27FC236}">
                <a16:creationId xmlns:a16="http://schemas.microsoft.com/office/drawing/2014/main" id="{19A2228F-5886-4D3B-19F6-3C368D86FA73}"/>
              </a:ext>
            </a:extLst>
          </p:cNvPr>
          <p:cNvSpPr txBox="1">
            <a:spLocks noChangeArrowheads="1"/>
          </p:cNvSpPr>
          <p:nvPr/>
        </p:nvSpPr>
        <p:spPr bwMode="auto">
          <a:xfrm>
            <a:off x="5219700" y="4365625"/>
            <a:ext cx="3673475" cy="21240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注意电子占据杂质能级的几率</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与费米分布函数的区别。</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50000"/>
              </a:spcBef>
              <a:buFontTx/>
              <a:buNone/>
            </a:pP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为施主能级的基态简并因子，为</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（对应导带底）</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9180" name="对象 1">
            <a:extLst>
              <a:ext uri="{FF2B5EF4-FFF2-40B4-BE49-F238E27FC236}">
                <a16:creationId xmlns:a16="http://schemas.microsoft.com/office/drawing/2014/main" id="{FC1B7473-1C0C-19AD-E35A-EAE011CABE37}"/>
              </a:ext>
            </a:extLst>
          </p:cNvPr>
          <p:cNvGraphicFramePr>
            <a:graphicFrameLocks noChangeAspect="1"/>
          </p:cNvGraphicFramePr>
          <p:nvPr>
            <p:extLst>
              <p:ext uri="{D42A27DB-BD31-4B8C-83A1-F6EECF244321}">
                <p14:modId xmlns:p14="http://schemas.microsoft.com/office/powerpoint/2010/main" val="786507150"/>
              </p:ext>
            </p:extLst>
          </p:nvPr>
        </p:nvGraphicFramePr>
        <p:xfrm>
          <a:off x="644525" y="2956158"/>
          <a:ext cx="7820025" cy="930275"/>
        </p:xfrm>
        <a:graphic>
          <a:graphicData uri="http://schemas.openxmlformats.org/presentationml/2006/ole">
            <mc:AlternateContent xmlns:mc="http://schemas.openxmlformats.org/markup-compatibility/2006">
              <mc:Choice xmlns:v="urn:schemas-microsoft-com:vml" Requires="v">
                <p:oleObj name="Equation" r:id="rId2" imgW="4914720" imgH="583920" progId="Equation.DSMT4">
                  <p:embed/>
                </p:oleObj>
              </mc:Choice>
              <mc:Fallback>
                <p:oleObj name="Equation" r:id="rId2" imgW="4914720" imgH="583920" progId="Equation.DSMT4">
                  <p:embed/>
                  <p:pic>
                    <p:nvPicPr>
                      <p:cNvPr id="0" name="对象 1"/>
                      <p:cNvPicPr>
                        <a:picLocks noChangeAspect="1" noChangeArrowheads="1"/>
                      </p:cNvPicPr>
                      <p:nvPr/>
                    </p:nvPicPr>
                    <p:blipFill>
                      <a:blip r:embed="rId3"/>
                      <a:srcRect/>
                      <a:stretch>
                        <a:fillRect/>
                      </a:stretch>
                    </p:blipFill>
                    <p:spPr bwMode="auto">
                      <a:xfrm>
                        <a:off x="644525" y="2956158"/>
                        <a:ext cx="782002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81" name="对象 2">
            <a:extLst>
              <a:ext uri="{FF2B5EF4-FFF2-40B4-BE49-F238E27FC236}">
                <a16:creationId xmlns:a16="http://schemas.microsoft.com/office/drawing/2014/main" id="{A6335022-BF9E-7A7E-30F1-2D9857159B26}"/>
              </a:ext>
            </a:extLst>
          </p:cNvPr>
          <p:cNvGraphicFramePr>
            <a:graphicFrameLocks noChangeAspect="1"/>
          </p:cNvGraphicFramePr>
          <p:nvPr>
            <p:extLst>
              <p:ext uri="{D42A27DB-BD31-4B8C-83A1-F6EECF244321}">
                <p14:modId xmlns:p14="http://schemas.microsoft.com/office/powerpoint/2010/main" val="1524292843"/>
              </p:ext>
            </p:extLst>
          </p:nvPr>
        </p:nvGraphicFramePr>
        <p:xfrm>
          <a:off x="6192838" y="3706813"/>
          <a:ext cx="2182812" cy="652462"/>
        </p:xfrm>
        <a:graphic>
          <a:graphicData uri="http://schemas.openxmlformats.org/presentationml/2006/ole">
            <mc:AlternateContent xmlns:mc="http://schemas.openxmlformats.org/markup-compatibility/2006">
              <mc:Choice xmlns:v="urn:schemas-microsoft-com:vml" Requires="v">
                <p:oleObj name="Equation" r:id="rId4" imgW="1358640" imgH="406080" progId="Equation.DSMT4">
                  <p:embed/>
                </p:oleObj>
              </mc:Choice>
              <mc:Fallback>
                <p:oleObj name="Equation" r:id="rId4" imgW="1358640" imgH="406080" progId="Equation.DSMT4">
                  <p:embed/>
                  <p:pic>
                    <p:nvPicPr>
                      <p:cNvPr id="0" name="对象 2"/>
                      <p:cNvPicPr>
                        <a:picLocks noChangeAspect="1" noChangeArrowheads="1"/>
                      </p:cNvPicPr>
                      <p:nvPr/>
                    </p:nvPicPr>
                    <p:blipFill>
                      <a:blip r:embed="rId5"/>
                      <a:srcRect/>
                      <a:stretch>
                        <a:fillRect/>
                      </a:stretch>
                    </p:blipFill>
                    <p:spPr bwMode="auto">
                      <a:xfrm>
                        <a:off x="6192838" y="3706813"/>
                        <a:ext cx="2182812"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61" name="灯片编号占位符 3">
            <a:extLst>
              <a:ext uri="{FF2B5EF4-FFF2-40B4-BE49-F238E27FC236}">
                <a16:creationId xmlns:a16="http://schemas.microsoft.com/office/drawing/2014/main" id="{991593F7-BD3E-EDC0-1B62-1E78D2F106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AB14926-70BC-4996-B276-A1997DABC5A9}"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40</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0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p:bldP spid="850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4" name="Rectangle 3">
            <a:extLst>
              <a:ext uri="{FF2B5EF4-FFF2-40B4-BE49-F238E27FC236}">
                <a16:creationId xmlns:a16="http://schemas.microsoft.com/office/drawing/2014/main" id="{9C3285CA-4135-3E1F-0A6B-678318C4E0AD}"/>
              </a:ext>
            </a:extLst>
          </p:cNvPr>
          <p:cNvSpPr>
            <a:spLocks noGrp="1" noRot="1"/>
          </p:cNvSpPr>
          <p:nvPr>
            <p:ph type="body" idx="4294967295"/>
          </p:nvPr>
        </p:nvSpPr>
        <p:spPr>
          <a:xfrm>
            <a:off x="395288" y="1782763"/>
            <a:ext cx="2952750" cy="865187"/>
          </a:xfrm>
          <a:solidFill>
            <a:srgbClr val="FFFFFF"/>
          </a:solidFill>
        </p:spPr>
        <p:txBody>
          <a:bodyPr/>
          <a:lstStyle/>
          <a:p>
            <a:pPr>
              <a:lnSpc>
                <a:spcPct val="80000"/>
              </a:lnSpc>
              <a:buFont typeface="Wingdings" panose="05000000000000000000" pitchFamily="2" charset="2"/>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为未知数，</a:t>
            </a:r>
          </a:p>
          <a:p>
            <a:pPr>
              <a:lnSpc>
                <a:spcPct val="80000"/>
              </a:lnSpc>
              <a:buFont typeface="Wingdings" panose="05000000000000000000" pitchFamily="2" charset="2"/>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利用</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关系</a:t>
            </a:r>
          </a:p>
        </p:txBody>
      </p:sp>
      <p:sp>
        <p:nvSpPr>
          <p:cNvPr id="45059" name="Rectangle 2">
            <a:extLst>
              <a:ext uri="{FF2B5EF4-FFF2-40B4-BE49-F238E27FC236}">
                <a16:creationId xmlns:a16="http://schemas.microsoft.com/office/drawing/2014/main" id="{82578A0F-CD44-7395-93D5-B9E1C21E60A4}"/>
              </a:ext>
            </a:extLst>
          </p:cNvPr>
          <p:cNvSpPr>
            <a:spLocks noRot="1" noChangeArrowheads="1"/>
          </p:cNvSpPr>
          <p:nvPr/>
        </p:nvSpPr>
        <p:spPr bwMode="auto">
          <a:xfrm>
            <a:off x="0" y="115888"/>
            <a:ext cx="9144000"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1" lang="zh-CN" altLang="en-US" sz="4400" b="1">
                <a:solidFill>
                  <a:srgbClr val="7030A0"/>
                </a:solidFill>
                <a:latin typeface="微软雅黑" panose="020B0503020204020204" pitchFamily="34" charset="-122"/>
                <a:ea typeface="微软雅黑" panose="020B0503020204020204" pitchFamily="34" charset="-122"/>
              </a:rPr>
              <a:t>故意掺杂的</a:t>
            </a:r>
            <a:r>
              <a:rPr kumimoji="1" lang="en-US" altLang="zh-CN" sz="4400" b="1">
                <a:solidFill>
                  <a:srgbClr val="7030A0"/>
                </a:solidFill>
                <a:latin typeface="微软雅黑" panose="020B0503020204020204" pitchFamily="34" charset="-122"/>
                <a:ea typeface="微软雅黑" panose="020B0503020204020204" pitchFamily="34" charset="-122"/>
              </a:rPr>
              <a:t>n</a:t>
            </a:r>
            <a:r>
              <a:rPr kumimoji="1" lang="zh-CN" altLang="en-US" sz="4400" b="1">
                <a:solidFill>
                  <a:srgbClr val="7030A0"/>
                </a:solidFill>
                <a:latin typeface="微软雅黑" panose="020B0503020204020204" pitchFamily="34" charset="-122"/>
                <a:ea typeface="微软雅黑" panose="020B0503020204020204" pitchFamily="34" charset="-122"/>
              </a:rPr>
              <a:t>型半导体的电子浓度</a:t>
            </a:r>
          </a:p>
        </p:txBody>
      </p:sp>
      <p:graphicFrame>
        <p:nvGraphicFramePr>
          <p:cNvPr id="45060" name="Object 4">
            <a:extLst>
              <a:ext uri="{FF2B5EF4-FFF2-40B4-BE49-F238E27FC236}">
                <a16:creationId xmlns:a16="http://schemas.microsoft.com/office/drawing/2014/main" id="{C92943E0-F095-7A0A-3C59-8F643C1B38AB}"/>
              </a:ext>
            </a:extLst>
          </p:cNvPr>
          <p:cNvGraphicFramePr>
            <a:graphicFrameLocks noChangeAspect="1"/>
          </p:cNvGraphicFramePr>
          <p:nvPr>
            <p:extLst>
              <p:ext uri="{D42A27DB-BD31-4B8C-83A1-F6EECF244321}">
                <p14:modId xmlns:p14="http://schemas.microsoft.com/office/powerpoint/2010/main" val="171521626"/>
              </p:ext>
            </p:extLst>
          </p:nvPr>
        </p:nvGraphicFramePr>
        <p:xfrm>
          <a:off x="2151063" y="836613"/>
          <a:ext cx="3343275" cy="965200"/>
        </p:xfrm>
        <a:graphic>
          <a:graphicData uri="http://schemas.openxmlformats.org/presentationml/2006/ole">
            <mc:AlternateContent xmlns:mc="http://schemas.openxmlformats.org/markup-compatibility/2006">
              <mc:Choice xmlns:v="urn:schemas-microsoft-com:vml" Requires="v">
                <p:oleObj name="Equation" r:id="rId2" imgW="1536480" imgH="444240" progId="Equation.DSMT4">
                  <p:embed/>
                </p:oleObj>
              </mc:Choice>
              <mc:Fallback>
                <p:oleObj name="Equation" r:id="rId2" imgW="1536480" imgH="444240" progId="Equation.DSMT4">
                  <p:embed/>
                  <p:pic>
                    <p:nvPicPr>
                      <p:cNvPr id="0" name="Object 4"/>
                      <p:cNvPicPr>
                        <a:picLocks noChangeAspect="1" noChangeArrowheads="1"/>
                      </p:cNvPicPr>
                      <p:nvPr/>
                    </p:nvPicPr>
                    <p:blipFill>
                      <a:blip r:embed="rId3"/>
                      <a:srcRect/>
                      <a:stretch>
                        <a:fillRect/>
                      </a:stretch>
                    </p:blipFill>
                    <p:spPr bwMode="auto">
                      <a:xfrm>
                        <a:off x="2151063" y="836613"/>
                        <a:ext cx="33432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1" name="Rectangle 17">
            <a:extLst>
              <a:ext uri="{FF2B5EF4-FFF2-40B4-BE49-F238E27FC236}">
                <a16:creationId xmlns:a16="http://schemas.microsoft.com/office/drawing/2014/main" id="{6AD7082A-7658-E448-2E91-5440CA3607B3}"/>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p>
        </p:txBody>
      </p:sp>
      <p:sp>
        <p:nvSpPr>
          <p:cNvPr id="1123349" name="Line 21">
            <a:extLst>
              <a:ext uri="{FF2B5EF4-FFF2-40B4-BE49-F238E27FC236}">
                <a16:creationId xmlns:a16="http://schemas.microsoft.com/office/drawing/2014/main" id="{1CB0DC53-6433-A877-CCF3-3454A00C9FC5}"/>
              </a:ext>
            </a:extLst>
          </p:cNvPr>
          <p:cNvSpPr>
            <a:spLocks noChangeShapeType="1"/>
          </p:cNvSpPr>
          <p:nvPr/>
        </p:nvSpPr>
        <p:spPr bwMode="auto">
          <a:xfrm flipV="1">
            <a:off x="3708400" y="1570038"/>
            <a:ext cx="865188" cy="10064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3" name="Group 26">
            <a:extLst>
              <a:ext uri="{FF2B5EF4-FFF2-40B4-BE49-F238E27FC236}">
                <a16:creationId xmlns:a16="http://schemas.microsoft.com/office/drawing/2014/main" id="{791B3B19-1D5E-EB40-6D0A-1C555BAF310B}"/>
              </a:ext>
            </a:extLst>
          </p:cNvPr>
          <p:cNvGrpSpPr>
            <a:grpSpLocks/>
          </p:cNvGrpSpPr>
          <p:nvPr/>
        </p:nvGrpSpPr>
        <p:grpSpPr bwMode="auto">
          <a:xfrm>
            <a:off x="4945063" y="1423988"/>
            <a:ext cx="3403600" cy="2016125"/>
            <a:chOff x="3115" y="1071"/>
            <a:chExt cx="2144" cy="1270"/>
          </a:xfrm>
        </p:grpSpPr>
        <p:graphicFrame>
          <p:nvGraphicFramePr>
            <p:cNvPr id="45076" name="Object 5">
              <a:extLst>
                <a:ext uri="{FF2B5EF4-FFF2-40B4-BE49-F238E27FC236}">
                  <a16:creationId xmlns:a16="http://schemas.microsoft.com/office/drawing/2014/main" id="{1B0C6BE4-50AC-F819-AFED-0198B74C814E}"/>
                </a:ext>
              </a:extLst>
            </p:cNvPr>
            <p:cNvGraphicFramePr>
              <a:graphicFrameLocks noChangeAspect="1"/>
            </p:cNvGraphicFramePr>
            <p:nvPr>
              <p:extLst>
                <p:ext uri="{D42A27DB-BD31-4B8C-83A1-F6EECF244321}">
                  <p14:modId xmlns:p14="http://schemas.microsoft.com/office/powerpoint/2010/main" val="1809889425"/>
                </p:ext>
              </p:extLst>
            </p:nvPr>
          </p:nvGraphicFramePr>
          <p:xfrm>
            <a:off x="3115" y="1501"/>
            <a:ext cx="2144" cy="840"/>
          </p:xfrm>
          <a:graphic>
            <a:graphicData uri="http://schemas.openxmlformats.org/presentationml/2006/ole">
              <mc:AlternateContent xmlns:mc="http://schemas.openxmlformats.org/markup-compatibility/2006">
                <mc:Choice xmlns:v="urn:schemas-microsoft-com:vml" Requires="v">
                  <p:oleObj name="Equation" r:id="rId4" imgW="1587240" imgH="622080" progId="Equation.DSMT4">
                    <p:embed/>
                  </p:oleObj>
                </mc:Choice>
                <mc:Fallback>
                  <p:oleObj name="Equation" r:id="rId4" imgW="1587240" imgH="622080" progId="Equation.DSMT4">
                    <p:embed/>
                    <p:pic>
                      <p:nvPicPr>
                        <p:cNvPr id="0" name="Object 5"/>
                        <p:cNvPicPr>
                          <a:picLocks noChangeAspect="1" noChangeArrowheads="1"/>
                        </p:cNvPicPr>
                        <p:nvPr/>
                      </p:nvPicPr>
                      <p:blipFill>
                        <a:blip r:embed="rId5"/>
                        <a:srcRect/>
                        <a:stretch>
                          <a:fillRect/>
                        </a:stretch>
                      </p:blipFill>
                      <p:spPr bwMode="auto">
                        <a:xfrm>
                          <a:off x="3115" y="1501"/>
                          <a:ext cx="2144" cy="840"/>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7" name="Line 22">
              <a:extLst>
                <a:ext uri="{FF2B5EF4-FFF2-40B4-BE49-F238E27FC236}">
                  <a16:creationId xmlns:a16="http://schemas.microsoft.com/office/drawing/2014/main" id="{F3946432-5768-D948-8198-27D234927631}"/>
                </a:ext>
              </a:extLst>
            </p:cNvPr>
            <p:cNvSpPr>
              <a:spLocks noChangeShapeType="1"/>
            </p:cNvSpPr>
            <p:nvPr/>
          </p:nvSpPr>
          <p:spPr bwMode="auto">
            <a:xfrm>
              <a:off x="3424" y="1071"/>
              <a:ext cx="545" cy="40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pSp>
        <p:nvGrpSpPr>
          <p:cNvPr id="4" name="Group 27">
            <a:extLst>
              <a:ext uri="{FF2B5EF4-FFF2-40B4-BE49-F238E27FC236}">
                <a16:creationId xmlns:a16="http://schemas.microsoft.com/office/drawing/2014/main" id="{85F1A9AE-EF00-3918-EB33-54CD54576BA8}"/>
              </a:ext>
            </a:extLst>
          </p:cNvPr>
          <p:cNvGrpSpPr>
            <a:grpSpLocks/>
          </p:cNvGrpSpPr>
          <p:nvPr/>
        </p:nvGrpSpPr>
        <p:grpSpPr bwMode="auto">
          <a:xfrm>
            <a:off x="4922838" y="3441700"/>
            <a:ext cx="3259137" cy="1535113"/>
            <a:chOff x="3101" y="2342"/>
            <a:chExt cx="2053" cy="967"/>
          </a:xfrm>
        </p:grpSpPr>
        <p:graphicFrame>
          <p:nvGraphicFramePr>
            <p:cNvPr id="45074" name="Object 6">
              <a:extLst>
                <a:ext uri="{FF2B5EF4-FFF2-40B4-BE49-F238E27FC236}">
                  <a16:creationId xmlns:a16="http://schemas.microsoft.com/office/drawing/2014/main" id="{6ED43F0F-A4CE-7FF3-0C7C-23A7C34211F3}"/>
                </a:ext>
              </a:extLst>
            </p:cNvPr>
            <p:cNvGraphicFramePr>
              <a:graphicFrameLocks noChangeAspect="1"/>
            </p:cNvGraphicFramePr>
            <p:nvPr>
              <p:extLst>
                <p:ext uri="{D42A27DB-BD31-4B8C-83A1-F6EECF244321}">
                  <p14:modId xmlns:p14="http://schemas.microsoft.com/office/powerpoint/2010/main" val="677583230"/>
                </p:ext>
              </p:extLst>
            </p:nvPr>
          </p:nvGraphicFramePr>
          <p:xfrm>
            <a:off x="3101" y="2659"/>
            <a:ext cx="2053" cy="650"/>
          </p:xfrm>
          <a:graphic>
            <a:graphicData uri="http://schemas.openxmlformats.org/presentationml/2006/ole">
              <mc:AlternateContent xmlns:mc="http://schemas.openxmlformats.org/markup-compatibility/2006">
                <mc:Choice xmlns:v="urn:schemas-microsoft-com:vml" Requires="v">
                  <p:oleObj name="Equation" r:id="rId6" imgW="1523880" imgH="482400" progId="Equation.DSMT4">
                    <p:embed/>
                  </p:oleObj>
                </mc:Choice>
                <mc:Fallback>
                  <p:oleObj name="Equation" r:id="rId6" imgW="1523880" imgH="482400" progId="Equation.DSMT4">
                    <p:embed/>
                    <p:pic>
                      <p:nvPicPr>
                        <p:cNvPr id="0" name="Object 6"/>
                        <p:cNvPicPr>
                          <a:picLocks noChangeAspect="1" noChangeArrowheads="1"/>
                        </p:cNvPicPr>
                        <p:nvPr/>
                      </p:nvPicPr>
                      <p:blipFill>
                        <a:blip r:embed="rId7"/>
                        <a:srcRect/>
                        <a:stretch>
                          <a:fillRect/>
                        </a:stretch>
                      </p:blipFill>
                      <p:spPr bwMode="auto">
                        <a:xfrm>
                          <a:off x="3101" y="2659"/>
                          <a:ext cx="205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5" name="AutoShape 8">
              <a:extLst>
                <a:ext uri="{FF2B5EF4-FFF2-40B4-BE49-F238E27FC236}">
                  <a16:creationId xmlns:a16="http://schemas.microsoft.com/office/drawing/2014/main" id="{F0019818-EAB5-75FD-15F1-E4F4B157693F}"/>
                </a:ext>
              </a:extLst>
            </p:cNvPr>
            <p:cNvSpPr>
              <a:spLocks noChangeArrowheads="1"/>
            </p:cNvSpPr>
            <p:nvPr/>
          </p:nvSpPr>
          <p:spPr bwMode="auto">
            <a:xfrm rot="5400000">
              <a:off x="3992" y="2364"/>
              <a:ext cx="272" cy="227"/>
            </a:xfrm>
            <a:prstGeom prst="rightArrow">
              <a:avLst>
                <a:gd name="adj1" fmla="val 41852"/>
                <a:gd name="adj2" fmla="val 42732"/>
              </a:avLst>
            </a:prstGeom>
            <a:solidFill>
              <a:schemeClr val="accent1"/>
            </a:solidFill>
            <a:ln w="9525">
              <a:solidFill>
                <a:schemeClr val="tx1"/>
              </a:solidFill>
              <a:miter lim="800000"/>
              <a:headEnd/>
              <a:tailEnd/>
            </a:ln>
          </p:spPr>
          <p:txBody>
            <a:bodyPr rot="10800000"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黑体" panose="02010600030101010101" pitchFamily="2" charset="-122"/>
                <a:cs typeface="Times New Roman" panose="02020603050405020304" pitchFamily="18" charset="0"/>
              </a:endParaRPr>
            </a:p>
          </p:txBody>
        </p:sp>
      </p:grpSp>
      <p:grpSp>
        <p:nvGrpSpPr>
          <p:cNvPr id="5" name="Group 28">
            <a:extLst>
              <a:ext uri="{FF2B5EF4-FFF2-40B4-BE49-F238E27FC236}">
                <a16:creationId xmlns:a16="http://schemas.microsoft.com/office/drawing/2014/main" id="{12506708-5B1E-D4FE-CF0D-7E5B610DFDC5}"/>
              </a:ext>
            </a:extLst>
          </p:cNvPr>
          <p:cNvGrpSpPr>
            <a:grpSpLocks/>
          </p:cNvGrpSpPr>
          <p:nvPr/>
        </p:nvGrpSpPr>
        <p:grpSpPr bwMode="auto">
          <a:xfrm>
            <a:off x="4545013" y="4868863"/>
            <a:ext cx="4014787" cy="1504950"/>
            <a:chOff x="2863" y="3294"/>
            <a:chExt cx="2529" cy="948"/>
          </a:xfrm>
        </p:grpSpPr>
        <p:graphicFrame>
          <p:nvGraphicFramePr>
            <p:cNvPr id="45072" name="Object 9">
              <a:extLst>
                <a:ext uri="{FF2B5EF4-FFF2-40B4-BE49-F238E27FC236}">
                  <a16:creationId xmlns:a16="http://schemas.microsoft.com/office/drawing/2014/main" id="{C2D9E478-46E0-E5AB-73B0-601E68629EEA}"/>
                </a:ext>
              </a:extLst>
            </p:cNvPr>
            <p:cNvGraphicFramePr>
              <a:graphicFrameLocks noChangeAspect="1"/>
            </p:cNvGraphicFramePr>
            <p:nvPr>
              <p:extLst>
                <p:ext uri="{D42A27DB-BD31-4B8C-83A1-F6EECF244321}">
                  <p14:modId xmlns:p14="http://schemas.microsoft.com/office/powerpoint/2010/main" val="577662132"/>
                </p:ext>
              </p:extLst>
            </p:nvPr>
          </p:nvGraphicFramePr>
          <p:xfrm>
            <a:off x="2863" y="3565"/>
            <a:ext cx="2529" cy="677"/>
          </p:xfrm>
          <a:graphic>
            <a:graphicData uri="http://schemas.openxmlformats.org/presentationml/2006/ole">
              <mc:AlternateContent xmlns:mc="http://schemas.openxmlformats.org/markup-compatibility/2006">
                <mc:Choice xmlns:v="urn:schemas-microsoft-com:vml" Requires="v">
                  <p:oleObj name="Equation" r:id="rId8" imgW="1612800" imgH="431640" progId="Equation.DSMT4">
                    <p:embed/>
                  </p:oleObj>
                </mc:Choice>
                <mc:Fallback>
                  <p:oleObj name="Equation" r:id="rId8" imgW="1612800" imgH="431640" progId="Equation.DSMT4">
                    <p:embed/>
                    <p:pic>
                      <p:nvPicPr>
                        <p:cNvPr id="0" name="Object 9"/>
                        <p:cNvPicPr>
                          <a:picLocks noChangeAspect="1" noChangeArrowheads="1"/>
                        </p:cNvPicPr>
                        <p:nvPr/>
                      </p:nvPicPr>
                      <p:blipFill>
                        <a:blip r:embed="rId9"/>
                        <a:srcRect/>
                        <a:stretch>
                          <a:fillRect/>
                        </a:stretch>
                      </p:blipFill>
                      <p:spPr bwMode="auto">
                        <a:xfrm>
                          <a:off x="2863" y="3565"/>
                          <a:ext cx="2529" cy="67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3" name="AutoShape 8">
              <a:extLst>
                <a:ext uri="{FF2B5EF4-FFF2-40B4-BE49-F238E27FC236}">
                  <a16:creationId xmlns:a16="http://schemas.microsoft.com/office/drawing/2014/main" id="{283DFEB4-FC95-E867-45A8-C4251E26A21C}"/>
                </a:ext>
              </a:extLst>
            </p:cNvPr>
            <p:cNvSpPr>
              <a:spLocks noChangeArrowheads="1"/>
            </p:cNvSpPr>
            <p:nvPr/>
          </p:nvSpPr>
          <p:spPr bwMode="auto">
            <a:xfrm rot="5400000">
              <a:off x="3992" y="3316"/>
              <a:ext cx="272" cy="227"/>
            </a:xfrm>
            <a:prstGeom prst="rightArrow">
              <a:avLst>
                <a:gd name="adj1" fmla="val 41852"/>
                <a:gd name="adj2" fmla="val 42732"/>
              </a:avLst>
            </a:prstGeom>
            <a:solidFill>
              <a:schemeClr val="accent1"/>
            </a:solidFill>
            <a:ln w="9525">
              <a:solidFill>
                <a:schemeClr val="tx1"/>
              </a:solidFill>
              <a:miter lim="800000"/>
              <a:headEnd/>
              <a:tailEnd/>
            </a:ln>
          </p:spPr>
          <p:txBody>
            <a:bodyPr rot="10800000"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黑体" panose="02010600030101010101" pitchFamily="2"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01C7ACAF-7D45-062B-3C77-65684C9B0252}"/>
              </a:ext>
            </a:extLst>
          </p:cNvPr>
          <p:cNvGrpSpPr>
            <a:grpSpLocks/>
          </p:cNvGrpSpPr>
          <p:nvPr/>
        </p:nvGrpSpPr>
        <p:grpSpPr bwMode="auto">
          <a:xfrm>
            <a:off x="1116013" y="2576513"/>
            <a:ext cx="3311525" cy="2447925"/>
            <a:chOff x="1116013" y="2852738"/>
            <a:chExt cx="3311525" cy="2447925"/>
          </a:xfrm>
        </p:grpSpPr>
        <p:sp>
          <p:nvSpPr>
            <p:cNvPr id="45068" name="AutoShape 19">
              <a:extLst>
                <a:ext uri="{FF2B5EF4-FFF2-40B4-BE49-F238E27FC236}">
                  <a16:creationId xmlns:a16="http://schemas.microsoft.com/office/drawing/2014/main" id="{11ED915D-DF93-8689-E7E4-D259816E496B}"/>
                </a:ext>
              </a:extLst>
            </p:cNvPr>
            <p:cNvSpPr>
              <a:spLocks noChangeArrowheads="1"/>
            </p:cNvSpPr>
            <p:nvPr/>
          </p:nvSpPr>
          <p:spPr bwMode="auto">
            <a:xfrm flipV="1">
              <a:off x="2555875" y="3860800"/>
              <a:ext cx="360363" cy="574675"/>
            </a:xfrm>
            <a:prstGeom prst="downArrow">
              <a:avLst>
                <a:gd name="adj1" fmla="val 48898"/>
                <a:gd name="adj2" fmla="val 78857"/>
              </a:avLst>
            </a:prstGeom>
            <a:solidFill>
              <a:schemeClr val="accent1"/>
            </a:solidFill>
            <a:ln w="9525">
              <a:solidFill>
                <a:schemeClr val="tx1"/>
              </a:solidFill>
              <a:miter lim="800000"/>
              <a:headEnd/>
              <a:tailEnd/>
            </a:ln>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黑体" panose="02010600030101010101" pitchFamily="2" charset="-122"/>
                <a:cs typeface="Times New Roman" panose="02020603050405020304" pitchFamily="18" charset="0"/>
              </a:endParaRPr>
            </a:p>
          </p:txBody>
        </p:sp>
        <p:sp>
          <p:nvSpPr>
            <p:cNvPr id="45069" name="Rectangle 20">
              <a:extLst>
                <a:ext uri="{FF2B5EF4-FFF2-40B4-BE49-F238E27FC236}">
                  <a16:creationId xmlns:a16="http://schemas.microsoft.com/office/drawing/2014/main" id="{A9A0ECB3-BC7E-87B7-0D45-418C794D9130}"/>
                </a:ext>
              </a:extLst>
            </p:cNvPr>
            <p:cNvSpPr>
              <a:spLocks noChangeArrowheads="1"/>
            </p:cNvSpPr>
            <p:nvPr/>
          </p:nvSpPr>
          <p:spPr bwMode="auto">
            <a:xfrm>
              <a:off x="1116013" y="2852738"/>
              <a:ext cx="3311525" cy="2447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Times New Roman" panose="02020603050405020304" pitchFamily="18" charset="0"/>
                <a:ea typeface="黑体" panose="02010600030101010101" pitchFamily="2" charset="-122"/>
                <a:cs typeface="Times New Roman" panose="02020603050405020304" pitchFamily="18" charset="0"/>
              </a:endParaRPr>
            </a:p>
          </p:txBody>
        </p:sp>
        <p:graphicFrame>
          <p:nvGraphicFramePr>
            <p:cNvPr id="45070" name="对象 5">
              <a:extLst>
                <a:ext uri="{FF2B5EF4-FFF2-40B4-BE49-F238E27FC236}">
                  <a16:creationId xmlns:a16="http://schemas.microsoft.com/office/drawing/2014/main" id="{DBBC366C-0A2B-D29E-1185-237811E4F59A}"/>
                </a:ext>
              </a:extLst>
            </p:cNvPr>
            <p:cNvGraphicFramePr>
              <a:graphicFrameLocks noChangeAspect="1"/>
            </p:cNvGraphicFramePr>
            <p:nvPr>
              <p:extLst>
                <p:ext uri="{D42A27DB-BD31-4B8C-83A1-F6EECF244321}">
                  <p14:modId xmlns:p14="http://schemas.microsoft.com/office/powerpoint/2010/main" val="3974530185"/>
                </p:ext>
              </p:extLst>
            </p:nvPr>
          </p:nvGraphicFramePr>
          <p:xfrm>
            <a:off x="1306513" y="4559300"/>
            <a:ext cx="2930525" cy="681038"/>
          </p:xfrm>
          <a:graphic>
            <a:graphicData uri="http://schemas.openxmlformats.org/presentationml/2006/ole">
              <mc:AlternateContent xmlns:mc="http://schemas.openxmlformats.org/markup-compatibility/2006">
                <mc:Choice xmlns:v="urn:schemas-microsoft-com:vml" Requires="v">
                  <p:oleObj name="Equation" r:id="rId10" imgW="1091880" imgH="253800" progId="Equation.DSMT4">
                    <p:embed/>
                  </p:oleObj>
                </mc:Choice>
                <mc:Fallback>
                  <p:oleObj name="Equation" r:id="rId10" imgW="1091880" imgH="253800" progId="Equation.DSMT4">
                    <p:embed/>
                    <p:pic>
                      <p:nvPicPr>
                        <p:cNvPr id="0" name="对象 5"/>
                        <p:cNvPicPr>
                          <a:picLocks noChangeAspect="1" noChangeArrowheads="1"/>
                        </p:cNvPicPr>
                        <p:nvPr/>
                      </p:nvPicPr>
                      <p:blipFill>
                        <a:blip r:embed="rId11"/>
                        <a:srcRect/>
                        <a:stretch>
                          <a:fillRect/>
                        </a:stretch>
                      </p:blipFill>
                      <p:spPr bwMode="auto">
                        <a:xfrm>
                          <a:off x="1306513" y="4559300"/>
                          <a:ext cx="2930525" cy="6810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71" name="对象 6">
              <a:extLst>
                <a:ext uri="{FF2B5EF4-FFF2-40B4-BE49-F238E27FC236}">
                  <a16:creationId xmlns:a16="http://schemas.microsoft.com/office/drawing/2014/main" id="{175DB7BD-F014-8E44-66B9-03A10F8F737E}"/>
                </a:ext>
              </a:extLst>
            </p:cNvPr>
            <p:cNvGraphicFramePr>
              <a:graphicFrameLocks noChangeAspect="1"/>
            </p:cNvGraphicFramePr>
            <p:nvPr>
              <p:extLst>
                <p:ext uri="{D42A27DB-BD31-4B8C-83A1-F6EECF244321}">
                  <p14:modId xmlns:p14="http://schemas.microsoft.com/office/powerpoint/2010/main" val="4092481678"/>
                </p:ext>
              </p:extLst>
            </p:nvPr>
          </p:nvGraphicFramePr>
          <p:xfrm>
            <a:off x="1606550" y="2913063"/>
            <a:ext cx="2330450" cy="947737"/>
          </p:xfrm>
          <a:graphic>
            <a:graphicData uri="http://schemas.openxmlformats.org/presentationml/2006/ole">
              <mc:AlternateContent xmlns:mc="http://schemas.openxmlformats.org/markup-compatibility/2006">
                <mc:Choice xmlns:v="urn:schemas-microsoft-com:vml" Requires="v">
                  <p:oleObj name="Equation" r:id="rId12" imgW="1091880" imgH="444240" progId="Equation.DSMT4">
                    <p:embed/>
                  </p:oleObj>
                </mc:Choice>
                <mc:Fallback>
                  <p:oleObj name="Equation" r:id="rId12" imgW="1091880" imgH="444240" progId="Equation.DSMT4">
                    <p:embed/>
                    <p:pic>
                      <p:nvPicPr>
                        <p:cNvPr id="0" name="对象 6"/>
                        <p:cNvPicPr>
                          <a:picLocks noChangeAspect="1" noChangeArrowheads="1"/>
                        </p:cNvPicPr>
                        <p:nvPr/>
                      </p:nvPicPr>
                      <p:blipFill>
                        <a:blip r:embed="rId13"/>
                        <a:srcRect/>
                        <a:stretch>
                          <a:fillRect/>
                        </a:stretch>
                      </p:blipFill>
                      <p:spPr bwMode="auto">
                        <a:xfrm>
                          <a:off x="1606550" y="2913063"/>
                          <a:ext cx="233045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5067" name="灯片编号占位符 6">
            <a:extLst>
              <a:ext uri="{FF2B5EF4-FFF2-40B4-BE49-F238E27FC236}">
                <a16:creationId xmlns:a16="http://schemas.microsoft.com/office/drawing/2014/main" id="{21BB4D32-5F55-9A9D-6665-6710C7DDEB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C422666-3CA4-4339-BFF3-B194394C2B48}" type="slidenum">
              <a:rPr lang="zh-CN" altLang="en-US" sz="1200" b="1" smtClean="0">
                <a:solidFill>
                  <a:srgbClr val="898989"/>
                </a:solidFill>
              </a:rPr>
              <a:pPr>
                <a:spcBef>
                  <a:spcPct val="0"/>
                </a:spcBef>
                <a:buFontTx/>
                <a:buNone/>
              </a:pPr>
              <a:t>41</a:t>
            </a:fld>
            <a:endParaRPr lang="zh-CN" altLang="en-US" sz="1200" b="1">
              <a:solidFill>
                <a:srgbClr val="89898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23334">
                                            <p:txEl>
                                              <p:pRg st="0" end="0"/>
                                            </p:txEl>
                                          </p:spTgt>
                                        </p:tgtEl>
                                        <p:attrNameLst>
                                          <p:attrName>style.visibility</p:attrName>
                                        </p:attrNameLst>
                                      </p:cBhvr>
                                      <p:to>
                                        <p:strVal val="visible"/>
                                      </p:to>
                                    </p:set>
                                    <p:animEffect transition="in" filter="dissolve">
                                      <p:cBhvr>
                                        <p:cTn id="7" dur="500"/>
                                        <p:tgtEl>
                                          <p:spTgt spid="11233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23334">
                                            <p:txEl>
                                              <p:pRg st="1" end="1"/>
                                            </p:txEl>
                                          </p:spTgt>
                                        </p:tgtEl>
                                        <p:attrNameLst>
                                          <p:attrName>style.visibility</p:attrName>
                                        </p:attrNameLst>
                                      </p:cBhvr>
                                      <p:to>
                                        <p:strVal val="visible"/>
                                      </p:to>
                                    </p:set>
                                    <p:animEffect transition="in" filter="dissolve">
                                      <p:cBhvr>
                                        <p:cTn id="12" dur="500"/>
                                        <p:tgtEl>
                                          <p:spTgt spid="11233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1123349"/>
                                        </p:tgtEl>
                                        <p:attrNameLst>
                                          <p:attrName>style.visibility</p:attrName>
                                        </p:attrNameLst>
                                      </p:cBhvr>
                                      <p:to>
                                        <p:strVal val="visible"/>
                                      </p:to>
                                    </p:set>
                                    <p:animEffect transition="in" filter="slide(fromBottom)">
                                      <p:cBhvr>
                                        <p:cTn id="21" dur="500"/>
                                        <p:tgtEl>
                                          <p:spTgt spid="11233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1"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slide(fromTop)">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1"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slide(fromTop)">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1"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slide(fromTop)">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33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A5EB128-13AF-3128-E2B2-FDC41C918D2C}"/>
              </a:ext>
            </a:extLst>
          </p:cNvPr>
          <p:cNvSpPr>
            <a:spLocks noGrp="1" noRot="1"/>
          </p:cNvSpPr>
          <p:nvPr>
            <p:ph type="title" idx="4294967295"/>
          </p:nvPr>
        </p:nvSpPr>
        <p:spPr>
          <a:xfrm>
            <a:off x="0" y="0"/>
            <a:ext cx="9144000" cy="1143000"/>
          </a:xfrm>
        </p:spPr>
        <p:txBody>
          <a:bodyPr/>
          <a:lstStyle/>
          <a:p>
            <a:r>
              <a:rPr kumimoji="1"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故意掺杂的</a:t>
            </a:r>
            <a:r>
              <a:rPr kumimoji="1"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型半导体的电子浓度</a:t>
            </a:r>
          </a:p>
        </p:txBody>
      </p:sp>
      <p:sp>
        <p:nvSpPr>
          <p:cNvPr id="46083" name="Rectangle 3">
            <a:extLst>
              <a:ext uri="{FF2B5EF4-FFF2-40B4-BE49-F238E27FC236}">
                <a16:creationId xmlns:a16="http://schemas.microsoft.com/office/drawing/2014/main" id="{21E4FA29-162D-F4AC-31FA-882077BA6A12}"/>
              </a:ext>
            </a:extLst>
          </p:cNvPr>
          <p:cNvSpPr>
            <a:spLocks noGrp="1" noRot="1"/>
          </p:cNvSpPr>
          <p:nvPr>
            <p:ph type="body" idx="4294967295"/>
          </p:nvPr>
        </p:nvSpPr>
        <p:spPr>
          <a:xfrm>
            <a:off x="1258888" y="1960563"/>
            <a:ext cx="1296987" cy="604837"/>
          </a:xfrm>
          <a:solidFill>
            <a:srgbClr val="FFFFFF"/>
          </a:solidFill>
        </p:spPr>
        <p:txBody>
          <a:bodyPr/>
          <a:lstStyle/>
          <a:p>
            <a:pPr>
              <a:buFont typeface="Wingdings" panose="05000000000000000000" pitchFamily="2" charset="2"/>
              <a:buNone/>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求解：</a:t>
            </a:r>
          </a:p>
          <a:p>
            <a:endParaRPr lang="zh-CN" altLang="en-US" sz="2600" b="1">
              <a:latin typeface="Times New Roman" panose="02020603050405020304" pitchFamily="18" charset="0"/>
              <a:ea typeface="微软雅黑" panose="020B0503020204020204" pitchFamily="34" charset="-122"/>
              <a:cs typeface="Times New Roman" panose="02020603050405020304" pitchFamily="18" charset="0"/>
            </a:endParaRPr>
          </a:p>
          <a:p>
            <a:pPr lvl="1"/>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a:p>
            <a:pPr lvl="1"/>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24365" name="Text Box 13">
            <a:extLst>
              <a:ext uri="{FF2B5EF4-FFF2-40B4-BE49-F238E27FC236}">
                <a16:creationId xmlns:a16="http://schemas.microsoft.com/office/drawing/2014/main" id="{D2604E90-7CA4-EA36-3344-D054A51F8360}"/>
              </a:ext>
            </a:extLst>
          </p:cNvPr>
          <p:cNvSpPr txBox="1">
            <a:spLocks noChangeArrowheads="1"/>
          </p:cNvSpPr>
          <p:nvPr/>
        </p:nvSpPr>
        <p:spPr bwMode="auto">
          <a:xfrm>
            <a:off x="-107950" y="3068638"/>
            <a:ext cx="3455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spcBef>
                <a:spcPct val="0"/>
              </a:spcBef>
              <a:buFontTx/>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当温度</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很低时</a:t>
            </a:r>
          </a:p>
        </p:txBody>
      </p:sp>
      <p:grpSp>
        <p:nvGrpSpPr>
          <p:cNvPr id="2" name="Group 43">
            <a:extLst>
              <a:ext uri="{FF2B5EF4-FFF2-40B4-BE49-F238E27FC236}">
                <a16:creationId xmlns:a16="http://schemas.microsoft.com/office/drawing/2014/main" id="{6CC6855F-2B31-44D3-58F3-1E7DF75E9D2D}"/>
              </a:ext>
            </a:extLst>
          </p:cNvPr>
          <p:cNvGrpSpPr>
            <a:grpSpLocks/>
          </p:cNvGrpSpPr>
          <p:nvPr/>
        </p:nvGrpSpPr>
        <p:grpSpPr bwMode="auto">
          <a:xfrm>
            <a:off x="2329113" y="3517900"/>
            <a:ext cx="6564063" cy="1855788"/>
            <a:chOff x="1467" y="2125"/>
            <a:chExt cx="4230" cy="1169"/>
          </a:xfrm>
        </p:grpSpPr>
        <p:sp>
          <p:nvSpPr>
            <p:cNvPr id="46095" name="Text Box 6">
              <a:extLst>
                <a:ext uri="{FF2B5EF4-FFF2-40B4-BE49-F238E27FC236}">
                  <a16:creationId xmlns:a16="http://schemas.microsoft.com/office/drawing/2014/main" id="{2182FCD7-DB08-C52A-D5C7-CD50031B7A76}"/>
                </a:ext>
              </a:extLst>
            </p:cNvPr>
            <p:cNvSpPr txBox="1">
              <a:spLocks noChangeArrowheads="1"/>
            </p:cNvSpPr>
            <p:nvPr/>
          </p:nvSpPr>
          <p:spPr bwMode="auto">
            <a:xfrm>
              <a:off x="3517" y="2976"/>
              <a:ext cx="21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少量施主发生电离</a:t>
              </a:r>
            </a:p>
          </p:txBody>
        </p:sp>
        <p:graphicFrame>
          <p:nvGraphicFramePr>
            <p:cNvPr id="46096" name="Object 5">
              <a:extLst>
                <a:ext uri="{FF2B5EF4-FFF2-40B4-BE49-F238E27FC236}">
                  <a16:creationId xmlns:a16="http://schemas.microsoft.com/office/drawing/2014/main" id="{39F639FF-F897-4E62-A8C5-D7AC53785573}"/>
                </a:ext>
              </a:extLst>
            </p:cNvPr>
            <p:cNvGraphicFramePr>
              <a:graphicFrameLocks noChangeAspect="1"/>
            </p:cNvGraphicFramePr>
            <p:nvPr>
              <p:extLst>
                <p:ext uri="{D42A27DB-BD31-4B8C-83A1-F6EECF244321}">
                  <p14:modId xmlns:p14="http://schemas.microsoft.com/office/powerpoint/2010/main" val="3183561187"/>
                </p:ext>
              </p:extLst>
            </p:nvPr>
          </p:nvGraphicFramePr>
          <p:xfrm>
            <a:off x="1467" y="2125"/>
            <a:ext cx="3622" cy="1169"/>
          </p:xfrm>
          <a:graphic>
            <a:graphicData uri="http://schemas.openxmlformats.org/presentationml/2006/ole">
              <mc:AlternateContent xmlns:mc="http://schemas.openxmlformats.org/markup-compatibility/2006">
                <mc:Choice xmlns:v="urn:schemas-microsoft-com:vml" Requires="v">
                  <p:oleObj name="Equation" r:id="rId2" imgW="3073320" imgH="990360" progId="Equation.DSMT4">
                    <p:embed/>
                  </p:oleObj>
                </mc:Choice>
                <mc:Fallback>
                  <p:oleObj name="Equation" r:id="rId2" imgW="3073320" imgH="990360" progId="Equation.DSMT4">
                    <p:embed/>
                    <p:pic>
                      <p:nvPicPr>
                        <p:cNvPr id="0" name="Object 5"/>
                        <p:cNvPicPr>
                          <a:picLocks noChangeAspect="1" noChangeArrowheads="1"/>
                        </p:cNvPicPr>
                        <p:nvPr/>
                      </p:nvPicPr>
                      <p:blipFill>
                        <a:blip r:embed="rId3"/>
                        <a:srcRect/>
                        <a:stretch>
                          <a:fillRect/>
                        </a:stretch>
                      </p:blipFill>
                      <p:spPr bwMode="auto">
                        <a:xfrm>
                          <a:off x="1467" y="2125"/>
                          <a:ext cx="3622" cy="1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6086" name="Object 9">
            <a:extLst>
              <a:ext uri="{FF2B5EF4-FFF2-40B4-BE49-F238E27FC236}">
                <a16:creationId xmlns:a16="http://schemas.microsoft.com/office/drawing/2014/main" id="{36E4C8C6-1203-E21F-D1FE-E18C384897A1}"/>
              </a:ext>
            </a:extLst>
          </p:cNvPr>
          <p:cNvGraphicFramePr>
            <a:graphicFrameLocks noChangeAspect="1"/>
          </p:cNvGraphicFramePr>
          <p:nvPr>
            <p:extLst>
              <p:ext uri="{D42A27DB-BD31-4B8C-83A1-F6EECF244321}">
                <p14:modId xmlns:p14="http://schemas.microsoft.com/office/powerpoint/2010/main" val="1053675883"/>
              </p:ext>
            </p:extLst>
          </p:nvPr>
        </p:nvGraphicFramePr>
        <p:xfrm>
          <a:off x="114300" y="914400"/>
          <a:ext cx="4016375" cy="1074738"/>
        </p:xfrm>
        <a:graphic>
          <a:graphicData uri="http://schemas.openxmlformats.org/presentationml/2006/ole">
            <mc:AlternateContent xmlns:mc="http://schemas.openxmlformats.org/markup-compatibility/2006">
              <mc:Choice xmlns:v="urn:schemas-microsoft-com:vml" Requires="v">
                <p:oleObj name="Equation" r:id="rId4" imgW="1612800" imgH="431640" progId="Equation.DSMT4">
                  <p:embed/>
                </p:oleObj>
              </mc:Choice>
              <mc:Fallback>
                <p:oleObj name="Equation" r:id="rId4" imgW="1612800" imgH="431640" progId="Equation.DSMT4">
                  <p:embed/>
                  <p:pic>
                    <p:nvPicPr>
                      <p:cNvPr id="0" name="Object 9"/>
                      <p:cNvPicPr>
                        <a:picLocks noChangeAspect="1" noChangeArrowheads="1"/>
                      </p:cNvPicPr>
                      <p:nvPr/>
                    </p:nvPicPr>
                    <p:blipFill>
                      <a:blip r:embed="rId5"/>
                      <a:srcRect/>
                      <a:stretch>
                        <a:fillRect/>
                      </a:stretch>
                    </p:blipFill>
                    <p:spPr bwMode="auto">
                      <a:xfrm>
                        <a:off x="114300" y="914400"/>
                        <a:ext cx="4016375" cy="10747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7" name="Text Box 25">
            <a:extLst>
              <a:ext uri="{FF2B5EF4-FFF2-40B4-BE49-F238E27FC236}">
                <a16:creationId xmlns:a16="http://schemas.microsoft.com/office/drawing/2014/main" id="{29B47D48-0A8B-602F-0037-9265427BC1CE}"/>
              </a:ext>
            </a:extLst>
          </p:cNvPr>
          <p:cNvSpPr txBox="1">
            <a:spLocks noChangeArrowheads="1"/>
          </p:cNvSpPr>
          <p:nvPr/>
        </p:nvSpPr>
        <p:spPr bwMode="auto">
          <a:xfrm>
            <a:off x="4211638" y="1006475"/>
            <a:ext cx="4032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是正数，只能取正号的根  </a:t>
            </a:r>
          </a:p>
        </p:txBody>
      </p:sp>
      <p:grpSp>
        <p:nvGrpSpPr>
          <p:cNvPr id="3" name="Group 37">
            <a:extLst>
              <a:ext uri="{FF2B5EF4-FFF2-40B4-BE49-F238E27FC236}">
                <a16:creationId xmlns:a16="http://schemas.microsoft.com/office/drawing/2014/main" id="{AC365E4E-0012-4672-88C5-4330F251E2C1}"/>
              </a:ext>
            </a:extLst>
          </p:cNvPr>
          <p:cNvGrpSpPr>
            <a:grpSpLocks/>
          </p:cNvGrpSpPr>
          <p:nvPr/>
        </p:nvGrpSpPr>
        <p:grpSpPr bwMode="auto">
          <a:xfrm>
            <a:off x="4716463" y="1628775"/>
            <a:ext cx="3743325" cy="1531938"/>
            <a:chOff x="2971" y="1026"/>
            <a:chExt cx="2358" cy="965"/>
          </a:xfrm>
        </p:grpSpPr>
        <p:sp>
          <p:nvSpPr>
            <p:cNvPr id="46092" name="Rectangle 28">
              <a:extLst>
                <a:ext uri="{FF2B5EF4-FFF2-40B4-BE49-F238E27FC236}">
                  <a16:creationId xmlns:a16="http://schemas.microsoft.com/office/drawing/2014/main" id="{7E17191C-1257-0657-3A78-F4FCCB1FAE44}"/>
                </a:ext>
              </a:extLst>
            </p:cNvPr>
            <p:cNvSpPr>
              <a:spLocks noChangeArrowheads="1"/>
            </p:cNvSpPr>
            <p:nvPr/>
          </p:nvSpPr>
          <p:spPr bwMode="auto">
            <a:xfrm>
              <a:off x="4150" y="1026"/>
              <a:ext cx="1179" cy="590"/>
            </a:xfrm>
            <a:prstGeom prst="rect">
              <a:avLst/>
            </a:prstGeom>
            <a:noFill/>
            <a:ln w="571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2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093" name="Text Box 29">
              <a:extLst>
                <a:ext uri="{FF2B5EF4-FFF2-40B4-BE49-F238E27FC236}">
                  <a16:creationId xmlns:a16="http://schemas.microsoft.com/office/drawing/2014/main" id="{CD1C0E47-B327-084A-DCD4-B3808D05B28F}"/>
                </a:ext>
              </a:extLst>
            </p:cNvPr>
            <p:cNvSpPr txBox="1">
              <a:spLocks noChangeArrowheads="1"/>
            </p:cNvSpPr>
            <p:nvPr/>
          </p:nvSpPr>
          <p:spPr bwMode="auto">
            <a:xfrm>
              <a:off x="2971" y="1661"/>
              <a:ext cx="1002" cy="33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远大于</a:t>
              </a:r>
              <a:r>
                <a:rPr lang="en-US" altLang="zh-CN" sz="28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1 </a:t>
              </a:r>
            </a:p>
          </p:txBody>
        </p:sp>
        <p:sp>
          <p:nvSpPr>
            <p:cNvPr id="46094" name="Line 30">
              <a:extLst>
                <a:ext uri="{FF2B5EF4-FFF2-40B4-BE49-F238E27FC236}">
                  <a16:creationId xmlns:a16="http://schemas.microsoft.com/office/drawing/2014/main" id="{5A40F0FD-5605-2D5E-C107-2E8DABE4C99F}"/>
                </a:ext>
              </a:extLst>
            </p:cNvPr>
            <p:cNvSpPr>
              <a:spLocks noChangeShapeType="1"/>
            </p:cNvSpPr>
            <p:nvPr/>
          </p:nvSpPr>
          <p:spPr bwMode="auto">
            <a:xfrm flipV="1">
              <a:off x="3878" y="1434"/>
              <a:ext cx="272" cy="317"/>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1124391" name="Text Box 39">
            <a:extLst>
              <a:ext uri="{FF2B5EF4-FFF2-40B4-BE49-F238E27FC236}">
                <a16:creationId xmlns:a16="http://schemas.microsoft.com/office/drawing/2014/main" id="{49D793F7-9AEB-C5E4-271B-E175576FD3AF}"/>
              </a:ext>
            </a:extLst>
          </p:cNvPr>
          <p:cNvSpPr txBox="1">
            <a:spLocks noChangeArrowheads="1"/>
          </p:cNvSpPr>
          <p:nvPr/>
        </p:nvSpPr>
        <p:spPr bwMode="auto">
          <a:xfrm>
            <a:off x="107950" y="5516563"/>
            <a:ext cx="8928100" cy="8318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少量电子进入导带。从价带激发至导带的电子更少，可忽略不计</a:t>
            </a: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电子数按指数关系随温度升高而增加  </a:t>
            </a:r>
          </a:p>
        </p:txBody>
      </p:sp>
      <p:graphicFrame>
        <p:nvGraphicFramePr>
          <p:cNvPr id="46090" name="对象 3">
            <a:extLst>
              <a:ext uri="{FF2B5EF4-FFF2-40B4-BE49-F238E27FC236}">
                <a16:creationId xmlns:a16="http://schemas.microsoft.com/office/drawing/2014/main" id="{5BB0D651-10F1-2D57-BCDD-66CC97480452}"/>
              </a:ext>
            </a:extLst>
          </p:cNvPr>
          <p:cNvGraphicFramePr>
            <a:graphicFrameLocks noChangeAspect="1"/>
          </p:cNvGraphicFramePr>
          <p:nvPr>
            <p:extLst>
              <p:ext uri="{D42A27DB-BD31-4B8C-83A1-F6EECF244321}">
                <p14:modId xmlns:p14="http://schemas.microsoft.com/office/powerpoint/2010/main" val="2698456522"/>
              </p:ext>
            </p:extLst>
          </p:nvPr>
        </p:nvGraphicFramePr>
        <p:xfrm>
          <a:off x="2857500" y="1577975"/>
          <a:ext cx="6097588" cy="1851025"/>
        </p:xfrm>
        <a:graphic>
          <a:graphicData uri="http://schemas.openxmlformats.org/presentationml/2006/ole">
            <mc:AlternateContent xmlns:mc="http://schemas.openxmlformats.org/markup-compatibility/2006">
              <mc:Choice xmlns:v="urn:schemas-microsoft-com:vml" Requires="v">
                <p:oleObj name="Equation" r:id="rId6" imgW="3263760" imgH="990360" progId="Equation.DSMT4">
                  <p:embed/>
                </p:oleObj>
              </mc:Choice>
              <mc:Fallback>
                <p:oleObj name="Equation" r:id="rId6" imgW="3263760" imgH="990360" progId="Equation.DSMT4">
                  <p:embed/>
                  <p:pic>
                    <p:nvPicPr>
                      <p:cNvPr id="0" name="对象 3"/>
                      <p:cNvPicPr>
                        <a:picLocks noChangeAspect="1" noChangeArrowheads="1"/>
                      </p:cNvPicPr>
                      <p:nvPr/>
                    </p:nvPicPr>
                    <p:blipFill>
                      <a:blip r:embed="rId7"/>
                      <a:srcRect/>
                      <a:stretch>
                        <a:fillRect/>
                      </a:stretch>
                    </p:blipFill>
                    <p:spPr bwMode="auto">
                      <a:xfrm>
                        <a:off x="2857500" y="1577975"/>
                        <a:ext cx="6097588"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1" name="灯片编号占位符 5">
            <a:extLst>
              <a:ext uri="{FF2B5EF4-FFF2-40B4-BE49-F238E27FC236}">
                <a16:creationId xmlns:a16="http://schemas.microsoft.com/office/drawing/2014/main" id="{2BC56F92-B513-44B1-4BE7-F3E8375260D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58E4D81-881F-4019-ACEC-2626FCB964E5}"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42</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24365"/>
                                        </p:tgtEl>
                                        <p:attrNameLst>
                                          <p:attrName>style.visibility</p:attrName>
                                        </p:attrNameLst>
                                      </p:cBhvr>
                                      <p:to>
                                        <p:strVal val="visible"/>
                                      </p:to>
                                    </p:set>
                                    <p:animEffect transition="in" filter="dissolve">
                                      <p:cBhvr>
                                        <p:cTn id="7" dur="500"/>
                                        <p:tgtEl>
                                          <p:spTgt spid="1124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124391"/>
                                        </p:tgtEl>
                                        <p:attrNameLst>
                                          <p:attrName>style.visibility</p:attrName>
                                        </p:attrNameLst>
                                      </p:cBhvr>
                                      <p:to>
                                        <p:strVal val="visible"/>
                                      </p:to>
                                    </p:set>
                                    <p:animEffect transition="in" filter="slide(fromBottom)">
                                      <p:cBhvr>
                                        <p:cTn id="22" dur="500"/>
                                        <p:tgtEl>
                                          <p:spTgt spid="1124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4365" grpId="0"/>
      <p:bldP spid="112439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56EB875-495E-C1D4-A540-D10109F858CA}"/>
              </a:ext>
            </a:extLst>
          </p:cNvPr>
          <p:cNvSpPr>
            <a:spLocks noGrp="1" noRot="1"/>
          </p:cNvSpPr>
          <p:nvPr>
            <p:ph type="title" idx="4294967295"/>
          </p:nvPr>
        </p:nvSpPr>
        <p:spPr>
          <a:xfrm>
            <a:off x="0" y="0"/>
            <a:ext cx="9144000" cy="1143000"/>
          </a:xfrm>
        </p:spPr>
        <p:txBody>
          <a:bodyPr/>
          <a:lstStyle/>
          <a:p>
            <a:r>
              <a:rPr kumimoji="1" lang="zh-CN" altLang="en-US" b="1">
                <a:solidFill>
                  <a:srgbClr val="7030A0"/>
                </a:solidFill>
                <a:latin typeface="微软雅黑" panose="020B0503020204020204" pitchFamily="34" charset="-122"/>
                <a:ea typeface="微软雅黑" panose="020B0503020204020204" pitchFamily="34" charset="-122"/>
              </a:rPr>
              <a:t>故意掺杂的</a:t>
            </a:r>
            <a:r>
              <a:rPr kumimoji="1" lang="en-US" altLang="zh-CN" b="1">
                <a:solidFill>
                  <a:srgbClr val="7030A0"/>
                </a:solidFill>
                <a:latin typeface="微软雅黑" panose="020B0503020204020204" pitchFamily="34" charset="-122"/>
                <a:ea typeface="微软雅黑" panose="020B0503020204020204" pitchFamily="34" charset="-122"/>
              </a:rPr>
              <a:t>n</a:t>
            </a:r>
            <a:r>
              <a:rPr kumimoji="1" lang="zh-CN" altLang="en-US" b="1">
                <a:solidFill>
                  <a:srgbClr val="7030A0"/>
                </a:solidFill>
                <a:latin typeface="微软雅黑" panose="020B0503020204020204" pitchFamily="34" charset="-122"/>
                <a:ea typeface="微软雅黑" panose="020B0503020204020204" pitchFamily="34" charset="-122"/>
              </a:rPr>
              <a:t>型半导体的电子浓度</a:t>
            </a:r>
          </a:p>
        </p:txBody>
      </p:sp>
      <p:sp>
        <p:nvSpPr>
          <p:cNvPr id="47107" name="Rectangle 3">
            <a:extLst>
              <a:ext uri="{FF2B5EF4-FFF2-40B4-BE49-F238E27FC236}">
                <a16:creationId xmlns:a16="http://schemas.microsoft.com/office/drawing/2014/main" id="{B113273A-D832-AAFC-70F4-52D1365DF7BC}"/>
              </a:ext>
            </a:extLst>
          </p:cNvPr>
          <p:cNvSpPr>
            <a:spLocks noGrp="1" noRot="1"/>
          </p:cNvSpPr>
          <p:nvPr>
            <p:ph type="body" idx="4294967295"/>
          </p:nvPr>
        </p:nvSpPr>
        <p:spPr>
          <a:xfrm>
            <a:off x="1258888" y="1960563"/>
            <a:ext cx="1296987" cy="604837"/>
          </a:xfrm>
          <a:solidFill>
            <a:srgbClr val="FFFFFF"/>
          </a:solidFill>
        </p:spPr>
        <p:txBody>
          <a:bodyPr/>
          <a:lstStyle/>
          <a:p>
            <a:pPr>
              <a:buFont typeface="Wingdings" panose="05000000000000000000" pitchFamily="2" charset="2"/>
              <a:buNone/>
            </a:pPr>
            <a:r>
              <a:rPr lang="zh-CN" altLang="en-US" sz="2600" b="1">
                <a:latin typeface="微软雅黑" panose="020B0503020204020204" pitchFamily="34" charset="-122"/>
                <a:ea typeface="微软雅黑" panose="020B0503020204020204" pitchFamily="34" charset="-122"/>
                <a:cs typeface="Times New Roman" panose="02020603050405020304" pitchFamily="18" charset="0"/>
              </a:rPr>
              <a:t>求解：</a:t>
            </a:r>
          </a:p>
          <a:p>
            <a:endParaRPr lang="zh-CN" altLang="en-US" sz="2600" b="1">
              <a:latin typeface="微软雅黑" panose="020B0503020204020204" pitchFamily="34" charset="-122"/>
              <a:ea typeface="微软雅黑" panose="020B0503020204020204" pitchFamily="34" charset="-122"/>
              <a:cs typeface="Times New Roman" panose="02020603050405020304" pitchFamily="18" charset="0"/>
            </a:endParaRPr>
          </a:p>
          <a:p>
            <a:pPr lvl="1"/>
            <a:endParaRPr lang="zh-CN" altLang="en-US" sz="2400" b="1">
              <a:latin typeface="微软雅黑" panose="020B0503020204020204" pitchFamily="34" charset="-122"/>
              <a:ea typeface="微软雅黑" panose="020B0503020204020204" pitchFamily="34" charset="-122"/>
              <a:cs typeface="Times New Roman" panose="02020603050405020304" pitchFamily="18" charset="0"/>
            </a:endParaRPr>
          </a:p>
          <a:p>
            <a:pPr lvl="1"/>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3253" name="Text Box 10">
            <a:extLst>
              <a:ext uri="{FF2B5EF4-FFF2-40B4-BE49-F238E27FC236}">
                <a16:creationId xmlns:a16="http://schemas.microsoft.com/office/drawing/2014/main" id="{20480620-31EF-92FB-889B-1DF419D62181}"/>
              </a:ext>
            </a:extLst>
          </p:cNvPr>
          <p:cNvSpPr txBox="1">
            <a:spLocks noChangeArrowheads="1"/>
          </p:cNvSpPr>
          <p:nvPr/>
        </p:nvSpPr>
        <p:spPr bwMode="auto">
          <a:xfrm>
            <a:off x="-107950" y="3141663"/>
            <a:ext cx="308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buClr>
                <a:schemeClr val="accent1"/>
              </a:buClr>
              <a:buSzPct val="75000"/>
              <a:buFont typeface="Wingdings" panose="05000000000000000000" pitchFamily="2" charset="2"/>
              <a:buNone/>
            </a:pPr>
            <a:r>
              <a:rPr lang="en-US" altLang="zh-CN" b="1">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温度足够高  </a:t>
            </a:r>
          </a:p>
        </p:txBody>
      </p:sp>
      <p:sp>
        <p:nvSpPr>
          <p:cNvPr id="1730572" name="Text Box 8">
            <a:extLst>
              <a:ext uri="{FF2B5EF4-FFF2-40B4-BE49-F238E27FC236}">
                <a16:creationId xmlns:a16="http://schemas.microsoft.com/office/drawing/2014/main" id="{5260659C-1040-99D3-9BC8-E6BD20187958}"/>
              </a:ext>
            </a:extLst>
          </p:cNvPr>
          <p:cNvSpPr txBox="1">
            <a:spLocks noChangeArrowheads="1"/>
          </p:cNvSpPr>
          <p:nvPr/>
        </p:nvSpPr>
        <p:spPr bwMode="auto">
          <a:xfrm>
            <a:off x="3730625" y="5862638"/>
            <a:ext cx="5111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常温下施主几乎全部电离激发电子</a:t>
            </a:r>
          </a:p>
        </p:txBody>
      </p:sp>
      <p:sp>
        <p:nvSpPr>
          <p:cNvPr id="47110" name="Text Box 14">
            <a:extLst>
              <a:ext uri="{FF2B5EF4-FFF2-40B4-BE49-F238E27FC236}">
                <a16:creationId xmlns:a16="http://schemas.microsoft.com/office/drawing/2014/main" id="{77301602-65B1-16E6-43AF-EF1C1262A226}"/>
              </a:ext>
            </a:extLst>
          </p:cNvPr>
          <p:cNvSpPr txBox="1">
            <a:spLocks noChangeArrowheads="1"/>
          </p:cNvSpPr>
          <p:nvPr/>
        </p:nvSpPr>
        <p:spPr bwMode="auto">
          <a:xfrm>
            <a:off x="4211638" y="1006475"/>
            <a:ext cx="4032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是正数，只能取正号的根  </a:t>
            </a:r>
          </a:p>
        </p:txBody>
      </p:sp>
      <p:grpSp>
        <p:nvGrpSpPr>
          <p:cNvPr id="2" name="Group 20">
            <a:extLst>
              <a:ext uri="{FF2B5EF4-FFF2-40B4-BE49-F238E27FC236}">
                <a16:creationId xmlns:a16="http://schemas.microsoft.com/office/drawing/2014/main" id="{C916867F-D4E3-93D1-581F-1599ACE212B3}"/>
              </a:ext>
            </a:extLst>
          </p:cNvPr>
          <p:cNvGrpSpPr>
            <a:grpSpLocks/>
          </p:cNvGrpSpPr>
          <p:nvPr/>
        </p:nvGrpSpPr>
        <p:grpSpPr bwMode="auto">
          <a:xfrm>
            <a:off x="4643438" y="1628775"/>
            <a:ext cx="3816350" cy="1676400"/>
            <a:chOff x="2925" y="1026"/>
            <a:chExt cx="2404" cy="1056"/>
          </a:xfrm>
        </p:grpSpPr>
        <p:sp>
          <p:nvSpPr>
            <p:cNvPr id="47116" name="Rectangle 16">
              <a:extLst>
                <a:ext uri="{FF2B5EF4-FFF2-40B4-BE49-F238E27FC236}">
                  <a16:creationId xmlns:a16="http://schemas.microsoft.com/office/drawing/2014/main" id="{42D34412-54AD-9423-E9E9-340489B8FA60}"/>
                </a:ext>
              </a:extLst>
            </p:cNvPr>
            <p:cNvSpPr>
              <a:spLocks noChangeArrowheads="1"/>
            </p:cNvSpPr>
            <p:nvPr/>
          </p:nvSpPr>
          <p:spPr bwMode="auto">
            <a:xfrm>
              <a:off x="4150" y="1026"/>
              <a:ext cx="1179" cy="590"/>
            </a:xfrm>
            <a:prstGeom prst="rect">
              <a:avLst/>
            </a:prstGeom>
            <a:noFill/>
            <a:ln w="571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117" name="Text Box 17">
              <a:extLst>
                <a:ext uri="{FF2B5EF4-FFF2-40B4-BE49-F238E27FC236}">
                  <a16:creationId xmlns:a16="http://schemas.microsoft.com/office/drawing/2014/main" id="{89E4B74A-82D6-DDC6-4AE7-BD4F573FD762}"/>
                </a:ext>
              </a:extLst>
            </p:cNvPr>
            <p:cNvSpPr txBox="1">
              <a:spLocks noChangeArrowheads="1"/>
            </p:cNvSpPr>
            <p:nvPr/>
          </p:nvSpPr>
          <p:spPr bwMode="auto">
            <a:xfrm>
              <a:off x="2925" y="1752"/>
              <a:ext cx="994" cy="33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远小于</a:t>
              </a:r>
              <a:r>
                <a:rPr lang="en-US" altLang="zh-CN" sz="2800" b="1">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1 </a:t>
              </a:r>
            </a:p>
          </p:txBody>
        </p:sp>
        <p:sp>
          <p:nvSpPr>
            <p:cNvPr id="47118" name="Line 18">
              <a:extLst>
                <a:ext uri="{FF2B5EF4-FFF2-40B4-BE49-F238E27FC236}">
                  <a16:creationId xmlns:a16="http://schemas.microsoft.com/office/drawing/2014/main" id="{0A39F1F7-F44C-89B1-6EBA-BEB1F270CF84}"/>
                </a:ext>
              </a:extLst>
            </p:cNvPr>
            <p:cNvSpPr>
              <a:spLocks noChangeShapeType="1"/>
            </p:cNvSpPr>
            <p:nvPr/>
          </p:nvSpPr>
          <p:spPr bwMode="auto">
            <a:xfrm flipV="1">
              <a:off x="3833" y="1480"/>
              <a:ext cx="408" cy="36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47112" name="对象 2">
            <a:extLst>
              <a:ext uri="{FF2B5EF4-FFF2-40B4-BE49-F238E27FC236}">
                <a16:creationId xmlns:a16="http://schemas.microsoft.com/office/drawing/2014/main" id="{C905DE54-73CE-6AB6-189E-855031F8C24F}"/>
              </a:ext>
            </a:extLst>
          </p:cNvPr>
          <p:cNvGraphicFramePr>
            <a:graphicFrameLocks noChangeAspect="1"/>
          </p:cNvGraphicFramePr>
          <p:nvPr/>
        </p:nvGraphicFramePr>
        <p:xfrm>
          <a:off x="114300" y="914400"/>
          <a:ext cx="4016375" cy="1074738"/>
        </p:xfrm>
        <a:graphic>
          <a:graphicData uri="http://schemas.openxmlformats.org/presentationml/2006/ole">
            <mc:AlternateContent xmlns:mc="http://schemas.openxmlformats.org/markup-compatibility/2006">
              <mc:Choice xmlns:v="urn:schemas-microsoft-com:vml" Requires="v">
                <p:oleObj name="Equation" r:id="rId2" imgW="1612900" imgH="431800" progId="Equation.DSMT4">
                  <p:embed/>
                </p:oleObj>
              </mc:Choice>
              <mc:Fallback>
                <p:oleObj name="Equation" r:id="rId2" imgW="1612900" imgH="431800" progId="Equation.DSMT4">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914400"/>
                        <a:ext cx="4016375" cy="10747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9" name="对象 4">
            <a:extLst>
              <a:ext uri="{FF2B5EF4-FFF2-40B4-BE49-F238E27FC236}">
                <a16:creationId xmlns:a16="http://schemas.microsoft.com/office/drawing/2014/main" id="{C4F6A1FC-DCB7-21BF-5655-B79197C3DDC1}"/>
              </a:ext>
            </a:extLst>
          </p:cNvPr>
          <p:cNvGraphicFramePr>
            <a:graphicFrameLocks noChangeAspect="1"/>
          </p:cNvGraphicFramePr>
          <p:nvPr>
            <p:extLst>
              <p:ext uri="{D42A27DB-BD31-4B8C-83A1-F6EECF244321}">
                <p14:modId xmlns:p14="http://schemas.microsoft.com/office/powerpoint/2010/main" val="1049132167"/>
              </p:ext>
            </p:extLst>
          </p:nvPr>
        </p:nvGraphicFramePr>
        <p:xfrm>
          <a:off x="2081213" y="3763963"/>
          <a:ext cx="4938712" cy="2043112"/>
        </p:xfrm>
        <a:graphic>
          <a:graphicData uri="http://schemas.openxmlformats.org/presentationml/2006/ole">
            <mc:AlternateContent xmlns:mc="http://schemas.openxmlformats.org/markup-compatibility/2006">
              <mc:Choice xmlns:v="urn:schemas-microsoft-com:vml" Requires="v">
                <p:oleObj name="Equation" r:id="rId4" imgW="2273040" imgH="939600" progId="Equation.DSMT4">
                  <p:embed/>
                </p:oleObj>
              </mc:Choice>
              <mc:Fallback>
                <p:oleObj name="Equation" r:id="rId4" imgW="2273040" imgH="939600" progId="Equation.DSMT4">
                  <p:embed/>
                  <p:pic>
                    <p:nvPicPr>
                      <p:cNvPr id="0" name="对象 4"/>
                      <p:cNvPicPr>
                        <a:picLocks noChangeAspect="1" noChangeArrowheads="1"/>
                      </p:cNvPicPr>
                      <p:nvPr/>
                    </p:nvPicPr>
                    <p:blipFill>
                      <a:blip r:embed="rId5"/>
                      <a:srcRect/>
                      <a:stretch>
                        <a:fillRect/>
                      </a:stretch>
                    </p:blipFill>
                    <p:spPr bwMode="auto">
                      <a:xfrm>
                        <a:off x="2081213" y="3763963"/>
                        <a:ext cx="4938712"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5" name="灯片编号占位符 4">
            <a:extLst>
              <a:ext uri="{FF2B5EF4-FFF2-40B4-BE49-F238E27FC236}">
                <a16:creationId xmlns:a16="http://schemas.microsoft.com/office/drawing/2014/main" id="{D842B9A7-19B5-D2F6-072A-98419DE210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A8EDA9A-962B-4B9D-A886-7EA9B72B84E2}"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43</a:t>
            </a:fld>
            <a:endParaRPr lang="zh-CN" altLang="en-US" sz="1200" b="1">
              <a:solidFill>
                <a:srgbClr val="898989"/>
              </a:solidFill>
              <a:latin typeface="微软雅黑" panose="020B0503020204020204" pitchFamily="34" charset="-122"/>
              <a:ea typeface="微软雅黑" panose="020B0503020204020204" pitchFamily="34" charset="-122"/>
            </a:endParaRPr>
          </a:p>
        </p:txBody>
      </p:sp>
      <p:graphicFrame>
        <p:nvGraphicFramePr>
          <p:cNvPr id="3" name="Object 2">
            <a:extLst>
              <a:ext uri="{FF2B5EF4-FFF2-40B4-BE49-F238E27FC236}">
                <a16:creationId xmlns:a16="http://schemas.microsoft.com/office/drawing/2014/main" id="{9D270D09-0CC1-D5D8-9A33-8F68F47DB3B8}"/>
              </a:ext>
            </a:extLst>
          </p:cNvPr>
          <p:cNvGraphicFramePr>
            <a:graphicFrameLocks noChangeAspect="1"/>
          </p:cNvGraphicFramePr>
          <p:nvPr>
            <p:extLst>
              <p:ext uri="{D42A27DB-BD31-4B8C-83A1-F6EECF244321}">
                <p14:modId xmlns:p14="http://schemas.microsoft.com/office/powerpoint/2010/main" val="3111426901"/>
              </p:ext>
            </p:extLst>
          </p:nvPr>
        </p:nvGraphicFramePr>
        <p:xfrm>
          <a:off x="2844489" y="1571997"/>
          <a:ext cx="6097588" cy="1852613"/>
        </p:xfrm>
        <a:graphic>
          <a:graphicData uri="http://schemas.openxmlformats.org/presentationml/2006/ole">
            <mc:AlternateContent xmlns:mc="http://schemas.openxmlformats.org/markup-compatibility/2006">
              <mc:Choice xmlns:v="urn:schemas-microsoft-com:vml" Requires="v">
                <p:oleObj name="Equation" r:id="rId6" imgW="6097736" imgH="1851971" progId="Equation.DSMT4">
                  <p:embed/>
                </p:oleObj>
              </mc:Choice>
              <mc:Fallback>
                <p:oleObj name="Equation" r:id="rId6" imgW="6097736" imgH="1851971" progId="Equation.DSMT4">
                  <p:embed/>
                  <p:pic>
                    <p:nvPicPr>
                      <p:cNvPr id="0" name=""/>
                      <p:cNvPicPr/>
                      <p:nvPr/>
                    </p:nvPicPr>
                    <p:blipFill>
                      <a:blip r:embed="rId7"/>
                      <a:stretch>
                        <a:fillRect/>
                      </a:stretch>
                    </p:blipFill>
                    <p:spPr>
                      <a:xfrm>
                        <a:off x="2844489" y="1571997"/>
                        <a:ext cx="6097588" cy="1852613"/>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5325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1730572"/>
                                        </p:tgtEl>
                                        <p:attrNameLst>
                                          <p:attrName>style.visibility</p:attrName>
                                        </p:attrNameLst>
                                      </p:cBhvr>
                                      <p:to>
                                        <p:strVal val="visible"/>
                                      </p:to>
                                    </p:set>
                                    <p:animEffect transition="in" filter="slide(fromBottom)">
                                      <p:cBhvr>
                                        <p:cTn id="20" dur="500"/>
                                        <p:tgtEl>
                                          <p:spTgt spid="1730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p:bldP spid="173057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91FD91E-863B-DA23-5207-9EA275EE9D12}"/>
              </a:ext>
            </a:extLst>
          </p:cNvPr>
          <p:cNvSpPr>
            <a:spLocks noGrp="1" noRot="1"/>
          </p:cNvSpPr>
          <p:nvPr>
            <p:ph type="title" idx="4294967295"/>
          </p:nvPr>
        </p:nvSpPr>
        <p:spPr>
          <a:xfrm>
            <a:off x="142875" y="147638"/>
            <a:ext cx="8858250" cy="1143000"/>
          </a:xfrm>
        </p:spPr>
        <p:txBody>
          <a:bodyPr/>
          <a:lstStyle/>
          <a:p>
            <a:pPr>
              <a:lnSpc>
                <a:spcPct val="75000"/>
              </a:lnSpc>
            </a:pPr>
            <a:r>
              <a:rPr kumimoji="1"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型半导体中的空穴浓度和费米能级</a:t>
            </a:r>
          </a:p>
        </p:txBody>
      </p:sp>
      <p:sp>
        <p:nvSpPr>
          <p:cNvPr id="1125382" name="Rectangle 3">
            <a:extLst>
              <a:ext uri="{FF2B5EF4-FFF2-40B4-BE49-F238E27FC236}">
                <a16:creationId xmlns:a16="http://schemas.microsoft.com/office/drawing/2014/main" id="{47DB7A15-8AD5-AF79-FA25-DA012E6C4CC3}"/>
              </a:ext>
            </a:extLst>
          </p:cNvPr>
          <p:cNvSpPr>
            <a:spLocks noGrp="1" noRot="1" noChangeArrowheads="1"/>
          </p:cNvSpPr>
          <p:nvPr>
            <p:ph type="body" idx="4294967295"/>
          </p:nvPr>
        </p:nvSpPr>
        <p:spPr>
          <a:xfrm>
            <a:off x="611188" y="2851150"/>
            <a:ext cx="2027237" cy="460375"/>
          </a:xfrm>
          <a:solidFill>
            <a:schemeClr val="bg1"/>
          </a:solidFill>
          <a:ln>
            <a:miter lim="800000"/>
            <a:headEnd/>
            <a:tailEnd/>
          </a:ln>
        </p:spPr>
        <p:txBody>
          <a:bodyPr>
            <a:normAutofit lnSpcReduction="10000"/>
          </a:bodyPr>
          <a:lstStyle/>
          <a:p>
            <a:pPr>
              <a:lnSpc>
                <a:spcPct val="90000"/>
              </a:lnSpc>
              <a:buFont typeface="Wingdings" pitchFamily="2" charset="2"/>
              <a:buNone/>
              <a:defRPr/>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费米能级</a:t>
            </a:r>
          </a:p>
          <a:p>
            <a:pPr>
              <a:lnSpc>
                <a:spcPct val="90000"/>
              </a:lnSpc>
              <a:defRPr/>
            </a:pP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90000"/>
              </a:lnSpc>
              <a:defRPr/>
            </a:pPr>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defRPr/>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132" name="Text Box 21">
            <a:extLst>
              <a:ext uri="{FF2B5EF4-FFF2-40B4-BE49-F238E27FC236}">
                <a16:creationId xmlns:a16="http://schemas.microsoft.com/office/drawing/2014/main" id="{A8DF0D6D-E7F1-F03D-7E2F-B89530B48318}"/>
              </a:ext>
            </a:extLst>
          </p:cNvPr>
          <p:cNvSpPr txBox="1">
            <a:spLocks noChangeArrowheads="1"/>
          </p:cNvSpPr>
          <p:nvPr/>
        </p:nvSpPr>
        <p:spPr bwMode="auto">
          <a:xfrm>
            <a:off x="539750" y="1290638"/>
            <a:ext cx="4313238"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tx1"/>
              </a:buClr>
              <a:buSzPct val="70000"/>
              <a:buFont typeface="Wingdings" panose="05000000000000000000" pitchFamily="2" charset="2"/>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少数载流子浓度（空穴）  </a:t>
            </a:r>
          </a:p>
        </p:txBody>
      </p:sp>
      <p:graphicFrame>
        <p:nvGraphicFramePr>
          <p:cNvPr id="48133" name="Object 6">
            <a:extLst>
              <a:ext uri="{FF2B5EF4-FFF2-40B4-BE49-F238E27FC236}">
                <a16:creationId xmlns:a16="http://schemas.microsoft.com/office/drawing/2014/main" id="{F9F3622A-97F6-BDB3-D582-547D57DF3E01}"/>
              </a:ext>
            </a:extLst>
          </p:cNvPr>
          <p:cNvGraphicFramePr>
            <a:graphicFrameLocks noChangeAspect="1"/>
          </p:cNvGraphicFramePr>
          <p:nvPr/>
        </p:nvGraphicFramePr>
        <p:xfrm>
          <a:off x="4211638" y="1555750"/>
          <a:ext cx="1873250" cy="1109663"/>
        </p:xfrm>
        <a:graphic>
          <a:graphicData uri="http://schemas.openxmlformats.org/presentationml/2006/ole">
            <mc:AlternateContent xmlns:mc="http://schemas.openxmlformats.org/markup-compatibility/2006">
              <mc:Choice xmlns:v="urn:schemas-microsoft-com:vml" Requires="v">
                <p:oleObj name="公式" r:id="rId2" imgW="622030" imgH="368140" progId="Equation.3">
                  <p:embed/>
                </p:oleObj>
              </mc:Choice>
              <mc:Fallback>
                <p:oleObj name="公式" r:id="rId2" imgW="622030" imgH="36814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1555750"/>
                        <a:ext cx="1873250"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5405" name="Text Box 29">
            <a:extLst>
              <a:ext uri="{FF2B5EF4-FFF2-40B4-BE49-F238E27FC236}">
                <a16:creationId xmlns:a16="http://schemas.microsoft.com/office/drawing/2014/main" id="{DD35D91A-FA23-D7A1-888D-CCF6C5DC60DE}"/>
              </a:ext>
            </a:extLst>
          </p:cNvPr>
          <p:cNvSpPr txBox="1">
            <a:spLocks noChangeArrowheads="1"/>
          </p:cNvSpPr>
          <p:nvPr/>
        </p:nvSpPr>
        <p:spPr bwMode="auto">
          <a:xfrm>
            <a:off x="5114925" y="5373688"/>
            <a:ext cx="3057525" cy="8302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施主杂质的浓度越高， </a:t>
            </a:r>
          </a:p>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费米能级越靠近导带</a:t>
            </a:r>
          </a:p>
        </p:txBody>
      </p:sp>
      <p:sp>
        <p:nvSpPr>
          <p:cNvPr id="1125406" name="Line 30">
            <a:extLst>
              <a:ext uri="{FF2B5EF4-FFF2-40B4-BE49-F238E27FC236}">
                <a16:creationId xmlns:a16="http://schemas.microsoft.com/office/drawing/2014/main" id="{AFD1338D-F5D5-28AD-3FBB-D11DA85917B3}"/>
              </a:ext>
            </a:extLst>
          </p:cNvPr>
          <p:cNvSpPr>
            <a:spLocks noChangeShapeType="1"/>
          </p:cNvSpPr>
          <p:nvPr/>
        </p:nvSpPr>
        <p:spPr bwMode="auto">
          <a:xfrm flipH="1" flipV="1">
            <a:off x="5940425" y="4933950"/>
            <a:ext cx="144463" cy="4318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aphicFrame>
        <p:nvGraphicFramePr>
          <p:cNvPr id="54283" name="对象 3">
            <a:extLst>
              <a:ext uri="{FF2B5EF4-FFF2-40B4-BE49-F238E27FC236}">
                <a16:creationId xmlns:a16="http://schemas.microsoft.com/office/drawing/2014/main" id="{DB24243B-3744-21C3-CA14-EF03B87E00E3}"/>
              </a:ext>
            </a:extLst>
          </p:cNvPr>
          <p:cNvGraphicFramePr>
            <a:graphicFrameLocks noChangeAspect="1"/>
          </p:cNvGraphicFramePr>
          <p:nvPr>
            <p:extLst>
              <p:ext uri="{D42A27DB-BD31-4B8C-83A1-F6EECF244321}">
                <p14:modId xmlns:p14="http://schemas.microsoft.com/office/powerpoint/2010/main" val="1035047899"/>
              </p:ext>
            </p:extLst>
          </p:nvPr>
        </p:nvGraphicFramePr>
        <p:xfrm>
          <a:off x="2967268" y="3751025"/>
          <a:ext cx="3692064" cy="1267402"/>
        </p:xfrm>
        <a:graphic>
          <a:graphicData uri="http://schemas.openxmlformats.org/presentationml/2006/ole">
            <mc:AlternateContent xmlns:mc="http://schemas.openxmlformats.org/markup-compatibility/2006">
              <mc:Choice xmlns:v="urn:schemas-microsoft-com:vml" Requires="v">
                <p:oleObj name="Equation" r:id="rId4" imgW="1498320" imgH="507960" progId="Equation.DSMT4">
                  <p:embed/>
                </p:oleObj>
              </mc:Choice>
              <mc:Fallback>
                <p:oleObj name="Equation" r:id="rId4" imgW="1498320" imgH="507960" progId="Equation.DSMT4">
                  <p:embed/>
                  <p:pic>
                    <p:nvPicPr>
                      <p:cNvPr id="0" name="对象 3"/>
                      <p:cNvPicPr>
                        <a:picLocks noChangeAspect="1" noChangeArrowheads="1"/>
                      </p:cNvPicPr>
                      <p:nvPr/>
                    </p:nvPicPr>
                    <p:blipFill>
                      <a:blip r:embed="rId5"/>
                      <a:srcRect/>
                      <a:stretch>
                        <a:fillRect/>
                      </a:stretch>
                    </p:blipFill>
                    <p:spPr bwMode="auto">
                      <a:xfrm>
                        <a:off x="2967268" y="3751025"/>
                        <a:ext cx="3692064" cy="1267402"/>
                      </a:xfrm>
                      <a:prstGeom prst="rect">
                        <a:avLst/>
                      </a:prstGeom>
                      <a:noFill/>
                      <a:ln>
                        <a:noFill/>
                      </a:ln>
                    </p:spPr>
                  </p:pic>
                </p:oleObj>
              </mc:Fallback>
            </mc:AlternateContent>
          </a:graphicData>
        </a:graphic>
      </p:graphicFrame>
      <p:grpSp>
        <p:nvGrpSpPr>
          <p:cNvPr id="6" name="组合 5">
            <a:extLst>
              <a:ext uri="{FF2B5EF4-FFF2-40B4-BE49-F238E27FC236}">
                <a16:creationId xmlns:a16="http://schemas.microsoft.com/office/drawing/2014/main" id="{796ADAA6-C1C8-6BA3-CE63-F84710462B79}"/>
              </a:ext>
            </a:extLst>
          </p:cNvPr>
          <p:cNvGrpSpPr>
            <a:grpSpLocks/>
          </p:cNvGrpSpPr>
          <p:nvPr/>
        </p:nvGrpSpPr>
        <p:grpSpPr bwMode="auto">
          <a:xfrm>
            <a:off x="539750" y="4889499"/>
            <a:ext cx="4287838" cy="1025525"/>
            <a:chOff x="539750" y="4889505"/>
            <a:chExt cx="4287838" cy="1025520"/>
          </a:xfrm>
        </p:grpSpPr>
        <p:grpSp>
          <p:nvGrpSpPr>
            <p:cNvPr id="48141" name="Group 28">
              <a:extLst>
                <a:ext uri="{FF2B5EF4-FFF2-40B4-BE49-F238E27FC236}">
                  <a16:creationId xmlns:a16="http://schemas.microsoft.com/office/drawing/2014/main" id="{A90C5905-17F6-4A61-71F7-74FCFBB22AFE}"/>
                </a:ext>
              </a:extLst>
            </p:cNvPr>
            <p:cNvGrpSpPr>
              <a:grpSpLocks/>
            </p:cNvGrpSpPr>
            <p:nvPr/>
          </p:nvGrpSpPr>
          <p:grpSpPr bwMode="auto">
            <a:xfrm>
              <a:off x="539750" y="4889505"/>
              <a:ext cx="3416300" cy="461963"/>
              <a:chOff x="340" y="3080"/>
              <a:chExt cx="2152" cy="291"/>
            </a:xfrm>
          </p:grpSpPr>
          <p:sp>
            <p:nvSpPr>
              <p:cNvPr id="48143" name="Line 20">
                <a:extLst>
                  <a:ext uri="{FF2B5EF4-FFF2-40B4-BE49-F238E27FC236}">
                    <a16:creationId xmlns:a16="http://schemas.microsoft.com/office/drawing/2014/main" id="{F0211A49-1E7D-C0AC-495A-F1471095FAB8}"/>
                  </a:ext>
                </a:extLst>
              </p:cNvPr>
              <p:cNvSpPr>
                <a:spLocks noChangeShapeType="1"/>
              </p:cNvSpPr>
              <p:nvPr/>
            </p:nvSpPr>
            <p:spPr bwMode="auto">
              <a:xfrm flipV="1">
                <a:off x="2492" y="3202"/>
                <a:ext cx="0" cy="169"/>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8144" name="Text Box 27">
                <a:extLst>
                  <a:ext uri="{FF2B5EF4-FFF2-40B4-BE49-F238E27FC236}">
                    <a16:creationId xmlns:a16="http://schemas.microsoft.com/office/drawing/2014/main" id="{1004B313-E9F4-FE3F-1327-1B7E1FB04376}"/>
                  </a:ext>
                </a:extLst>
              </p:cNvPr>
              <p:cNvSpPr txBox="1">
                <a:spLocks noChangeArrowheads="1"/>
              </p:cNvSpPr>
              <p:nvPr/>
            </p:nvSpPr>
            <p:spPr bwMode="auto">
              <a:xfrm>
                <a:off x="340" y="3080"/>
                <a:ext cx="21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本征半导体的费米能级  </a:t>
                </a:r>
              </a:p>
            </p:txBody>
          </p:sp>
        </p:grpSp>
        <p:graphicFrame>
          <p:nvGraphicFramePr>
            <p:cNvPr id="48142" name="对象 4">
              <a:extLst>
                <a:ext uri="{FF2B5EF4-FFF2-40B4-BE49-F238E27FC236}">
                  <a16:creationId xmlns:a16="http://schemas.microsoft.com/office/drawing/2014/main" id="{053CDFA7-4FA8-B5FA-2B91-33E053042343}"/>
                </a:ext>
              </a:extLst>
            </p:cNvPr>
            <p:cNvGraphicFramePr>
              <a:graphicFrameLocks noChangeAspect="1"/>
            </p:cNvGraphicFramePr>
            <p:nvPr>
              <p:extLst>
                <p:ext uri="{D42A27DB-BD31-4B8C-83A1-F6EECF244321}">
                  <p14:modId xmlns:p14="http://schemas.microsoft.com/office/powerpoint/2010/main" val="3075783085"/>
                </p:ext>
              </p:extLst>
            </p:nvPr>
          </p:nvGraphicFramePr>
          <p:xfrm>
            <a:off x="1317625" y="5345116"/>
            <a:ext cx="3509963" cy="569909"/>
          </p:xfrm>
          <a:graphic>
            <a:graphicData uri="http://schemas.openxmlformats.org/presentationml/2006/ole">
              <mc:AlternateContent xmlns:mc="http://schemas.openxmlformats.org/markup-compatibility/2006">
                <mc:Choice xmlns:v="urn:schemas-microsoft-com:vml" Requires="v">
                  <p:oleObj name="Equation" r:id="rId6" imgW="1562040" imgH="253800" progId="Equation.DSMT4">
                    <p:embed/>
                  </p:oleObj>
                </mc:Choice>
                <mc:Fallback>
                  <p:oleObj name="Equation" r:id="rId6" imgW="1562040" imgH="253800" progId="Equation.DSMT4">
                    <p:embed/>
                    <p:pic>
                      <p:nvPicPr>
                        <p:cNvPr id="0" name="对象 4"/>
                        <p:cNvPicPr>
                          <a:picLocks noChangeAspect="1" noChangeArrowheads="1"/>
                        </p:cNvPicPr>
                        <p:nvPr/>
                      </p:nvPicPr>
                      <p:blipFill>
                        <a:blip r:embed="rId7"/>
                        <a:srcRect/>
                        <a:stretch>
                          <a:fillRect/>
                        </a:stretch>
                      </p:blipFill>
                      <p:spPr bwMode="auto">
                        <a:xfrm>
                          <a:off x="1317625" y="5345116"/>
                          <a:ext cx="3509963" cy="56990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TextBox 1">
            <a:extLst>
              <a:ext uri="{FF2B5EF4-FFF2-40B4-BE49-F238E27FC236}">
                <a16:creationId xmlns:a16="http://schemas.microsoft.com/office/drawing/2014/main" id="{87ABF636-97EA-7271-1237-8467E2DBCA6C}"/>
              </a:ext>
            </a:extLst>
          </p:cNvPr>
          <p:cNvSpPr txBox="1">
            <a:spLocks noChangeArrowheads="1"/>
          </p:cNvSpPr>
          <p:nvPr/>
        </p:nvSpPr>
        <p:spPr bwMode="auto">
          <a:xfrm>
            <a:off x="6188075" y="1755775"/>
            <a:ext cx="2771775" cy="7080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注意，此时的</a:t>
            </a:r>
            <a:r>
              <a:rPr lang="en-US" altLang="zh-CN" sz="20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，即掺杂会抑制本征热激发</a:t>
            </a:r>
          </a:p>
        </p:txBody>
      </p:sp>
      <p:sp>
        <p:nvSpPr>
          <p:cNvPr id="48140" name="灯片编号占位符 4">
            <a:extLst>
              <a:ext uri="{FF2B5EF4-FFF2-40B4-BE49-F238E27FC236}">
                <a16:creationId xmlns:a16="http://schemas.microsoft.com/office/drawing/2014/main" id="{A0BB9B62-B07B-0C30-762C-A968C2FB3E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14D35FD-93FC-470F-8E8B-645EF765CF57}"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44</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Object 2">
            <a:extLst>
              <a:ext uri="{FF2B5EF4-FFF2-40B4-BE49-F238E27FC236}">
                <a16:creationId xmlns:a16="http://schemas.microsoft.com/office/drawing/2014/main" id="{8266A31D-1E6D-22B4-8803-ADF91E71362D}"/>
              </a:ext>
            </a:extLst>
          </p:cNvPr>
          <p:cNvGraphicFramePr>
            <a:graphicFrameLocks noChangeAspect="1"/>
          </p:cNvGraphicFramePr>
          <p:nvPr>
            <p:extLst>
              <p:ext uri="{D42A27DB-BD31-4B8C-83A1-F6EECF244321}">
                <p14:modId xmlns:p14="http://schemas.microsoft.com/office/powerpoint/2010/main" val="2023519497"/>
              </p:ext>
            </p:extLst>
          </p:nvPr>
        </p:nvGraphicFramePr>
        <p:xfrm>
          <a:off x="3348037" y="3111197"/>
          <a:ext cx="2930525" cy="681037"/>
        </p:xfrm>
        <a:graphic>
          <a:graphicData uri="http://schemas.openxmlformats.org/presentationml/2006/ole">
            <mc:AlternateContent xmlns:mc="http://schemas.openxmlformats.org/markup-compatibility/2006">
              <mc:Choice xmlns:v="urn:schemas-microsoft-com:vml" Requires="v">
                <p:oleObj name="Equation" r:id="rId8" imgW="2930842" imgH="681375" progId="Equation.DSMT4">
                  <p:embed/>
                </p:oleObj>
              </mc:Choice>
              <mc:Fallback>
                <p:oleObj name="Equation" r:id="rId8" imgW="2930842" imgH="681375" progId="Equation.DSMT4">
                  <p:embed/>
                  <p:pic>
                    <p:nvPicPr>
                      <p:cNvPr id="0" name=""/>
                      <p:cNvPicPr/>
                      <p:nvPr/>
                    </p:nvPicPr>
                    <p:blipFill>
                      <a:blip r:embed="rId9"/>
                      <a:stretch>
                        <a:fillRect/>
                      </a:stretch>
                    </p:blipFill>
                    <p:spPr>
                      <a:xfrm>
                        <a:off x="3348037" y="3111197"/>
                        <a:ext cx="2930525" cy="681037"/>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1125382">
                                            <p:bg/>
                                          </p:spTgt>
                                        </p:tgtEl>
                                        <p:attrNameLst>
                                          <p:attrName>style.visibility</p:attrName>
                                        </p:attrNameLst>
                                      </p:cBhvr>
                                      <p:to>
                                        <p:strVal val="visible"/>
                                      </p:to>
                                    </p:set>
                                    <p:animEffect transition="in" filter="dissolve">
                                      <p:cBhvr>
                                        <p:cTn id="11" dur="500"/>
                                        <p:tgtEl>
                                          <p:spTgt spid="1125382">
                                            <p:bg/>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125382">
                                            <p:txEl>
                                              <p:pRg st="0" end="0"/>
                                            </p:txEl>
                                          </p:spTgt>
                                        </p:tgtEl>
                                        <p:attrNameLst>
                                          <p:attrName>style.visibility</p:attrName>
                                        </p:attrNameLst>
                                      </p:cBhvr>
                                      <p:to>
                                        <p:strVal val="visible"/>
                                      </p:to>
                                    </p:set>
                                    <p:animEffect transition="in" filter="dissolve">
                                      <p:cBhvr>
                                        <p:cTn id="16" dur="500"/>
                                        <p:tgtEl>
                                          <p:spTgt spid="1125382">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428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1125405"/>
                                        </p:tgtEl>
                                        <p:attrNameLst>
                                          <p:attrName>style.visibility</p:attrName>
                                        </p:attrNameLst>
                                      </p:cBhvr>
                                      <p:to>
                                        <p:strVal val="visible"/>
                                      </p:to>
                                    </p:set>
                                    <p:animEffect transition="in" filter="slide(fromBottom)">
                                      <p:cBhvr>
                                        <p:cTn id="33" dur="500"/>
                                        <p:tgtEl>
                                          <p:spTgt spid="1125405"/>
                                        </p:tgtEl>
                                      </p:cBhvr>
                                    </p:animEffect>
                                  </p:childTnLst>
                                </p:cTn>
                              </p:par>
                              <p:par>
                                <p:cTn id="34" presetID="12" presetClass="entr" presetSubtype="4" fill="hold" nodeType="withEffect">
                                  <p:stCondLst>
                                    <p:cond delay="0"/>
                                  </p:stCondLst>
                                  <p:childTnLst>
                                    <p:set>
                                      <p:cBhvr>
                                        <p:cTn id="35" dur="1" fill="hold">
                                          <p:stCondLst>
                                            <p:cond delay="0"/>
                                          </p:stCondLst>
                                        </p:cTn>
                                        <p:tgtEl>
                                          <p:spTgt spid="1125406"/>
                                        </p:tgtEl>
                                        <p:attrNameLst>
                                          <p:attrName>style.visibility</p:attrName>
                                        </p:attrNameLst>
                                      </p:cBhvr>
                                      <p:to>
                                        <p:strVal val="visible"/>
                                      </p:to>
                                    </p:set>
                                    <p:animEffect transition="in" filter="slide(fromBottom)">
                                      <p:cBhvr>
                                        <p:cTn id="36" dur="500"/>
                                        <p:tgtEl>
                                          <p:spTgt spid="1125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5382" grpId="0" build="p" animBg="1"/>
      <p:bldP spid="1125405" grpId="0" animBg="1"/>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79DFE20-7883-5AE5-D6C9-DC80CEB7856D}"/>
              </a:ext>
            </a:extLst>
          </p:cNvPr>
          <p:cNvSpPr>
            <a:spLocks noGrp="1" noRot="1"/>
          </p:cNvSpPr>
          <p:nvPr>
            <p:ph type="title" idx="4294967295"/>
          </p:nvPr>
        </p:nvSpPr>
        <p:spPr>
          <a:xfrm>
            <a:off x="457200" y="188913"/>
            <a:ext cx="8229600" cy="1143000"/>
          </a:xfrm>
        </p:spPr>
        <p:txBody>
          <a:bodyPr/>
          <a:lstStyle/>
          <a:p>
            <a:r>
              <a:rPr kumimoji="1"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受主杂质激发有类似结果</a:t>
            </a:r>
          </a:p>
        </p:txBody>
      </p:sp>
      <p:sp>
        <p:nvSpPr>
          <p:cNvPr id="49155" name="Rectangle 3">
            <a:extLst>
              <a:ext uri="{FF2B5EF4-FFF2-40B4-BE49-F238E27FC236}">
                <a16:creationId xmlns:a16="http://schemas.microsoft.com/office/drawing/2014/main" id="{B03C6C91-647D-4BDC-FA13-97FB4F523ADB}"/>
              </a:ext>
            </a:extLst>
          </p:cNvPr>
          <p:cNvSpPr>
            <a:spLocks noGrp="1" noRot="1"/>
          </p:cNvSpPr>
          <p:nvPr>
            <p:ph type="body" idx="4294967295"/>
          </p:nvPr>
        </p:nvSpPr>
        <p:spPr>
          <a:xfrm>
            <a:off x="900113" y="1266825"/>
            <a:ext cx="6105525" cy="1512888"/>
          </a:xfrm>
          <a:solidFill>
            <a:srgbClr val="FFFFFF"/>
          </a:solidFill>
        </p:spPr>
        <p:txBody>
          <a:bodyPr/>
          <a:lstStyle/>
          <a:p>
            <a:pPr marL="0" indent="0">
              <a:lnSpc>
                <a:spcPct val="90000"/>
              </a:lnSpc>
              <a:buFont typeface="Arial" panose="020B0604020202020204" pitchFamily="34" charset="0"/>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假设</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b="1">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buFont typeface="Times New Roman" panose="02020603050405020304" pitchFamily="18" charset="0"/>
              <a:buChar char="–"/>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受主杂质能级</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，电离能</a:t>
            </a:r>
            <a:r>
              <a:rPr lang="el-GR" altLang="zh-CN" b="1">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A</a:t>
            </a:r>
          </a:p>
          <a:p>
            <a:pPr lvl="1">
              <a:lnSpc>
                <a:spcPct val="90000"/>
              </a:lnSpc>
              <a:buFont typeface="Times New Roman" panose="02020603050405020304" pitchFamily="18" charset="0"/>
              <a:buChar char="–"/>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杂质浓度</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A</a:t>
            </a:r>
          </a:p>
        </p:txBody>
      </p:sp>
      <p:graphicFrame>
        <p:nvGraphicFramePr>
          <p:cNvPr id="49156" name="Object 4">
            <a:extLst>
              <a:ext uri="{FF2B5EF4-FFF2-40B4-BE49-F238E27FC236}">
                <a16:creationId xmlns:a16="http://schemas.microsoft.com/office/drawing/2014/main" id="{78D1157A-49CA-F4D0-0C27-D5683CD4BB1B}"/>
              </a:ext>
            </a:extLst>
          </p:cNvPr>
          <p:cNvGraphicFramePr>
            <a:graphicFrameLocks noChangeAspect="1"/>
          </p:cNvGraphicFramePr>
          <p:nvPr>
            <p:extLst>
              <p:ext uri="{D42A27DB-BD31-4B8C-83A1-F6EECF244321}">
                <p14:modId xmlns:p14="http://schemas.microsoft.com/office/powerpoint/2010/main" val="3644246034"/>
              </p:ext>
            </p:extLst>
          </p:nvPr>
        </p:nvGraphicFramePr>
        <p:xfrm>
          <a:off x="3635375" y="3068638"/>
          <a:ext cx="4627563" cy="2176462"/>
        </p:xfrm>
        <a:graphic>
          <a:graphicData uri="http://schemas.openxmlformats.org/presentationml/2006/ole">
            <mc:AlternateContent xmlns:mc="http://schemas.openxmlformats.org/markup-compatibility/2006">
              <mc:Choice xmlns:v="urn:schemas-microsoft-com:vml" Requires="v">
                <p:oleObj name="Equation" r:id="rId2" imgW="2108160" imgH="990360" progId="Equation.DSMT4">
                  <p:embed/>
                </p:oleObj>
              </mc:Choice>
              <mc:Fallback>
                <p:oleObj name="Equation" r:id="rId2" imgW="2108160" imgH="990360" progId="Equation.DSMT4">
                  <p:embed/>
                  <p:pic>
                    <p:nvPicPr>
                      <p:cNvPr id="0" name="Object 4"/>
                      <p:cNvPicPr>
                        <a:picLocks noChangeAspect="1" noChangeArrowheads="1"/>
                      </p:cNvPicPr>
                      <p:nvPr/>
                    </p:nvPicPr>
                    <p:blipFill>
                      <a:blip r:embed="rId3"/>
                      <a:srcRect/>
                      <a:stretch>
                        <a:fillRect/>
                      </a:stretch>
                    </p:blipFill>
                    <p:spPr bwMode="auto">
                      <a:xfrm>
                        <a:off x="3635375" y="3068638"/>
                        <a:ext cx="4627563" cy="217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7" name="Rectangle 12">
            <a:extLst>
              <a:ext uri="{FF2B5EF4-FFF2-40B4-BE49-F238E27FC236}">
                <a16:creationId xmlns:a16="http://schemas.microsoft.com/office/drawing/2014/main" id="{C7697D84-EECC-9105-E989-16309EE4ECFB}"/>
              </a:ext>
            </a:extLst>
          </p:cNvPr>
          <p:cNvSpPr>
            <a:spLocks noChangeArrowheads="1"/>
          </p:cNvSpPr>
          <p:nvPr/>
        </p:nvSpPr>
        <p:spPr bwMode="auto">
          <a:xfrm>
            <a:off x="900113" y="2746375"/>
            <a:ext cx="4583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buClr>
                <a:schemeClr val="tx1"/>
              </a:buClr>
              <a:buSzPct val="70000"/>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相似地，杂质激发空穴浓度 </a:t>
            </a:r>
          </a:p>
        </p:txBody>
      </p:sp>
      <p:sp>
        <p:nvSpPr>
          <p:cNvPr id="49158" name="Text Box 13">
            <a:extLst>
              <a:ext uri="{FF2B5EF4-FFF2-40B4-BE49-F238E27FC236}">
                <a16:creationId xmlns:a16="http://schemas.microsoft.com/office/drawing/2014/main" id="{AE896388-FE0E-6741-7B23-665521027220}"/>
              </a:ext>
            </a:extLst>
          </p:cNvPr>
          <p:cNvSpPr txBox="1">
            <a:spLocks noChangeArrowheads="1"/>
          </p:cNvSpPr>
          <p:nvPr/>
        </p:nvSpPr>
        <p:spPr bwMode="auto">
          <a:xfrm>
            <a:off x="395288" y="4387850"/>
            <a:ext cx="217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buClr>
                <a:schemeClr val="accent1"/>
              </a:buClr>
              <a:buSzPct val="75000"/>
              <a:buFont typeface="Wingdings" panose="05000000000000000000" pitchFamily="2" charset="2"/>
              <a:buNone/>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在低温下 </a:t>
            </a:r>
          </a:p>
        </p:txBody>
      </p:sp>
      <p:graphicFrame>
        <p:nvGraphicFramePr>
          <p:cNvPr id="49159" name="Object 5">
            <a:extLst>
              <a:ext uri="{FF2B5EF4-FFF2-40B4-BE49-F238E27FC236}">
                <a16:creationId xmlns:a16="http://schemas.microsoft.com/office/drawing/2014/main" id="{80E3D1EA-A866-1940-8CF0-B532197D1D0D}"/>
              </a:ext>
            </a:extLst>
          </p:cNvPr>
          <p:cNvGraphicFramePr>
            <a:graphicFrameLocks noChangeAspect="1"/>
          </p:cNvGraphicFramePr>
          <p:nvPr>
            <p:extLst>
              <p:ext uri="{D42A27DB-BD31-4B8C-83A1-F6EECF244321}">
                <p14:modId xmlns:p14="http://schemas.microsoft.com/office/powerpoint/2010/main" val="1338866827"/>
              </p:ext>
            </p:extLst>
          </p:nvPr>
        </p:nvGraphicFramePr>
        <p:xfrm>
          <a:off x="611188" y="5157788"/>
          <a:ext cx="5016500" cy="815975"/>
        </p:xfrm>
        <a:graphic>
          <a:graphicData uri="http://schemas.openxmlformats.org/presentationml/2006/ole">
            <mc:AlternateContent xmlns:mc="http://schemas.openxmlformats.org/markup-compatibility/2006">
              <mc:Choice xmlns:v="urn:schemas-microsoft-com:vml" Requires="v">
                <p:oleObj name="Equation" r:id="rId4" imgW="1714320" imgH="279360" progId="Equation.DSMT4">
                  <p:embed/>
                </p:oleObj>
              </mc:Choice>
              <mc:Fallback>
                <p:oleObj name="Equation" r:id="rId4" imgW="1714320" imgH="279360" progId="Equation.DSMT4">
                  <p:embed/>
                  <p:pic>
                    <p:nvPicPr>
                      <p:cNvPr id="0" name="Object 5"/>
                      <p:cNvPicPr>
                        <a:picLocks noChangeAspect="1" noChangeArrowheads="1"/>
                      </p:cNvPicPr>
                      <p:nvPr/>
                    </p:nvPicPr>
                    <p:blipFill>
                      <a:blip r:embed="rId5"/>
                      <a:srcRect/>
                      <a:stretch>
                        <a:fillRect/>
                      </a:stretch>
                    </p:blipFill>
                    <p:spPr bwMode="auto">
                      <a:xfrm>
                        <a:off x="611188" y="5157788"/>
                        <a:ext cx="50165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0" name="Text Box 6">
            <a:extLst>
              <a:ext uri="{FF2B5EF4-FFF2-40B4-BE49-F238E27FC236}">
                <a16:creationId xmlns:a16="http://schemas.microsoft.com/office/drawing/2014/main" id="{2E4B293B-E3C1-183B-75C6-FF323C46D161}"/>
              </a:ext>
            </a:extLst>
          </p:cNvPr>
          <p:cNvSpPr txBox="1">
            <a:spLocks noChangeArrowheads="1"/>
          </p:cNvSpPr>
          <p:nvPr/>
        </p:nvSpPr>
        <p:spPr bwMode="auto">
          <a:xfrm>
            <a:off x="4572000" y="5661025"/>
            <a:ext cx="4032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为受主能级的基态简并因子，</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Si</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GaAs</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对应价带顶简并）</a:t>
            </a:r>
            <a:endParaRPr lang="zh-CN" altLang="en-US" sz="2000" b="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61" name="灯片编号占位符 3">
            <a:extLst>
              <a:ext uri="{FF2B5EF4-FFF2-40B4-BE49-F238E27FC236}">
                <a16:creationId xmlns:a16="http://schemas.microsoft.com/office/drawing/2014/main" id="{054C18A5-0A4B-7F19-378B-F4C5E8935E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DA2DDDC-3A37-4389-8466-422479F4042E}"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45</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F4728145-1B92-621F-E645-561B0F373FD5}"/>
              </a:ext>
            </a:extLst>
          </p:cNvPr>
          <p:cNvSpPr txBox="1">
            <a:spLocks noGrp="1"/>
          </p:cNvSpPr>
          <p:nvPr/>
        </p:nvSpPr>
        <p:spPr bwMode="auto">
          <a:xfrm>
            <a:off x="6121400" y="59055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208414C6-5F71-44AC-B50F-EAAA812B98B3}" type="slidenum">
              <a:rPr lang="en-US" altLang="zh-CN" sz="1400" b="1">
                <a:latin typeface="微软雅黑" panose="020B0503020204020204" pitchFamily="34" charset="-122"/>
                <a:ea typeface="微软雅黑" panose="020B0503020204020204" pitchFamily="34" charset="-122"/>
                <a:cs typeface="Times New Roman" panose="02020603050405020304" pitchFamily="18" charset="0"/>
              </a:rPr>
              <a:pPr algn="r" eaLnBrk="1" hangingPunct="1">
                <a:spcBef>
                  <a:spcPct val="0"/>
                </a:spcBef>
                <a:buFontTx/>
                <a:buNone/>
              </a:pPr>
              <a:t>46</a:t>
            </a:fld>
            <a:endParaRPr lang="en-US" altLang="zh-CN" sz="14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0179" name="Rectangle 2">
            <a:extLst>
              <a:ext uri="{FF2B5EF4-FFF2-40B4-BE49-F238E27FC236}">
                <a16:creationId xmlns:a16="http://schemas.microsoft.com/office/drawing/2014/main" id="{CA088EA3-AC11-C5D4-70E3-09C060224EEB}"/>
              </a:ext>
            </a:extLst>
          </p:cNvPr>
          <p:cNvSpPr>
            <a:spLocks noGrp="1" noRot="1"/>
          </p:cNvSpPr>
          <p:nvPr>
            <p:ph type="title" idx="4294967295"/>
          </p:nvPr>
        </p:nvSpPr>
        <p:spPr>
          <a:xfrm>
            <a:off x="457200" y="115888"/>
            <a:ext cx="8229600" cy="1143000"/>
          </a:xfrm>
        </p:spPr>
        <p:txBody>
          <a:bodyPr/>
          <a:lstStyle/>
          <a:p>
            <a:r>
              <a:rPr kumimoji="1" lang="zh-CN" altLang="en-US" sz="4000" b="1">
                <a:solidFill>
                  <a:srgbClr val="7030A0"/>
                </a:solidFill>
                <a:latin typeface="微软雅黑" panose="020B0503020204020204" pitchFamily="34" charset="-122"/>
                <a:ea typeface="微软雅黑" panose="020B0503020204020204" pitchFamily="34" charset="-122"/>
              </a:rPr>
              <a:t>受主杂质时载流子浓度和费米能级</a:t>
            </a:r>
          </a:p>
        </p:txBody>
      </p:sp>
      <p:sp>
        <p:nvSpPr>
          <p:cNvPr id="50180" name="Rectangle 3">
            <a:extLst>
              <a:ext uri="{FF2B5EF4-FFF2-40B4-BE49-F238E27FC236}">
                <a16:creationId xmlns:a16="http://schemas.microsoft.com/office/drawing/2014/main" id="{C0ABC673-EA62-CAD1-1A75-138C9FCB522D}"/>
              </a:ext>
            </a:extLst>
          </p:cNvPr>
          <p:cNvSpPr>
            <a:spLocks noGrp="1" noRot="1"/>
          </p:cNvSpPr>
          <p:nvPr>
            <p:ph type="body" idx="4294967295"/>
          </p:nvPr>
        </p:nvSpPr>
        <p:spPr>
          <a:xfrm>
            <a:off x="468313" y="1268413"/>
            <a:ext cx="8229600" cy="1541462"/>
          </a:xfrm>
          <a:solidFill>
            <a:srgbClr val="FFFFFF"/>
          </a:solidFill>
        </p:spPr>
        <p:txBody>
          <a:bodyPr/>
          <a:lstStyle/>
          <a:p>
            <a:pPr marL="0" indent="0">
              <a:lnSpc>
                <a:spcPct val="90000"/>
              </a:lnSpc>
              <a:buFont typeface="Arial" panose="020B0604020202020204" pitchFamily="34" charset="0"/>
              <a:buNone/>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常温下载流子浓度</a:t>
            </a:r>
          </a:p>
          <a:p>
            <a:pPr lvl="1">
              <a:lnSpc>
                <a:spcPct val="9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多数载流子空穴浓度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p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A</a:t>
            </a:r>
          </a:p>
          <a:p>
            <a:pPr lvl="1">
              <a:lnSpc>
                <a:spcPct val="90000"/>
              </a:lnSpc>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少数载流子电子浓度</a:t>
            </a:r>
          </a:p>
          <a:p>
            <a:pPr lvl="1">
              <a:lnSpc>
                <a:spcPct val="90000"/>
              </a:lnSpc>
            </a:pP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90000"/>
              </a:lnSpc>
            </a:pP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90000"/>
              </a:lnSpc>
            </a:pPr>
            <a:endParaRPr lang="en-US" altLang="zh-CN" b="1" baseline="-25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0181" name="Text Box 10">
            <a:extLst>
              <a:ext uri="{FF2B5EF4-FFF2-40B4-BE49-F238E27FC236}">
                <a16:creationId xmlns:a16="http://schemas.microsoft.com/office/drawing/2014/main" id="{C43C79AE-501A-FF66-7C6C-F3300F029B21}"/>
              </a:ext>
            </a:extLst>
          </p:cNvPr>
          <p:cNvSpPr txBox="1">
            <a:spLocks noChangeArrowheads="1"/>
          </p:cNvSpPr>
          <p:nvPr/>
        </p:nvSpPr>
        <p:spPr bwMode="auto">
          <a:xfrm>
            <a:off x="488950" y="3081338"/>
            <a:ext cx="1835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tx1"/>
              </a:buClr>
              <a:buSzPct val="70000"/>
              <a:buFontTx/>
              <a:buNone/>
            </a:pP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费米能级  </a:t>
            </a:r>
          </a:p>
        </p:txBody>
      </p:sp>
      <p:graphicFrame>
        <p:nvGraphicFramePr>
          <p:cNvPr id="50182" name="Object 4">
            <a:extLst>
              <a:ext uri="{FF2B5EF4-FFF2-40B4-BE49-F238E27FC236}">
                <a16:creationId xmlns:a16="http://schemas.microsoft.com/office/drawing/2014/main" id="{B428DE78-384A-3950-6E6E-1A533209AE13}"/>
              </a:ext>
            </a:extLst>
          </p:cNvPr>
          <p:cNvGraphicFramePr>
            <a:graphicFrameLocks noChangeAspect="1"/>
          </p:cNvGraphicFramePr>
          <p:nvPr/>
        </p:nvGraphicFramePr>
        <p:xfrm>
          <a:off x="4052888" y="2084388"/>
          <a:ext cx="1401762" cy="544512"/>
        </p:xfrm>
        <a:graphic>
          <a:graphicData uri="http://schemas.openxmlformats.org/presentationml/2006/ole">
            <mc:AlternateContent xmlns:mc="http://schemas.openxmlformats.org/markup-compatibility/2006">
              <mc:Choice xmlns:v="urn:schemas-microsoft-com:vml" Requires="v">
                <p:oleObj name="Equation" r:id="rId2" imgW="622030" imgH="241195" progId="Equation.DSMT4">
                  <p:embed/>
                </p:oleObj>
              </mc:Choice>
              <mc:Fallback>
                <p:oleObj name="Equation" r:id="rId2" imgW="622030" imgH="241195"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888" y="2084388"/>
                        <a:ext cx="1401762"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4">
            <a:extLst>
              <a:ext uri="{FF2B5EF4-FFF2-40B4-BE49-F238E27FC236}">
                <a16:creationId xmlns:a16="http://schemas.microsoft.com/office/drawing/2014/main" id="{561BA02E-7DB9-8342-5160-17959929994E}"/>
              </a:ext>
            </a:extLst>
          </p:cNvPr>
          <p:cNvGrpSpPr>
            <a:grpSpLocks/>
          </p:cNvGrpSpPr>
          <p:nvPr/>
        </p:nvGrpSpPr>
        <p:grpSpPr bwMode="auto">
          <a:xfrm>
            <a:off x="447675" y="4022725"/>
            <a:ext cx="3459163" cy="457200"/>
            <a:chOff x="340" y="3067"/>
            <a:chExt cx="2179" cy="288"/>
          </a:xfrm>
        </p:grpSpPr>
        <p:sp>
          <p:nvSpPr>
            <p:cNvPr id="50189" name="Line 16">
              <a:extLst>
                <a:ext uri="{FF2B5EF4-FFF2-40B4-BE49-F238E27FC236}">
                  <a16:creationId xmlns:a16="http://schemas.microsoft.com/office/drawing/2014/main" id="{691A0FDC-AAC4-5A87-E138-444D9D776B23}"/>
                </a:ext>
              </a:extLst>
            </p:cNvPr>
            <p:cNvSpPr>
              <a:spLocks noChangeShapeType="1"/>
            </p:cNvSpPr>
            <p:nvPr/>
          </p:nvSpPr>
          <p:spPr bwMode="auto">
            <a:xfrm flipH="1" flipV="1">
              <a:off x="2519" y="3067"/>
              <a:ext cx="0" cy="271"/>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0190" name="Text Box 17">
              <a:extLst>
                <a:ext uri="{FF2B5EF4-FFF2-40B4-BE49-F238E27FC236}">
                  <a16:creationId xmlns:a16="http://schemas.microsoft.com/office/drawing/2014/main" id="{415278A4-72C0-5496-CA06-C17FE817CDB9}"/>
                </a:ext>
              </a:extLst>
            </p:cNvPr>
            <p:cNvSpPr txBox="1">
              <a:spLocks noChangeArrowheads="1"/>
            </p:cNvSpPr>
            <p:nvPr/>
          </p:nvSpPr>
          <p:spPr bwMode="auto">
            <a:xfrm>
              <a:off x="340" y="3067"/>
              <a:ext cx="20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本征半导体的费米能级</a:t>
              </a:r>
            </a:p>
          </p:txBody>
        </p:sp>
      </p:grpSp>
      <p:sp>
        <p:nvSpPr>
          <p:cNvPr id="1129490" name="Text Box 18">
            <a:extLst>
              <a:ext uri="{FF2B5EF4-FFF2-40B4-BE49-F238E27FC236}">
                <a16:creationId xmlns:a16="http://schemas.microsoft.com/office/drawing/2014/main" id="{3E57BF9D-D7AA-8189-C652-3FB7236ECBB0}"/>
              </a:ext>
            </a:extLst>
          </p:cNvPr>
          <p:cNvSpPr txBox="1">
            <a:spLocks noChangeArrowheads="1"/>
          </p:cNvSpPr>
          <p:nvPr/>
        </p:nvSpPr>
        <p:spPr bwMode="auto">
          <a:xfrm>
            <a:off x="4789488" y="4433888"/>
            <a:ext cx="3262312" cy="8302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受主杂质的浓度越高，</a:t>
            </a:r>
          </a:p>
          <a:p>
            <a:pPr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费米能级越靠近价带</a:t>
            </a:r>
          </a:p>
        </p:txBody>
      </p:sp>
      <p:sp>
        <p:nvSpPr>
          <p:cNvPr id="1129491" name="Line 19">
            <a:extLst>
              <a:ext uri="{FF2B5EF4-FFF2-40B4-BE49-F238E27FC236}">
                <a16:creationId xmlns:a16="http://schemas.microsoft.com/office/drawing/2014/main" id="{C53DCECF-3709-434E-29EF-271E0AB6E555}"/>
              </a:ext>
            </a:extLst>
          </p:cNvPr>
          <p:cNvSpPr>
            <a:spLocks noChangeShapeType="1"/>
          </p:cNvSpPr>
          <p:nvPr/>
        </p:nvSpPr>
        <p:spPr bwMode="auto">
          <a:xfrm flipH="1" flipV="1">
            <a:off x="5583238" y="3992563"/>
            <a:ext cx="144462" cy="4318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aphicFrame>
        <p:nvGraphicFramePr>
          <p:cNvPr id="50186" name="对象 2">
            <a:extLst>
              <a:ext uri="{FF2B5EF4-FFF2-40B4-BE49-F238E27FC236}">
                <a16:creationId xmlns:a16="http://schemas.microsoft.com/office/drawing/2014/main" id="{375142EB-26D9-D137-0F86-9FCA90A00783}"/>
              </a:ext>
            </a:extLst>
          </p:cNvPr>
          <p:cNvGraphicFramePr>
            <a:graphicFrameLocks noChangeAspect="1"/>
          </p:cNvGraphicFramePr>
          <p:nvPr>
            <p:extLst>
              <p:ext uri="{D42A27DB-BD31-4B8C-83A1-F6EECF244321}">
                <p14:modId xmlns:p14="http://schemas.microsoft.com/office/powerpoint/2010/main" val="497147781"/>
              </p:ext>
            </p:extLst>
          </p:nvPr>
        </p:nvGraphicFramePr>
        <p:xfrm>
          <a:off x="3025775" y="3040063"/>
          <a:ext cx="3368675" cy="1122362"/>
        </p:xfrm>
        <a:graphic>
          <a:graphicData uri="http://schemas.openxmlformats.org/presentationml/2006/ole">
            <mc:AlternateContent xmlns:mc="http://schemas.openxmlformats.org/markup-compatibility/2006">
              <mc:Choice xmlns:v="urn:schemas-microsoft-com:vml" Requires="v">
                <p:oleObj name="Equation" r:id="rId4" imgW="1523880" imgH="507960" progId="Equation.DSMT4">
                  <p:embed/>
                </p:oleObj>
              </mc:Choice>
              <mc:Fallback>
                <p:oleObj name="Equation" r:id="rId4" imgW="1523880" imgH="507960" progId="Equation.DSMT4">
                  <p:embed/>
                  <p:pic>
                    <p:nvPicPr>
                      <p:cNvPr id="0" name="对象 2"/>
                      <p:cNvPicPr>
                        <a:picLocks noChangeAspect="1" noChangeArrowheads="1"/>
                      </p:cNvPicPr>
                      <p:nvPr/>
                    </p:nvPicPr>
                    <p:blipFill>
                      <a:blip r:embed="rId5"/>
                      <a:srcRect/>
                      <a:stretch>
                        <a:fillRect/>
                      </a:stretch>
                    </p:blipFill>
                    <p:spPr bwMode="auto">
                      <a:xfrm>
                        <a:off x="3025775" y="3040063"/>
                        <a:ext cx="3368675"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7" name="对象 3">
            <a:extLst>
              <a:ext uri="{FF2B5EF4-FFF2-40B4-BE49-F238E27FC236}">
                <a16:creationId xmlns:a16="http://schemas.microsoft.com/office/drawing/2014/main" id="{815115A2-D96F-BF9E-AA60-540514B045EB}"/>
              </a:ext>
            </a:extLst>
          </p:cNvPr>
          <p:cNvGraphicFramePr>
            <a:graphicFrameLocks noChangeAspect="1"/>
          </p:cNvGraphicFramePr>
          <p:nvPr>
            <p:extLst>
              <p:ext uri="{D42A27DB-BD31-4B8C-83A1-F6EECF244321}">
                <p14:modId xmlns:p14="http://schemas.microsoft.com/office/powerpoint/2010/main" val="2087166678"/>
              </p:ext>
            </p:extLst>
          </p:nvPr>
        </p:nvGraphicFramePr>
        <p:xfrm>
          <a:off x="1587500" y="4429125"/>
          <a:ext cx="2974975" cy="482600"/>
        </p:xfrm>
        <a:graphic>
          <a:graphicData uri="http://schemas.openxmlformats.org/presentationml/2006/ole">
            <mc:AlternateContent xmlns:mc="http://schemas.openxmlformats.org/markup-compatibility/2006">
              <mc:Choice xmlns:v="urn:schemas-microsoft-com:vml" Requires="v">
                <p:oleObj name="Equation" r:id="rId6" imgW="1562040" imgH="253800" progId="Equation.DSMT4">
                  <p:embed/>
                </p:oleObj>
              </mc:Choice>
              <mc:Fallback>
                <p:oleObj name="Equation" r:id="rId6" imgW="1562040" imgH="253800" progId="Equation.DSMT4">
                  <p:embed/>
                  <p:pic>
                    <p:nvPicPr>
                      <p:cNvPr id="0" name="对象 3"/>
                      <p:cNvPicPr>
                        <a:picLocks noChangeAspect="1" noChangeArrowheads="1"/>
                      </p:cNvPicPr>
                      <p:nvPr/>
                    </p:nvPicPr>
                    <p:blipFill>
                      <a:blip r:embed="rId7"/>
                      <a:srcRect/>
                      <a:stretch>
                        <a:fillRect/>
                      </a:stretch>
                    </p:blipFill>
                    <p:spPr bwMode="auto">
                      <a:xfrm>
                        <a:off x="1587500" y="4429125"/>
                        <a:ext cx="2974975" cy="4826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8" name="灯片编号占位符 4">
            <a:extLst>
              <a:ext uri="{FF2B5EF4-FFF2-40B4-BE49-F238E27FC236}">
                <a16:creationId xmlns:a16="http://schemas.microsoft.com/office/drawing/2014/main" id="{6F863EC9-03C5-E4FE-ABBE-D45BE01461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F260C38-7270-4ADC-ADC3-46BC489F5EDC}"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46</a:t>
            </a:fld>
            <a:endParaRPr lang="zh-CN" altLang="en-US" sz="1200" b="1">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129490"/>
                                        </p:tgtEl>
                                        <p:attrNameLst>
                                          <p:attrName>style.visibility</p:attrName>
                                        </p:attrNameLst>
                                      </p:cBhvr>
                                      <p:to>
                                        <p:strVal val="visible"/>
                                      </p:to>
                                    </p:set>
                                    <p:animEffect transition="in" filter="slide(fromBottom)">
                                      <p:cBhvr>
                                        <p:cTn id="12" dur="500"/>
                                        <p:tgtEl>
                                          <p:spTgt spid="1129490"/>
                                        </p:tgtEl>
                                      </p:cBhvr>
                                    </p:animEffect>
                                  </p:childTnLst>
                                </p:cTn>
                              </p:par>
                              <p:par>
                                <p:cTn id="13" presetID="12" presetClass="entr" presetSubtype="4" fill="hold" nodeType="withEffect">
                                  <p:stCondLst>
                                    <p:cond delay="0"/>
                                  </p:stCondLst>
                                  <p:childTnLst>
                                    <p:set>
                                      <p:cBhvr>
                                        <p:cTn id="14" dur="1" fill="hold">
                                          <p:stCondLst>
                                            <p:cond delay="0"/>
                                          </p:stCondLst>
                                        </p:cTn>
                                        <p:tgtEl>
                                          <p:spTgt spid="1129491"/>
                                        </p:tgtEl>
                                        <p:attrNameLst>
                                          <p:attrName>style.visibility</p:attrName>
                                        </p:attrNameLst>
                                      </p:cBhvr>
                                      <p:to>
                                        <p:strVal val="visible"/>
                                      </p:to>
                                    </p:set>
                                    <p:animEffect transition="in" filter="slide(fromBottom)">
                                      <p:cBhvr>
                                        <p:cTn id="15" dur="500"/>
                                        <p:tgtEl>
                                          <p:spTgt spid="1129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9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7B78E1A-6E3F-8721-1F2F-AA9A7EAF1BD9}"/>
              </a:ext>
            </a:extLst>
          </p:cNvPr>
          <p:cNvSpPr>
            <a:spLocks noGrp="1" noRot="1"/>
          </p:cNvSpPr>
          <p:nvPr>
            <p:ph type="title"/>
          </p:nvPr>
        </p:nvSpPr>
        <p:spPr>
          <a:xfrm>
            <a:off x="457200" y="115888"/>
            <a:ext cx="8229600" cy="1143000"/>
          </a:xfrm>
        </p:spPr>
        <p:txBody>
          <a:bodyPr/>
          <a:lstStyle/>
          <a:p>
            <a:pPr eaLnBrk="1" hangingPunct="1"/>
            <a:r>
              <a:rPr lang="zh-CN" altLang="en-US"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载流子浓度与温度的关系</a:t>
            </a:r>
          </a:p>
        </p:txBody>
      </p:sp>
      <p:pic>
        <p:nvPicPr>
          <p:cNvPr id="51203" name="Picture 3" descr="w0009-n">
            <a:extLst>
              <a:ext uri="{FF2B5EF4-FFF2-40B4-BE49-F238E27FC236}">
                <a16:creationId xmlns:a16="http://schemas.microsoft.com/office/drawing/2014/main" id="{0BE8384F-226E-D4C2-C40B-46A7DF4FD530}"/>
              </a:ext>
            </a:extLst>
          </p:cNvPr>
          <p:cNvPicPr>
            <a:picLocks noGrp="1" noChangeAspect="1" noChangeArrowheads="1"/>
          </p:cNvPicPr>
          <p:nvPr>
            <p:ph type="body" idx="1"/>
          </p:nvPr>
        </p:nvPicPr>
        <p:blipFill>
          <a:blip r:embed="rId2">
            <a:lum bright="-6000" contrast="12000"/>
            <a:extLst>
              <a:ext uri="{28A0092B-C50C-407E-A947-70E740481C1C}">
                <a14:useLocalDpi xmlns:a14="http://schemas.microsoft.com/office/drawing/2010/main" val="0"/>
              </a:ext>
            </a:extLst>
          </a:blip>
          <a:srcRect/>
          <a:stretch>
            <a:fillRect/>
          </a:stretch>
        </p:blipFill>
        <p:spPr>
          <a:xfrm>
            <a:off x="1943100" y="1484313"/>
            <a:ext cx="5257800" cy="4546600"/>
          </a:xfrm>
        </p:spPr>
      </p:pic>
      <p:sp>
        <p:nvSpPr>
          <p:cNvPr id="7" name="TextBox 6">
            <a:extLst>
              <a:ext uri="{FF2B5EF4-FFF2-40B4-BE49-F238E27FC236}">
                <a16:creationId xmlns:a16="http://schemas.microsoft.com/office/drawing/2014/main" id="{66B94775-4B49-B922-D1BC-C50F03E24154}"/>
              </a:ext>
            </a:extLst>
          </p:cNvPr>
          <p:cNvSpPr txBox="1"/>
          <p:nvPr/>
        </p:nvSpPr>
        <p:spPr>
          <a:xfrm>
            <a:off x="1042988" y="4652963"/>
            <a:ext cx="1657350" cy="7080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低温下杂质部分电离</a:t>
            </a:r>
          </a:p>
        </p:txBody>
      </p:sp>
      <p:sp>
        <p:nvSpPr>
          <p:cNvPr id="8" name="TextBox 7">
            <a:extLst>
              <a:ext uri="{FF2B5EF4-FFF2-40B4-BE49-F238E27FC236}">
                <a16:creationId xmlns:a16="http://schemas.microsoft.com/office/drawing/2014/main" id="{2F82A4BD-7E1E-332B-322E-147963CC087D}"/>
              </a:ext>
            </a:extLst>
          </p:cNvPr>
          <p:cNvSpPr txBox="1"/>
          <p:nvPr/>
        </p:nvSpPr>
        <p:spPr>
          <a:xfrm>
            <a:off x="3708400" y="2782888"/>
            <a:ext cx="1584325" cy="7080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较高温下杂质全部电离</a:t>
            </a:r>
          </a:p>
        </p:txBody>
      </p:sp>
      <p:sp>
        <p:nvSpPr>
          <p:cNvPr id="9" name="TextBox 8">
            <a:extLst>
              <a:ext uri="{FF2B5EF4-FFF2-40B4-BE49-F238E27FC236}">
                <a16:creationId xmlns:a16="http://schemas.microsoft.com/office/drawing/2014/main" id="{C47026BD-63D2-52B9-C40B-CFCBCA7E4B81}"/>
              </a:ext>
            </a:extLst>
          </p:cNvPr>
          <p:cNvSpPr txBox="1"/>
          <p:nvPr/>
        </p:nvSpPr>
        <p:spPr>
          <a:xfrm>
            <a:off x="7380288" y="1412875"/>
            <a:ext cx="1655762" cy="10160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高温下主要是本征热激发的贡献</a:t>
            </a:r>
          </a:p>
        </p:txBody>
      </p:sp>
      <p:sp>
        <p:nvSpPr>
          <p:cNvPr id="51207" name="灯片编号占位符 3">
            <a:extLst>
              <a:ext uri="{FF2B5EF4-FFF2-40B4-BE49-F238E27FC236}">
                <a16:creationId xmlns:a16="http://schemas.microsoft.com/office/drawing/2014/main" id="{D5AE80E2-9F7F-0867-7E89-F952141F90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C2160A6-933A-4619-97AC-4536C3A66A41}"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47</a:t>
            </a:fld>
            <a:endParaRPr lang="zh-CN" altLang="en-US" sz="1200" b="1">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1ADCD7B2-827C-9220-8F22-283983AA88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31C2079-AE64-4ED3-8AA1-BCB4835ADD59}"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227" name="Rectangle 2">
            <a:extLst>
              <a:ext uri="{FF2B5EF4-FFF2-40B4-BE49-F238E27FC236}">
                <a16:creationId xmlns:a16="http://schemas.microsoft.com/office/drawing/2014/main" id="{6175A2D6-18ED-0BCF-AF02-CAC18BA5938B}"/>
              </a:ext>
            </a:extLst>
          </p:cNvPr>
          <p:cNvSpPr>
            <a:spLocks noGrp="1" noRot="1"/>
          </p:cNvSpPr>
          <p:nvPr>
            <p:ph type="title"/>
          </p:nvPr>
        </p:nvSpPr>
        <p:spPr>
          <a:xfrm>
            <a:off x="222250" y="44450"/>
            <a:ext cx="8686800" cy="1143000"/>
          </a:xfrm>
        </p:spPr>
        <p:txBody>
          <a:bodyPr/>
          <a:lstStyle/>
          <a:p>
            <a:pPr eaLnBrk="1" hangingPunct="1"/>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费米能级与温度及杂质浓度的关系</a:t>
            </a:r>
          </a:p>
        </p:txBody>
      </p:sp>
      <p:pic>
        <p:nvPicPr>
          <p:cNvPr id="52228" name="Picture 3">
            <a:extLst>
              <a:ext uri="{FF2B5EF4-FFF2-40B4-BE49-F238E27FC236}">
                <a16:creationId xmlns:a16="http://schemas.microsoft.com/office/drawing/2014/main" id="{FD3877B4-D889-9A9C-970B-F6D5E81339A8}"/>
              </a:ext>
            </a:extLst>
          </p:cNvPr>
          <p:cNvPicPr>
            <a:picLocks noGrp="1" noChangeAspect="1" noChangeArrowheads="1"/>
          </p:cNvPicPr>
          <p:nvPr>
            <p:ph idx="1"/>
          </p:nvPr>
        </p:nvPicPr>
        <p:blipFill>
          <a:blip r:embed="rId2">
            <a:lum bright="-6000" contrast="12000"/>
            <a:extLst>
              <a:ext uri="{28A0092B-C50C-407E-A947-70E740481C1C}">
                <a14:useLocalDpi xmlns:a14="http://schemas.microsoft.com/office/drawing/2010/main" val="0"/>
              </a:ext>
            </a:extLst>
          </a:blip>
          <a:srcRect/>
          <a:stretch>
            <a:fillRect/>
          </a:stretch>
        </p:blipFill>
        <p:spPr>
          <a:xfrm>
            <a:off x="1976438" y="1085850"/>
            <a:ext cx="5191125" cy="4029075"/>
          </a:xfrm>
          <a:noFill/>
        </p:spPr>
      </p:pic>
      <p:sp>
        <p:nvSpPr>
          <p:cNvPr id="52229" name="TextBox 6">
            <a:extLst>
              <a:ext uri="{FF2B5EF4-FFF2-40B4-BE49-F238E27FC236}">
                <a16:creationId xmlns:a16="http://schemas.microsoft.com/office/drawing/2014/main" id="{33133A7D-6DE4-C3D4-EDCF-249F4979565B}"/>
              </a:ext>
            </a:extLst>
          </p:cNvPr>
          <p:cNvSpPr txBox="1">
            <a:spLocks noChangeArrowheads="1"/>
          </p:cNvSpPr>
          <p:nvPr/>
        </p:nvSpPr>
        <p:spPr bwMode="auto">
          <a:xfrm>
            <a:off x="1011238" y="5229225"/>
            <a:ext cx="712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Wingdings" panose="05000000000000000000" pitchFamily="2" charset="2"/>
              <a:buChar char="u"/>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型：随着</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一直下降；</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型：随着</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一直上升</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 typeface="Wingdings" panose="05000000000000000000" pitchFamily="2" charset="2"/>
              <a:buChar char="u"/>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不变，掺杂浓度越高，离导带底或价带顶越近</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0BEA9AE-4B33-48E3-FAAB-2092F6F60665}"/>
              </a:ext>
            </a:extLst>
          </p:cNvPr>
          <p:cNvSpPr>
            <a:spLocks noGrp="1" noRot="1"/>
          </p:cNvSpPr>
          <p:nvPr>
            <p:ph type="title" idx="4294967295"/>
          </p:nvPr>
        </p:nvSpPr>
        <p:spPr>
          <a:xfrm>
            <a:off x="457200" y="53975"/>
            <a:ext cx="8229600" cy="927100"/>
          </a:xfrm>
        </p:spPr>
        <p:txBody>
          <a:bodyPr/>
          <a:lstStyle/>
          <a:p>
            <a:r>
              <a:rPr kumimoji="1" lang="zh-CN" altLang="en-US" b="1">
                <a:solidFill>
                  <a:srgbClr val="7030A0"/>
                </a:solidFill>
                <a:latin typeface="微软雅黑" panose="020B0503020204020204" pitchFamily="34" charset="-122"/>
                <a:ea typeface="微软雅黑" panose="020B0503020204020204" pitchFamily="34" charset="-122"/>
              </a:rPr>
              <a:t>补偿半导体中的载流子浓度</a:t>
            </a:r>
          </a:p>
        </p:txBody>
      </p:sp>
      <p:pic>
        <p:nvPicPr>
          <p:cNvPr id="53251" name="Picture 4">
            <a:extLst>
              <a:ext uri="{FF2B5EF4-FFF2-40B4-BE49-F238E27FC236}">
                <a16:creationId xmlns:a16="http://schemas.microsoft.com/office/drawing/2014/main" id="{F2FBF095-AF2E-4BD9-FD47-61FCF2D043B6}"/>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57200" y="981075"/>
            <a:ext cx="4297363" cy="5291138"/>
          </a:xfrm>
        </p:spPr>
      </p:pic>
      <p:sp>
        <p:nvSpPr>
          <p:cNvPr id="53252" name="Text Box 8">
            <a:extLst>
              <a:ext uri="{FF2B5EF4-FFF2-40B4-BE49-F238E27FC236}">
                <a16:creationId xmlns:a16="http://schemas.microsoft.com/office/drawing/2014/main" id="{7B65FBCA-3FF0-C119-6B92-903FDBF1E8D4}"/>
              </a:ext>
            </a:extLst>
          </p:cNvPr>
          <p:cNvSpPr txBox="1">
            <a:spLocks noChangeArrowheads="1"/>
          </p:cNvSpPr>
          <p:nvPr/>
        </p:nvSpPr>
        <p:spPr bwMode="auto">
          <a:xfrm>
            <a:off x="4929188" y="4297363"/>
            <a:ext cx="36718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既有施主，也有受主杂质，载流子浓度究竟为多少？</a:t>
            </a:r>
          </a:p>
        </p:txBody>
      </p:sp>
      <p:sp>
        <p:nvSpPr>
          <p:cNvPr id="53253" name="灯片编号占位符 3">
            <a:extLst>
              <a:ext uri="{FF2B5EF4-FFF2-40B4-BE49-F238E27FC236}">
                <a16:creationId xmlns:a16="http://schemas.microsoft.com/office/drawing/2014/main" id="{0D16A9DF-B50A-8F8B-B7F4-EE47F6E639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4AE7CE0-9829-4510-8B23-EF3806A19DDF}"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49</a:t>
            </a:fld>
            <a:endParaRPr lang="zh-CN" altLang="en-US" sz="1200" b="1">
              <a:solidFill>
                <a:srgbClr val="898989"/>
              </a:solidFill>
              <a:latin typeface="微软雅黑" panose="020B0503020204020204" pitchFamily="34" charset="-122"/>
              <a:ea typeface="微软雅黑" panose="020B0503020204020204" pitchFamily="34" charset="-122"/>
            </a:endParaRPr>
          </a:p>
        </p:txBody>
      </p:sp>
      <p:sp>
        <p:nvSpPr>
          <p:cNvPr id="53254" name="矩形 6">
            <a:extLst>
              <a:ext uri="{FF2B5EF4-FFF2-40B4-BE49-F238E27FC236}">
                <a16:creationId xmlns:a16="http://schemas.microsoft.com/office/drawing/2014/main" id="{F66A11E9-FE6F-F95E-E1D5-FCD6F504DDFC}"/>
              </a:ext>
            </a:extLst>
          </p:cNvPr>
          <p:cNvSpPr>
            <a:spLocks noChangeArrowheads="1"/>
          </p:cNvSpPr>
          <p:nvPr/>
        </p:nvSpPr>
        <p:spPr bwMode="auto">
          <a:xfrm>
            <a:off x="4929188" y="1868488"/>
            <a:ext cx="4210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补偿半导体</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是掺杂半导体中的一种，即在半导体中既掺有施主、又掺有受主的半导体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46C9E376-A4F6-C099-CE0F-6232DF73F6A1}"/>
              </a:ext>
            </a:extLst>
          </p:cNvPr>
          <p:cNvSpPr>
            <a:spLocks noGrp="1"/>
          </p:cNvSpPr>
          <p:nvPr>
            <p:ph type="title"/>
          </p:nvPr>
        </p:nvSpPr>
        <p:spPr/>
        <p:txBody>
          <a:bodyPr/>
          <a:lstStyle/>
          <a:p>
            <a:r>
              <a:rPr lang="zh-CN" altLang="en-US"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半导体中载流子的填充</a:t>
            </a:r>
          </a:p>
        </p:txBody>
      </p:sp>
      <p:sp>
        <p:nvSpPr>
          <p:cNvPr id="8195" name="灯片编号占位符 102">
            <a:extLst>
              <a:ext uri="{FF2B5EF4-FFF2-40B4-BE49-F238E27FC236}">
                <a16:creationId xmlns:a16="http://schemas.microsoft.com/office/drawing/2014/main" id="{02F81F50-F0CF-1EF3-1592-F658FC60E8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809EABC-8DDF-42C3-B9C6-08861A8A23D6}"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5</a:t>
            </a:fld>
            <a:endParaRPr lang="zh-CN" altLang="en-US" sz="1200" b="1">
              <a:solidFill>
                <a:srgbClr val="898989"/>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491F208-9231-E37F-95B8-F124A2A32EF3}"/>
              </a:ext>
            </a:extLst>
          </p:cNvPr>
          <p:cNvSpPr/>
          <p:nvPr/>
        </p:nvSpPr>
        <p:spPr>
          <a:xfrm>
            <a:off x="5867400" y="1325563"/>
            <a:ext cx="865188" cy="647700"/>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3FBE4667-F1FB-19DB-55C4-0A3402924B8E}"/>
              </a:ext>
            </a:extLst>
          </p:cNvPr>
          <p:cNvSpPr/>
          <p:nvPr/>
        </p:nvSpPr>
        <p:spPr>
          <a:xfrm>
            <a:off x="5867400" y="2405063"/>
            <a:ext cx="865188" cy="360362"/>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7F350C41-5213-AB11-870C-813B5EE13CB3}"/>
              </a:ext>
            </a:extLst>
          </p:cNvPr>
          <p:cNvSpPr/>
          <p:nvPr/>
        </p:nvSpPr>
        <p:spPr>
          <a:xfrm>
            <a:off x="5867400" y="2765425"/>
            <a:ext cx="865188" cy="36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E4ACA03F-8471-BB5F-AE0B-16E7B9E28E0D}"/>
              </a:ext>
            </a:extLst>
          </p:cNvPr>
          <p:cNvSpPr/>
          <p:nvPr/>
        </p:nvSpPr>
        <p:spPr>
          <a:xfrm>
            <a:off x="5867400" y="3557588"/>
            <a:ext cx="865188" cy="6477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00" name="TextBox 17">
            <a:extLst>
              <a:ext uri="{FF2B5EF4-FFF2-40B4-BE49-F238E27FC236}">
                <a16:creationId xmlns:a16="http://schemas.microsoft.com/office/drawing/2014/main" id="{865A7856-74E7-6930-F966-BFD3EE7CB4C2}"/>
              </a:ext>
            </a:extLst>
          </p:cNvPr>
          <p:cNvSpPr txBox="1">
            <a:spLocks noChangeArrowheads="1"/>
          </p:cNvSpPr>
          <p:nvPr/>
        </p:nvSpPr>
        <p:spPr bwMode="auto">
          <a:xfrm>
            <a:off x="5821363" y="4873625"/>
            <a:ext cx="93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b="1">
                <a:latin typeface="微软雅黑" panose="020B0503020204020204" pitchFamily="34" charset="-122"/>
                <a:ea typeface="微软雅黑" panose="020B0503020204020204" pitchFamily="34" charset="-122"/>
                <a:cs typeface="Times New Roman" panose="02020603050405020304" pitchFamily="18" charset="0"/>
              </a:rPr>
              <a:t>导体</a:t>
            </a:r>
          </a:p>
        </p:txBody>
      </p:sp>
      <p:sp>
        <p:nvSpPr>
          <p:cNvPr id="8201" name="TextBox 18">
            <a:extLst>
              <a:ext uri="{FF2B5EF4-FFF2-40B4-BE49-F238E27FC236}">
                <a16:creationId xmlns:a16="http://schemas.microsoft.com/office/drawing/2014/main" id="{C6EA2133-6949-FAB6-0902-6CBAC2BF137D}"/>
              </a:ext>
            </a:extLst>
          </p:cNvPr>
          <p:cNvSpPr txBox="1">
            <a:spLocks noChangeArrowheads="1"/>
          </p:cNvSpPr>
          <p:nvPr/>
        </p:nvSpPr>
        <p:spPr bwMode="auto">
          <a:xfrm>
            <a:off x="5867400" y="4357688"/>
            <a:ext cx="865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4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价金属</a:t>
            </a:r>
          </a:p>
        </p:txBody>
      </p:sp>
      <p:sp>
        <p:nvSpPr>
          <p:cNvPr id="8202" name="TextBox 20">
            <a:extLst>
              <a:ext uri="{FF2B5EF4-FFF2-40B4-BE49-F238E27FC236}">
                <a16:creationId xmlns:a16="http://schemas.microsoft.com/office/drawing/2014/main" id="{1D046B2D-5438-59C3-188B-8AF0B3D52921}"/>
              </a:ext>
            </a:extLst>
          </p:cNvPr>
          <p:cNvSpPr txBox="1">
            <a:spLocks noChangeArrowheads="1"/>
          </p:cNvSpPr>
          <p:nvPr/>
        </p:nvSpPr>
        <p:spPr bwMode="auto">
          <a:xfrm>
            <a:off x="7092950" y="6011863"/>
            <a:ext cx="936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b="1">
                <a:latin typeface="微软雅黑" panose="020B0503020204020204" pitchFamily="34" charset="-122"/>
                <a:ea typeface="微软雅黑" panose="020B0503020204020204" pitchFamily="34" charset="-122"/>
                <a:cs typeface="Times New Roman" panose="02020603050405020304" pitchFamily="18" charset="0"/>
              </a:rPr>
              <a:t>半导体</a:t>
            </a:r>
          </a:p>
        </p:txBody>
      </p:sp>
      <p:cxnSp>
        <p:nvCxnSpPr>
          <p:cNvPr id="14" name="直接连接符 13">
            <a:extLst>
              <a:ext uri="{FF2B5EF4-FFF2-40B4-BE49-F238E27FC236}">
                <a16:creationId xmlns:a16="http://schemas.microsoft.com/office/drawing/2014/main" id="{89FB07F2-A354-CB78-7E52-DEB675A823A9}"/>
              </a:ext>
            </a:extLst>
          </p:cNvPr>
          <p:cNvCxnSpPr/>
          <p:nvPr/>
        </p:nvCxnSpPr>
        <p:spPr>
          <a:xfrm>
            <a:off x="5651500" y="2765425"/>
            <a:ext cx="1260475" cy="0"/>
          </a:xfrm>
          <a:prstGeom prst="line">
            <a:avLst/>
          </a:prstGeom>
          <a:ln w="254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8FEE7BF6-F9F9-C0B8-0690-5183EE237CEC}"/>
              </a:ext>
            </a:extLst>
          </p:cNvPr>
          <p:cNvSpPr/>
          <p:nvPr/>
        </p:nvSpPr>
        <p:spPr>
          <a:xfrm>
            <a:off x="7164388" y="4721225"/>
            <a:ext cx="865187" cy="64770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19BFB98E-532D-EC74-3C68-C27F400FD1A4}"/>
              </a:ext>
            </a:extLst>
          </p:cNvPr>
          <p:cNvSpPr/>
          <p:nvPr/>
        </p:nvSpPr>
        <p:spPr>
          <a:xfrm>
            <a:off x="7164388" y="3487738"/>
            <a:ext cx="865187" cy="793750"/>
          </a:xfrm>
          <a:prstGeom prst="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AD6A7094-E7A2-3DE5-4A27-C4947225AB05}"/>
              </a:ext>
            </a:extLst>
          </p:cNvPr>
          <p:cNvSpPr/>
          <p:nvPr/>
        </p:nvSpPr>
        <p:spPr>
          <a:xfrm>
            <a:off x="7164388" y="2481263"/>
            <a:ext cx="865187" cy="566737"/>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b="1">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AA662B7A-24C4-9589-CDCB-ACA17D6EFD19}"/>
              </a:ext>
            </a:extLst>
          </p:cNvPr>
          <p:cNvCxnSpPr/>
          <p:nvPr/>
        </p:nvCxnSpPr>
        <p:spPr>
          <a:xfrm>
            <a:off x="7380288" y="3128963"/>
            <a:ext cx="0" cy="287337"/>
          </a:xfrm>
          <a:prstGeom prst="straightConnector1">
            <a:avLst/>
          </a:prstGeom>
          <a:ln w="1270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6C31A5F5-6CDB-6340-A8A2-050AAB741BAB}"/>
              </a:ext>
            </a:extLst>
          </p:cNvPr>
          <p:cNvSpPr/>
          <p:nvPr/>
        </p:nvSpPr>
        <p:spPr>
          <a:xfrm>
            <a:off x="7164388" y="3416300"/>
            <a:ext cx="865187" cy="71438"/>
          </a:xfrm>
          <a:prstGeom prst="rect">
            <a:avLst/>
          </a:prstGeom>
          <a:ln>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fontAlgn="auto" hangingPunct="1">
              <a:spcBef>
                <a:spcPts val="0"/>
              </a:spcBef>
              <a:spcAft>
                <a:spcPts val="0"/>
              </a:spcAft>
              <a:defRPr/>
            </a:pPr>
            <a:endParaRPr lang="zh-CN" altLang="en-US"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B7387171-4A47-3B37-20B2-F39C628249CA}"/>
              </a:ext>
            </a:extLst>
          </p:cNvPr>
          <p:cNvSpPr/>
          <p:nvPr/>
        </p:nvSpPr>
        <p:spPr>
          <a:xfrm>
            <a:off x="7164388" y="3048000"/>
            <a:ext cx="865187" cy="7143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10" name="TextBox 42">
            <a:extLst>
              <a:ext uri="{FF2B5EF4-FFF2-40B4-BE49-F238E27FC236}">
                <a16:creationId xmlns:a16="http://schemas.microsoft.com/office/drawing/2014/main" id="{D4E443D6-F63E-0B02-46E7-5CC7C88795A0}"/>
              </a:ext>
            </a:extLst>
          </p:cNvPr>
          <p:cNvSpPr txBox="1">
            <a:spLocks noChangeArrowheads="1"/>
          </p:cNvSpPr>
          <p:nvPr/>
        </p:nvSpPr>
        <p:spPr bwMode="auto">
          <a:xfrm>
            <a:off x="7164388" y="5522913"/>
            <a:ext cx="8651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4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T&gt;0</a:t>
            </a:r>
            <a:endParaRPr lang="zh-CN" altLang="en-US" sz="14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11" name="TextBox 25">
            <a:extLst>
              <a:ext uri="{FF2B5EF4-FFF2-40B4-BE49-F238E27FC236}">
                <a16:creationId xmlns:a16="http://schemas.microsoft.com/office/drawing/2014/main" id="{8DAE7859-9C31-B46D-8BBC-202B5B035CA2}"/>
              </a:ext>
            </a:extLst>
          </p:cNvPr>
          <p:cNvSpPr txBox="1">
            <a:spLocks noChangeArrowheads="1"/>
          </p:cNvSpPr>
          <p:nvPr/>
        </p:nvSpPr>
        <p:spPr bwMode="auto">
          <a:xfrm>
            <a:off x="5292725" y="2565400"/>
            <a:ext cx="403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1800" b="1" i="1" baseline="-25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F</a:t>
            </a:r>
            <a:endParaRPr lang="zh-CN" altLang="en-US" sz="1800" b="1" i="1" baseline="-25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12" name="TextBox 38">
            <a:extLst>
              <a:ext uri="{FF2B5EF4-FFF2-40B4-BE49-F238E27FC236}">
                <a16:creationId xmlns:a16="http://schemas.microsoft.com/office/drawing/2014/main" id="{7FE27D25-6011-07C3-38FF-CBE39D6E9689}"/>
              </a:ext>
            </a:extLst>
          </p:cNvPr>
          <p:cNvSpPr txBox="1">
            <a:spLocks noChangeArrowheads="1"/>
          </p:cNvSpPr>
          <p:nvPr/>
        </p:nvSpPr>
        <p:spPr bwMode="auto">
          <a:xfrm>
            <a:off x="6988175" y="305117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E</a:t>
            </a:r>
            <a:r>
              <a:rPr lang="en-US" altLang="zh-CN" sz="1800" b="1" i="1" baseline="-25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g</a:t>
            </a:r>
            <a:endParaRPr lang="zh-CN" altLang="en-US" sz="1800" b="1" i="1" baseline="-2500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内容占位符 1">
            <a:extLst>
              <a:ext uri="{FF2B5EF4-FFF2-40B4-BE49-F238E27FC236}">
                <a16:creationId xmlns:a16="http://schemas.microsoft.com/office/drawing/2014/main" id="{8C883108-E8A4-C6FA-58C0-C679973EA5C1}"/>
              </a:ext>
            </a:extLst>
          </p:cNvPr>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pPr>
              <a:defRPr/>
            </a:pPr>
            <a:r>
              <a:rPr lang="zh-CN" altLang="en-US" b="1">
                <a:noFill/>
                <a:latin typeface="微软雅黑" panose="020B0503020204020204" pitchFamily="34" charset="-122"/>
                <a:ea typeface="微软雅黑" panose="020B0503020204020204" pitchFamily="34" charset="-122"/>
                <a:cs typeface="Times New Roman" panose="02020603050405020304" pitchFamily="18" charset="0"/>
              </a:rPr>
              <a:t> </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6">
            <a:extLst>
              <a:ext uri="{FF2B5EF4-FFF2-40B4-BE49-F238E27FC236}">
                <a16:creationId xmlns:a16="http://schemas.microsoft.com/office/drawing/2014/main" id="{6D53C5A9-C8FD-5F6E-9E01-DBF744B935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F51DB5A-D9C2-4BEF-9B0F-253849D3A86C}" type="slidenum">
              <a:rPr lang="en-US" altLang="zh-CN"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50</a:t>
            </a:fld>
            <a:endParaRPr lang="en-US" altLang="zh-CN" sz="1200" b="1">
              <a:solidFill>
                <a:srgbClr val="898989"/>
              </a:solidFill>
              <a:latin typeface="微软雅黑" panose="020B0503020204020204" pitchFamily="34" charset="-122"/>
              <a:ea typeface="微软雅黑" panose="020B0503020204020204" pitchFamily="34" charset="-122"/>
            </a:endParaRPr>
          </a:p>
        </p:txBody>
      </p:sp>
      <p:sp>
        <p:nvSpPr>
          <p:cNvPr id="54275" name="Rectangle 2">
            <a:extLst>
              <a:ext uri="{FF2B5EF4-FFF2-40B4-BE49-F238E27FC236}">
                <a16:creationId xmlns:a16="http://schemas.microsoft.com/office/drawing/2014/main" id="{697744C3-405C-6C8E-F4A9-1B479F9A8FA6}"/>
              </a:ext>
            </a:extLst>
          </p:cNvPr>
          <p:cNvSpPr>
            <a:spLocks noGrp="1" noRot="1"/>
          </p:cNvSpPr>
          <p:nvPr>
            <p:ph type="title"/>
          </p:nvPr>
        </p:nvSpPr>
        <p:spPr>
          <a:xfrm>
            <a:off x="457200" y="125413"/>
            <a:ext cx="8229600" cy="1143000"/>
          </a:xfrm>
        </p:spPr>
        <p:txBody>
          <a:bodyPr/>
          <a:lstStyle/>
          <a:p>
            <a:pPr eaLnBrk="1" hangingPunct="1"/>
            <a:r>
              <a:rPr lang="zh-CN" altLang="en-US"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补偿半导体中的载流子浓度</a:t>
            </a:r>
          </a:p>
        </p:txBody>
      </p:sp>
      <p:sp>
        <p:nvSpPr>
          <p:cNvPr id="54276" name="Rectangle 3">
            <a:extLst>
              <a:ext uri="{FF2B5EF4-FFF2-40B4-BE49-F238E27FC236}">
                <a16:creationId xmlns:a16="http://schemas.microsoft.com/office/drawing/2014/main" id="{20C985D7-DFCF-FDF4-CC73-0D71E7DD075A}"/>
              </a:ext>
            </a:extLst>
          </p:cNvPr>
          <p:cNvSpPr>
            <a:spLocks noGrp="1" noRot="1"/>
          </p:cNvSpPr>
          <p:nvPr>
            <p:ph type="body" sz="half" idx="1"/>
          </p:nvPr>
        </p:nvSpPr>
        <p:spPr>
          <a:xfrm>
            <a:off x="533400" y="1165225"/>
            <a:ext cx="4038600" cy="4525963"/>
          </a:xfrm>
        </p:spPr>
        <p:txBody>
          <a:bodyPr/>
          <a:lstStyle/>
          <a:p>
            <a:pPr eaLnBrk="1" hangingPunct="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热平衡条件下，半导体处于</a:t>
            </a:r>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电中性状态，净电荷密度为零</a:t>
            </a:r>
          </a:p>
          <a:p>
            <a:pPr lvl="1" eaLnBrk="1" hangingPunct="1"/>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p</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baseline="30000" dirty="0">
                <a:latin typeface="Times New Roman" panose="02020603050405020304" pitchFamily="18" charset="0"/>
                <a:ea typeface="微软雅黑" panose="020B0503020204020204" pitchFamily="34" charset="-122"/>
                <a:cs typeface="Times New Roman" panose="02020603050405020304" pitchFamily="18" charset="0"/>
              </a:rPr>
              <a:t>+</a:t>
            </a:r>
          </a:p>
          <a:p>
            <a:pPr lvl="1" eaLnBrk="1" hangingPunct="1"/>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p</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完全电离条件下</a:t>
            </a:r>
          </a:p>
          <a:p>
            <a:pPr lvl="1" eaLnBrk="1" hangingPunct="1"/>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p</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d</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利用</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i="1"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0</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计算</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型半导体时</a:t>
            </a:r>
          </a:p>
          <a:p>
            <a:pPr lvl="1" eaLnBrk="1" hangingPunct="1"/>
            <a:endParaRPr lang="en-US" altLang="zh-CN" sz="2400" b="1" i="1" baseline="30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4277" name="Picture 4">
            <a:extLst>
              <a:ext uri="{FF2B5EF4-FFF2-40B4-BE49-F238E27FC236}">
                <a16:creationId xmlns:a16="http://schemas.microsoft.com/office/drawing/2014/main" id="{BEF5A5FA-4666-2BD6-B57D-69BB5C062AB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859338" y="1165225"/>
            <a:ext cx="3676650" cy="4525963"/>
          </a:xfrm>
        </p:spPr>
      </p:pic>
      <p:graphicFrame>
        <p:nvGraphicFramePr>
          <p:cNvPr id="54278" name="Object 5">
            <a:extLst>
              <a:ext uri="{FF2B5EF4-FFF2-40B4-BE49-F238E27FC236}">
                <a16:creationId xmlns:a16="http://schemas.microsoft.com/office/drawing/2014/main" id="{004A9CD9-4ECA-B1D7-75CE-560AFEFF2C9C}"/>
              </a:ext>
            </a:extLst>
          </p:cNvPr>
          <p:cNvGraphicFramePr>
            <a:graphicFrameLocks noGrp="1" noChangeAspect="1"/>
          </p:cNvGraphicFramePr>
          <p:nvPr>
            <p:ph sz="quarter" idx="4294967295"/>
          </p:nvPr>
        </p:nvGraphicFramePr>
        <p:xfrm>
          <a:off x="214313" y="5229225"/>
          <a:ext cx="4556125" cy="935038"/>
        </p:xfrm>
        <a:graphic>
          <a:graphicData uri="http://schemas.openxmlformats.org/presentationml/2006/ole">
            <mc:AlternateContent xmlns:mc="http://schemas.openxmlformats.org/markup-compatibility/2006">
              <mc:Choice xmlns:v="urn:schemas-microsoft-com:vml" Requires="v">
                <p:oleObj name="公式" r:id="rId3" imgW="75245400" imgH="16230600" progId="Equation.3">
                  <p:embed/>
                </p:oleObj>
              </mc:Choice>
              <mc:Fallback>
                <p:oleObj name="公式" r:id="rId3" imgW="75245400" imgH="16230600" progId="Equation.3">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5229225"/>
                        <a:ext cx="45561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9" name="Text Box 6">
            <a:extLst>
              <a:ext uri="{FF2B5EF4-FFF2-40B4-BE49-F238E27FC236}">
                <a16:creationId xmlns:a16="http://schemas.microsoft.com/office/drawing/2014/main" id="{CD3B18E9-99CF-C817-DD61-3F9935C88F33}"/>
              </a:ext>
            </a:extLst>
          </p:cNvPr>
          <p:cNvSpPr txBox="1">
            <a:spLocks noChangeArrowheads="1"/>
          </p:cNvSpPr>
          <p:nvPr/>
        </p:nvSpPr>
        <p:spPr bwMode="auto">
          <a:xfrm>
            <a:off x="4772025" y="5764213"/>
            <a:ext cx="3887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0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补偿半导体</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7859216A-F743-4576-B0B6-7E644D9AAB4F}"/>
              </a:ext>
            </a:extLst>
          </p:cNvPr>
          <p:cNvSpPr>
            <a:spLocks noGrp="1" noRot="1"/>
          </p:cNvSpPr>
          <p:nvPr>
            <p:ph type="body" idx="4294967295"/>
          </p:nvPr>
        </p:nvSpPr>
        <p:spPr>
          <a:xfrm>
            <a:off x="1547813" y="922338"/>
            <a:ext cx="6048375" cy="3514725"/>
          </a:xfrm>
          <a:solidFill>
            <a:srgbClr val="FFFFFF"/>
          </a:solidFill>
        </p:spPr>
        <p:txBody>
          <a:bodyPr/>
          <a:lstStyle/>
          <a:p>
            <a:pPr>
              <a:lnSpc>
                <a:spcPct val="90000"/>
              </a:lnSpc>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施主杂质大于受主杂质浓度</a:t>
            </a:r>
          </a:p>
          <a:p>
            <a:pPr lvl="1">
              <a:lnSpc>
                <a:spcPct val="90000"/>
              </a:lnSpc>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&gt;&gt;n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i</a:t>
            </a:r>
          </a:p>
          <a:p>
            <a:pPr lvl="1">
              <a:lnSpc>
                <a:spcPct val="90000"/>
              </a:lnSpc>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 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i="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i="1" baseline="3000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p>
          <a:p>
            <a:pPr>
              <a:lnSpc>
                <a:spcPct val="90000"/>
              </a:lnSpc>
              <a:buClr>
                <a:srgbClr val="000000"/>
              </a:buClr>
              <a:buSzPct val="70000"/>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受主杂质大于施主杂质浓度</a:t>
            </a:r>
          </a:p>
          <a:p>
            <a:pPr lvl="1">
              <a:lnSpc>
                <a:spcPct val="90000"/>
              </a:lnSpc>
              <a:buClr>
                <a:srgbClr val="4F81BD"/>
              </a:buClr>
              <a:buSzPct val="75000"/>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&gt;&gt;n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i</a:t>
            </a:r>
          </a:p>
          <a:p>
            <a:pPr lvl="1">
              <a:lnSpc>
                <a:spcPct val="90000"/>
              </a:lnSpc>
              <a:buClr>
                <a:srgbClr val="4F81BD"/>
              </a:buClr>
              <a:buSzPct val="75000"/>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p= 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400" b="1" i="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i="1" baseline="3000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/p</a:t>
            </a:r>
          </a:p>
          <a:p>
            <a:pPr>
              <a:lnSpc>
                <a:spcPct val="90000"/>
              </a:lnSpc>
              <a:buClr>
                <a:schemeClr val="tx1"/>
              </a:buClr>
              <a:buSzPct val="70000"/>
              <a:buFont typeface="Wingdings" panose="05000000000000000000" pitchFamily="2" charset="2"/>
              <a:buChar char="¢"/>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总的杂质浓度</a:t>
            </a:r>
          </a:p>
          <a:p>
            <a:pPr lvl="1">
              <a:lnSpc>
                <a:spcPct val="90000"/>
              </a:lnSpc>
              <a:buClr>
                <a:schemeClr val="accent1"/>
              </a:buClr>
              <a:buSzPct val="75000"/>
              <a:buFont typeface="Wingdings" panose="05000000000000000000" pitchFamily="2" charset="2"/>
              <a:buChar char="l"/>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doping</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D</a:t>
            </a:r>
            <a:endParaRPr lang="en-US" altLang="zh-CN" b="1" i="1" baseline="30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5299" name="Rectangle 2">
            <a:extLst>
              <a:ext uri="{FF2B5EF4-FFF2-40B4-BE49-F238E27FC236}">
                <a16:creationId xmlns:a16="http://schemas.microsoft.com/office/drawing/2014/main" id="{E43CC422-4FBA-DC7F-FA95-BDBBA99B4D20}"/>
              </a:ext>
            </a:extLst>
          </p:cNvPr>
          <p:cNvSpPr>
            <a:spLocks noRot="1" noChangeArrowheads="1"/>
          </p:cNvSpPr>
          <p:nvPr/>
        </p:nvSpPr>
        <p:spPr bwMode="auto">
          <a:xfrm>
            <a:off x="457200" y="4445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补偿半导体中的载流子浓度</a:t>
            </a:r>
          </a:p>
        </p:txBody>
      </p:sp>
      <p:sp>
        <p:nvSpPr>
          <p:cNvPr id="55300" name="灯片编号占位符 3">
            <a:extLst>
              <a:ext uri="{FF2B5EF4-FFF2-40B4-BE49-F238E27FC236}">
                <a16:creationId xmlns:a16="http://schemas.microsoft.com/office/drawing/2014/main" id="{AE40DA46-D753-13BB-9001-0C110B20C4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13C9FEF-F594-407F-998B-D3BC7F0DC219}"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51</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 Box 5">
            <a:extLst>
              <a:ext uri="{FF2B5EF4-FFF2-40B4-BE49-F238E27FC236}">
                <a16:creationId xmlns:a16="http://schemas.microsoft.com/office/drawing/2014/main" id="{9CD2747B-1702-1322-4CF6-3684C82C6BDC}"/>
              </a:ext>
            </a:extLst>
          </p:cNvPr>
          <p:cNvSpPr txBox="1">
            <a:spLocks noChangeArrowheads="1"/>
          </p:cNvSpPr>
          <p:nvPr/>
        </p:nvSpPr>
        <p:spPr bwMode="auto">
          <a:xfrm>
            <a:off x="484188" y="4441825"/>
            <a:ext cx="81724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补偿半导体中能够参加导电的多数载流子，就只有由那些</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未被补偿的杂质</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来提供；因此补偿半导体中</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有效的载流子浓度很小（否则补偿没有意义）</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，故</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电阻率很高</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补偿半导体</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不同于未掺杂的本征半导体，</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其载流子</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迁移率低很多</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F7C05954-9BD3-FAEB-5938-AAF01D2098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02F8608-3586-46FB-8AC9-1CAFDD72FF66}"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323" name="Rectangle 2">
            <a:extLst>
              <a:ext uri="{FF2B5EF4-FFF2-40B4-BE49-F238E27FC236}">
                <a16:creationId xmlns:a16="http://schemas.microsoft.com/office/drawing/2014/main" id="{E5B288F2-55D6-4CD5-51BB-A4BB4B60A24A}"/>
              </a:ext>
            </a:extLst>
          </p:cNvPr>
          <p:cNvSpPr>
            <a:spLocks noGrp="1" noRot="1"/>
          </p:cNvSpPr>
          <p:nvPr>
            <p:ph type="title"/>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例题</a:t>
            </a:r>
          </a:p>
        </p:txBody>
      </p:sp>
      <p:sp>
        <p:nvSpPr>
          <p:cNvPr id="56324" name="Rectangle 3">
            <a:extLst>
              <a:ext uri="{FF2B5EF4-FFF2-40B4-BE49-F238E27FC236}">
                <a16:creationId xmlns:a16="http://schemas.microsoft.com/office/drawing/2014/main" id="{6056C961-F820-163A-76BA-66DED5CF4189}"/>
              </a:ext>
            </a:extLst>
          </p:cNvPr>
          <p:cNvSpPr>
            <a:spLocks noGrp="1" noRot="1"/>
          </p:cNvSpPr>
          <p:nvPr>
            <p:ph type="body" idx="1"/>
          </p:nvPr>
        </p:nvSpPr>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计算</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型补偿半导体热平衡状态电子的浓度和空穴的浓度，已知</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T=300K</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，硅的掺杂浓度为</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10</a:t>
            </a:r>
            <a:r>
              <a:rPr lang="en-US" altLang="zh-CN" b="1" baseline="30000">
                <a:latin typeface="Times New Roman" panose="02020603050405020304" pitchFamily="18" charset="0"/>
                <a:ea typeface="微软雅黑" panose="020B0503020204020204" pitchFamily="34" charset="-122"/>
                <a:cs typeface="Times New Roman" panose="02020603050405020304" pitchFamily="18" charset="0"/>
              </a:rPr>
              <a:t>15</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 cm</a:t>
            </a:r>
            <a:r>
              <a:rPr lang="en-US" altLang="zh-CN" b="1" baseline="3000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b="1" baseline="30000">
                <a:latin typeface="Times New Roman" panose="02020603050405020304" pitchFamily="18" charset="0"/>
                <a:ea typeface="微软雅黑" panose="020B0503020204020204" pitchFamily="34" charset="-122"/>
                <a:cs typeface="Times New Roman" panose="02020603050405020304" pitchFamily="18" charset="0"/>
              </a:rPr>
              <a:t>16 </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cm</a:t>
            </a:r>
            <a:r>
              <a:rPr lang="en-US" altLang="zh-CN" b="1" baseline="3000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，本征载流子浓度为</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1.5 </a:t>
            </a:r>
            <a:r>
              <a:rPr lang="en-US" altLang="zh-CN"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10</a:t>
            </a:r>
            <a:r>
              <a:rPr lang="en-US" altLang="zh-CN" b="1" baseline="30000">
                <a:latin typeface="Times New Roman" panose="02020603050405020304" pitchFamily="18" charset="0"/>
                <a:ea typeface="微软雅黑" panose="020B0503020204020204" pitchFamily="34" charset="-122"/>
                <a:cs typeface="Times New Roman" panose="02020603050405020304" pitchFamily="18" charset="0"/>
              </a:rPr>
              <a:t>10 </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cm</a:t>
            </a:r>
            <a:r>
              <a:rPr lang="en-US" altLang="zh-CN" b="1" baseline="30000">
                <a:latin typeface="Times New Roman" panose="02020603050405020304" pitchFamily="18" charset="0"/>
                <a:ea typeface="微软雅黑" panose="020B0503020204020204" pitchFamily="34" charset="-122"/>
                <a:cs typeface="Times New Roman" panose="02020603050405020304" pitchFamily="18" charset="0"/>
              </a:rPr>
              <a:t>-3</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解</a:t>
            </a:r>
          </a:p>
        </p:txBody>
      </p:sp>
      <p:graphicFrame>
        <p:nvGraphicFramePr>
          <p:cNvPr id="56325" name="Object 4">
            <a:extLst>
              <a:ext uri="{FF2B5EF4-FFF2-40B4-BE49-F238E27FC236}">
                <a16:creationId xmlns:a16="http://schemas.microsoft.com/office/drawing/2014/main" id="{A08FCB08-E27B-AB5A-9B97-FEBC5B580170}"/>
              </a:ext>
            </a:extLst>
          </p:cNvPr>
          <p:cNvGraphicFramePr>
            <a:graphicFrameLocks noGrp="1" noChangeAspect="1"/>
          </p:cNvGraphicFramePr>
          <p:nvPr>
            <p:ph sz="half" idx="4294967295"/>
          </p:nvPr>
        </p:nvGraphicFramePr>
        <p:xfrm>
          <a:off x="1979613" y="4119563"/>
          <a:ext cx="4194175" cy="490537"/>
        </p:xfrm>
        <a:graphic>
          <a:graphicData uri="http://schemas.openxmlformats.org/presentationml/2006/ole">
            <mc:AlternateContent xmlns:mc="http://schemas.openxmlformats.org/markup-compatibility/2006">
              <mc:Choice xmlns:v="urn:schemas-microsoft-com:vml" Requires="v">
                <p:oleObj name="公式" r:id="rId2" imgW="1955800" imgH="228600" progId="Equation.3">
                  <p:embed/>
                </p:oleObj>
              </mc:Choice>
              <mc:Fallback>
                <p:oleObj name="公式" r:id="rId2" imgW="1955800" imgH="228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4119563"/>
                        <a:ext cx="419417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6">
            <a:extLst>
              <a:ext uri="{FF2B5EF4-FFF2-40B4-BE49-F238E27FC236}">
                <a16:creationId xmlns:a16="http://schemas.microsoft.com/office/drawing/2014/main" id="{43DEDE0D-33B5-3CCC-C039-5D8180446E22}"/>
              </a:ext>
            </a:extLst>
          </p:cNvPr>
          <p:cNvGraphicFramePr>
            <a:graphicFrameLocks noChangeAspect="1"/>
          </p:cNvGraphicFramePr>
          <p:nvPr/>
        </p:nvGraphicFramePr>
        <p:xfrm>
          <a:off x="1012825" y="4705350"/>
          <a:ext cx="6127750" cy="817563"/>
        </p:xfrm>
        <a:graphic>
          <a:graphicData uri="http://schemas.openxmlformats.org/presentationml/2006/ole">
            <mc:AlternateContent xmlns:mc="http://schemas.openxmlformats.org/markup-compatibility/2006">
              <mc:Choice xmlns:v="urn:schemas-microsoft-com:vml" Requires="v">
                <p:oleObj name="公式" r:id="rId4" imgW="2857500" imgH="381000" progId="Equation.3">
                  <p:embed/>
                </p:oleObj>
              </mc:Choice>
              <mc:Fallback>
                <p:oleObj name="公式" r:id="rId4" imgW="2857500" imgH="3810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825" y="4705350"/>
                        <a:ext cx="6127750"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8084E44-6742-2FD0-2BFD-5011CAF70533}"/>
              </a:ext>
            </a:extLst>
          </p:cNvPr>
          <p:cNvSpPr>
            <a:spLocks noRot="1" noChangeArrowheads="1"/>
          </p:cNvSpPr>
          <p:nvPr/>
        </p:nvSpPr>
        <p:spPr bwMode="auto">
          <a:xfrm>
            <a:off x="227013" y="107950"/>
            <a:ext cx="86883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36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关于掺杂半导体载流子浓度的说明</a:t>
            </a:r>
          </a:p>
        </p:txBody>
      </p:sp>
      <p:sp>
        <p:nvSpPr>
          <p:cNvPr id="57347" name="灯片编号占位符 3">
            <a:extLst>
              <a:ext uri="{FF2B5EF4-FFF2-40B4-BE49-F238E27FC236}">
                <a16:creationId xmlns:a16="http://schemas.microsoft.com/office/drawing/2014/main" id="{9C824211-42BD-EC5D-6DD1-33D7C0C6C8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03582F3-812E-41CA-8878-1784678013D6}"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53</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9E4159E2-C575-0883-DA6F-9749D07C61B6}"/>
              </a:ext>
            </a:extLst>
          </p:cNvPr>
          <p:cNvSpPr txBox="1">
            <a:spLocks noRot="1" noChangeAspect="1" noMove="1" noResize="1" noEditPoints="1" noAdjustHandles="1" noChangeArrowheads="1" noChangeShapeType="1" noTextEdit="1"/>
          </p:cNvSpPr>
          <p:nvPr/>
        </p:nvSpPr>
        <p:spPr>
          <a:xfrm>
            <a:off x="683568" y="1250157"/>
            <a:ext cx="7632848" cy="3046988"/>
          </a:xfrm>
          <a:prstGeom prst="rect">
            <a:avLst/>
          </a:prstGeom>
          <a:blipFill>
            <a:blip r:embed="rId2"/>
            <a:stretch>
              <a:fillRect l="-1038" t="-1600"/>
            </a:stretch>
          </a:blipFill>
        </p:spPr>
        <p:txBody>
          <a:bodyPr/>
          <a:lstStyle/>
          <a:p>
            <a:pPr>
              <a:defRPr/>
            </a:pPr>
            <a:r>
              <a:rPr lang="zh-CN" altLang="en-US" b="1" dirty="0">
                <a:no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19" name="文本框 18">
            <a:extLst>
              <a:ext uri="{FF2B5EF4-FFF2-40B4-BE49-F238E27FC236}">
                <a16:creationId xmlns:a16="http://schemas.microsoft.com/office/drawing/2014/main" id="{C47802F4-7789-FDD8-4767-4B193CA6D21C}"/>
              </a:ext>
            </a:extLst>
          </p:cNvPr>
          <p:cNvSpPr txBox="1">
            <a:spLocks noRot="1" noChangeAspect="1" noMove="1" noResize="1" noEditPoints="1" noAdjustHandles="1" noChangeArrowheads="1" noChangeShapeType="1" noTextEdit="1"/>
          </p:cNvSpPr>
          <p:nvPr/>
        </p:nvSpPr>
        <p:spPr>
          <a:xfrm>
            <a:off x="2843808" y="4239732"/>
            <a:ext cx="4320599" cy="910699"/>
          </a:xfrm>
          <a:prstGeom prst="rect">
            <a:avLst/>
          </a:prstGeom>
          <a:blipFill>
            <a:blip r:embed="rId3"/>
            <a:stretch>
              <a:fillRect/>
            </a:stretch>
          </a:blipFill>
          <a:ln>
            <a:noFill/>
          </a:ln>
        </p:spPr>
        <p:txBody>
          <a:bodyPr/>
          <a:lstStyle/>
          <a:p>
            <a:pPr>
              <a:defRPr/>
            </a:pPr>
            <a:r>
              <a:rPr lang="zh-CN" altLang="en-US" b="1">
                <a:no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20" name="文本框 19">
            <a:extLst>
              <a:ext uri="{FF2B5EF4-FFF2-40B4-BE49-F238E27FC236}">
                <a16:creationId xmlns:a16="http://schemas.microsoft.com/office/drawing/2014/main" id="{E5CFD912-3A74-85F9-E76D-FDDA71FBAD0E}"/>
              </a:ext>
            </a:extLst>
          </p:cNvPr>
          <p:cNvSpPr txBox="1">
            <a:spLocks noRot="1" noChangeAspect="1" noMove="1" noResize="1" noEditPoints="1" noAdjustHandles="1" noChangeArrowheads="1" noChangeShapeType="1" noTextEdit="1"/>
          </p:cNvSpPr>
          <p:nvPr/>
        </p:nvSpPr>
        <p:spPr>
          <a:xfrm>
            <a:off x="2843808" y="5318914"/>
            <a:ext cx="4303433" cy="910699"/>
          </a:xfrm>
          <a:prstGeom prst="rect">
            <a:avLst/>
          </a:prstGeom>
          <a:blipFill>
            <a:blip r:embed="rId4"/>
            <a:stretch>
              <a:fillRect/>
            </a:stretch>
          </a:blipFill>
          <a:ln>
            <a:noFill/>
          </a:ln>
        </p:spPr>
        <p:txBody>
          <a:bodyPr/>
          <a:lstStyle/>
          <a:p>
            <a:pPr>
              <a:defRPr/>
            </a:pPr>
            <a:r>
              <a:rPr lang="zh-CN" altLang="en-US" b="1">
                <a:noFill/>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296FC45-91CD-2180-16A9-8F9F6519DE98}"/>
              </a:ext>
            </a:extLst>
          </p:cNvPr>
          <p:cNvSpPr>
            <a:spLocks noRot="1" noChangeArrowheads="1"/>
          </p:cNvSpPr>
          <p:nvPr/>
        </p:nvSpPr>
        <p:spPr bwMode="auto">
          <a:xfrm>
            <a:off x="227013" y="185738"/>
            <a:ext cx="86883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重要知识点</a:t>
            </a:r>
          </a:p>
        </p:txBody>
      </p:sp>
      <p:sp>
        <p:nvSpPr>
          <p:cNvPr id="58371" name="灯片编号占位符 3">
            <a:extLst>
              <a:ext uri="{FF2B5EF4-FFF2-40B4-BE49-F238E27FC236}">
                <a16:creationId xmlns:a16="http://schemas.microsoft.com/office/drawing/2014/main" id="{0E7B9115-DB41-8447-7BA5-583D2E766F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94C80DE-983F-4316-93F9-2B652788DB8B}"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54</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0660" name="文本框 4">
            <a:extLst>
              <a:ext uri="{FF2B5EF4-FFF2-40B4-BE49-F238E27FC236}">
                <a16:creationId xmlns:a16="http://schemas.microsoft.com/office/drawing/2014/main" id="{59ED8056-BF99-568C-BFA8-1B77DA9C6DF1}"/>
              </a:ext>
            </a:extLst>
          </p:cNvPr>
          <p:cNvSpPr txBox="1">
            <a:spLocks noChangeArrowheads="1"/>
          </p:cNvSpPr>
          <p:nvPr/>
        </p:nvSpPr>
        <p:spPr bwMode="auto">
          <a:xfrm>
            <a:off x="755650" y="1347788"/>
            <a:ext cx="7632700" cy="5157787"/>
          </a:xfrm>
          <a:prstGeom prst="rect">
            <a:avLst/>
          </a:prstGeom>
          <a:noFill/>
          <a:ln>
            <a:noFill/>
          </a:ln>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ts val="1200"/>
              </a:spcBef>
              <a:buFontTx/>
              <a:buChar char="•"/>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直接带隙和间接带隙</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spcBef>
                <a:spcPts val="1200"/>
              </a:spcBef>
              <a:buFontTx/>
              <a:buChar char="•"/>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半导体的费米能级和非简并条件下的玻尔兹曼分布近似</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spcBef>
                <a:spcPts val="1200"/>
              </a:spcBef>
              <a:buFontTx/>
              <a:buChar char="•"/>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本征半导体中的电子和空穴浓度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spcBef>
                <a:spcPts val="1200"/>
              </a:spcBef>
              <a:buFontTx/>
              <a:buChar char="•"/>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掺杂：施主、受主、电离能</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spcBef>
                <a:spcPts val="1200"/>
              </a:spcBef>
              <a:buFontTx/>
              <a:buChar char="•"/>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杂质半导体中的电子和空穴浓度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spcBef>
                <a:spcPts val="1200"/>
              </a:spcBef>
              <a:buFontTx/>
              <a:buChar char="•"/>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补偿半导体，及其和本征半导体的区别</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spcBef>
                <a:spcPts val="1200"/>
              </a:spcBef>
              <a:buFontTx/>
              <a:buChar char="•"/>
              <a:defRPr/>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eaLnBrk="1" hangingPunct="1">
              <a:lnSpc>
                <a:spcPct val="90000"/>
              </a:lnSpc>
              <a:spcBef>
                <a:spcPts val="1200"/>
              </a:spcBef>
              <a:buFont typeface="Arial" panose="020B0604020202020204" pitchFamily="34" charset="0"/>
              <a:buNone/>
              <a:defRPr/>
            </a:pPr>
            <a:r>
              <a:rPr lang="zh-CN" altLang="en-US"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作业</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4.6,</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4.9,</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4.10, 4.11</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75DD64B-D29A-54E7-EEF8-E2F1D04332DC}"/>
              </a:ext>
            </a:extLst>
          </p:cNvPr>
          <p:cNvSpPr>
            <a:spLocks noGrp="1" noRot="1"/>
          </p:cNvSpPr>
          <p:nvPr>
            <p:ph type="title" idx="4294967295"/>
          </p:nvPr>
        </p:nvSpPr>
        <p:spPr>
          <a:xfrm>
            <a:off x="1582738" y="53975"/>
            <a:ext cx="5978525" cy="963613"/>
          </a:xfrm>
          <a:solidFill>
            <a:srgbClr val="FFFFFF"/>
          </a:solidFill>
        </p:spPr>
        <p:txBody>
          <a:bodyPr/>
          <a:lstStyle/>
          <a:p>
            <a:r>
              <a:rPr lang="zh-CN" altLang="en-US" sz="4000" b="1">
                <a:solidFill>
                  <a:srgbClr val="7030A0"/>
                </a:solidFill>
                <a:latin typeface="微软雅黑" panose="020B0503020204020204" pitchFamily="34" charset="-122"/>
                <a:ea typeface="微软雅黑" panose="020B0503020204020204" pitchFamily="34" charset="-122"/>
              </a:rPr>
              <a:t>能态密度</a:t>
            </a:r>
          </a:p>
        </p:txBody>
      </p:sp>
      <p:graphicFrame>
        <p:nvGraphicFramePr>
          <p:cNvPr id="18435" name="Object 8">
            <a:extLst>
              <a:ext uri="{FF2B5EF4-FFF2-40B4-BE49-F238E27FC236}">
                <a16:creationId xmlns:a16="http://schemas.microsoft.com/office/drawing/2014/main" id="{5C63DE04-396D-2008-038C-2A5790CBB918}"/>
              </a:ext>
            </a:extLst>
          </p:cNvPr>
          <p:cNvGraphicFramePr>
            <a:graphicFrameLocks noChangeAspect="1"/>
          </p:cNvGraphicFramePr>
          <p:nvPr>
            <p:extLst>
              <p:ext uri="{D42A27DB-BD31-4B8C-83A1-F6EECF244321}">
                <p14:modId xmlns:p14="http://schemas.microsoft.com/office/powerpoint/2010/main" val="2935913670"/>
              </p:ext>
            </p:extLst>
          </p:nvPr>
        </p:nvGraphicFramePr>
        <p:xfrm>
          <a:off x="1473200" y="5364163"/>
          <a:ext cx="6196013" cy="968375"/>
        </p:xfrm>
        <a:graphic>
          <a:graphicData uri="http://schemas.openxmlformats.org/presentationml/2006/ole">
            <mc:AlternateContent xmlns:mc="http://schemas.openxmlformats.org/markup-compatibility/2006">
              <mc:Choice xmlns:v="urn:schemas-microsoft-com:vml" Requires="v">
                <p:oleObj name="Equation" r:id="rId2" imgW="3149280" imgH="495000" progId="Equation.DSMT4">
                  <p:embed/>
                </p:oleObj>
              </mc:Choice>
              <mc:Fallback>
                <p:oleObj name="Equation" r:id="rId2" imgW="3149280" imgH="495000" progId="Equation.DSMT4">
                  <p:embed/>
                  <p:pic>
                    <p:nvPicPr>
                      <p:cNvPr id="0" name="Object 8"/>
                      <p:cNvPicPr>
                        <a:picLocks noChangeAspect="1" noChangeArrowheads="1"/>
                      </p:cNvPicPr>
                      <p:nvPr/>
                    </p:nvPicPr>
                    <p:blipFill>
                      <a:blip r:embed="rId3"/>
                      <a:srcRect/>
                      <a:stretch>
                        <a:fillRect/>
                      </a:stretch>
                    </p:blipFill>
                    <p:spPr bwMode="auto">
                      <a:xfrm>
                        <a:off x="1473200" y="5364163"/>
                        <a:ext cx="6196013"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3" name="Object 10">
            <a:extLst>
              <a:ext uri="{FF2B5EF4-FFF2-40B4-BE49-F238E27FC236}">
                <a16:creationId xmlns:a16="http://schemas.microsoft.com/office/drawing/2014/main" id="{6958BD6A-F363-9A2D-04F6-B990BA3D57D8}"/>
              </a:ext>
            </a:extLst>
          </p:cNvPr>
          <p:cNvGraphicFramePr>
            <a:graphicFrameLocks noChangeAspect="1"/>
          </p:cNvGraphicFramePr>
          <p:nvPr>
            <p:extLst>
              <p:ext uri="{D42A27DB-BD31-4B8C-83A1-F6EECF244321}">
                <p14:modId xmlns:p14="http://schemas.microsoft.com/office/powerpoint/2010/main" val="718214348"/>
              </p:ext>
            </p:extLst>
          </p:nvPr>
        </p:nvGraphicFramePr>
        <p:xfrm>
          <a:off x="4788024" y="3140075"/>
          <a:ext cx="2642295" cy="1738313"/>
        </p:xfrm>
        <a:graphic>
          <a:graphicData uri="http://schemas.openxmlformats.org/presentationml/2006/ole">
            <mc:AlternateContent xmlns:mc="http://schemas.openxmlformats.org/markup-compatibility/2006">
              <mc:Choice xmlns:v="urn:schemas-microsoft-com:vml" Requires="v">
                <p:oleObj name="Equation" r:id="rId4" imgW="1460160" imgH="965160" progId="Equation.DSMT4">
                  <p:embed/>
                </p:oleObj>
              </mc:Choice>
              <mc:Fallback>
                <p:oleObj name="Equation" r:id="rId4" imgW="1460160" imgH="965160" progId="Equation.DSMT4">
                  <p:embed/>
                  <p:pic>
                    <p:nvPicPr>
                      <p:cNvPr id="0" name="Object 10"/>
                      <p:cNvPicPr>
                        <a:picLocks noChangeAspect="1" noChangeArrowheads="1"/>
                      </p:cNvPicPr>
                      <p:nvPr/>
                    </p:nvPicPr>
                    <p:blipFill>
                      <a:blip r:embed="rId5"/>
                      <a:srcRect/>
                      <a:stretch>
                        <a:fillRect/>
                      </a:stretch>
                    </p:blipFill>
                    <p:spPr bwMode="auto">
                      <a:xfrm>
                        <a:off x="4788024" y="3140075"/>
                        <a:ext cx="2642295" cy="1738313"/>
                      </a:xfrm>
                      <a:prstGeom prst="rect">
                        <a:avLst/>
                      </a:prstGeom>
                      <a:noFill/>
                      <a:ln>
                        <a:noFill/>
                      </a:ln>
                    </p:spPr>
                  </p:pic>
                </p:oleObj>
              </mc:Fallback>
            </mc:AlternateContent>
          </a:graphicData>
        </a:graphic>
      </p:graphicFrame>
      <p:sp>
        <p:nvSpPr>
          <p:cNvPr id="2" name="日期占位符 1">
            <a:extLst>
              <a:ext uri="{FF2B5EF4-FFF2-40B4-BE49-F238E27FC236}">
                <a16:creationId xmlns:a16="http://schemas.microsoft.com/office/drawing/2014/main" id="{45E97C5C-9E72-D312-F9AC-DF49E773A848}"/>
              </a:ext>
            </a:extLst>
          </p:cNvPr>
          <p:cNvSpPr>
            <a:spLocks noGrp="1"/>
          </p:cNvSpPr>
          <p:nvPr>
            <p:ph type="dt" sz="quarter" idx="10"/>
          </p:nvPr>
        </p:nvSpPr>
        <p:spPr/>
        <p:txBody>
          <a:bodyPr/>
          <a:lstStyle/>
          <a:p>
            <a:pPr>
              <a:defRPr/>
            </a:pPr>
            <a:r>
              <a:rPr lang="zh-CN" altLang="en-US" b="1" dirty="0">
                <a:latin typeface="微软雅黑" panose="020B0503020204020204" pitchFamily="34" charset="-122"/>
                <a:ea typeface="微软雅黑" panose="020B0503020204020204" pitchFamily="34" charset="-122"/>
              </a:rPr>
              <a:t>半导体能带工程（</a:t>
            </a:r>
            <a:r>
              <a:rPr lang="en-US" altLang="zh-CN" b="1" dirty="0">
                <a:latin typeface="微软雅黑" panose="020B0503020204020204" pitchFamily="34" charset="-122"/>
                <a:ea typeface="微软雅黑" panose="020B0503020204020204" pitchFamily="34" charset="-122"/>
              </a:rPr>
              <a:t>2023</a:t>
            </a:r>
            <a:r>
              <a:rPr lang="zh-CN" altLang="en-US" b="1" dirty="0">
                <a:latin typeface="微软雅黑" panose="020B0503020204020204" pitchFamily="34" charset="-122"/>
                <a:ea typeface="微软雅黑" panose="020B0503020204020204" pitchFamily="34" charset="-122"/>
              </a:rPr>
              <a:t>春）</a:t>
            </a:r>
          </a:p>
        </p:txBody>
      </p:sp>
      <p:sp>
        <p:nvSpPr>
          <p:cNvPr id="3" name="页脚占位符 2">
            <a:extLst>
              <a:ext uri="{FF2B5EF4-FFF2-40B4-BE49-F238E27FC236}">
                <a16:creationId xmlns:a16="http://schemas.microsoft.com/office/drawing/2014/main" id="{A48FD60E-E18C-6BB3-CAE8-24BC5CE12511}"/>
              </a:ext>
            </a:extLst>
          </p:cNvPr>
          <p:cNvSpPr>
            <a:spLocks noGrp="1"/>
          </p:cNvSpPr>
          <p:nvPr>
            <p:ph type="ftr" sz="quarter" idx="11"/>
          </p:nvPr>
        </p:nvSpPr>
        <p:spPr/>
        <p:txBody>
          <a:bodyPr/>
          <a:lstStyle/>
          <a:p>
            <a:pPr>
              <a:defRPr/>
            </a:pPr>
            <a:r>
              <a:rPr lang="zh-CN" altLang="en-US" b="1">
                <a:latin typeface="微软雅黑" panose="020B0503020204020204" pitchFamily="34" charset="-122"/>
                <a:ea typeface="微软雅黑" panose="020B0503020204020204" pitchFamily="34" charset="-122"/>
              </a:rPr>
              <a:t>清华大学电子工程系 汪莱</a:t>
            </a:r>
          </a:p>
        </p:txBody>
      </p:sp>
      <p:sp>
        <p:nvSpPr>
          <p:cNvPr id="9223" name="灯片编号占位符 3">
            <a:extLst>
              <a:ext uri="{FF2B5EF4-FFF2-40B4-BE49-F238E27FC236}">
                <a16:creationId xmlns:a16="http://schemas.microsoft.com/office/drawing/2014/main" id="{E3D833F9-0421-E3D9-E243-965D308DDD1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DB3E8D2-1230-4B8C-8621-6CD7DAFFE7B1}"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6</a:t>
            </a:fld>
            <a:endParaRPr lang="zh-CN" altLang="en-US" sz="1200" b="1">
              <a:solidFill>
                <a:srgbClr val="898989"/>
              </a:solidFill>
              <a:latin typeface="微软雅黑" panose="020B0503020204020204" pitchFamily="34" charset="-122"/>
              <a:ea typeface="微软雅黑" panose="020B0503020204020204" pitchFamily="34" charset="-122"/>
            </a:endParaRPr>
          </a:p>
        </p:txBody>
      </p:sp>
      <p:sp>
        <p:nvSpPr>
          <p:cNvPr id="9224" name="文本框 4">
            <a:extLst>
              <a:ext uri="{FF2B5EF4-FFF2-40B4-BE49-F238E27FC236}">
                <a16:creationId xmlns:a16="http://schemas.microsoft.com/office/drawing/2014/main" id="{098F28ED-77BC-325F-F5F9-607457C3B2E9}"/>
              </a:ext>
            </a:extLst>
          </p:cNvPr>
          <p:cNvSpPr txBox="1">
            <a:spLocks noChangeArrowheads="1"/>
          </p:cNvSpPr>
          <p:nvPr/>
        </p:nvSpPr>
        <p:spPr bwMode="auto">
          <a:xfrm>
            <a:off x="238125" y="976313"/>
            <a:ext cx="8686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电子状态用波矢</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标志，根据周期性边界条件，</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的取值不连续，每一个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的取值代表一个量子态，这些量子态在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空间中排成一个态空间点阵，每一个量子态在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空间中所占的体积</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el-GR" altLang="zh-CN" sz="2400" b="1">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的取值密度为</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l-GR"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baseline="30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计入电子自旋，每个</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代表自旋方向相反的两个量子态。所以</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空间中</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电子允许的量子态密度是</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l-GR"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baseline="30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3978765F-686F-40D5-72A7-9A00E1524DD4}"/>
              </a:ext>
            </a:extLst>
          </p:cNvPr>
          <p:cNvSpPr txBox="1">
            <a:spLocks noChangeArrowheads="1"/>
          </p:cNvSpPr>
          <p:nvPr/>
        </p:nvSpPr>
        <p:spPr bwMode="auto">
          <a:xfrm>
            <a:off x="228600" y="3263900"/>
            <a:ext cx="8686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考虑导带底附近球形等能面情况</a:t>
            </a:r>
          </a:p>
        </p:txBody>
      </p:sp>
      <p:sp>
        <p:nvSpPr>
          <p:cNvPr id="8" name="矩形 7">
            <a:extLst>
              <a:ext uri="{FF2B5EF4-FFF2-40B4-BE49-F238E27FC236}">
                <a16:creationId xmlns:a16="http://schemas.microsoft.com/office/drawing/2014/main" id="{34AA686B-ACEE-0071-695E-295D3579E7C2}"/>
              </a:ext>
            </a:extLst>
          </p:cNvPr>
          <p:cNvSpPr>
            <a:spLocks noChangeArrowheads="1"/>
          </p:cNvSpPr>
          <p:nvPr/>
        </p:nvSpPr>
        <p:spPr bwMode="auto">
          <a:xfrm>
            <a:off x="215900" y="4878388"/>
            <a:ext cx="8709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2400" b="1" i="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对应半径│</a:t>
            </a:r>
            <a:r>
              <a:rPr lang="en-US" altLang="zh-CN" sz="2400" b="1"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i="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之间的球壳</a:t>
            </a:r>
            <a:r>
              <a:rPr lang="en-US" altLang="zh-CN"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之间的量子态数为</a:t>
            </a:r>
            <a:endParaRPr lang="zh-CN" altLang="en-US" sz="1800" dirty="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4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9AC4DF01-4A02-1237-E633-F95E7B8715DD}"/>
              </a:ext>
            </a:extLst>
          </p:cNvPr>
          <p:cNvSpPr>
            <a:spLocks noGrp="1" noRot="1" noChangeArrowheads="1"/>
          </p:cNvSpPr>
          <p:nvPr>
            <p:ph type="title"/>
          </p:nvPr>
        </p:nvSpPr>
        <p:spPr>
          <a:xfrm>
            <a:off x="0" y="198438"/>
            <a:ext cx="9144000" cy="1143000"/>
          </a:xfrm>
        </p:spPr>
        <p:txBody>
          <a:bodyPr>
            <a:normAutofit fontScale="90000"/>
          </a:bodyPr>
          <a:lstStyle/>
          <a:p>
            <a:pPr eaLnBrk="1" hangingPunct="1">
              <a:defRPr/>
            </a:pPr>
            <a:r>
              <a:rPr lang="zh-CN" altLang="en-US" sz="4000" b="1" dirty="0">
                <a:solidFill>
                  <a:srgbClr val="7030A0"/>
                </a:solidFill>
                <a:latin typeface="微软雅黑" panose="020B0503020204020204" pitchFamily="34" charset="-122"/>
                <a:ea typeface="微软雅黑" panose="020B0503020204020204" pitchFamily="34" charset="-122"/>
              </a:rPr>
              <a:t>基于带边有效质量近似的</a:t>
            </a:r>
            <a:br>
              <a:rPr lang="en-US" altLang="zh-CN" sz="4000" b="1" dirty="0">
                <a:solidFill>
                  <a:srgbClr val="7030A0"/>
                </a:solidFill>
                <a:latin typeface="微软雅黑" panose="020B0503020204020204" pitchFamily="34" charset="-122"/>
                <a:ea typeface="微软雅黑" panose="020B0503020204020204" pitchFamily="34" charset="-122"/>
              </a:rPr>
            </a:br>
            <a:r>
              <a:rPr lang="zh-CN" altLang="en-US" sz="4000" b="1" dirty="0">
                <a:solidFill>
                  <a:srgbClr val="7030A0"/>
                </a:solidFill>
                <a:latin typeface="微软雅黑" panose="020B0503020204020204" pitchFamily="34" charset="-122"/>
                <a:ea typeface="微软雅黑" panose="020B0503020204020204" pitchFamily="34" charset="-122"/>
              </a:rPr>
              <a:t>载流子能态密度</a:t>
            </a:r>
          </a:p>
        </p:txBody>
      </p:sp>
      <p:sp>
        <p:nvSpPr>
          <p:cNvPr id="11270" name="Rectangle 3">
            <a:extLst>
              <a:ext uri="{FF2B5EF4-FFF2-40B4-BE49-F238E27FC236}">
                <a16:creationId xmlns:a16="http://schemas.microsoft.com/office/drawing/2014/main" id="{306A0C89-6BB0-81CB-079C-CB128DC9A93C}"/>
              </a:ext>
            </a:extLst>
          </p:cNvPr>
          <p:cNvSpPr>
            <a:spLocks noGrp="1" noRot="1"/>
          </p:cNvSpPr>
          <p:nvPr>
            <p:ph type="body" idx="1"/>
          </p:nvPr>
        </p:nvSpPr>
        <p:spPr>
          <a:xfrm>
            <a:off x="457200" y="1412875"/>
            <a:ext cx="8229600" cy="3989388"/>
          </a:xfrm>
        </p:spPr>
        <p:txBody>
          <a:bodyPr/>
          <a:lstStyle/>
          <a:p>
            <a:pPr eaLnBrk="1" hangingPunct="1"/>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导带底电子能态密度</a:t>
            </a:r>
          </a:p>
          <a:p>
            <a:pPr lvl="2" eaLnBrk="1" hangingPunct="1"/>
            <a:endParaRPr lang="en-US" altLang="zh-CN" sz="2800" b="1">
              <a:latin typeface="微软雅黑" panose="020B0503020204020204" pitchFamily="34" charset="-122"/>
              <a:ea typeface="微软雅黑" panose="020B0503020204020204" pitchFamily="34" charset="-122"/>
              <a:cs typeface="Times New Roman" panose="02020603050405020304" pitchFamily="18" charset="0"/>
            </a:endParaRPr>
          </a:p>
          <a:p>
            <a:pPr lvl="2" eaLnBrk="1" hangingPunct="1"/>
            <a:endParaRPr lang="zh-CN" altLang="en-US" sz="2800" b="1">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得到</a:t>
            </a:r>
            <a:r>
              <a:rPr lang="zh-CN" altLang="en-US" sz="28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单位体积</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的导带底电子能态密度</a:t>
            </a:r>
            <a:endParaRPr lang="en-US" altLang="zh-CN" sz="2800" b="1">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800" b="1">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800" b="1">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同理、</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单位体积</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的价带顶空穴能态密度</a:t>
            </a:r>
          </a:p>
          <a:p>
            <a:endParaRPr lang="zh-CN" altLang="en-US" sz="28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日期占位符 1">
            <a:extLst>
              <a:ext uri="{FF2B5EF4-FFF2-40B4-BE49-F238E27FC236}">
                <a16:creationId xmlns:a16="http://schemas.microsoft.com/office/drawing/2014/main" id="{7656B4CA-2B4B-0D54-DCA4-3FB756AE2C22}"/>
              </a:ext>
            </a:extLst>
          </p:cNvPr>
          <p:cNvSpPr>
            <a:spLocks noGrp="1"/>
          </p:cNvSpPr>
          <p:nvPr>
            <p:ph type="dt" sz="quarter" idx="10"/>
          </p:nvPr>
        </p:nvSpPr>
        <p:spPr/>
        <p:txBody>
          <a:bodyPr/>
          <a:lstStyle/>
          <a:p>
            <a:pPr>
              <a:defRPr/>
            </a:pPr>
            <a:r>
              <a:rPr lang="zh-CN" altLang="en-US" b="1" dirty="0">
                <a:latin typeface="微软雅黑" panose="020B0503020204020204" pitchFamily="34" charset="-122"/>
                <a:ea typeface="微软雅黑" panose="020B0503020204020204" pitchFamily="34" charset="-122"/>
              </a:rPr>
              <a:t>半导体能带工程（</a:t>
            </a:r>
            <a:r>
              <a:rPr lang="en-US" altLang="zh-CN" b="1" dirty="0">
                <a:latin typeface="微软雅黑" panose="020B0503020204020204" pitchFamily="34" charset="-122"/>
                <a:ea typeface="微软雅黑" panose="020B0503020204020204" pitchFamily="34" charset="-122"/>
              </a:rPr>
              <a:t>2023</a:t>
            </a:r>
            <a:r>
              <a:rPr lang="zh-CN" altLang="en-US" b="1" dirty="0">
                <a:latin typeface="微软雅黑" panose="020B0503020204020204" pitchFamily="34" charset="-122"/>
                <a:ea typeface="微软雅黑" panose="020B0503020204020204" pitchFamily="34" charset="-122"/>
              </a:rPr>
              <a:t>春）</a:t>
            </a:r>
          </a:p>
        </p:txBody>
      </p:sp>
      <p:sp>
        <p:nvSpPr>
          <p:cNvPr id="3" name="页脚占位符 2">
            <a:extLst>
              <a:ext uri="{FF2B5EF4-FFF2-40B4-BE49-F238E27FC236}">
                <a16:creationId xmlns:a16="http://schemas.microsoft.com/office/drawing/2014/main" id="{5AC2D027-4011-911B-D0E4-A064CB4A0CC7}"/>
              </a:ext>
            </a:extLst>
          </p:cNvPr>
          <p:cNvSpPr>
            <a:spLocks noGrp="1"/>
          </p:cNvSpPr>
          <p:nvPr>
            <p:ph type="ftr" sz="quarter" idx="11"/>
          </p:nvPr>
        </p:nvSpPr>
        <p:spPr/>
        <p:txBody>
          <a:bodyPr/>
          <a:lstStyle/>
          <a:p>
            <a:pPr>
              <a:defRPr/>
            </a:pPr>
            <a:r>
              <a:rPr lang="zh-CN" altLang="en-US" b="1">
                <a:latin typeface="微软雅黑" panose="020B0503020204020204" pitchFamily="34" charset="-122"/>
                <a:ea typeface="微软雅黑" panose="020B0503020204020204" pitchFamily="34" charset="-122"/>
              </a:rPr>
              <a:t>清华大学电子工程系 汪莱</a:t>
            </a:r>
          </a:p>
        </p:txBody>
      </p:sp>
      <p:sp>
        <p:nvSpPr>
          <p:cNvPr id="10246" name="灯片编号占位符 4">
            <a:extLst>
              <a:ext uri="{FF2B5EF4-FFF2-40B4-BE49-F238E27FC236}">
                <a16:creationId xmlns:a16="http://schemas.microsoft.com/office/drawing/2014/main" id="{61A62960-E20F-0998-2E62-FF8F444E5FF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090F8D2-EE3D-44A4-88ED-1A8502F38445}" type="slidenum">
              <a:rPr lang="zh-CN" altLang="en-US" sz="1200" b="1" smtClean="0">
                <a:solidFill>
                  <a:srgbClr val="898989"/>
                </a:solidFill>
                <a:latin typeface="微软雅黑" panose="020B0503020204020204" pitchFamily="34" charset="-122"/>
                <a:ea typeface="微软雅黑" panose="020B0503020204020204" pitchFamily="34" charset="-122"/>
              </a:rPr>
              <a:pPr>
                <a:spcBef>
                  <a:spcPct val="0"/>
                </a:spcBef>
                <a:buFontTx/>
                <a:buNone/>
              </a:pPr>
              <a:t>7</a:t>
            </a:fld>
            <a:endParaRPr lang="zh-CN" altLang="en-US" sz="1200" b="1">
              <a:solidFill>
                <a:srgbClr val="898989"/>
              </a:solidFill>
              <a:latin typeface="微软雅黑" panose="020B0503020204020204" pitchFamily="34" charset="-122"/>
              <a:ea typeface="微软雅黑" panose="020B0503020204020204" pitchFamily="34" charset="-122"/>
            </a:endParaRPr>
          </a:p>
        </p:txBody>
      </p:sp>
      <p:graphicFrame>
        <p:nvGraphicFramePr>
          <p:cNvPr id="15" name="对象 14">
            <a:extLst>
              <a:ext uri="{FF2B5EF4-FFF2-40B4-BE49-F238E27FC236}">
                <a16:creationId xmlns:a16="http://schemas.microsoft.com/office/drawing/2014/main" id="{3F6FDBC8-1A83-D730-250C-25A91E661845}"/>
              </a:ext>
            </a:extLst>
          </p:cNvPr>
          <p:cNvGraphicFramePr>
            <a:graphicFrameLocks noChangeAspect="1"/>
          </p:cNvGraphicFramePr>
          <p:nvPr>
            <p:extLst>
              <p:ext uri="{D42A27DB-BD31-4B8C-83A1-F6EECF244321}">
                <p14:modId xmlns:p14="http://schemas.microsoft.com/office/powerpoint/2010/main" val="2986173059"/>
              </p:ext>
            </p:extLst>
          </p:nvPr>
        </p:nvGraphicFramePr>
        <p:xfrm>
          <a:off x="2209800" y="3624263"/>
          <a:ext cx="3463925" cy="741362"/>
        </p:xfrm>
        <a:graphic>
          <a:graphicData uri="http://schemas.openxmlformats.org/presentationml/2006/ole">
            <mc:AlternateContent xmlns:mc="http://schemas.openxmlformats.org/markup-compatibility/2006">
              <mc:Choice xmlns:v="urn:schemas-microsoft-com:vml" Requires="v">
                <p:oleObj name="Equation" r:id="rId2" imgW="1841400" imgH="393480" progId="Equation.DSMT4">
                  <p:embed/>
                </p:oleObj>
              </mc:Choice>
              <mc:Fallback>
                <p:oleObj name="Equation" r:id="rId2" imgW="1841400" imgH="393480" progId="Equation.DSMT4">
                  <p:embed/>
                  <p:pic>
                    <p:nvPicPr>
                      <p:cNvPr id="0" name="对象 14"/>
                      <p:cNvPicPr>
                        <a:picLocks noChangeAspect="1" noChangeArrowheads="1"/>
                      </p:cNvPicPr>
                      <p:nvPr/>
                    </p:nvPicPr>
                    <p:blipFill>
                      <a:blip r:embed="rId3"/>
                      <a:srcRect/>
                      <a:stretch>
                        <a:fillRect/>
                      </a:stretch>
                    </p:blipFill>
                    <p:spPr bwMode="auto">
                      <a:xfrm>
                        <a:off x="2209800" y="3624263"/>
                        <a:ext cx="346392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8" name="Object 8">
            <a:extLst>
              <a:ext uri="{FF2B5EF4-FFF2-40B4-BE49-F238E27FC236}">
                <a16:creationId xmlns:a16="http://schemas.microsoft.com/office/drawing/2014/main" id="{5CD17A71-6A4F-116E-47CB-0BF58E2776A9}"/>
              </a:ext>
            </a:extLst>
          </p:cNvPr>
          <p:cNvGraphicFramePr>
            <a:graphicFrameLocks noChangeAspect="1"/>
          </p:cNvGraphicFramePr>
          <p:nvPr>
            <p:extLst>
              <p:ext uri="{D42A27DB-BD31-4B8C-83A1-F6EECF244321}">
                <p14:modId xmlns:p14="http://schemas.microsoft.com/office/powerpoint/2010/main" val="1948452383"/>
              </p:ext>
            </p:extLst>
          </p:nvPr>
        </p:nvGraphicFramePr>
        <p:xfrm>
          <a:off x="2198688" y="1887538"/>
          <a:ext cx="4746625" cy="968375"/>
        </p:xfrm>
        <a:graphic>
          <a:graphicData uri="http://schemas.openxmlformats.org/presentationml/2006/ole">
            <mc:AlternateContent xmlns:mc="http://schemas.openxmlformats.org/markup-compatibility/2006">
              <mc:Choice xmlns:v="urn:schemas-microsoft-com:vml" Requires="v">
                <p:oleObj name="Equation" r:id="rId4" imgW="2412720" imgH="495000" progId="Equation.DSMT4">
                  <p:embed/>
                </p:oleObj>
              </mc:Choice>
              <mc:Fallback>
                <p:oleObj name="Equation" r:id="rId4" imgW="2412720" imgH="495000" progId="Equation.DSMT4">
                  <p:embed/>
                  <p:pic>
                    <p:nvPicPr>
                      <p:cNvPr id="0" name="Object 8"/>
                      <p:cNvPicPr>
                        <a:picLocks noChangeAspect="1" noChangeArrowheads="1"/>
                      </p:cNvPicPr>
                      <p:nvPr/>
                    </p:nvPicPr>
                    <p:blipFill>
                      <a:blip r:embed="rId5"/>
                      <a:srcRect/>
                      <a:stretch>
                        <a:fillRect/>
                      </a:stretch>
                    </p:blipFill>
                    <p:spPr bwMode="auto">
                      <a:xfrm>
                        <a:off x="2198688" y="1887538"/>
                        <a:ext cx="474662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a:extLst>
              <a:ext uri="{FF2B5EF4-FFF2-40B4-BE49-F238E27FC236}">
                <a16:creationId xmlns:a16="http://schemas.microsoft.com/office/drawing/2014/main" id="{9417CB3E-6FA0-F3BD-96CC-F78CE536655F}"/>
              </a:ext>
            </a:extLst>
          </p:cNvPr>
          <p:cNvGraphicFramePr>
            <a:graphicFrameLocks noChangeAspect="1"/>
          </p:cNvGraphicFramePr>
          <p:nvPr>
            <p:extLst>
              <p:ext uri="{D42A27DB-BD31-4B8C-83A1-F6EECF244321}">
                <p14:modId xmlns:p14="http://schemas.microsoft.com/office/powerpoint/2010/main" val="2566420262"/>
              </p:ext>
            </p:extLst>
          </p:nvPr>
        </p:nvGraphicFramePr>
        <p:xfrm>
          <a:off x="2211388" y="5319713"/>
          <a:ext cx="3422650" cy="731837"/>
        </p:xfrm>
        <a:graphic>
          <a:graphicData uri="http://schemas.openxmlformats.org/presentationml/2006/ole">
            <mc:AlternateContent xmlns:mc="http://schemas.openxmlformats.org/markup-compatibility/2006">
              <mc:Choice xmlns:v="urn:schemas-microsoft-com:vml" Requires="v">
                <p:oleObj name="Equation" r:id="rId6" imgW="1841400" imgH="393480" progId="Equation.DSMT4">
                  <p:embed/>
                </p:oleObj>
              </mc:Choice>
              <mc:Fallback>
                <p:oleObj name="Equation" r:id="rId6" imgW="1841400" imgH="393480" progId="Equation.DSMT4">
                  <p:embed/>
                  <p:pic>
                    <p:nvPicPr>
                      <p:cNvPr id="0" name="对象 17"/>
                      <p:cNvPicPr>
                        <a:picLocks noChangeAspect="1" noChangeArrowheads="1"/>
                      </p:cNvPicPr>
                      <p:nvPr/>
                    </p:nvPicPr>
                    <p:blipFill>
                      <a:blip r:embed="rId7"/>
                      <a:srcRect/>
                      <a:stretch>
                        <a:fillRect/>
                      </a:stretch>
                    </p:blipFill>
                    <p:spPr bwMode="auto">
                      <a:xfrm>
                        <a:off x="2211388" y="5319713"/>
                        <a:ext cx="342265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7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27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F88E97E4-D60B-8B21-0E8D-037B757BBF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689AD93-8C36-4438-851F-E7DFC519E7DB}"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267" name="Rectangle 2">
            <a:extLst>
              <a:ext uri="{FF2B5EF4-FFF2-40B4-BE49-F238E27FC236}">
                <a16:creationId xmlns:a16="http://schemas.microsoft.com/office/drawing/2014/main" id="{141E719E-B7F8-5F62-9E4E-E5C9FF30D0BD}"/>
              </a:ext>
            </a:extLst>
          </p:cNvPr>
          <p:cNvSpPr>
            <a:spLocks noGrp="1" noRot="1"/>
          </p:cNvSpPr>
          <p:nvPr>
            <p:ph type="title"/>
          </p:nvPr>
        </p:nvSpPr>
        <p:spPr>
          <a:xfrm>
            <a:off x="457200" y="53975"/>
            <a:ext cx="8229600" cy="854075"/>
          </a:xfrm>
        </p:spPr>
        <p:txBody>
          <a:bodyPr/>
          <a:lstStyle/>
          <a:p>
            <a:pPr eaLnBrk="1" hangingPunct="1"/>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Ge</a:t>
            </a: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Si</a:t>
            </a: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的导带态密度有效质量</a:t>
            </a:r>
          </a:p>
        </p:txBody>
      </p:sp>
      <p:sp>
        <p:nvSpPr>
          <p:cNvPr id="11268" name="Rectangle 3">
            <a:extLst>
              <a:ext uri="{FF2B5EF4-FFF2-40B4-BE49-F238E27FC236}">
                <a16:creationId xmlns:a16="http://schemas.microsoft.com/office/drawing/2014/main" id="{2A8AB65B-BC69-28E3-D6CA-3C77C619F60F}"/>
              </a:ext>
            </a:extLst>
          </p:cNvPr>
          <p:cNvSpPr>
            <a:spLocks noGrp="1" noRot="1"/>
          </p:cNvSpPr>
          <p:nvPr>
            <p:ph type="body" idx="1"/>
          </p:nvPr>
        </p:nvSpPr>
        <p:spPr/>
        <p:txBody>
          <a:bodyPr/>
          <a:lstStyle/>
          <a:p>
            <a:pPr eaLnBrk="1" hangingPunct="1"/>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Ge</a:t>
            </a:r>
          </a:p>
          <a:p>
            <a:pPr lvl="1"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点</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(111)</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方向有</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椭球等能面</a:t>
            </a:r>
          </a:p>
          <a:p>
            <a:pPr lvl="1" eaLnBrk="1" hangingPunct="1"/>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en-US" altLang="zh-CN" sz="28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Si</a:t>
            </a:r>
          </a:p>
          <a:p>
            <a:pPr lvl="1"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在 </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方向有</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个椭球等能面</a:t>
            </a:r>
          </a:p>
          <a:p>
            <a:pPr lvl="1" eaLnBrk="1" hangingPunct="1"/>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2295" name="Object 4">
            <a:extLst>
              <a:ext uri="{FF2B5EF4-FFF2-40B4-BE49-F238E27FC236}">
                <a16:creationId xmlns:a16="http://schemas.microsoft.com/office/drawing/2014/main" id="{51C16EEF-C81F-EFFB-DE0F-607E07EF04B0}"/>
              </a:ext>
            </a:extLst>
          </p:cNvPr>
          <p:cNvGraphicFramePr>
            <a:graphicFrameLocks noGrp="1" noChangeAspect="1"/>
          </p:cNvGraphicFramePr>
          <p:nvPr>
            <p:ph sz="half" idx="4294967295"/>
            <p:extLst>
              <p:ext uri="{D42A27DB-BD31-4B8C-83A1-F6EECF244321}">
                <p14:modId xmlns:p14="http://schemas.microsoft.com/office/powerpoint/2010/main" val="906091706"/>
              </p:ext>
            </p:extLst>
          </p:nvPr>
        </p:nvGraphicFramePr>
        <p:xfrm>
          <a:off x="684213" y="2628609"/>
          <a:ext cx="4598988" cy="1216608"/>
        </p:xfrm>
        <a:graphic>
          <a:graphicData uri="http://schemas.openxmlformats.org/presentationml/2006/ole">
            <mc:AlternateContent xmlns:mc="http://schemas.openxmlformats.org/markup-compatibility/2006">
              <mc:Choice xmlns:v="urn:schemas-microsoft-com:vml" Requires="v">
                <p:oleObj name="Equation" r:id="rId2" imgW="2400120" imgH="634680" progId="Equation.DSMT4">
                  <p:embed/>
                </p:oleObj>
              </mc:Choice>
              <mc:Fallback>
                <p:oleObj name="Equation" r:id="rId2" imgW="2400120" imgH="634680" progId="Equation.DSMT4">
                  <p:embed/>
                  <p:pic>
                    <p:nvPicPr>
                      <p:cNvPr id="0" name="Object 4"/>
                      <p:cNvPicPr>
                        <a:picLocks noGrp="1" noChangeAspect="1" noChangeArrowheads="1"/>
                      </p:cNvPicPr>
                      <p:nvPr/>
                    </p:nvPicPr>
                    <p:blipFill>
                      <a:blip r:embed="rId3"/>
                      <a:srcRect/>
                      <a:stretch>
                        <a:fillRect/>
                      </a:stretch>
                    </p:blipFill>
                    <p:spPr bwMode="auto">
                      <a:xfrm>
                        <a:off x="684213" y="2628609"/>
                        <a:ext cx="4598988" cy="1216608"/>
                      </a:xfrm>
                      <a:prstGeom prst="rect">
                        <a:avLst/>
                      </a:prstGeom>
                      <a:noFill/>
                      <a:ln>
                        <a:noFill/>
                      </a:ln>
                      <a:effectLst/>
                    </p:spPr>
                  </p:pic>
                </p:oleObj>
              </mc:Fallback>
            </mc:AlternateContent>
          </a:graphicData>
        </a:graphic>
      </p:graphicFrame>
      <p:graphicFrame>
        <p:nvGraphicFramePr>
          <p:cNvPr id="12296" name="Object 6">
            <a:extLst>
              <a:ext uri="{FF2B5EF4-FFF2-40B4-BE49-F238E27FC236}">
                <a16:creationId xmlns:a16="http://schemas.microsoft.com/office/drawing/2014/main" id="{3F1B53CF-5B88-6F07-679E-61AC8228AA07}"/>
              </a:ext>
            </a:extLst>
          </p:cNvPr>
          <p:cNvGraphicFramePr>
            <a:graphicFrameLocks noChangeAspect="1"/>
          </p:cNvGraphicFramePr>
          <p:nvPr>
            <p:extLst>
              <p:ext uri="{D42A27DB-BD31-4B8C-83A1-F6EECF244321}">
                <p14:modId xmlns:p14="http://schemas.microsoft.com/office/powerpoint/2010/main" val="2120287891"/>
              </p:ext>
            </p:extLst>
          </p:nvPr>
        </p:nvGraphicFramePr>
        <p:xfrm>
          <a:off x="684213" y="4827588"/>
          <a:ext cx="4679950" cy="1236662"/>
        </p:xfrm>
        <a:graphic>
          <a:graphicData uri="http://schemas.openxmlformats.org/presentationml/2006/ole">
            <mc:AlternateContent xmlns:mc="http://schemas.openxmlformats.org/markup-compatibility/2006">
              <mc:Choice xmlns:v="urn:schemas-microsoft-com:vml" Requires="v">
                <p:oleObj name="Equation" r:id="rId4" imgW="2400120" imgH="634680" progId="Equation.DSMT4">
                  <p:embed/>
                </p:oleObj>
              </mc:Choice>
              <mc:Fallback>
                <p:oleObj name="Equation" r:id="rId4" imgW="2400120" imgH="634680" progId="Equation.DSMT4">
                  <p:embed/>
                  <p:pic>
                    <p:nvPicPr>
                      <p:cNvPr id="0" name="Object 6"/>
                      <p:cNvPicPr>
                        <a:picLocks noChangeAspect="1" noChangeArrowheads="1"/>
                      </p:cNvPicPr>
                      <p:nvPr/>
                    </p:nvPicPr>
                    <p:blipFill>
                      <a:blip r:embed="rId5"/>
                      <a:srcRect/>
                      <a:stretch>
                        <a:fillRect/>
                      </a:stretch>
                    </p:blipFill>
                    <p:spPr bwMode="auto">
                      <a:xfrm>
                        <a:off x="684213" y="4827588"/>
                        <a:ext cx="467995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7" name="Text Box 7">
            <a:extLst>
              <a:ext uri="{FF2B5EF4-FFF2-40B4-BE49-F238E27FC236}">
                <a16:creationId xmlns:a16="http://schemas.microsoft.com/office/drawing/2014/main" id="{2B8595E7-D412-AE98-3D47-C0A8BCC17EE8}"/>
              </a:ext>
            </a:extLst>
          </p:cNvPr>
          <p:cNvSpPr txBox="1">
            <a:spLocks noChangeArrowheads="1"/>
          </p:cNvSpPr>
          <p:nvPr/>
        </p:nvSpPr>
        <p:spPr bwMode="auto">
          <a:xfrm>
            <a:off x="5435600" y="2765425"/>
            <a:ext cx="21605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 1.64</a:t>
            </a:r>
          </a:p>
          <a:p>
            <a:pPr eaLnBrk="1" hangingPunct="1">
              <a:spcBef>
                <a:spcPct val="5000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 0.082</a:t>
            </a:r>
          </a:p>
          <a:p>
            <a:pPr eaLnBrk="1" hangingPunct="1">
              <a:spcBef>
                <a:spcPct val="5000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baseline="-25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30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 0.56</a:t>
            </a:r>
            <a:endParaRPr lang="en-US" altLang="zh-CN" sz="2000" b="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298" name="Text Box 8">
            <a:extLst>
              <a:ext uri="{FF2B5EF4-FFF2-40B4-BE49-F238E27FC236}">
                <a16:creationId xmlns:a16="http://schemas.microsoft.com/office/drawing/2014/main" id="{7F97D4EB-FB81-F6AE-D8A9-FA91920CB4FF}"/>
              </a:ext>
            </a:extLst>
          </p:cNvPr>
          <p:cNvSpPr txBox="1">
            <a:spLocks noChangeArrowheads="1"/>
          </p:cNvSpPr>
          <p:nvPr/>
        </p:nvSpPr>
        <p:spPr bwMode="auto">
          <a:xfrm>
            <a:off x="5435600" y="4724400"/>
            <a:ext cx="21605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 0.98</a:t>
            </a:r>
          </a:p>
          <a:p>
            <a:pPr eaLnBrk="1" hangingPunct="1">
              <a:spcBef>
                <a:spcPct val="5000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 0.19</a:t>
            </a:r>
          </a:p>
          <a:p>
            <a:pPr eaLnBrk="1" hangingPunct="1">
              <a:spcBef>
                <a:spcPct val="5000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baseline="-25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30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 1.08</a:t>
            </a:r>
            <a:endParaRPr lang="en-US" altLang="zh-CN" sz="2000" b="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1273" name="组合 2">
            <a:extLst>
              <a:ext uri="{FF2B5EF4-FFF2-40B4-BE49-F238E27FC236}">
                <a16:creationId xmlns:a16="http://schemas.microsoft.com/office/drawing/2014/main" id="{ECC84849-37C8-54D3-271F-F2360D6A9137}"/>
              </a:ext>
            </a:extLst>
          </p:cNvPr>
          <p:cNvGrpSpPr>
            <a:grpSpLocks/>
          </p:cNvGrpSpPr>
          <p:nvPr/>
        </p:nvGrpSpPr>
        <p:grpSpPr bwMode="auto">
          <a:xfrm>
            <a:off x="6516688" y="2035175"/>
            <a:ext cx="2627312" cy="2114550"/>
            <a:chOff x="6516216" y="2034530"/>
            <a:chExt cx="2627784" cy="2114550"/>
          </a:xfrm>
        </p:grpSpPr>
        <p:pic>
          <p:nvPicPr>
            <p:cNvPr id="11282" name="Picture 8">
              <a:extLst>
                <a:ext uri="{FF2B5EF4-FFF2-40B4-BE49-F238E27FC236}">
                  <a16:creationId xmlns:a16="http://schemas.microsoft.com/office/drawing/2014/main" id="{7CF85095-07BE-7CD7-3EEC-9C6B952C0A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084"/>
            <a:stretch>
              <a:fillRect/>
            </a:stretch>
          </p:blipFill>
          <p:spPr bwMode="auto">
            <a:xfrm>
              <a:off x="6516216" y="2034530"/>
              <a:ext cx="2603728"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a:extLst>
                <a:ext uri="{FF2B5EF4-FFF2-40B4-BE49-F238E27FC236}">
                  <a16:creationId xmlns:a16="http://schemas.microsoft.com/office/drawing/2014/main" id="{ED1B9F17-A7DB-0598-A40A-6B6C76F59A41}"/>
                </a:ext>
              </a:extLst>
            </p:cNvPr>
            <p:cNvSpPr/>
            <p:nvPr/>
          </p:nvSpPr>
          <p:spPr>
            <a:xfrm>
              <a:off x="8820092" y="2564755"/>
              <a:ext cx="323908" cy="1079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矩形 14">
              <a:extLst>
                <a:ext uri="{FF2B5EF4-FFF2-40B4-BE49-F238E27FC236}">
                  <a16:creationId xmlns:a16="http://schemas.microsoft.com/office/drawing/2014/main" id="{A6D0F062-3E90-E9F8-9383-EBF6BA3A959F}"/>
                </a:ext>
              </a:extLst>
            </p:cNvPr>
            <p:cNvSpPr/>
            <p:nvPr/>
          </p:nvSpPr>
          <p:spPr>
            <a:xfrm>
              <a:off x="8604153" y="3256905"/>
              <a:ext cx="323908" cy="387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1274" name="组合 3">
            <a:extLst>
              <a:ext uri="{FF2B5EF4-FFF2-40B4-BE49-F238E27FC236}">
                <a16:creationId xmlns:a16="http://schemas.microsoft.com/office/drawing/2014/main" id="{B1C0B3E5-B9B5-A831-EE08-51AFD8D4FFBA}"/>
              </a:ext>
            </a:extLst>
          </p:cNvPr>
          <p:cNvGrpSpPr>
            <a:grpSpLocks/>
          </p:cNvGrpSpPr>
          <p:nvPr/>
        </p:nvGrpSpPr>
        <p:grpSpPr bwMode="auto">
          <a:xfrm>
            <a:off x="6516688" y="4357688"/>
            <a:ext cx="2520950" cy="2095500"/>
            <a:chOff x="6516216" y="4357836"/>
            <a:chExt cx="2521064" cy="2095500"/>
          </a:xfrm>
        </p:grpSpPr>
        <p:pic>
          <p:nvPicPr>
            <p:cNvPr id="11280" name="Picture 12">
              <a:extLst>
                <a:ext uri="{FF2B5EF4-FFF2-40B4-BE49-F238E27FC236}">
                  <a16:creationId xmlns:a16="http://schemas.microsoft.com/office/drawing/2014/main" id="{A21F9221-3450-683C-DA65-4902AEF1D2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8880" y="4357836"/>
              <a:ext cx="24384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矩形 17">
              <a:extLst>
                <a:ext uri="{FF2B5EF4-FFF2-40B4-BE49-F238E27FC236}">
                  <a16:creationId xmlns:a16="http://schemas.microsoft.com/office/drawing/2014/main" id="{708CFC3A-AE51-D507-E1F4-A489160C437B}"/>
                </a:ext>
              </a:extLst>
            </p:cNvPr>
            <p:cNvSpPr/>
            <p:nvPr/>
          </p:nvSpPr>
          <p:spPr>
            <a:xfrm>
              <a:off x="6516216" y="5200798"/>
              <a:ext cx="323865" cy="388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2303" name="TextBox 5">
            <a:extLst>
              <a:ext uri="{FF2B5EF4-FFF2-40B4-BE49-F238E27FC236}">
                <a16:creationId xmlns:a16="http://schemas.microsoft.com/office/drawing/2014/main" id="{B5131F4C-B4B0-AC6F-EF12-80838998910E}"/>
              </a:ext>
            </a:extLst>
          </p:cNvPr>
          <p:cNvSpPr txBox="1">
            <a:spLocks noChangeArrowheads="1"/>
          </p:cNvSpPr>
          <p:nvPr/>
        </p:nvSpPr>
        <p:spPr bwMode="auto">
          <a:xfrm>
            <a:off x="660400" y="6083300"/>
            <a:ext cx="6648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将所有椭球中的状态数（体积）折合成一个球的状态数（体积）</a:t>
            </a:r>
          </a:p>
        </p:txBody>
      </p:sp>
      <p:sp>
        <p:nvSpPr>
          <p:cNvPr id="12304" name="TextBox 6">
            <a:extLst>
              <a:ext uri="{FF2B5EF4-FFF2-40B4-BE49-F238E27FC236}">
                <a16:creationId xmlns:a16="http://schemas.microsoft.com/office/drawing/2014/main" id="{112A6F93-7195-4F58-EF73-C02696E7F783}"/>
              </a:ext>
            </a:extLst>
          </p:cNvPr>
          <p:cNvSpPr txBox="1">
            <a:spLocks noChangeArrowheads="1"/>
          </p:cNvSpPr>
          <p:nvPr/>
        </p:nvSpPr>
        <p:spPr bwMode="auto">
          <a:xfrm>
            <a:off x="1187450" y="3789363"/>
            <a:ext cx="434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注意：态密度有效质量是一种等效的表示</a:t>
            </a:r>
          </a:p>
        </p:txBody>
      </p:sp>
      <p:sp>
        <p:nvSpPr>
          <p:cNvPr id="11277" name="文本框 3">
            <a:extLst>
              <a:ext uri="{FF2B5EF4-FFF2-40B4-BE49-F238E27FC236}">
                <a16:creationId xmlns:a16="http://schemas.microsoft.com/office/drawing/2014/main" id="{463EA420-BA84-8DF7-9150-0AA1F6156672}"/>
              </a:ext>
            </a:extLst>
          </p:cNvPr>
          <p:cNvSpPr txBox="1">
            <a:spLocks noChangeArrowheads="1"/>
          </p:cNvSpPr>
          <p:nvPr/>
        </p:nvSpPr>
        <p:spPr bwMode="auto">
          <a:xfrm>
            <a:off x="971550" y="1058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E43348DA-AE7C-772E-2D57-97517FBED875}"/>
              </a:ext>
            </a:extLst>
          </p:cNvPr>
          <p:cNvSpPr txBox="1">
            <a:spLocks noRot="1" noChangeAspect="1" noMove="1" noResize="1" noEditPoints="1" noAdjustHandles="1" noChangeArrowheads="1" noChangeShapeType="1" noTextEdit="1"/>
          </p:cNvSpPr>
          <p:nvPr/>
        </p:nvSpPr>
        <p:spPr>
          <a:xfrm>
            <a:off x="179512" y="1059290"/>
            <a:ext cx="6120680" cy="653640"/>
          </a:xfrm>
          <a:prstGeom prst="rect">
            <a:avLst/>
          </a:prstGeom>
          <a:blipFill>
            <a:blip r:embed="rId8"/>
            <a:stretch>
              <a:fillRect/>
            </a:stretch>
          </a:blipFill>
        </p:spPr>
        <p:txBody>
          <a:bodyPr/>
          <a:lstStyle/>
          <a:p>
            <a:pPr>
              <a:defRPr/>
            </a:pPr>
            <a:r>
              <a:rPr lang="zh-CN" altLang="en-US" b="1">
                <a:noFill/>
                <a:latin typeface="Times New Roman" panose="02020603050405020304" pitchFamily="18" charset="0"/>
                <a:ea typeface="微软雅黑" panose="020B0503020204020204" pitchFamily="34" charset="-122"/>
                <a:cs typeface="Times New Roman" panose="02020603050405020304" pitchFamily="18" charset="0"/>
              </a:rPr>
              <a:t> </a:t>
            </a:r>
          </a:p>
        </p:txBody>
      </p:sp>
      <p:graphicFrame>
        <p:nvGraphicFramePr>
          <p:cNvPr id="11279" name="对象 22">
            <a:extLst>
              <a:ext uri="{FF2B5EF4-FFF2-40B4-BE49-F238E27FC236}">
                <a16:creationId xmlns:a16="http://schemas.microsoft.com/office/drawing/2014/main" id="{85BD96DC-2658-E6D6-6A75-2C4EC5E4BD2B}"/>
              </a:ext>
            </a:extLst>
          </p:cNvPr>
          <p:cNvGraphicFramePr>
            <a:graphicFrameLocks noChangeAspect="1"/>
          </p:cNvGraphicFramePr>
          <p:nvPr>
            <p:extLst>
              <p:ext uri="{D42A27DB-BD31-4B8C-83A1-F6EECF244321}">
                <p14:modId xmlns:p14="http://schemas.microsoft.com/office/powerpoint/2010/main" val="2500526559"/>
              </p:ext>
            </p:extLst>
          </p:nvPr>
        </p:nvGraphicFramePr>
        <p:xfrm>
          <a:off x="6038850" y="1084263"/>
          <a:ext cx="2801938" cy="598487"/>
        </p:xfrm>
        <a:graphic>
          <a:graphicData uri="http://schemas.openxmlformats.org/presentationml/2006/ole">
            <mc:AlternateContent xmlns:mc="http://schemas.openxmlformats.org/markup-compatibility/2006">
              <mc:Choice xmlns:v="urn:schemas-microsoft-com:vml" Requires="v">
                <p:oleObj name="Equation" r:id="rId9" imgW="1841400" imgH="393480" progId="Equation.DSMT4">
                  <p:embed/>
                </p:oleObj>
              </mc:Choice>
              <mc:Fallback>
                <p:oleObj name="Equation" r:id="rId9" imgW="1841400" imgH="393480" progId="Equation.DSMT4">
                  <p:embed/>
                  <p:pic>
                    <p:nvPicPr>
                      <p:cNvPr id="0" name="对象 22"/>
                      <p:cNvPicPr>
                        <a:picLocks noChangeAspect="1" noChangeArrowheads="1"/>
                      </p:cNvPicPr>
                      <p:nvPr/>
                    </p:nvPicPr>
                    <p:blipFill>
                      <a:blip r:embed="rId10"/>
                      <a:srcRect/>
                      <a:stretch>
                        <a:fillRect/>
                      </a:stretch>
                    </p:blipFill>
                    <p:spPr bwMode="auto">
                      <a:xfrm>
                        <a:off x="6038850" y="1084263"/>
                        <a:ext cx="2801938"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3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p:bldP spid="12298" grpId="0"/>
      <p:bldP spid="12303" grpId="0"/>
      <p:bldP spid="1230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D0048589-448C-FC78-220B-0628E3609C6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E7AD8F9-5340-47F4-AC5A-9DE22CACCB8A}"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7" name="Rectangle 2">
            <a:extLst>
              <a:ext uri="{FF2B5EF4-FFF2-40B4-BE49-F238E27FC236}">
                <a16:creationId xmlns:a16="http://schemas.microsoft.com/office/drawing/2014/main" id="{F4006412-2D49-D46F-9A49-B652EB3D708B}"/>
              </a:ext>
            </a:extLst>
          </p:cNvPr>
          <p:cNvSpPr>
            <a:spLocks noGrp="1" noRot="1" noChangeArrowheads="1"/>
          </p:cNvSpPr>
          <p:nvPr>
            <p:ph type="title"/>
          </p:nvPr>
        </p:nvSpPr>
        <p:spPr/>
        <p:txBody>
          <a:bodyPr>
            <a:normAutofit fontScale="90000"/>
          </a:bodyPr>
          <a:lstStyle/>
          <a:p>
            <a:pPr eaLnBrk="1" hangingPunct="1">
              <a:defRPr/>
            </a:pP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综合轻重空穴能带</a:t>
            </a:r>
            <a:b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的态密度空穴有效质量</a:t>
            </a:r>
          </a:p>
        </p:txBody>
      </p:sp>
      <p:sp>
        <p:nvSpPr>
          <p:cNvPr id="12292" name="Rectangle 6">
            <a:extLst>
              <a:ext uri="{FF2B5EF4-FFF2-40B4-BE49-F238E27FC236}">
                <a16:creationId xmlns:a16="http://schemas.microsoft.com/office/drawing/2014/main" id="{F993C31E-9282-7783-1619-94F7DC975AC1}"/>
              </a:ext>
            </a:extLst>
          </p:cNvPr>
          <p:cNvSpPr>
            <a:spLocks noGrp="1" noRot="1"/>
          </p:cNvSpPr>
          <p:nvPr>
            <p:ph type="body" idx="1"/>
          </p:nvPr>
        </p:nvSpPr>
        <p:spPr>
          <a:xfrm>
            <a:off x="301625" y="2492375"/>
            <a:ext cx="8540750" cy="3816350"/>
          </a:xfrm>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态密度空穴有效质量</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(Si</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Ge</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的价带等能面是扭曲的球面</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buFont typeface="Arial" panose="020B0604020202020204" pitchFamily="34" charset="0"/>
              <a:buNone/>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2293" name="Object 8">
            <a:extLst>
              <a:ext uri="{FF2B5EF4-FFF2-40B4-BE49-F238E27FC236}">
                <a16:creationId xmlns:a16="http://schemas.microsoft.com/office/drawing/2014/main" id="{0E602B0B-9DAF-170D-BFFD-F776CA17CDD6}"/>
              </a:ext>
            </a:extLst>
          </p:cNvPr>
          <p:cNvGraphicFramePr>
            <a:graphicFrameLocks noGrp="1" noChangeAspect="1"/>
          </p:cNvGraphicFramePr>
          <p:nvPr>
            <p:ph sz="half" idx="4294967295"/>
            <p:extLst>
              <p:ext uri="{D42A27DB-BD31-4B8C-83A1-F6EECF244321}">
                <p14:modId xmlns:p14="http://schemas.microsoft.com/office/powerpoint/2010/main" val="843932572"/>
              </p:ext>
            </p:extLst>
          </p:nvPr>
        </p:nvGraphicFramePr>
        <p:xfrm>
          <a:off x="1041423" y="3555208"/>
          <a:ext cx="4127102" cy="1366836"/>
        </p:xfrm>
        <a:graphic>
          <a:graphicData uri="http://schemas.openxmlformats.org/presentationml/2006/ole">
            <mc:AlternateContent xmlns:mc="http://schemas.openxmlformats.org/markup-compatibility/2006">
              <mc:Choice xmlns:v="urn:schemas-microsoft-com:vml" Requires="v">
                <p:oleObj name="Equation" r:id="rId2" imgW="1917360" imgH="634680" progId="Equation.DSMT4">
                  <p:embed/>
                </p:oleObj>
              </mc:Choice>
              <mc:Fallback>
                <p:oleObj name="Equation" r:id="rId2" imgW="1917360" imgH="634680" progId="Equation.DSMT4">
                  <p:embed/>
                  <p:pic>
                    <p:nvPicPr>
                      <p:cNvPr id="0" name="Object 8"/>
                      <p:cNvPicPr>
                        <a:picLocks noGrp="1" noChangeAspect="1" noChangeArrowheads="1"/>
                      </p:cNvPicPr>
                      <p:nvPr/>
                    </p:nvPicPr>
                    <p:blipFill>
                      <a:blip r:embed="rId3"/>
                      <a:srcRect/>
                      <a:stretch>
                        <a:fillRect/>
                      </a:stretch>
                    </p:blipFill>
                    <p:spPr bwMode="auto">
                      <a:xfrm>
                        <a:off x="1041423" y="3555208"/>
                        <a:ext cx="4127102" cy="1366836"/>
                      </a:xfrm>
                      <a:prstGeom prst="rect">
                        <a:avLst/>
                      </a:prstGeom>
                      <a:noFill/>
                      <a:ln>
                        <a:noFill/>
                      </a:ln>
                      <a:effectLst/>
                    </p:spPr>
                  </p:pic>
                </p:oleObj>
              </mc:Fallback>
            </mc:AlternateContent>
          </a:graphicData>
        </a:graphic>
      </p:graphicFrame>
      <p:sp>
        <p:nvSpPr>
          <p:cNvPr id="12294" name="Text Box 10">
            <a:extLst>
              <a:ext uri="{FF2B5EF4-FFF2-40B4-BE49-F238E27FC236}">
                <a16:creationId xmlns:a16="http://schemas.microsoft.com/office/drawing/2014/main" id="{116E3746-9AD4-C690-ADCA-08180AB1C987}"/>
              </a:ext>
            </a:extLst>
          </p:cNvPr>
          <p:cNvSpPr txBox="1">
            <a:spLocks noChangeArrowheads="1"/>
          </p:cNvSpPr>
          <p:nvPr/>
        </p:nvSpPr>
        <p:spPr bwMode="auto">
          <a:xfrm>
            <a:off x="5580063" y="3429000"/>
            <a:ext cx="316865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Si: </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hh</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0.49</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lh</a:t>
            </a:r>
            <a:r>
              <a:rPr lang="zh-CN" altLang="en-US" sz="2000" b="1" i="1" baseline="-250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0.16</a:t>
            </a:r>
            <a:endParaRPr lang="en-US" altLang="zh-CN" sz="2000" b="1" baseline="-2500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50000"/>
              </a:spcBef>
              <a:buFontTx/>
              <a:buNone/>
            </a:pP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baseline="300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i="1" baseline="300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0.52</a:t>
            </a:r>
          </a:p>
          <a:p>
            <a:pPr eaLnBrk="1" hangingPunct="1">
              <a:spcBef>
                <a:spcPct val="50000"/>
              </a:spcBef>
              <a:buFontTx/>
              <a:buNone/>
            </a:pP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Ge: </a:t>
            </a:r>
            <a:r>
              <a:rPr lang="de-DE" altLang="zh-CN" sz="2000" b="1" i="1">
                <a:latin typeface="Times New Roman" panose="02020603050405020304" pitchFamily="18" charset="0"/>
                <a:ea typeface="微软雅黑" panose="020B0503020204020204" pitchFamily="34" charset="-122"/>
                <a:cs typeface="Times New Roman" panose="02020603050405020304" pitchFamily="18" charset="0"/>
              </a:rPr>
              <a:t>m</a:t>
            </a:r>
            <a:r>
              <a:rPr lang="de-DE"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hh</a:t>
            </a:r>
            <a:r>
              <a:rPr lang="zh-CN" altLang="en-US" sz="2000" b="1" i="1" baseline="-25000">
                <a:latin typeface="Times New Roman" panose="02020603050405020304" pitchFamily="18" charset="0"/>
                <a:ea typeface="微软雅黑" panose="020B0503020204020204" pitchFamily="34" charset="-122"/>
                <a:cs typeface="Times New Roman" panose="02020603050405020304" pitchFamily="18" charset="0"/>
              </a:rPr>
              <a:t>  </a:t>
            </a:r>
            <a:r>
              <a:rPr lang="de-DE" altLang="zh-CN" sz="2000" b="1">
                <a:latin typeface="Times New Roman" panose="02020603050405020304" pitchFamily="18" charset="0"/>
                <a:ea typeface="微软雅黑" panose="020B0503020204020204" pitchFamily="34" charset="-122"/>
                <a:cs typeface="Times New Roman" panose="02020603050405020304" pitchFamily="18" charset="0"/>
              </a:rPr>
              <a:t>0.28</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a:t>
            </a:r>
            <a:r>
              <a:rPr lang="de-DE" altLang="zh-CN" sz="2000" b="1" i="1">
                <a:latin typeface="Times New Roman" panose="02020603050405020304" pitchFamily="18" charset="0"/>
                <a:ea typeface="微软雅黑" panose="020B0503020204020204" pitchFamily="34" charset="-122"/>
                <a:cs typeface="Times New Roman" panose="02020603050405020304" pitchFamily="18" charset="0"/>
              </a:rPr>
              <a:t>m</a:t>
            </a:r>
            <a:r>
              <a:rPr lang="de-DE"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lh</a:t>
            </a:r>
            <a:r>
              <a:rPr lang="zh-CN" altLang="en-US" sz="2000" b="1" i="1" baseline="-25000">
                <a:latin typeface="Times New Roman" panose="02020603050405020304" pitchFamily="18" charset="0"/>
                <a:ea typeface="微软雅黑" panose="020B0503020204020204" pitchFamily="34" charset="-122"/>
                <a:cs typeface="Times New Roman" panose="02020603050405020304" pitchFamily="18" charset="0"/>
              </a:rPr>
              <a:t>  </a:t>
            </a:r>
            <a:r>
              <a:rPr lang="de-DE" altLang="zh-CN" sz="2000" b="1">
                <a:latin typeface="Times New Roman" panose="02020603050405020304" pitchFamily="18" charset="0"/>
                <a:ea typeface="微软雅黑" panose="020B0503020204020204" pitchFamily="34" charset="-122"/>
                <a:cs typeface="Times New Roman" panose="02020603050405020304" pitchFamily="18" charset="0"/>
              </a:rPr>
              <a:t>0.044</a:t>
            </a:r>
          </a:p>
          <a:p>
            <a:pPr eaLnBrk="1" hangingPunct="1">
              <a:spcBef>
                <a:spcPct val="50000"/>
              </a:spcBef>
              <a:buFontTx/>
              <a:buNone/>
            </a:pPr>
            <a:r>
              <a:rPr lang="de-DE" altLang="zh-CN" sz="20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baseline="300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i="1" baseline="30000">
                <a:latin typeface="Times New Roman" panose="02020603050405020304" pitchFamily="18" charset="0"/>
                <a:ea typeface="微软雅黑" panose="020B0503020204020204" pitchFamily="34" charset="-122"/>
                <a:cs typeface="Times New Roman" panose="02020603050405020304" pitchFamily="18" charset="0"/>
              </a:rPr>
              <a:t>  </a:t>
            </a:r>
            <a:r>
              <a:rPr lang="de-DE" altLang="zh-CN" sz="2000" b="1">
                <a:latin typeface="Times New Roman" panose="02020603050405020304" pitchFamily="18" charset="0"/>
                <a:ea typeface="微软雅黑" panose="020B0503020204020204" pitchFamily="34" charset="-122"/>
                <a:cs typeface="Times New Roman" panose="02020603050405020304" pitchFamily="18" charset="0"/>
              </a:rPr>
              <a:t>0.29</a:t>
            </a:r>
            <a:endParaRPr lang="en-US" altLang="zh-CN" sz="20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50000"/>
              </a:spcBef>
              <a:buFontTx/>
              <a:buNone/>
            </a:pP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GaAs: </a:t>
            </a:r>
            <a:r>
              <a:rPr lang="de-DE" altLang="zh-CN" sz="2000" b="1" i="1">
                <a:latin typeface="Times New Roman" panose="02020603050405020304" pitchFamily="18" charset="0"/>
                <a:ea typeface="微软雅黑" panose="020B0503020204020204" pitchFamily="34" charset="-122"/>
                <a:cs typeface="Times New Roman" panose="02020603050405020304" pitchFamily="18" charset="0"/>
              </a:rPr>
              <a:t>m</a:t>
            </a:r>
            <a:r>
              <a:rPr lang="de-DE"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hh</a:t>
            </a:r>
            <a:r>
              <a:rPr lang="zh-CN" altLang="en-US" sz="2000" b="1" baseline="-25000">
                <a:latin typeface="Times New Roman" panose="02020603050405020304" pitchFamily="18" charset="0"/>
                <a:ea typeface="微软雅黑" panose="020B0503020204020204" pitchFamily="34" charset="-122"/>
                <a:cs typeface="Times New Roman" panose="02020603050405020304" pitchFamily="18" charset="0"/>
              </a:rPr>
              <a:t>  </a:t>
            </a:r>
            <a:r>
              <a:rPr lang="de-DE" altLang="zh-CN" sz="2000" b="1">
                <a:latin typeface="Times New Roman" panose="02020603050405020304" pitchFamily="18" charset="0"/>
                <a:ea typeface="微软雅黑" panose="020B0503020204020204" pitchFamily="34" charset="-122"/>
                <a:cs typeface="Times New Roman" panose="02020603050405020304" pitchFamily="18" charset="0"/>
              </a:rPr>
              <a:t>0.45</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a:t>
            </a:r>
            <a:r>
              <a:rPr lang="de-DE" altLang="zh-CN" sz="2000" b="1" i="1">
                <a:latin typeface="Times New Roman" panose="02020603050405020304" pitchFamily="18" charset="0"/>
                <a:ea typeface="微软雅黑" panose="020B0503020204020204" pitchFamily="34" charset="-122"/>
                <a:cs typeface="Times New Roman" panose="02020603050405020304" pitchFamily="18" charset="0"/>
              </a:rPr>
              <a:t>m</a:t>
            </a:r>
            <a:r>
              <a:rPr lang="de-DE"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lh</a:t>
            </a:r>
            <a:r>
              <a:rPr lang="zh-CN" altLang="en-US" sz="2000" b="1" i="1" baseline="-25000">
                <a:latin typeface="Times New Roman" panose="02020603050405020304" pitchFamily="18" charset="0"/>
                <a:ea typeface="微软雅黑" panose="020B0503020204020204" pitchFamily="34" charset="-122"/>
                <a:cs typeface="Times New Roman" panose="02020603050405020304" pitchFamily="18" charset="0"/>
              </a:rPr>
              <a:t>  </a:t>
            </a:r>
            <a:r>
              <a:rPr lang="de-DE" altLang="zh-CN" sz="2000" b="1">
                <a:latin typeface="Times New Roman" panose="02020603050405020304" pitchFamily="18" charset="0"/>
                <a:ea typeface="微软雅黑" panose="020B0503020204020204" pitchFamily="34" charset="-122"/>
                <a:cs typeface="Times New Roman" panose="02020603050405020304" pitchFamily="18" charset="0"/>
              </a:rPr>
              <a:t>0.082</a:t>
            </a:r>
          </a:p>
          <a:p>
            <a:pPr eaLnBrk="1" hangingPunct="1">
              <a:spcBef>
                <a:spcPct val="50000"/>
              </a:spcBef>
              <a:buFontTx/>
              <a:buNone/>
            </a:pPr>
            <a:r>
              <a:rPr lang="de-DE" altLang="zh-CN" sz="20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i="1" baseline="-250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baseline="3000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i="1" baseline="30000">
                <a:latin typeface="Times New Roman" panose="02020603050405020304" pitchFamily="18" charset="0"/>
                <a:ea typeface="微软雅黑" panose="020B0503020204020204" pitchFamily="34" charset="-122"/>
                <a:cs typeface="Times New Roman" panose="02020603050405020304" pitchFamily="18" charset="0"/>
              </a:rPr>
              <a:t>  </a:t>
            </a:r>
            <a:r>
              <a:rPr lang="de-DE" altLang="zh-CN" sz="2000" b="1">
                <a:latin typeface="Times New Roman" panose="02020603050405020304" pitchFamily="18" charset="0"/>
                <a:ea typeface="微软雅黑" panose="020B0503020204020204" pitchFamily="34" charset="-122"/>
                <a:cs typeface="Times New Roman" panose="02020603050405020304" pitchFamily="18" charset="0"/>
              </a:rPr>
              <a:t>0.53</a:t>
            </a:r>
            <a:endParaRPr lang="en-US" altLang="zh-CN" sz="20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295" name="TextBox 10">
            <a:extLst>
              <a:ext uri="{FF2B5EF4-FFF2-40B4-BE49-F238E27FC236}">
                <a16:creationId xmlns:a16="http://schemas.microsoft.com/office/drawing/2014/main" id="{E192A47C-770A-DDEF-92AC-F5DE9ED58E67}"/>
              </a:ext>
            </a:extLst>
          </p:cNvPr>
          <p:cNvSpPr txBox="1">
            <a:spLocks noChangeArrowheads="1"/>
          </p:cNvSpPr>
          <p:nvPr/>
        </p:nvSpPr>
        <p:spPr bwMode="auto">
          <a:xfrm>
            <a:off x="323850" y="5313363"/>
            <a:ext cx="4752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将轻重空穴两个球中的状态数（体积）折合成一个球的状态数（体积）</a:t>
            </a:r>
            <a:endParaRPr lang="en-US" altLang="zh-CN" sz="1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1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如果自旋分裂带足够接近，有效质量会增加</a:t>
            </a:r>
          </a:p>
        </p:txBody>
      </p:sp>
      <p:sp>
        <p:nvSpPr>
          <p:cNvPr id="12296" name="TextBox 11">
            <a:extLst>
              <a:ext uri="{FF2B5EF4-FFF2-40B4-BE49-F238E27FC236}">
                <a16:creationId xmlns:a16="http://schemas.microsoft.com/office/drawing/2014/main" id="{33D8967E-B07C-5C53-8F7B-98A4347CE3CE}"/>
              </a:ext>
            </a:extLst>
          </p:cNvPr>
          <p:cNvSpPr txBox="1">
            <a:spLocks noChangeArrowheads="1"/>
          </p:cNvSpPr>
          <p:nvPr/>
        </p:nvSpPr>
        <p:spPr bwMode="auto">
          <a:xfrm>
            <a:off x="395288" y="4916488"/>
            <a:ext cx="434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注意：态密度有效质量是一种等效的表示</a:t>
            </a:r>
          </a:p>
        </p:txBody>
      </p:sp>
      <p:graphicFrame>
        <p:nvGraphicFramePr>
          <p:cNvPr id="12297" name="对象 11">
            <a:extLst>
              <a:ext uri="{FF2B5EF4-FFF2-40B4-BE49-F238E27FC236}">
                <a16:creationId xmlns:a16="http://schemas.microsoft.com/office/drawing/2014/main" id="{F0397EF5-9A07-EC6F-0ADB-F1282C9BDD54}"/>
              </a:ext>
            </a:extLst>
          </p:cNvPr>
          <p:cNvGraphicFramePr>
            <a:graphicFrameLocks noChangeAspect="1"/>
          </p:cNvGraphicFramePr>
          <p:nvPr>
            <p:extLst>
              <p:ext uri="{D42A27DB-BD31-4B8C-83A1-F6EECF244321}">
                <p14:modId xmlns:p14="http://schemas.microsoft.com/office/powerpoint/2010/main" val="1064783555"/>
              </p:ext>
            </p:extLst>
          </p:nvPr>
        </p:nvGraphicFramePr>
        <p:xfrm>
          <a:off x="2859088" y="1573213"/>
          <a:ext cx="3424237" cy="733425"/>
        </p:xfrm>
        <a:graphic>
          <a:graphicData uri="http://schemas.openxmlformats.org/presentationml/2006/ole">
            <mc:AlternateContent xmlns:mc="http://schemas.openxmlformats.org/markup-compatibility/2006">
              <mc:Choice xmlns:v="urn:schemas-microsoft-com:vml" Requires="v">
                <p:oleObj name="Equation" r:id="rId4" imgW="1841400" imgH="393480" progId="Equation.DSMT4">
                  <p:embed/>
                </p:oleObj>
              </mc:Choice>
              <mc:Fallback>
                <p:oleObj name="Equation" r:id="rId4" imgW="1841400" imgH="393480" progId="Equation.DSMT4">
                  <p:embed/>
                  <p:pic>
                    <p:nvPicPr>
                      <p:cNvPr id="0" name="对象 11"/>
                      <p:cNvPicPr>
                        <a:picLocks noChangeAspect="1" noChangeArrowheads="1"/>
                      </p:cNvPicPr>
                      <p:nvPr/>
                    </p:nvPicPr>
                    <p:blipFill>
                      <a:blip r:embed="rId5"/>
                      <a:srcRect/>
                      <a:stretch>
                        <a:fillRect/>
                      </a:stretch>
                    </p:blipFill>
                    <p:spPr bwMode="auto">
                      <a:xfrm>
                        <a:off x="2859088" y="1573213"/>
                        <a:ext cx="34242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5473</TotalTime>
  <Words>3420</Words>
  <Application>Microsoft Office PowerPoint</Application>
  <PresentationFormat>On-screen Show (4:3)</PresentationFormat>
  <Paragraphs>468</Paragraphs>
  <Slides>54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54</vt:i4>
      </vt:variant>
    </vt:vector>
  </HeadingPairs>
  <TitlesOfParts>
    <vt:vector size="63" baseType="lpstr">
      <vt:lpstr>微软雅黑</vt:lpstr>
      <vt:lpstr>Arial</vt:lpstr>
      <vt:lpstr>Calibri</vt:lpstr>
      <vt:lpstr>Times New Roman</vt:lpstr>
      <vt:lpstr>Wingdings</vt:lpstr>
      <vt:lpstr>Office 主题​​</vt:lpstr>
      <vt:lpstr>Equation</vt:lpstr>
      <vt:lpstr>公式</vt:lpstr>
      <vt:lpstr>MathType 7.0 Equation</vt:lpstr>
      <vt:lpstr>第四章  固体的电特性</vt:lpstr>
      <vt:lpstr>内容提要</vt:lpstr>
      <vt:lpstr>4.3  半导体的电特性</vt:lpstr>
      <vt:lpstr>4.3.2  平衡半导体中的杂质与载流子</vt:lpstr>
      <vt:lpstr>半导体中载流子的填充</vt:lpstr>
      <vt:lpstr>能态密度</vt:lpstr>
      <vt:lpstr>基于带边有效质量近似的 载流子能态密度</vt:lpstr>
      <vt:lpstr>Ge、Si的导带态密度有效质量</vt:lpstr>
      <vt:lpstr>综合轻重空穴能带 的态密度空穴有效质量</vt:lpstr>
      <vt:lpstr>4.3.2  平衡半导体中的杂质与载流子</vt:lpstr>
      <vt:lpstr>半导体费米能级与金属费米能级的比较</vt:lpstr>
      <vt:lpstr>PowerPoint Presentation</vt:lpstr>
      <vt:lpstr>PowerPoint Presentation</vt:lpstr>
      <vt:lpstr>PowerPoint Presentation</vt:lpstr>
      <vt:lpstr>近玻尔兹曼统计分布</vt:lpstr>
      <vt:lpstr>近玻尔兹曼统计分布</vt:lpstr>
      <vt:lpstr>4.3.2  平衡半导体中的杂质与载流子</vt:lpstr>
      <vt:lpstr>半导体载流子浓度的计算</vt:lpstr>
      <vt:lpstr>根据分布几率和能态密度计算电子浓度</vt:lpstr>
      <vt:lpstr>PowerPoint Presentation</vt:lpstr>
      <vt:lpstr>PowerPoint Presentation</vt:lpstr>
      <vt:lpstr>例题</vt:lpstr>
      <vt:lpstr>电子浓度与空穴浓度之间的关系</vt:lpstr>
      <vt:lpstr>4.3.2  平衡半导体中的杂质与载流子</vt:lpstr>
      <vt:lpstr>PowerPoint Presentation</vt:lpstr>
      <vt:lpstr>半导体的本征热激发</vt:lpstr>
      <vt:lpstr>本征费米能级</vt:lpstr>
      <vt:lpstr>例题</vt:lpstr>
      <vt:lpstr>4.3.2  平衡半导体中的杂质与载流子</vt:lpstr>
      <vt:lpstr>半导体中的杂质</vt:lpstr>
      <vt:lpstr>施主与受主（替位式杂质），以Si为例</vt:lpstr>
      <vt:lpstr>施主杂质</vt:lpstr>
      <vt:lpstr>施主杂质能级的特点</vt:lpstr>
      <vt:lpstr>受主杂质</vt:lpstr>
      <vt:lpstr>PowerPoint Presentation</vt:lpstr>
      <vt:lpstr>PowerPoint Presentation</vt:lpstr>
      <vt:lpstr>PowerPoint Presentation</vt:lpstr>
      <vt:lpstr>4.3.2  平衡半导体中的杂质与载流子</vt:lpstr>
      <vt:lpstr>故意掺杂的半导体中的 载流子浓度和费米能级</vt:lpstr>
      <vt:lpstr>PowerPoint Presentation</vt:lpstr>
      <vt:lpstr>PowerPoint Presentation</vt:lpstr>
      <vt:lpstr>故意掺杂的n型半导体的电子浓度</vt:lpstr>
      <vt:lpstr>故意掺杂的n型半导体的电子浓度</vt:lpstr>
      <vt:lpstr>N型半导体中的空穴浓度和费米能级</vt:lpstr>
      <vt:lpstr>受主杂质激发有类似结果</vt:lpstr>
      <vt:lpstr>受主杂质时载流子浓度和费米能级</vt:lpstr>
      <vt:lpstr>载流子浓度与温度的关系</vt:lpstr>
      <vt:lpstr>费米能级与温度及杂质浓度的关系</vt:lpstr>
      <vt:lpstr>补偿半导体中的载流子浓度</vt:lpstr>
      <vt:lpstr>补偿半导体中的载流子浓度</vt:lpstr>
      <vt:lpstr>PowerPoint Presentation</vt:lpstr>
      <vt:lpstr>例题</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固体的电特性</dc:title>
  <dc:creator>Wang Lai</dc:creator>
  <cp:lastModifiedBy>Man Fong Lio</cp:lastModifiedBy>
  <cp:revision>183</cp:revision>
  <dcterms:created xsi:type="dcterms:W3CDTF">2013-04-07T02:19:56Z</dcterms:created>
  <dcterms:modified xsi:type="dcterms:W3CDTF">2024-05-28T17:36:42Z</dcterms:modified>
</cp:coreProperties>
</file>