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368" r:id="rId2"/>
    <p:sldId id="256" r:id="rId3"/>
    <p:sldId id="257" r:id="rId4"/>
    <p:sldId id="348" r:id="rId5"/>
    <p:sldId id="349" r:id="rId6"/>
    <p:sldId id="350" r:id="rId7"/>
    <p:sldId id="351" r:id="rId8"/>
    <p:sldId id="352" r:id="rId9"/>
    <p:sldId id="353" r:id="rId10"/>
    <p:sldId id="356" r:id="rId11"/>
    <p:sldId id="354" r:id="rId12"/>
    <p:sldId id="355" r:id="rId13"/>
    <p:sldId id="358" r:id="rId14"/>
    <p:sldId id="359" r:id="rId15"/>
    <p:sldId id="273" r:id="rId16"/>
    <p:sldId id="274" r:id="rId17"/>
    <p:sldId id="342" r:id="rId18"/>
    <p:sldId id="361" r:id="rId19"/>
    <p:sldId id="344" r:id="rId20"/>
    <p:sldId id="363" r:id="rId21"/>
    <p:sldId id="284" r:id="rId22"/>
    <p:sldId id="376" r:id="rId23"/>
    <p:sldId id="377" r:id="rId24"/>
    <p:sldId id="378" r:id="rId25"/>
    <p:sldId id="379" r:id="rId26"/>
    <p:sldId id="380" r:id="rId27"/>
    <p:sldId id="291" r:id="rId28"/>
    <p:sldId id="293" r:id="rId29"/>
    <p:sldId id="296" r:id="rId30"/>
    <p:sldId id="364" r:id="rId31"/>
    <p:sldId id="365" r:id="rId32"/>
    <p:sldId id="367" r:id="rId33"/>
    <p:sldId id="366" r:id="rId34"/>
    <p:sldId id="299" r:id="rId35"/>
    <p:sldId id="300" r:id="rId36"/>
    <p:sldId id="301" r:id="rId37"/>
    <p:sldId id="302" r:id="rId38"/>
    <p:sldId id="303" r:id="rId39"/>
    <p:sldId id="304" r:id="rId40"/>
    <p:sldId id="305" r:id="rId41"/>
    <p:sldId id="307" r:id="rId42"/>
    <p:sldId id="306" r:id="rId43"/>
    <p:sldId id="382" r:id="rId44"/>
    <p:sldId id="311" r:id="rId45"/>
    <p:sldId id="384" r:id="rId46"/>
    <p:sldId id="313" r:id="rId47"/>
    <p:sldId id="314" r:id="rId48"/>
    <p:sldId id="381" r:id="rId49"/>
    <p:sldId id="383"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66FF"/>
    <a:srgbClr val="008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7" autoAdjust="0"/>
    <p:restoredTop sz="94660"/>
  </p:normalViewPr>
  <p:slideViewPr>
    <p:cSldViewPr showGuides="1">
      <p:cViewPr>
        <p:scale>
          <a:sx n="66" d="100"/>
          <a:sy n="66" d="100"/>
        </p:scale>
        <p:origin x="1358" y="34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821F039-7300-4150-AA3E-0613BB634635}" type="datetimeFigureOut">
              <a:rPr lang="zh-CN" altLang="en-US"/>
              <a:pPr>
                <a:defRPr/>
              </a:pPr>
              <a:t>2024/5/27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FED9935-78F9-4685-9E57-7C481CE9D734}" type="slidenum">
              <a:rPr lang="zh-CN" altLang="en-US"/>
              <a:pPr/>
              <a:t>‹#›</a:t>
            </a:fld>
            <a:endParaRPr lang="zh-CN" altLang="en-US"/>
          </a:p>
        </p:txBody>
      </p:sp>
    </p:spTree>
    <p:extLst>
      <p:ext uri="{BB962C8B-B14F-4D97-AF65-F5344CB8AC3E}">
        <p14:creationId xmlns:p14="http://schemas.microsoft.com/office/powerpoint/2010/main" val="33811078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03E8153-D31A-4EBD-9E82-8E59C777A2DA}" type="slidenum">
              <a:rPr lang="zh-CN" altLang="en-US"/>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p:cNvSpPr>
            <a:spLocks noGrp="1"/>
          </p:cNvSpPr>
          <p:nvPr>
            <p:ph type="sldNum" sz="quarter" idx="12"/>
          </p:nvPr>
        </p:nvSpPr>
        <p:spPr/>
        <p:txBody>
          <a:bodyPr/>
          <a:lstStyle>
            <a:lvl1pPr>
              <a:defRPr/>
            </a:lvl1pPr>
          </a:lstStyle>
          <a:p>
            <a:fld id="{1345DB39-0648-4EF5-AF05-2076B2E971D7}" type="slidenum">
              <a:rPr lang="zh-CN" altLang="en-US"/>
              <a:pPr/>
              <a:t>‹#›</a:t>
            </a:fld>
            <a:endParaRPr lang="zh-CN" altLang="en-US"/>
          </a:p>
        </p:txBody>
      </p:sp>
    </p:spTree>
    <p:extLst>
      <p:ext uri="{BB962C8B-B14F-4D97-AF65-F5344CB8AC3E}">
        <p14:creationId xmlns:p14="http://schemas.microsoft.com/office/powerpoint/2010/main" val="59790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p:cNvSpPr>
            <a:spLocks noGrp="1"/>
          </p:cNvSpPr>
          <p:nvPr>
            <p:ph type="sldNum" sz="quarter" idx="12"/>
          </p:nvPr>
        </p:nvSpPr>
        <p:spPr/>
        <p:txBody>
          <a:bodyPr/>
          <a:lstStyle>
            <a:lvl1pPr>
              <a:defRPr/>
            </a:lvl1pPr>
          </a:lstStyle>
          <a:p>
            <a:fld id="{4214C5BD-2B12-47D5-914D-11CE7794173D}" type="slidenum">
              <a:rPr lang="zh-CN" altLang="en-US"/>
              <a:pPr/>
              <a:t>‹#›</a:t>
            </a:fld>
            <a:endParaRPr lang="zh-CN" altLang="en-US"/>
          </a:p>
        </p:txBody>
      </p:sp>
    </p:spTree>
    <p:extLst>
      <p:ext uri="{BB962C8B-B14F-4D97-AF65-F5344CB8AC3E}">
        <p14:creationId xmlns:p14="http://schemas.microsoft.com/office/powerpoint/2010/main" val="348044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p:cNvSpPr>
            <a:spLocks noGrp="1"/>
          </p:cNvSpPr>
          <p:nvPr>
            <p:ph type="sldNum" sz="quarter" idx="12"/>
          </p:nvPr>
        </p:nvSpPr>
        <p:spPr/>
        <p:txBody>
          <a:bodyPr/>
          <a:lstStyle>
            <a:lvl1pPr>
              <a:defRPr/>
            </a:lvl1pPr>
          </a:lstStyle>
          <a:p>
            <a:fld id="{FD5C7A45-DC6E-45D7-B0B7-46B3C04D0B04}" type="slidenum">
              <a:rPr lang="zh-CN" altLang="en-US"/>
              <a:pPr/>
              <a:t>‹#›</a:t>
            </a:fld>
            <a:endParaRPr lang="zh-CN" altLang="en-US"/>
          </a:p>
        </p:txBody>
      </p:sp>
    </p:spTree>
    <p:extLst>
      <p:ext uri="{BB962C8B-B14F-4D97-AF65-F5344CB8AC3E}">
        <p14:creationId xmlns:p14="http://schemas.microsoft.com/office/powerpoint/2010/main" val="207050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7" name="灯片编号占位符 5"/>
          <p:cNvSpPr>
            <a:spLocks noGrp="1"/>
          </p:cNvSpPr>
          <p:nvPr>
            <p:ph type="sldNum" sz="quarter" idx="12"/>
          </p:nvPr>
        </p:nvSpPr>
        <p:spPr/>
        <p:txBody>
          <a:bodyPr/>
          <a:lstStyle>
            <a:lvl1pPr>
              <a:defRPr/>
            </a:lvl1pPr>
          </a:lstStyle>
          <a:p>
            <a:fld id="{2840B65D-AA6C-4C3F-B73F-44A4497FD6EE}" type="slidenum">
              <a:rPr lang="en-US" altLang="zh-CN"/>
              <a:pPr/>
              <a:t>‹#›</a:t>
            </a:fld>
            <a:endParaRPr lang="en-US" altLang="zh-CN"/>
          </a:p>
        </p:txBody>
      </p:sp>
    </p:spTree>
    <p:extLst>
      <p:ext uri="{BB962C8B-B14F-4D97-AF65-F5344CB8AC3E}">
        <p14:creationId xmlns:p14="http://schemas.microsoft.com/office/powerpoint/2010/main" val="397052454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52600"/>
            <a:ext cx="4194175" cy="2058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63988"/>
            <a:ext cx="4194175" cy="2058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dirty="0"/>
          </a:p>
        </p:txBody>
      </p:sp>
      <p:sp>
        <p:nvSpPr>
          <p:cNvPr id="7" name="页脚占位符 4"/>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8" name="灯片编号占位符 5"/>
          <p:cNvSpPr>
            <a:spLocks noGrp="1"/>
          </p:cNvSpPr>
          <p:nvPr>
            <p:ph type="sldNum" sz="quarter" idx="12"/>
          </p:nvPr>
        </p:nvSpPr>
        <p:spPr/>
        <p:txBody>
          <a:bodyPr/>
          <a:lstStyle>
            <a:lvl1pPr>
              <a:defRPr/>
            </a:lvl1pPr>
          </a:lstStyle>
          <a:p>
            <a:fld id="{10B94D7E-8BC0-403E-A9D0-8B80A12257E4}" type="slidenum">
              <a:rPr lang="en-US" altLang="zh-CN"/>
              <a:pPr/>
              <a:t>‹#›</a:t>
            </a:fld>
            <a:endParaRPr lang="en-US" altLang="zh-CN"/>
          </a:p>
        </p:txBody>
      </p:sp>
    </p:spTree>
    <p:extLst>
      <p:ext uri="{BB962C8B-B14F-4D97-AF65-F5344CB8AC3E}">
        <p14:creationId xmlns:p14="http://schemas.microsoft.com/office/powerpoint/2010/main" val="135003810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7" name="灯片编号占位符 5"/>
          <p:cNvSpPr>
            <a:spLocks noGrp="1"/>
          </p:cNvSpPr>
          <p:nvPr>
            <p:ph type="sldNum" sz="quarter" idx="12"/>
          </p:nvPr>
        </p:nvSpPr>
        <p:spPr/>
        <p:txBody>
          <a:bodyPr/>
          <a:lstStyle>
            <a:lvl1pPr>
              <a:defRPr/>
            </a:lvl1pPr>
          </a:lstStyle>
          <a:p>
            <a:fld id="{4F687677-F7F6-40F9-A811-FFFF61DA4718}" type="slidenum">
              <a:rPr lang="en-US" altLang="zh-CN"/>
              <a:pPr/>
              <a:t>‹#›</a:t>
            </a:fld>
            <a:endParaRPr lang="en-US" altLang="zh-CN"/>
          </a:p>
        </p:txBody>
      </p:sp>
    </p:spTree>
    <p:extLst>
      <p:ext uri="{BB962C8B-B14F-4D97-AF65-F5344CB8AC3E}">
        <p14:creationId xmlns:p14="http://schemas.microsoft.com/office/powerpoint/2010/main" val="10356883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p:cNvSpPr>
            <a:spLocks noGrp="1"/>
          </p:cNvSpPr>
          <p:nvPr>
            <p:ph type="sldNum" sz="quarter" idx="12"/>
          </p:nvPr>
        </p:nvSpPr>
        <p:spPr/>
        <p:txBody>
          <a:bodyPr/>
          <a:lstStyle>
            <a:lvl1pPr>
              <a:defRPr/>
            </a:lvl1pPr>
          </a:lstStyle>
          <a:p>
            <a:fld id="{14779898-ED37-4A76-9145-95981B0AD952}" type="slidenum">
              <a:rPr lang="zh-CN" altLang="en-US"/>
              <a:pPr/>
              <a:t>‹#›</a:t>
            </a:fld>
            <a:endParaRPr lang="zh-CN" altLang="en-US"/>
          </a:p>
        </p:txBody>
      </p:sp>
    </p:spTree>
    <p:extLst>
      <p:ext uri="{BB962C8B-B14F-4D97-AF65-F5344CB8AC3E}">
        <p14:creationId xmlns:p14="http://schemas.microsoft.com/office/powerpoint/2010/main" val="429036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5"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p:cNvSpPr>
            <a:spLocks noGrp="1"/>
          </p:cNvSpPr>
          <p:nvPr>
            <p:ph type="sldNum" sz="quarter" idx="12"/>
          </p:nvPr>
        </p:nvSpPr>
        <p:spPr/>
        <p:txBody>
          <a:bodyPr/>
          <a:lstStyle>
            <a:lvl1pPr>
              <a:defRPr/>
            </a:lvl1pPr>
          </a:lstStyle>
          <a:p>
            <a:fld id="{5EABEB41-EFD9-4E10-B181-831DB9E6690A}" type="slidenum">
              <a:rPr lang="zh-CN" altLang="en-US"/>
              <a:pPr/>
              <a:t>‹#›</a:t>
            </a:fld>
            <a:endParaRPr lang="zh-CN" altLang="en-US"/>
          </a:p>
        </p:txBody>
      </p:sp>
    </p:spTree>
    <p:extLst>
      <p:ext uri="{BB962C8B-B14F-4D97-AF65-F5344CB8AC3E}">
        <p14:creationId xmlns:p14="http://schemas.microsoft.com/office/powerpoint/2010/main" val="288967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6"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p:cNvSpPr>
            <a:spLocks noGrp="1"/>
          </p:cNvSpPr>
          <p:nvPr>
            <p:ph type="sldNum" sz="quarter" idx="12"/>
          </p:nvPr>
        </p:nvSpPr>
        <p:spPr/>
        <p:txBody>
          <a:bodyPr/>
          <a:lstStyle>
            <a:lvl1pPr>
              <a:defRPr/>
            </a:lvl1pPr>
          </a:lstStyle>
          <a:p>
            <a:fld id="{09EC64B9-D83D-44F9-B380-6643B26F62FC}" type="slidenum">
              <a:rPr lang="zh-CN" altLang="en-US"/>
              <a:pPr/>
              <a:t>‹#›</a:t>
            </a:fld>
            <a:endParaRPr lang="zh-CN" altLang="en-US"/>
          </a:p>
        </p:txBody>
      </p:sp>
    </p:spTree>
    <p:extLst>
      <p:ext uri="{BB962C8B-B14F-4D97-AF65-F5344CB8AC3E}">
        <p14:creationId xmlns:p14="http://schemas.microsoft.com/office/powerpoint/2010/main" val="35221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8"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9" name="灯片编号占位符 5"/>
          <p:cNvSpPr>
            <a:spLocks noGrp="1"/>
          </p:cNvSpPr>
          <p:nvPr>
            <p:ph type="sldNum" sz="quarter" idx="12"/>
          </p:nvPr>
        </p:nvSpPr>
        <p:spPr/>
        <p:txBody>
          <a:bodyPr/>
          <a:lstStyle>
            <a:lvl1pPr>
              <a:defRPr/>
            </a:lvl1pPr>
          </a:lstStyle>
          <a:p>
            <a:fld id="{B228F1B9-2685-44F5-B40D-E63FC60AF1BB}" type="slidenum">
              <a:rPr lang="zh-CN" altLang="en-US"/>
              <a:pPr/>
              <a:t>‹#›</a:t>
            </a:fld>
            <a:endParaRPr lang="zh-CN" altLang="en-US"/>
          </a:p>
        </p:txBody>
      </p:sp>
    </p:spTree>
    <p:extLst>
      <p:ext uri="{BB962C8B-B14F-4D97-AF65-F5344CB8AC3E}">
        <p14:creationId xmlns:p14="http://schemas.microsoft.com/office/powerpoint/2010/main" val="412974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4"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5" name="灯片编号占位符 5"/>
          <p:cNvSpPr>
            <a:spLocks noGrp="1"/>
          </p:cNvSpPr>
          <p:nvPr>
            <p:ph type="sldNum" sz="quarter" idx="12"/>
          </p:nvPr>
        </p:nvSpPr>
        <p:spPr/>
        <p:txBody>
          <a:bodyPr/>
          <a:lstStyle>
            <a:lvl1pPr>
              <a:defRPr/>
            </a:lvl1pPr>
          </a:lstStyle>
          <a:p>
            <a:fld id="{A3D3692D-079D-4A92-94EF-5DFD37EAEA74}" type="slidenum">
              <a:rPr lang="zh-CN" altLang="en-US"/>
              <a:pPr/>
              <a:t>‹#›</a:t>
            </a:fld>
            <a:endParaRPr lang="zh-CN" altLang="en-US"/>
          </a:p>
        </p:txBody>
      </p:sp>
    </p:spTree>
    <p:extLst>
      <p:ext uri="{BB962C8B-B14F-4D97-AF65-F5344CB8AC3E}">
        <p14:creationId xmlns:p14="http://schemas.microsoft.com/office/powerpoint/2010/main" val="62817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3"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4" name="灯片编号占位符 5"/>
          <p:cNvSpPr>
            <a:spLocks noGrp="1"/>
          </p:cNvSpPr>
          <p:nvPr>
            <p:ph type="sldNum" sz="quarter" idx="12"/>
          </p:nvPr>
        </p:nvSpPr>
        <p:spPr/>
        <p:txBody>
          <a:bodyPr/>
          <a:lstStyle>
            <a:lvl1pPr>
              <a:defRPr/>
            </a:lvl1pPr>
          </a:lstStyle>
          <a:p>
            <a:fld id="{84AB4EE3-68BA-4567-A334-C47BC0404CA0}" type="slidenum">
              <a:rPr lang="zh-CN" altLang="en-US"/>
              <a:pPr/>
              <a:t>‹#›</a:t>
            </a:fld>
            <a:endParaRPr lang="zh-CN" altLang="en-US"/>
          </a:p>
        </p:txBody>
      </p:sp>
    </p:spTree>
    <p:extLst>
      <p:ext uri="{BB962C8B-B14F-4D97-AF65-F5344CB8AC3E}">
        <p14:creationId xmlns:p14="http://schemas.microsoft.com/office/powerpoint/2010/main" val="259088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6"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p:cNvSpPr>
            <a:spLocks noGrp="1"/>
          </p:cNvSpPr>
          <p:nvPr>
            <p:ph type="sldNum" sz="quarter" idx="12"/>
          </p:nvPr>
        </p:nvSpPr>
        <p:spPr/>
        <p:txBody>
          <a:bodyPr/>
          <a:lstStyle>
            <a:lvl1pPr>
              <a:defRPr/>
            </a:lvl1pPr>
          </a:lstStyle>
          <a:p>
            <a:fld id="{B95C75C5-9BAD-4587-8C3E-59ED9B63F62C}" type="slidenum">
              <a:rPr lang="zh-CN" altLang="en-US"/>
              <a:pPr/>
              <a:t>‹#›</a:t>
            </a:fld>
            <a:endParaRPr lang="zh-CN" altLang="en-US"/>
          </a:p>
        </p:txBody>
      </p:sp>
    </p:spTree>
    <p:extLst>
      <p:ext uri="{BB962C8B-B14F-4D97-AF65-F5344CB8AC3E}">
        <p14:creationId xmlns:p14="http://schemas.microsoft.com/office/powerpoint/2010/main" val="284166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p>
        </p:txBody>
      </p:sp>
      <p:sp>
        <p:nvSpPr>
          <p:cNvPr id="6" name="页脚占位符 4"/>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p:cNvSpPr>
            <a:spLocks noGrp="1"/>
          </p:cNvSpPr>
          <p:nvPr>
            <p:ph type="sldNum" sz="quarter" idx="12"/>
          </p:nvPr>
        </p:nvSpPr>
        <p:spPr/>
        <p:txBody>
          <a:bodyPr/>
          <a:lstStyle>
            <a:lvl1pPr>
              <a:defRPr/>
            </a:lvl1pPr>
          </a:lstStyle>
          <a:p>
            <a:fld id="{03A45CE7-1412-48FB-9107-022710C3D286}" type="slidenum">
              <a:rPr lang="zh-CN" altLang="en-US"/>
              <a:pPr/>
              <a:t>‹#›</a:t>
            </a:fld>
            <a:endParaRPr lang="zh-CN" altLang="en-US"/>
          </a:p>
        </p:txBody>
      </p:sp>
    </p:spTree>
    <p:extLst>
      <p:ext uri="{BB962C8B-B14F-4D97-AF65-F5344CB8AC3E}">
        <p14:creationId xmlns:p14="http://schemas.microsoft.com/office/powerpoint/2010/main" val="60594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固体物理基础（</a:t>
            </a:r>
            <a:r>
              <a:rPr lang="en-US" altLang="zh-CN"/>
              <a:t>2019</a:t>
            </a:r>
            <a:r>
              <a:rPr lang="zh-CN" altLang="en-US"/>
              <a:t>春）</a:t>
            </a: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清华大学电子工程系 汪莱</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AEF4291-4F3F-4161-8375-3C29A512E64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e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8.e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5.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29.w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4.bin"/><Relationship Id="rId1" Type="http://schemas.openxmlformats.org/officeDocument/2006/relationships/slideLayout" Target="../slideLayouts/slideLayout7.xml"/><Relationship Id="rId5" Type="http://schemas.openxmlformats.org/officeDocument/2006/relationships/image" Target="../media/image31.wmf"/><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26.bin"/><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30.bin"/><Relationship Id="rId5" Type="http://schemas.openxmlformats.org/officeDocument/2006/relationships/image" Target="../media/image35.wmf"/><Relationship Id="rId4" Type="http://schemas.openxmlformats.org/officeDocument/2006/relationships/oleObject" Target="../embeddings/oleObject29.bin"/><Relationship Id="rId9"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32.bin"/><Relationship Id="rId1" Type="http://schemas.openxmlformats.org/officeDocument/2006/relationships/slideLayout" Target="../slideLayouts/slideLayout12.xml"/><Relationship Id="rId5" Type="http://schemas.openxmlformats.org/officeDocument/2006/relationships/image" Target="../media/image35.wmf"/><Relationship Id="rId4"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6.bin"/><Relationship Id="rId7" Type="http://schemas.openxmlformats.org/officeDocument/2006/relationships/image" Target="../media/image41.wmf"/><Relationship Id="rId2" Type="http://schemas.openxmlformats.org/officeDocument/2006/relationships/image" Target="../media/image39.jpeg"/><Relationship Id="rId1" Type="http://schemas.openxmlformats.org/officeDocument/2006/relationships/slideLayout" Target="../slideLayouts/slideLayout13.xml"/><Relationship Id="rId6" Type="http://schemas.openxmlformats.org/officeDocument/2006/relationships/oleObject" Target="../embeddings/oleObject35.bin"/><Relationship Id="rId5" Type="http://schemas.openxmlformats.org/officeDocument/2006/relationships/image" Target="../media/image42.png"/><Relationship Id="rId9" Type="http://schemas.openxmlformats.org/officeDocument/2006/relationships/image" Target="../media/image42.wmf"/></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jpeg"/><Relationship Id="rId1" Type="http://schemas.openxmlformats.org/officeDocument/2006/relationships/slideLayout" Target="../slideLayouts/slideLayout13.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7.wmf"/><Relationship Id="rId12" Type="http://schemas.openxmlformats.org/officeDocument/2006/relationships/oleObject" Target="../embeddings/oleObject42.bin"/><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9.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2.xml"/><Relationship Id="rId5" Type="http://schemas.openxmlformats.org/officeDocument/2006/relationships/image" Target="../media/image54.wmf"/><Relationship Id="rId4" Type="http://schemas.openxmlformats.org/officeDocument/2006/relationships/oleObject" Target="../embeddings/oleObject44.bin"/></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slideLayout" Target="../slideLayouts/slideLayout2.xml"/><Relationship Id="rId4" Type="http://schemas.openxmlformats.org/officeDocument/2006/relationships/image" Target="../media/image59.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45.bin"/><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46.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image" Target="../media/image62.jpeg"/><Relationship Id="rId1" Type="http://schemas.openxmlformats.org/officeDocument/2006/relationships/slideLayout" Target="../slideLayouts/slideLayout12.xml"/><Relationship Id="rId6" Type="http://schemas.openxmlformats.org/officeDocument/2006/relationships/image" Target="../media/image64.wmf"/><Relationship Id="rId5" Type="http://schemas.openxmlformats.org/officeDocument/2006/relationships/oleObject" Target="../embeddings/oleObject48.bin"/><Relationship Id="rId4" Type="http://schemas.openxmlformats.org/officeDocument/2006/relationships/image" Target="../media/image63.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49.bin"/><Relationship Id="rId1" Type="http://schemas.openxmlformats.org/officeDocument/2006/relationships/slideLayout" Target="../slideLayouts/slideLayout12.xml"/><Relationship Id="rId6" Type="http://schemas.openxmlformats.org/officeDocument/2006/relationships/oleObject" Target="../embeddings/oleObject51.bin"/><Relationship Id="rId5" Type="http://schemas.openxmlformats.org/officeDocument/2006/relationships/image" Target="../media/image66.wmf"/><Relationship Id="rId4" Type="http://schemas.openxmlformats.org/officeDocument/2006/relationships/oleObject" Target="../embeddings/oleObject50.bin"/><Relationship Id="rId9" Type="http://schemas.openxmlformats.org/officeDocument/2006/relationships/image" Target="../media/image68.wmf"/></Relationships>
</file>

<file path=ppt/slides/_rels/slide44.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53.bin"/><Relationship Id="rId1" Type="http://schemas.openxmlformats.org/officeDocument/2006/relationships/slideLayout" Target="../slideLayouts/slideLayout2.xml"/><Relationship Id="rId5" Type="http://schemas.openxmlformats.org/officeDocument/2006/relationships/image" Target="../media/image71.wmf"/><Relationship Id="rId4" Type="http://schemas.openxmlformats.org/officeDocument/2006/relationships/oleObject" Target="../embeddings/oleObject54.bin"/></Relationships>
</file>

<file path=ppt/slides/_rels/slide47.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3"/>
          <p:cNvSpPr>
            <a:spLocks noGrp="1"/>
          </p:cNvSpPr>
          <p:nvPr>
            <p:ph type="title"/>
          </p:nvPr>
        </p:nvSpPr>
        <p:spPr>
          <a:xfrm>
            <a:off x="457200" y="44450"/>
            <a:ext cx="8229600" cy="863600"/>
          </a:xfrm>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平衡半导体中的杂质与载流子</a:t>
            </a:r>
          </a:p>
        </p:txBody>
      </p:sp>
      <p:sp>
        <p:nvSpPr>
          <p:cNvPr id="5132" name="TextBox 17"/>
          <p:cNvSpPr txBox="1">
            <a:spLocks noChangeArrowheads="1"/>
          </p:cNvSpPr>
          <p:nvPr/>
        </p:nvSpPr>
        <p:spPr bwMode="auto">
          <a:xfrm>
            <a:off x="250825" y="1373188"/>
            <a:ext cx="6723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载流子浓度</a:t>
            </a: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导带底（价带顶）有效态密度</a:t>
            </a:r>
            <a:r>
              <a:rPr lang="en-US" altLang="zh-CN"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玻尔兹曼分布</a:t>
            </a:r>
          </a:p>
        </p:txBody>
      </p:sp>
      <p:sp>
        <p:nvSpPr>
          <p:cNvPr id="5133" name="TextBox 18"/>
          <p:cNvSpPr txBox="1">
            <a:spLocks noChangeArrowheads="1"/>
          </p:cNvSpPr>
          <p:nvPr/>
        </p:nvSpPr>
        <p:spPr bwMode="auto">
          <a:xfrm>
            <a:off x="242888" y="908050"/>
            <a:ext cx="8648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非简并条件：载流子浓度不高；费米能级在禁带中，且远离导带底和价带顶</a:t>
            </a:r>
          </a:p>
        </p:txBody>
      </p:sp>
      <p:grpSp>
        <p:nvGrpSpPr>
          <p:cNvPr id="2" name="组合 1"/>
          <p:cNvGrpSpPr>
            <a:grpSpLocks/>
          </p:cNvGrpSpPr>
          <p:nvPr/>
        </p:nvGrpSpPr>
        <p:grpSpPr bwMode="auto">
          <a:xfrm>
            <a:off x="850900" y="2780928"/>
            <a:ext cx="2284653" cy="2112779"/>
            <a:chOff x="850900" y="2780928"/>
            <a:chExt cx="2284653" cy="2112779"/>
          </a:xfrm>
        </p:grpSpPr>
        <p:cxnSp>
          <p:nvCxnSpPr>
            <p:cNvPr id="6" name="直接连接符 5"/>
            <p:cNvCxnSpPr/>
            <p:nvPr/>
          </p:nvCxnSpPr>
          <p:spPr>
            <a:xfrm>
              <a:off x="995363" y="3411538"/>
              <a:ext cx="172878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95363" y="4708525"/>
              <a:ext cx="172878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85" name="TextBox 13"/>
            <p:cNvSpPr txBox="1">
              <a:spLocks noChangeArrowheads="1"/>
            </p:cNvSpPr>
            <p:nvPr/>
          </p:nvSpPr>
          <p:spPr bwMode="auto">
            <a:xfrm>
              <a:off x="850900" y="2780928"/>
              <a:ext cx="201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本征半导体</a:t>
              </a:r>
            </a:p>
          </p:txBody>
        </p:sp>
        <p:cxnSp>
          <p:nvCxnSpPr>
            <p:cNvPr id="21" name="直接连接符 20"/>
            <p:cNvCxnSpPr/>
            <p:nvPr/>
          </p:nvCxnSpPr>
          <p:spPr>
            <a:xfrm>
              <a:off x="1011238" y="4068763"/>
              <a:ext cx="172878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87" name="TextBox 21"/>
            <p:cNvSpPr txBox="1">
              <a:spLocks noChangeArrowheads="1"/>
            </p:cNvSpPr>
            <p:nvPr/>
          </p:nvSpPr>
          <p:spPr bwMode="auto">
            <a:xfrm>
              <a:off x="2651125" y="3227388"/>
              <a:ext cx="40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c</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88" name="TextBox 22"/>
            <p:cNvSpPr txBox="1">
              <a:spLocks noChangeArrowheads="1"/>
            </p:cNvSpPr>
            <p:nvPr/>
          </p:nvSpPr>
          <p:spPr bwMode="auto">
            <a:xfrm>
              <a:off x="2651125" y="4524375"/>
              <a:ext cx="40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v</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89" name="TextBox 23"/>
            <p:cNvSpPr txBox="1">
              <a:spLocks noChangeArrowheads="1"/>
            </p:cNvSpPr>
            <p:nvPr/>
          </p:nvSpPr>
          <p:spPr bwMode="auto">
            <a:xfrm>
              <a:off x="2651125" y="3875088"/>
              <a:ext cx="4844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Fi</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38" name="对象 37"/>
          <p:cNvGraphicFramePr>
            <a:graphicFrameLocks noChangeAspect="1"/>
          </p:cNvGraphicFramePr>
          <p:nvPr>
            <p:extLst>
              <p:ext uri="{D42A27DB-BD31-4B8C-83A1-F6EECF244321}">
                <p14:modId xmlns:p14="http://schemas.microsoft.com/office/powerpoint/2010/main" val="3876082589"/>
              </p:ext>
            </p:extLst>
          </p:nvPr>
        </p:nvGraphicFramePr>
        <p:xfrm>
          <a:off x="5194300" y="1760538"/>
          <a:ext cx="2122488" cy="588962"/>
        </p:xfrm>
        <a:graphic>
          <a:graphicData uri="http://schemas.openxmlformats.org/presentationml/2006/ole">
            <mc:AlternateContent xmlns:mc="http://schemas.openxmlformats.org/markup-compatibility/2006">
              <mc:Choice xmlns:v="urn:schemas-microsoft-com:vml" Requires="v">
                <p:oleObj name="Equation" r:id="rId2" imgW="1739880" imgH="482400" progId="Equation.DSMT4">
                  <p:embed/>
                </p:oleObj>
              </mc:Choice>
              <mc:Fallback>
                <p:oleObj name="Equation" r:id="rId2" imgW="1739880" imgH="482400" progId="Equation.DSMT4">
                  <p:embed/>
                  <p:pic>
                    <p:nvPicPr>
                      <p:cNvPr id="0" name="对象 37"/>
                      <p:cNvPicPr>
                        <a:picLocks noChangeAspect="1" noChangeArrowheads="1"/>
                      </p:cNvPicPr>
                      <p:nvPr/>
                    </p:nvPicPr>
                    <p:blipFill>
                      <a:blip r:embed="rId3"/>
                      <a:srcRect/>
                      <a:stretch>
                        <a:fillRect/>
                      </a:stretch>
                    </p:blipFill>
                    <p:spPr bwMode="auto">
                      <a:xfrm>
                        <a:off x="5194300" y="1760538"/>
                        <a:ext cx="2122488" cy="58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48" name="对象 38"/>
          <p:cNvGraphicFramePr>
            <a:graphicFrameLocks noChangeAspect="1"/>
          </p:cNvGraphicFramePr>
          <p:nvPr>
            <p:extLst>
              <p:ext uri="{D42A27DB-BD31-4B8C-83A1-F6EECF244321}">
                <p14:modId xmlns:p14="http://schemas.microsoft.com/office/powerpoint/2010/main" val="150822058"/>
              </p:ext>
            </p:extLst>
          </p:nvPr>
        </p:nvGraphicFramePr>
        <p:xfrm>
          <a:off x="706438" y="5422900"/>
          <a:ext cx="2617787" cy="1390650"/>
        </p:xfrm>
        <a:graphic>
          <a:graphicData uri="http://schemas.openxmlformats.org/presentationml/2006/ole">
            <mc:AlternateContent xmlns:mc="http://schemas.openxmlformats.org/markup-compatibility/2006">
              <mc:Choice xmlns:v="urn:schemas-microsoft-com:vml" Requires="v">
                <p:oleObj name="Equation" r:id="rId4" imgW="2273040" imgH="1206360" progId="Equation.DSMT4">
                  <p:embed/>
                </p:oleObj>
              </mc:Choice>
              <mc:Fallback>
                <p:oleObj name="Equation" r:id="rId4" imgW="2273040" imgH="1206360" progId="Equation.DSMT4">
                  <p:embed/>
                  <p:pic>
                    <p:nvPicPr>
                      <p:cNvPr id="0" name="对象 38"/>
                      <p:cNvPicPr>
                        <a:picLocks noChangeAspect="1" noChangeArrowheads="1"/>
                      </p:cNvPicPr>
                      <p:nvPr/>
                    </p:nvPicPr>
                    <p:blipFill>
                      <a:blip r:embed="rId5"/>
                      <a:srcRect/>
                      <a:stretch>
                        <a:fillRect/>
                      </a:stretch>
                    </p:blipFill>
                    <p:spPr bwMode="auto">
                      <a:xfrm>
                        <a:off x="706438" y="5422900"/>
                        <a:ext cx="2617787"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9" name="TextBox 39"/>
          <p:cNvSpPr txBox="1">
            <a:spLocks noChangeArrowheads="1"/>
          </p:cNvSpPr>
          <p:nvPr/>
        </p:nvSpPr>
        <p:spPr bwMode="auto">
          <a:xfrm>
            <a:off x="5003800" y="2606998"/>
            <a:ext cx="2592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掺杂半导体</a:t>
            </a:r>
          </a:p>
        </p:txBody>
      </p:sp>
      <p:sp>
        <p:nvSpPr>
          <p:cNvPr id="5150" name="矩形 40"/>
          <p:cNvSpPr>
            <a:spLocks noChangeArrowheads="1"/>
          </p:cNvSpPr>
          <p:nvPr/>
        </p:nvSpPr>
        <p:spPr bwMode="auto">
          <a:xfrm>
            <a:off x="4211638" y="5003800"/>
            <a:ext cx="17557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eaLnBrk="1" hangingPunct="1"/>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&gt;&gt;</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endPar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eaLnBrk="1" hangingPunct="1"/>
            <a:endPar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endParaRPr>
          </a:p>
          <a:p>
            <a:pPr marL="0" lvl="1" eaLnBrk="1" hangingPunct="1"/>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 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A</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eaLnBrk="1" hangingPunct="1"/>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i="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p>
        </p:txBody>
      </p:sp>
      <p:grpSp>
        <p:nvGrpSpPr>
          <p:cNvPr id="3" name="组合 2"/>
          <p:cNvGrpSpPr>
            <a:grpSpLocks/>
          </p:cNvGrpSpPr>
          <p:nvPr/>
        </p:nvGrpSpPr>
        <p:grpSpPr bwMode="auto">
          <a:xfrm>
            <a:off x="3924300" y="2898775"/>
            <a:ext cx="2324341" cy="1993345"/>
            <a:chOff x="3924300" y="2898775"/>
            <a:chExt cx="2324341" cy="1993345"/>
          </a:xfrm>
        </p:grpSpPr>
        <p:cxnSp>
          <p:nvCxnSpPr>
            <p:cNvPr id="8" name="直接连接符 7"/>
            <p:cNvCxnSpPr/>
            <p:nvPr/>
          </p:nvCxnSpPr>
          <p:spPr>
            <a:xfrm>
              <a:off x="4124325" y="3411538"/>
              <a:ext cx="17287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124325" y="4708525"/>
              <a:ext cx="17287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76" name="TextBox 14"/>
            <p:cNvSpPr txBox="1">
              <a:spLocks noChangeArrowheads="1"/>
            </p:cNvSpPr>
            <p:nvPr/>
          </p:nvSpPr>
          <p:spPr bwMode="auto">
            <a:xfrm>
              <a:off x="3924300" y="2898775"/>
              <a:ext cx="201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型半导体</a:t>
              </a:r>
            </a:p>
          </p:txBody>
        </p:sp>
        <p:cxnSp>
          <p:nvCxnSpPr>
            <p:cNvPr id="25" name="直接连接符 24"/>
            <p:cNvCxnSpPr/>
            <p:nvPr/>
          </p:nvCxnSpPr>
          <p:spPr>
            <a:xfrm>
              <a:off x="4124325" y="4060825"/>
              <a:ext cx="17287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78" name="TextBox 25"/>
            <p:cNvSpPr txBox="1">
              <a:spLocks noChangeArrowheads="1"/>
            </p:cNvSpPr>
            <p:nvPr/>
          </p:nvSpPr>
          <p:spPr bwMode="auto">
            <a:xfrm>
              <a:off x="5764213" y="3868738"/>
              <a:ext cx="4844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Fi</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79" name="TextBox 30"/>
            <p:cNvSpPr txBox="1">
              <a:spLocks noChangeArrowheads="1"/>
            </p:cNvSpPr>
            <p:nvPr/>
          </p:nvSpPr>
          <p:spPr bwMode="auto">
            <a:xfrm>
              <a:off x="5780088" y="3225800"/>
              <a:ext cx="40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c</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80" name="TextBox 31"/>
            <p:cNvSpPr txBox="1">
              <a:spLocks noChangeArrowheads="1"/>
            </p:cNvSpPr>
            <p:nvPr/>
          </p:nvSpPr>
          <p:spPr bwMode="auto">
            <a:xfrm>
              <a:off x="5780088" y="4522788"/>
              <a:ext cx="40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v</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3" name="直接连接符 42"/>
            <p:cNvCxnSpPr/>
            <p:nvPr/>
          </p:nvCxnSpPr>
          <p:spPr>
            <a:xfrm>
              <a:off x="4140200" y="3716338"/>
              <a:ext cx="1727200"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182" name="TextBox 43"/>
            <p:cNvSpPr txBox="1">
              <a:spLocks noChangeArrowheads="1"/>
            </p:cNvSpPr>
            <p:nvPr/>
          </p:nvSpPr>
          <p:spPr bwMode="auto">
            <a:xfrm>
              <a:off x="5795963" y="351155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p:cNvGrpSpPr>
            <a:grpSpLocks/>
          </p:cNvGrpSpPr>
          <p:nvPr/>
        </p:nvGrpSpPr>
        <p:grpSpPr bwMode="auto">
          <a:xfrm>
            <a:off x="6524625" y="2898775"/>
            <a:ext cx="2340216" cy="1986995"/>
            <a:chOff x="6524625" y="2898775"/>
            <a:chExt cx="2340216" cy="1986995"/>
          </a:xfrm>
        </p:grpSpPr>
        <p:cxnSp>
          <p:nvCxnSpPr>
            <p:cNvPr id="10" name="直接连接符 9"/>
            <p:cNvCxnSpPr/>
            <p:nvPr/>
          </p:nvCxnSpPr>
          <p:spPr>
            <a:xfrm>
              <a:off x="6740525" y="3411538"/>
              <a:ext cx="17287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740525" y="4708525"/>
              <a:ext cx="17287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67" name="TextBox 15"/>
            <p:cNvSpPr txBox="1">
              <a:spLocks noChangeArrowheads="1"/>
            </p:cNvSpPr>
            <p:nvPr/>
          </p:nvSpPr>
          <p:spPr bwMode="auto">
            <a:xfrm>
              <a:off x="6524625" y="2898775"/>
              <a:ext cx="201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型半导体</a:t>
              </a:r>
            </a:p>
          </p:txBody>
        </p:sp>
        <p:cxnSp>
          <p:nvCxnSpPr>
            <p:cNvPr id="27" name="直接连接符 26"/>
            <p:cNvCxnSpPr/>
            <p:nvPr/>
          </p:nvCxnSpPr>
          <p:spPr>
            <a:xfrm>
              <a:off x="6740525" y="4068763"/>
              <a:ext cx="17287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169" name="TextBox 27"/>
            <p:cNvSpPr txBox="1">
              <a:spLocks noChangeArrowheads="1"/>
            </p:cNvSpPr>
            <p:nvPr/>
          </p:nvSpPr>
          <p:spPr bwMode="auto">
            <a:xfrm>
              <a:off x="8380413" y="3875088"/>
              <a:ext cx="4844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Fi</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70" name="TextBox 32"/>
            <p:cNvSpPr txBox="1">
              <a:spLocks noChangeArrowheads="1"/>
            </p:cNvSpPr>
            <p:nvPr/>
          </p:nvSpPr>
          <p:spPr bwMode="auto">
            <a:xfrm>
              <a:off x="8396288" y="3219450"/>
              <a:ext cx="40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c</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71" name="TextBox 33"/>
            <p:cNvSpPr txBox="1">
              <a:spLocks noChangeArrowheads="1"/>
            </p:cNvSpPr>
            <p:nvPr/>
          </p:nvSpPr>
          <p:spPr bwMode="auto">
            <a:xfrm>
              <a:off x="8396288" y="4516438"/>
              <a:ext cx="407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v</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5" name="直接连接符 44"/>
            <p:cNvCxnSpPr/>
            <p:nvPr/>
          </p:nvCxnSpPr>
          <p:spPr>
            <a:xfrm>
              <a:off x="6743700" y="4489450"/>
              <a:ext cx="1728788"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173" name="TextBox 45"/>
            <p:cNvSpPr txBox="1">
              <a:spLocks noChangeArrowheads="1"/>
            </p:cNvSpPr>
            <p:nvPr/>
          </p:nvSpPr>
          <p:spPr bwMode="auto">
            <a:xfrm>
              <a:off x="8399463" y="4283075"/>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F</a:t>
              </a:r>
              <a:endParaRPr lang="zh-CN" altLang="en-US" sz="1800" b="1"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157" name="矩形 47"/>
          <p:cNvSpPr>
            <a:spLocks noChangeArrowheads="1"/>
          </p:cNvSpPr>
          <p:nvPr/>
        </p:nvSpPr>
        <p:spPr bwMode="auto">
          <a:xfrm>
            <a:off x="6678613" y="5008563"/>
            <a:ext cx="2286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eaLnBrk="1" hangingPunct="1">
              <a:buClr>
                <a:srgbClr val="4F81BD"/>
              </a:buClr>
              <a:buSzPct val="75000"/>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&gt;&gt;</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endPar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eaLnBrk="1" hangingPunct="1">
              <a:buClr>
                <a:srgbClr val="4F81BD"/>
              </a:buClr>
              <a:buSzPct val="75000"/>
            </a:pPr>
            <a:endPar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endParaRPr>
          </a:p>
          <a:p>
            <a:pPr marL="0" lvl="1" eaLnBrk="1" hangingPunct="1">
              <a:buClr>
                <a:srgbClr val="4F81BD"/>
              </a:buClr>
              <a:buSzPct val="75000"/>
            </a:pP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p= 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D</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eaLnBrk="1" hangingPunct="1">
              <a:buClr>
                <a:srgbClr val="4F81BD"/>
              </a:buClr>
              <a:buSzPct val="75000"/>
            </a:pP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n=n</a:t>
            </a:r>
            <a:r>
              <a:rPr lang="en-US" altLang="zh-CN" sz="16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i="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/p</a:t>
            </a:r>
          </a:p>
        </p:txBody>
      </p:sp>
      <p:graphicFrame>
        <p:nvGraphicFramePr>
          <p:cNvPr id="5158" name="对象 48"/>
          <p:cNvGraphicFramePr>
            <a:graphicFrameLocks noChangeAspect="1"/>
          </p:cNvGraphicFramePr>
          <p:nvPr>
            <p:extLst>
              <p:ext uri="{D42A27DB-BD31-4B8C-83A1-F6EECF244321}">
                <p14:modId xmlns:p14="http://schemas.microsoft.com/office/powerpoint/2010/main" val="1655414695"/>
              </p:ext>
            </p:extLst>
          </p:nvPr>
        </p:nvGraphicFramePr>
        <p:xfrm>
          <a:off x="611188" y="1752600"/>
          <a:ext cx="1955800" cy="954088"/>
        </p:xfrm>
        <a:graphic>
          <a:graphicData uri="http://schemas.openxmlformats.org/presentationml/2006/ole">
            <mc:AlternateContent xmlns:mc="http://schemas.openxmlformats.org/markup-compatibility/2006">
              <mc:Choice xmlns:v="urn:schemas-microsoft-com:vml" Requires="v">
                <p:oleObj name="Equation" r:id="rId6" imgW="1091880" imgH="533160" progId="Equation.DSMT4">
                  <p:embed/>
                </p:oleObj>
              </mc:Choice>
              <mc:Fallback>
                <p:oleObj name="Equation" r:id="rId6" imgW="1091880" imgH="533160" progId="Equation.DSMT4">
                  <p:embed/>
                  <p:pic>
                    <p:nvPicPr>
                      <p:cNvPr id="0" name="对象 48"/>
                      <p:cNvPicPr>
                        <a:picLocks noChangeAspect="1" noChangeArrowheads="1"/>
                      </p:cNvPicPr>
                      <p:nvPr/>
                    </p:nvPicPr>
                    <p:blipFill>
                      <a:blip r:embed="rId7"/>
                      <a:srcRect/>
                      <a:stretch>
                        <a:fillRect/>
                      </a:stretch>
                    </p:blipFill>
                    <p:spPr bwMode="auto">
                      <a:xfrm>
                        <a:off x="611188" y="1752600"/>
                        <a:ext cx="1955800" cy="9540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对象 48"/>
          <p:cNvGraphicFramePr>
            <a:graphicFrameLocks noChangeAspect="1"/>
          </p:cNvGraphicFramePr>
          <p:nvPr>
            <p:extLst>
              <p:ext uri="{D42A27DB-BD31-4B8C-83A1-F6EECF244321}">
                <p14:modId xmlns:p14="http://schemas.microsoft.com/office/powerpoint/2010/main" val="770811873"/>
              </p:ext>
            </p:extLst>
          </p:nvPr>
        </p:nvGraphicFramePr>
        <p:xfrm>
          <a:off x="2878138" y="1743074"/>
          <a:ext cx="2049462" cy="986961"/>
        </p:xfrm>
        <a:graphic>
          <a:graphicData uri="http://schemas.openxmlformats.org/presentationml/2006/ole">
            <mc:AlternateContent xmlns:mc="http://schemas.openxmlformats.org/markup-compatibility/2006">
              <mc:Choice xmlns:v="urn:schemas-microsoft-com:vml" Requires="v">
                <p:oleObj name="Equation" r:id="rId8" imgW="1104840" imgH="533160" progId="Equation.DSMT4">
                  <p:embed/>
                </p:oleObj>
              </mc:Choice>
              <mc:Fallback>
                <p:oleObj name="Equation" r:id="rId8" imgW="1104840" imgH="533160" progId="Equation.DSMT4">
                  <p:embed/>
                  <p:pic>
                    <p:nvPicPr>
                      <p:cNvPr id="5158" name="对象 48"/>
                      <p:cNvPicPr>
                        <a:picLocks noChangeAspect="1" noChangeArrowheads="1"/>
                      </p:cNvPicPr>
                      <p:nvPr/>
                    </p:nvPicPr>
                    <p:blipFill>
                      <a:blip r:embed="rId9"/>
                      <a:srcRect/>
                      <a:stretch>
                        <a:fillRect/>
                      </a:stretch>
                    </p:blipFill>
                    <p:spPr bwMode="auto">
                      <a:xfrm>
                        <a:off x="2878138" y="1743074"/>
                        <a:ext cx="2049462" cy="986961"/>
                      </a:xfrm>
                      <a:prstGeom prst="rect">
                        <a:avLst/>
                      </a:prstGeom>
                      <a:solidFill>
                        <a:srgbClr val="FFFFCC"/>
                      </a:solidFill>
                      <a:ln>
                        <a:noFill/>
                      </a:ln>
                    </p:spPr>
                  </p:pic>
                </p:oleObj>
              </mc:Fallback>
            </mc:AlternateContent>
          </a:graphicData>
        </a:graphic>
      </p:graphicFrame>
      <p:sp>
        <p:nvSpPr>
          <p:cNvPr id="5" name="灯片编号占位符 4">
            <a:extLst>
              <a:ext uri="{FF2B5EF4-FFF2-40B4-BE49-F238E27FC236}">
                <a16:creationId xmlns:a16="http://schemas.microsoft.com/office/drawing/2014/main" id="{BC2DFD94-DA2F-420E-ACDA-F9DCB343ADBD}"/>
              </a:ext>
            </a:extLst>
          </p:cNvPr>
          <p:cNvSpPr>
            <a:spLocks noGrp="1"/>
          </p:cNvSpPr>
          <p:nvPr>
            <p:ph type="sldNum" sz="quarter" idx="12"/>
          </p:nvPr>
        </p:nvSpPr>
        <p:spPr/>
        <p:txBody>
          <a:bodyPr/>
          <a:lstStyle/>
          <a:p>
            <a:fld id="{A3D3692D-079D-4A92-94EF-5DFD37EAEA74}" type="slidenum">
              <a:rPr lang="zh-CN" altLang="en-US" smtClean="0"/>
              <a:pPr/>
              <a:t>1</a:t>
            </a:fld>
            <a:endParaRPr lang="zh-CN" altLang="en-US"/>
          </a:p>
        </p:txBody>
      </p:sp>
      <p:graphicFrame>
        <p:nvGraphicFramePr>
          <p:cNvPr id="12" name="Object 11">
            <a:extLst>
              <a:ext uri="{FF2B5EF4-FFF2-40B4-BE49-F238E27FC236}">
                <a16:creationId xmlns:a16="http://schemas.microsoft.com/office/drawing/2014/main" id="{21E92301-C8BB-0CCD-1011-06EF458BCF30}"/>
              </a:ext>
            </a:extLst>
          </p:cNvPr>
          <p:cNvGraphicFramePr>
            <a:graphicFrameLocks noChangeAspect="1"/>
          </p:cNvGraphicFramePr>
          <p:nvPr>
            <p:extLst>
              <p:ext uri="{D42A27DB-BD31-4B8C-83A1-F6EECF244321}">
                <p14:modId xmlns:p14="http://schemas.microsoft.com/office/powerpoint/2010/main" val="486788404"/>
              </p:ext>
            </p:extLst>
          </p:nvPr>
        </p:nvGraphicFramePr>
        <p:xfrm>
          <a:off x="4927600" y="2667000"/>
          <a:ext cx="914400" cy="198438"/>
        </p:xfrm>
        <a:graphic>
          <a:graphicData uri="http://schemas.openxmlformats.org/presentationml/2006/ole">
            <mc:AlternateContent xmlns:mc="http://schemas.openxmlformats.org/markup-compatibility/2006">
              <mc:Choice xmlns:v="urn:schemas-microsoft-com:vml" Requires="v">
                <p:oleObj name="Equation" r:id="rId10" imgW="914400" imgH="198720" progId="Equation.DSMT4">
                  <p:embed/>
                </p:oleObj>
              </mc:Choice>
              <mc:Fallback>
                <p:oleObj name="Equation" r:id="rId10" imgW="914400" imgH="198720" progId="Equation.DSMT4">
                  <p:embed/>
                  <p:pic>
                    <p:nvPicPr>
                      <p:cNvPr id="0" name=""/>
                      <p:cNvPicPr/>
                      <p:nvPr/>
                    </p:nvPicPr>
                    <p:blipFill>
                      <a:blip r:embed="rId11"/>
                      <a:stretch>
                        <a:fillRect/>
                      </a:stretch>
                    </p:blipFill>
                    <p:spPr>
                      <a:xfrm>
                        <a:off x="4927600" y="2667000"/>
                        <a:ext cx="914400" cy="198438"/>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E3F2F5E-43B5-A98F-CB8A-4D7FD4CD7DA1}"/>
              </a:ext>
            </a:extLst>
          </p:cNvPr>
          <p:cNvGraphicFramePr>
            <a:graphicFrameLocks noChangeAspect="1"/>
          </p:cNvGraphicFramePr>
          <p:nvPr>
            <p:extLst>
              <p:ext uri="{D42A27DB-BD31-4B8C-83A1-F6EECF244321}">
                <p14:modId xmlns:p14="http://schemas.microsoft.com/office/powerpoint/2010/main" val="1984772898"/>
              </p:ext>
            </p:extLst>
          </p:nvPr>
        </p:nvGraphicFramePr>
        <p:xfrm>
          <a:off x="722630" y="4901644"/>
          <a:ext cx="2414828" cy="546944"/>
        </p:xfrm>
        <a:graphic>
          <a:graphicData uri="http://schemas.openxmlformats.org/presentationml/2006/ole">
            <mc:AlternateContent xmlns:mc="http://schemas.openxmlformats.org/markup-compatibility/2006">
              <mc:Choice xmlns:v="urn:schemas-microsoft-com:vml" Requires="v">
                <p:oleObj name="Equation" r:id="rId12" imgW="3799480" imgH="859831" progId="Equation.DSMT4">
                  <p:embed/>
                </p:oleObj>
              </mc:Choice>
              <mc:Fallback>
                <p:oleObj name="Equation" r:id="rId12" imgW="3799480" imgH="859831" progId="Equation.DSMT4">
                  <p:embed/>
                  <p:pic>
                    <p:nvPicPr>
                      <p:cNvPr id="0" name=""/>
                      <p:cNvPicPr/>
                      <p:nvPr/>
                    </p:nvPicPr>
                    <p:blipFill>
                      <a:blip r:embed="rId13"/>
                      <a:stretch>
                        <a:fillRect/>
                      </a:stretch>
                    </p:blipFill>
                    <p:spPr>
                      <a:xfrm>
                        <a:off x="722630" y="4901644"/>
                        <a:ext cx="2414828" cy="546944"/>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A23B700A-5B26-1084-820F-08559F7E4AD4}"/>
              </a:ext>
            </a:extLst>
          </p:cNvPr>
          <p:cNvGraphicFramePr>
            <a:graphicFrameLocks noChangeAspect="1"/>
          </p:cNvGraphicFramePr>
          <p:nvPr>
            <p:extLst>
              <p:ext uri="{D42A27DB-BD31-4B8C-83A1-F6EECF244321}">
                <p14:modId xmlns:p14="http://schemas.microsoft.com/office/powerpoint/2010/main" val="2445265076"/>
              </p:ext>
            </p:extLst>
          </p:nvPr>
        </p:nvGraphicFramePr>
        <p:xfrm>
          <a:off x="4222751" y="6134339"/>
          <a:ext cx="1717674" cy="590035"/>
        </p:xfrm>
        <a:graphic>
          <a:graphicData uri="http://schemas.openxmlformats.org/presentationml/2006/ole">
            <mc:AlternateContent xmlns:mc="http://schemas.openxmlformats.org/markup-compatibility/2006">
              <mc:Choice xmlns:v="urn:schemas-microsoft-com:vml" Requires="v">
                <p:oleObj name="Equation" r:id="rId14" imgW="3692610" imgH="1267935" progId="Equation.DSMT4">
                  <p:embed/>
                </p:oleObj>
              </mc:Choice>
              <mc:Fallback>
                <p:oleObj name="Equation" r:id="rId14" imgW="3692610" imgH="1267935" progId="Equation.DSMT4">
                  <p:embed/>
                  <p:pic>
                    <p:nvPicPr>
                      <p:cNvPr id="0" name=""/>
                      <p:cNvPicPr/>
                      <p:nvPr/>
                    </p:nvPicPr>
                    <p:blipFill>
                      <a:blip r:embed="rId15"/>
                      <a:stretch>
                        <a:fillRect/>
                      </a:stretch>
                    </p:blipFill>
                    <p:spPr>
                      <a:xfrm>
                        <a:off x="4222751" y="6134339"/>
                        <a:ext cx="1717674" cy="59003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B4A9786E-4BEB-6F9C-004E-F6EE19FEDE8C}"/>
              </a:ext>
            </a:extLst>
          </p:cNvPr>
          <p:cNvGraphicFramePr>
            <a:graphicFrameLocks noChangeAspect="1"/>
          </p:cNvGraphicFramePr>
          <p:nvPr>
            <p:extLst>
              <p:ext uri="{D42A27DB-BD31-4B8C-83A1-F6EECF244321}">
                <p14:modId xmlns:p14="http://schemas.microsoft.com/office/powerpoint/2010/main" val="986109382"/>
              </p:ext>
            </p:extLst>
          </p:nvPr>
        </p:nvGraphicFramePr>
        <p:xfrm>
          <a:off x="6711156" y="6118225"/>
          <a:ext cx="1669257" cy="555895"/>
        </p:xfrm>
        <a:graphic>
          <a:graphicData uri="http://schemas.openxmlformats.org/presentationml/2006/ole">
            <mc:AlternateContent xmlns:mc="http://schemas.openxmlformats.org/markup-compatibility/2006">
              <mc:Choice xmlns:v="urn:schemas-microsoft-com:vml" Requires="v">
                <p:oleObj name="Equation" r:id="rId16" imgW="3369839" imgH="1121926" progId="Equation.DSMT4">
                  <p:embed/>
                </p:oleObj>
              </mc:Choice>
              <mc:Fallback>
                <p:oleObj name="Equation" r:id="rId16" imgW="3369839" imgH="1121926" progId="Equation.DSMT4">
                  <p:embed/>
                  <p:pic>
                    <p:nvPicPr>
                      <p:cNvPr id="0" name=""/>
                      <p:cNvPicPr/>
                      <p:nvPr/>
                    </p:nvPicPr>
                    <p:blipFill>
                      <a:blip r:embed="rId17"/>
                      <a:stretch>
                        <a:fillRect/>
                      </a:stretch>
                    </p:blipFill>
                    <p:spPr>
                      <a:xfrm>
                        <a:off x="6711156" y="6118225"/>
                        <a:ext cx="1669257" cy="555895"/>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4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5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p:bldP spid="5133" grpId="0"/>
      <p:bldP spid="5149" grpId="0"/>
      <p:bldP spid="5150" grpId="0"/>
      <p:bldP spid="515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292D748E-5439-459B-9B5A-54890A0EE23F}"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10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389" name="Rectangle 2"/>
          <p:cNvSpPr>
            <a:spLocks noGrp="1" noRot="1" noChangeArrowheads="1"/>
          </p:cNvSpPr>
          <p:nvPr>
            <p:ph type="title"/>
          </p:nvPr>
        </p:nvSpPr>
        <p:spPr>
          <a:xfrm>
            <a:off x="276225" y="260350"/>
            <a:ext cx="8591550" cy="1143000"/>
          </a:xfrm>
        </p:spPr>
        <p:txBody>
          <a:bodyPr/>
          <a:lstStyle/>
          <a:p>
            <a:r>
              <a:rPr lang="zh-CN" altLang="en-US"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常温下载流子迁移率与杂质</a:t>
            </a:r>
            <a:r>
              <a:rPr lang="zh-CN" altLang="en-US" sz="3600" b="1" u="sng"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总浓度</a:t>
            </a:r>
            <a:r>
              <a:rPr lang="zh-CN" altLang="en-US"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的关系</a:t>
            </a:r>
          </a:p>
        </p:txBody>
      </p:sp>
      <p:sp>
        <p:nvSpPr>
          <p:cNvPr id="18438" name="Rectangle 3"/>
          <p:cNvSpPr>
            <a:spLocks noGrp="1" noRot="1" noChangeArrowheads="1"/>
          </p:cNvSpPr>
          <p:nvPr>
            <p:ph type="body" sz="half" idx="2"/>
          </p:nvPr>
        </p:nvSpPr>
        <p:spPr>
          <a:xfrm>
            <a:off x="3708400" y="1752600"/>
            <a:ext cx="5292725" cy="4270375"/>
          </a:xfrm>
        </p:spPr>
        <p:txBody>
          <a:bodyPr/>
          <a:lstStyle/>
          <a:p>
            <a:r>
              <a:rPr lang="zh-CN" altLang="en-US" b="1">
                <a:latin typeface="Times New Roman" panose="02020603050405020304" pitchFamily="18" charset="0"/>
                <a:ea typeface="微软雅黑" panose="020B0503020204020204" pitchFamily="34" charset="-122"/>
                <a:cs typeface="Times New Roman" panose="02020603050405020304" pitchFamily="18" charset="0"/>
              </a:rPr>
              <a:t>常温下</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杂质浓度增加，迁移率下降</a:t>
            </a:r>
            <a:endPar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需要注意散射几率与杂质总浓度有关</a:t>
            </a:r>
          </a:p>
          <a:p>
            <a:pPr lvl="2"/>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补偿半导体的迁移率低</a:t>
            </a: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电子迁移率大于空穴迁移率</a:t>
            </a:r>
          </a:p>
          <a:p>
            <a:pPr lvl="2"/>
            <a:r>
              <a:rPr lang="zh-CN" altLang="en-US" b="1">
                <a:latin typeface="Times New Roman" panose="02020603050405020304" pitchFamily="18" charset="0"/>
                <a:ea typeface="微软雅黑" panose="020B0503020204020204" pitchFamily="34" charset="-122"/>
                <a:cs typeface="Times New Roman" panose="02020603050405020304" pitchFamily="18" charset="0"/>
              </a:rPr>
              <a:t>主要是因为有效质量不同，电子有效质量一般小于重空穴有效质量</a:t>
            </a:r>
          </a:p>
        </p:txBody>
      </p:sp>
      <p:pic>
        <p:nvPicPr>
          <p:cNvPr id="16391"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950" y="1700213"/>
            <a:ext cx="3675063" cy="4465637"/>
          </a:xfrm>
          <a:no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6EBC257B-96F3-4B9A-8AE9-660A91D7E7D6}"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11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7" name="Rectangle 2"/>
          <p:cNvSpPr>
            <a:spLocks noGrp="1" noRot="1" noChangeArrowheads="1"/>
          </p:cNvSpPr>
          <p:nvPr>
            <p:ph type="title"/>
          </p:nvPr>
        </p:nvSpPr>
        <p:spPr>
          <a:xfrm>
            <a:off x="301625" y="188913"/>
            <a:ext cx="8540750" cy="1143000"/>
          </a:xfrm>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来源</a:t>
            </a:r>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：晶格振动的散射</a:t>
            </a:r>
          </a:p>
        </p:txBody>
      </p:sp>
      <p:sp>
        <p:nvSpPr>
          <p:cNvPr id="18438" name="Rectangle 4"/>
          <p:cNvSpPr>
            <a:spLocks noGrp="1" noRot="1" noChangeArrowheads="1"/>
          </p:cNvSpPr>
          <p:nvPr>
            <p:ph type="body" idx="1"/>
          </p:nvPr>
        </p:nvSpPr>
        <p:spPr>
          <a:xfrm>
            <a:off x="427038" y="1484313"/>
            <a:ext cx="8281987" cy="4525962"/>
          </a:xfrm>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晶格振动原子不停地在平衡格点附近做热振动</a:t>
            </a:r>
          </a:p>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原子偏离格点是对周期场的微扰，引起电子跃迁</a:t>
            </a:r>
          </a:p>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此散射为</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晶格散射</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D66B4168-6D3A-40EF-9FD1-42433AFE1FB9}"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12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61" name="Rectangle 2"/>
          <p:cNvSpPr>
            <a:spLocks noGrp="1" noRot="1" noChangeArrowheads="1"/>
          </p:cNvSpPr>
          <p:nvPr>
            <p:ph type="title"/>
          </p:nvPr>
        </p:nvSpPr>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载流子迁移率与温度的关系</a:t>
            </a:r>
          </a:p>
        </p:txBody>
      </p:sp>
      <p:sp>
        <p:nvSpPr>
          <p:cNvPr id="17414" name="Rectangle 3"/>
          <p:cNvSpPr>
            <a:spLocks noGrp="1" noRot="1" noChangeArrowheads="1"/>
          </p:cNvSpPr>
          <p:nvPr>
            <p:ph type="body" idx="1"/>
          </p:nvPr>
        </p:nvSpPr>
        <p:spPr/>
        <p:txBody>
          <a:bodyPr/>
          <a:lstStyle/>
          <a:p>
            <a:r>
              <a:rPr lang="zh-CN" altLang="en-US" b="1">
                <a:latin typeface="Times New Roman" panose="02020603050405020304" pitchFamily="18" charset="0"/>
                <a:ea typeface="微软雅黑" panose="020B0503020204020204" pitchFamily="34" charset="-122"/>
                <a:cs typeface="Times New Roman" panose="02020603050405020304" pitchFamily="18" charset="0"/>
              </a:rPr>
              <a:t>杂质散射部分</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温度越高，热运动速度越大，散射几率越小，载流子迁移率越高</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杂质散射的影响以低温、常温下为主</a:t>
            </a:r>
          </a:p>
          <a:p>
            <a:r>
              <a:rPr lang="zh-CN" altLang="en-US" b="1">
                <a:latin typeface="Times New Roman" panose="02020603050405020304" pitchFamily="18" charset="0"/>
                <a:ea typeface="微软雅黑" panose="020B0503020204020204" pitchFamily="34" charset="-122"/>
                <a:cs typeface="Times New Roman" panose="02020603050405020304" pitchFamily="18" charset="0"/>
              </a:rPr>
              <a:t>晶格振动散射部分</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温度越大，散射几率增大（高温下为主）</a:t>
            </a:r>
          </a:p>
          <a:p>
            <a:r>
              <a:rPr lang="zh-CN" altLang="en-US" b="1">
                <a:latin typeface="Times New Roman" panose="02020603050405020304" pitchFamily="18" charset="0"/>
                <a:ea typeface="微软雅黑" panose="020B0503020204020204" pitchFamily="34" charset="-122"/>
                <a:cs typeface="Times New Roman" panose="02020603050405020304" pitchFamily="18" charset="0"/>
              </a:rPr>
              <a:t>总的载流子迁移率</a:t>
            </a:r>
          </a:p>
        </p:txBody>
      </p:sp>
      <p:graphicFrame>
        <p:nvGraphicFramePr>
          <p:cNvPr id="17415" name="Object 4"/>
          <p:cNvGraphicFramePr>
            <a:graphicFrameLocks noGrp="1" noChangeAspect="1"/>
          </p:cNvGraphicFramePr>
          <p:nvPr>
            <p:ph sz="half" idx="4294967295"/>
            <p:extLst>
              <p:ext uri="{D42A27DB-BD31-4B8C-83A1-F6EECF244321}">
                <p14:modId xmlns:p14="http://schemas.microsoft.com/office/powerpoint/2010/main" val="769860713"/>
              </p:ext>
            </p:extLst>
          </p:nvPr>
        </p:nvGraphicFramePr>
        <p:xfrm>
          <a:off x="3806825" y="5495925"/>
          <a:ext cx="1528763" cy="685800"/>
        </p:xfrm>
        <a:graphic>
          <a:graphicData uri="http://schemas.openxmlformats.org/presentationml/2006/ole">
            <mc:AlternateContent xmlns:mc="http://schemas.openxmlformats.org/markup-compatibility/2006">
              <mc:Choice xmlns:v="urn:schemas-microsoft-com:vml" Requires="v">
                <p:oleObj name="公式" r:id="rId2" imgW="990360" imgH="444240" progId="Equation.3">
                  <p:embed/>
                </p:oleObj>
              </mc:Choice>
              <mc:Fallback>
                <p:oleObj name="公式" r:id="rId2" imgW="990360" imgH="44424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25" y="5495925"/>
                        <a:ext cx="1528763" cy="6858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物件 1">
            <a:extLst>
              <a:ext uri="{FF2B5EF4-FFF2-40B4-BE49-F238E27FC236}">
                <a16:creationId xmlns:a16="http://schemas.microsoft.com/office/drawing/2014/main" id="{71D7BE92-C03F-AFA6-4BDC-5A80045BA221}"/>
              </a:ext>
            </a:extLst>
          </p:cNvPr>
          <p:cNvGraphicFramePr>
            <a:graphicFrameLocks noChangeAspect="1"/>
          </p:cNvGraphicFramePr>
          <p:nvPr>
            <p:extLst>
              <p:ext uri="{D42A27DB-BD31-4B8C-83A1-F6EECF244321}">
                <p14:modId xmlns:p14="http://schemas.microsoft.com/office/powerpoint/2010/main" val="1195992231"/>
              </p:ext>
            </p:extLst>
          </p:nvPr>
        </p:nvGraphicFramePr>
        <p:xfrm>
          <a:off x="3599225" y="1418121"/>
          <a:ext cx="1449025" cy="684262"/>
        </p:xfrm>
        <a:graphic>
          <a:graphicData uri="http://schemas.openxmlformats.org/presentationml/2006/ole">
            <mc:AlternateContent xmlns:mc="http://schemas.openxmlformats.org/markup-compatibility/2006">
              <mc:Choice xmlns:v="urn:schemas-microsoft-com:vml" Requires="v">
                <p:oleObj name="Equation" r:id="rId4" imgW="914400" imgH="431640" progId="Equation.DSMT4">
                  <p:embed/>
                </p:oleObj>
              </mc:Choice>
              <mc:Fallback>
                <p:oleObj name="Equation" r:id="rId4" imgW="914400" imgH="431640" progId="Equation.DSMT4">
                  <p:embed/>
                  <p:pic>
                    <p:nvPicPr>
                      <p:cNvPr id="0" name=""/>
                      <p:cNvPicPr/>
                      <p:nvPr/>
                    </p:nvPicPr>
                    <p:blipFill>
                      <a:blip r:embed="rId5"/>
                      <a:stretch>
                        <a:fillRect/>
                      </a:stretch>
                    </p:blipFill>
                    <p:spPr>
                      <a:xfrm>
                        <a:off x="3599225" y="1418121"/>
                        <a:ext cx="1449025" cy="684262"/>
                      </a:xfrm>
                      <a:prstGeom prst="rect">
                        <a:avLst/>
                      </a:prstGeom>
                      <a:ln>
                        <a:solidFill>
                          <a:schemeClr val="accent1"/>
                        </a:solidFill>
                      </a:ln>
                    </p:spPr>
                  </p:pic>
                </p:oleObj>
              </mc:Fallback>
            </mc:AlternateContent>
          </a:graphicData>
        </a:graphic>
      </p:graphicFrame>
      <p:graphicFrame>
        <p:nvGraphicFramePr>
          <p:cNvPr id="3" name="物件 2">
            <a:extLst>
              <a:ext uri="{FF2B5EF4-FFF2-40B4-BE49-F238E27FC236}">
                <a16:creationId xmlns:a16="http://schemas.microsoft.com/office/drawing/2014/main" id="{886BED64-C558-96A5-2815-F4ED86624D7C}"/>
              </a:ext>
            </a:extLst>
          </p:cNvPr>
          <p:cNvGraphicFramePr>
            <a:graphicFrameLocks noChangeAspect="1"/>
          </p:cNvGraphicFramePr>
          <p:nvPr>
            <p:extLst>
              <p:ext uri="{D42A27DB-BD31-4B8C-83A1-F6EECF244321}">
                <p14:modId xmlns:p14="http://schemas.microsoft.com/office/powerpoint/2010/main" val="3384448429"/>
              </p:ext>
            </p:extLst>
          </p:nvPr>
        </p:nvGraphicFramePr>
        <p:xfrm>
          <a:off x="4304297" y="3573016"/>
          <a:ext cx="1408775" cy="684262"/>
        </p:xfrm>
        <a:graphic>
          <a:graphicData uri="http://schemas.openxmlformats.org/presentationml/2006/ole">
            <mc:AlternateContent xmlns:mc="http://schemas.openxmlformats.org/markup-compatibility/2006">
              <mc:Choice xmlns:v="urn:schemas-microsoft-com:vml" Requires="v">
                <p:oleObj name="Equation" r:id="rId6" imgW="888840" imgH="431640" progId="Equation.DSMT4">
                  <p:embed/>
                </p:oleObj>
              </mc:Choice>
              <mc:Fallback>
                <p:oleObj name="Equation" r:id="rId6" imgW="888840" imgH="431640" progId="Equation.DSMT4">
                  <p:embed/>
                  <p:pic>
                    <p:nvPicPr>
                      <p:cNvPr id="0" name=""/>
                      <p:cNvPicPr/>
                      <p:nvPr/>
                    </p:nvPicPr>
                    <p:blipFill>
                      <a:blip r:embed="rId7"/>
                      <a:stretch>
                        <a:fillRect/>
                      </a:stretch>
                    </p:blipFill>
                    <p:spPr>
                      <a:xfrm>
                        <a:off x="4304297" y="3573016"/>
                        <a:ext cx="1408775" cy="684262"/>
                      </a:xfrm>
                      <a:prstGeom prst="rect">
                        <a:avLst/>
                      </a:prstGeom>
                      <a:ln>
                        <a:solidFill>
                          <a:schemeClr val="accent1"/>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414">
                                            <p:txEl>
                                              <p:pRg st="5" end="5"/>
                                            </p:txEl>
                                          </p:spTgt>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nodeType="afterEffect">
                                  <p:stCondLst>
                                    <p:cond delay="0"/>
                                  </p:stCondLst>
                                  <p:childTnLst>
                                    <p:set>
                                      <p:cBhvr>
                                        <p:cTn id="31"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91B0E7DA-F2E3-4FD6-BE9D-E414B9C4397E}"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13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485" name="Rectangle 2"/>
          <p:cNvSpPr>
            <a:spLocks noGrp="1" noRot="1" noChangeArrowheads="1"/>
          </p:cNvSpPr>
          <p:nvPr>
            <p:ph type="title"/>
          </p:nvPr>
        </p:nvSpPr>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载流子迁移率与温度的关系</a:t>
            </a:r>
          </a:p>
        </p:txBody>
      </p:sp>
      <p:pic>
        <p:nvPicPr>
          <p:cNvPr id="20486"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733425" y="1862138"/>
            <a:ext cx="3328988" cy="4051300"/>
          </a:xfrm>
          <a:noFill/>
        </p:spPr>
      </p:pic>
      <p:pic>
        <p:nvPicPr>
          <p:cNvPr id="20487"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078413" y="1862138"/>
            <a:ext cx="3333750" cy="4051300"/>
          </a:xfrm>
          <a:noFill/>
        </p:spPr>
      </p:pic>
      <p:sp>
        <p:nvSpPr>
          <p:cNvPr id="20488" name="Text Box 5"/>
          <p:cNvSpPr txBox="1">
            <a:spLocks noChangeArrowheads="1"/>
          </p:cNvSpPr>
          <p:nvPr/>
        </p:nvSpPr>
        <p:spPr bwMode="auto">
          <a:xfrm>
            <a:off x="1619250" y="6021388"/>
            <a:ext cx="17287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50000"/>
              </a:spcBef>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型</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Si</a:t>
            </a:r>
          </a:p>
        </p:txBody>
      </p:sp>
      <p:sp>
        <p:nvSpPr>
          <p:cNvPr id="20489" name="Text Box 6"/>
          <p:cNvSpPr txBox="1">
            <a:spLocks noChangeArrowheads="1"/>
          </p:cNvSpPr>
          <p:nvPr/>
        </p:nvSpPr>
        <p:spPr bwMode="auto">
          <a:xfrm>
            <a:off x="6084888" y="6021388"/>
            <a:ext cx="1728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50000"/>
              </a:spcBef>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型</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Si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137CFBDB-8EBE-4ED0-9996-AAB88DF0D1FB}"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14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509" name="Rectangle 2"/>
          <p:cNvSpPr>
            <a:spLocks noGrp="1" noRot="1" noChangeArrowheads="1"/>
          </p:cNvSpPr>
          <p:nvPr>
            <p:ph type="title"/>
          </p:nvPr>
        </p:nvSpPr>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半导体与金属的导电的不同</a:t>
            </a:r>
          </a:p>
        </p:txBody>
      </p:sp>
      <p:sp>
        <p:nvSpPr>
          <p:cNvPr id="21510" name="Rectangle 3"/>
          <p:cNvSpPr>
            <a:spLocks noGrp="1" noRot="1" noChangeArrowheads="1"/>
          </p:cNvSpPr>
          <p:nvPr>
            <p:ph type="body" idx="1"/>
          </p:nvPr>
        </p:nvSpPr>
        <p:spPr>
          <a:xfrm>
            <a:off x="457200" y="1600200"/>
            <a:ext cx="8229600" cy="3844925"/>
          </a:xfrm>
        </p:spPr>
        <p:txBody>
          <a:bodyPr/>
          <a:lstStyle/>
          <a:p>
            <a:r>
              <a:rPr lang="zh-CN" altLang="en-US" b="1">
                <a:latin typeface="Times New Roman" panose="02020603050405020304" pitchFamily="18" charset="0"/>
                <a:ea typeface="微软雅黑" panose="020B0503020204020204" pitchFamily="34" charset="-122"/>
                <a:cs typeface="Times New Roman" panose="02020603050405020304" pitchFamily="18" charset="0"/>
              </a:rPr>
              <a:t>载流子</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金属：电子，浓度变化很小</a:t>
            </a:r>
          </a:p>
          <a:p>
            <a:pPr lvl="1"/>
            <a:r>
              <a:rPr lang="zh-CN" altLang="en-US" b="1">
                <a:latin typeface="Times New Roman" panose="02020603050405020304" pitchFamily="18" charset="0"/>
                <a:ea typeface="微软雅黑" panose="020B0503020204020204" pitchFamily="34" charset="-122"/>
                <a:cs typeface="Times New Roman" panose="02020603050405020304" pitchFamily="18" charset="0"/>
              </a:rPr>
              <a:t>半导体：</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电子、空穴，浓度随掺杂、温度变化</a:t>
            </a:r>
          </a:p>
          <a:p>
            <a:r>
              <a:rPr lang="zh-CN" altLang="en-US" b="1">
                <a:latin typeface="Times New Roman" panose="02020603050405020304" pitchFamily="18" charset="0"/>
                <a:ea typeface="微软雅黑" panose="020B0503020204020204" pitchFamily="34" charset="-122"/>
                <a:cs typeface="Times New Roman" panose="02020603050405020304" pitchFamily="18" charset="0"/>
              </a:rPr>
              <a:t>电导率公式（由玻耳兹曼方程决定）</a:t>
            </a:r>
          </a:p>
          <a:p>
            <a:pPr lvl="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金属：主要决定于费米能级附近电子弛豫时间</a:t>
            </a:r>
          </a:p>
          <a:p>
            <a:pPr lvl="1"/>
            <a:endParaRPr lang="zh-CN" altLang="en-US" b="1">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半导体：弛豫时间为导带底所有电子的平均弛豫时间</a:t>
            </a:r>
            <a:endParaRPr lang="en-US" altLang="zh-CN"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1511" name="Object 4"/>
          <p:cNvGraphicFramePr>
            <a:graphicFrameLocks noGrp="1" noChangeAspect="1"/>
          </p:cNvGraphicFramePr>
          <p:nvPr>
            <p:ph sz="half" idx="4294967295"/>
            <p:extLst>
              <p:ext uri="{D42A27DB-BD31-4B8C-83A1-F6EECF244321}">
                <p14:modId xmlns:p14="http://schemas.microsoft.com/office/powerpoint/2010/main" val="4166211954"/>
              </p:ext>
            </p:extLst>
          </p:nvPr>
        </p:nvGraphicFramePr>
        <p:xfrm>
          <a:off x="3779912" y="4164078"/>
          <a:ext cx="1584176" cy="737306"/>
        </p:xfrm>
        <a:graphic>
          <a:graphicData uri="http://schemas.openxmlformats.org/presentationml/2006/ole">
            <mc:AlternateContent xmlns:mc="http://schemas.openxmlformats.org/markup-compatibility/2006">
              <mc:Choice xmlns:v="urn:schemas-microsoft-com:vml" Requires="v">
                <p:oleObj name="Equation" r:id="rId2" imgW="927000" imgH="431640" progId="Equation.DSMT4">
                  <p:embed/>
                </p:oleObj>
              </mc:Choice>
              <mc:Fallback>
                <p:oleObj name="Equation" r:id="rId2" imgW="927000" imgH="431640" progId="Equation.DSMT4">
                  <p:embed/>
                  <p:pic>
                    <p:nvPicPr>
                      <p:cNvPr id="0" name="Object 4"/>
                      <p:cNvPicPr>
                        <a:picLocks noChangeAspect="1" noChangeArrowheads="1"/>
                      </p:cNvPicPr>
                      <p:nvPr/>
                    </p:nvPicPr>
                    <p:blipFill>
                      <a:blip r:embed="rId3"/>
                      <a:srcRect/>
                      <a:stretch>
                        <a:fillRect/>
                      </a:stretch>
                    </p:blipFill>
                    <p:spPr bwMode="auto">
                      <a:xfrm>
                        <a:off x="3779912" y="4164078"/>
                        <a:ext cx="1584176" cy="737306"/>
                      </a:xfrm>
                      <a:prstGeom prst="rect">
                        <a:avLst/>
                      </a:prstGeom>
                      <a:noFill/>
                      <a:ln>
                        <a:noFill/>
                      </a:ln>
                    </p:spPr>
                  </p:pic>
                </p:oleObj>
              </mc:Fallback>
            </mc:AlternateContent>
          </a:graphicData>
        </a:graphic>
      </p:graphicFrame>
      <p:graphicFrame>
        <p:nvGraphicFramePr>
          <p:cNvPr id="21512" name="Object 5"/>
          <p:cNvGraphicFramePr>
            <a:graphicFrameLocks noChangeAspect="1"/>
          </p:cNvGraphicFramePr>
          <p:nvPr>
            <p:extLst>
              <p:ext uri="{D42A27DB-BD31-4B8C-83A1-F6EECF244321}">
                <p14:modId xmlns:p14="http://schemas.microsoft.com/office/powerpoint/2010/main" val="3754448168"/>
              </p:ext>
            </p:extLst>
          </p:nvPr>
        </p:nvGraphicFramePr>
        <p:xfrm>
          <a:off x="2738438" y="5413375"/>
          <a:ext cx="2973387" cy="814388"/>
        </p:xfrm>
        <a:graphic>
          <a:graphicData uri="http://schemas.openxmlformats.org/presentationml/2006/ole">
            <mc:AlternateContent xmlns:mc="http://schemas.openxmlformats.org/markup-compatibility/2006">
              <mc:Choice xmlns:v="urn:schemas-microsoft-com:vml" Requires="v">
                <p:oleObj name="Equation" r:id="rId4" imgW="1536480" imgH="533160" progId="Equation.DSMT4">
                  <p:embed/>
                </p:oleObj>
              </mc:Choice>
              <mc:Fallback>
                <p:oleObj name="Equation" r:id="rId4" imgW="1536480" imgH="533160" progId="Equation.DSMT4">
                  <p:embed/>
                  <p:pic>
                    <p:nvPicPr>
                      <p:cNvPr id="0" name="Object 5"/>
                      <p:cNvPicPr>
                        <a:picLocks noChangeAspect="1" noChangeArrowheads="1"/>
                      </p:cNvPicPr>
                      <p:nvPr/>
                    </p:nvPicPr>
                    <p:blipFill>
                      <a:blip r:embed="rId5"/>
                      <a:srcRect/>
                      <a:stretch>
                        <a:fillRect/>
                      </a:stretch>
                    </p:blipFill>
                    <p:spPr bwMode="auto">
                      <a:xfrm>
                        <a:off x="2738438" y="5413375"/>
                        <a:ext cx="2973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Text Box 7"/>
          <p:cNvSpPr txBox="1">
            <a:spLocks noChangeArrowheads="1"/>
          </p:cNvSpPr>
          <p:nvPr/>
        </p:nvSpPr>
        <p:spPr bwMode="auto">
          <a:xfrm>
            <a:off x="6156176" y="5613399"/>
            <a:ext cx="1943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pPr>
            <a:r>
              <a:rPr lang="el-GR" altLang="zh-CN" sz="1800" b="1" i="1" dirty="0">
                <a:latin typeface="Times New Roman" panose="02020603050405020304" pitchFamily="18" charset="0"/>
                <a:ea typeface="微软雅黑" panose="020B0503020204020204" pitchFamily="34" charset="-122"/>
                <a:cs typeface="Times New Roman" panose="02020603050405020304" pitchFamily="18" charset="0"/>
              </a:rPr>
              <a:t>μ</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为载流子迁移率</a:t>
            </a:r>
          </a:p>
        </p:txBody>
      </p:sp>
      <p:sp>
        <p:nvSpPr>
          <p:cNvPr id="2" name="文本框 1">
            <a:extLst>
              <a:ext uri="{FF2B5EF4-FFF2-40B4-BE49-F238E27FC236}">
                <a16:creationId xmlns:a16="http://schemas.microsoft.com/office/drawing/2014/main" id="{FC0B2F9A-8F65-376D-6E91-7A40DF3CF86A}"/>
              </a:ext>
            </a:extLst>
          </p:cNvPr>
          <p:cNvSpPr txBox="1"/>
          <p:nvPr/>
        </p:nvSpPr>
        <p:spPr>
          <a:xfrm>
            <a:off x="2010980" y="6267450"/>
            <a:ext cx="5134739"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思考：金属和半导体谁的迁移率高？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0" y="274638"/>
            <a:ext cx="9144000" cy="1143000"/>
          </a:xfrm>
        </p:spPr>
        <p:txBody>
          <a:bodyPr/>
          <a:lstStyle/>
          <a:p>
            <a:pPr eaLnBrk="1" hangingPunct="1"/>
            <a:r>
              <a:rPr lang="en-US" altLang="zh-CN"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4.3.3  </a:t>
            </a:r>
            <a:r>
              <a:rPr lang="zh-CN" altLang="en-US"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半导体材料中电子与空穴的输运过程</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5"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4.3.3.1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电场作用下的漂移运动及电导率</a:t>
            </a: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4.3.3.2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浓度梯度下的扩散运动</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（讲义</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P99</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4.3.3.3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磁场作用下的霍尔效应</a:t>
            </a: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5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7D2DCD36-3F50-4FEB-A15A-986305BAD17E}"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15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扩散运动</a:t>
            </a:r>
          </a:p>
        </p:txBody>
      </p:sp>
      <p:sp>
        <p:nvSpPr>
          <p:cNvPr id="245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A33A8F3B-0898-4448-BF9C-2588F6DF3946}"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16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82" name="Rectangle 4"/>
          <p:cNvSpPr>
            <a:spLocks noChangeArrowheads="1"/>
          </p:cNvSpPr>
          <p:nvPr/>
        </p:nvSpPr>
        <p:spPr bwMode="auto">
          <a:xfrm>
            <a:off x="755650" y="1412875"/>
            <a:ext cx="7632700" cy="267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在金属导体和一般半导体的导电中，载流子都是依靠外电场的作用而形成电流（称为</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漂移电流</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），但是，半导体中的载流子还可以形成另一种形式的电流，称为</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扩散电流</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。扩散电流的产生是由于半导体中载流子浓度的不均匀分布而造成的扩散运动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Rot="1" noChangeArrowheads="1"/>
          </p:cNvSpPr>
          <p:nvPr/>
        </p:nvSpPr>
        <p:spPr bwMode="auto">
          <a:xfrm>
            <a:off x="2117725" y="125413"/>
            <a:ext cx="49069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kumimoji="1"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载流子的扩散运动</a:t>
            </a:r>
          </a:p>
        </p:txBody>
      </p:sp>
      <p:grpSp>
        <p:nvGrpSpPr>
          <p:cNvPr id="2" name="Group 12"/>
          <p:cNvGrpSpPr>
            <a:grpSpLocks/>
          </p:cNvGrpSpPr>
          <p:nvPr/>
        </p:nvGrpSpPr>
        <p:grpSpPr bwMode="auto">
          <a:xfrm>
            <a:off x="563563" y="2295525"/>
            <a:ext cx="7262812" cy="1538288"/>
            <a:chOff x="340" y="2296"/>
            <a:chExt cx="4575" cy="969"/>
          </a:xfrm>
        </p:grpSpPr>
        <p:sp>
          <p:nvSpPr>
            <p:cNvPr id="25619" name="Text Box 6"/>
            <p:cNvSpPr txBox="1">
              <a:spLocks noChangeArrowheads="1"/>
            </p:cNvSpPr>
            <p:nvPr/>
          </p:nvSpPr>
          <p:spPr bwMode="auto">
            <a:xfrm>
              <a:off x="340" y="2296"/>
              <a:ext cx="45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扩散运动是微观粒子热运动的结果，遵从的规律是：</a:t>
              </a:r>
            </a:p>
          </p:txBody>
        </p:sp>
        <p:graphicFrame>
          <p:nvGraphicFramePr>
            <p:cNvPr id="25620" name="Object 7"/>
            <p:cNvGraphicFramePr>
              <a:graphicFrameLocks noChangeAspect="1"/>
            </p:cNvGraphicFramePr>
            <p:nvPr>
              <p:extLst>
                <p:ext uri="{D42A27DB-BD31-4B8C-83A1-F6EECF244321}">
                  <p14:modId xmlns:p14="http://schemas.microsoft.com/office/powerpoint/2010/main" val="3204706183"/>
                </p:ext>
              </p:extLst>
            </p:nvPr>
          </p:nvGraphicFramePr>
          <p:xfrm>
            <a:off x="1519" y="2659"/>
            <a:ext cx="2177" cy="606"/>
          </p:xfrm>
          <a:graphic>
            <a:graphicData uri="http://schemas.openxmlformats.org/presentationml/2006/ole">
              <mc:AlternateContent xmlns:mc="http://schemas.openxmlformats.org/markup-compatibility/2006">
                <mc:Choice xmlns:v="urn:schemas-microsoft-com:vml" Requires="v">
                  <p:oleObj name="Equation" r:id="rId2" imgW="1396800" imgH="393480" progId="Equation.DSMT4">
                    <p:embed/>
                  </p:oleObj>
                </mc:Choice>
                <mc:Fallback>
                  <p:oleObj name="Equation" r:id="rId2" imgW="1396800" imgH="393480" progId="Equation.DSMT4">
                    <p:embed/>
                    <p:pic>
                      <p:nvPicPr>
                        <p:cNvPr id="0" name="Object 7"/>
                        <p:cNvPicPr>
                          <a:picLocks noChangeAspect="1" noChangeArrowheads="1"/>
                        </p:cNvPicPr>
                        <p:nvPr/>
                      </p:nvPicPr>
                      <p:blipFill>
                        <a:blip r:embed="rId3"/>
                        <a:srcRect/>
                        <a:stretch>
                          <a:fillRect/>
                        </a:stretch>
                      </p:blipFill>
                      <p:spPr bwMode="auto">
                        <a:xfrm>
                          <a:off x="1519" y="2659"/>
                          <a:ext cx="2177"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1"/>
          <p:cNvGrpSpPr>
            <a:grpSpLocks/>
          </p:cNvGrpSpPr>
          <p:nvPr/>
        </p:nvGrpSpPr>
        <p:grpSpPr bwMode="auto">
          <a:xfrm>
            <a:off x="419100" y="3519488"/>
            <a:ext cx="4232275" cy="1263650"/>
            <a:chOff x="249" y="3067"/>
            <a:chExt cx="2666" cy="796"/>
          </a:xfrm>
        </p:grpSpPr>
        <p:sp>
          <p:nvSpPr>
            <p:cNvPr id="25617" name="Text Box 9"/>
            <p:cNvSpPr txBox="1">
              <a:spLocks noChangeArrowheads="1"/>
            </p:cNvSpPr>
            <p:nvPr/>
          </p:nvSpPr>
          <p:spPr bwMode="auto">
            <a:xfrm>
              <a:off x="249" y="3339"/>
              <a:ext cx="2666" cy="524"/>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单位时间，由于扩散运动通过</a:t>
              </a:r>
            </a:p>
            <a:p>
              <a:pPr eaLnBrk="1" hangingPunct="1"/>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单位横截面积的载流子数目</a:t>
              </a:r>
            </a:p>
          </p:txBody>
        </p:sp>
        <p:sp>
          <p:nvSpPr>
            <p:cNvPr id="25618" name="Line 10"/>
            <p:cNvSpPr>
              <a:spLocks noChangeShapeType="1"/>
            </p:cNvSpPr>
            <p:nvPr/>
          </p:nvSpPr>
          <p:spPr bwMode="auto">
            <a:xfrm flipV="1">
              <a:off x="1837" y="3067"/>
              <a:ext cx="181" cy="272"/>
            </a:xfrm>
            <a:prstGeom prst="line">
              <a:avLst/>
            </a:prstGeom>
            <a:noFill/>
            <a:ln w="9525">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Group 15"/>
          <p:cNvGrpSpPr>
            <a:grpSpLocks/>
          </p:cNvGrpSpPr>
          <p:nvPr/>
        </p:nvGrpSpPr>
        <p:grpSpPr bwMode="auto">
          <a:xfrm>
            <a:off x="5634038" y="3519488"/>
            <a:ext cx="3416300" cy="844550"/>
            <a:chOff x="3534" y="3067"/>
            <a:chExt cx="2152" cy="532"/>
          </a:xfrm>
        </p:grpSpPr>
        <p:sp>
          <p:nvSpPr>
            <p:cNvPr id="25615" name="Text Box 13"/>
            <p:cNvSpPr txBox="1">
              <a:spLocks noChangeArrowheads="1"/>
            </p:cNvSpPr>
            <p:nvPr/>
          </p:nvSpPr>
          <p:spPr bwMode="auto">
            <a:xfrm>
              <a:off x="3534" y="3308"/>
              <a:ext cx="2152" cy="291"/>
            </a:xfrm>
            <a:prstGeom prst="rect">
              <a:avLst/>
            </a:prstGeom>
            <a:noFill/>
            <a:ln w="952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载流子浓度变化的梯度 </a:t>
              </a:r>
            </a:p>
          </p:txBody>
        </p:sp>
        <p:sp>
          <p:nvSpPr>
            <p:cNvPr id="25616" name="Line 14"/>
            <p:cNvSpPr>
              <a:spLocks noChangeShapeType="1"/>
            </p:cNvSpPr>
            <p:nvPr/>
          </p:nvSpPr>
          <p:spPr bwMode="auto">
            <a:xfrm flipH="1" flipV="1">
              <a:off x="3676" y="3067"/>
              <a:ext cx="363" cy="227"/>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Group 18"/>
          <p:cNvGrpSpPr>
            <a:grpSpLocks/>
          </p:cNvGrpSpPr>
          <p:nvPr/>
        </p:nvGrpSpPr>
        <p:grpSpPr bwMode="auto">
          <a:xfrm>
            <a:off x="4883150" y="3521075"/>
            <a:ext cx="1506538" cy="1563688"/>
            <a:chOff x="3061" y="3068"/>
            <a:chExt cx="949" cy="985"/>
          </a:xfrm>
        </p:grpSpPr>
        <p:sp>
          <p:nvSpPr>
            <p:cNvPr id="25613" name="Text Box 16"/>
            <p:cNvSpPr txBox="1">
              <a:spLocks noChangeArrowheads="1"/>
            </p:cNvSpPr>
            <p:nvPr/>
          </p:nvSpPr>
          <p:spPr bwMode="auto">
            <a:xfrm>
              <a:off x="3061" y="3762"/>
              <a:ext cx="949"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rPr>
                <a:t>扩散系数 </a:t>
              </a:r>
            </a:p>
          </p:txBody>
        </p:sp>
        <p:sp>
          <p:nvSpPr>
            <p:cNvPr id="25614" name="Line 17"/>
            <p:cNvSpPr>
              <a:spLocks noChangeShapeType="1"/>
            </p:cNvSpPr>
            <p:nvPr/>
          </p:nvSpPr>
          <p:spPr bwMode="auto">
            <a:xfrm flipV="1">
              <a:off x="3198" y="3068"/>
              <a:ext cx="0" cy="6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5607" name="矩形 15"/>
          <p:cNvSpPr>
            <a:spLocks noChangeArrowheads="1"/>
          </p:cNvSpPr>
          <p:nvPr/>
        </p:nvSpPr>
        <p:spPr bwMode="auto">
          <a:xfrm>
            <a:off x="755650" y="1268413"/>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载流子漂移运动的快慢采用</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迁移率</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μ</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来表示，而扩散运动的快慢采用</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扩散系数</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(cm</a:t>
            </a:r>
            <a:r>
              <a:rPr lang="en-US" altLang="zh-CN" sz="2400" b="1"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来表示</a:t>
            </a:r>
          </a:p>
        </p:txBody>
      </p:sp>
      <p:sp>
        <p:nvSpPr>
          <p:cNvPr id="25608" name="Text Box 16"/>
          <p:cNvSpPr txBox="1">
            <a:spLocks noChangeArrowheads="1"/>
          </p:cNvSpPr>
          <p:nvPr/>
        </p:nvSpPr>
        <p:spPr bwMode="auto">
          <a:xfrm>
            <a:off x="627063" y="5373688"/>
            <a:ext cx="78787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负号表明扩散运动总是从浓度高的地方流向浓度低的地方</a:t>
            </a:r>
          </a:p>
        </p:txBody>
      </p:sp>
      <p:graphicFrame>
        <p:nvGraphicFramePr>
          <p:cNvPr id="18" name="Object 20"/>
          <p:cNvGraphicFramePr>
            <a:graphicFrameLocks noChangeAspect="1"/>
          </p:cNvGraphicFramePr>
          <p:nvPr>
            <p:extLst>
              <p:ext uri="{D42A27DB-BD31-4B8C-83A1-F6EECF244321}">
                <p14:modId xmlns:p14="http://schemas.microsoft.com/office/powerpoint/2010/main" val="2309539505"/>
              </p:ext>
            </p:extLst>
          </p:nvPr>
        </p:nvGraphicFramePr>
        <p:xfrm>
          <a:off x="750988" y="5878091"/>
          <a:ext cx="7627937" cy="503237"/>
        </p:xfrm>
        <a:graphic>
          <a:graphicData uri="http://schemas.openxmlformats.org/presentationml/2006/ole">
            <mc:AlternateContent xmlns:mc="http://schemas.openxmlformats.org/markup-compatibility/2006">
              <mc:Choice xmlns:v="urn:schemas-microsoft-com:vml" Requires="v">
                <p:oleObj name="公式" r:id="rId4" imgW="3035160" imgH="203040" progId="Equation.3">
                  <p:embed/>
                </p:oleObj>
              </mc:Choice>
              <mc:Fallback>
                <p:oleObj name="公式" r:id="rId4" imgW="3035160" imgH="20304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988" y="5878091"/>
                        <a:ext cx="7627937" cy="503237"/>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DDDBF9B7-FCF2-4AAE-AB36-1E82A8216B56}"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17</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44696F11-2747-4459-8AD9-1FDF93BBE71D}"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18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9"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载流子的扩散运动</a:t>
            </a:r>
          </a:p>
        </p:txBody>
      </p:sp>
      <p:graphicFrame>
        <p:nvGraphicFramePr>
          <p:cNvPr id="26630" name="Object 5"/>
          <p:cNvGraphicFramePr>
            <a:graphicFrameLocks noChangeAspect="1"/>
          </p:cNvGraphicFramePr>
          <p:nvPr>
            <p:extLst>
              <p:ext uri="{D42A27DB-BD31-4B8C-83A1-F6EECF244321}">
                <p14:modId xmlns:p14="http://schemas.microsoft.com/office/powerpoint/2010/main" val="2881035444"/>
              </p:ext>
            </p:extLst>
          </p:nvPr>
        </p:nvGraphicFramePr>
        <p:xfrm>
          <a:off x="876300" y="1792288"/>
          <a:ext cx="3408363" cy="3883025"/>
        </p:xfrm>
        <a:graphic>
          <a:graphicData uri="http://schemas.openxmlformats.org/presentationml/2006/ole">
            <mc:AlternateContent xmlns:mc="http://schemas.openxmlformats.org/markup-compatibility/2006">
              <mc:Choice xmlns:v="urn:schemas-microsoft-com:vml" Requires="v">
                <p:oleObj name="位图图像" r:id="rId2" imgW="2390476" imgH="2723810" progId="Paint.Picture">
                  <p:embed/>
                </p:oleObj>
              </mc:Choice>
              <mc:Fallback>
                <p:oleObj name="位图图像" r:id="rId2" imgW="2390476" imgH="2723810"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1792288"/>
                        <a:ext cx="3408363" cy="388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1" name="Object 6"/>
          <p:cNvGraphicFramePr>
            <a:graphicFrameLocks noChangeAspect="1"/>
          </p:cNvGraphicFramePr>
          <p:nvPr>
            <p:extLst>
              <p:ext uri="{D42A27DB-BD31-4B8C-83A1-F6EECF244321}">
                <p14:modId xmlns:p14="http://schemas.microsoft.com/office/powerpoint/2010/main" val="3367186169"/>
              </p:ext>
            </p:extLst>
          </p:nvPr>
        </p:nvGraphicFramePr>
        <p:xfrm>
          <a:off x="4932363" y="1858963"/>
          <a:ext cx="3394075" cy="3802062"/>
        </p:xfrm>
        <a:graphic>
          <a:graphicData uri="http://schemas.openxmlformats.org/presentationml/2006/ole">
            <mc:AlternateContent xmlns:mc="http://schemas.openxmlformats.org/markup-compatibility/2006">
              <mc:Choice xmlns:v="urn:schemas-microsoft-com:vml" Requires="v">
                <p:oleObj name="Bitmap Image" r:id="rId4" imgW="2381582" imgH="2666667" progId="Paint.Picture">
                  <p:embed/>
                </p:oleObj>
              </mc:Choice>
              <mc:Fallback>
                <p:oleObj name="Bitmap Image" r:id="rId4" imgW="2381582" imgH="2666667" progId="Paint.Picture">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1858963"/>
                        <a:ext cx="3394075"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r" eaLnBrk="1" hangingPunct="1"/>
            <a:fld id="{67C0B4B4-9156-4D25-9F92-0CC5EA614808}"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t>19</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51" name="Rectangle 2"/>
          <p:cNvSpPr>
            <a:spLocks noGrp="1" noRot="1" noChangeArrowheads="1"/>
          </p:cNvSpPr>
          <p:nvPr>
            <p:ph type="title" idx="4294967295"/>
          </p:nvPr>
        </p:nvSpPr>
        <p:spPr>
          <a:xfrm>
            <a:off x="647700" y="406400"/>
            <a:ext cx="7812088" cy="1143000"/>
          </a:xfrm>
        </p:spPr>
        <p:txBody>
          <a:bodyPr/>
          <a:lstStyle/>
          <a:p>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考虑扩散和漂移的总电流密度</a:t>
            </a:r>
          </a:p>
        </p:txBody>
      </p:sp>
      <p:sp>
        <p:nvSpPr>
          <p:cNvPr id="27652" name="Text Box 10"/>
          <p:cNvSpPr txBox="1">
            <a:spLocks noChangeArrowheads="1"/>
          </p:cNvSpPr>
          <p:nvPr/>
        </p:nvSpPr>
        <p:spPr bwMode="auto">
          <a:xfrm>
            <a:off x="1089025" y="1844675"/>
            <a:ext cx="1179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一维：  </a:t>
            </a:r>
          </a:p>
        </p:txBody>
      </p:sp>
      <p:sp>
        <p:nvSpPr>
          <p:cNvPr id="27653" name="Text Box 11"/>
          <p:cNvSpPr txBox="1">
            <a:spLocks noChangeArrowheads="1"/>
          </p:cNvSpPr>
          <p:nvPr/>
        </p:nvSpPr>
        <p:spPr bwMode="auto">
          <a:xfrm>
            <a:off x="1187450" y="3595688"/>
            <a:ext cx="11993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三维： </a:t>
            </a:r>
          </a:p>
        </p:txBody>
      </p:sp>
      <p:grpSp>
        <p:nvGrpSpPr>
          <p:cNvPr id="2" name="Group 19"/>
          <p:cNvGrpSpPr>
            <a:grpSpLocks/>
          </p:cNvGrpSpPr>
          <p:nvPr/>
        </p:nvGrpSpPr>
        <p:grpSpPr bwMode="auto">
          <a:xfrm>
            <a:off x="2124075" y="3141663"/>
            <a:ext cx="2735263" cy="1800225"/>
            <a:chOff x="1338" y="1933"/>
            <a:chExt cx="1723" cy="1134"/>
          </a:xfrm>
        </p:grpSpPr>
        <p:grpSp>
          <p:nvGrpSpPr>
            <p:cNvPr id="27670" name="Group 16"/>
            <p:cNvGrpSpPr>
              <a:grpSpLocks/>
            </p:cNvGrpSpPr>
            <p:nvPr/>
          </p:nvGrpSpPr>
          <p:grpSpPr bwMode="auto">
            <a:xfrm>
              <a:off x="1338" y="1933"/>
              <a:ext cx="1678" cy="623"/>
              <a:chOff x="1338" y="1933"/>
              <a:chExt cx="1678" cy="623"/>
            </a:xfrm>
          </p:grpSpPr>
          <p:sp>
            <p:nvSpPr>
              <p:cNvPr id="27673" name="Text Box 12"/>
              <p:cNvSpPr txBox="1">
                <a:spLocks noChangeArrowheads="1"/>
              </p:cNvSpPr>
              <p:nvPr/>
            </p:nvSpPr>
            <p:spPr bwMode="auto">
              <a:xfrm>
                <a:off x="1837" y="2265"/>
                <a:ext cx="562" cy="29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漂移 </a:t>
                </a:r>
              </a:p>
            </p:txBody>
          </p:sp>
          <p:sp>
            <p:nvSpPr>
              <p:cNvPr id="27674" name="Line 14"/>
              <p:cNvSpPr>
                <a:spLocks noChangeShapeType="1"/>
              </p:cNvSpPr>
              <p:nvPr/>
            </p:nvSpPr>
            <p:spPr bwMode="auto">
              <a:xfrm>
                <a:off x="1338" y="1933"/>
                <a:ext cx="167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75" name="Line 15"/>
              <p:cNvSpPr>
                <a:spLocks noChangeShapeType="1"/>
              </p:cNvSpPr>
              <p:nvPr/>
            </p:nvSpPr>
            <p:spPr bwMode="auto">
              <a:xfrm flipV="1">
                <a:off x="2064" y="1933"/>
                <a:ext cx="45" cy="31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7671" name="Line 17"/>
            <p:cNvSpPr>
              <a:spLocks noChangeShapeType="1"/>
            </p:cNvSpPr>
            <p:nvPr/>
          </p:nvSpPr>
          <p:spPr bwMode="auto">
            <a:xfrm>
              <a:off x="2018" y="2568"/>
              <a:ext cx="46" cy="22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72" name="Line 18"/>
            <p:cNvSpPr>
              <a:spLocks noChangeShapeType="1"/>
            </p:cNvSpPr>
            <p:nvPr/>
          </p:nvSpPr>
          <p:spPr bwMode="auto">
            <a:xfrm>
              <a:off x="1519" y="3067"/>
              <a:ext cx="154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Group 25"/>
          <p:cNvGrpSpPr>
            <a:grpSpLocks/>
          </p:cNvGrpSpPr>
          <p:nvPr/>
        </p:nvGrpSpPr>
        <p:grpSpPr bwMode="auto">
          <a:xfrm>
            <a:off x="5227638" y="3284538"/>
            <a:ext cx="3276600" cy="1584325"/>
            <a:chOff x="3333" y="2069"/>
            <a:chExt cx="2064" cy="998"/>
          </a:xfrm>
        </p:grpSpPr>
        <p:sp>
          <p:nvSpPr>
            <p:cNvPr id="27665" name="Text Box 13"/>
            <p:cNvSpPr txBox="1">
              <a:spLocks noChangeArrowheads="1"/>
            </p:cNvSpPr>
            <p:nvPr/>
          </p:nvSpPr>
          <p:spPr bwMode="auto">
            <a:xfrm>
              <a:off x="4778" y="2251"/>
              <a:ext cx="619" cy="291"/>
            </a:xfrm>
            <a:prstGeom prst="rect">
              <a:avLst/>
            </a:prstGeom>
            <a:noFill/>
            <a:ln w="9525">
              <a:solidFill>
                <a:srgbClr val="0099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扩散  </a:t>
              </a:r>
            </a:p>
          </p:txBody>
        </p:sp>
        <p:sp>
          <p:nvSpPr>
            <p:cNvPr id="27666" name="Line 20"/>
            <p:cNvSpPr>
              <a:spLocks noChangeShapeType="1"/>
            </p:cNvSpPr>
            <p:nvPr/>
          </p:nvSpPr>
          <p:spPr bwMode="auto">
            <a:xfrm>
              <a:off x="3333" y="2069"/>
              <a:ext cx="1633" cy="0"/>
            </a:xfrm>
            <a:prstGeom prst="line">
              <a:avLst/>
            </a:prstGeom>
            <a:noFill/>
            <a:ln w="38100">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67" name="Line 21"/>
            <p:cNvSpPr>
              <a:spLocks noChangeShapeType="1"/>
            </p:cNvSpPr>
            <p:nvPr/>
          </p:nvSpPr>
          <p:spPr bwMode="auto">
            <a:xfrm>
              <a:off x="3373" y="3067"/>
              <a:ext cx="1497" cy="0"/>
            </a:xfrm>
            <a:prstGeom prst="line">
              <a:avLst/>
            </a:prstGeom>
            <a:noFill/>
            <a:ln w="38100">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68" name="Line 23"/>
            <p:cNvSpPr>
              <a:spLocks noChangeShapeType="1"/>
            </p:cNvSpPr>
            <p:nvPr/>
          </p:nvSpPr>
          <p:spPr bwMode="auto">
            <a:xfrm flipH="1" flipV="1">
              <a:off x="4286" y="2115"/>
              <a:ext cx="499" cy="226"/>
            </a:xfrm>
            <a:prstGeom prst="line">
              <a:avLst/>
            </a:prstGeom>
            <a:noFill/>
            <a:ln w="28575">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69" name="Line 24"/>
            <p:cNvSpPr>
              <a:spLocks noChangeShapeType="1"/>
            </p:cNvSpPr>
            <p:nvPr/>
          </p:nvSpPr>
          <p:spPr bwMode="auto">
            <a:xfrm flipH="1">
              <a:off x="4332" y="2478"/>
              <a:ext cx="453" cy="317"/>
            </a:xfrm>
            <a:prstGeom prst="line">
              <a:avLst/>
            </a:prstGeom>
            <a:noFill/>
            <a:ln w="28575">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 name="组合 6"/>
          <p:cNvGrpSpPr>
            <a:grpSpLocks/>
          </p:cNvGrpSpPr>
          <p:nvPr/>
        </p:nvGrpSpPr>
        <p:grpSpPr bwMode="auto">
          <a:xfrm>
            <a:off x="2027238" y="5407025"/>
            <a:ext cx="5087937" cy="830263"/>
            <a:chOff x="1757437" y="5357314"/>
            <a:chExt cx="5087015" cy="830196"/>
          </a:xfrm>
        </p:grpSpPr>
        <p:sp>
          <p:nvSpPr>
            <p:cNvPr id="27662" name="Rectangle 7"/>
            <p:cNvSpPr>
              <a:spLocks noChangeArrowheads="1"/>
            </p:cNvSpPr>
            <p:nvPr/>
          </p:nvSpPr>
          <p:spPr bwMode="auto">
            <a:xfrm>
              <a:off x="1757437" y="5517232"/>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爱因斯坦关系</a:t>
              </a:r>
            </a:p>
          </p:txBody>
        </p:sp>
        <p:graphicFrame>
          <p:nvGraphicFramePr>
            <p:cNvPr id="27663" name="对象 4"/>
            <p:cNvGraphicFramePr>
              <a:graphicFrameLocks noChangeAspect="1"/>
            </p:cNvGraphicFramePr>
            <p:nvPr/>
          </p:nvGraphicFramePr>
          <p:xfrm>
            <a:off x="3923928" y="5396886"/>
            <a:ext cx="1152128" cy="768418"/>
          </p:xfrm>
          <a:graphic>
            <a:graphicData uri="http://schemas.openxmlformats.org/presentationml/2006/ole">
              <mc:AlternateContent xmlns:mc="http://schemas.openxmlformats.org/markup-compatibility/2006">
                <mc:Choice xmlns:v="urn:schemas-microsoft-com:vml" Requires="v">
                  <p:oleObj name="Equation" r:id="rId2" imgW="647700" imgH="431800" progId="Equation.DSMT4">
                    <p:embed/>
                  </p:oleObj>
                </mc:Choice>
                <mc:Fallback>
                  <p:oleObj name="Equation" r:id="rId2" imgW="647700" imgH="431800" progId="Equation.DSMT4">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5396886"/>
                          <a:ext cx="1152128" cy="768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4" name="对象 5"/>
            <p:cNvGraphicFramePr>
              <a:graphicFrameLocks noChangeAspect="1"/>
            </p:cNvGraphicFramePr>
            <p:nvPr/>
          </p:nvGraphicFramePr>
          <p:xfrm>
            <a:off x="5677690" y="5357314"/>
            <a:ext cx="1166762" cy="830196"/>
          </p:xfrm>
          <a:graphic>
            <a:graphicData uri="http://schemas.openxmlformats.org/presentationml/2006/ole">
              <mc:AlternateContent xmlns:mc="http://schemas.openxmlformats.org/markup-compatibility/2006">
                <mc:Choice xmlns:v="urn:schemas-microsoft-com:vml" Requires="v">
                  <p:oleObj name="Equation" r:id="rId4" imgW="660113" imgH="469696" progId="Equation.DSMT4">
                    <p:embed/>
                  </p:oleObj>
                </mc:Choice>
                <mc:Fallback>
                  <p:oleObj name="Equation" r:id="rId4" imgW="660113" imgH="469696"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7690" y="5357314"/>
                          <a:ext cx="1166762" cy="830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7657" name="对象 7"/>
          <p:cNvGraphicFramePr>
            <a:graphicFrameLocks noChangeAspect="1"/>
          </p:cNvGraphicFramePr>
          <p:nvPr>
            <p:extLst>
              <p:ext uri="{D42A27DB-BD31-4B8C-83A1-F6EECF244321}">
                <p14:modId xmlns:p14="http://schemas.microsoft.com/office/powerpoint/2010/main" val="4008687266"/>
              </p:ext>
            </p:extLst>
          </p:nvPr>
        </p:nvGraphicFramePr>
        <p:xfrm>
          <a:off x="1403350" y="2276475"/>
          <a:ext cx="6472238" cy="1008063"/>
        </p:xfrm>
        <a:graphic>
          <a:graphicData uri="http://schemas.openxmlformats.org/presentationml/2006/ole">
            <mc:AlternateContent xmlns:mc="http://schemas.openxmlformats.org/markup-compatibility/2006">
              <mc:Choice xmlns:v="urn:schemas-microsoft-com:vml" Requires="v">
                <p:oleObj name="Equation" r:id="rId6" imgW="2527200" imgH="393480" progId="Equation.DSMT4">
                  <p:embed/>
                </p:oleObj>
              </mc:Choice>
              <mc:Fallback>
                <p:oleObj name="Equation" r:id="rId6" imgW="2527200" imgH="393480" progId="Equation.DSMT4">
                  <p:embed/>
                  <p:pic>
                    <p:nvPicPr>
                      <p:cNvPr id="0" name="对象 7"/>
                      <p:cNvPicPr>
                        <a:picLocks noChangeAspect="1" noChangeArrowheads="1"/>
                      </p:cNvPicPr>
                      <p:nvPr/>
                    </p:nvPicPr>
                    <p:blipFill>
                      <a:blip r:embed="rId7"/>
                      <a:srcRect/>
                      <a:stretch>
                        <a:fillRect/>
                      </a:stretch>
                    </p:blipFill>
                    <p:spPr bwMode="auto">
                      <a:xfrm>
                        <a:off x="1403350" y="2276475"/>
                        <a:ext cx="64722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对象 8"/>
          <p:cNvGraphicFramePr>
            <a:graphicFrameLocks noChangeAspect="1"/>
          </p:cNvGraphicFramePr>
          <p:nvPr>
            <p:extLst>
              <p:ext uri="{D42A27DB-BD31-4B8C-83A1-F6EECF244321}">
                <p14:modId xmlns:p14="http://schemas.microsoft.com/office/powerpoint/2010/main" val="1063890058"/>
              </p:ext>
            </p:extLst>
          </p:nvPr>
        </p:nvGraphicFramePr>
        <p:xfrm>
          <a:off x="1619250" y="4365625"/>
          <a:ext cx="6121400" cy="590550"/>
        </p:xfrm>
        <a:graphic>
          <a:graphicData uri="http://schemas.openxmlformats.org/presentationml/2006/ole">
            <mc:AlternateContent xmlns:mc="http://schemas.openxmlformats.org/markup-compatibility/2006">
              <mc:Choice xmlns:v="urn:schemas-microsoft-com:vml" Requires="v">
                <p:oleObj name="Equation" r:id="rId8" imgW="2501900" imgH="241300" progId="Equation.DSMT4">
                  <p:embed/>
                </p:oleObj>
              </mc:Choice>
              <mc:Fallback>
                <p:oleObj name="Equation" r:id="rId8" imgW="2501900" imgH="241300" progId="Equation.DSMT4">
                  <p:embed/>
                  <p:pic>
                    <p:nvPicPr>
                      <p:cNvPr id="0" name="对象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365625"/>
                        <a:ext cx="61214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60B23D61-148C-4DB8-BC77-10F2D17F9660}"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19</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en-US" altLang="zh-CN"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  </a:t>
            </a: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半导体的电特性</a:t>
            </a:r>
          </a:p>
        </p:txBody>
      </p:sp>
      <p:sp>
        <p:nvSpPr>
          <p:cNvPr id="7171"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半导体的能带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平衡半导体中的杂质与载流子</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4.3.3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半导体材料中电子与空穴的输运过程</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4.3.4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非平衡半导体中的过剩载流子</a:t>
            </a:r>
          </a:p>
        </p:txBody>
      </p:sp>
      <p:sp>
        <p:nvSpPr>
          <p:cNvPr id="71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0786455B-6773-4A9B-BC3F-DD932C1D3067}"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爱因斯坦关系</a:t>
            </a:r>
          </a:p>
        </p:txBody>
      </p:sp>
      <p:graphicFrame>
        <p:nvGraphicFramePr>
          <p:cNvPr id="30723" name="对象 4"/>
          <p:cNvGraphicFramePr>
            <a:graphicFrameLocks noChangeAspect="1"/>
          </p:cNvGraphicFramePr>
          <p:nvPr>
            <p:extLst>
              <p:ext uri="{D42A27DB-BD31-4B8C-83A1-F6EECF244321}">
                <p14:modId xmlns:p14="http://schemas.microsoft.com/office/powerpoint/2010/main" val="668171622"/>
              </p:ext>
            </p:extLst>
          </p:nvPr>
        </p:nvGraphicFramePr>
        <p:xfrm>
          <a:off x="2555875" y="1806575"/>
          <a:ext cx="1835150" cy="1223963"/>
        </p:xfrm>
        <a:graphic>
          <a:graphicData uri="http://schemas.openxmlformats.org/presentationml/2006/ole">
            <mc:AlternateContent xmlns:mc="http://schemas.openxmlformats.org/markup-compatibility/2006">
              <mc:Choice xmlns:v="urn:schemas-microsoft-com:vml" Requires="v">
                <p:oleObj name="Equation" r:id="rId2" imgW="647700" imgH="431800" progId="Equation.DSMT4">
                  <p:embed/>
                </p:oleObj>
              </mc:Choice>
              <mc:Fallback>
                <p:oleObj name="Equation" r:id="rId2" imgW="647700" imgH="431800" progId="Equation.DSMT4">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806575"/>
                        <a:ext cx="18351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4" name="TextBox 7"/>
          <p:cNvSpPr txBox="1">
            <a:spLocks noChangeArrowheads="1"/>
          </p:cNvSpPr>
          <p:nvPr/>
        </p:nvSpPr>
        <p:spPr bwMode="auto">
          <a:xfrm>
            <a:off x="466725" y="4532313"/>
            <a:ext cx="82089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buFont typeface="Wingdings" pitchFamily="2" charset="2"/>
              <a:buChar char="u"/>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表明了非简并条件下载流子迁移率和扩散系数之间的关系</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itchFamily="2" charset="2"/>
              <a:buChar char="u"/>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对平衡载流子和非平衡载流子都适用</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itchFamily="2" charset="2"/>
              <a:buChar char="u"/>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扩散系数和温度的关系取决于迁移率和温度的关系</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25" name="TextBox 6"/>
          <p:cNvSpPr txBox="1">
            <a:spLocks noChangeArrowheads="1"/>
          </p:cNvSpPr>
          <p:nvPr/>
        </p:nvSpPr>
        <p:spPr bwMode="auto">
          <a:xfrm>
            <a:off x="785813" y="3246438"/>
            <a:ext cx="75707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迁移率反映了载流子在电场作用下运动的难易程度</a:t>
            </a:r>
            <a:endPar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扩散系数反映了存在浓度梯度时载流子运动的难易程度</a:t>
            </a:r>
          </a:p>
        </p:txBody>
      </p:sp>
      <p:graphicFrame>
        <p:nvGraphicFramePr>
          <p:cNvPr id="30726" name="对象 7"/>
          <p:cNvGraphicFramePr>
            <a:graphicFrameLocks noChangeAspect="1"/>
          </p:cNvGraphicFramePr>
          <p:nvPr>
            <p:extLst>
              <p:ext uri="{D42A27DB-BD31-4B8C-83A1-F6EECF244321}">
                <p14:modId xmlns:p14="http://schemas.microsoft.com/office/powerpoint/2010/main" val="1282689967"/>
              </p:ext>
            </p:extLst>
          </p:nvPr>
        </p:nvGraphicFramePr>
        <p:xfrm>
          <a:off x="4787900" y="1782763"/>
          <a:ext cx="1733550" cy="1233487"/>
        </p:xfrm>
        <a:graphic>
          <a:graphicData uri="http://schemas.openxmlformats.org/presentationml/2006/ole">
            <mc:AlternateContent xmlns:mc="http://schemas.openxmlformats.org/markup-compatibility/2006">
              <mc:Choice xmlns:v="urn:schemas-microsoft-com:vml" Requires="v">
                <p:oleObj name="Equation" r:id="rId4" imgW="660113" imgH="469696" progId="Equation.DSMT4">
                  <p:embed/>
                </p:oleObj>
              </mc:Choice>
              <mc:Fallback>
                <p:oleObj name="Equation" r:id="rId4" imgW="660113" imgH="469696" progId="Equation.DSMT4">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1782763"/>
                        <a:ext cx="173355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023C45B0-37F2-498E-9459-82A1576791AF}" type="slidenum">
              <a:rPr lang="en-US" altLang="zh-CN"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20</a:t>
            </a:fld>
            <a:endParaRPr lang="en-US" altLang="zh-CN"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0" y="274638"/>
            <a:ext cx="9144000" cy="1143000"/>
          </a:xfrm>
        </p:spPr>
        <p:txBody>
          <a:bodyPr/>
          <a:lstStyle/>
          <a:p>
            <a:pPr eaLnBrk="1" hangingPunct="1"/>
            <a:r>
              <a:rPr lang="en-US" altLang="zh-CN"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4.3.3  </a:t>
            </a:r>
            <a:r>
              <a:rPr lang="zh-CN" altLang="en-US"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半导体材料中电子与空穴的输运过程</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47"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4.3.3.1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电场作用下的漂移运动及电导率</a:t>
            </a: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4.3.3.2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浓度梯度下的扩散运动</a:t>
            </a: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4.3.3.3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磁场作用下的霍尔效应</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P102</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8D7A7733-2855-47DA-A815-588484279594}"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21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fld id="{74C131F3-B4AC-4F30-BB2F-078C50EE80DA}" type="slidenum">
              <a:rPr lang="en-US" altLang="zh-CN" b="1">
                <a:latin typeface="Times New Roman" panose="02020603050405020304" pitchFamily="18" charset="0"/>
                <a:ea typeface="微软雅黑" panose="020B0503020204020204" pitchFamily="34" charset="-122"/>
                <a:cs typeface="Times New Roman" panose="02020603050405020304" pitchFamily="18" charset="0"/>
              </a:rPr>
              <a:pPr/>
              <a:t>22</a:t>
            </a:fld>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1" name="Rectangle 2"/>
          <p:cNvSpPr>
            <a:spLocks noGrp="1" noRot="1" noChangeArrowheads="1"/>
          </p:cNvSpPr>
          <p:nvPr>
            <p:ph type="title"/>
          </p:nvPr>
        </p:nvSpPr>
        <p:spPr/>
        <p:txBody>
          <a:bodyPr/>
          <a:lstStyle/>
          <a:p>
            <a:pPr eaLnBrk="1" hangingPunct="1"/>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霍尔效应的物理基础</a:t>
            </a:r>
          </a:p>
        </p:txBody>
      </p:sp>
      <p:sp>
        <p:nvSpPr>
          <p:cNvPr id="29702" name="Rectangle 3"/>
          <p:cNvSpPr>
            <a:spLocks noGrp="1" noRot="1" noChangeArrowheads="1"/>
          </p:cNvSpPr>
          <p:nvPr>
            <p:ph type="body" idx="1"/>
          </p:nvPr>
        </p:nvSpPr>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电场和磁场对运动的电荷同时施加力的作用产生的效应</a:t>
            </a:r>
          </a:p>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磁场力作用</a:t>
            </a: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与电流方向垂直，使电流发生偏转</a:t>
            </a:r>
          </a:p>
          <a:p>
            <a:pPr lvl="1"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与磁场方向垂直，偏转方向垂直于电流和磁场</a:t>
            </a:r>
          </a:p>
        </p:txBody>
      </p:sp>
      <p:graphicFrame>
        <p:nvGraphicFramePr>
          <p:cNvPr id="3" name="Object 2">
            <a:extLst>
              <a:ext uri="{FF2B5EF4-FFF2-40B4-BE49-F238E27FC236}">
                <a16:creationId xmlns:a16="http://schemas.microsoft.com/office/drawing/2014/main" id="{59B1C8AD-635D-AB98-D1E8-8E8BC955E294}"/>
              </a:ext>
            </a:extLst>
          </p:cNvPr>
          <p:cNvGraphicFramePr>
            <a:graphicFrameLocks noChangeAspect="1"/>
          </p:cNvGraphicFramePr>
          <p:nvPr>
            <p:extLst>
              <p:ext uri="{D42A27DB-BD31-4B8C-83A1-F6EECF244321}">
                <p14:modId xmlns:p14="http://schemas.microsoft.com/office/powerpoint/2010/main" val="142042494"/>
              </p:ext>
            </p:extLst>
          </p:nvPr>
        </p:nvGraphicFramePr>
        <p:xfrm>
          <a:off x="3530371" y="3429000"/>
          <a:ext cx="2083257" cy="584774"/>
        </p:xfrm>
        <a:graphic>
          <a:graphicData uri="http://schemas.openxmlformats.org/presentationml/2006/ole">
            <mc:AlternateContent xmlns:mc="http://schemas.openxmlformats.org/markup-compatibility/2006">
              <mc:Choice xmlns:v="urn:schemas-microsoft-com:vml" Requires="v">
                <p:oleObj name="Equation" r:id="rId2" imgW="723600" imgH="203040" progId="Equation.DSMT4">
                  <p:embed/>
                </p:oleObj>
              </mc:Choice>
              <mc:Fallback>
                <p:oleObj name="Equation" r:id="rId2" imgW="723600" imgH="203040" progId="Equation.DSMT4">
                  <p:embed/>
                  <p:pic>
                    <p:nvPicPr>
                      <p:cNvPr id="0" name=""/>
                      <p:cNvPicPr/>
                      <p:nvPr/>
                    </p:nvPicPr>
                    <p:blipFill>
                      <a:blip r:embed="rId3"/>
                      <a:stretch>
                        <a:fillRect/>
                      </a:stretch>
                    </p:blipFill>
                    <p:spPr>
                      <a:xfrm>
                        <a:off x="3530371" y="3429000"/>
                        <a:ext cx="2083257" cy="584774"/>
                      </a:xfrm>
                      <a:prstGeom prst="rect">
                        <a:avLst/>
                      </a:prstGeom>
                    </p:spPr>
                  </p:pic>
                </p:oleObj>
              </mc:Fallback>
            </mc:AlternateContent>
          </a:graphicData>
        </a:graphic>
      </p:graphicFrame>
    </p:spTree>
    <p:extLst>
      <p:ext uri="{BB962C8B-B14F-4D97-AF65-F5344CB8AC3E}">
        <p14:creationId xmlns:p14="http://schemas.microsoft.com/office/powerpoint/2010/main" val="317217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fld id="{36C81A30-8730-40EB-AE61-7FAD76E5A95F}" type="slidenum">
              <a:rPr lang="en-US" altLang="zh-CN" b="1">
                <a:latin typeface="Times New Roman" panose="02020603050405020304" pitchFamily="18" charset="0"/>
                <a:ea typeface="微软雅黑" panose="020B0503020204020204" pitchFamily="34" charset="-122"/>
                <a:cs typeface="Times New Roman" panose="02020603050405020304" pitchFamily="18" charset="0"/>
              </a:rPr>
              <a:pPr/>
              <a:t>23</a:t>
            </a:fld>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25" name="Rectangle 2"/>
          <p:cNvSpPr>
            <a:spLocks noGrp="1" noRot="1" noChangeArrowheads="1"/>
          </p:cNvSpPr>
          <p:nvPr>
            <p:ph type="title"/>
          </p:nvPr>
        </p:nvSpPr>
        <p:spPr/>
        <p:txBody>
          <a:bodyPr/>
          <a:lstStyle/>
          <a:p>
            <a:pPr eaLnBrk="1" hangingPunct="1"/>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半导体材料中的霍尔效应</a:t>
            </a:r>
          </a:p>
        </p:txBody>
      </p:sp>
      <p:sp>
        <p:nvSpPr>
          <p:cNvPr id="30726" name="Rectangle 3"/>
          <p:cNvSpPr>
            <a:spLocks noGrp="1" noRot="1" noChangeArrowheads="1"/>
          </p:cNvSpPr>
          <p:nvPr>
            <p:ph type="body" idx="1"/>
          </p:nvPr>
        </p:nvSpPr>
        <p:spPr/>
        <p:txBody>
          <a:bodyPr/>
          <a:lstStyle/>
          <a:p>
            <a:pPr eaLnBrk="1" hangingPunct="1"/>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应用背景：重要的测试手段</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判断半导体的导电类型（</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型？</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型？）</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多数载流子浓度</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多数载流子迁移率</a:t>
            </a: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考虑稳定状态下</a:t>
            </a:r>
          </a:p>
          <a:p>
            <a:pPr lvl="1"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型半导体积累正电荷</a:t>
            </a:r>
          </a:p>
          <a:p>
            <a:pPr lvl="1"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型半导体积累负电荷</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产生内建电场</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霍尔电场</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，与磁场力平衡</a:t>
            </a:r>
          </a:p>
        </p:txBody>
      </p:sp>
      <p:pic>
        <p:nvPicPr>
          <p:cNvPr id="307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924175"/>
            <a:ext cx="3887787"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861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fld id="{868029C9-93A5-42DD-9685-62BEEE4128AA}" type="slidenum">
              <a:rPr lang="en-US" altLang="zh-CN" b="1">
                <a:latin typeface="Times New Roman" panose="02020603050405020304" pitchFamily="18" charset="0"/>
                <a:ea typeface="微软雅黑" panose="020B0503020204020204" pitchFamily="34" charset="-122"/>
                <a:cs typeface="Times New Roman" panose="02020603050405020304" pitchFamily="18" charset="0"/>
              </a:rPr>
              <a:pPr/>
              <a:t>24</a:t>
            </a:fld>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49"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霍尔电场与霍尔电压</a:t>
            </a:r>
          </a:p>
        </p:txBody>
      </p:sp>
      <p:sp>
        <p:nvSpPr>
          <p:cNvPr id="31750" name="Rectangle 3"/>
          <p:cNvSpPr>
            <a:spLocks noGrp="1" noRot="1" noChangeArrowheads="1"/>
          </p:cNvSpPr>
          <p:nvPr>
            <p:ph type="body" idx="1"/>
          </p:nvPr>
        </p:nvSpPr>
        <p:spPr/>
        <p:txBody>
          <a:bodyPr/>
          <a:lstStyle/>
          <a:p>
            <a:pPr eaLnBrk="1" hangingPunct="1">
              <a:lnSpc>
                <a:spcPct val="9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稳定状态下，载流子受力平衡</a:t>
            </a:r>
          </a:p>
          <a:p>
            <a:pPr lvl="1" eaLnBrk="1" hangingPunct="1">
              <a:lnSpc>
                <a:spcPct val="90000"/>
              </a:lnSpc>
            </a:pP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qE</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qv</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i="1" dirty="0" err="1">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b="1" i="1" baseline="-25000" dirty="0" err="1">
                <a:latin typeface="Times New Roman" panose="02020603050405020304" pitchFamily="18" charset="0"/>
                <a:ea typeface="微软雅黑" panose="020B0503020204020204" pitchFamily="34" charset="-122"/>
                <a:cs typeface="Times New Roman" panose="02020603050405020304" pitchFamily="18" charset="0"/>
              </a:rPr>
              <a:t>z</a:t>
            </a:r>
            <a:endPar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pP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为霍尔电场</a:t>
            </a:r>
          </a:p>
          <a:p>
            <a:pPr lvl="1" eaLnBrk="1" hangingPunct="1">
              <a:lnSpc>
                <a:spcPct val="9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对于电子为多数载流子，霍尔电场为负</a:t>
            </a:r>
          </a:p>
          <a:p>
            <a:pPr lvl="1" eaLnBrk="1" hangingPunct="1">
              <a:lnSpc>
                <a:spcPct val="9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对于空穴为多数载流子，霍尔电场为正</a:t>
            </a:r>
          </a:p>
          <a:p>
            <a:pPr eaLnBrk="1" hangingPunct="1">
              <a:lnSpc>
                <a:spcPct val="9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得到霍尔电压</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W</a:t>
            </a:r>
          </a:p>
          <a:p>
            <a:pPr lvl="1" eaLnBrk="1" hangingPunct="1">
              <a:lnSpc>
                <a:spcPct val="9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其正负可用以判断导电类型</a:t>
            </a:r>
          </a:p>
          <a:p>
            <a:pPr lvl="1" eaLnBrk="1" hangingPunct="1">
              <a:lnSpc>
                <a:spcPct val="90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其数值可用以计算材料性质</a:t>
            </a:r>
          </a:p>
        </p:txBody>
      </p:sp>
      <p:pic>
        <p:nvPicPr>
          <p:cNvPr id="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128" y="4005064"/>
            <a:ext cx="3097038" cy="197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05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fld id="{32B03539-1241-4069-B482-70CF48A4F84A}" type="slidenum">
              <a:rPr lang="en-US" altLang="zh-CN" b="1">
                <a:latin typeface="Times New Roman" panose="02020603050405020304" pitchFamily="18" charset="0"/>
                <a:ea typeface="微软雅黑" panose="020B0503020204020204" pitchFamily="34" charset="-122"/>
                <a:cs typeface="Times New Roman" panose="02020603050405020304" pitchFamily="18" charset="0"/>
              </a:rPr>
              <a:pPr/>
              <a:t>25</a:t>
            </a:fld>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773"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型半导体计算载流子浓度</a:t>
            </a:r>
          </a:p>
        </p:txBody>
      </p:sp>
      <p:pic>
        <p:nvPicPr>
          <p:cNvPr id="327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916113"/>
            <a:ext cx="3887788" cy="247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p:nvPr/>
        </p:nvGrpSpPr>
        <p:grpSpPr>
          <a:xfrm>
            <a:off x="3779912" y="4917187"/>
            <a:ext cx="5218820" cy="974562"/>
            <a:chOff x="3771900" y="4465719"/>
            <a:chExt cx="5218820" cy="974562"/>
          </a:xfrm>
        </p:grpSpPr>
        <p:sp>
          <p:nvSpPr>
            <p:cNvPr id="32776" name="Text Box 6"/>
            <p:cNvSpPr txBox="1">
              <a:spLocks noChangeArrowheads="1"/>
            </p:cNvSpPr>
            <p:nvPr/>
          </p:nvSpPr>
          <p:spPr bwMode="auto">
            <a:xfrm>
              <a:off x="3771900" y="4724400"/>
              <a:ext cx="1439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spcBef>
                  <a:spcPct val="50000"/>
                </a:spcBef>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霍尔系数</a:t>
              </a:r>
            </a:p>
          </p:txBody>
        </p:sp>
        <mc:AlternateContent xmlns:mc="http://schemas.openxmlformats.org/markup-compatibility/2006" xmlns:a14="http://schemas.microsoft.com/office/drawing/2010/main">
          <mc:Choice Requires="a14">
            <p:sp>
              <p:nvSpPr>
                <p:cNvPr id="7" name="文本框 6"/>
                <p:cNvSpPr txBox="1"/>
                <p:nvPr/>
              </p:nvSpPr>
              <p:spPr>
                <a:xfrm>
                  <a:off x="5070160" y="4465719"/>
                  <a:ext cx="3920560" cy="974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𝑹</m:t>
                            </m:r>
                          </m:e>
                          <m:sub>
                            <m:r>
                              <a:rPr lang="en-US" altLang="zh-CN" sz="2800" b="1" i="1" smtClean="0">
                                <a:latin typeface="Cambria Math" panose="02040503050406030204" pitchFamily="18" charset="0"/>
                              </a:rPr>
                              <m:t>𝑯</m:t>
                            </m:r>
                          </m:sub>
                        </m:sSub>
                        <m:r>
                          <a:rPr lang="en-US" altLang="zh-CN" sz="2800" b="1" i="1" smtClean="0">
                            <a:latin typeface="Cambria Math" panose="02040503050406030204" pitchFamily="18" charset="0"/>
                          </a:rPr>
                          <m:t>= </m:t>
                        </m:r>
                        <m:f>
                          <m:fPr>
                            <m:ctrlPr>
                              <a:rPr lang="en-US" altLang="zh-CN" sz="2800" b="1" i="1" smtClean="0">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𝑬</m:t>
                                </m:r>
                              </m:e>
                              <m:sub>
                                <m:r>
                                  <a:rPr lang="en-US" altLang="zh-CN" sz="2800" b="1" i="1" smtClean="0">
                                    <a:latin typeface="Cambria Math" panose="02040503050406030204" pitchFamily="18" charset="0"/>
                                  </a:rPr>
                                  <m:t>𝑯</m:t>
                                </m:r>
                              </m:sub>
                            </m:sSub>
                          </m:num>
                          <m:den>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ea typeface="+mj-ea"/>
                                  </a:rPr>
                                  <m:t>𝑱</m:t>
                                </m:r>
                              </m:e>
                              <m:sub>
                                <m:r>
                                  <a:rPr lang="en-US" altLang="zh-CN" sz="2800" b="1" i="1" smtClean="0">
                                    <a:latin typeface="Cambria Math" panose="02040503050406030204" pitchFamily="18" charset="0"/>
                                  </a:rPr>
                                  <m:t>𝒙</m:t>
                                </m:r>
                              </m:sub>
                            </m:sSub>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m:t>
                                </m:r>
                              </m:e>
                              <m:sub>
                                <m:r>
                                  <a:rPr lang="en-US" altLang="zh-CN" sz="2800" b="1" i="1" smtClean="0">
                                    <a:latin typeface="Cambria Math" panose="02040503050406030204" pitchFamily="18" charset="0"/>
                                  </a:rPr>
                                  <m:t>𝒛</m:t>
                                </m:r>
                              </m:sub>
                            </m:sSub>
                          </m:den>
                        </m:f>
                        <m:r>
                          <a:rPr lang="en-US" altLang="zh-CN" sz="2800" b="1" i="1" smtClean="0">
                            <a:latin typeface="Cambria Math" panose="02040503050406030204" pitchFamily="18" charset="0"/>
                          </a:rPr>
                          <m:t>= </m:t>
                        </m:r>
                        <m:f>
                          <m:fPr>
                            <m:ctrlPr>
                              <a:rPr lang="en-US" altLang="zh-CN" sz="2800" b="1" i="1" smtClean="0">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𝒗</m:t>
                                </m:r>
                              </m:e>
                              <m:sub>
                                <m:r>
                                  <a:rPr lang="en-US" altLang="zh-CN" sz="2800" b="1" i="1" smtClean="0">
                                    <a:latin typeface="Cambria Math" panose="02040503050406030204" pitchFamily="18" charset="0"/>
                                  </a:rPr>
                                  <m:t>𝒙</m:t>
                                </m:r>
                              </m:sub>
                            </m:sSub>
                          </m:num>
                          <m:den>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𝑱</m:t>
                                </m:r>
                              </m:e>
                              <m:sub>
                                <m:r>
                                  <a:rPr lang="en-US" altLang="zh-CN" sz="2800" b="1" i="1" smtClean="0">
                                    <a:latin typeface="Cambria Math" panose="02040503050406030204" pitchFamily="18" charset="0"/>
                                  </a:rPr>
                                  <m:t>𝒙</m:t>
                                </m:r>
                              </m:sub>
                            </m:sSub>
                          </m:den>
                        </m:f>
                        <m:r>
                          <a:rPr lang="en-US" altLang="zh-CN" sz="2800" b="1" i="1" smtClean="0">
                            <a:latin typeface="Cambria Math" panose="02040503050406030204" pitchFamily="18" charset="0"/>
                          </a:rPr>
                          <m:t>= </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𝟏</m:t>
                            </m:r>
                          </m:num>
                          <m:den>
                            <m:r>
                              <a:rPr lang="en-US" altLang="zh-CN" sz="2800" b="1" i="1" smtClean="0">
                                <a:latin typeface="Cambria Math" panose="02040503050406030204" pitchFamily="18" charset="0"/>
                              </a:rPr>
                              <m:t>𝒒𝒑</m:t>
                            </m:r>
                          </m:den>
                        </m:f>
                      </m:oMath>
                    </m:oMathPara>
                  </a14:m>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070160" y="4465719"/>
                  <a:ext cx="3920560" cy="974562"/>
                </a:xfrm>
                <a:prstGeom prst="rect">
                  <a:avLst/>
                </a:prstGeom>
                <a:blipFill>
                  <a:blip r:embed="rId5"/>
                  <a:stretch>
                    <a:fillRect/>
                  </a:stretch>
                </a:blipFill>
              </p:spPr>
              <p:txBody>
                <a:bodyPr/>
                <a:lstStyle/>
                <a:p>
                  <a:r>
                    <a:rPr lang="zh-CN" altLang="en-US">
                      <a:noFill/>
                    </a:rPr>
                    <a:t> </a:t>
                  </a:r>
                </a:p>
              </p:txBody>
            </p:sp>
          </mc:Fallback>
        </mc:AlternateContent>
      </p:grpSp>
      <p:graphicFrame>
        <p:nvGraphicFramePr>
          <p:cNvPr id="2" name="Object 1">
            <a:extLst>
              <a:ext uri="{FF2B5EF4-FFF2-40B4-BE49-F238E27FC236}">
                <a16:creationId xmlns:a16="http://schemas.microsoft.com/office/drawing/2014/main" id="{D27BFD42-72D3-406B-EEC7-C46E21DE5382}"/>
              </a:ext>
            </a:extLst>
          </p:cNvPr>
          <p:cNvGraphicFramePr>
            <a:graphicFrameLocks noChangeAspect="1"/>
          </p:cNvGraphicFramePr>
          <p:nvPr>
            <p:extLst>
              <p:ext uri="{D42A27DB-BD31-4B8C-83A1-F6EECF244321}">
                <p14:modId xmlns:p14="http://schemas.microsoft.com/office/powerpoint/2010/main" val="178992581"/>
              </p:ext>
            </p:extLst>
          </p:nvPr>
        </p:nvGraphicFramePr>
        <p:xfrm>
          <a:off x="677400" y="1916113"/>
          <a:ext cx="3129198" cy="2474911"/>
        </p:xfrm>
        <a:graphic>
          <a:graphicData uri="http://schemas.openxmlformats.org/presentationml/2006/ole">
            <mc:AlternateContent xmlns:mc="http://schemas.openxmlformats.org/markup-compatibility/2006">
              <mc:Choice xmlns:v="urn:schemas-microsoft-com:vml" Requires="v">
                <p:oleObj name="Equation" r:id="rId6" imgW="1396800" imgH="1104840" progId="Equation.DSMT4">
                  <p:embed/>
                </p:oleObj>
              </mc:Choice>
              <mc:Fallback>
                <p:oleObj name="Equation" r:id="rId6" imgW="1396800" imgH="1104840" progId="Equation.DSMT4">
                  <p:embed/>
                  <p:pic>
                    <p:nvPicPr>
                      <p:cNvPr id="0" name=""/>
                      <p:cNvPicPr/>
                      <p:nvPr/>
                    </p:nvPicPr>
                    <p:blipFill>
                      <a:blip r:embed="rId7"/>
                      <a:stretch>
                        <a:fillRect/>
                      </a:stretch>
                    </p:blipFill>
                    <p:spPr>
                      <a:xfrm>
                        <a:off x="677400" y="1916113"/>
                        <a:ext cx="3129198" cy="2474911"/>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433C16CD-1C27-7333-0686-1BF01B070370}"/>
              </a:ext>
            </a:extLst>
          </p:cNvPr>
          <p:cNvGraphicFramePr>
            <a:graphicFrameLocks noChangeAspect="1"/>
          </p:cNvGraphicFramePr>
          <p:nvPr>
            <p:extLst>
              <p:ext uri="{D42A27DB-BD31-4B8C-83A1-F6EECF244321}">
                <p14:modId xmlns:p14="http://schemas.microsoft.com/office/powerpoint/2010/main" val="2775127274"/>
              </p:ext>
            </p:extLst>
          </p:nvPr>
        </p:nvGraphicFramePr>
        <p:xfrm>
          <a:off x="579819" y="4783137"/>
          <a:ext cx="1886290" cy="1233344"/>
        </p:xfrm>
        <a:graphic>
          <a:graphicData uri="http://schemas.openxmlformats.org/presentationml/2006/ole">
            <mc:AlternateContent xmlns:mc="http://schemas.openxmlformats.org/markup-compatibility/2006">
              <mc:Choice xmlns:v="urn:schemas-microsoft-com:vml" Requires="v">
                <p:oleObj name="Equation" r:id="rId8" imgW="660240" imgH="431640" progId="Equation.DSMT4">
                  <p:embed/>
                </p:oleObj>
              </mc:Choice>
              <mc:Fallback>
                <p:oleObj name="Equation" r:id="rId8" imgW="660240" imgH="431640" progId="Equation.DSMT4">
                  <p:embed/>
                  <p:pic>
                    <p:nvPicPr>
                      <p:cNvPr id="0" name=""/>
                      <p:cNvPicPr/>
                      <p:nvPr/>
                    </p:nvPicPr>
                    <p:blipFill>
                      <a:blip r:embed="rId9"/>
                      <a:stretch>
                        <a:fillRect/>
                      </a:stretch>
                    </p:blipFill>
                    <p:spPr>
                      <a:xfrm>
                        <a:off x="579819" y="4783137"/>
                        <a:ext cx="1886290" cy="1233344"/>
                      </a:xfrm>
                      <a:prstGeom prst="rect">
                        <a:avLst/>
                      </a:prstGeom>
                    </p:spPr>
                  </p:pic>
                </p:oleObj>
              </mc:Fallback>
            </mc:AlternateContent>
          </a:graphicData>
        </a:graphic>
      </p:graphicFrame>
    </p:spTree>
    <p:extLst>
      <p:ext uri="{BB962C8B-B14F-4D97-AF65-F5344CB8AC3E}">
        <p14:creationId xmlns:p14="http://schemas.microsoft.com/office/powerpoint/2010/main" val="40478392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fld id="{09188D7A-B15A-4579-9784-14C3E5CC121C}" type="slidenum">
              <a:rPr lang="en-US" altLang="zh-CN" b="1">
                <a:latin typeface="Times New Roman" panose="02020603050405020304" pitchFamily="18" charset="0"/>
                <a:ea typeface="微软雅黑" panose="020B0503020204020204" pitchFamily="34" charset="-122"/>
                <a:cs typeface="Times New Roman" panose="02020603050405020304" pitchFamily="18" charset="0"/>
              </a:rPr>
              <a:pPr/>
              <a:t>26</a:t>
            </a:fld>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7" name="Rectangle 2"/>
          <p:cNvSpPr>
            <a:spLocks noGrp="1" noRot="1" noChangeArrowheads="1"/>
          </p:cNvSpPr>
          <p:nvPr>
            <p:ph type="title"/>
          </p:nvPr>
        </p:nvSpPr>
        <p:spPr/>
        <p:txBody>
          <a:bodyPr/>
          <a:lstStyle/>
          <a:p>
            <a:pPr eaLnBrk="1" hangingPunct="1"/>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型半导体计算载流子迁移率</a:t>
            </a:r>
          </a:p>
        </p:txBody>
      </p:sp>
      <p:pic>
        <p:nvPicPr>
          <p:cNvPr id="3379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178050"/>
            <a:ext cx="3887788"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本框 1"/>
              <p:cNvSpPr txBox="1"/>
              <p:nvPr/>
            </p:nvSpPr>
            <p:spPr>
              <a:xfrm>
                <a:off x="683568" y="1741465"/>
                <a:ext cx="2933624" cy="695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600" b="1" i="1" smtClean="0">
                              <a:latin typeface="Cambria Math" panose="02040503050406030204" pitchFamily="18" charset="0"/>
                            </a:rPr>
                          </m:ctrlPr>
                        </m:sSubPr>
                        <m:e>
                          <m:r>
                            <a:rPr lang="en-US" altLang="zh-CN" sz="3600" b="1" i="1" smtClean="0">
                              <a:latin typeface="Cambria Math" panose="02040503050406030204" pitchFamily="18" charset="0"/>
                            </a:rPr>
                            <m:t>𝑱</m:t>
                          </m:r>
                        </m:e>
                        <m:sub>
                          <m:r>
                            <a:rPr lang="en-US" altLang="zh-CN" sz="3600" b="1" i="1" smtClean="0">
                              <a:latin typeface="Cambria Math" panose="02040503050406030204" pitchFamily="18" charset="0"/>
                            </a:rPr>
                            <m:t>𝒙</m:t>
                          </m:r>
                        </m:sub>
                      </m:sSub>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𝒒𝒑</m:t>
                      </m:r>
                      <m:sSub>
                        <m:sSubPr>
                          <m:ctrlPr>
                            <a:rPr lang="en-US" altLang="zh-CN" sz="3600" b="1" i="1" smtClean="0">
                              <a:latin typeface="Cambria Math" panose="02040503050406030204" pitchFamily="18" charset="0"/>
                            </a:rPr>
                          </m:ctrlPr>
                        </m:sSubPr>
                        <m:e>
                          <m:r>
                            <a:rPr lang="zh-CN" altLang="en-US" sz="3600" b="1" i="1" smtClean="0">
                              <a:latin typeface="Cambria Math" panose="02040503050406030204" pitchFamily="18" charset="0"/>
                            </a:rPr>
                            <m:t>𝝁</m:t>
                          </m:r>
                        </m:e>
                        <m:sub>
                          <m:r>
                            <a:rPr lang="en-US" altLang="zh-CN" sz="3600" b="1" i="1" smtClean="0">
                              <a:latin typeface="Cambria Math" panose="02040503050406030204" pitchFamily="18" charset="0"/>
                            </a:rPr>
                            <m:t>𝒑</m:t>
                          </m:r>
                        </m:sub>
                      </m:sSub>
                      <m:sSub>
                        <m:sSubPr>
                          <m:ctrlPr>
                            <a:rPr lang="en-US" altLang="zh-CN" sz="3600" b="1" i="1" smtClean="0">
                              <a:latin typeface="Cambria Math" panose="02040503050406030204" pitchFamily="18" charset="0"/>
                            </a:rPr>
                          </m:ctrlPr>
                        </m:sSubPr>
                        <m:e>
                          <m:r>
                            <a:rPr lang="en-US" altLang="zh-CN" sz="3600" b="1" i="1" smtClean="0">
                              <a:latin typeface="Cambria Math" panose="02040503050406030204" pitchFamily="18" charset="0"/>
                            </a:rPr>
                            <m:t>𝑬</m:t>
                          </m:r>
                        </m:e>
                        <m:sub>
                          <m:r>
                            <a:rPr lang="en-US" altLang="zh-CN" sz="3600" b="1" i="1" smtClean="0">
                              <a:latin typeface="Cambria Math" panose="02040503050406030204" pitchFamily="18" charset="0"/>
                            </a:rPr>
                            <m:t>𝒙</m:t>
                          </m:r>
                        </m:sub>
                      </m:sSub>
                    </m:oMath>
                  </m:oMathPara>
                </a14:m>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683568" y="1741465"/>
                <a:ext cx="2933624" cy="69596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683568" y="2796399"/>
                <a:ext cx="3374514" cy="11506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3600" b="1" i="1" smtClean="0">
                              <a:latin typeface="Cambria Math" panose="02040503050406030204" pitchFamily="18" charset="0"/>
                            </a:rPr>
                          </m:ctrlPr>
                        </m:fPr>
                        <m:num>
                          <m:sSub>
                            <m:sSubPr>
                              <m:ctrlPr>
                                <a:rPr lang="en-US" altLang="zh-CN" sz="3600" b="1" i="1" smtClean="0">
                                  <a:latin typeface="Cambria Math" panose="02040503050406030204" pitchFamily="18" charset="0"/>
                                </a:rPr>
                              </m:ctrlPr>
                            </m:sSubPr>
                            <m:e>
                              <m:r>
                                <a:rPr lang="en-US" altLang="zh-CN" sz="3600" b="1" i="1" smtClean="0">
                                  <a:latin typeface="Cambria Math" panose="02040503050406030204" pitchFamily="18" charset="0"/>
                                </a:rPr>
                                <m:t>𝑰</m:t>
                              </m:r>
                            </m:e>
                            <m:sub>
                              <m:r>
                                <a:rPr lang="en-US" altLang="zh-CN" sz="3600" b="1" i="1" smtClean="0">
                                  <a:latin typeface="Cambria Math" panose="02040503050406030204" pitchFamily="18" charset="0"/>
                                </a:rPr>
                                <m:t>𝒙</m:t>
                              </m:r>
                            </m:sub>
                          </m:sSub>
                        </m:num>
                        <m:den>
                          <m:r>
                            <a:rPr lang="en-US" altLang="zh-CN" sz="3600" b="1" i="1" smtClean="0">
                              <a:latin typeface="Cambria Math" panose="02040503050406030204" pitchFamily="18" charset="0"/>
                            </a:rPr>
                            <m:t>𝑾𝒅</m:t>
                          </m:r>
                        </m:den>
                      </m:f>
                      <m:r>
                        <a:rPr lang="en-US" altLang="zh-CN" sz="3600" b="1" i="1" smtClean="0">
                          <a:latin typeface="Cambria Math" panose="02040503050406030204" pitchFamily="18" charset="0"/>
                        </a:rPr>
                        <m:t>= </m:t>
                      </m:r>
                      <m:f>
                        <m:fPr>
                          <m:ctrlPr>
                            <a:rPr lang="en-US" altLang="zh-CN" sz="3600" b="1" i="1" smtClean="0">
                              <a:latin typeface="Cambria Math" panose="02040503050406030204" pitchFamily="18" charset="0"/>
                            </a:rPr>
                          </m:ctrlPr>
                        </m:fPr>
                        <m:num>
                          <m:r>
                            <a:rPr lang="en-US" altLang="zh-CN" sz="3600" b="1" i="1" smtClean="0">
                              <a:latin typeface="Cambria Math" panose="02040503050406030204" pitchFamily="18" charset="0"/>
                            </a:rPr>
                            <m:t>𝒒𝒑</m:t>
                          </m:r>
                          <m:sSub>
                            <m:sSubPr>
                              <m:ctrlPr>
                                <a:rPr lang="en-US" altLang="zh-CN" sz="3600" b="1" i="1" smtClean="0">
                                  <a:latin typeface="Cambria Math" panose="02040503050406030204" pitchFamily="18" charset="0"/>
                                </a:rPr>
                              </m:ctrlPr>
                            </m:sSubPr>
                            <m:e>
                              <m:r>
                                <a:rPr lang="zh-CN" altLang="en-US" sz="3600" b="1" i="1" smtClean="0">
                                  <a:latin typeface="Cambria Math" panose="02040503050406030204" pitchFamily="18" charset="0"/>
                                </a:rPr>
                                <m:t>𝝁</m:t>
                              </m:r>
                            </m:e>
                            <m:sub>
                              <m:r>
                                <a:rPr lang="en-US" altLang="zh-CN" sz="3600" b="1" i="1" smtClean="0">
                                  <a:latin typeface="Cambria Math" panose="02040503050406030204" pitchFamily="18" charset="0"/>
                                </a:rPr>
                                <m:t>𝒑</m:t>
                              </m:r>
                            </m:sub>
                          </m:sSub>
                          <m:sSub>
                            <m:sSubPr>
                              <m:ctrlPr>
                                <a:rPr lang="en-US" altLang="zh-CN" sz="3600" b="1" i="1" smtClean="0">
                                  <a:latin typeface="Cambria Math" panose="02040503050406030204" pitchFamily="18" charset="0"/>
                                </a:rPr>
                              </m:ctrlPr>
                            </m:sSubPr>
                            <m:e>
                              <m:r>
                                <a:rPr lang="en-US" altLang="zh-CN" sz="3600" b="1" i="1" smtClean="0">
                                  <a:latin typeface="Cambria Math" panose="02040503050406030204" pitchFamily="18" charset="0"/>
                                </a:rPr>
                                <m:t>𝑽</m:t>
                              </m:r>
                            </m:e>
                            <m:sub>
                              <m:r>
                                <a:rPr lang="en-US" altLang="zh-CN" sz="3600" b="1" i="1" smtClean="0">
                                  <a:latin typeface="Cambria Math" panose="02040503050406030204" pitchFamily="18" charset="0"/>
                                </a:rPr>
                                <m:t>𝒙</m:t>
                              </m:r>
                            </m:sub>
                          </m:sSub>
                        </m:num>
                        <m:den>
                          <m:r>
                            <a:rPr lang="en-US" altLang="zh-CN" sz="3600" b="1" i="1" smtClean="0">
                              <a:latin typeface="Cambria Math" panose="02040503050406030204" pitchFamily="18" charset="0"/>
                            </a:rPr>
                            <m:t>𝑳</m:t>
                          </m:r>
                        </m:den>
                      </m:f>
                    </m:oMath>
                  </m:oMathPara>
                </a14:m>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683568" y="2796399"/>
                <a:ext cx="3374514" cy="1150636"/>
              </a:xfrm>
              <a:prstGeom prst="rect">
                <a:avLst/>
              </a:prstGeom>
              <a:blipFill>
                <a:blip r:embed="rId4"/>
                <a:stretch>
                  <a:fillRect r="-1389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683568" y="4306009"/>
                <a:ext cx="3494739" cy="12266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600" b="1" i="1" smtClean="0">
                              <a:latin typeface="Cambria Math" panose="02040503050406030204" pitchFamily="18" charset="0"/>
                            </a:rPr>
                          </m:ctrlPr>
                        </m:sSubPr>
                        <m:e>
                          <m:r>
                            <a:rPr lang="zh-CN" altLang="en-US" sz="3600" b="1" i="1" smtClean="0">
                              <a:latin typeface="Cambria Math" panose="02040503050406030204" pitchFamily="18" charset="0"/>
                            </a:rPr>
                            <m:t>𝝁</m:t>
                          </m:r>
                        </m:e>
                        <m:sub>
                          <m:r>
                            <a:rPr lang="en-US" altLang="zh-CN" sz="3600" b="1" i="1" smtClean="0">
                              <a:latin typeface="Cambria Math" panose="02040503050406030204" pitchFamily="18" charset="0"/>
                            </a:rPr>
                            <m:t>𝒑</m:t>
                          </m:r>
                        </m:sub>
                      </m:sSub>
                      <m:r>
                        <a:rPr lang="en-US" altLang="zh-CN" sz="3600" b="1" i="1" smtClean="0">
                          <a:latin typeface="Cambria Math" panose="02040503050406030204" pitchFamily="18" charset="0"/>
                        </a:rPr>
                        <m:t>= </m:t>
                      </m:r>
                      <m:f>
                        <m:fPr>
                          <m:ctrlPr>
                            <a:rPr lang="en-US" altLang="zh-CN" sz="3600" b="1" i="1" smtClean="0">
                              <a:latin typeface="Cambria Math" panose="02040503050406030204" pitchFamily="18" charset="0"/>
                            </a:rPr>
                          </m:ctrlPr>
                        </m:fPr>
                        <m:num>
                          <m:sSub>
                            <m:sSubPr>
                              <m:ctrlPr>
                                <a:rPr lang="en-US" altLang="zh-CN" sz="3600" b="1" i="1" smtClean="0">
                                  <a:latin typeface="Cambria Math" panose="02040503050406030204" pitchFamily="18" charset="0"/>
                                </a:rPr>
                              </m:ctrlPr>
                            </m:sSubPr>
                            <m:e>
                              <m:r>
                                <a:rPr lang="en-US" altLang="zh-CN" sz="3600" b="1" i="1" smtClean="0">
                                  <a:latin typeface="Cambria Math" panose="02040503050406030204" pitchFamily="18" charset="0"/>
                                </a:rPr>
                                <m:t>𝑰</m:t>
                              </m:r>
                            </m:e>
                            <m:sub>
                              <m:r>
                                <a:rPr lang="en-US" altLang="zh-CN" sz="3600" b="1" i="1" smtClean="0">
                                  <a:latin typeface="Cambria Math" panose="02040503050406030204" pitchFamily="18" charset="0"/>
                                </a:rPr>
                                <m:t>𝒙</m:t>
                              </m:r>
                            </m:sub>
                          </m:sSub>
                        </m:num>
                        <m:den>
                          <m:sSub>
                            <m:sSubPr>
                              <m:ctrlPr>
                                <a:rPr lang="en-US" altLang="zh-CN" sz="3600" b="1" i="1" smtClean="0">
                                  <a:latin typeface="Cambria Math" panose="02040503050406030204" pitchFamily="18" charset="0"/>
                                </a:rPr>
                              </m:ctrlPr>
                            </m:sSubPr>
                            <m:e>
                              <m:r>
                                <a:rPr lang="en-US" altLang="zh-CN" sz="3600" b="1" i="1" smtClean="0">
                                  <a:latin typeface="Cambria Math" panose="02040503050406030204" pitchFamily="18" charset="0"/>
                                </a:rPr>
                                <m:t>𝑽</m:t>
                              </m:r>
                            </m:e>
                            <m:sub>
                              <m:r>
                                <a:rPr lang="en-US" altLang="zh-CN" sz="3600" b="1" i="1" smtClean="0">
                                  <a:latin typeface="Cambria Math" panose="02040503050406030204" pitchFamily="18" charset="0"/>
                                </a:rPr>
                                <m:t>𝒙</m:t>
                              </m:r>
                            </m:sub>
                          </m:sSub>
                        </m:den>
                      </m:f>
                      <m:f>
                        <m:fPr>
                          <m:ctrlPr>
                            <a:rPr lang="en-US" altLang="zh-CN" sz="3600" b="1" i="1" smtClean="0">
                              <a:latin typeface="Cambria Math" panose="02040503050406030204" pitchFamily="18" charset="0"/>
                            </a:rPr>
                          </m:ctrlPr>
                        </m:fPr>
                        <m:num>
                          <m:r>
                            <a:rPr lang="en-US" altLang="zh-CN" sz="3600" b="1" i="1" smtClean="0">
                              <a:latin typeface="Cambria Math" panose="02040503050406030204" pitchFamily="18" charset="0"/>
                            </a:rPr>
                            <m:t>𝑳</m:t>
                          </m:r>
                        </m:num>
                        <m:den>
                          <m:r>
                            <a:rPr lang="en-US" altLang="zh-CN" sz="3600" b="1" i="1" smtClean="0">
                              <a:latin typeface="Cambria Math" panose="02040503050406030204" pitchFamily="18" charset="0"/>
                            </a:rPr>
                            <m:t>𝑾𝒅</m:t>
                          </m:r>
                        </m:den>
                      </m:f>
                      <m:f>
                        <m:fPr>
                          <m:ctrlPr>
                            <a:rPr lang="en-US" altLang="zh-CN" sz="3600" b="1" i="1" smtClean="0">
                              <a:latin typeface="Cambria Math" panose="02040503050406030204" pitchFamily="18" charset="0"/>
                            </a:rPr>
                          </m:ctrlPr>
                        </m:fPr>
                        <m:num>
                          <m:r>
                            <a:rPr lang="en-US" altLang="zh-CN" sz="3600" b="1" i="1" smtClean="0">
                              <a:latin typeface="Cambria Math" panose="02040503050406030204" pitchFamily="18" charset="0"/>
                            </a:rPr>
                            <m:t>𝟏</m:t>
                          </m:r>
                        </m:num>
                        <m:den>
                          <m:r>
                            <a:rPr lang="en-US" altLang="zh-CN" sz="3600" b="1" i="1" smtClean="0">
                              <a:latin typeface="Cambria Math" panose="02040503050406030204" pitchFamily="18" charset="0"/>
                            </a:rPr>
                            <m:t>𝒒𝒑</m:t>
                          </m:r>
                        </m:den>
                      </m:f>
                    </m:oMath>
                  </m:oMathPara>
                </a14:m>
                <a:endParaRPr lang="zh-CN" altLang="en-US" sz="3600" b="1"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83568" y="4306009"/>
                <a:ext cx="3494739" cy="122661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5825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eaLnBrk="1" hangingPunct="1"/>
            <a:r>
              <a:rPr lang="en-US" altLang="zh-CN"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  </a:t>
            </a: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半导体的电特性</a:t>
            </a:r>
          </a:p>
        </p:txBody>
      </p:sp>
      <p:sp>
        <p:nvSpPr>
          <p:cNvPr id="37891"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半导体的能带</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平衡半导体中的杂质与载流子</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半导体材料中电子与空穴的输运过程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4.3.4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非平衡半导体中的过剩载流子</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P100</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endPar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89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97C083C3-7659-4833-BC8C-12FD4BD74502}"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27</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DADF4711-0B9B-4AF5-9774-DA0D157DBF57}"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28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17" name="Rectangle 2"/>
          <p:cNvSpPr>
            <a:spLocks noGrp="1" noRot="1" noChangeArrowheads="1"/>
          </p:cNvSpPr>
          <p:nvPr>
            <p:ph type="title"/>
          </p:nvPr>
        </p:nvSpPr>
        <p:spPr>
          <a:xfrm>
            <a:off x="457200" y="115888"/>
            <a:ext cx="8229600" cy="865187"/>
          </a:xfrm>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复习：平衡状态下的载流子</a:t>
            </a:r>
          </a:p>
        </p:txBody>
      </p:sp>
      <p:sp>
        <p:nvSpPr>
          <p:cNvPr id="38918" name="Rectangle 3"/>
          <p:cNvSpPr>
            <a:spLocks noGrp="1" noRot="1" noChangeArrowheads="1"/>
          </p:cNvSpPr>
          <p:nvPr>
            <p:ph type="body" idx="1"/>
          </p:nvPr>
        </p:nvSpPr>
        <p:spPr>
          <a:xfrm>
            <a:off x="457200" y="1600200"/>
            <a:ext cx="8229600" cy="4852988"/>
          </a:xfrm>
        </p:spPr>
        <p:txBody>
          <a:bodyPr/>
          <a:lstStyle/>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本征半导体</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电子数目</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空穴数目</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掺杂半导体</a:t>
            </a:r>
          </a:p>
          <a:p>
            <a:pPr lvl="1"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型半导体</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主要依靠电子导电，电子为多子</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空穴为少子</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en-US" altLang="zh-CN" b="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型半导体</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主要依靠空穴导电，空穴为多子</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电子为少子</a:t>
            </a:r>
          </a:p>
          <a:p>
            <a:pPr lvl="2"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8919" name="Object 5"/>
          <p:cNvGraphicFramePr>
            <a:graphicFrameLocks noChangeAspect="1"/>
          </p:cNvGraphicFramePr>
          <p:nvPr>
            <p:extLst>
              <p:ext uri="{D42A27DB-BD31-4B8C-83A1-F6EECF244321}">
                <p14:modId xmlns:p14="http://schemas.microsoft.com/office/powerpoint/2010/main" val="3857488739"/>
              </p:ext>
            </p:extLst>
          </p:nvPr>
        </p:nvGraphicFramePr>
        <p:xfrm>
          <a:off x="4541838" y="2065338"/>
          <a:ext cx="2722562" cy="631825"/>
        </p:xfrm>
        <a:graphic>
          <a:graphicData uri="http://schemas.openxmlformats.org/presentationml/2006/ole">
            <mc:AlternateContent xmlns:mc="http://schemas.openxmlformats.org/markup-compatibility/2006">
              <mc:Choice xmlns:v="urn:schemas-microsoft-com:vml" Requires="v">
                <p:oleObj name="Equation" r:id="rId2" imgW="1206360" imgH="266400" progId="Equation.DSMT4">
                  <p:embed/>
                </p:oleObj>
              </mc:Choice>
              <mc:Fallback>
                <p:oleObj name="Equation" r:id="rId2" imgW="1206360" imgH="266400" progId="Equation.DSMT4">
                  <p:embed/>
                  <p:pic>
                    <p:nvPicPr>
                      <p:cNvPr id="0" name="Object 5"/>
                      <p:cNvPicPr>
                        <a:picLocks noChangeAspect="1" noChangeArrowheads="1"/>
                      </p:cNvPicPr>
                      <p:nvPr/>
                    </p:nvPicPr>
                    <p:blipFill>
                      <a:blip r:embed="rId3"/>
                      <a:srcRect/>
                      <a:stretch>
                        <a:fillRect/>
                      </a:stretch>
                    </p:blipFill>
                    <p:spPr bwMode="auto">
                      <a:xfrm>
                        <a:off x="4541838" y="2065338"/>
                        <a:ext cx="2722562"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对象 2"/>
          <p:cNvGraphicFramePr>
            <a:graphicFrameLocks noChangeAspect="1"/>
          </p:cNvGraphicFramePr>
          <p:nvPr>
            <p:extLst>
              <p:ext uri="{D42A27DB-BD31-4B8C-83A1-F6EECF244321}">
                <p14:modId xmlns:p14="http://schemas.microsoft.com/office/powerpoint/2010/main" val="949628864"/>
              </p:ext>
            </p:extLst>
          </p:nvPr>
        </p:nvGraphicFramePr>
        <p:xfrm>
          <a:off x="6081712" y="3746500"/>
          <a:ext cx="1074737" cy="454025"/>
        </p:xfrm>
        <a:graphic>
          <a:graphicData uri="http://schemas.openxmlformats.org/presentationml/2006/ole">
            <mc:AlternateContent xmlns:mc="http://schemas.openxmlformats.org/markup-compatibility/2006">
              <mc:Choice xmlns:v="urn:schemas-microsoft-com:vml" Requires="v">
                <p:oleObj name="Equation" r:id="rId4" imgW="507960" imgH="228600" progId="Equation.DSMT4">
                  <p:embed/>
                </p:oleObj>
              </mc:Choice>
              <mc:Fallback>
                <p:oleObj name="Equation" r:id="rId4" imgW="507960" imgH="228600" progId="Equation.DSMT4">
                  <p:embed/>
                  <p:pic>
                    <p:nvPicPr>
                      <p:cNvPr id="0" name="对象 2"/>
                      <p:cNvPicPr>
                        <a:picLocks noChangeAspect="1" noChangeArrowheads="1"/>
                      </p:cNvPicPr>
                      <p:nvPr/>
                    </p:nvPicPr>
                    <p:blipFill>
                      <a:blip r:embed="rId5"/>
                      <a:srcRect/>
                      <a:stretch>
                        <a:fillRect/>
                      </a:stretch>
                    </p:blipFill>
                    <p:spPr bwMode="auto">
                      <a:xfrm>
                        <a:off x="6081712" y="3746500"/>
                        <a:ext cx="1074737" cy="454025"/>
                      </a:xfrm>
                      <a:prstGeom prst="rect">
                        <a:avLst/>
                      </a:prstGeom>
                      <a:noFill/>
                      <a:ln>
                        <a:noFill/>
                      </a:ln>
                    </p:spPr>
                  </p:pic>
                </p:oleObj>
              </mc:Fallback>
            </mc:AlternateContent>
          </a:graphicData>
        </a:graphic>
      </p:graphicFrame>
      <p:graphicFrame>
        <p:nvGraphicFramePr>
          <p:cNvPr id="38921" name="对象 3"/>
          <p:cNvGraphicFramePr>
            <a:graphicFrameLocks noChangeAspect="1"/>
          </p:cNvGraphicFramePr>
          <p:nvPr>
            <p:extLst>
              <p:ext uri="{D42A27DB-BD31-4B8C-83A1-F6EECF244321}">
                <p14:modId xmlns:p14="http://schemas.microsoft.com/office/powerpoint/2010/main" val="336155793"/>
              </p:ext>
            </p:extLst>
          </p:nvPr>
        </p:nvGraphicFramePr>
        <p:xfrm>
          <a:off x="3381375" y="4138613"/>
          <a:ext cx="1074738" cy="776287"/>
        </p:xfrm>
        <a:graphic>
          <a:graphicData uri="http://schemas.openxmlformats.org/presentationml/2006/ole">
            <mc:AlternateContent xmlns:mc="http://schemas.openxmlformats.org/markup-compatibility/2006">
              <mc:Choice xmlns:v="urn:schemas-microsoft-com:vml" Requires="v">
                <p:oleObj name="Equation" r:id="rId6" imgW="533160" imgH="457200" progId="Equation.DSMT4">
                  <p:embed/>
                </p:oleObj>
              </mc:Choice>
              <mc:Fallback>
                <p:oleObj name="Equation" r:id="rId6" imgW="533160" imgH="457200" progId="Equation.DSMT4">
                  <p:embed/>
                  <p:pic>
                    <p:nvPicPr>
                      <p:cNvPr id="0" name="对象 3"/>
                      <p:cNvPicPr>
                        <a:picLocks noChangeAspect="1" noChangeArrowheads="1"/>
                      </p:cNvPicPr>
                      <p:nvPr/>
                    </p:nvPicPr>
                    <p:blipFill>
                      <a:blip r:embed="rId7"/>
                      <a:srcRect/>
                      <a:stretch>
                        <a:fillRect/>
                      </a:stretch>
                    </p:blipFill>
                    <p:spPr bwMode="auto">
                      <a:xfrm>
                        <a:off x="3381375" y="4138613"/>
                        <a:ext cx="1074738"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2" name="对象 4"/>
          <p:cNvGraphicFramePr>
            <a:graphicFrameLocks noChangeAspect="1"/>
          </p:cNvGraphicFramePr>
          <p:nvPr>
            <p:extLst>
              <p:ext uri="{D42A27DB-BD31-4B8C-83A1-F6EECF244321}">
                <p14:modId xmlns:p14="http://schemas.microsoft.com/office/powerpoint/2010/main" val="2549181058"/>
              </p:ext>
            </p:extLst>
          </p:nvPr>
        </p:nvGraphicFramePr>
        <p:xfrm>
          <a:off x="6095999" y="5140325"/>
          <a:ext cx="941387" cy="415925"/>
        </p:xfrm>
        <a:graphic>
          <a:graphicData uri="http://schemas.openxmlformats.org/presentationml/2006/ole">
            <mc:AlternateContent xmlns:mc="http://schemas.openxmlformats.org/markup-compatibility/2006">
              <mc:Choice xmlns:v="urn:schemas-microsoft-com:vml" Requires="v">
                <p:oleObj name="Equation" r:id="rId8" imgW="520560" imgH="228600" progId="Equation.DSMT4">
                  <p:embed/>
                </p:oleObj>
              </mc:Choice>
              <mc:Fallback>
                <p:oleObj name="Equation" r:id="rId8" imgW="520560" imgH="228600" progId="Equation.DSMT4">
                  <p:embed/>
                  <p:pic>
                    <p:nvPicPr>
                      <p:cNvPr id="0" name="对象 4"/>
                      <p:cNvPicPr>
                        <a:picLocks noChangeAspect="1" noChangeArrowheads="1"/>
                      </p:cNvPicPr>
                      <p:nvPr/>
                    </p:nvPicPr>
                    <p:blipFill>
                      <a:blip r:embed="rId9"/>
                      <a:srcRect/>
                      <a:stretch>
                        <a:fillRect/>
                      </a:stretch>
                    </p:blipFill>
                    <p:spPr bwMode="auto">
                      <a:xfrm>
                        <a:off x="6095999" y="5140325"/>
                        <a:ext cx="941387" cy="415925"/>
                      </a:xfrm>
                      <a:prstGeom prst="rect">
                        <a:avLst/>
                      </a:prstGeom>
                      <a:noFill/>
                      <a:ln>
                        <a:noFill/>
                      </a:ln>
                    </p:spPr>
                  </p:pic>
                </p:oleObj>
              </mc:Fallback>
            </mc:AlternateContent>
          </a:graphicData>
        </a:graphic>
      </p:graphicFrame>
      <p:graphicFrame>
        <p:nvGraphicFramePr>
          <p:cNvPr id="38923" name="对象 5"/>
          <p:cNvGraphicFramePr>
            <a:graphicFrameLocks noChangeAspect="1"/>
          </p:cNvGraphicFramePr>
          <p:nvPr>
            <p:extLst>
              <p:ext uri="{D42A27DB-BD31-4B8C-83A1-F6EECF244321}">
                <p14:modId xmlns:p14="http://schemas.microsoft.com/office/powerpoint/2010/main" val="3667789010"/>
              </p:ext>
            </p:extLst>
          </p:nvPr>
        </p:nvGraphicFramePr>
        <p:xfrm>
          <a:off x="3400425" y="5529263"/>
          <a:ext cx="941388" cy="730250"/>
        </p:xfrm>
        <a:graphic>
          <a:graphicData uri="http://schemas.openxmlformats.org/presentationml/2006/ole">
            <mc:AlternateContent xmlns:mc="http://schemas.openxmlformats.org/markup-compatibility/2006">
              <mc:Choice xmlns:v="urn:schemas-microsoft-com:vml" Requires="v">
                <p:oleObj name="Equation" r:id="rId10" imgW="520560" imgH="457200" progId="Equation.DSMT4">
                  <p:embed/>
                </p:oleObj>
              </mc:Choice>
              <mc:Fallback>
                <p:oleObj name="Equation" r:id="rId10" imgW="520560" imgH="457200" progId="Equation.DSMT4">
                  <p:embed/>
                  <p:pic>
                    <p:nvPicPr>
                      <p:cNvPr id="0" name="对象 5"/>
                      <p:cNvPicPr>
                        <a:picLocks noChangeAspect="1" noChangeArrowheads="1"/>
                      </p:cNvPicPr>
                      <p:nvPr/>
                    </p:nvPicPr>
                    <p:blipFill>
                      <a:blip r:embed="rId11"/>
                      <a:srcRect/>
                      <a:stretch>
                        <a:fillRect/>
                      </a:stretch>
                    </p:blipFill>
                    <p:spPr bwMode="auto">
                      <a:xfrm>
                        <a:off x="3400425" y="5529263"/>
                        <a:ext cx="9413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p:cNvGrpSpPr>
            <a:grpSpLocks/>
          </p:cNvGrpSpPr>
          <p:nvPr/>
        </p:nvGrpSpPr>
        <p:grpSpPr bwMode="auto">
          <a:xfrm>
            <a:off x="1187450" y="1052513"/>
            <a:ext cx="7698945" cy="493712"/>
            <a:chOff x="1187624" y="1052736"/>
            <a:chExt cx="7699521" cy="493462"/>
          </a:xfrm>
        </p:grpSpPr>
        <p:sp>
          <p:nvSpPr>
            <p:cNvPr id="38925" name="Text Box 12"/>
            <p:cNvSpPr txBox="1">
              <a:spLocks noChangeArrowheads="1"/>
            </p:cNvSpPr>
            <p:nvPr/>
          </p:nvSpPr>
          <p:spPr bwMode="auto">
            <a:xfrm>
              <a:off x="5868144" y="1068920"/>
              <a:ext cx="3019001" cy="461431"/>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平衡状态，下标为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  </a:t>
              </a:r>
            </a:p>
          </p:txBody>
        </p:sp>
        <p:graphicFrame>
          <p:nvGraphicFramePr>
            <p:cNvPr id="38926" name="对象 2"/>
            <p:cNvGraphicFramePr>
              <a:graphicFrameLocks noChangeAspect="1"/>
            </p:cNvGraphicFramePr>
            <p:nvPr/>
          </p:nvGraphicFramePr>
          <p:xfrm>
            <a:off x="3491880" y="1058835"/>
            <a:ext cx="2338387" cy="487363"/>
          </p:xfrm>
          <a:graphic>
            <a:graphicData uri="http://schemas.openxmlformats.org/presentationml/2006/ole">
              <mc:AlternateContent xmlns:mc="http://schemas.openxmlformats.org/markup-compatibility/2006">
                <mc:Choice xmlns:v="urn:schemas-microsoft-com:vml" Requires="v">
                  <p:oleObj name="Equation" r:id="rId12" imgW="1218671" imgH="253890" progId="Equation.DSMT4">
                    <p:embed/>
                  </p:oleObj>
                </mc:Choice>
                <mc:Fallback>
                  <p:oleObj name="Equation" r:id="rId12" imgW="1218671" imgH="253890" progId="Equation.DSMT4">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1880" y="1058835"/>
                          <a:ext cx="2338387" cy="4873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7" name="TextBox 4"/>
            <p:cNvSpPr txBox="1">
              <a:spLocks noChangeArrowheads="1"/>
            </p:cNvSpPr>
            <p:nvPr/>
          </p:nvSpPr>
          <p:spPr bwMode="auto">
            <a:xfrm>
              <a:off x="1187624" y="1052736"/>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热平衡状态条件</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8">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891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891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89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8918">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918">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918">
                                            <p:txEl>
                                              <p:pRg st="8" end="8"/>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89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4.3.4  </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非平衡半导体中的过剩载流子</a:t>
            </a:r>
          </a:p>
        </p:txBody>
      </p:sp>
      <p:sp>
        <p:nvSpPr>
          <p:cNvPr id="39939" name="内容占位符 2"/>
          <p:cNvSpPr>
            <a:spLocks noGrp="1"/>
          </p:cNvSpPr>
          <p:nvPr>
            <p:ph idx="1"/>
          </p:nvPr>
        </p:nvSpPr>
        <p:spPr/>
        <p:txBody>
          <a:bodyPr/>
          <a:lstStyle/>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4.3.4.1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非平衡（过剩）载流子的产生过程</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（讲义</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P118</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4.3.4.2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非平衡（过剩）载流子的复合过程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4.3.4.3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准费米能级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CF00B6FA-E419-4B38-A0E7-BAC4BDDF11A6}"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29</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3CB15796-E195-75DD-FDD5-83C36403CB00}"/>
              </a:ext>
            </a:extLst>
          </p:cNvPr>
          <p:cNvSpPr txBox="1"/>
          <p:nvPr/>
        </p:nvSpPr>
        <p:spPr>
          <a:xfrm>
            <a:off x="1053547" y="4842301"/>
            <a:ext cx="7056783" cy="830997"/>
          </a:xfrm>
          <a:prstGeom prst="rect">
            <a:avLst/>
          </a:prstGeom>
          <a:noFill/>
        </p:spPr>
        <p:txBody>
          <a:bodyPr wrap="squar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rPr>
              <a:t>严格来说：热载流子和过剩载流子都属于非平衡载流子，此处我们特指非平衡载流子就是过剩载流子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0" y="274638"/>
            <a:ext cx="9144000" cy="1143000"/>
          </a:xfrm>
        </p:spPr>
        <p:txBody>
          <a:bodyPr/>
          <a:lstStyle/>
          <a:p>
            <a:pPr eaLnBrk="1" hangingPunct="1"/>
            <a:r>
              <a:rPr lang="en-US" altLang="zh-CN"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4.3.3  </a:t>
            </a:r>
            <a:r>
              <a:rPr lang="zh-CN" altLang="en-US" sz="36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半导体材料中电子与空穴的输运过程</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95" name="内容占位符 2"/>
          <p:cNvSpPr>
            <a:spLocks noGrp="1"/>
          </p:cNvSpPr>
          <p:nvPr>
            <p:ph idx="1"/>
          </p:nvPr>
        </p:nvSpPr>
        <p:spPr/>
        <p:txBody>
          <a:bodyPr/>
          <a:lstStyle/>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4.3.3.1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电场作用下的漂移运动及电导率</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P98</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4.3.3.2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浓度梯度下的扩散运动</a:t>
            </a: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4.3.3.3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磁场作用下的霍尔效应</a:t>
            </a: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18AA6ABC-05AE-42F4-8175-1731C358E0E0}"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571500" y="1546225"/>
            <a:ext cx="79930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在外界的作用下，半导体中的电子浓度</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和空穴浓度</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有可能偏离平衡值。例如半导体的本征光吸收产生电子</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空穴对，用</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表示超出热平衡的多余载流子，称为</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非平衡载流子</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。通常情况下，由于电中性要求，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endParaRPr>
          </a:p>
        </p:txBody>
      </p:sp>
      <p:sp>
        <p:nvSpPr>
          <p:cNvPr id="40963" name="Rectangle 2"/>
          <p:cNvSpPr>
            <a:spLocks noRot="1" noChangeArrowheads="1"/>
          </p:cNvSpPr>
          <p:nvPr/>
        </p:nvSpPr>
        <p:spPr bwMode="auto">
          <a:xfrm>
            <a:off x="1042988" y="333375"/>
            <a:ext cx="705802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a:t>
            </a:r>
            <a:r>
              <a:rPr kumimoji="1"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载流子的产生</a:t>
            </a:r>
          </a:p>
        </p:txBody>
      </p:sp>
      <p:sp>
        <p:nvSpPr>
          <p:cNvPr id="40964" name="Rectangle 3"/>
          <p:cNvSpPr>
            <a:spLocks noRot="1" noChangeArrowheads="1"/>
          </p:cNvSpPr>
          <p:nvPr/>
        </p:nvSpPr>
        <p:spPr bwMode="auto">
          <a:xfrm>
            <a:off x="611188" y="3716338"/>
            <a:ext cx="7921625" cy="2735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tx1"/>
              </a:buClr>
              <a:buSzPct val="70000"/>
              <a:buFont typeface="Wingdings" pitchFamily="2" charset="2"/>
              <a:buChar char="¢"/>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产生：电子与空穴的生成过程</a:t>
            </a:r>
          </a:p>
          <a:p>
            <a:pPr marL="742950" lvl="1" indent="-285750" eaLnBrk="1" hangingPunct="1">
              <a:spcBef>
                <a:spcPct val="20000"/>
              </a:spcBef>
              <a:buClr>
                <a:schemeClr val="accent1"/>
              </a:buClr>
              <a:buSzPct val="75000"/>
              <a:buFont typeface="Wingdings" pitchFamily="2" charset="2"/>
              <a:buChar char="l"/>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电子受热激发，从价带跃迁进入导带</a:t>
            </a:r>
          </a:p>
          <a:p>
            <a:pPr marL="742950" lvl="1" indent="-285750" eaLnBrk="1" hangingPunct="1">
              <a:spcBef>
                <a:spcPct val="20000"/>
              </a:spcBef>
              <a:buClr>
                <a:schemeClr val="accent1"/>
              </a:buClr>
              <a:buSzPct val="75000"/>
              <a:buFont typeface="Wingdings" pitchFamily="2" charset="2"/>
              <a:buChar char="l"/>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高能光子入射</a:t>
            </a:r>
          </a:p>
          <a:p>
            <a:pPr marL="1143000" lvl="2" indent="-228600" eaLnBrk="1" hangingPunct="1">
              <a:spcBef>
                <a:spcPct val="20000"/>
              </a:spcBef>
              <a:buClr>
                <a:schemeClr val="accent2"/>
              </a:buClr>
              <a:buFontTx/>
              <a:buChar char="•"/>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激发价带电子跃迁到导带，产生电子</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空穴对</a:t>
            </a:r>
          </a:p>
          <a:p>
            <a:pPr marL="742950" lvl="1" indent="-285750" eaLnBrk="1" hangingPunct="1">
              <a:spcBef>
                <a:spcPct val="20000"/>
              </a:spcBef>
              <a:buClr>
                <a:schemeClr val="accent1"/>
              </a:buClr>
              <a:buSzPct val="75000"/>
              <a:buFont typeface="Wingdings" pitchFamily="2" charset="2"/>
              <a:buChar char="l"/>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外界电子</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空穴对的注入（后面介绍的</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PN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结）</a:t>
            </a:r>
          </a:p>
          <a:p>
            <a:pPr marL="1143000" lvl="2" indent="-228600" eaLnBrk="1" hangingPunct="1">
              <a:spcBef>
                <a:spcPct val="20000"/>
              </a:spcBef>
              <a:buClr>
                <a:schemeClr val="accent2"/>
              </a:buClr>
              <a:buFontTx/>
              <a:buChar char="•"/>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造成额外的多余电子</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空穴对</a:t>
            </a:r>
          </a:p>
        </p:txBody>
      </p:sp>
      <p:sp>
        <p:nvSpPr>
          <p:cNvPr id="4096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835310F9-356C-4BAC-A685-5D79DE6FE238}"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30</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6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96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5"/>
          <p:cNvPicPr>
            <a:picLocks noChangeAspect="1" noChangeArrowheads="1"/>
          </p:cNvPicPr>
          <p:nvPr/>
        </p:nvPicPr>
        <p:blipFill>
          <a:blip r:embed="rId2">
            <a:extLst>
              <a:ext uri="{28A0092B-C50C-407E-A947-70E740481C1C}">
                <a14:useLocalDpi xmlns:a14="http://schemas.microsoft.com/office/drawing/2010/main" val="0"/>
              </a:ext>
            </a:extLst>
          </a:blip>
          <a:srcRect r="48854"/>
          <a:stretch>
            <a:fillRect/>
          </a:stretch>
        </p:blipFill>
        <p:spPr bwMode="auto">
          <a:xfrm>
            <a:off x="171829" y="3300413"/>
            <a:ext cx="3744913"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ChangeArrowheads="1"/>
          </p:cNvSpPr>
          <p:nvPr/>
        </p:nvSpPr>
        <p:spPr bwMode="auto">
          <a:xfrm>
            <a:off x="574675" y="1401763"/>
            <a:ext cx="7993063" cy="1938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在外界的作用下，半导体中的电子浓度</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和空穴浓度</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p</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有可能偏离平衡值。例如半导体的本征光吸收产生电子</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空穴对，用</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en-US" altLang="zh-CN" sz="2400" b="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表示超出热平衡的多余载流子，称为非平衡载流子。通常情况下，由于电中性要求， </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endPar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endParaRPr>
          </a:p>
        </p:txBody>
      </p:sp>
      <p:sp>
        <p:nvSpPr>
          <p:cNvPr id="41988" name="Rectangle 2"/>
          <p:cNvSpPr>
            <a:spLocks noRot="1" noChangeArrowheads="1"/>
          </p:cNvSpPr>
          <p:nvPr/>
        </p:nvSpPr>
        <p:spPr bwMode="auto">
          <a:xfrm>
            <a:off x="1042988" y="261938"/>
            <a:ext cx="7056437"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a:t>
            </a:r>
            <a:r>
              <a:rPr kumimoji="1"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载流子的产生</a:t>
            </a:r>
          </a:p>
        </p:txBody>
      </p:sp>
      <p:pic>
        <p:nvPicPr>
          <p:cNvPr id="4198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421418"/>
            <a:ext cx="4537075"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D841B6AA-87E2-4CCF-8ED8-CCC97688B5E7}"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31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4581525" y="1562100"/>
            <a:ext cx="4310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非平衡载流子在数目上对多子和少子的影响显然是不同的。多子的数量一般都很大，非平衡载流子不会对它有显著影响。但对少子来说，数量的变化将非常明显</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011" name="Rectangle 2"/>
          <p:cNvSpPr>
            <a:spLocks noRot="1" noChangeArrowheads="1"/>
          </p:cNvSpPr>
          <p:nvPr/>
        </p:nvSpPr>
        <p:spPr bwMode="auto">
          <a:xfrm>
            <a:off x="1042988" y="309563"/>
            <a:ext cx="705802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a:t>
            </a:r>
            <a:r>
              <a:rPr kumimoji="1"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载流子的产生</a:t>
            </a:r>
            <a:endParaRPr kumimoji="1" lang="zh-CN" altLang="en-US" sz="4000" b="1"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9349" name="Rectangle 5"/>
          <p:cNvSpPr>
            <a:spLocks noChangeArrowheads="1"/>
          </p:cNvSpPr>
          <p:nvPr/>
        </p:nvSpPr>
        <p:spPr bwMode="auto">
          <a:xfrm>
            <a:off x="4598988" y="4076700"/>
            <a:ext cx="4435475" cy="1200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因此，在讨论非平衡载流子时，常常最关心的是非平衡的少数载流子</a:t>
            </a:r>
          </a:p>
        </p:txBody>
      </p:sp>
      <p:pic>
        <p:nvPicPr>
          <p:cNvPr id="4301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1622425"/>
            <a:ext cx="4537075"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46864406-B453-4087-BE7A-F2B94614818E}"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32</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49349"/>
                                        </p:tgtEl>
                                        <p:attrNameLst>
                                          <p:attrName>style.visibility</p:attrName>
                                        </p:attrNameLst>
                                      </p:cBhvr>
                                      <p:to>
                                        <p:strVal val="visible"/>
                                      </p:to>
                                    </p:set>
                                    <p:animEffect transition="in" filter="slide(fromBottom)">
                                      <p:cBhvr>
                                        <p:cTn id="7" dur="500"/>
                                        <p:tgtEl>
                                          <p:spTgt spid="184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93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idx="4294967295"/>
          </p:nvPr>
        </p:nvSpPr>
        <p:spPr>
          <a:xfrm>
            <a:off x="2657475" y="188913"/>
            <a:ext cx="3827463" cy="1143000"/>
          </a:xfrm>
        </p:spPr>
        <p:txBody>
          <a:bodyPr/>
          <a:lstStyle/>
          <a:p>
            <a:r>
              <a:rPr kumimoji="1"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载流子产生率</a:t>
            </a:r>
          </a:p>
        </p:txBody>
      </p:sp>
      <p:sp>
        <p:nvSpPr>
          <p:cNvPr id="44036" name="Rectangle 3"/>
          <p:cNvSpPr>
            <a:spLocks noGrp="1" noRot="1" noChangeArrowheads="1"/>
          </p:cNvSpPr>
          <p:nvPr>
            <p:ph type="body" idx="4294967295"/>
          </p:nvPr>
        </p:nvSpPr>
        <p:spPr>
          <a:xfrm>
            <a:off x="457200" y="1412875"/>
            <a:ext cx="8229600" cy="5184775"/>
          </a:xfrm>
          <a:solidFill>
            <a:srgbClr val="FFFFFF"/>
          </a:solidFill>
        </p:spPr>
        <p:txBody>
          <a:bodyPr/>
          <a:lstStyle/>
          <a:p>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定义</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：单位时间单位体积内产生的电子空穴对数目，用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表示，单位</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sz="2800" b="1"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baseline="30000" dirty="0">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对于半导体而言</a:t>
            </a:r>
          </a:p>
          <a:p>
            <a:pPr lvl="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在所有非简并条件下，导带基本上为空带，价带基本为满带，热激发几率不受载流子浓度的影响。因此</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热激发产生率</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基本上是相同的</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热激发产生率</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只与温度有关</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无关</a:t>
            </a:r>
          </a:p>
          <a:p>
            <a:pPr lvl="1"/>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光子激发几率</a:t>
            </a:r>
          </a:p>
          <a:p>
            <a:pPr lvl="2"/>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与温度无明显的关系</a:t>
            </a:r>
          </a:p>
          <a:p>
            <a:pPr lvl="2"/>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光子能量、禁带宽度、能带结构</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有关</a:t>
            </a:r>
          </a:p>
        </p:txBody>
      </p:sp>
      <p:sp>
        <p:nvSpPr>
          <p:cNvPr id="440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42652E53-A93E-4CB5-843A-25848DAF41EE}"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33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03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03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0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4.3.4  </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非平衡半导体中的过剩载流子</a:t>
            </a:r>
          </a:p>
        </p:txBody>
      </p:sp>
      <p:sp>
        <p:nvSpPr>
          <p:cNvPr id="45059"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4.3.4.1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非平衡（过剩）载流子的产生过程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4.3.4.2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非平衡（过剩）载流子的复合过程</a:t>
            </a:r>
            <a:endParaRPr lang="en-US" altLang="zh-CN" sz="28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4.3.4.3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准费米能级</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0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CC99E89C-DE4B-4DB0-B18D-CF179B203B05}"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34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063" name="Text Box 6"/>
          <p:cNvSpPr txBox="1">
            <a:spLocks noChangeArrowheads="1"/>
          </p:cNvSpPr>
          <p:nvPr/>
        </p:nvSpPr>
        <p:spPr bwMode="auto">
          <a:xfrm>
            <a:off x="581025" y="4243388"/>
            <a:ext cx="7981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pP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在产生非平衡载流子的同时，也存在着载流子的复合过程，即导带中的电子回落到价带上，与价带中的空穴复合，使电子</a:t>
            </a:r>
            <a:r>
              <a:rPr kumimoji="1"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空穴对湮灭。这是从非平衡恢复到平衡的自发过程。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8C6A6DB8-3CF1-4E45-9147-DA4545118896}"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35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085"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电子空穴对的复合（</a:t>
            </a:r>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6086" name="Rectangle 3"/>
          <p:cNvSpPr>
            <a:spLocks noGrp="1" noRot="1" noChangeArrowheads="1"/>
          </p:cNvSpPr>
          <p:nvPr>
            <p:ph type="body" idx="1"/>
          </p:nvPr>
        </p:nvSpPr>
        <p:spPr/>
        <p:txBody>
          <a:bodyPr/>
          <a:lstStyle/>
          <a:p>
            <a:pPr eaLnBrk="1" hangingPunct="1"/>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直接复合</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电子直接与空穴进行复合</a:t>
            </a: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电子自动的从导带直接跃迁回价带的过程</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复合率</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（单位体积单位时间内复合掉的电子空穴对数，单位</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cm</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b="1" baseline="300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与空穴浓度呈正比，与电子浓度呈正比</a:t>
            </a:r>
          </a:p>
          <a:p>
            <a:pPr lvl="2"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r>
              <a:rPr lang="en-US" altLang="zh-CN" b="1" i="1">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为复合几率，与电子空穴运动速度有关，与温度有关，与载流子浓度无关</a:t>
            </a:r>
          </a:p>
        </p:txBody>
      </p:sp>
      <p:graphicFrame>
        <p:nvGraphicFramePr>
          <p:cNvPr id="46087" name="Object 7"/>
          <p:cNvGraphicFramePr>
            <a:graphicFrameLocks noGrp="1" noChangeAspect="1"/>
          </p:cNvGraphicFramePr>
          <p:nvPr>
            <p:ph sz="half" idx="4294967295"/>
            <p:extLst>
              <p:ext uri="{D42A27DB-BD31-4B8C-83A1-F6EECF244321}">
                <p14:modId xmlns:p14="http://schemas.microsoft.com/office/powerpoint/2010/main" val="883996829"/>
              </p:ext>
            </p:extLst>
          </p:nvPr>
        </p:nvGraphicFramePr>
        <p:xfrm>
          <a:off x="3802856" y="4493493"/>
          <a:ext cx="1538288" cy="447675"/>
        </p:xfrm>
        <a:graphic>
          <a:graphicData uri="http://schemas.openxmlformats.org/presentationml/2006/ole">
            <mc:AlternateContent xmlns:mc="http://schemas.openxmlformats.org/markup-compatibility/2006">
              <mc:Choice xmlns:v="urn:schemas-microsoft-com:vml" Requires="v">
                <p:oleObj name="Equation" r:id="rId2" imgW="698400" imgH="203040" progId="Equation.DSMT4">
                  <p:embed/>
                </p:oleObj>
              </mc:Choice>
              <mc:Fallback>
                <p:oleObj name="Equation" r:id="rId2" imgW="698400" imgH="203040" progId="Equation.DSMT4">
                  <p:embed/>
                  <p:pic>
                    <p:nvPicPr>
                      <p:cNvPr id="0" name="Object 7"/>
                      <p:cNvPicPr>
                        <a:picLocks noChangeAspect="1" noChangeArrowheads="1"/>
                      </p:cNvPicPr>
                      <p:nvPr/>
                    </p:nvPicPr>
                    <p:blipFill>
                      <a:blip r:embed="rId3"/>
                      <a:srcRect/>
                      <a:stretch>
                        <a:fillRect/>
                      </a:stretch>
                    </p:blipFill>
                    <p:spPr bwMode="auto">
                      <a:xfrm>
                        <a:off x="3802856" y="4493493"/>
                        <a:ext cx="15382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88" name="对象 1"/>
          <p:cNvGraphicFramePr>
            <a:graphicFrameLocks noChangeAspect="1"/>
          </p:cNvGraphicFramePr>
          <p:nvPr>
            <p:extLst>
              <p:ext uri="{D42A27DB-BD31-4B8C-83A1-F6EECF244321}">
                <p14:modId xmlns:p14="http://schemas.microsoft.com/office/powerpoint/2010/main" val="2278456812"/>
              </p:ext>
            </p:extLst>
          </p:nvPr>
        </p:nvGraphicFramePr>
        <p:xfrm>
          <a:off x="2881312" y="4941168"/>
          <a:ext cx="3381375" cy="471487"/>
        </p:xfrm>
        <a:graphic>
          <a:graphicData uri="http://schemas.openxmlformats.org/presentationml/2006/ole">
            <mc:AlternateContent xmlns:mc="http://schemas.openxmlformats.org/markup-compatibility/2006">
              <mc:Choice xmlns:v="urn:schemas-microsoft-com:vml" Requires="v">
                <p:oleObj name="Equation" r:id="rId4" imgW="1727200" imgH="241300" progId="Equation.DSMT4">
                  <p:embed/>
                </p:oleObj>
              </mc:Choice>
              <mc:Fallback>
                <p:oleObj name="Equation" r:id="rId4" imgW="1727200" imgH="2413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312" y="4941168"/>
                        <a:ext cx="33813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60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9CDDADF8-93D9-4C4C-B517-F800B8AC3E63}"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36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109"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直接复合</a:t>
            </a:r>
          </a:p>
        </p:txBody>
      </p:sp>
      <p:sp>
        <p:nvSpPr>
          <p:cNvPr id="47110" name="Rectangle 3"/>
          <p:cNvSpPr>
            <a:spLocks noGrp="1" noRot="1" noChangeArrowheads="1"/>
          </p:cNvSpPr>
          <p:nvPr>
            <p:ph type="body" sz="half" idx="1"/>
          </p:nvPr>
        </p:nvSpPr>
        <p:spPr>
          <a:xfrm>
            <a:off x="419893" y="1700213"/>
            <a:ext cx="5448251" cy="4609107"/>
          </a:xfrm>
        </p:spPr>
        <p:txBody>
          <a:bodyPr/>
          <a:lstStyle/>
          <a:p>
            <a:pPr eaLnBrk="1" hangingPunct="1"/>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辐射复合（发光复合）</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直接带隙的带间跃迁</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间接带隙材料中声子（晶格振动）辅助的复合</a:t>
            </a:r>
          </a:p>
          <a:p>
            <a:pPr eaLnBrk="1" hangingPunct="1"/>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非辐射复合</a:t>
            </a:r>
            <a:endPar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能量转变为声子，传递给晶格</a:t>
            </a:r>
          </a:p>
          <a:p>
            <a:pPr eaLnBrk="1" hangingPunct="1"/>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俄歇复合</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能量交给其他电子或空穴产生跃迁，不产生发光</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带隙越小，俄歇复合几率越高</a:t>
            </a:r>
          </a:p>
        </p:txBody>
      </p:sp>
      <p:pic>
        <p:nvPicPr>
          <p:cNvPr id="45063" name="Picture 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19800" y="1726137"/>
            <a:ext cx="2304256" cy="4244451"/>
          </a:xfrm>
          <a:noFill/>
        </p:spPr>
      </p:pic>
      <p:sp>
        <p:nvSpPr>
          <p:cNvPr id="4" name="文本框 3"/>
          <p:cNvSpPr txBox="1"/>
          <p:nvPr/>
        </p:nvSpPr>
        <p:spPr>
          <a:xfrm>
            <a:off x="6804248" y="5785922"/>
            <a:ext cx="1107996" cy="369332"/>
          </a:xfrm>
          <a:prstGeom prst="rect">
            <a:avLst/>
          </a:prstGeom>
          <a:noFill/>
        </p:spPr>
        <p:txBody>
          <a:bodyPr wrap="none" rtlCol="0">
            <a:spAutoFit/>
          </a:bodyPr>
          <a:lstStyle/>
          <a:p>
            <a:r>
              <a:rPr lang="zh-CN" altLang="en-US" b="1" dirty="0">
                <a:solidFill>
                  <a:srgbClr val="0000FF"/>
                </a:solidFill>
                <a:latin typeface="微软雅黑" panose="020B0503020204020204" pitchFamily="34" charset="-122"/>
                <a:ea typeface="微软雅黑" panose="020B0503020204020204" pitchFamily="34" charset="-122"/>
              </a:rPr>
              <a:t>俄歇复合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1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1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11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50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EFD16ED7-5D4F-4350-8630-5BF3342D03B1}"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37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133" name="Rectangle 2"/>
          <p:cNvSpPr>
            <a:spLocks noGrp="1" noRot="1" noChangeArrowheads="1"/>
          </p:cNvSpPr>
          <p:nvPr>
            <p:ph type="title"/>
          </p:nvPr>
        </p:nvSpPr>
        <p:spPr>
          <a:xfrm>
            <a:off x="457200" y="115888"/>
            <a:ext cx="8229600" cy="1143000"/>
          </a:xfrm>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俄歇复合</a:t>
            </a:r>
          </a:p>
        </p:txBody>
      </p:sp>
      <p:pic>
        <p:nvPicPr>
          <p:cNvPr id="481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l="7146" r="20532" b="20886"/>
          <a:stretch>
            <a:fillRect/>
          </a:stretch>
        </p:blipFill>
        <p:spPr bwMode="auto">
          <a:xfrm>
            <a:off x="1187450" y="1196975"/>
            <a:ext cx="67691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Box 6"/>
          <p:cNvSpPr txBox="1">
            <a:spLocks noChangeArrowheads="1"/>
          </p:cNvSpPr>
          <p:nvPr/>
        </p:nvSpPr>
        <p:spPr bwMode="auto">
          <a:xfrm>
            <a:off x="1547813" y="5919788"/>
            <a:ext cx="6048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注意：能量 </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和动量 </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都守恒</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ED50E6EF-811A-40E0-A430-EB20D5FFE8B1}"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38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7" name="Rectangle 2"/>
          <p:cNvSpPr>
            <a:spLocks noGrp="1" noRot="1" noChangeArrowheads="1"/>
          </p:cNvSpPr>
          <p:nvPr>
            <p:ph type="title"/>
          </p:nvPr>
        </p:nvSpPr>
        <p:spPr/>
        <p:txBody>
          <a:bodyPr/>
          <a:lstStyle/>
          <a:p>
            <a:pPr eaLnBrk="1" hangingPunct="1"/>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电子空穴对的复合（</a:t>
            </a:r>
            <a:r>
              <a:rPr lang="en-US" altLang="zh-CN"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9158" name="Rectangle 4"/>
          <p:cNvSpPr>
            <a:spLocks noGrp="1" noRot="1" noChangeArrowheads="1"/>
          </p:cNvSpPr>
          <p:nvPr>
            <p:ph type="body" idx="1"/>
          </p:nvPr>
        </p:nvSpPr>
        <p:spPr>
          <a:xfrm>
            <a:off x="301625" y="1752600"/>
            <a:ext cx="8540750" cy="4484688"/>
          </a:xfrm>
        </p:spPr>
        <p:txBody>
          <a:bodyPr/>
          <a:lstStyle/>
          <a:p>
            <a:pPr eaLnBrk="1" hangingPunct="1"/>
            <a:r>
              <a:rPr lang="zh-CN" altLang="en-US"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间接复合</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通过杂质能级的间接复合（与杂质浓度呈正比，与非平衡载流子浓度呈正比，深能级更强）</a:t>
            </a:r>
          </a:p>
        </p:txBody>
      </p:sp>
      <p:pic>
        <p:nvPicPr>
          <p:cNvPr id="4915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3021013"/>
            <a:ext cx="4464050"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3092450"/>
            <a:ext cx="47164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8175" y="5829300"/>
            <a:ext cx="4876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F0284C74-2D82-42C3-A638-2D3626906768}"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39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81"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电子空穴对的复合（</a:t>
            </a:r>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0182" name="Rectangle 3"/>
          <p:cNvSpPr>
            <a:spLocks noGrp="1" noRot="1" noChangeArrowheads="1"/>
          </p:cNvSpPr>
          <p:nvPr>
            <p:ph type="body" idx="1"/>
          </p:nvPr>
        </p:nvSpPr>
        <p:spPr>
          <a:xfrm>
            <a:off x="301625" y="1752600"/>
            <a:ext cx="8540750" cy="4484688"/>
          </a:xfrm>
        </p:spPr>
        <p:txBody>
          <a:bodyPr/>
          <a:lstStyle/>
          <a:p>
            <a:pPr eaLnBrk="1" hangingPunct="1"/>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间接复合</a:t>
            </a:r>
          </a:p>
          <a:p>
            <a:pPr lvl="1"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表面复合中心</a:t>
            </a:r>
          </a:p>
          <a:p>
            <a:pPr lvl="2"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表面的杂质和缺陷可形成禁带深能级复合中心</a:t>
            </a:r>
          </a:p>
          <a:p>
            <a:pPr lvl="2"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造成严重的漏电流</a:t>
            </a:r>
          </a:p>
          <a:p>
            <a:pPr lvl="1"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克服办法：</a:t>
            </a:r>
          </a:p>
          <a:p>
            <a:pPr lvl="2" eaLnBrk="1" hangingPunct="1"/>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良好而稳定的表面（光滑）</a:t>
            </a:r>
          </a:p>
          <a:p>
            <a:pPr lvl="3"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比如，粗糙的表面载流子寿命短，抛光光滑的样品载流子寿命长得多</a:t>
            </a:r>
          </a:p>
          <a:p>
            <a:pPr lvl="2" eaLnBrk="1" hangingPunct="1"/>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采用介质材料镀膜，进行表面钝化</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，以避免环境污染、反应等增加表面缺陷和杂质的问题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idx="4294967295"/>
          </p:nvPr>
        </p:nvSpPr>
        <p:spPr>
          <a:xfrm>
            <a:off x="457200" y="260350"/>
            <a:ext cx="8229600" cy="1143000"/>
          </a:xfrm>
        </p:spPr>
        <p:txBody>
          <a:bodyPr/>
          <a:lstStyle/>
          <a:p>
            <a:r>
              <a:rPr kumimoji="1"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半导体中载流子的漂移运动</a:t>
            </a:r>
          </a:p>
        </p:txBody>
      </p:sp>
      <p:sp>
        <p:nvSpPr>
          <p:cNvPr id="10244" name="Text Box 5"/>
          <p:cNvSpPr txBox="1">
            <a:spLocks noChangeArrowheads="1"/>
          </p:cNvSpPr>
          <p:nvPr/>
        </p:nvSpPr>
        <p:spPr bwMode="auto">
          <a:xfrm>
            <a:off x="323850" y="5564188"/>
            <a:ext cx="4032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pPr>
            <a:r>
              <a:rPr lang="zh-CN" altLang="en-US" sz="2400" b="1">
                <a:solidFill>
                  <a:srgbClr val="CC0099"/>
                </a:solidFill>
                <a:latin typeface="Times New Roman" panose="02020603050405020304" pitchFamily="18" charset="0"/>
                <a:ea typeface="微软雅黑" panose="020B0503020204020204" pitchFamily="34" charset="-122"/>
                <a:cs typeface="Times New Roman" panose="02020603050405020304" pitchFamily="18" charset="0"/>
              </a:rPr>
              <a:t>电子漂移电流</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8000"/>
                </a:solidFill>
                <a:latin typeface="Times New Roman" panose="02020603050405020304" pitchFamily="18" charset="0"/>
                <a:ea typeface="微软雅黑" panose="020B0503020204020204" pitchFamily="34" charset="-122"/>
                <a:cs typeface="Times New Roman" panose="02020603050405020304" pitchFamily="18" charset="0"/>
              </a:rPr>
              <a:t>空穴漂移电流</a:t>
            </a:r>
          </a:p>
        </p:txBody>
      </p:sp>
      <p:sp>
        <p:nvSpPr>
          <p:cNvPr id="10250" name="Text Box 12"/>
          <p:cNvSpPr txBox="1">
            <a:spLocks noChangeArrowheads="1"/>
          </p:cNvSpPr>
          <p:nvPr/>
        </p:nvSpPr>
        <p:spPr bwMode="auto">
          <a:xfrm>
            <a:off x="-9525" y="1412875"/>
            <a:ext cx="91535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载流子的漂移运动是电场加速和不断碰撞（散射）的结果 </a:t>
            </a:r>
          </a:p>
        </p:txBody>
      </p:sp>
      <p:sp>
        <p:nvSpPr>
          <p:cNvPr id="10251" name="Rectangle 13"/>
          <p:cNvSpPr>
            <a:spLocks noChangeArrowheads="1"/>
          </p:cNvSpPr>
          <p:nvPr/>
        </p:nvSpPr>
        <p:spPr bwMode="auto">
          <a:xfrm>
            <a:off x="1076325" y="2816225"/>
            <a:ext cx="2592388" cy="1943100"/>
          </a:xfrm>
          <a:prstGeom prst="rect">
            <a:avLst/>
          </a:prstGeom>
          <a:noFill/>
          <a:ln w="57150">
            <a:solidFill>
              <a:srgbClr val="3333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p:cNvGrpSpPr>
            <a:grpSpLocks/>
          </p:cNvGrpSpPr>
          <p:nvPr/>
        </p:nvGrpSpPr>
        <p:grpSpPr bwMode="auto">
          <a:xfrm>
            <a:off x="1116013" y="3371850"/>
            <a:ext cx="2087562" cy="369332"/>
            <a:chOff x="1116013" y="3371850"/>
            <a:chExt cx="2087562" cy="369332"/>
          </a:xfrm>
        </p:grpSpPr>
        <p:sp>
          <p:nvSpPr>
            <p:cNvPr id="9248" name="Text Box 9"/>
            <p:cNvSpPr txBox="1">
              <a:spLocks noChangeArrowheads="1"/>
            </p:cNvSpPr>
            <p:nvPr/>
          </p:nvSpPr>
          <p:spPr bwMode="auto">
            <a:xfrm>
              <a:off x="1116013" y="3371850"/>
              <a:ext cx="116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电子电流 </a:t>
              </a:r>
            </a:p>
          </p:txBody>
        </p:sp>
        <p:sp>
          <p:nvSpPr>
            <p:cNvPr id="9249" name="Line 17"/>
            <p:cNvSpPr>
              <a:spLocks noChangeShapeType="1"/>
            </p:cNvSpPr>
            <p:nvPr/>
          </p:nvSpPr>
          <p:spPr bwMode="auto">
            <a:xfrm>
              <a:off x="2195513" y="3546475"/>
              <a:ext cx="1008062" cy="0"/>
            </a:xfrm>
            <a:prstGeom prst="line">
              <a:avLst/>
            </a:prstGeom>
            <a:noFill/>
            <a:ln w="3810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0" name="组合 9"/>
          <p:cNvGrpSpPr>
            <a:grpSpLocks/>
          </p:cNvGrpSpPr>
          <p:nvPr/>
        </p:nvGrpSpPr>
        <p:grpSpPr bwMode="auto">
          <a:xfrm>
            <a:off x="1116013" y="3803650"/>
            <a:ext cx="2071687" cy="369332"/>
            <a:chOff x="1116013" y="3803650"/>
            <a:chExt cx="2071687" cy="369332"/>
          </a:xfrm>
        </p:grpSpPr>
        <p:sp>
          <p:nvSpPr>
            <p:cNvPr id="9246" name="Text Box 10"/>
            <p:cNvSpPr txBox="1">
              <a:spLocks noChangeArrowheads="1"/>
            </p:cNvSpPr>
            <p:nvPr/>
          </p:nvSpPr>
          <p:spPr bwMode="auto">
            <a:xfrm>
              <a:off x="1116013" y="3803650"/>
              <a:ext cx="116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空穴电流 </a:t>
              </a:r>
            </a:p>
          </p:txBody>
        </p:sp>
        <p:sp>
          <p:nvSpPr>
            <p:cNvPr id="9247" name="Line 18"/>
            <p:cNvSpPr>
              <a:spLocks noChangeShapeType="1"/>
            </p:cNvSpPr>
            <p:nvPr/>
          </p:nvSpPr>
          <p:spPr bwMode="auto">
            <a:xfrm>
              <a:off x="2179638" y="4019550"/>
              <a:ext cx="1008062" cy="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9" name="组合 8"/>
          <p:cNvGrpSpPr>
            <a:grpSpLocks/>
          </p:cNvGrpSpPr>
          <p:nvPr/>
        </p:nvGrpSpPr>
        <p:grpSpPr bwMode="auto">
          <a:xfrm>
            <a:off x="1495425" y="4338638"/>
            <a:ext cx="1685077" cy="450294"/>
            <a:chOff x="1495425" y="4338638"/>
            <a:chExt cx="1685077" cy="450294"/>
          </a:xfrm>
        </p:grpSpPr>
        <p:sp>
          <p:nvSpPr>
            <p:cNvPr id="9244" name="Text Box 11"/>
            <p:cNvSpPr txBox="1">
              <a:spLocks noChangeArrowheads="1"/>
            </p:cNvSpPr>
            <p:nvPr/>
          </p:nvSpPr>
          <p:spPr bwMode="auto">
            <a:xfrm>
              <a:off x="1495425" y="4419600"/>
              <a:ext cx="16850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空穴漂移方向 </a:t>
              </a:r>
            </a:p>
          </p:txBody>
        </p:sp>
        <p:sp>
          <p:nvSpPr>
            <p:cNvPr id="9245" name="Line 19"/>
            <p:cNvSpPr>
              <a:spLocks noChangeShapeType="1"/>
            </p:cNvSpPr>
            <p:nvPr/>
          </p:nvSpPr>
          <p:spPr bwMode="auto">
            <a:xfrm>
              <a:off x="1620838" y="4338638"/>
              <a:ext cx="1439862" cy="0"/>
            </a:xfrm>
            <a:prstGeom prst="line">
              <a:avLst/>
            </a:prstGeom>
            <a:noFill/>
            <a:ln w="381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 name="组合 6"/>
          <p:cNvGrpSpPr>
            <a:grpSpLocks/>
          </p:cNvGrpSpPr>
          <p:nvPr/>
        </p:nvGrpSpPr>
        <p:grpSpPr bwMode="auto">
          <a:xfrm>
            <a:off x="1476375" y="2868613"/>
            <a:ext cx="1685077" cy="390525"/>
            <a:chOff x="1476375" y="2868613"/>
            <a:chExt cx="1685077" cy="390525"/>
          </a:xfrm>
        </p:grpSpPr>
        <p:sp>
          <p:nvSpPr>
            <p:cNvPr id="9242" name="Text Box 8"/>
            <p:cNvSpPr txBox="1">
              <a:spLocks noChangeArrowheads="1"/>
            </p:cNvSpPr>
            <p:nvPr/>
          </p:nvSpPr>
          <p:spPr bwMode="auto">
            <a:xfrm>
              <a:off x="1476375" y="2868613"/>
              <a:ext cx="16850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电子漂移方向 </a:t>
              </a:r>
            </a:p>
          </p:txBody>
        </p:sp>
        <p:sp>
          <p:nvSpPr>
            <p:cNvPr id="9243" name="Line 20"/>
            <p:cNvSpPr>
              <a:spLocks noChangeShapeType="1"/>
            </p:cNvSpPr>
            <p:nvPr/>
          </p:nvSpPr>
          <p:spPr bwMode="auto">
            <a:xfrm flipH="1">
              <a:off x="1547813" y="3259138"/>
              <a:ext cx="1439862" cy="0"/>
            </a:xfrm>
            <a:prstGeom prst="line">
              <a:avLst/>
            </a:prstGeom>
            <a:noFill/>
            <a:ln w="3810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组合 5"/>
          <p:cNvGrpSpPr>
            <a:grpSpLocks/>
          </p:cNvGrpSpPr>
          <p:nvPr/>
        </p:nvGrpSpPr>
        <p:grpSpPr bwMode="auto">
          <a:xfrm>
            <a:off x="323850" y="2271713"/>
            <a:ext cx="4032250" cy="3244850"/>
            <a:chOff x="323850" y="2271713"/>
            <a:chExt cx="4032250" cy="3244850"/>
          </a:xfrm>
        </p:grpSpPr>
        <p:sp>
          <p:nvSpPr>
            <p:cNvPr id="9235" name="Text Box 7"/>
            <p:cNvSpPr txBox="1">
              <a:spLocks noChangeArrowheads="1"/>
            </p:cNvSpPr>
            <p:nvPr/>
          </p:nvSpPr>
          <p:spPr bwMode="auto">
            <a:xfrm>
              <a:off x="1485900" y="2271713"/>
              <a:ext cx="16850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电场强度方向 </a:t>
              </a:r>
            </a:p>
          </p:txBody>
        </p:sp>
        <p:sp>
          <p:nvSpPr>
            <p:cNvPr id="9236" name="Freeform 15"/>
            <p:cNvSpPr>
              <a:spLocks/>
            </p:cNvSpPr>
            <p:nvPr/>
          </p:nvSpPr>
          <p:spPr bwMode="auto">
            <a:xfrm>
              <a:off x="323850" y="3690938"/>
              <a:ext cx="4032250" cy="1584325"/>
            </a:xfrm>
            <a:custGeom>
              <a:avLst/>
              <a:gdLst>
                <a:gd name="T0" fmla="*/ 2147483646 w 2540"/>
                <a:gd name="T1" fmla="*/ 0 h 1225"/>
                <a:gd name="T2" fmla="*/ 2147483646 w 2540"/>
                <a:gd name="T3" fmla="*/ 0 h 1225"/>
                <a:gd name="T4" fmla="*/ 2147483646 w 2540"/>
                <a:gd name="T5" fmla="*/ 2147483646 h 1225"/>
                <a:gd name="T6" fmla="*/ 0 w 2540"/>
                <a:gd name="T7" fmla="*/ 2147483646 h 1225"/>
                <a:gd name="T8" fmla="*/ 0 w 2540"/>
                <a:gd name="T9" fmla="*/ 2147483646 h 1225"/>
                <a:gd name="T10" fmla="*/ 2147483646 w 2540"/>
                <a:gd name="T11" fmla="*/ 2147483646 h 1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0" h="1225">
                  <a:moveTo>
                    <a:pt x="2132" y="0"/>
                  </a:moveTo>
                  <a:lnTo>
                    <a:pt x="2540" y="0"/>
                  </a:lnTo>
                  <a:lnTo>
                    <a:pt x="2540" y="1225"/>
                  </a:lnTo>
                  <a:lnTo>
                    <a:pt x="0" y="1225"/>
                  </a:lnTo>
                  <a:lnTo>
                    <a:pt x="0" y="45"/>
                  </a:lnTo>
                  <a:lnTo>
                    <a:pt x="454" y="45"/>
                  </a:lnTo>
                </a:path>
              </a:pathLst>
            </a:custGeom>
            <a:noFill/>
            <a:ln w="38100"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37" name="Line 16"/>
            <p:cNvSpPr>
              <a:spLocks noChangeShapeType="1"/>
            </p:cNvSpPr>
            <p:nvPr/>
          </p:nvSpPr>
          <p:spPr bwMode="auto">
            <a:xfrm>
              <a:off x="1547813" y="2682875"/>
              <a:ext cx="1584325" cy="0"/>
            </a:xfrm>
            <a:prstGeom prst="line">
              <a:avLst/>
            </a:prstGeom>
            <a:noFill/>
            <a:ln w="57150">
              <a:solidFill>
                <a:srgbClr val="00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 name="直接连接符 2"/>
            <p:cNvCxnSpPr/>
            <p:nvPr/>
          </p:nvCxnSpPr>
          <p:spPr>
            <a:xfrm>
              <a:off x="2195513" y="5013325"/>
              <a:ext cx="0" cy="503238"/>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268538" y="5157788"/>
              <a:ext cx="0" cy="261937"/>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347913" y="5013325"/>
              <a:ext cx="0" cy="503238"/>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420938" y="5157788"/>
              <a:ext cx="0" cy="261937"/>
            </a:xfrm>
            <a:prstGeom prst="line">
              <a:avLst/>
            </a:prstGeom>
            <a:ln w="38100">
              <a:solidFill>
                <a:srgbClr val="0066FF"/>
              </a:solidFill>
            </a:ln>
          </p:spPr>
          <p:style>
            <a:lnRef idx="1">
              <a:schemeClr val="accent1"/>
            </a:lnRef>
            <a:fillRef idx="0">
              <a:schemeClr val="accent1"/>
            </a:fillRef>
            <a:effectRef idx="0">
              <a:schemeClr val="accent1"/>
            </a:effectRef>
            <a:fontRef idx="minor">
              <a:schemeClr val="tx1"/>
            </a:fontRef>
          </p:style>
        </p:cxnSp>
      </p:grpSp>
      <p:sp>
        <p:nvSpPr>
          <p:cNvPr id="10262" name="TextBox 5"/>
          <p:cNvSpPr txBox="1">
            <a:spLocks noChangeArrowheads="1"/>
          </p:cNvSpPr>
          <p:nvPr/>
        </p:nvSpPr>
        <p:spPr bwMode="auto">
          <a:xfrm>
            <a:off x="4932363" y="2273300"/>
            <a:ext cx="35702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半导体和金属导电的异同</a:t>
            </a:r>
          </a:p>
        </p:txBody>
      </p:sp>
      <p:sp>
        <p:nvSpPr>
          <p:cNvPr id="10263" name="TextBox 6"/>
          <p:cNvSpPr txBox="1">
            <a:spLocks noChangeArrowheads="1"/>
          </p:cNvSpPr>
          <p:nvPr/>
        </p:nvSpPr>
        <p:spPr bwMode="auto">
          <a:xfrm>
            <a:off x="4643438" y="2997200"/>
            <a:ext cx="1081087" cy="4000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相同点</a:t>
            </a:r>
          </a:p>
        </p:txBody>
      </p:sp>
      <p:sp>
        <p:nvSpPr>
          <p:cNvPr id="10264" name="TextBox 27"/>
          <p:cNvSpPr txBox="1">
            <a:spLocks noChangeArrowheads="1"/>
          </p:cNvSpPr>
          <p:nvPr/>
        </p:nvSpPr>
        <p:spPr bwMode="auto">
          <a:xfrm>
            <a:off x="4643438" y="5189538"/>
            <a:ext cx="1081087" cy="4000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不同点</a:t>
            </a:r>
          </a:p>
        </p:txBody>
      </p:sp>
      <p:sp>
        <p:nvSpPr>
          <p:cNvPr id="10265" name="TextBox 7"/>
          <p:cNvSpPr txBox="1">
            <a:spLocks noChangeArrowheads="1"/>
          </p:cNvSpPr>
          <p:nvPr/>
        </p:nvSpPr>
        <p:spPr bwMode="auto">
          <a:xfrm>
            <a:off x="5867400" y="2998788"/>
            <a:ext cx="309721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buFont typeface="Wingdings" pitchFamily="2" charset="2"/>
              <a:buChar char="u"/>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载流子在外场作用下不断加速与碰撞（散射），最终达到稳定的分布，从而具有平均漂移速度</a:t>
            </a:r>
          </a:p>
          <a:p>
            <a:pPr eaLnBrk="1" hangingPunct="1">
              <a:buFont typeface="Wingdings" pitchFamily="2" charset="2"/>
              <a:buChar char="u"/>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采用有效质量近似后迁移率的形式是一致的</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66" name="TextBox 29"/>
          <p:cNvSpPr txBox="1">
            <a:spLocks noChangeArrowheads="1"/>
          </p:cNvSpPr>
          <p:nvPr/>
        </p:nvSpPr>
        <p:spPr bwMode="auto">
          <a:xfrm>
            <a:off x="5867400" y="5165725"/>
            <a:ext cx="30972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buFont typeface="Wingdings" pitchFamily="2" charset="2"/>
              <a:buChar char="u"/>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半导体中参与导电的除了导带电子还有价带空穴</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itchFamily="2" charset="2"/>
              <a:buChar char="u"/>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34"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D00218C9-BA06-4153-84D7-C58CBAE86821}"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6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50" grpId="0" animBg="1"/>
      <p:bldP spid="10251" grpId="0" animBg="1"/>
      <p:bldP spid="10262" grpId="0"/>
      <p:bldP spid="10263" grpId="0" animBg="1"/>
      <p:bldP spid="10264" grpId="0" animBg="1"/>
      <p:bldP spid="10265" grpId="0"/>
      <p:bldP spid="102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5B66BDEF-1561-4D81-9131-0DDB2A18E8F3}"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40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05"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平衡状态下的载流子产生和复合</a:t>
            </a:r>
          </a:p>
        </p:txBody>
      </p:sp>
      <p:sp>
        <p:nvSpPr>
          <p:cNvPr id="51206" name="Rectangle 3"/>
          <p:cNvSpPr>
            <a:spLocks noGrp="1" noRot="1" noChangeArrowheads="1"/>
          </p:cNvSpPr>
          <p:nvPr>
            <p:ph type="body" sz="half" idx="2"/>
          </p:nvPr>
        </p:nvSpPr>
        <p:spPr/>
        <p:txBody>
          <a:bodyPr/>
          <a:lstStyle/>
          <a:p>
            <a:pPr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空穴产生的速率与复合的速度一定相等</a:t>
            </a:r>
          </a:p>
          <a:p>
            <a:pPr lvl="1" eaLnBrk="1" hangingPunct="1"/>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 R</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0</a:t>
            </a:r>
          </a:p>
          <a:p>
            <a:pPr lvl="1" eaLnBrk="1" hangingPunct="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电子复合速率与空穴复合速率相等</a:t>
            </a:r>
          </a:p>
          <a:p>
            <a:pPr lvl="1" eaLnBrk="1" hangingPunct="1"/>
            <a:endPar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1207" name="Picture 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8100" y="2924175"/>
            <a:ext cx="4457700" cy="1817688"/>
          </a:xfrm>
          <a:noFill/>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DB3A2DF2-D786-43F2-86C3-6592590ED3A3}"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41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3"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非平衡载流子的直接复合</a:t>
            </a:r>
          </a:p>
        </p:txBody>
      </p:sp>
      <p:sp>
        <p:nvSpPr>
          <p:cNvPr id="53254" name="Rectangle 3"/>
          <p:cNvSpPr>
            <a:spLocks noGrp="1" noRot="1" noChangeArrowheads="1"/>
          </p:cNvSpPr>
          <p:nvPr>
            <p:ph type="body" idx="1"/>
          </p:nvPr>
        </p:nvSpPr>
        <p:spPr/>
        <p:txBody>
          <a:bodyPr/>
          <a:lstStyle/>
          <a:p>
            <a:pPr eaLnBrk="1" hangingPunct="1"/>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撤去外界的激发后，</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多余的载流子会自发发生复合，使非平衡向平衡转化</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平衡状态下，电子</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空穴的自发产生率等于复合率</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非平衡状态下，电子</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空穴的复合率大于自发产生率</a:t>
            </a:r>
          </a:p>
          <a:p>
            <a:pPr lvl="1" eaLnBrk="1" hangingPunct="1"/>
            <a:r>
              <a:rPr kumimoji="1" lang="zh-CN" altLang="en-US" sz="2400" b="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净复合率（过剩载流子的复合率）＝ 复合率－产生率</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过剩电子的复合率一定等于过剩空穴的复合率</a:t>
            </a:r>
          </a:p>
        </p:txBody>
      </p:sp>
      <p:graphicFrame>
        <p:nvGraphicFramePr>
          <p:cNvPr id="53255" name="Object 10"/>
          <p:cNvGraphicFramePr>
            <a:graphicFrameLocks noGrp="1" noChangeAspect="1"/>
          </p:cNvGraphicFramePr>
          <p:nvPr>
            <p:ph sz="half" idx="4294967295"/>
            <p:extLst>
              <p:ext uri="{D42A27DB-BD31-4B8C-83A1-F6EECF244321}">
                <p14:modId xmlns:p14="http://schemas.microsoft.com/office/powerpoint/2010/main" val="3807500262"/>
              </p:ext>
            </p:extLst>
          </p:nvPr>
        </p:nvGraphicFramePr>
        <p:xfrm>
          <a:off x="3843338" y="5300663"/>
          <a:ext cx="1457325" cy="728662"/>
        </p:xfrm>
        <a:graphic>
          <a:graphicData uri="http://schemas.openxmlformats.org/presentationml/2006/ole">
            <mc:AlternateContent xmlns:mc="http://schemas.openxmlformats.org/markup-compatibility/2006">
              <mc:Choice xmlns:v="urn:schemas-microsoft-com:vml" Requires="v">
                <p:oleObj name="Equation" r:id="rId2" imgW="507960" imgH="253800" progId="Equation.DSMT4">
                  <p:embed/>
                </p:oleObj>
              </mc:Choice>
              <mc:Fallback>
                <p:oleObj name="Equation" r:id="rId2" imgW="507960" imgH="253800" progId="Equation.DSMT4">
                  <p:embed/>
                  <p:pic>
                    <p:nvPicPr>
                      <p:cNvPr id="0" name="Object 10"/>
                      <p:cNvPicPr>
                        <a:picLocks noChangeAspect="1" noChangeArrowheads="1"/>
                      </p:cNvPicPr>
                      <p:nvPr/>
                    </p:nvPicPr>
                    <p:blipFill>
                      <a:blip r:embed="rId3"/>
                      <a:srcRect/>
                      <a:stretch>
                        <a:fillRect/>
                      </a:stretch>
                    </p:blipFill>
                    <p:spPr bwMode="auto">
                      <a:xfrm>
                        <a:off x="3843338" y="5300663"/>
                        <a:ext cx="1457325"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6" name="对象 1"/>
          <p:cNvGraphicFramePr>
            <a:graphicFrameLocks noChangeAspect="1"/>
          </p:cNvGraphicFramePr>
          <p:nvPr>
            <p:extLst>
              <p:ext uri="{D42A27DB-BD31-4B8C-83A1-F6EECF244321}">
                <p14:modId xmlns:p14="http://schemas.microsoft.com/office/powerpoint/2010/main" val="2434915658"/>
              </p:ext>
            </p:extLst>
          </p:nvPr>
        </p:nvGraphicFramePr>
        <p:xfrm>
          <a:off x="3648075" y="3933056"/>
          <a:ext cx="1847849" cy="615950"/>
        </p:xfrm>
        <a:graphic>
          <a:graphicData uri="http://schemas.openxmlformats.org/presentationml/2006/ole">
            <mc:AlternateContent xmlns:mc="http://schemas.openxmlformats.org/markup-compatibility/2006">
              <mc:Choice xmlns:v="urn:schemas-microsoft-com:vml" Requires="v">
                <p:oleObj name="Equation" r:id="rId4" imgW="723586" imgH="241195" progId="Equation.DSMT4">
                  <p:embed/>
                </p:oleObj>
              </mc:Choice>
              <mc:Fallback>
                <p:oleObj name="Equation" r:id="rId4" imgW="723586" imgH="241195"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5" y="3933056"/>
                        <a:ext cx="1847849" cy="6159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E55AC3BB-A2AB-4852-AF42-E94965824ADC}"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42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229"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非平衡（过剩）载流子</a:t>
            </a:r>
          </a:p>
        </p:txBody>
      </p:sp>
      <p:sp>
        <p:nvSpPr>
          <p:cNvPr id="52230" name="Rectangle 3"/>
          <p:cNvSpPr>
            <a:spLocks noGrp="1" noRot="1" noChangeArrowheads="1"/>
          </p:cNvSpPr>
          <p:nvPr>
            <p:ph type="body" sz="half" idx="2"/>
          </p:nvPr>
        </p:nvSpPr>
        <p:spPr>
          <a:xfrm>
            <a:off x="4770438" y="1484313"/>
            <a:ext cx="4194175" cy="4392612"/>
          </a:xfrm>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左图中包含</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平衡载流子</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多余的</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和</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为超出热平衡的过剩载流子，称为非平衡载流子</a:t>
            </a:r>
          </a:p>
          <a:p>
            <a:pPr lvl="1" eaLnBrk="1" hangingPunct="1"/>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显然平衡条件破坏</a:t>
            </a:r>
          </a:p>
          <a:p>
            <a:pPr lvl="1" eaLnBrk="1" hangingPunct="1"/>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n=n</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p>
          <a:p>
            <a:pPr lvl="1" eaLnBrk="1" hangingPunct="1"/>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p=p</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l-GR"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p>
          <a:p>
            <a:pPr lvl="1" eaLnBrk="1" hangingPunct="1"/>
            <a:r>
              <a:rPr lang="en-US" altLang="zh-CN" sz="24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np&gt;n</a:t>
            </a:r>
            <a:r>
              <a:rPr lang="en-US" altLang="zh-CN" sz="2400" b="1"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i</a:t>
            </a:r>
            <a:r>
              <a:rPr lang="en-US" altLang="zh-CN" sz="2400" b="1" i="1"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2</a:t>
            </a:r>
          </a:p>
        </p:txBody>
      </p:sp>
      <p:pic>
        <p:nvPicPr>
          <p:cNvPr id="52231"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79388" y="1557338"/>
            <a:ext cx="4194175" cy="2020887"/>
          </a:xfrm>
          <a:noFill/>
        </p:spPr>
      </p:pic>
      <p:sp>
        <p:nvSpPr>
          <p:cNvPr id="49160" name="Text Box 5"/>
          <p:cNvSpPr txBox="1">
            <a:spLocks noChangeArrowheads="1"/>
          </p:cNvSpPr>
          <p:nvPr/>
        </p:nvSpPr>
        <p:spPr bwMode="auto">
          <a:xfrm>
            <a:off x="34925" y="3636963"/>
            <a:ext cx="48593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例：本征光吸收产生非平衡载流子</a:t>
            </a:r>
          </a:p>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当光子撤去，如何变化？</a:t>
            </a:r>
            <a:r>
              <a:rPr lang="zh-CN" altLang="en-US"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指数衰减</a:t>
            </a:r>
          </a:p>
        </p:txBody>
      </p:sp>
      <p:graphicFrame>
        <p:nvGraphicFramePr>
          <p:cNvPr id="2" name="对象 1"/>
          <p:cNvGraphicFramePr>
            <a:graphicFrameLocks noChangeAspect="1"/>
          </p:cNvGraphicFramePr>
          <p:nvPr>
            <p:extLst>
              <p:ext uri="{D42A27DB-BD31-4B8C-83A1-F6EECF244321}">
                <p14:modId xmlns:p14="http://schemas.microsoft.com/office/powerpoint/2010/main" val="1506128398"/>
              </p:ext>
            </p:extLst>
          </p:nvPr>
        </p:nvGraphicFramePr>
        <p:xfrm>
          <a:off x="251520" y="5268747"/>
          <a:ext cx="1908274" cy="752541"/>
        </p:xfrm>
        <a:graphic>
          <a:graphicData uri="http://schemas.openxmlformats.org/presentationml/2006/ole">
            <mc:AlternateContent xmlns:mc="http://schemas.openxmlformats.org/markup-compatibility/2006">
              <mc:Choice xmlns:v="urn:schemas-microsoft-com:vml" Requires="v">
                <p:oleObj name="Equation" r:id="rId3" imgW="1091880" imgH="393480" progId="Equation.DSMT4">
                  <p:embed/>
                </p:oleObj>
              </mc:Choice>
              <mc:Fallback>
                <p:oleObj name="Equation" r:id="rId3" imgW="1091880" imgH="393480" progId="Equation.DSMT4">
                  <p:embed/>
                  <p:pic>
                    <p:nvPicPr>
                      <p:cNvPr id="0" name="对象 1"/>
                      <p:cNvPicPr>
                        <a:picLocks noChangeAspect="1" noChangeArrowheads="1"/>
                      </p:cNvPicPr>
                      <p:nvPr/>
                    </p:nvPicPr>
                    <p:blipFill>
                      <a:blip r:embed="rId4"/>
                      <a:srcRect/>
                      <a:stretch>
                        <a:fillRect/>
                      </a:stretch>
                    </p:blipFill>
                    <p:spPr bwMode="auto">
                      <a:xfrm>
                        <a:off x="251520" y="5268747"/>
                        <a:ext cx="1908274" cy="752541"/>
                      </a:xfrm>
                      <a:prstGeom prst="rect">
                        <a:avLst/>
                      </a:prstGeom>
                      <a:noFill/>
                      <a:ln>
                        <a:noFill/>
                      </a:ln>
                    </p:spPr>
                  </p:pic>
                </p:oleObj>
              </mc:Fallback>
            </mc:AlternateContent>
          </a:graphicData>
        </a:graphic>
      </p:graphicFrame>
      <p:sp>
        <p:nvSpPr>
          <p:cNvPr id="50186" name="TextBox 2"/>
          <p:cNvSpPr txBox="1">
            <a:spLocks noChangeArrowheads="1"/>
          </p:cNvSpPr>
          <p:nvPr/>
        </p:nvSpPr>
        <p:spPr bwMode="auto">
          <a:xfrm>
            <a:off x="246526" y="5980816"/>
            <a:ext cx="79204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el-GR"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是非平衡载流子寿命，</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τ</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表示单位时间内非平衡载流子的复合几率</a:t>
            </a:r>
          </a:p>
        </p:txBody>
      </p:sp>
      <p:sp>
        <p:nvSpPr>
          <p:cNvPr id="3" name="TextBox 2"/>
          <p:cNvSpPr txBox="1">
            <a:spLocks noChangeArrowheads="1"/>
          </p:cNvSpPr>
          <p:nvPr/>
        </p:nvSpPr>
        <p:spPr bwMode="auto">
          <a:xfrm>
            <a:off x="684213" y="4468813"/>
            <a:ext cx="36718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非平衡载流子减少的速率</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非平衡载流子的复合率</a:t>
            </a:r>
          </a:p>
        </p:txBody>
      </p:sp>
      <p:graphicFrame>
        <p:nvGraphicFramePr>
          <p:cNvPr id="4" name="对象 3"/>
          <p:cNvGraphicFramePr>
            <a:graphicFrameLocks noChangeAspect="1"/>
          </p:cNvGraphicFramePr>
          <p:nvPr>
            <p:extLst>
              <p:ext uri="{D42A27DB-BD31-4B8C-83A1-F6EECF244321}">
                <p14:modId xmlns:p14="http://schemas.microsoft.com/office/powerpoint/2010/main" val="2791549167"/>
              </p:ext>
            </p:extLst>
          </p:nvPr>
        </p:nvGraphicFramePr>
        <p:xfrm>
          <a:off x="2555776" y="5229200"/>
          <a:ext cx="2193925" cy="679450"/>
        </p:xfrm>
        <a:graphic>
          <a:graphicData uri="http://schemas.openxmlformats.org/presentationml/2006/ole">
            <mc:AlternateContent xmlns:mc="http://schemas.openxmlformats.org/markup-compatibility/2006">
              <mc:Choice xmlns:v="urn:schemas-microsoft-com:vml" Requires="v">
                <p:oleObj name="Equation" r:id="rId5" imgW="1066680" imgH="330120" progId="Equation.DSMT4">
                  <p:embed/>
                </p:oleObj>
              </mc:Choice>
              <mc:Fallback>
                <p:oleObj name="Equation" r:id="rId5" imgW="1066680" imgH="330120" progId="Equation.DSMT4">
                  <p:embed/>
                  <p:pic>
                    <p:nvPicPr>
                      <p:cNvPr id="0" name="对象 3"/>
                      <p:cNvPicPr>
                        <a:picLocks noChangeAspect="1" noChangeArrowheads="1"/>
                      </p:cNvPicPr>
                      <p:nvPr/>
                    </p:nvPicPr>
                    <p:blipFill>
                      <a:blip r:embed="rId6"/>
                      <a:srcRect/>
                      <a:stretch>
                        <a:fillRect/>
                      </a:stretch>
                    </p:blipFill>
                    <p:spPr bwMode="auto">
                      <a:xfrm>
                        <a:off x="2555776" y="5229200"/>
                        <a:ext cx="21939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p:bldP spid="50186"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16632"/>
            <a:ext cx="8540750" cy="720080"/>
          </a:xfrm>
        </p:spPr>
        <p:txBody>
          <a:bodyPr/>
          <a:lstStyle/>
          <a:p>
            <a:r>
              <a:rPr lang="zh-CN" altLang="en-US"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非平衡（过剩）载流子</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2840B65D-AA6C-4C3F-B73F-44A4497FD6EE}" type="slidenum">
              <a:rPr lang="en-US" altLang="zh-CN" b="1" smtClean="0">
                <a:latin typeface="微软雅黑" panose="020B0503020204020204" pitchFamily="34" charset="-122"/>
                <a:ea typeface="微软雅黑" panose="020B0503020204020204" pitchFamily="34" charset="-122"/>
                <a:cs typeface="Times New Roman" panose="02020603050405020304" pitchFamily="18" charset="0"/>
              </a:rPr>
              <a:pPr/>
              <a:t>43</a:t>
            </a:fld>
            <a:endParaRPr lang="en-US" altLang="zh-CN"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TextBox 7"/>
          <p:cNvSpPr txBox="1"/>
          <p:nvPr/>
        </p:nvSpPr>
        <p:spPr>
          <a:xfrm>
            <a:off x="35496" y="2492896"/>
            <a:ext cx="8327921" cy="830997"/>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外界激发时</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：产生率</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自发产生率</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外界激发产生率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复合率</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（平衡载流子</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非平衡载流子）复合率</a:t>
            </a:r>
          </a:p>
        </p:txBody>
      </p:sp>
      <p:sp>
        <p:nvSpPr>
          <p:cNvPr id="9" name="矩形 8"/>
          <p:cNvSpPr/>
          <p:nvPr/>
        </p:nvSpPr>
        <p:spPr>
          <a:xfrm>
            <a:off x="2291597" y="908720"/>
            <a:ext cx="4546437" cy="461665"/>
          </a:xfrm>
          <a:prstGeom prst="rect">
            <a:avLst/>
          </a:prstGeom>
        </p:spPr>
        <p:txBody>
          <a:bodyPr wrap="none">
            <a:spAutoFit/>
          </a:bodyPr>
          <a:lstStyle/>
          <a:p>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载流子浓度变化</a:t>
            </a:r>
            <a:r>
              <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产生率</a:t>
            </a:r>
            <a:r>
              <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复合率</a:t>
            </a:r>
            <a:endParaRPr lang="en-US" altLang="zh-CN"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extBox 9"/>
          <p:cNvSpPr txBox="1"/>
          <p:nvPr/>
        </p:nvSpPr>
        <p:spPr>
          <a:xfrm>
            <a:off x="35496" y="1527324"/>
            <a:ext cx="5631670" cy="830997"/>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平衡状态下</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：产生率</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自发产生率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复合率</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平衡载流子复合率</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TextBox 10"/>
          <p:cNvSpPr txBox="1"/>
          <p:nvPr/>
        </p:nvSpPr>
        <p:spPr>
          <a:xfrm>
            <a:off x="29709" y="4226851"/>
            <a:ext cx="8967519" cy="830997"/>
          </a:xfrm>
          <a:prstGeom prst="rect">
            <a:avLst/>
          </a:prstGeom>
          <a:noFill/>
        </p:spPr>
        <p:txBody>
          <a:bodyPr wrap="none" rtlCol="0">
            <a:spAutoFit/>
          </a:bodyPr>
          <a:lstStyle/>
          <a:p>
            <a:r>
              <a:rPr lang="zh-CN" altLang="en-US" sz="2400" b="1"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撤走外界激发时</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：产生率</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自发产生率</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复合率</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（平衡载流子</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非平衡载流子）复合率</a:t>
            </a:r>
            <a:endParaRPr lang="zh-CN" altLang="en-US" b="1"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2" name="对象 11"/>
          <p:cNvGraphicFramePr>
            <a:graphicFrameLocks noGrp="1" noChangeAspect="1"/>
          </p:cNvGraphicFramePr>
          <p:nvPr>
            <p:extLst>
              <p:ext uri="{D42A27DB-BD31-4B8C-83A1-F6EECF244321}">
                <p14:modId xmlns:p14="http://schemas.microsoft.com/office/powerpoint/2010/main" val="485663453"/>
              </p:ext>
            </p:extLst>
          </p:nvPr>
        </p:nvGraphicFramePr>
        <p:xfrm>
          <a:off x="5868144" y="1556792"/>
          <a:ext cx="2257425" cy="781050"/>
        </p:xfrm>
        <a:graphic>
          <a:graphicData uri="http://schemas.openxmlformats.org/presentationml/2006/ole">
            <mc:AlternateContent xmlns:mc="http://schemas.openxmlformats.org/markup-compatibility/2006">
              <mc:Choice xmlns:v="urn:schemas-microsoft-com:vml" Requires="v">
                <p:oleObj name="Equation" r:id="rId2" imgW="1206360" imgH="393480" progId="Equation.DSMT4">
                  <p:embed/>
                </p:oleObj>
              </mc:Choice>
              <mc:Fallback>
                <p:oleObj name="Equation" r:id="rId2" imgW="1206360" imgH="393480" progId="Equation.DSMT4">
                  <p:embed/>
                  <p:pic>
                    <p:nvPicPr>
                      <p:cNvPr id="0" name="Object 4"/>
                      <p:cNvPicPr>
                        <a:picLocks noGrp="1" noChangeAspect="1" noChangeArrowheads="1"/>
                      </p:cNvPicPr>
                      <p:nvPr/>
                    </p:nvPicPr>
                    <p:blipFill>
                      <a:blip r:embed="rId3"/>
                      <a:srcRect/>
                      <a:stretch>
                        <a:fillRect/>
                      </a:stretch>
                    </p:blipFill>
                    <p:spPr bwMode="auto">
                      <a:xfrm>
                        <a:off x="5868144" y="1556792"/>
                        <a:ext cx="2257425" cy="781050"/>
                      </a:xfrm>
                      <a:prstGeom prst="rect">
                        <a:avLst/>
                      </a:prstGeom>
                      <a:noFill/>
                      <a:ln>
                        <a:noFill/>
                      </a:ln>
                      <a:effectLst/>
                    </p:spPr>
                  </p:pic>
                </p:oleObj>
              </mc:Fallback>
            </mc:AlternateContent>
          </a:graphicData>
        </a:graphic>
      </p:graphicFrame>
      <p:graphicFrame>
        <p:nvGraphicFramePr>
          <p:cNvPr id="13" name="对象 12"/>
          <p:cNvGraphicFramePr>
            <a:graphicFrameLocks noGrp="1" noChangeAspect="1"/>
          </p:cNvGraphicFramePr>
          <p:nvPr>
            <p:extLst>
              <p:ext uri="{D42A27DB-BD31-4B8C-83A1-F6EECF244321}">
                <p14:modId xmlns:p14="http://schemas.microsoft.com/office/powerpoint/2010/main" val="4090936466"/>
              </p:ext>
            </p:extLst>
          </p:nvPr>
        </p:nvGraphicFramePr>
        <p:xfrm>
          <a:off x="938213" y="3438450"/>
          <a:ext cx="3633787" cy="782638"/>
        </p:xfrm>
        <a:graphic>
          <a:graphicData uri="http://schemas.openxmlformats.org/presentationml/2006/ole">
            <mc:AlternateContent xmlns:mc="http://schemas.openxmlformats.org/markup-compatibility/2006">
              <mc:Choice xmlns:v="urn:schemas-microsoft-com:vml" Requires="v">
                <p:oleObj name="Equation" r:id="rId4" imgW="1942920" imgH="393480" progId="Equation.DSMT4">
                  <p:embed/>
                </p:oleObj>
              </mc:Choice>
              <mc:Fallback>
                <p:oleObj name="Equation" r:id="rId4" imgW="1942920" imgH="393480" progId="Equation.DSMT4">
                  <p:embed/>
                  <p:pic>
                    <p:nvPicPr>
                      <p:cNvPr id="0" name="对象 11"/>
                      <p:cNvPicPr>
                        <a:picLocks noGrp="1" noChangeAspect="1" noChangeArrowheads="1"/>
                      </p:cNvPicPr>
                      <p:nvPr/>
                    </p:nvPicPr>
                    <p:blipFill>
                      <a:blip r:embed="rId5"/>
                      <a:srcRect/>
                      <a:stretch>
                        <a:fillRect/>
                      </a:stretch>
                    </p:blipFill>
                    <p:spPr bwMode="auto">
                      <a:xfrm>
                        <a:off x="938213" y="3438450"/>
                        <a:ext cx="3633787"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Grp="1" noChangeAspect="1"/>
          </p:cNvGraphicFramePr>
          <p:nvPr>
            <p:extLst>
              <p:ext uri="{D42A27DB-BD31-4B8C-83A1-F6EECF244321}">
                <p14:modId xmlns:p14="http://schemas.microsoft.com/office/powerpoint/2010/main" val="915783820"/>
              </p:ext>
            </p:extLst>
          </p:nvPr>
        </p:nvGraphicFramePr>
        <p:xfrm>
          <a:off x="907819" y="4949974"/>
          <a:ext cx="4421187" cy="782638"/>
        </p:xfrm>
        <a:graphic>
          <a:graphicData uri="http://schemas.openxmlformats.org/presentationml/2006/ole">
            <mc:AlternateContent xmlns:mc="http://schemas.openxmlformats.org/markup-compatibility/2006">
              <mc:Choice xmlns:v="urn:schemas-microsoft-com:vml" Requires="v">
                <p:oleObj name="Equation" r:id="rId6" imgW="2361960" imgH="393480" progId="Equation.DSMT4">
                  <p:embed/>
                </p:oleObj>
              </mc:Choice>
              <mc:Fallback>
                <p:oleObj name="Equation" r:id="rId6" imgW="2361960" imgH="393480" progId="Equation.DSMT4">
                  <p:embed/>
                  <p:pic>
                    <p:nvPicPr>
                      <p:cNvPr id="0" name="对象 12"/>
                      <p:cNvPicPr>
                        <a:picLocks noGrp="1" noChangeAspect="1" noChangeArrowheads="1"/>
                      </p:cNvPicPr>
                      <p:nvPr/>
                    </p:nvPicPr>
                    <p:blipFill>
                      <a:blip r:embed="rId7"/>
                      <a:srcRect/>
                      <a:stretch>
                        <a:fillRect/>
                      </a:stretch>
                    </p:blipFill>
                    <p:spPr bwMode="auto">
                      <a:xfrm>
                        <a:off x="907819" y="4949974"/>
                        <a:ext cx="4421187"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p:nvPr/>
        </p:nvSpPr>
        <p:spPr>
          <a:xfrm>
            <a:off x="4853228" y="3356992"/>
            <a:ext cx="3659976" cy="369332"/>
          </a:xfrm>
          <a:prstGeom prst="rect">
            <a:avLst/>
          </a:prstGeom>
          <a:noFill/>
        </p:spPr>
        <p:txBody>
          <a:bodyPr wrap="none" rtlCol="0">
            <a:spAutoFit/>
          </a:bodyPr>
          <a:lstStyle/>
          <a:p>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载流子浓度达到稳定（</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a:t>
            </a:r>
          </a:p>
        </p:txBody>
      </p:sp>
      <p:graphicFrame>
        <p:nvGraphicFramePr>
          <p:cNvPr id="16" name="对象 15"/>
          <p:cNvGraphicFramePr>
            <a:graphicFrameLocks noGrp="1" noChangeAspect="1"/>
          </p:cNvGraphicFramePr>
          <p:nvPr>
            <p:extLst>
              <p:ext uri="{D42A27DB-BD31-4B8C-83A1-F6EECF244321}">
                <p14:modId xmlns:p14="http://schemas.microsoft.com/office/powerpoint/2010/main" val="2631700412"/>
              </p:ext>
            </p:extLst>
          </p:nvPr>
        </p:nvGraphicFramePr>
        <p:xfrm>
          <a:off x="6172835" y="3627173"/>
          <a:ext cx="1020762" cy="782638"/>
        </p:xfrm>
        <a:graphic>
          <a:graphicData uri="http://schemas.openxmlformats.org/presentationml/2006/ole">
            <mc:AlternateContent xmlns:mc="http://schemas.openxmlformats.org/markup-compatibility/2006">
              <mc:Choice xmlns:v="urn:schemas-microsoft-com:vml" Requires="v">
                <p:oleObj name="Equation" r:id="rId8" imgW="545760" imgH="393480" progId="Equation.DSMT4">
                  <p:embed/>
                </p:oleObj>
              </mc:Choice>
              <mc:Fallback>
                <p:oleObj name="Equation" r:id="rId8" imgW="545760" imgH="393480" progId="Equation.DSMT4">
                  <p:embed/>
                  <p:pic>
                    <p:nvPicPr>
                      <p:cNvPr id="0" name="对象 12"/>
                      <p:cNvPicPr>
                        <a:picLocks noGrp="1" noChangeAspect="1" noChangeArrowheads="1"/>
                      </p:cNvPicPr>
                      <p:nvPr/>
                    </p:nvPicPr>
                    <p:blipFill>
                      <a:blip r:embed="rId9"/>
                      <a:srcRect/>
                      <a:stretch>
                        <a:fillRect/>
                      </a:stretch>
                    </p:blipFill>
                    <p:spPr bwMode="auto">
                      <a:xfrm>
                        <a:off x="6172835" y="3627173"/>
                        <a:ext cx="1020762"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 name="组合 21">
            <a:extLst>
              <a:ext uri="{FF2B5EF4-FFF2-40B4-BE49-F238E27FC236}">
                <a16:creationId xmlns:a16="http://schemas.microsoft.com/office/drawing/2014/main" id="{1BBF3F98-C3E0-73B3-F820-50498C80577A}"/>
              </a:ext>
            </a:extLst>
          </p:cNvPr>
          <p:cNvGrpSpPr/>
          <p:nvPr/>
        </p:nvGrpSpPr>
        <p:grpSpPr>
          <a:xfrm>
            <a:off x="2736174" y="5490520"/>
            <a:ext cx="3895030" cy="1512168"/>
            <a:chOff x="2648947" y="5445224"/>
            <a:chExt cx="3895030" cy="1512168"/>
          </a:xfrm>
        </p:grpSpPr>
        <p:cxnSp>
          <p:nvCxnSpPr>
            <p:cNvPr id="4" name="直接连接符 3">
              <a:extLst>
                <a:ext uri="{FF2B5EF4-FFF2-40B4-BE49-F238E27FC236}">
                  <a16:creationId xmlns:a16="http://schemas.microsoft.com/office/drawing/2014/main" id="{A41B406D-0990-A347-CAE7-D2D891E22C67}"/>
                </a:ext>
              </a:extLst>
            </p:cNvPr>
            <p:cNvCxnSpPr/>
            <p:nvPr/>
          </p:nvCxnSpPr>
          <p:spPr>
            <a:xfrm>
              <a:off x="3037072" y="6453336"/>
              <a:ext cx="7920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CDA1FA4D-8950-A564-FB6F-DC160948578F}"/>
                </a:ext>
              </a:extLst>
            </p:cNvPr>
            <p:cNvCxnSpPr/>
            <p:nvPr/>
          </p:nvCxnSpPr>
          <p:spPr>
            <a:xfrm>
              <a:off x="4189200" y="5949280"/>
              <a:ext cx="7920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BE3F6DC-B44F-F71C-E85A-6467CDE47F67}"/>
                </a:ext>
              </a:extLst>
            </p:cNvPr>
            <p:cNvCxnSpPr/>
            <p:nvPr/>
          </p:nvCxnSpPr>
          <p:spPr>
            <a:xfrm>
              <a:off x="5319016" y="6453336"/>
              <a:ext cx="7920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弧形 16">
              <a:extLst>
                <a:ext uri="{FF2B5EF4-FFF2-40B4-BE49-F238E27FC236}">
                  <a16:creationId xmlns:a16="http://schemas.microsoft.com/office/drawing/2014/main" id="{84324830-10F5-AB6F-5A41-4E5F71E90874}"/>
                </a:ext>
              </a:extLst>
            </p:cNvPr>
            <p:cNvSpPr/>
            <p:nvPr/>
          </p:nvSpPr>
          <p:spPr>
            <a:xfrm rot="10800000" flipV="1">
              <a:off x="3836680" y="5949280"/>
              <a:ext cx="712559" cy="1008112"/>
            </a:xfrm>
            <a:prstGeom prst="arc">
              <a:avLst>
                <a:gd name="adj1" fmla="val 16189793"/>
                <a:gd name="adj2" fmla="val 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a:extLst>
                <a:ext uri="{FF2B5EF4-FFF2-40B4-BE49-F238E27FC236}">
                  <a16:creationId xmlns:a16="http://schemas.microsoft.com/office/drawing/2014/main" id="{69DB2950-B838-D241-7148-5173F9767741}"/>
                </a:ext>
              </a:extLst>
            </p:cNvPr>
            <p:cNvSpPr/>
            <p:nvPr/>
          </p:nvSpPr>
          <p:spPr>
            <a:xfrm rot="10800000">
              <a:off x="4977528" y="5445224"/>
              <a:ext cx="712559" cy="1008112"/>
            </a:xfrm>
            <a:prstGeom prst="arc">
              <a:avLst>
                <a:gd name="adj1" fmla="val 16189793"/>
                <a:gd name="adj2" fmla="val 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55F49F0D-7FB7-31E0-48A4-4A88E4DF0091}"/>
                </a:ext>
              </a:extLst>
            </p:cNvPr>
            <p:cNvSpPr txBox="1"/>
            <p:nvPr/>
          </p:nvSpPr>
          <p:spPr>
            <a:xfrm>
              <a:off x="2648947" y="6212972"/>
              <a:ext cx="441146"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0</a:t>
              </a:r>
              <a:endParaRPr lang="zh-CN" altLang="en-US" sz="2400" baseline="-25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948BAB82-87E0-8DFB-B8F7-598C2D22FD6B}"/>
                </a:ext>
              </a:extLst>
            </p:cNvPr>
            <p:cNvSpPr txBox="1"/>
            <p:nvPr/>
          </p:nvSpPr>
          <p:spPr>
            <a:xfrm>
              <a:off x="6102831" y="6209688"/>
              <a:ext cx="441146"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0</a:t>
              </a:r>
              <a:endParaRPr lang="zh-CN" altLang="en-US" sz="2400" baseline="-25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66DB9F25-730A-0FF9-F161-390E9482EBAB}"/>
                </a:ext>
              </a:extLst>
            </p:cNvPr>
            <p:cNvSpPr txBox="1"/>
            <p:nvPr/>
          </p:nvSpPr>
          <p:spPr>
            <a:xfrm>
              <a:off x="4981090" y="5688391"/>
              <a:ext cx="965329"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n</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a:t>
              </a:r>
              <a:r>
                <a:rPr lang="el-GR" altLang="zh-CN" sz="2400" dirty="0">
                  <a:latin typeface="Times New Roman" panose="02020603050405020304" pitchFamily="18" charset="0"/>
                  <a:cs typeface="Times New Roman" panose="02020603050405020304" pitchFamily="18" charset="0"/>
                </a:rPr>
                <a:t>Δ</a:t>
              </a:r>
              <a:r>
                <a:rPr lang="en-US" altLang="zh-CN" sz="2400" i="1" dirty="0">
                  <a:latin typeface="Times New Roman" panose="02020603050405020304" pitchFamily="18" charset="0"/>
                  <a:cs typeface="Times New Roman" panose="02020603050405020304" pitchFamily="18" charset="0"/>
                </a:rPr>
                <a:t>n</a:t>
              </a:r>
              <a:endParaRPr lang="zh-CN" altLang="en-US" sz="2400" i="1" dirty="0">
                <a:latin typeface="Times New Roman" panose="02020603050405020304" pitchFamily="18" charset="0"/>
                <a:cs typeface="Times New Roman" panose="02020603050405020304" pitchFamily="18" charset="0"/>
              </a:endParaRPr>
            </a:p>
          </p:txBody>
        </p:sp>
      </p:grpSp>
      <p:cxnSp>
        <p:nvCxnSpPr>
          <p:cNvPr id="24" name="直接连接符 23">
            <a:extLst>
              <a:ext uri="{FF2B5EF4-FFF2-40B4-BE49-F238E27FC236}">
                <a16:creationId xmlns:a16="http://schemas.microsoft.com/office/drawing/2014/main" id="{E680AA5B-CC07-4358-EDF9-E2C1C46CA365}"/>
              </a:ext>
            </a:extLst>
          </p:cNvPr>
          <p:cNvCxnSpPr/>
          <p:nvPr/>
        </p:nvCxnSpPr>
        <p:spPr>
          <a:xfrm>
            <a:off x="3916387" y="5870865"/>
            <a:ext cx="0" cy="8457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AFA4D10-7856-BBE5-96E6-DB6A63420166}"/>
              </a:ext>
            </a:extLst>
          </p:cNvPr>
          <p:cNvCxnSpPr/>
          <p:nvPr/>
        </p:nvCxnSpPr>
        <p:spPr>
          <a:xfrm>
            <a:off x="5058498" y="5877272"/>
            <a:ext cx="0" cy="84578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D65DF47-6B14-7479-DFF0-1BFC8A4F256E}"/>
              </a:ext>
            </a:extLst>
          </p:cNvPr>
          <p:cNvSpPr txBox="1"/>
          <p:nvPr/>
        </p:nvSpPr>
        <p:spPr>
          <a:xfrm>
            <a:off x="3958153" y="6454112"/>
            <a:ext cx="1107996"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外界激发</a:t>
            </a:r>
          </a:p>
        </p:txBody>
      </p:sp>
    </p:spTree>
    <p:extLst>
      <p:ext uri="{BB962C8B-B14F-4D97-AF65-F5344CB8AC3E}">
        <p14:creationId xmlns:p14="http://schemas.microsoft.com/office/powerpoint/2010/main" val="875702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FD8FCC33-A757-4762-92B9-B6646BBAE621}"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44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49" name="Rectangle 2"/>
          <p:cNvSpPr>
            <a:spLocks noGrp="1" noRot="1" noChangeArrowheads="1"/>
          </p:cNvSpPr>
          <p:nvPr>
            <p:ph type="title"/>
          </p:nvPr>
        </p:nvSpPr>
        <p:spPr>
          <a:xfrm>
            <a:off x="0" y="125413"/>
            <a:ext cx="9144000" cy="1143000"/>
          </a:xfrm>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非平衡载流子（少子）寿命的确定</a:t>
            </a:r>
          </a:p>
        </p:txBody>
      </p:sp>
      <p:pic>
        <p:nvPicPr>
          <p:cNvPr id="57350" name="Picture 3"/>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301625" y="981075"/>
            <a:ext cx="4194175" cy="4270375"/>
          </a:xfrm>
          <a:noFill/>
        </p:spPr>
      </p:pic>
      <p:sp>
        <p:nvSpPr>
          <p:cNvPr id="57351" name="Rectangle 4"/>
          <p:cNvSpPr>
            <a:spLocks noGrp="1" noRot="1" noChangeArrowheads="1"/>
          </p:cNvSpPr>
          <p:nvPr>
            <p:ph type="body" sz="half" idx="2"/>
          </p:nvPr>
        </p:nvSpPr>
        <p:spPr>
          <a:xfrm>
            <a:off x="4716463" y="1412875"/>
            <a:ext cx="4194175" cy="3887788"/>
          </a:xfrm>
        </p:spPr>
        <p:txBody>
          <a:bodyPr/>
          <a:lstStyle/>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光照条件下载流子数量增多，电导率增加</a:t>
            </a:r>
          </a:p>
          <a:p>
            <a:pPr lvl="1"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撤去光后，载流子数量衰减，</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非平衡载流子寿命即少子寿命</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决定衰减快慢</a:t>
            </a:r>
          </a:p>
          <a:p>
            <a:pPr eaLnBrk="1" hangingPunct="1"/>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可通过测量光电导的衰变速度，获得半导体材料的少子寿命</a:t>
            </a:r>
          </a:p>
        </p:txBody>
      </p:sp>
      <p:sp>
        <p:nvSpPr>
          <p:cNvPr id="57352" name="TextBox 1"/>
          <p:cNvSpPr txBox="1">
            <a:spLocks noChangeArrowheads="1"/>
          </p:cNvSpPr>
          <p:nvPr/>
        </p:nvSpPr>
        <p:spPr bwMode="auto">
          <a:xfrm>
            <a:off x="947738" y="5478463"/>
            <a:ext cx="7224712" cy="8302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一回事</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：载流子寿命</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非平衡载流子寿命</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非平衡少数载流子寿命</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少数载流子寿命</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少子寿命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73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en-US" altLang="zh-CN"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4.3.4  </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非平衡半导体中的过剩载流子</a:t>
            </a:r>
          </a:p>
        </p:txBody>
      </p:sp>
      <p:sp>
        <p:nvSpPr>
          <p:cNvPr id="58371" name="内容占位符 2"/>
          <p:cNvSpPr>
            <a:spLocks noGrp="1"/>
          </p:cNvSpPr>
          <p:nvPr>
            <p:ph idx="1"/>
          </p:nvPr>
        </p:nvSpPr>
        <p:spPr/>
        <p:txBody>
          <a:bodyPr/>
          <a:lstStyle/>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4.3.4.1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非平衡（过剩）载流子的产生过程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4.3.4.2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非平衡（过剩）载流子的复合过程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4.3.4.3  </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准费米能级</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（讲义</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P102</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3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696461C9-70CF-4B83-8DBE-430197A9751C}"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45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61611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59E11CCA-9F56-430B-9940-DE712730106B}"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46</a:t>
            </a:fld>
            <a:endPar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397" name="Rectangle 2"/>
          <p:cNvSpPr>
            <a:spLocks noGrp="1" noRot="1" noChangeArrowheads="1"/>
          </p:cNvSpPr>
          <p:nvPr>
            <p:ph type="title"/>
          </p:nvPr>
        </p:nvSpPr>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准费米能级</a:t>
            </a:r>
          </a:p>
        </p:txBody>
      </p:sp>
      <p:sp>
        <p:nvSpPr>
          <p:cNvPr id="59398" name="Rectangle 3"/>
          <p:cNvSpPr>
            <a:spLocks noGrp="1" noChangeArrowheads="1"/>
          </p:cNvSpPr>
          <p:nvPr>
            <p:ph type="body" idx="1"/>
          </p:nvPr>
        </p:nvSpPr>
        <p:spPr>
          <a:noFill/>
        </p:spPr>
        <p:txBody>
          <a:bodyPr/>
          <a:lstStyle/>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热平衡条件下，</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有统一的费米能级</a:t>
            </a:r>
          </a:p>
          <a:p>
            <a:pPr eaLnBrk="1" hangingPunct="1"/>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endPar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有过剩载流子条件下，</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不再具有统一的费米能级</a:t>
            </a:r>
          </a:p>
          <a:p>
            <a:pPr lvl="1" eaLnBrk="1" hangingPunct="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用</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准费米能级</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表征，电子和空穴用各自的准费米能级</a:t>
            </a:r>
          </a:p>
        </p:txBody>
      </p:sp>
      <p:graphicFrame>
        <p:nvGraphicFramePr>
          <p:cNvPr id="59399" name="对象 1"/>
          <p:cNvGraphicFramePr>
            <a:graphicFrameLocks noChangeAspect="1"/>
          </p:cNvGraphicFramePr>
          <p:nvPr>
            <p:extLst>
              <p:ext uri="{D42A27DB-BD31-4B8C-83A1-F6EECF244321}">
                <p14:modId xmlns:p14="http://schemas.microsoft.com/office/powerpoint/2010/main" val="948347744"/>
              </p:ext>
            </p:extLst>
          </p:nvPr>
        </p:nvGraphicFramePr>
        <p:xfrm>
          <a:off x="2098675" y="1930400"/>
          <a:ext cx="2690813" cy="1860550"/>
        </p:xfrm>
        <a:graphic>
          <a:graphicData uri="http://schemas.openxmlformats.org/presentationml/2006/ole">
            <mc:AlternateContent xmlns:mc="http://schemas.openxmlformats.org/markup-compatibility/2006">
              <mc:Choice xmlns:v="urn:schemas-microsoft-com:vml" Requires="v">
                <p:oleObj name="Equation" r:id="rId2" imgW="1396800" imgH="965160" progId="Equation.DSMT4">
                  <p:embed/>
                </p:oleObj>
              </mc:Choice>
              <mc:Fallback>
                <p:oleObj name="Equation" r:id="rId2" imgW="1396800" imgH="965160" progId="Equation.DSMT4">
                  <p:embed/>
                  <p:pic>
                    <p:nvPicPr>
                      <p:cNvPr id="0" name="对象 1"/>
                      <p:cNvPicPr>
                        <a:picLocks noChangeAspect="1" noChangeArrowheads="1"/>
                      </p:cNvPicPr>
                      <p:nvPr/>
                    </p:nvPicPr>
                    <p:blipFill>
                      <a:blip r:embed="rId3"/>
                      <a:srcRect/>
                      <a:stretch>
                        <a:fillRect/>
                      </a:stretch>
                    </p:blipFill>
                    <p:spPr bwMode="auto">
                      <a:xfrm>
                        <a:off x="2098675" y="1930400"/>
                        <a:ext cx="2690813"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0" name="对象 2"/>
          <p:cNvGraphicFramePr>
            <a:graphicFrameLocks noChangeAspect="1"/>
          </p:cNvGraphicFramePr>
          <p:nvPr>
            <p:extLst>
              <p:ext uri="{D42A27DB-BD31-4B8C-83A1-F6EECF244321}">
                <p14:modId xmlns:p14="http://schemas.microsoft.com/office/powerpoint/2010/main" val="3951731384"/>
              </p:ext>
            </p:extLst>
          </p:nvPr>
        </p:nvGraphicFramePr>
        <p:xfrm>
          <a:off x="2154490" y="4643437"/>
          <a:ext cx="3748087" cy="2078038"/>
        </p:xfrm>
        <a:graphic>
          <a:graphicData uri="http://schemas.openxmlformats.org/presentationml/2006/ole">
            <mc:AlternateContent xmlns:mc="http://schemas.openxmlformats.org/markup-compatibility/2006">
              <mc:Choice xmlns:v="urn:schemas-microsoft-com:vml" Requires="v">
                <p:oleObj name="Equation" r:id="rId4" imgW="1739880" imgH="965160" progId="Equation.DSMT4">
                  <p:embed/>
                </p:oleObj>
              </mc:Choice>
              <mc:Fallback>
                <p:oleObj name="Equation" r:id="rId4" imgW="1739880" imgH="965160" progId="Equation.DSMT4">
                  <p:embed/>
                  <p:pic>
                    <p:nvPicPr>
                      <p:cNvPr id="0" name="对象 2"/>
                      <p:cNvPicPr>
                        <a:picLocks noChangeAspect="1" noChangeArrowheads="1"/>
                      </p:cNvPicPr>
                      <p:nvPr/>
                    </p:nvPicPr>
                    <p:blipFill>
                      <a:blip r:embed="rId5"/>
                      <a:srcRect/>
                      <a:stretch>
                        <a:fillRect/>
                      </a:stretch>
                    </p:blipFill>
                    <p:spPr bwMode="auto">
                      <a:xfrm>
                        <a:off x="2154490" y="4643437"/>
                        <a:ext cx="3748087"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4907958" y="2352744"/>
            <a:ext cx="3290483"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注意载流子浓度的另外一种计算方式：看费米能级和本征费米能级之间的差别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8">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1EE2040A-8EAE-4875-810E-A7DC1380CEDF}"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47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0421" name="Rectangle 2"/>
          <p:cNvSpPr>
            <a:spLocks noGrp="1" noRot="1" noChangeArrowheads="1"/>
          </p:cNvSpPr>
          <p:nvPr>
            <p:ph type="title"/>
          </p:nvPr>
        </p:nvSpPr>
        <p:spPr>
          <a:xfrm>
            <a:off x="457200" y="288925"/>
            <a:ext cx="8229600" cy="1143000"/>
          </a:xfrm>
        </p:spPr>
        <p:txBody>
          <a:bodyPr/>
          <a:lstStyle/>
          <a:p>
            <a:pPr eaLnBrk="1" hangingPunct="1"/>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例题</a:t>
            </a:r>
          </a:p>
        </p:txBody>
      </p:sp>
      <p:sp>
        <p:nvSpPr>
          <p:cNvPr id="60422" name="Rectangle 3"/>
          <p:cNvSpPr>
            <a:spLocks noGrp="1" noRot="1" noChangeArrowheads="1"/>
          </p:cNvSpPr>
          <p:nvPr>
            <p:ph type="body" idx="1"/>
          </p:nvPr>
        </p:nvSpPr>
        <p:spPr>
          <a:xfrm>
            <a:off x="457200" y="1341438"/>
            <a:ext cx="8229600" cy="574675"/>
          </a:xfrm>
        </p:spPr>
        <p:txBody>
          <a:bodyPr/>
          <a:lstStyle/>
          <a:p>
            <a:pPr eaLnBrk="1" hangingPunct="1"/>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300 K</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15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cm</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，过剩 </a:t>
            </a:r>
            <a:r>
              <a:rPr lang="el-GR"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Δ</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 =10</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13</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a:t>
            </a:r>
          </a:p>
        </p:txBody>
      </p:sp>
      <p:pic>
        <p:nvPicPr>
          <p:cNvPr id="604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2276475"/>
            <a:ext cx="43449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063" y="2262188"/>
            <a:ext cx="4344987"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709678" y="5813574"/>
            <a:ext cx="5724644" cy="461665"/>
          </a:xfrm>
          <a:prstGeom prst="rect">
            <a:avLst/>
          </a:prstGeom>
        </p:spPr>
        <p:txBody>
          <a:bodyPr wrap="none">
            <a:spAutoFit/>
          </a:bodyPr>
          <a:lstStyle/>
          <a:p>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少子浓度变化大，准费米能级的移动也大</a:t>
            </a:r>
            <a:endParaRPr lang="zh-CN"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424"/>
            <a:ext cx="8229600" cy="1143000"/>
          </a:xfrm>
        </p:spPr>
        <p:txBody>
          <a:bodyPr/>
          <a:lstStyle/>
          <a:p>
            <a:r>
              <a:rPr lang="zh-CN" altLang="en-US"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主要知识点</a:t>
            </a:r>
          </a:p>
        </p:txBody>
      </p:sp>
      <p:sp>
        <p:nvSpPr>
          <p:cNvPr id="3" name="内容占位符 2"/>
          <p:cNvSpPr>
            <a:spLocks noGrp="1"/>
          </p:cNvSpPr>
          <p:nvPr>
            <p:ph idx="1"/>
          </p:nvPr>
        </p:nvSpPr>
        <p:spPr>
          <a:xfrm>
            <a:off x="457605" y="1328187"/>
            <a:ext cx="8229600" cy="4525963"/>
          </a:xfrm>
        </p:spPr>
        <p:txBody>
          <a:bodyPr/>
          <a:lstStyle/>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载流子输运的两种类型</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（外电场下）漂移：迁移率</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（浓度梯度下）扩散：扩散系数</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霍尔效应：测量多子类型、多子浓度和迁移率</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非平衡载流子</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kumimoji="1"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0</a:t>
            </a:r>
            <a:r>
              <a:rPr kumimoji="1"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kumimoji="1" lang="zh-CN" altLang="en-US"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kumimoji="1"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kumimoji="1"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p>
          <a:p>
            <a:pPr lvl="1"/>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准费米能级</a:t>
            </a:r>
          </a:p>
        </p:txBody>
      </p:sp>
      <p:sp>
        <p:nvSpPr>
          <p:cNvPr id="5" name="灯片编号占位符 4"/>
          <p:cNvSpPr>
            <a:spLocks noGrp="1"/>
          </p:cNvSpPr>
          <p:nvPr>
            <p:ph type="sldNum" sz="quarter" idx="12"/>
          </p:nvPr>
        </p:nvSpPr>
        <p:spPr/>
        <p:txBody>
          <a:bodyPr/>
          <a:lstStyle/>
          <a:p>
            <a:fld id="{14779898-ED37-4A76-9145-95981B0AD952}" type="slidenum">
              <a:rPr lang="zh-CN" altLang="en-US" b="1" smtClean="0">
                <a:latin typeface="Times New Roman" panose="02020603050405020304" pitchFamily="18" charset="0"/>
                <a:ea typeface="微软雅黑" panose="020B0503020204020204" pitchFamily="34" charset="-122"/>
                <a:cs typeface="Times New Roman" panose="02020603050405020304" pitchFamily="18" charset="0"/>
              </a:rPr>
              <a:pPr/>
              <a:t>48</a:t>
            </a:fld>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210780269"/>
              </p:ext>
            </p:extLst>
          </p:nvPr>
        </p:nvGraphicFramePr>
        <p:xfrm>
          <a:off x="3086100" y="5111750"/>
          <a:ext cx="3189288" cy="1766888"/>
        </p:xfrm>
        <a:graphic>
          <a:graphicData uri="http://schemas.openxmlformats.org/presentationml/2006/ole">
            <mc:AlternateContent xmlns:mc="http://schemas.openxmlformats.org/markup-compatibility/2006">
              <mc:Choice xmlns:v="urn:schemas-microsoft-com:vml" Requires="v">
                <p:oleObj name="Equation" r:id="rId2" imgW="1739880" imgH="965160" progId="Equation.DSMT4">
                  <p:embed/>
                </p:oleObj>
              </mc:Choice>
              <mc:Fallback>
                <p:oleObj name="Equation" r:id="rId2" imgW="1739880" imgH="965160" progId="Equation.DSMT4">
                  <p:embed/>
                  <p:pic>
                    <p:nvPicPr>
                      <p:cNvPr id="0" name="对象 2"/>
                      <p:cNvPicPr>
                        <a:picLocks noChangeAspect="1" noChangeArrowheads="1"/>
                      </p:cNvPicPr>
                      <p:nvPr/>
                    </p:nvPicPr>
                    <p:blipFill>
                      <a:blip r:embed="rId3"/>
                      <a:srcRect/>
                      <a:stretch>
                        <a:fillRect/>
                      </a:stretch>
                    </p:blipFill>
                    <p:spPr bwMode="auto">
                      <a:xfrm>
                        <a:off x="3086100" y="5111750"/>
                        <a:ext cx="3189288" cy="17668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45144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71C65-5279-4526-3F8F-4D5A90153FC0}"/>
              </a:ext>
            </a:extLst>
          </p:cNvPr>
          <p:cNvSpPr>
            <a:spLocks noGrp="1"/>
          </p:cNvSpPr>
          <p:nvPr>
            <p:ph type="title"/>
          </p:nvPr>
        </p:nvSpPr>
        <p:spPr/>
        <p:txBody>
          <a:bodyPr/>
          <a:lstStyle/>
          <a:p>
            <a:r>
              <a:rPr lang="zh-CN" altLang="en-US" b="1" dirty="0">
                <a:solidFill>
                  <a:srgbClr val="7030A0"/>
                </a:solidFill>
                <a:latin typeface="微软雅黑" panose="020B0503020204020204" pitchFamily="34" charset="-122"/>
                <a:ea typeface="微软雅黑" panose="020B0503020204020204" pitchFamily="34" charset="-122"/>
              </a:rPr>
              <a:t>作业</a:t>
            </a:r>
          </a:p>
        </p:txBody>
      </p:sp>
      <p:sp>
        <p:nvSpPr>
          <p:cNvPr id="3" name="内容占位符 2">
            <a:extLst>
              <a:ext uri="{FF2B5EF4-FFF2-40B4-BE49-F238E27FC236}">
                <a16:creationId xmlns:a16="http://schemas.microsoft.com/office/drawing/2014/main" id="{7A0C9FFD-A240-9235-9789-4912BC452083}"/>
              </a:ext>
            </a:extLst>
          </p:cNvPr>
          <p:cNvSpPr>
            <a:spLocks noGrp="1"/>
          </p:cNvSpPr>
          <p:nvPr>
            <p:ph idx="1"/>
          </p:nvPr>
        </p:nvSpPr>
        <p:spPr>
          <a:xfrm>
            <a:off x="457200" y="1484784"/>
            <a:ext cx="8229600" cy="4525963"/>
          </a:xfrm>
        </p:spPr>
        <p:txBody>
          <a:bodyPr/>
          <a:lstStyle/>
          <a:p>
            <a:pPr algn="just"/>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假设在一半导体中非均匀掺杂了施主，一侧的施主浓度高，一侧的施主浓度低。电子在浓度梯度下从高浓度到低浓度扩散，高掺杂区域剩下带正电的杂质离子。同时分离的正离子和电子形成沿</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方向的电场，电场作用下电子反方向作漂移运动。平衡状态下漂移运动与扩散运动抵消，形成倾斜的能带（费米能级是平的）。据此推导爱因斯坦关系。</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4.8</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4.12</a:t>
            </a:r>
            <a:endParaRPr lang="zh-CN" altLang="en-US" sz="28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a:extLst>
              <a:ext uri="{FF2B5EF4-FFF2-40B4-BE49-F238E27FC236}">
                <a16:creationId xmlns:a16="http://schemas.microsoft.com/office/drawing/2014/main" id="{AE334C59-15C6-03D2-370D-18419066184A}"/>
              </a:ext>
            </a:extLst>
          </p:cNvPr>
          <p:cNvSpPr>
            <a:spLocks noGrp="1"/>
          </p:cNvSpPr>
          <p:nvPr>
            <p:ph type="sldNum" sz="quarter" idx="12"/>
          </p:nvPr>
        </p:nvSpPr>
        <p:spPr/>
        <p:txBody>
          <a:bodyPr/>
          <a:lstStyle/>
          <a:p>
            <a:fld id="{14779898-ED37-4A76-9145-95981B0AD952}" type="slidenum">
              <a:rPr lang="zh-CN" altLang="en-US" smtClean="0"/>
              <a:pPr/>
              <a:t>49</a:t>
            </a:fld>
            <a:endParaRPr lang="zh-CN" altLang="en-US"/>
          </a:p>
        </p:txBody>
      </p:sp>
    </p:spTree>
    <p:extLst>
      <p:ext uri="{BB962C8B-B14F-4D97-AF65-F5344CB8AC3E}">
        <p14:creationId xmlns:p14="http://schemas.microsoft.com/office/powerpoint/2010/main" val="218710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Rot="1" noChangeArrowheads="1"/>
          </p:cNvSpPr>
          <p:nvPr/>
        </p:nvSpPr>
        <p:spPr bwMode="auto">
          <a:xfrm>
            <a:off x="0" y="26035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lang="zh-CN" altLang="en-US" sz="4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立方对称、等能面为球面近似下</a:t>
            </a:r>
            <a:endParaRPr lang="en-US" altLang="zh-CN" sz="4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endParaRPr>
          </a:p>
          <a:p>
            <a:pPr algn="ctr" eaLnBrk="1" hangingPunct="1"/>
            <a:r>
              <a:rPr lang="zh-CN" altLang="en-US" sz="4000" b="1" dirty="0">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金属的电导率</a:t>
            </a:r>
          </a:p>
        </p:txBody>
      </p:sp>
      <p:sp>
        <p:nvSpPr>
          <p:cNvPr id="112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85C2DAEE-0C23-4586-AE47-A8989EE1205B}" type="slidenum">
              <a:rPr lang="zh-CN" altLang="en-US" sz="1200" b="1">
                <a:solidFill>
                  <a:srgbClr val="898989"/>
                </a:solidFill>
                <a:latin typeface="微软雅黑" panose="020B0503020204020204" pitchFamily="34" charset="-122"/>
                <a:ea typeface="微软雅黑" panose="020B0503020204020204" pitchFamily="34" charset="-122"/>
                <a:cs typeface="Times New Roman" panose="02020603050405020304" pitchFamily="18" charset="0"/>
              </a:rPr>
              <a:pPr/>
              <a:t>5</a:t>
            </a:fld>
            <a:endParaRPr lang="zh-CN" altLang="en-US" sz="1200" b="1">
              <a:solidFill>
                <a:srgbClr val="898989"/>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Group 7">
            <a:extLst>
              <a:ext uri="{FF2B5EF4-FFF2-40B4-BE49-F238E27FC236}">
                <a16:creationId xmlns:a16="http://schemas.microsoft.com/office/drawing/2014/main" id="{CD4D1D2E-78D6-365A-6AB7-EB1855C85D22}"/>
              </a:ext>
            </a:extLst>
          </p:cNvPr>
          <p:cNvGrpSpPr/>
          <p:nvPr/>
        </p:nvGrpSpPr>
        <p:grpSpPr>
          <a:xfrm>
            <a:off x="347663" y="2081905"/>
            <a:ext cx="4903829" cy="635936"/>
            <a:chOff x="347663" y="2081905"/>
            <a:chExt cx="4903829" cy="635936"/>
          </a:xfrm>
        </p:grpSpPr>
        <p:sp>
          <p:nvSpPr>
            <p:cNvPr id="11283" name="TextBox 3"/>
            <p:cNvSpPr txBox="1">
              <a:spLocks noChangeArrowheads="1"/>
            </p:cNvSpPr>
            <p:nvPr/>
          </p:nvSpPr>
          <p:spPr bwMode="auto">
            <a:xfrm>
              <a:off x="347663" y="2232025"/>
              <a:ext cx="1871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欧姆定律</a:t>
              </a:r>
            </a:p>
          </p:txBody>
        </p:sp>
        <p:graphicFrame>
          <p:nvGraphicFramePr>
            <p:cNvPr id="4" name="Object 3">
              <a:extLst>
                <a:ext uri="{FF2B5EF4-FFF2-40B4-BE49-F238E27FC236}">
                  <a16:creationId xmlns:a16="http://schemas.microsoft.com/office/drawing/2014/main" id="{5F19C010-F9E7-4E94-DFEF-EA7CCD440F9E}"/>
                </a:ext>
              </a:extLst>
            </p:cNvPr>
            <p:cNvGraphicFramePr>
              <a:graphicFrameLocks noChangeAspect="1"/>
            </p:cNvGraphicFramePr>
            <p:nvPr>
              <p:extLst>
                <p:ext uri="{D42A27DB-BD31-4B8C-83A1-F6EECF244321}">
                  <p14:modId xmlns:p14="http://schemas.microsoft.com/office/powerpoint/2010/main" val="2584519582"/>
                </p:ext>
              </p:extLst>
            </p:nvPr>
          </p:nvGraphicFramePr>
          <p:xfrm>
            <a:off x="2866731" y="2081905"/>
            <a:ext cx="2384761" cy="635936"/>
          </p:xfrm>
          <a:graphic>
            <a:graphicData uri="http://schemas.openxmlformats.org/presentationml/2006/ole">
              <mc:AlternateContent xmlns:mc="http://schemas.openxmlformats.org/markup-compatibility/2006">
                <mc:Choice xmlns:v="urn:schemas-microsoft-com:vml" Requires="v">
                  <p:oleObj name="Equation" r:id="rId2" imgW="952200" imgH="253800" progId="Equation.DSMT4">
                    <p:embed/>
                  </p:oleObj>
                </mc:Choice>
                <mc:Fallback>
                  <p:oleObj name="Equation" r:id="rId2" imgW="952200" imgH="253800" progId="Equation.DSMT4">
                    <p:embed/>
                    <p:pic>
                      <p:nvPicPr>
                        <p:cNvPr id="0" name=""/>
                        <p:cNvPicPr/>
                        <p:nvPr/>
                      </p:nvPicPr>
                      <p:blipFill>
                        <a:blip r:embed="rId3"/>
                        <a:stretch>
                          <a:fillRect/>
                        </a:stretch>
                      </p:blipFill>
                      <p:spPr>
                        <a:xfrm>
                          <a:off x="2866731" y="2081905"/>
                          <a:ext cx="2384761" cy="635936"/>
                        </a:xfrm>
                        <a:prstGeom prst="rect">
                          <a:avLst/>
                        </a:prstGeom>
                        <a:solidFill>
                          <a:srgbClr val="FFFFCC"/>
                        </a:solidFill>
                      </p:spPr>
                    </p:pic>
                  </p:oleObj>
                </mc:Fallback>
              </mc:AlternateContent>
            </a:graphicData>
          </a:graphic>
        </p:graphicFrame>
      </p:grpSp>
      <p:grpSp>
        <p:nvGrpSpPr>
          <p:cNvPr id="10" name="Group 9">
            <a:extLst>
              <a:ext uri="{FF2B5EF4-FFF2-40B4-BE49-F238E27FC236}">
                <a16:creationId xmlns:a16="http://schemas.microsoft.com/office/drawing/2014/main" id="{80D8C772-063B-A816-FBEA-05521BCAB430}"/>
              </a:ext>
            </a:extLst>
          </p:cNvPr>
          <p:cNvGrpSpPr/>
          <p:nvPr/>
        </p:nvGrpSpPr>
        <p:grpSpPr>
          <a:xfrm>
            <a:off x="395288" y="3032356"/>
            <a:ext cx="8425184" cy="546006"/>
            <a:chOff x="395288" y="3032356"/>
            <a:chExt cx="8425184" cy="546006"/>
          </a:xfrm>
        </p:grpSpPr>
        <p:grpSp>
          <p:nvGrpSpPr>
            <p:cNvPr id="7" name="组合 6"/>
            <p:cNvGrpSpPr/>
            <p:nvPr/>
          </p:nvGrpSpPr>
          <p:grpSpPr>
            <a:xfrm>
              <a:off x="395288" y="3097213"/>
              <a:ext cx="8425184" cy="460375"/>
              <a:chOff x="395288" y="3097213"/>
              <a:chExt cx="8425184" cy="460375"/>
            </a:xfrm>
          </p:grpSpPr>
          <p:sp>
            <p:nvSpPr>
              <p:cNvPr id="11276" name="TextBox 16"/>
              <p:cNvSpPr txBox="1">
                <a:spLocks noChangeArrowheads="1"/>
              </p:cNvSpPr>
              <p:nvPr/>
            </p:nvSpPr>
            <p:spPr bwMode="auto">
              <a:xfrm>
                <a:off x="395288" y="3097213"/>
                <a:ext cx="2376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平均漂移速度</a:t>
                </a:r>
              </a:p>
            </p:txBody>
          </p:sp>
          <p:sp>
            <p:nvSpPr>
              <p:cNvPr id="11277" name="TextBox 7"/>
              <p:cNvSpPr txBox="1">
                <a:spLocks noChangeArrowheads="1"/>
              </p:cNvSpPr>
              <p:nvPr/>
            </p:nvSpPr>
            <p:spPr bwMode="auto">
              <a:xfrm>
                <a:off x="4319588" y="3143250"/>
                <a:ext cx="4500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迁移率是单位电场下的平均定向漂移速度</a:t>
                </a:r>
                <a:endParaRPr lang="en-US" altLang="zh-CN" sz="1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graphicFrame>
          <p:nvGraphicFramePr>
            <p:cNvPr id="9" name="Object 8">
              <a:extLst>
                <a:ext uri="{FF2B5EF4-FFF2-40B4-BE49-F238E27FC236}">
                  <a16:creationId xmlns:a16="http://schemas.microsoft.com/office/drawing/2014/main" id="{70AAD832-7F97-01DB-64A9-8BEC8F68D3F2}"/>
                </a:ext>
              </a:extLst>
            </p:cNvPr>
            <p:cNvGraphicFramePr>
              <a:graphicFrameLocks noChangeAspect="1"/>
            </p:cNvGraphicFramePr>
            <p:nvPr>
              <p:extLst>
                <p:ext uri="{D42A27DB-BD31-4B8C-83A1-F6EECF244321}">
                  <p14:modId xmlns:p14="http://schemas.microsoft.com/office/powerpoint/2010/main" val="3090379190"/>
                </p:ext>
              </p:extLst>
            </p:nvPr>
          </p:nvGraphicFramePr>
          <p:xfrm>
            <a:off x="2874839" y="3032356"/>
            <a:ext cx="1201213" cy="546006"/>
          </p:xfrm>
          <a:graphic>
            <a:graphicData uri="http://schemas.openxmlformats.org/presentationml/2006/ole">
              <mc:AlternateContent xmlns:mc="http://schemas.openxmlformats.org/markup-compatibility/2006">
                <mc:Choice xmlns:v="urn:schemas-microsoft-com:vml" Requires="v">
                  <p:oleObj name="Equation" r:id="rId4" imgW="558720" imgH="253800" progId="Equation.DSMT4">
                    <p:embed/>
                  </p:oleObj>
                </mc:Choice>
                <mc:Fallback>
                  <p:oleObj name="Equation" r:id="rId4" imgW="558720" imgH="253800" progId="Equation.DSMT4">
                    <p:embed/>
                    <p:pic>
                      <p:nvPicPr>
                        <p:cNvPr id="0" name=""/>
                        <p:cNvPicPr/>
                        <p:nvPr/>
                      </p:nvPicPr>
                      <p:blipFill>
                        <a:blip r:embed="rId5"/>
                        <a:stretch>
                          <a:fillRect/>
                        </a:stretch>
                      </p:blipFill>
                      <p:spPr>
                        <a:xfrm>
                          <a:off x="2874839" y="3032356"/>
                          <a:ext cx="1201213" cy="546006"/>
                        </a:xfrm>
                        <a:prstGeom prst="rect">
                          <a:avLst/>
                        </a:prstGeom>
                        <a:solidFill>
                          <a:srgbClr val="FFFFCC"/>
                        </a:solidFill>
                      </p:spPr>
                    </p:pic>
                  </p:oleObj>
                </mc:Fallback>
              </mc:AlternateContent>
            </a:graphicData>
          </a:graphic>
        </p:graphicFrame>
      </p:grpSp>
      <p:grpSp>
        <p:nvGrpSpPr>
          <p:cNvPr id="16" name="Group 15">
            <a:extLst>
              <a:ext uri="{FF2B5EF4-FFF2-40B4-BE49-F238E27FC236}">
                <a16:creationId xmlns:a16="http://schemas.microsoft.com/office/drawing/2014/main" id="{8C8A8354-EDA3-5118-56D1-409BB400AF44}"/>
              </a:ext>
            </a:extLst>
          </p:cNvPr>
          <p:cNvGrpSpPr/>
          <p:nvPr/>
        </p:nvGrpSpPr>
        <p:grpSpPr>
          <a:xfrm>
            <a:off x="611188" y="3873639"/>
            <a:ext cx="6293032" cy="954268"/>
            <a:chOff x="611188" y="3873639"/>
            <a:chExt cx="6293032" cy="954268"/>
          </a:xfrm>
        </p:grpSpPr>
        <p:sp>
          <p:nvSpPr>
            <p:cNvPr id="11281" name="TextBox 17"/>
            <p:cNvSpPr txBox="1">
              <a:spLocks noChangeArrowheads="1"/>
            </p:cNvSpPr>
            <p:nvPr/>
          </p:nvSpPr>
          <p:spPr bwMode="auto">
            <a:xfrm>
              <a:off x="611188" y="4176713"/>
              <a:ext cx="1152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电导率</a:t>
              </a:r>
            </a:p>
          </p:txBody>
        </p:sp>
        <p:graphicFrame>
          <p:nvGraphicFramePr>
            <p:cNvPr id="11" name="Object 10">
              <a:extLst>
                <a:ext uri="{FF2B5EF4-FFF2-40B4-BE49-F238E27FC236}">
                  <a16:creationId xmlns:a16="http://schemas.microsoft.com/office/drawing/2014/main" id="{864A453D-2702-D41F-7991-314C609A553A}"/>
                </a:ext>
              </a:extLst>
            </p:cNvPr>
            <p:cNvGraphicFramePr>
              <a:graphicFrameLocks noChangeAspect="1"/>
            </p:cNvGraphicFramePr>
            <p:nvPr>
              <p:extLst>
                <p:ext uri="{D42A27DB-BD31-4B8C-83A1-F6EECF244321}">
                  <p14:modId xmlns:p14="http://schemas.microsoft.com/office/powerpoint/2010/main" val="2379035663"/>
                </p:ext>
              </p:extLst>
            </p:nvPr>
          </p:nvGraphicFramePr>
          <p:xfrm>
            <a:off x="2132879" y="3873639"/>
            <a:ext cx="4771341" cy="954268"/>
          </p:xfrm>
          <a:graphic>
            <a:graphicData uri="http://schemas.openxmlformats.org/presentationml/2006/ole">
              <mc:AlternateContent xmlns:mc="http://schemas.openxmlformats.org/markup-compatibility/2006">
                <mc:Choice xmlns:v="urn:schemas-microsoft-com:vml" Requires="v">
                  <p:oleObj name="Equation" r:id="rId6" imgW="2158920" imgH="431640" progId="Equation.DSMT4">
                    <p:embed/>
                  </p:oleObj>
                </mc:Choice>
                <mc:Fallback>
                  <p:oleObj name="Equation" r:id="rId6" imgW="2158920" imgH="431640" progId="Equation.DSMT4">
                    <p:embed/>
                    <p:pic>
                      <p:nvPicPr>
                        <p:cNvPr id="0" name=""/>
                        <p:cNvPicPr/>
                        <p:nvPr/>
                      </p:nvPicPr>
                      <p:blipFill>
                        <a:blip r:embed="rId7"/>
                        <a:stretch>
                          <a:fillRect/>
                        </a:stretch>
                      </p:blipFill>
                      <p:spPr>
                        <a:xfrm>
                          <a:off x="2132879" y="3873639"/>
                          <a:ext cx="4771341" cy="954268"/>
                        </a:xfrm>
                        <a:prstGeom prst="rect">
                          <a:avLst/>
                        </a:prstGeom>
                        <a:solidFill>
                          <a:srgbClr val="FFFFCC"/>
                        </a:solidFill>
                      </p:spPr>
                    </p:pic>
                  </p:oleObj>
                </mc:Fallback>
              </mc:AlternateContent>
            </a:graphicData>
          </a:graphic>
        </p:graphicFrame>
      </p:grpSp>
      <p:sp>
        <p:nvSpPr>
          <p:cNvPr id="20" name="矩形 19"/>
          <p:cNvSpPr/>
          <p:nvPr/>
        </p:nvSpPr>
        <p:spPr>
          <a:xfrm>
            <a:off x="4788024" y="3831431"/>
            <a:ext cx="1224136" cy="996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8" name="Group 17">
            <a:extLst>
              <a:ext uri="{FF2B5EF4-FFF2-40B4-BE49-F238E27FC236}">
                <a16:creationId xmlns:a16="http://schemas.microsoft.com/office/drawing/2014/main" id="{7D2AD7A1-00B4-433A-08EE-399A6E21D14B}"/>
              </a:ext>
            </a:extLst>
          </p:cNvPr>
          <p:cNvGrpSpPr/>
          <p:nvPr/>
        </p:nvGrpSpPr>
        <p:grpSpPr>
          <a:xfrm>
            <a:off x="611188" y="5013176"/>
            <a:ext cx="3123290" cy="838933"/>
            <a:chOff x="611188" y="5013176"/>
            <a:chExt cx="3123290" cy="838933"/>
          </a:xfrm>
        </p:grpSpPr>
        <p:sp>
          <p:nvSpPr>
            <p:cNvPr id="11279" name="TextBox 22"/>
            <p:cNvSpPr txBox="1">
              <a:spLocks noChangeArrowheads="1"/>
            </p:cNvSpPr>
            <p:nvPr/>
          </p:nvSpPr>
          <p:spPr bwMode="auto">
            <a:xfrm>
              <a:off x="611188" y="5272088"/>
              <a:ext cx="1152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迁移率</a:t>
              </a:r>
            </a:p>
          </p:txBody>
        </p:sp>
        <p:graphicFrame>
          <p:nvGraphicFramePr>
            <p:cNvPr id="17" name="Object 16">
              <a:extLst>
                <a:ext uri="{FF2B5EF4-FFF2-40B4-BE49-F238E27FC236}">
                  <a16:creationId xmlns:a16="http://schemas.microsoft.com/office/drawing/2014/main" id="{AECD7D67-876D-EAD2-CA46-593700E5C0A3}"/>
                </a:ext>
              </a:extLst>
            </p:cNvPr>
            <p:cNvGraphicFramePr>
              <a:graphicFrameLocks noChangeAspect="1"/>
            </p:cNvGraphicFramePr>
            <p:nvPr>
              <p:extLst>
                <p:ext uri="{D42A27DB-BD31-4B8C-83A1-F6EECF244321}">
                  <p14:modId xmlns:p14="http://schemas.microsoft.com/office/powerpoint/2010/main" val="1693927028"/>
                </p:ext>
              </p:extLst>
            </p:nvPr>
          </p:nvGraphicFramePr>
          <p:xfrm>
            <a:off x="2132879" y="5013176"/>
            <a:ext cx="1601599" cy="838933"/>
          </p:xfrm>
          <a:graphic>
            <a:graphicData uri="http://schemas.openxmlformats.org/presentationml/2006/ole">
              <mc:AlternateContent xmlns:mc="http://schemas.openxmlformats.org/markup-compatibility/2006">
                <mc:Choice xmlns:v="urn:schemas-microsoft-com:vml" Requires="v">
                  <p:oleObj name="Equation" r:id="rId8" imgW="799920" imgH="419040" progId="Equation.DSMT4">
                    <p:embed/>
                  </p:oleObj>
                </mc:Choice>
                <mc:Fallback>
                  <p:oleObj name="Equation" r:id="rId8" imgW="799920" imgH="419040" progId="Equation.DSMT4">
                    <p:embed/>
                    <p:pic>
                      <p:nvPicPr>
                        <p:cNvPr id="0" name=""/>
                        <p:cNvPicPr/>
                        <p:nvPr/>
                      </p:nvPicPr>
                      <p:blipFill>
                        <a:blip r:embed="rId9"/>
                        <a:stretch>
                          <a:fillRect/>
                        </a:stretch>
                      </p:blipFill>
                      <p:spPr>
                        <a:xfrm>
                          <a:off x="2132879" y="5013176"/>
                          <a:ext cx="1601599" cy="838933"/>
                        </a:xfrm>
                        <a:prstGeom prst="rect">
                          <a:avLst/>
                        </a:prstGeom>
                        <a:solidFill>
                          <a:srgbClr val="FFFFCC"/>
                        </a:solidFill>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675" name="Text Box 3"/>
          <p:cNvSpPr txBox="1">
            <a:spLocks noChangeArrowheads="1"/>
          </p:cNvSpPr>
          <p:nvPr/>
        </p:nvSpPr>
        <p:spPr bwMode="auto">
          <a:xfrm>
            <a:off x="768350" y="3255963"/>
            <a:ext cx="7620000"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pPr>
            <a:r>
              <a:rPr kumimoji="1"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迁移率表示单位电场作用下载流子的平均定向漂移速度</a:t>
            </a:r>
            <a:endParaRPr kumimoji="1" lang="zh-CN" altLang="en-US" sz="24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291" name="Rectangle 2"/>
          <p:cNvSpPr>
            <a:spLocks noRot="1" noChangeArrowheads="1"/>
          </p:cNvSpPr>
          <p:nvPr/>
        </p:nvSpPr>
        <p:spPr bwMode="auto">
          <a:xfrm>
            <a:off x="455613" y="1889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r>
              <a:rPr kumimoji="1"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半导体的电导率</a:t>
            </a:r>
          </a:p>
        </p:txBody>
      </p:sp>
      <p:sp>
        <p:nvSpPr>
          <p:cNvPr id="12293" name="TextBox 2"/>
          <p:cNvSpPr txBox="1">
            <a:spLocks noChangeArrowheads="1"/>
          </p:cNvSpPr>
          <p:nvPr/>
        </p:nvSpPr>
        <p:spPr bwMode="auto">
          <a:xfrm>
            <a:off x="250825" y="1484313"/>
            <a:ext cx="17287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欧姆定律</a:t>
            </a:r>
            <a:endParaRPr lang="en-US" altLang="zh-CN" sz="2000" b="1">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（假设弱电场）</a:t>
            </a:r>
          </a:p>
        </p:txBody>
      </p:sp>
      <p:sp>
        <p:nvSpPr>
          <p:cNvPr id="12300" name="Rectangle 5"/>
          <p:cNvSpPr>
            <a:spLocks noChangeArrowheads="1"/>
          </p:cNvSpPr>
          <p:nvPr/>
        </p:nvSpPr>
        <p:spPr bwMode="auto">
          <a:xfrm>
            <a:off x="395288" y="2636838"/>
            <a:ext cx="1008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eaLnBrk="1" hangingPunct="1">
              <a:lnSpc>
                <a:spcPct val="120000"/>
              </a:lnSpc>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电导率</a:t>
            </a:r>
            <a:endParaRPr lang="en-US" altLang="zh-CN" sz="2000" b="1" i="1">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endParaRPr>
          </a:p>
        </p:txBody>
      </p:sp>
      <p:sp>
        <p:nvSpPr>
          <p:cNvPr id="12303" name="Text Box 6"/>
          <p:cNvSpPr txBox="1">
            <a:spLocks noChangeArrowheads="1"/>
          </p:cNvSpPr>
          <p:nvPr/>
        </p:nvSpPr>
        <p:spPr bwMode="auto">
          <a:xfrm>
            <a:off x="4139952" y="2603130"/>
            <a:ext cx="59838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pP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TW"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μ</a:t>
            </a:r>
            <a:r>
              <a:rPr lang="en-US" altLang="zh-CN" sz="2400" b="1" i="1" baseline="-25000"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分别是电子迁移率和空穴迁移率</a:t>
            </a:r>
          </a:p>
        </p:txBody>
      </p:sp>
      <p:sp>
        <p:nvSpPr>
          <p:cNvPr id="72714" name="矩形 4"/>
          <p:cNvSpPr>
            <a:spLocks noChangeArrowheads="1"/>
          </p:cNvSpPr>
          <p:nvPr/>
        </p:nvSpPr>
        <p:spPr bwMode="auto">
          <a:xfrm>
            <a:off x="577850" y="3860800"/>
            <a:ext cx="6378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eaLnBrk="1" hangingPunct="1">
              <a:buFont typeface="Wingdings" pitchFamily="2" charset="2"/>
              <a:buChar char="u"/>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电导率与载流子浓度成正比</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eaLnBrk="1" hangingPunct="1">
              <a:buFont typeface="Wingdings" pitchFamily="2" charset="2"/>
              <a:buChar char="u"/>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电导率与迁移率成正比</a:t>
            </a:r>
          </a:p>
          <a:p>
            <a:pPr marL="342900" indent="-342900" eaLnBrk="1" hangingPunct="1">
              <a:buFont typeface="Wingdings" pitchFamily="2" charset="2"/>
              <a:buChar char="u"/>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对于</a:t>
            </a:r>
            <a:r>
              <a:rPr lang="zh-CN" altLang="en-US" sz="2400" b="1" u="sng"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掺杂半导体</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，一般只需要考虑多子导电</a:t>
            </a:r>
          </a:p>
        </p:txBody>
      </p:sp>
      <p:sp>
        <p:nvSpPr>
          <p:cNvPr id="1229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997AA1A8-7428-4D38-B8BD-A5363C0AF24E}" type="slidenum">
              <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t>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EB7A1264-3B79-9E90-A568-02BAE3062FB9}"/>
              </a:ext>
            </a:extLst>
          </p:cNvPr>
          <p:cNvGraphicFramePr>
            <a:graphicFrameLocks noChangeAspect="1"/>
          </p:cNvGraphicFramePr>
          <p:nvPr>
            <p:extLst>
              <p:ext uri="{D42A27DB-BD31-4B8C-83A1-F6EECF244321}">
                <p14:modId xmlns:p14="http://schemas.microsoft.com/office/powerpoint/2010/main" val="703738012"/>
              </p:ext>
            </p:extLst>
          </p:nvPr>
        </p:nvGraphicFramePr>
        <p:xfrm>
          <a:off x="2699791" y="1138901"/>
          <a:ext cx="2634567" cy="1343950"/>
        </p:xfrm>
        <a:graphic>
          <a:graphicData uri="http://schemas.openxmlformats.org/presentationml/2006/ole">
            <mc:AlternateContent xmlns:mc="http://schemas.openxmlformats.org/markup-compatibility/2006">
              <mc:Choice xmlns:v="urn:schemas-microsoft-com:vml" Requires="v">
                <p:oleObj name="Equation" r:id="rId2" imgW="1600200" imgH="850680" progId="Equation.DSMT4">
                  <p:embed/>
                </p:oleObj>
              </mc:Choice>
              <mc:Fallback>
                <p:oleObj name="Equation" r:id="rId2" imgW="1600200" imgH="850680" progId="Equation.DSMT4">
                  <p:embed/>
                  <p:pic>
                    <p:nvPicPr>
                      <p:cNvPr id="0" name=""/>
                      <p:cNvPicPr/>
                      <p:nvPr/>
                    </p:nvPicPr>
                    <p:blipFill>
                      <a:blip r:embed="rId3"/>
                      <a:stretch>
                        <a:fillRect/>
                      </a:stretch>
                    </p:blipFill>
                    <p:spPr>
                      <a:xfrm>
                        <a:off x="2699791" y="1138901"/>
                        <a:ext cx="2634567" cy="1343950"/>
                      </a:xfrm>
                      <a:prstGeom prst="rect">
                        <a:avLst/>
                      </a:prstGeom>
                      <a:solidFill>
                        <a:srgbClr val="FFFFCC"/>
                      </a:solidFill>
                    </p:spPr>
                  </p:pic>
                </p:oleObj>
              </mc:Fallback>
            </mc:AlternateContent>
          </a:graphicData>
        </a:graphic>
      </p:graphicFrame>
      <p:graphicFrame>
        <p:nvGraphicFramePr>
          <p:cNvPr id="5" name="Object 4">
            <a:extLst>
              <a:ext uri="{FF2B5EF4-FFF2-40B4-BE49-F238E27FC236}">
                <a16:creationId xmlns:a16="http://schemas.microsoft.com/office/drawing/2014/main" id="{3F5A8F42-A8A9-3163-9651-1E2F1A915412}"/>
              </a:ext>
            </a:extLst>
          </p:cNvPr>
          <p:cNvGraphicFramePr>
            <a:graphicFrameLocks noChangeAspect="1"/>
          </p:cNvGraphicFramePr>
          <p:nvPr>
            <p:extLst>
              <p:ext uri="{D42A27DB-BD31-4B8C-83A1-F6EECF244321}">
                <p14:modId xmlns:p14="http://schemas.microsoft.com/office/powerpoint/2010/main" val="3858425341"/>
              </p:ext>
            </p:extLst>
          </p:nvPr>
        </p:nvGraphicFramePr>
        <p:xfrm>
          <a:off x="1583381" y="2621301"/>
          <a:ext cx="2232820" cy="499101"/>
        </p:xfrm>
        <a:graphic>
          <a:graphicData uri="http://schemas.openxmlformats.org/presentationml/2006/ole">
            <mc:AlternateContent xmlns:mc="http://schemas.openxmlformats.org/markup-compatibility/2006">
              <mc:Choice xmlns:v="urn:schemas-microsoft-com:vml" Requires="v">
                <p:oleObj name="Equation" r:id="rId4" imgW="1079280" imgH="241200" progId="Equation.DSMT4">
                  <p:embed/>
                </p:oleObj>
              </mc:Choice>
              <mc:Fallback>
                <p:oleObj name="Equation" r:id="rId4" imgW="1079280" imgH="241200" progId="Equation.DSMT4">
                  <p:embed/>
                  <p:pic>
                    <p:nvPicPr>
                      <p:cNvPr id="0" name=""/>
                      <p:cNvPicPr/>
                      <p:nvPr/>
                    </p:nvPicPr>
                    <p:blipFill>
                      <a:blip r:embed="rId5"/>
                      <a:stretch>
                        <a:fillRect/>
                      </a:stretch>
                    </p:blipFill>
                    <p:spPr>
                      <a:xfrm>
                        <a:off x="1583381" y="2621301"/>
                        <a:ext cx="2232820" cy="499101"/>
                      </a:xfrm>
                      <a:prstGeom prst="rect">
                        <a:avLst/>
                      </a:prstGeom>
                      <a:solidFill>
                        <a:srgbClr val="FFFFCC"/>
                      </a:solidFill>
                    </p:spPr>
                  </p:pic>
                </p:oleObj>
              </mc:Fallback>
            </mc:AlternateContent>
          </a:graphicData>
        </a:graphic>
      </p:graphicFrame>
      <p:graphicFrame>
        <p:nvGraphicFramePr>
          <p:cNvPr id="7" name="Object 6">
            <a:extLst>
              <a:ext uri="{FF2B5EF4-FFF2-40B4-BE49-F238E27FC236}">
                <a16:creationId xmlns:a16="http://schemas.microsoft.com/office/drawing/2014/main" id="{DC75594D-BE9D-D124-FA5B-BFDE6D57ECF8}"/>
              </a:ext>
            </a:extLst>
          </p:cNvPr>
          <p:cNvGraphicFramePr>
            <a:graphicFrameLocks noChangeAspect="1"/>
          </p:cNvGraphicFramePr>
          <p:nvPr>
            <p:extLst>
              <p:ext uri="{D42A27DB-BD31-4B8C-83A1-F6EECF244321}">
                <p14:modId xmlns:p14="http://schemas.microsoft.com/office/powerpoint/2010/main" val="3020652967"/>
              </p:ext>
            </p:extLst>
          </p:nvPr>
        </p:nvGraphicFramePr>
        <p:xfrm>
          <a:off x="3131820" y="5120029"/>
          <a:ext cx="2880360" cy="1200150"/>
        </p:xfrm>
        <a:graphic>
          <a:graphicData uri="http://schemas.openxmlformats.org/presentationml/2006/ole">
            <mc:AlternateContent xmlns:mc="http://schemas.openxmlformats.org/markup-compatibility/2006">
              <mc:Choice xmlns:v="urn:schemas-microsoft-com:vml" Requires="v">
                <p:oleObj name="Equation" r:id="rId6" imgW="1218960" imgH="507960" progId="Equation.DSMT4">
                  <p:embed/>
                </p:oleObj>
              </mc:Choice>
              <mc:Fallback>
                <p:oleObj name="Equation" r:id="rId6" imgW="1218960" imgH="507960" progId="Equation.DSMT4">
                  <p:embed/>
                  <p:pic>
                    <p:nvPicPr>
                      <p:cNvPr id="0" name=""/>
                      <p:cNvPicPr/>
                      <p:nvPr/>
                    </p:nvPicPr>
                    <p:blipFill>
                      <a:blip r:embed="rId7"/>
                      <a:stretch>
                        <a:fillRect/>
                      </a:stretch>
                    </p:blipFill>
                    <p:spPr>
                      <a:xfrm>
                        <a:off x="3131820" y="5120029"/>
                        <a:ext cx="2880360" cy="120015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20675"/>
                                        </p:tgtEl>
                                        <p:attrNameLst>
                                          <p:attrName>style.visibility</p:attrName>
                                        </p:attrNameLst>
                                      </p:cBhvr>
                                      <p:to>
                                        <p:strVal val="visible"/>
                                      </p:to>
                                    </p:set>
                                    <p:animEffect transition="in" filter="slide(fromBottom)">
                                      <p:cBhvr>
                                        <p:cTn id="7" dur="500"/>
                                        <p:tgtEl>
                                          <p:spTgt spid="1820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7271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2714">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7271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06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96CED7CE-774B-419F-84A4-19D9B28B09E0}"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7" name="Rectangle 2"/>
          <p:cNvSpPr>
            <a:spLocks noGrp="1" noRot="1" noChangeArrowheads="1"/>
          </p:cNvSpPr>
          <p:nvPr>
            <p:ph type="title"/>
          </p:nvPr>
        </p:nvSpPr>
        <p:spPr/>
        <p:txBody>
          <a:bodyPr/>
          <a:lstStyle/>
          <a:p>
            <a:r>
              <a:rPr lang="zh-CN" altLang="en-US" sz="4000" b="1" u="sng"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低掺杂浓度</a:t>
            </a:r>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下典型半导体迁移率</a:t>
            </a:r>
          </a:p>
        </p:txBody>
      </p:sp>
      <p:sp>
        <p:nvSpPr>
          <p:cNvPr id="13318" name="Rectangle 3"/>
          <p:cNvSpPr>
            <a:spLocks noGrp="1" noRot="1" noChangeArrowheads="1"/>
          </p:cNvSpPr>
          <p:nvPr>
            <p:ph type="body" idx="1"/>
          </p:nvPr>
        </p:nvSpPr>
        <p:spPr/>
        <p:txBody>
          <a:bodyPr/>
          <a:lstStyle/>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Si: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=1350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/V∙s</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=480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/V∙s</a:t>
            </a: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Ge: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=3900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/V∙s</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=1900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/V∙s</a:t>
            </a:r>
          </a:p>
          <a:p>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GaAs: </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n</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=8500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/V∙s</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p</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=400 cm</a:t>
            </a:r>
            <a:r>
              <a:rPr lang="en-US" altLang="zh-CN" b="1" baseline="30000"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2</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/V∙s</a:t>
            </a:r>
          </a:p>
          <a:p>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迁移率</a:t>
            </a:r>
          </a:p>
          <a:p>
            <a:pPr lvl="1"/>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与电子或空穴的加速过程和碰撞过程有关</a:t>
            </a:r>
          </a:p>
          <a:p>
            <a:pPr lvl="1"/>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endParaRPr>
          </a:p>
          <a:p>
            <a:pPr lvl="2"/>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endParaRPr>
          </a:p>
          <a:p>
            <a:pPr lvl="3"/>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决定于</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电导有效质量</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Symbol" pitchFamily="18" charset="2"/>
              </a:rPr>
              <a:t>，以及平均弛豫时间</a:t>
            </a:r>
          </a:p>
        </p:txBody>
      </p:sp>
      <p:graphicFrame>
        <p:nvGraphicFramePr>
          <p:cNvPr id="13319" name="对象 1"/>
          <p:cNvGraphicFramePr>
            <a:graphicFrameLocks noChangeAspect="1"/>
          </p:cNvGraphicFramePr>
          <p:nvPr>
            <p:extLst>
              <p:ext uri="{D42A27DB-BD31-4B8C-83A1-F6EECF244321}">
                <p14:modId xmlns:p14="http://schemas.microsoft.com/office/powerpoint/2010/main" val="2214460062"/>
              </p:ext>
            </p:extLst>
          </p:nvPr>
        </p:nvGraphicFramePr>
        <p:xfrm>
          <a:off x="2339975" y="4437063"/>
          <a:ext cx="1295400" cy="900112"/>
        </p:xfrm>
        <a:graphic>
          <a:graphicData uri="http://schemas.openxmlformats.org/presentationml/2006/ole">
            <mc:AlternateContent xmlns:mc="http://schemas.openxmlformats.org/markup-compatibility/2006">
              <mc:Choice xmlns:v="urn:schemas-microsoft-com:vml" Requires="v">
                <p:oleObj name="Equation" r:id="rId2" imgW="622030" imgH="431613" progId="Equation.DSMT4">
                  <p:embed/>
                </p:oleObj>
              </mc:Choice>
              <mc:Fallback>
                <p:oleObj name="Equation" r:id="rId2" imgW="622030" imgH="431613"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437063"/>
                        <a:ext cx="12954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对象 2"/>
          <p:cNvGraphicFramePr>
            <a:graphicFrameLocks noChangeAspect="1"/>
          </p:cNvGraphicFramePr>
          <p:nvPr>
            <p:extLst>
              <p:ext uri="{D42A27DB-BD31-4B8C-83A1-F6EECF244321}">
                <p14:modId xmlns:p14="http://schemas.microsoft.com/office/powerpoint/2010/main" val="1851131591"/>
              </p:ext>
            </p:extLst>
          </p:nvPr>
        </p:nvGraphicFramePr>
        <p:xfrm>
          <a:off x="4787900" y="4418013"/>
          <a:ext cx="1290638" cy="955675"/>
        </p:xfrm>
        <a:graphic>
          <a:graphicData uri="http://schemas.openxmlformats.org/presentationml/2006/ole">
            <mc:AlternateContent xmlns:mc="http://schemas.openxmlformats.org/markup-compatibility/2006">
              <mc:Choice xmlns:v="urn:schemas-microsoft-com:vml" Requires="v">
                <p:oleObj name="Equation" r:id="rId4" imgW="634725" imgH="469696" progId="Equation.DSMT4">
                  <p:embed/>
                </p:oleObj>
              </mc:Choice>
              <mc:Fallback>
                <p:oleObj name="Equation" r:id="rId4" imgW="634725" imgH="469696"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4418013"/>
                        <a:ext cx="1290638"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CF98E4DF-74ED-4B88-B002-5E09E95B0A67}"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341" name="Rectangle 2"/>
          <p:cNvSpPr>
            <a:spLocks noGrp="1" noRot="1" noChangeArrowheads="1"/>
          </p:cNvSpPr>
          <p:nvPr>
            <p:ph type="title"/>
          </p:nvPr>
        </p:nvSpPr>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半导体材料的电导有效质量</a:t>
            </a:r>
          </a:p>
        </p:txBody>
      </p:sp>
      <p:sp>
        <p:nvSpPr>
          <p:cNvPr id="14342" name="Rectangle 3"/>
          <p:cNvSpPr>
            <a:spLocks noGrp="1" noRot="1" noChangeArrowheads="1"/>
          </p:cNvSpPr>
          <p:nvPr>
            <p:ph type="body" sz="half" idx="1"/>
          </p:nvPr>
        </p:nvSpPr>
        <p:spPr>
          <a:xfrm>
            <a:off x="179388" y="1752600"/>
            <a:ext cx="4752975" cy="4270375"/>
          </a:xfrm>
        </p:spPr>
        <p:txBody>
          <a:bodyPr/>
          <a:lstStyle/>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如等能面为球形</a:t>
            </a:r>
          </a:p>
          <a:p>
            <a:pPr lvl="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则有效质量各方向相同</a:t>
            </a:r>
          </a:p>
          <a:p>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如等能面为旋转椭球面</a:t>
            </a:r>
          </a:p>
          <a:p>
            <a:pPr lvl="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各方向的有效质量不等</a:t>
            </a:r>
          </a:p>
          <a:p>
            <a:pPr lvl="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左图为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导带底等能面</a:t>
            </a:r>
          </a:p>
          <a:p>
            <a:pPr lvl="2"/>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若电场方向为</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方向</a:t>
            </a:r>
          </a:p>
          <a:p>
            <a:pPr lvl="2"/>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对应</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个轴上的导带底有效质量不同</a:t>
            </a:r>
          </a:p>
          <a:p>
            <a:pPr lvl="3"/>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[100]</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轴，</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l</a:t>
            </a:r>
          </a:p>
          <a:p>
            <a:pPr lvl="3"/>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[001]</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[010]</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轴，</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t</a:t>
            </a:r>
          </a:p>
          <a:p>
            <a:pPr lvl="2"/>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根据电导率得到</a:t>
            </a:r>
            <a:r>
              <a:rPr lang="zh-CN" altLang="en-US" sz="2000" b="1" u="sng">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电导有效质量</a:t>
            </a:r>
          </a:p>
        </p:txBody>
      </p:sp>
      <p:pic>
        <p:nvPicPr>
          <p:cNvPr id="14343"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787900" y="1779588"/>
            <a:ext cx="4025900" cy="3375025"/>
          </a:xfrm>
        </p:spPr>
      </p:pic>
      <p:graphicFrame>
        <p:nvGraphicFramePr>
          <p:cNvPr id="6" name="物件 5">
            <a:extLst>
              <a:ext uri="{FF2B5EF4-FFF2-40B4-BE49-F238E27FC236}">
                <a16:creationId xmlns:a16="http://schemas.microsoft.com/office/drawing/2014/main" id="{6E59FED3-8781-47AE-0239-08510AFF9103}"/>
              </a:ext>
            </a:extLst>
          </p:cNvPr>
          <p:cNvGraphicFramePr>
            <a:graphicFrameLocks noChangeAspect="1"/>
          </p:cNvGraphicFramePr>
          <p:nvPr>
            <p:extLst>
              <p:ext uri="{D42A27DB-BD31-4B8C-83A1-F6EECF244321}">
                <p14:modId xmlns:p14="http://schemas.microsoft.com/office/powerpoint/2010/main" val="3924422676"/>
              </p:ext>
            </p:extLst>
          </p:nvPr>
        </p:nvGraphicFramePr>
        <p:xfrm>
          <a:off x="5148064" y="5154613"/>
          <a:ext cx="3024013" cy="1184665"/>
        </p:xfrm>
        <a:graphic>
          <a:graphicData uri="http://schemas.openxmlformats.org/presentationml/2006/ole">
            <mc:AlternateContent xmlns:mc="http://schemas.openxmlformats.org/markup-compatibility/2006">
              <mc:Choice xmlns:v="urn:schemas-microsoft-com:vml" Requires="v">
                <p:oleObj name="Equation" r:id="rId3" imgW="1231560" imgH="482400" progId="Equation.DSMT4">
                  <p:embed/>
                </p:oleObj>
              </mc:Choice>
              <mc:Fallback>
                <p:oleObj name="Equation" r:id="rId3" imgW="1231560" imgH="482400" progId="Equation.DSMT4">
                  <p:embed/>
                  <p:pic>
                    <p:nvPicPr>
                      <p:cNvPr id="0" name=""/>
                      <p:cNvPicPr/>
                      <p:nvPr/>
                    </p:nvPicPr>
                    <p:blipFill>
                      <a:blip r:embed="rId4"/>
                      <a:stretch>
                        <a:fillRect/>
                      </a:stretch>
                    </p:blipFill>
                    <p:spPr>
                      <a:xfrm>
                        <a:off x="5148064" y="5154613"/>
                        <a:ext cx="3024013" cy="1184665"/>
                      </a:xfrm>
                      <a:prstGeom prst="rect">
                        <a:avLst/>
                      </a:prstGeom>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灯片编号占位符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fld id="{E85C30A5-5961-4AD1-B465-7C8A97501474}" type="slidenum">
              <a:rPr lang="en-US" altLang="zh-CN" sz="1200" b="1">
                <a:latin typeface="Times New Roman" panose="02020603050405020304" pitchFamily="18" charset="0"/>
                <a:ea typeface="微软雅黑" panose="020B0503020204020204" pitchFamily="34" charset="-122"/>
                <a:cs typeface="Times New Roman" panose="02020603050405020304" pitchFamily="18" charset="0"/>
              </a:rPr>
              <a:pPr/>
              <a:t>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365" name="Rectangle 2"/>
          <p:cNvSpPr>
            <a:spLocks noGrp="1" noRot="1" noChangeArrowheads="1"/>
          </p:cNvSpPr>
          <p:nvPr>
            <p:ph type="title"/>
          </p:nvPr>
        </p:nvSpPr>
        <p:spPr>
          <a:xfrm>
            <a:off x="301625" y="115888"/>
            <a:ext cx="8540750" cy="1143000"/>
          </a:xfrm>
        </p:spPr>
        <p:txBody>
          <a:bodyPr/>
          <a:lstStyle/>
          <a:p>
            <a:r>
              <a:rPr lang="zh-CN" altLang="en-US" sz="4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半导体的主要散射机制</a:t>
            </a:r>
          </a:p>
        </p:txBody>
      </p:sp>
      <p:sp>
        <p:nvSpPr>
          <p:cNvPr id="15366" name="Rectangle 3"/>
          <p:cNvSpPr>
            <a:spLocks noGrp="1" noRot="1" noChangeArrowheads="1"/>
          </p:cNvSpPr>
          <p:nvPr>
            <p:ph type="body" sz="half" idx="1"/>
          </p:nvPr>
        </p:nvSpPr>
        <p:spPr>
          <a:xfrm>
            <a:off x="301625" y="1341438"/>
            <a:ext cx="4270375" cy="4975225"/>
          </a:xfrm>
        </p:spPr>
        <p:txBody>
          <a:bodyPr/>
          <a:lstStyle/>
          <a:p>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根本原因：周期性势场的破坏</a:t>
            </a:r>
          </a:p>
          <a:p>
            <a:pPr lvl="1"/>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附加势场使得电子可以从</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状态跃迁到</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状态，即电子运动发生散射</a:t>
            </a:r>
          </a:p>
          <a:p>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来源一：电离杂质散射</a:t>
            </a:r>
          </a:p>
          <a:p>
            <a:pPr lvl="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杂质电离后形成离子，对周围形成库仑势场</a:t>
            </a:r>
          </a:p>
          <a:p>
            <a:pPr lvl="1"/>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载流子运动方向发生偏转</a:t>
            </a:r>
          </a:p>
          <a:p>
            <a:pPr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杂质越多，散射多</a:t>
            </a:r>
          </a:p>
          <a:p>
            <a:pPr lvl="2"/>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温度越高，载流子速度大，容易绕过，不易散射</a:t>
            </a:r>
          </a:p>
        </p:txBody>
      </p:sp>
      <p:grpSp>
        <p:nvGrpSpPr>
          <p:cNvPr id="2" name="组合 1"/>
          <p:cNvGrpSpPr>
            <a:grpSpLocks/>
          </p:cNvGrpSpPr>
          <p:nvPr/>
        </p:nvGrpSpPr>
        <p:grpSpPr bwMode="auto">
          <a:xfrm>
            <a:off x="4932363" y="1928813"/>
            <a:ext cx="3816350" cy="2087562"/>
            <a:chOff x="4932363" y="1928813"/>
            <a:chExt cx="3816350" cy="2087562"/>
          </a:xfrm>
        </p:grpSpPr>
        <p:pic>
          <p:nvPicPr>
            <p:cNvPr id="1537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088" y="1928813"/>
              <a:ext cx="24384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2" name="Text Box 6"/>
            <p:cNvSpPr txBox="1">
              <a:spLocks noChangeArrowheads="1"/>
            </p:cNvSpPr>
            <p:nvPr/>
          </p:nvSpPr>
          <p:spPr bwMode="auto">
            <a:xfrm>
              <a:off x="4932363" y="3646488"/>
              <a:ext cx="3816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pP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施主杂质离子</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吸引电子、排斥空穴</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组合 2"/>
          <p:cNvGrpSpPr>
            <a:grpSpLocks/>
          </p:cNvGrpSpPr>
          <p:nvPr/>
        </p:nvGrpSpPr>
        <p:grpSpPr bwMode="auto">
          <a:xfrm>
            <a:off x="4932363" y="4140200"/>
            <a:ext cx="3816350" cy="2113995"/>
            <a:chOff x="4932363" y="4140200"/>
            <a:chExt cx="3816350" cy="2113995"/>
          </a:xfrm>
        </p:grpSpPr>
        <p:pic>
          <p:nvPicPr>
            <p:cNvPr id="153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8488" y="4140200"/>
              <a:ext cx="213360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 Box 7"/>
            <p:cNvSpPr txBox="1">
              <a:spLocks noChangeArrowheads="1"/>
            </p:cNvSpPr>
            <p:nvPr/>
          </p:nvSpPr>
          <p:spPr bwMode="auto">
            <a:xfrm>
              <a:off x="4932363" y="5884863"/>
              <a:ext cx="3816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eaLnBrk="0" fontAlgn="base" hangingPunct="0">
                <a:spcAft>
                  <a:spcPct val="0"/>
                </a:spcAft>
                <a:buFont typeface="Arial" charset="0"/>
                <a:buChar char="»"/>
                <a:defRPr sz="2000">
                  <a:solidFill>
                    <a:schemeClr val="tx1"/>
                  </a:solidFill>
                  <a:latin typeface="Calibri" pitchFamily="34" charset="0"/>
                  <a:ea typeface="宋体" pitchFamily="2" charset="-122"/>
                </a:defRPr>
              </a:lvl6pPr>
              <a:lvl7pPr eaLnBrk="0" fontAlgn="base" hangingPunct="0">
                <a:spcAft>
                  <a:spcPct val="0"/>
                </a:spcAft>
                <a:buFont typeface="Arial" charset="0"/>
                <a:buChar char="»"/>
                <a:defRPr sz="2000">
                  <a:solidFill>
                    <a:schemeClr val="tx1"/>
                  </a:solidFill>
                  <a:latin typeface="Calibri" pitchFamily="34" charset="0"/>
                  <a:ea typeface="宋体" pitchFamily="2" charset="-122"/>
                </a:defRPr>
              </a:lvl7pPr>
              <a:lvl8pPr eaLnBrk="0" fontAlgn="base" hangingPunct="0">
                <a:spcAft>
                  <a:spcPct val="0"/>
                </a:spcAft>
                <a:buFont typeface="Arial" charset="0"/>
                <a:buChar char="»"/>
                <a:defRPr sz="2000">
                  <a:solidFill>
                    <a:schemeClr val="tx1"/>
                  </a:solidFill>
                  <a:latin typeface="Calibri" pitchFamily="34" charset="0"/>
                  <a:ea typeface="宋体" pitchFamily="2" charset="-122"/>
                </a:defRPr>
              </a:lvl8pPr>
              <a:lvl9pPr eaLnBrk="0" fontAlgn="base" hangingPunct="0">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50000"/>
                </a:spcBef>
              </a:pP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受主杂质离子</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rPr>
                <a:t>排斥电子、吸引空穴</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36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3439</TotalTime>
  <Words>2805</Words>
  <Application>Microsoft Office PowerPoint</Application>
  <PresentationFormat>On-screen Show (4:3)</PresentationFormat>
  <Paragraphs>396</Paragraphs>
  <Slides>49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49</vt:i4>
      </vt:variant>
    </vt:vector>
  </HeadingPairs>
  <TitlesOfParts>
    <vt:vector size="61" baseType="lpstr">
      <vt:lpstr>微软雅黑</vt:lpstr>
      <vt:lpstr>Arial</vt:lpstr>
      <vt:lpstr>Calibri</vt:lpstr>
      <vt:lpstr>Cambria Math</vt:lpstr>
      <vt:lpstr>Times New Roman</vt:lpstr>
      <vt:lpstr>Wingdings</vt:lpstr>
      <vt:lpstr>Office 主题​​</vt:lpstr>
      <vt:lpstr>MathType 7.0 Equation</vt:lpstr>
      <vt:lpstr>Equation</vt:lpstr>
      <vt:lpstr>公式</vt:lpstr>
      <vt:lpstr>位图图像</vt:lpstr>
      <vt:lpstr>Bitmap Image</vt:lpstr>
      <vt:lpstr>平衡半导体中的杂质与载流子</vt:lpstr>
      <vt:lpstr>4.3  半导体的电特性</vt:lpstr>
      <vt:lpstr>4.3.3  半导体材料中电子与空穴的输运过程</vt:lpstr>
      <vt:lpstr>半导体中载流子的漂移运动</vt:lpstr>
      <vt:lpstr>PowerPoint Presentation</vt:lpstr>
      <vt:lpstr>PowerPoint Presentation</vt:lpstr>
      <vt:lpstr>低掺杂浓度下典型半导体迁移率</vt:lpstr>
      <vt:lpstr>半导体材料的电导有效质量</vt:lpstr>
      <vt:lpstr>半导体的主要散射机制</vt:lpstr>
      <vt:lpstr>常温下载流子迁移率与杂质总浓度的关系</vt:lpstr>
      <vt:lpstr>来源2：晶格振动的散射</vt:lpstr>
      <vt:lpstr>载流子迁移率与温度的关系</vt:lpstr>
      <vt:lpstr>载流子迁移率与温度的关系</vt:lpstr>
      <vt:lpstr>半导体与金属的导电的不同</vt:lpstr>
      <vt:lpstr>4.3.3  半导体材料中电子与空穴的输运过程</vt:lpstr>
      <vt:lpstr>扩散运动</vt:lpstr>
      <vt:lpstr>PowerPoint Presentation</vt:lpstr>
      <vt:lpstr>载流子的扩散运动</vt:lpstr>
      <vt:lpstr>考虑扩散和漂移的总电流密度</vt:lpstr>
      <vt:lpstr>爱因斯坦关系</vt:lpstr>
      <vt:lpstr>4.3.3  半导体材料中电子与空穴的输运过程</vt:lpstr>
      <vt:lpstr>霍尔效应的物理基础</vt:lpstr>
      <vt:lpstr>半导体材料中的霍尔效应</vt:lpstr>
      <vt:lpstr>霍尔电场与霍尔电压</vt:lpstr>
      <vt:lpstr>例：P型半导体计算载流子浓度</vt:lpstr>
      <vt:lpstr>P型半导体计算载流子迁移率</vt:lpstr>
      <vt:lpstr>4.3  半导体的电特性</vt:lpstr>
      <vt:lpstr>复习：平衡状态下的载流子</vt:lpstr>
      <vt:lpstr>4.3.4  非平衡半导体中的过剩载流子</vt:lpstr>
      <vt:lpstr>PowerPoint Presentation</vt:lpstr>
      <vt:lpstr>PowerPoint Presentation</vt:lpstr>
      <vt:lpstr>PowerPoint Presentation</vt:lpstr>
      <vt:lpstr>载流子产生率</vt:lpstr>
      <vt:lpstr>4.3.4  非平衡半导体中的过剩载流子</vt:lpstr>
      <vt:lpstr>电子空穴对的复合（1）</vt:lpstr>
      <vt:lpstr>直接复合</vt:lpstr>
      <vt:lpstr>俄歇复合</vt:lpstr>
      <vt:lpstr>电子空穴对的复合（2）</vt:lpstr>
      <vt:lpstr>电子空穴对的复合（2）</vt:lpstr>
      <vt:lpstr>平衡状态下的载流子产生和复合</vt:lpstr>
      <vt:lpstr>非平衡载流子的直接复合</vt:lpstr>
      <vt:lpstr>非平衡（过剩）载流子</vt:lpstr>
      <vt:lpstr>非平衡（过剩）载流子</vt:lpstr>
      <vt:lpstr>非平衡载流子（少子）寿命的确定</vt:lpstr>
      <vt:lpstr>4.3.4  非平衡半导体中的过剩载流子</vt:lpstr>
      <vt:lpstr>准费米能级</vt:lpstr>
      <vt:lpstr>例题</vt:lpstr>
      <vt:lpstr>主要知识点</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  半导体的电特性</dc:title>
  <dc:creator>Wang Lai</dc:creator>
  <cp:lastModifiedBy>Man Fong Lio</cp:lastModifiedBy>
  <cp:revision>141</cp:revision>
  <dcterms:created xsi:type="dcterms:W3CDTF">2013-04-22T14:12:33Z</dcterms:created>
  <dcterms:modified xsi:type="dcterms:W3CDTF">2024-05-27T01:11:49Z</dcterms:modified>
</cp:coreProperties>
</file>