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60" r:id="rId5"/>
    <p:sldId id="264" r:id="rId6"/>
    <p:sldId id="369" r:id="rId7"/>
    <p:sldId id="370" r:id="rId8"/>
    <p:sldId id="268" r:id="rId9"/>
    <p:sldId id="371" r:id="rId10"/>
    <p:sldId id="372" r:id="rId11"/>
    <p:sldId id="270" r:id="rId12"/>
    <p:sldId id="271" r:id="rId13"/>
    <p:sldId id="272" r:id="rId14"/>
    <p:sldId id="376" r:id="rId15"/>
    <p:sldId id="273" r:id="rId16"/>
    <p:sldId id="277" r:id="rId17"/>
    <p:sldId id="283" r:id="rId18"/>
    <p:sldId id="279" r:id="rId19"/>
    <p:sldId id="280" r:id="rId20"/>
    <p:sldId id="281" r:id="rId21"/>
    <p:sldId id="380" r:id="rId22"/>
    <p:sldId id="284" r:id="rId23"/>
    <p:sldId id="285" r:id="rId24"/>
    <p:sldId id="286" r:id="rId25"/>
    <p:sldId id="287" r:id="rId26"/>
    <p:sldId id="288" r:id="rId27"/>
    <p:sldId id="373" r:id="rId28"/>
    <p:sldId id="289" r:id="rId29"/>
    <p:sldId id="290" r:id="rId30"/>
    <p:sldId id="291" r:id="rId31"/>
    <p:sldId id="292" r:id="rId32"/>
    <p:sldId id="293" r:id="rId33"/>
    <p:sldId id="296" r:id="rId34"/>
    <p:sldId id="297" r:id="rId35"/>
    <p:sldId id="298" r:id="rId36"/>
    <p:sldId id="374" r:id="rId37"/>
    <p:sldId id="300" r:id="rId38"/>
    <p:sldId id="301" r:id="rId39"/>
    <p:sldId id="303" r:id="rId40"/>
    <p:sldId id="304" r:id="rId41"/>
    <p:sldId id="305" r:id="rId42"/>
    <p:sldId id="389" r:id="rId43"/>
    <p:sldId id="397" r:id="rId44"/>
    <p:sldId id="390" r:id="rId45"/>
    <p:sldId id="311" r:id="rId46"/>
    <p:sldId id="398" r:id="rId47"/>
    <p:sldId id="317" r:id="rId48"/>
    <p:sldId id="318" r:id="rId49"/>
    <p:sldId id="378" r:id="rId50"/>
    <p:sldId id="319" r:id="rId51"/>
    <p:sldId id="320" r:id="rId52"/>
    <p:sldId id="321" r:id="rId53"/>
    <p:sldId id="395" r:id="rId54"/>
    <p:sldId id="396" r:id="rId55"/>
    <p:sldId id="387" r:id="rId56"/>
    <p:sldId id="379" r:id="rId57"/>
    <p:sldId id="322" r:id="rId58"/>
    <p:sldId id="323" r:id="rId59"/>
    <p:sldId id="324" r:id="rId60"/>
    <p:sldId id="384" r:id="rId61"/>
    <p:sldId id="330" r:id="rId62"/>
    <p:sldId id="329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92" r:id="rId71"/>
    <p:sldId id="393" r:id="rId72"/>
    <p:sldId id="394" r:id="rId73"/>
    <p:sldId id="341" r:id="rId74"/>
    <p:sldId id="342" r:id="rId75"/>
    <p:sldId id="343" r:id="rId76"/>
    <p:sldId id="344" r:id="rId77"/>
    <p:sldId id="345" r:id="rId78"/>
    <p:sldId id="385" r:id="rId79"/>
    <p:sldId id="399" r:id="rId80"/>
    <p:sldId id="350" r:id="rId81"/>
    <p:sldId id="351" r:id="rId82"/>
    <p:sldId id="352" r:id="rId83"/>
    <p:sldId id="354" r:id="rId84"/>
    <p:sldId id="355" r:id="rId85"/>
    <p:sldId id="356" r:id="rId86"/>
    <p:sldId id="359" r:id="rId87"/>
    <p:sldId id="388" r:id="rId88"/>
    <p:sldId id="400" r:id="rId8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55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51EDE4-D46F-91BA-33D9-C0760CBC2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1C61EE-C71E-3A6D-DBD6-86CC851280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37AAAAC-4F14-4558-B768-427FF8B02D37}" type="datetimeFigureOut">
              <a:rPr lang="zh-CN" altLang="en-US"/>
              <a:pPr>
                <a:defRPr/>
              </a:pPr>
              <a:t>2024/5/28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6413E96-8A4D-054F-B638-31D1A3F40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33BE6D7-C32C-3E45-F4A4-485ED3632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496AEE-7CA4-7AE0-F0C1-288C1AA04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9F8C6-D2E5-878E-2A5C-E462A8B37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9B78CAB-D643-46C5-8759-708993B9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FD12A211-9651-5BBB-4B74-5850FE89CA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11FECB85-2158-8E26-C878-76999FEBD2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2B6AEBCF-35A1-939D-1D0B-79DD47C63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5249C8-9C86-4241-814B-1A1DAA2F3889}" type="slidenum">
              <a:rPr lang="en-US" altLang="zh-CN" smtClean="0">
                <a:latin typeface="Arial" panose="020B0604020202020204" pitchFamily="34" charset="0"/>
                <a:ea typeface="楷体_GB2312" pitchFamily="49" charset="-122"/>
              </a:rPr>
              <a:pPr>
                <a:spcBef>
                  <a:spcPct val="0"/>
                </a:spcBef>
              </a:pPr>
              <a:t>66</a:t>
            </a:fld>
            <a:endParaRPr lang="en-US" altLang="zh-CN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622E5-A3DA-91A9-E149-FF894AD4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80202-A99D-8339-62BA-D7B420F4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437DE-1B3B-59F5-127D-D3EBEA9A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F09D-DFBB-456C-8428-F3BE560A00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608CC-D6A1-2CB6-223F-325C17E1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910BB-F2DD-E7B9-1EE4-59416DCD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DD087-4A83-47FB-3298-54F92070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3B9E-D03D-4DBA-BCE5-DC1E3412B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1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EAF87-E98D-4672-AD10-321BBCA0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48DB6-5007-6402-72AC-0F58680F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ECA23-62B9-E55A-A0EA-E03E7490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8936A-F6EF-46DF-8557-BB06FA220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7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301625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77B700D-BDEB-3CB3-CE6B-56597CC6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A6CC6E51-DB92-1733-B7A4-DFDA2107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91A49EA-7D21-4B45-31E0-BBB6FCEA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D0FE9-7C4B-4C01-8850-91EE94B22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97945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8715875-23BA-55FF-42D8-73E1A5AF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F3CFD00-07B8-B5C9-08E3-A1E2C128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72A6D27-0D3E-9118-88D7-1D1510C4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DBC0C-171E-4FE9-9108-E7AC5E33D4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20119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82BA691-F23B-1F79-CB77-6EE9F732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66380509-2041-9AB5-527B-C6BD1BC2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579C26D-AC43-ABB3-97C8-A7EADB2D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A1EC1-E929-4D2D-8731-6C5FC66FB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2240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194175" cy="2058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63988"/>
            <a:ext cx="4194175" cy="2058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AC254E42-6399-061B-FDFD-013BC877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3AE53B5-0375-8659-423F-CDEC9416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F60EF28-A5F8-C2AB-A672-D537F83D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E771-DE82-4BD6-8AEB-2984FDCEE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418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810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8E61C9-68CD-8EFF-5EA1-7364CFF0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  <a:endParaRPr lang="en-US" alt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5AADA83-5E4A-5FA9-E266-72A3C310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  <a:endParaRPr lang="en-US" altLang="zh-CN" dirty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B7DC21-7EF7-8119-FF74-669C0D9B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D59DC-F7A9-4E0E-AD51-BEE430A30B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21020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5CE21-562F-8FF6-23C3-CAB56D0B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78C3C-07E1-02DD-3E9B-B2DE8037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AD15E-812A-9231-6F71-2785D3F1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624F2CB-B025-491D-AB0E-0F4A2A555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EB42F-8188-D686-A283-B035AF4B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960F9-81A0-ACAD-D02C-DD2381E5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8A8E-95A6-364F-BB01-664B9A74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C122B-F3DD-4305-B160-95AE13115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76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2413224-CC4D-205A-F135-466749A8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6C411F3-475B-29CC-BFFD-057E3226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B752EC3-0F0D-E165-70B0-AB45374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0A804-1A05-496C-B09B-B2F81F724E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A1393F7-04A4-10B2-FE51-E9A756B3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7D105B3-D805-3C76-6A51-7C7AC28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C8FCCD94-3594-665E-DAC2-51F31B2E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E08E-44D7-44B3-8D02-CE5FE0F58B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97EF527-A6B6-B185-13AA-A1CBB863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83916C8-77C2-A34E-4EE8-CA20F71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4124983-C374-7A65-28DD-1BD10A10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6F272-9FEC-4A60-BA72-27B8C9FE4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82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0DBC43F-FDC9-7E84-568F-27787C30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3F455DBA-4966-B03F-43E1-9E59C08E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FAB1D84-98A5-2CAF-644B-18D9389E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BE708-7A4C-4B10-9C37-5DBDEB6E96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2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C231621-7D82-8AD4-CA59-5006B68B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5C6859B-E285-099D-8850-2783D464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4C1A082-7B13-5509-EDB8-03481302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84A-2EB5-45A0-AC58-858ABE4320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0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FAF08C0-A25C-E8D5-3B3A-40488DF0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D65E719-AF0B-0236-7DD1-4D255A24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BA29EA-25AD-62C7-FB42-324ACDF2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4202-19DA-4037-8926-452980E1C9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6B15920-A230-4569-E8CC-4C7EB19F23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4FD1214-863D-28BC-A979-0BC46A865F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D69C0-98EE-EF5A-9988-9C3FEB054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固体物理基础（</a:t>
            </a:r>
            <a:r>
              <a:rPr lang="en-US" altLang="zh-CN"/>
              <a:t>2019</a:t>
            </a:r>
            <a:r>
              <a:rPr lang="zh-CN" altLang="en-US"/>
              <a:t>春）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7D0BB-555B-E7AE-9889-EEFB5901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清华大学电子工程系 汪莱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D72EA-EF43-710C-0F90-D7D66DB3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71545C7-5AF0-4958-8F51-9A9A211F1B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11" r:id="rId2"/>
    <p:sldLayoutId id="2147484802" r:id="rId3"/>
    <p:sldLayoutId id="2147484803" r:id="rId4"/>
    <p:sldLayoutId id="2147484804" r:id="rId5"/>
    <p:sldLayoutId id="2147484805" r:id="rId6"/>
    <p:sldLayoutId id="2147484806" r:id="rId7"/>
    <p:sldLayoutId id="2147484807" r:id="rId8"/>
    <p:sldLayoutId id="2147484808" r:id="rId9"/>
    <p:sldLayoutId id="2147484809" r:id="rId10"/>
    <p:sldLayoutId id="2147484810" r:id="rId11"/>
    <p:sldLayoutId id="2147484812" r:id="rId12"/>
    <p:sldLayoutId id="2147484813" r:id="rId13"/>
    <p:sldLayoutId id="2147484814" r:id="rId14"/>
    <p:sldLayoutId id="2147484815" r:id="rId15"/>
    <p:sldLayoutId id="214748481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image" Target="../media/image46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51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1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52.wmf"/><Relationship Id="rId10" Type="http://schemas.openxmlformats.org/officeDocument/2006/relationships/image" Target="../media/image53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7" Type="http://schemas.openxmlformats.org/officeDocument/2006/relationships/image" Target="../media/image5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Work\&#35762;&#20041;\&#22266;&#20307;&#29289;&#29702;&#22522;&#30784;&#26680;&#24515;&#35838;&#25945;&#24072;&#30003;&#35831;\&#27754;&#33713;&#35762;&#20041;\&#19977;&#26497;&#31649;.avi" TargetMode="Externa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7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wmf"/><Relationship Id="rId4" Type="http://schemas.openxmlformats.org/officeDocument/2006/relationships/oleObject" Target="../embeddings/oleObject52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56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9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60.bin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465CF73-5B6D-CEE0-8824-7D224E9AA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 固体的电特性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C0557A1-573E-0352-AD7E-93AD22B8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9084B06D-EC4D-4F18-3D1E-8FF25985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P108-112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18436" name="灯片编号占位符 5">
            <a:extLst>
              <a:ext uri="{FF2B5EF4-FFF2-40B4-BE49-F238E27FC236}">
                <a16:creationId xmlns:a16="http://schemas.microsoft.com/office/drawing/2014/main" id="{79668BDD-6E67-A2EC-98AB-0621C4E2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031117-AC64-4F23-815C-A663F12DEBA3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4">
            <a:extLst>
              <a:ext uri="{FF2B5EF4-FFF2-40B4-BE49-F238E27FC236}">
                <a16:creationId xmlns:a16="http://schemas.microsoft.com/office/drawing/2014/main" id="{EA23430D-E7FE-DC6D-8B4F-C66645D4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341313"/>
            <a:ext cx="8540750" cy="1143000"/>
          </a:xfrm>
        </p:spPr>
        <p:txBody>
          <a:bodyPr/>
          <a:lstStyle/>
          <a:p>
            <a:r>
              <a:rPr kumimoji="1" lang="en-US" altLang="zh-CN">
                <a:cs typeface="Times New Roman" panose="02020603050405020304" pitchFamily="18" charset="0"/>
              </a:rPr>
              <a:t>PN </a:t>
            </a:r>
            <a:r>
              <a:rPr kumimoji="1" lang="zh-CN" altLang="en-US" sz="4800">
                <a:cs typeface="Times New Roman" panose="02020603050405020304" pitchFamily="18" charset="0"/>
              </a:rPr>
              <a:t>结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9459" name="内容占位符 5">
            <a:extLst>
              <a:ext uri="{FF2B5EF4-FFF2-40B4-BE49-F238E27FC236}">
                <a16:creationId xmlns:a16="http://schemas.microsoft.com/office/drawing/2014/main" id="{528D3B7D-ED64-2E68-3B06-BDBE8F57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628775"/>
            <a:ext cx="8540750" cy="4270375"/>
          </a:xfrm>
        </p:spPr>
        <p:txBody>
          <a:bodyPr/>
          <a:lstStyle/>
          <a:p>
            <a:r>
              <a:rPr kumimoji="1" lang="en-US" altLang="zh-CN" sz="2800">
                <a:cs typeface="Times New Roman" panose="02020603050405020304" pitchFamily="18" charset="0"/>
              </a:rPr>
              <a:t>PN</a:t>
            </a:r>
            <a:r>
              <a:rPr kumimoji="1" lang="zh-CN" altLang="en-US" sz="2800">
                <a:cs typeface="Times New Roman" panose="02020603050405020304" pitchFamily="18" charset="0"/>
              </a:rPr>
              <a:t>结是许多</a:t>
            </a:r>
            <a:r>
              <a:rPr kumimoji="1" lang="zh-CN" altLang="en-US" sz="2800">
                <a:solidFill>
                  <a:srgbClr val="0000FF"/>
                </a:solidFill>
                <a:cs typeface="Times New Roman" panose="02020603050405020304" pitchFamily="18" charset="0"/>
              </a:rPr>
              <a:t>半导体器件的核心</a:t>
            </a:r>
            <a:r>
              <a:rPr kumimoji="1" lang="zh-CN" altLang="en-US" sz="2800">
                <a:cs typeface="Times New Roman" panose="02020603050405020304" pitchFamily="18" charset="0"/>
              </a:rPr>
              <a:t>，掌握</a:t>
            </a:r>
            <a:r>
              <a:rPr kumimoji="1" lang="en-US" altLang="zh-CN" sz="2800">
                <a:cs typeface="Times New Roman" panose="02020603050405020304" pitchFamily="18" charset="0"/>
              </a:rPr>
              <a:t>PN</a:t>
            </a:r>
            <a:r>
              <a:rPr kumimoji="1" lang="zh-CN" altLang="en-US" sz="2800">
                <a:cs typeface="Times New Roman" panose="02020603050405020304" pitchFamily="18" charset="0"/>
              </a:rPr>
              <a:t>结的性质是分析这些器件的基础。</a:t>
            </a:r>
            <a:endParaRPr kumimoji="1" lang="en-US" altLang="zh-CN" sz="2800">
              <a:cs typeface="Times New Roman" panose="02020603050405020304" pitchFamily="18" charset="0"/>
            </a:endParaRPr>
          </a:p>
          <a:p>
            <a:r>
              <a:rPr kumimoji="1" lang="en-US" altLang="zh-CN" sz="2800">
                <a:cs typeface="Times New Roman" panose="02020603050405020304" pitchFamily="18" charset="0"/>
              </a:rPr>
              <a:t>PN</a:t>
            </a:r>
            <a:r>
              <a:rPr kumimoji="1" lang="zh-CN" altLang="en-US" sz="2800">
                <a:cs typeface="Times New Roman" panose="02020603050405020304" pitchFamily="18" charset="0"/>
              </a:rPr>
              <a:t>结的性质集中反映了半导体导电性能的特点：</a:t>
            </a:r>
            <a:r>
              <a:rPr kumimoji="1" lang="zh-CN" altLang="en-US" sz="2800">
                <a:solidFill>
                  <a:srgbClr val="0000FF"/>
                </a:solidFill>
                <a:cs typeface="Times New Roman" panose="02020603050405020304" pitchFamily="18" charset="0"/>
              </a:rPr>
              <a:t>存在两种载流子，载流子有漂移、扩散和产生－复合三种基本运动形式</a:t>
            </a:r>
            <a:r>
              <a:rPr kumimoji="1" lang="zh-CN" altLang="en-US" sz="2800">
                <a:cs typeface="Times New Roman" panose="02020603050405020304" pitchFamily="18" charset="0"/>
              </a:rPr>
              <a:t>。在不同情况下，这三种运动形式对导电性能的贡献各不相同。</a:t>
            </a:r>
            <a:endParaRPr kumimoji="1" lang="en-US" altLang="zh-CN" sz="2800">
              <a:cs typeface="Times New Roman" panose="02020603050405020304" pitchFamily="18" charset="0"/>
            </a:endParaRPr>
          </a:p>
          <a:p>
            <a:r>
              <a:rPr kumimoji="1" lang="zh-CN" altLang="en-US" sz="2800">
                <a:cs typeface="Times New Roman" panose="02020603050405020304" pitchFamily="18" charset="0"/>
              </a:rPr>
              <a:t>因此，作为半导体所特有的物理现象，</a:t>
            </a:r>
            <a:r>
              <a:rPr kumimoji="1" lang="en-US" altLang="zh-CN" sz="2800">
                <a:cs typeface="Times New Roman" panose="02020603050405020304" pitchFamily="18" charset="0"/>
              </a:rPr>
              <a:t>PN</a:t>
            </a:r>
            <a:r>
              <a:rPr kumimoji="1" lang="zh-CN" altLang="en-US" sz="2800">
                <a:cs typeface="Times New Roman" panose="02020603050405020304" pitchFamily="18" charset="0"/>
              </a:rPr>
              <a:t>结一直受到人们的重视。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B8968221-2D90-D0E5-5870-1839C03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6E4A8-90BB-4A77-8140-0583BB1566B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8">
            <a:extLst>
              <a:ext uri="{FF2B5EF4-FFF2-40B4-BE49-F238E27FC236}">
                <a16:creationId xmlns:a16="http://schemas.microsoft.com/office/drawing/2014/main" id="{719E785C-747D-CD03-0FFF-C2E2CEF7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3" y="1020763"/>
            <a:ext cx="72993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在一块本征半导体上，用不同的掺杂工艺，使其一边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形成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型半导体，另一边形成 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3F92803-3ED5-C848-490B-1FA33D118AC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62363" y="20638"/>
            <a:ext cx="1800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 </a:t>
            </a:r>
            <a:r>
              <a:rPr kumimoji="1" lang="zh-CN" altLang="en-US" sz="4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</a:p>
        </p:txBody>
      </p:sp>
      <p:grpSp>
        <p:nvGrpSpPr>
          <p:cNvPr id="20484" name="组合 3">
            <a:extLst>
              <a:ext uri="{FF2B5EF4-FFF2-40B4-BE49-F238E27FC236}">
                <a16:creationId xmlns:a16="http://schemas.microsoft.com/office/drawing/2014/main" id="{9D2E6147-48BB-FEAF-DB06-53D98C867B2F}"/>
              </a:ext>
            </a:extLst>
          </p:cNvPr>
          <p:cNvGrpSpPr>
            <a:grpSpLocks/>
          </p:cNvGrpSpPr>
          <p:nvPr/>
        </p:nvGrpSpPr>
        <p:grpSpPr bwMode="auto">
          <a:xfrm>
            <a:off x="2744788" y="1971675"/>
            <a:ext cx="3673475" cy="1457325"/>
            <a:chOff x="2411413" y="1916113"/>
            <a:chExt cx="4295775" cy="1944935"/>
          </a:xfrm>
        </p:grpSpPr>
        <p:sp>
          <p:nvSpPr>
            <p:cNvPr id="20488" name="Rectangle 37">
              <a:extLst>
                <a:ext uri="{FF2B5EF4-FFF2-40B4-BE49-F238E27FC236}">
                  <a16:creationId xmlns:a16="http://schemas.microsoft.com/office/drawing/2014/main" id="{33F99A34-A4B6-0D13-3C87-6264E9D2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413" y="1916113"/>
              <a:ext cx="2151062" cy="1944687"/>
            </a:xfrm>
            <a:prstGeom prst="rect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89" name="Rectangle 38">
              <a:extLst>
                <a:ext uri="{FF2B5EF4-FFF2-40B4-BE49-F238E27FC236}">
                  <a16:creationId xmlns:a16="http://schemas.microsoft.com/office/drawing/2014/main" id="{2B5A5564-7FD7-C419-A28A-8740038ED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5" y="1916361"/>
              <a:ext cx="2151063" cy="1944687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90" name="Text Box 39">
              <a:extLst>
                <a:ext uri="{FF2B5EF4-FFF2-40B4-BE49-F238E27FC236}">
                  <a16:creationId xmlns:a16="http://schemas.microsoft.com/office/drawing/2014/main" id="{B039872B-E848-E53C-8A93-FF0E75424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211" y="2703788"/>
              <a:ext cx="705403" cy="4929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</a:t>
              </a:r>
            </a:p>
          </p:txBody>
        </p:sp>
        <p:sp>
          <p:nvSpPr>
            <p:cNvPr id="20491" name="Text Box 40">
              <a:extLst>
                <a:ext uri="{FF2B5EF4-FFF2-40B4-BE49-F238E27FC236}">
                  <a16:creationId xmlns:a16="http://schemas.microsoft.com/office/drawing/2014/main" id="{3BAF95A7-909F-0BF4-71DF-D39FB7171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552" y="2703788"/>
              <a:ext cx="723325" cy="49290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</a:t>
              </a:r>
            </a:p>
          </p:txBody>
        </p:sp>
      </p:grpSp>
      <p:pic>
        <p:nvPicPr>
          <p:cNvPr id="1701958" name="Picture 70">
            <a:extLst>
              <a:ext uri="{FF2B5EF4-FFF2-40B4-BE49-F238E27FC236}">
                <a16:creationId xmlns:a16="http://schemas.microsoft.com/office/drawing/2014/main" id="{E76653DA-F8E4-01AD-9BCC-87497F82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0" y="3584575"/>
            <a:ext cx="3455988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1959" name="Picture 71">
            <a:extLst>
              <a:ext uri="{FF2B5EF4-FFF2-40B4-BE49-F238E27FC236}">
                <a16:creationId xmlns:a16="http://schemas.microsoft.com/office/drawing/2014/main" id="{78705C23-CE11-E0FA-4B34-803FF47D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584575"/>
            <a:ext cx="338455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灯片编号占位符 3">
            <a:extLst>
              <a:ext uri="{FF2B5EF4-FFF2-40B4-BE49-F238E27FC236}">
                <a16:creationId xmlns:a16="http://schemas.microsoft.com/office/drawing/2014/main" id="{14850AB0-9A57-A729-91DE-9885FD0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BF695F-E706-46C1-B370-9BCD4AB990C4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5C2B9D6C-F290-DABF-19C5-C320CE17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1271588"/>
            <a:ext cx="52292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结最简单的性质是具有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单向导电性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1A83A4A-BCED-CE40-7B53-24019A3A400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671888" y="125413"/>
            <a:ext cx="1800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 </a:t>
            </a:r>
            <a:r>
              <a:rPr kumimoji="1" lang="zh-CN" altLang="en-US" sz="44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</a:t>
            </a:r>
          </a:p>
        </p:txBody>
      </p:sp>
      <p:pic>
        <p:nvPicPr>
          <p:cNvPr id="21508" name="Picture 6">
            <a:extLst>
              <a:ext uri="{FF2B5EF4-FFF2-40B4-BE49-F238E27FC236}">
                <a16:creationId xmlns:a16="http://schemas.microsoft.com/office/drawing/2014/main" id="{4CD83220-DDF7-4F66-FD4A-B4F7A34B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133600"/>
            <a:ext cx="47529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32" name="Picture 8">
            <a:extLst>
              <a:ext uri="{FF2B5EF4-FFF2-40B4-BE49-F238E27FC236}">
                <a16:creationId xmlns:a16="http://schemas.microsoft.com/office/drawing/2014/main" id="{BE1BFD81-4767-54B8-CEA9-1D84DB16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708275"/>
            <a:ext cx="3097212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33" name="Picture 9">
            <a:extLst>
              <a:ext uri="{FF2B5EF4-FFF2-40B4-BE49-F238E27FC236}">
                <a16:creationId xmlns:a16="http://schemas.microsoft.com/office/drawing/2014/main" id="{280CC69A-BEFE-16ED-1FE1-9AFA843DF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3168650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灯片编号占位符 3">
            <a:extLst>
              <a:ext uri="{FF2B5EF4-FFF2-40B4-BE49-F238E27FC236}">
                <a16:creationId xmlns:a16="http://schemas.microsoft.com/office/drawing/2014/main" id="{32BD42F3-1593-4148-88E4-253AA4F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53CE1-DD87-461D-BE67-1EDA2EDDD861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5EB8EE93-E24D-3BF6-59D6-9DEFFB05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D69CF2F7-D493-C2E5-BEEC-87656874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22532" name="灯片编号占位符 5">
            <a:extLst>
              <a:ext uri="{FF2B5EF4-FFF2-40B4-BE49-F238E27FC236}">
                <a16:creationId xmlns:a16="http://schemas.microsoft.com/office/drawing/2014/main" id="{C1C5EDDA-7C51-15BE-AB18-EE58B659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7CAF3-33F2-40D3-B638-739296A4AFC3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D5FD69A6-158C-FCC5-D383-5891A1856608}"/>
              </a:ext>
            </a:extLst>
          </p:cNvPr>
          <p:cNvSpPr>
            <a:spLocks noGrp="1" noRot="1"/>
          </p:cNvSpPr>
          <p:nvPr>
            <p:ph type="body" idx="4294967295"/>
          </p:nvPr>
        </p:nvSpPr>
        <p:spPr>
          <a:xfrm>
            <a:off x="457200" y="981075"/>
            <a:ext cx="8229600" cy="604838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电子和空穴的浓度：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CCD5E970-8E45-C8CF-5119-E3AD00C94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1646238"/>
          <a:ext cx="31702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66584" progId="Equation.DSMT4">
                  <p:embed/>
                </p:oleObj>
              </mc:Choice>
              <mc:Fallback>
                <p:oleObj name="Equation" r:id="rId2" imgW="1091726" imgH="2665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1646238"/>
                        <a:ext cx="3170237" cy="7747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513759C7-3839-55C3-174D-BC2B4940E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8" y="1704975"/>
          <a:ext cx="28082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115" imgH="266584" progId="Equation.DSMT4">
                  <p:embed/>
                </p:oleObj>
              </mc:Choice>
              <mc:Fallback>
                <p:oleObj name="Equation" r:id="rId4" imgW="1117115" imgH="26658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1704975"/>
                        <a:ext cx="2808287" cy="6699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2">
            <a:extLst>
              <a:ext uri="{FF2B5EF4-FFF2-40B4-BE49-F238E27FC236}">
                <a16:creationId xmlns:a16="http://schemas.microsoft.com/office/drawing/2014/main" id="{538D7A3E-DAF7-E9D6-F226-37C7722C0FA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457200" y="-793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结中</a:t>
            </a: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型、</a:t>
            </a: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型部分的费米能级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C4F12E7C-D75C-19C1-2336-E7CCD7D0A96F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092325"/>
            <a:ext cx="4356100" cy="1263650"/>
            <a:chOff x="2994" y="1565"/>
            <a:chExt cx="2744" cy="796"/>
          </a:xfrm>
        </p:grpSpPr>
        <p:sp>
          <p:nvSpPr>
            <p:cNvPr id="23592" name="Rectangle 3">
              <a:extLst>
                <a:ext uri="{FF2B5EF4-FFF2-40B4-BE49-F238E27FC236}">
                  <a16:creationId xmlns:a16="http://schemas.microsoft.com/office/drawing/2014/main" id="{76BD76E6-40D0-503C-F311-5D44C267CC90}"/>
                </a:ext>
              </a:extLst>
            </p:cNvPr>
            <p:cNvSpPr>
              <a:spLocks noRot="1" noChangeArrowheads="1"/>
            </p:cNvSpPr>
            <p:nvPr/>
          </p:nvSpPr>
          <p:spPr bwMode="auto">
            <a:xfrm>
              <a:off x="2994" y="1817"/>
              <a:ext cx="2744" cy="5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空穴浓度远远大于电子浓度，</a:t>
              </a:r>
            </a:p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费米能级应比较接近价带</a:t>
              </a:r>
            </a:p>
          </p:txBody>
        </p:sp>
        <p:sp>
          <p:nvSpPr>
            <p:cNvPr id="23593" name="Text Box 13">
              <a:extLst>
                <a:ext uri="{FF2B5EF4-FFF2-40B4-BE49-F238E27FC236}">
                  <a16:creationId xmlns:a16="http://schemas.microsoft.com/office/drawing/2014/main" id="{E50ED7B7-7888-59C2-3F41-5D8721F3C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1565"/>
              <a:ext cx="417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70000"/>
                <a:buFont typeface="Wingdings" panose="05000000000000000000" pitchFamily="2" charset="2"/>
                <a:buNone/>
              </a:pPr>
              <a:r>
                <a:rPr lang="en-US" altLang="zh-CN" sz="2000" b="1" i="1">
                  <a:solidFill>
                    <a:srgbClr val="A5002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b="1">
                  <a:solidFill>
                    <a:srgbClr val="A5002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 </a:t>
              </a:r>
            </a:p>
          </p:txBody>
        </p:sp>
      </p:grpSp>
      <p:sp>
        <p:nvSpPr>
          <p:cNvPr id="1744910" name="Text Box 14">
            <a:extLst>
              <a:ext uri="{FF2B5EF4-FFF2-40B4-BE49-F238E27FC236}">
                <a16:creationId xmlns:a16="http://schemas.microsoft.com/office/drawing/2014/main" id="{B5DB456E-DC52-0F1B-065C-74E3A8E2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876925"/>
            <a:ext cx="5078412" cy="46196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两个部分的费米能级之间存在能级差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D9F0BB4A-3EB3-7B09-4FA1-80275BBB9817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2087563"/>
            <a:ext cx="4341812" cy="1255712"/>
            <a:chOff x="191" y="2721"/>
            <a:chExt cx="2735" cy="791"/>
          </a:xfrm>
        </p:grpSpPr>
        <p:sp>
          <p:nvSpPr>
            <p:cNvPr id="23590" name="Text Box 12">
              <a:extLst>
                <a:ext uri="{FF2B5EF4-FFF2-40B4-BE49-F238E27FC236}">
                  <a16:creationId xmlns:a16="http://schemas.microsoft.com/office/drawing/2014/main" id="{0D0B79E3-77FB-53CA-3A3F-776439264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2968"/>
              <a:ext cx="2735" cy="544"/>
            </a:xfrm>
            <a:prstGeom prst="rect">
              <a:avLst/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342900" indent="-3429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chemeClr val="tx1"/>
                </a:buClr>
                <a:buSzPct val="70000"/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电子浓度远远大于空穴浓度，</a:t>
              </a:r>
            </a:p>
            <a:p>
              <a:pPr lvl="1" eaLnBrk="1" hangingPunct="1">
                <a:spcBef>
                  <a:spcPct val="0"/>
                </a:spcBef>
                <a:buClr>
                  <a:schemeClr val="tx1"/>
                </a:buClr>
                <a:buSzPct val="70000"/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费米能级比较接近导带</a:t>
              </a:r>
            </a:p>
          </p:txBody>
        </p:sp>
        <p:sp>
          <p:nvSpPr>
            <p:cNvPr id="23591" name="Text Box 15">
              <a:extLst>
                <a:ext uri="{FF2B5EF4-FFF2-40B4-BE49-F238E27FC236}">
                  <a16:creationId xmlns:a16="http://schemas.microsoft.com/office/drawing/2014/main" id="{0C7F5012-AF2D-57C2-F87B-4022D4B9E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" y="2721"/>
              <a:ext cx="47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000" b="1">
                  <a:solidFill>
                    <a:srgbClr val="0000C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 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CEA35E61-5EA7-A499-9C02-68B28FF5DFD8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587750"/>
            <a:ext cx="3014662" cy="2144713"/>
            <a:chOff x="935" y="2779"/>
            <a:chExt cx="1583" cy="1150"/>
          </a:xfrm>
        </p:grpSpPr>
        <p:sp>
          <p:nvSpPr>
            <p:cNvPr id="23578" name="Line 17">
              <a:extLst>
                <a:ext uri="{FF2B5EF4-FFF2-40B4-BE49-F238E27FC236}">
                  <a16:creationId xmlns:a16="http://schemas.microsoft.com/office/drawing/2014/main" id="{4063414E-AF44-4EF6-CCB6-523284D6F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2931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79" name="Line 18">
              <a:extLst>
                <a:ext uri="{FF2B5EF4-FFF2-40B4-BE49-F238E27FC236}">
                  <a16:creationId xmlns:a16="http://schemas.microsoft.com/office/drawing/2014/main" id="{F904DD0D-48FD-08BD-7A34-ED9A6530D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3793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0" name="Line 19">
              <a:extLst>
                <a:ext uri="{FF2B5EF4-FFF2-40B4-BE49-F238E27FC236}">
                  <a16:creationId xmlns:a16="http://schemas.microsoft.com/office/drawing/2014/main" id="{4DD3450B-8984-7474-E555-CA2B65436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3657"/>
              <a:ext cx="117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81" name="Text Box 20">
              <a:extLst>
                <a:ext uri="{FF2B5EF4-FFF2-40B4-BE49-F238E27FC236}">
                  <a16:creationId xmlns:a16="http://schemas.microsoft.com/office/drawing/2014/main" id="{2BA25273-A55F-D329-676F-3624C00327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2843"/>
              <a:ext cx="21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82" name="Text Box 21">
              <a:extLst>
                <a:ext uri="{FF2B5EF4-FFF2-40B4-BE49-F238E27FC236}">
                  <a16:creationId xmlns:a16="http://schemas.microsoft.com/office/drawing/2014/main" id="{3453F882-608F-33B2-132A-2C872367B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" y="3666"/>
              <a:ext cx="21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3583" name="Oval 22">
              <a:extLst>
                <a:ext uri="{FF2B5EF4-FFF2-40B4-BE49-F238E27FC236}">
                  <a16:creationId xmlns:a16="http://schemas.microsoft.com/office/drawing/2014/main" id="{57B03415-B362-6A29-F871-CDA2F2F6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2779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4" name="Oval 23">
              <a:extLst>
                <a:ext uri="{FF2B5EF4-FFF2-40B4-BE49-F238E27FC236}">
                  <a16:creationId xmlns:a16="http://schemas.microsoft.com/office/drawing/2014/main" id="{FE9FE52A-D6A0-6C38-66CD-03922901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79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5" name="Oval 24">
              <a:extLst>
                <a:ext uri="{FF2B5EF4-FFF2-40B4-BE49-F238E27FC236}">
                  <a16:creationId xmlns:a16="http://schemas.microsoft.com/office/drawing/2014/main" id="{5FA362B4-61FC-5488-807C-5F168E11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379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6" name="Oval 25">
              <a:extLst>
                <a:ext uri="{FF2B5EF4-FFF2-40B4-BE49-F238E27FC236}">
                  <a16:creationId xmlns:a16="http://schemas.microsoft.com/office/drawing/2014/main" id="{D67A70AA-BE83-FC27-C758-F84209058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79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7" name="Oval 26">
              <a:extLst>
                <a:ext uri="{FF2B5EF4-FFF2-40B4-BE49-F238E27FC236}">
                  <a16:creationId xmlns:a16="http://schemas.microsoft.com/office/drawing/2014/main" id="{6E40B5D5-8431-0162-DB86-4EBB3CF1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379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8" name="Oval 27">
              <a:extLst>
                <a:ext uri="{FF2B5EF4-FFF2-40B4-BE49-F238E27FC236}">
                  <a16:creationId xmlns:a16="http://schemas.microsoft.com/office/drawing/2014/main" id="{F8B08ECF-6093-DEC0-595B-E5E155EB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" y="379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89" name="Text Box 28">
              <a:extLst>
                <a:ext uri="{FF2B5EF4-FFF2-40B4-BE49-F238E27FC236}">
                  <a16:creationId xmlns:a16="http://schemas.microsoft.com/office/drawing/2014/main" id="{E0B37259-5C6F-8C11-ABE2-51DCE059E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" y="3500"/>
              <a:ext cx="3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" name="Group 29">
            <a:extLst>
              <a:ext uri="{FF2B5EF4-FFF2-40B4-BE49-F238E27FC236}">
                <a16:creationId xmlns:a16="http://schemas.microsoft.com/office/drawing/2014/main" id="{71A43043-0B37-571B-0AEE-ADC15871A11F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567113"/>
            <a:ext cx="3027363" cy="2170112"/>
            <a:chOff x="2791" y="2785"/>
            <a:chExt cx="1589" cy="1164"/>
          </a:xfrm>
        </p:grpSpPr>
        <p:sp>
          <p:nvSpPr>
            <p:cNvPr id="23566" name="Line 30">
              <a:extLst>
                <a:ext uri="{FF2B5EF4-FFF2-40B4-BE49-F238E27FC236}">
                  <a16:creationId xmlns:a16="http://schemas.microsoft.com/office/drawing/2014/main" id="{4235BB21-D39F-7237-4819-F9690CEE8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2931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7" name="Line 31">
              <a:extLst>
                <a:ext uri="{FF2B5EF4-FFF2-40B4-BE49-F238E27FC236}">
                  <a16:creationId xmlns:a16="http://schemas.microsoft.com/office/drawing/2014/main" id="{66ECE174-C7D0-D4DE-8530-716FDC8DD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793"/>
              <a:ext cx="11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8" name="Line 32">
              <a:extLst>
                <a:ext uri="{FF2B5EF4-FFF2-40B4-BE49-F238E27FC236}">
                  <a16:creationId xmlns:a16="http://schemas.microsoft.com/office/drawing/2014/main" id="{AC7AAAFA-BF3F-8D18-16A7-A06F0CC63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067"/>
              <a:ext cx="117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569" name="Text Box 33">
              <a:extLst>
                <a:ext uri="{FF2B5EF4-FFF2-40B4-BE49-F238E27FC236}">
                  <a16:creationId xmlns:a16="http://schemas.microsoft.com/office/drawing/2014/main" id="{6EE4A740-6348-7194-C55A-1323C8C92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2822"/>
              <a:ext cx="21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0" name="Text Box 34">
              <a:extLst>
                <a:ext uri="{FF2B5EF4-FFF2-40B4-BE49-F238E27FC236}">
                  <a16:creationId xmlns:a16="http://schemas.microsoft.com/office/drawing/2014/main" id="{63ADCDFA-0EA5-44F6-AE98-998E8B872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" y="3658"/>
              <a:ext cx="21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23571" name="Oval 35">
              <a:extLst>
                <a:ext uri="{FF2B5EF4-FFF2-40B4-BE49-F238E27FC236}">
                  <a16:creationId xmlns:a16="http://schemas.microsoft.com/office/drawing/2014/main" id="{95CDCE23-1888-D000-5C51-4CE438539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3813"/>
              <a:ext cx="137" cy="13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2" name="Oval 36">
              <a:extLst>
                <a:ext uri="{FF2B5EF4-FFF2-40B4-BE49-F238E27FC236}">
                  <a16:creationId xmlns:a16="http://schemas.microsoft.com/office/drawing/2014/main" id="{3E0CD86A-BCE6-BDBB-5B73-9F0F56E3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" y="2785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3" name="Oval 37">
              <a:extLst>
                <a:ext uri="{FF2B5EF4-FFF2-40B4-BE49-F238E27FC236}">
                  <a16:creationId xmlns:a16="http://schemas.microsoft.com/office/drawing/2014/main" id="{D19780E8-319C-A919-5040-00FEF3D6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785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4" name="Oval 38">
              <a:extLst>
                <a:ext uri="{FF2B5EF4-FFF2-40B4-BE49-F238E27FC236}">
                  <a16:creationId xmlns:a16="http://schemas.microsoft.com/office/drawing/2014/main" id="{60853749-71D1-73EC-04EA-4D18190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785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5" name="Oval 39">
              <a:extLst>
                <a:ext uri="{FF2B5EF4-FFF2-40B4-BE49-F238E27FC236}">
                  <a16:creationId xmlns:a16="http://schemas.microsoft.com/office/drawing/2014/main" id="{A486F97F-CE5F-5518-5363-983D4E7C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7" y="2785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6" name="Oval 40">
              <a:extLst>
                <a:ext uri="{FF2B5EF4-FFF2-40B4-BE49-F238E27FC236}">
                  <a16:creationId xmlns:a16="http://schemas.microsoft.com/office/drawing/2014/main" id="{20912323-A93A-7A5B-7075-C2806283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85"/>
              <a:ext cx="137" cy="136"/>
            </a:xfrm>
            <a:prstGeom prst="ellipse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77" name="Text Box 41">
              <a:extLst>
                <a:ext uri="{FF2B5EF4-FFF2-40B4-BE49-F238E27FC236}">
                  <a16:creationId xmlns:a16="http://schemas.microsoft.com/office/drawing/2014/main" id="{9DF6122C-2FB9-AFEB-60F7-93FB13C76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2976"/>
              <a:ext cx="41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</p:grpSp>
      <p:sp>
        <p:nvSpPr>
          <p:cNvPr id="1744941" name="Text Box 45">
            <a:extLst>
              <a:ext uri="{FF2B5EF4-FFF2-40B4-BE49-F238E27FC236}">
                <a16:creationId xmlns:a16="http://schemas.microsoft.com/office/drawing/2014/main" id="{C6AFCE69-9DD7-1C7B-092F-52B259D5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895975"/>
            <a:ext cx="2185988" cy="461963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载流子浓度差 </a:t>
            </a:r>
          </a:p>
        </p:txBody>
      </p:sp>
      <p:sp>
        <p:nvSpPr>
          <p:cNvPr id="1744942" name="AutoShape 46">
            <a:extLst>
              <a:ext uri="{FF2B5EF4-FFF2-40B4-BE49-F238E27FC236}">
                <a16:creationId xmlns:a16="http://schemas.microsoft.com/office/drawing/2014/main" id="{63C7E947-C376-2AEF-2293-AEF957D97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946775"/>
            <a:ext cx="576263" cy="360363"/>
          </a:xfrm>
          <a:prstGeom prst="right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565" name="灯片编号占位符 7">
            <a:extLst>
              <a:ext uri="{FF2B5EF4-FFF2-40B4-BE49-F238E27FC236}">
                <a16:creationId xmlns:a16="http://schemas.microsoft.com/office/drawing/2014/main" id="{3E1FC6F1-F622-1258-60B7-31FE700C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BEEBE-F78D-47DF-A181-36BFCB3F6F57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74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74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4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910" grpId="0" animBg="1"/>
      <p:bldP spid="1744941" grpId="0" animBg="1"/>
      <p:bldP spid="17449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699F7A-DBEE-6DC5-23D5-AD582FA31076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</a:t>
            </a: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结中的接触电势差</a:t>
            </a:r>
          </a:p>
        </p:txBody>
      </p:sp>
      <p:sp>
        <p:nvSpPr>
          <p:cNvPr id="24579" name="Text Box 11">
            <a:extLst>
              <a:ext uri="{FF2B5EF4-FFF2-40B4-BE49-F238E27FC236}">
                <a16:creationId xmlns:a16="http://schemas.microsoft.com/office/drawing/2014/main" id="{4A2D1337-B1FC-EFA0-56B8-ED0A73AEA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98613"/>
            <a:ext cx="5265738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两个部分的费米能级之间存在能级差</a:t>
            </a:r>
          </a:p>
        </p:txBody>
      </p:sp>
      <p:sp>
        <p:nvSpPr>
          <p:cNvPr id="24580" name="Text Box 12">
            <a:extLst>
              <a:ext uri="{FF2B5EF4-FFF2-40B4-BE49-F238E27FC236}">
                <a16:creationId xmlns:a16="http://schemas.microsoft.com/office/drawing/2014/main" id="{10357136-5FAF-27DB-4978-FCC14E74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589088"/>
            <a:ext cx="2032000" cy="461962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载流子浓度差</a:t>
            </a:r>
          </a:p>
        </p:txBody>
      </p:sp>
      <p:sp>
        <p:nvSpPr>
          <p:cNvPr id="24581" name="AutoShape 13">
            <a:extLst>
              <a:ext uri="{FF2B5EF4-FFF2-40B4-BE49-F238E27FC236}">
                <a16:creationId xmlns:a16="http://schemas.microsoft.com/office/drawing/2014/main" id="{9A9837E2-92F8-C738-C36F-73EE5CBCF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1644650"/>
            <a:ext cx="574675" cy="360363"/>
          </a:xfrm>
          <a:prstGeom prst="rightArrow">
            <a:avLst>
              <a:gd name="adj1" fmla="val 50000"/>
              <a:gd name="adj2" fmla="val 398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82" name="Text Box 14">
            <a:extLst>
              <a:ext uri="{FF2B5EF4-FFF2-40B4-BE49-F238E27FC236}">
                <a16:creationId xmlns:a16="http://schemas.microsoft.com/office/drawing/2014/main" id="{0BC3BE17-0DBD-7067-D338-8E3C16D8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17725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区电子向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区扩散；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区空穴向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区扩散，在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结的界面上产生电荷的积累，形成一定的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接触电势差</a:t>
            </a:r>
            <a:endParaRPr kumimoji="1" lang="en-US" altLang="zh-CN" sz="24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83" name="Text Box 15">
            <a:extLst>
              <a:ext uri="{FF2B5EF4-FFF2-40B4-BE49-F238E27FC236}">
                <a16:creationId xmlns:a16="http://schemas.microsoft.com/office/drawing/2014/main" id="{6F01E7AC-B0E5-A1A3-AFA8-3BC5872B0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21163"/>
            <a:ext cx="41148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接触电势差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型相对于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型具有负的电势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-V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，刚好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补偿费米能级原来的差别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，两边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费米能级拉平</a:t>
            </a:r>
          </a:p>
        </p:txBody>
      </p:sp>
      <p:sp>
        <p:nvSpPr>
          <p:cNvPr id="24584" name="Text Box 18">
            <a:extLst>
              <a:ext uri="{FF2B5EF4-FFF2-40B4-BE49-F238E27FC236}">
                <a16:creationId xmlns:a16="http://schemas.microsoft.com/office/drawing/2014/main" id="{FB67A243-F797-5A66-5B77-CB44FC153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05911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585" name="灯片编号占位符 3">
            <a:extLst>
              <a:ext uri="{FF2B5EF4-FFF2-40B4-BE49-F238E27FC236}">
                <a16:creationId xmlns:a16="http://schemas.microsoft.com/office/drawing/2014/main" id="{1419E2B6-061F-5552-CBFC-A386FC6A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575E1B-AEFA-44AF-B119-E113BCCDED3A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586" name="图片 2">
            <a:extLst>
              <a:ext uri="{FF2B5EF4-FFF2-40B4-BE49-F238E27FC236}">
                <a16:creationId xmlns:a16="http://schemas.microsoft.com/office/drawing/2014/main" id="{96BBA6B2-8105-7B08-644C-488745F8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556000"/>
            <a:ext cx="4357688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D5C195-B842-C921-C24D-B2D480CF606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58960" y="3384212"/>
            <a:ext cx="3366306" cy="430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8486A153-C7D6-E78F-7E47-F287A7B6ABD0}"/>
              </a:ext>
            </a:extLst>
          </p:cNvPr>
          <p:cNvGrpSpPr>
            <a:grpSpLocks/>
          </p:cNvGrpSpPr>
          <p:nvPr/>
        </p:nvGrpSpPr>
        <p:grpSpPr bwMode="auto">
          <a:xfrm>
            <a:off x="1951038" y="5545138"/>
            <a:ext cx="5256212" cy="979487"/>
            <a:chOff x="1292" y="3262"/>
            <a:chExt cx="4127" cy="712"/>
          </a:xfrm>
        </p:grpSpPr>
        <p:pic>
          <p:nvPicPr>
            <p:cNvPr id="25617" name="Picture 14">
              <a:extLst>
                <a:ext uri="{FF2B5EF4-FFF2-40B4-BE49-F238E27FC236}">
                  <a16:creationId xmlns:a16="http://schemas.microsoft.com/office/drawing/2014/main" id="{3B15CA34-1059-E128-8A06-CF24B55FF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3262"/>
              <a:ext cx="4127" cy="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8" name="Rectangle 15">
              <a:extLst>
                <a:ext uri="{FF2B5EF4-FFF2-40B4-BE49-F238E27FC236}">
                  <a16:creationId xmlns:a16="http://schemas.microsoft.com/office/drawing/2014/main" id="{4E65CDBB-0068-D7F7-9E7C-7D6A9C57D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748"/>
              <a:ext cx="2948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C777C18-027D-30AD-783B-82B3692E661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52625" y="28575"/>
            <a:ext cx="5238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结的形成过程</a:t>
            </a: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31054D94-447F-7F15-478C-D6BADF4C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500438"/>
            <a:ext cx="8027987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54" name="Picture 6">
            <a:extLst>
              <a:ext uri="{FF2B5EF4-FFF2-40B4-BE49-F238E27FC236}">
                <a16:creationId xmlns:a16="http://schemas.microsoft.com/office/drawing/2014/main" id="{639E73D4-6DC3-C311-07C5-096832E2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5013325"/>
            <a:ext cx="78311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6">
            <a:extLst>
              <a:ext uri="{FF2B5EF4-FFF2-40B4-BE49-F238E27FC236}">
                <a16:creationId xmlns:a16="http://schemas.microsoft.com/office/drawing/2014/main" id="{F461A03D-A46E-FFC0-0709-CC6A0E7B8494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591050"/>
            <a:ext cx="1584325" cy="782638"/>
            <a:chOff x="930" y="2603"/>
            <a:chExt cx="1085" cy="555"/>
          </a:xfrm>
        </p:grpSpPr>
        <p:sp>
          <p:nvSpPr>
            <p:cNvPr id="25615" name="Text Box 17">
              <a:extLst>
                <a:ext uri="{FF2B5EF4-FFF2-40B4-BE49-F238E27FC236}">
                  <a16:creationId xmlns:a16="http://schemas.microsoft.com/office/drawing/2014/main" id="{D7514491-136A-9D7F-3C49-A3596E0B40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4" y="2603"/>
              <a:ext cx="456" cy="233"/>
            </a:xfrm>
            <a:prstGeom prst="rec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PN</a:t>
              </a: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</a:t>
              </a:r>
            </a:p>
          </p:txBody>
        </p:sp>
        <p:sp>
          <p:nvSpPr>
            <p:cNvPr id="25616" name="Rectangle 18">
              <a:extLst>
                <a:ext uri="{FF2B5EF4-FFF2-40B4-BE49-F238E27FC236}">
                  <a16:creationId xmlns:a16="http://schemas.microsoft.com/office/drawing/2014/main" id="{9C75AD38-F018-4EB8-C6A5-5060F75A9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886"/>
              <a:ext cx="1085" cy="272"/>
            </a:xfrm>
            <a:prstGeom prst="rect">
              <a:avLst/>
            </a:prstGeom>
            <a:noFill/>
            <a:ln w="57150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607" name="灯片编号占位符 7">
            <a:extLst>
              <a:ext uri="{FF2B5EF4-FFF2-40B4-BE49-F238E27FC236}">
                <a16:creationId xmlns:a16="http://schemas.microsoft.com/office/drawing/2014/main" id="{AEF56613-780C-E085-9EB1-C791B99D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B1945A-A77F-4AD0-BD0F-8E98636152B3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608" name="Picture 4">
            <a:extLst>
              <a:ext uri="{FF2B5EF4-FFF2-40B4-BE49-F238E27FC236}">
                <a16:creationId xmlns:a16="http://schemas.microsoft.com/office/drawing/2014/main" id="{57C79319-C7E7-B850-369D-F8C6F7678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1020763"/>
            <a:ext cx="3203575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7">
            <a:extLst>
              <a:ext uri="{FF2B5EF4-FFF2-40B4-BE49-F238E27FC236}">
                <a16:creationId xmlns:a16="http://schemas.microsoft.com/office/drawing/2014/main" id="{70BADEB9-9044-B123-6079-FD0561212D41}"/>
              </a:ext>
            </a:extLst>
          </p:cNvPr>
          <p:cNvGrpSpPr>
            <a:grpSpLocks/>
          </p:cNvGrpSpPr>
          <p:nvPr/>
        </p:nvGrpSpPr>
        <p:grpSpPr bwMode="auto">
          <a:xfrm>
            <a:off x="4100513" y="1352550"/>
            <a:ext cx="957262" cy="508000"/>
            <a:chOff x="2368" y="615"/>
            <a:chExt cx="603" cy="320"/>
          </a:xfrm>
        </p:grpSpPr>
        <p:sp>
          <p:nvSpPr>
            <p:cNvPr id="25613" name="Text Box 8">
              <a:extLst>
                <a:ext uri="{FF2B5EF4-FFF2-40B4-BE49-F238E27FC236}">
                  <a16:creationId xmlns:a16="http://schemas.microsoft.com/office/drawing/2014/main" id="{BF8223C9-EAE2-4D3A-32E2-962CACA2A2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615"/>
              <a:ext cx="4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扩散 </a:t>
              </a:r>
            </a:p>
          </p:txBody>
        </p:sp>
        <p:sp>
          <p:nvSpPr>
            <p:cNvPr id="25614" name="Line 9">
              <a:extLst>
                <a:ext uri="{FF2B5EF4-FFF2-40B4-BE49-F238E27FC236}">
                  <a16:creationId xmlns:a16="http://schemas.microsoft.com/office/drawing/2014/main" id="{A0DA8F02-9B45-EAE4-D152-49A2F5AC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935"/>
              <a:ext cx="590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ED2ABBCC-EE7B-1764-B084-E0942B5A95DB}"/>
              </a:ext>
            </a:extLst>
          </p:cNvPr>
          <p:cNvGrpSpPr>
            <a:grpSpLocks/>
          </p:cNvGrpSpPr>
          <p:nvPr/>
        </p:nvGrpSpPr>
        <p:grpSpPr bwMode="auto">
          <a:xfrm>
            <a:off x="4049713" y="2190750"/>
            <a:ext cx="957262" cy="508000"/>
            <a:chOff x="4150" y="842"/>
            <a:chExt cx="603" cy="320"/>
          </a:xfrm>
        </p:grpSpPr>
        <p:sp>
          <p:nvSpPr>
            <p:cNvPr id="25611" name="Text Box 11">
              <a:extLst>
                <a:ext uri="{FF2B5EF4-FFF2-40B4-BE49-F238E27FC236}">
                  <a16:creationId xmlns:a16="http://schemas.microsoft.com/office/drawing/2014/main" id="{BCEEEA25-88D8-FF6B-B0A1-A2545DD1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842"/>
              <a:ext cx="4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漂移 </a:t>
              </a: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96C44E8E-1A3C-AD50-8C14-9B69168B2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3" y="1162"/>
              <a:ext cx="590" cy="0"/>
            </a:xfrm>
            <a:prstGeom prst="line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6">
            <a:extLst>
              <a:ext uri="{FF2B5EF4-FFF2-40B4-BE49-F238E27FC236}">
                <a16:creationId xmlns:a16="http://schemas.microsoft.com/office/drawing/2014/main" id="{33F45B4C-FC03-598C-FDCD-C2D99225B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09650"/>
            <a:ext cx="4198938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87EAFCF2-E60F-0C51-624B-F1BF8053990F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831975" y="1588"/>
            <a:ext cx="5483225" cy="1143000"/>
          </a:xfrm>
          <a:noFill/>
        </p:spPr>
        <p:txBody>
          <a:bodyPr/>
          <a:lstStyle/>
          <a:p>
            <a:r>
              <a:rPr kumimoji="1" lang="en-US" altLang="zh-CN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结中的空间电荷区</a:t>
            </a:r>
          </a:p>
        </p:txBody>
      </p:sp>
      <p:sp>
        <p:nvSpPr>
          <p:cNvPr id="1749003" name="Text Box 11">
            <a:extLst>
              <a:ext uri="{FF2B5EF4-FFF2-40B4-BE49-F238E27FC236}">
                <a16:creationId xmlns:a16="http://schemas.microsoft.com/office/drawing/2014/main" id="{82587F54-DCF0-8DD8-8EF1-25F6D911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201863"/>
            <a:ext cx="3097212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能带弯曲处即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结的空间电荷区</a:t>
            </a:r>
          </a:p>
        </p:txBody>
      </p:sp>
      <p:sp>
        <p:nvSpPr>
          <p:cNvPr id="26629" name="Text Box 12">
            <a:extLst>
              <a:ext uri="{FF2B5EF4-FFF2-40B4-BE49-F238E27FC236}">
                <a16:creationId xmlns:a16="http://schemas.microsoft.com/office/drawing/2014/main" id="{067DDA54-1B7C-88B4-4894-9965B7FC3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157288"/>
            <a:ext cx="4824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载流子扩散之后，形成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，电荷区宽度微米量级</a:t>
            </a:r>
          </a:p>
        </p:txBody>
      </p:sp>
      <p:sp>
        <p:nvSpPr>
          <p:cNvPr id="1749014" name="Text Box 22">
            <a:extLst>
              <a:ext uri="{FF2B5EF4-FFF2-40B4-BE49-F238E27FC236}">
                <a16:creationId xmlns:a16="http://schemas.microsoft.com/office/drawing/2014/main" id="{1DE88B12-78DB-6098-66DD-BD687546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5421313"/>
            <a:ext cx="4356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平衡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结中，载流子的扩散和漂移运动相对平衡 </a:t>
            </a:r>
          </a:p>
        </p:txBody>
      </p:sp>
      <p:sp>
        <p:nvSpPr>
          <p:cNvPr id="1749015" name="Text Box 23">
            <a:extLst>
              <a:ext uri="{FF2B5EF4-FFF2-40B4-BE49-F238E27FC236}">
                <a16:creationId xmlns:a16="http://schemas.microsoft.com/office/drawing/2014/main" id="{822F2B95-2F27-27B1-138D-1047DCE41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3397250"/>
            <a:ext cx="43561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空间电荷区对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区电子和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区空穴均形成扩散势垒，势垒高度：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632" name="灯片编号占位符 7">
            <a:extLst>
              <a:ext uri="{FF2B5EF4-FFF2-40B4-BE49-F238E27FC236}">
                <a16:creationId xmlns:a16="http://schemas.microsoft.com/office/drawing/2014/main" id="{89F9E6FF-4365-70D8-9A26-1FDC0233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8D8F8-2563-4241-ABE8-762330B141D7}" type="slidenum">
              <a:rPr lang="zh-CN" altLang="en-US" sz="1200" b="1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200" b="1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6253B-6E74-312F-509E-5BA83930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027488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CCEC84-D625-D5EF-F02D-BD03023A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5470525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扩散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75519E-47BB-6386-6749-3E60089E44A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3897" y="4609762"/>
            <a:ext cx="3366306" cy="43088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4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4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003" grpId="0" animBg="1"/>
      <p:bldP spid="1749014" grpId="0"/>
      <p:bldP spid="1749015" grpId="0"/>
      <p:bldP spid="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3">
            <a:extLst>
              <a:ext uri="{FF2B5EF4-FFF2-40B4-BE49-F238E27FC236}">
                <a16:creationId xmlns:a16="http://schemas.microsoft.com/office/drawing/2014/main" id="{71FB01C3-31F4-2056-FFE2-EB475089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54475"/>
            <a:ext cx="4357687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F863DC37-0420-11FB-8EBE-803BD1212322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平衡状态下的结区载流子浓度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330D9FB-AD5F-5BC2-E6AB-794D7565EAFF}"/>
              </a:ext>
            </a:extLst>
          </p:cNvPr>
          <p:cNvSpPr>
            <a:spLocks noGrp="1" noRot="1"/>
          </p:cNvSpPr>
          <p:nvPr>
            <p:ph type="body" idx="4294967295"/>
          </p:nvPr>
        </p:nvSpPr>
        <p:spPr>
          <a:xfrm>
            <a:off x="457200" y="1125538"/>
            <a:ext cx="8229600" cy="603250"/>
          </a:xfrm>
          <a:solidFill>
            <a:schemeClr val="bg1"/>
          </a:solidFill>
        </p:spPr>
        <p:txBody>
          <a:bodyPr/>
          <a:lstStyle/>
          <a:p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区和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区电子浓度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均满足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B6D30AAC-9302-BB0D-C009-BD5877F09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1787525"/>
          <a:ext cx="4500563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172" imgH="482391" progId="Equation.DSMT4">
                  <p:embed/>
                </p:oleObj>
              </mc:Choice>
              <mc:Fallback>
                <p:oleObj name="Equation" r:id="rId3" imgW="1447172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787525"/>
                        <a:ext cx="4500563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E61D4225-E652-4270-308E-6DEEFCAB86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645491"/>
              </p:ext>
            </p:extLst>
          </p:nvPr>
        </p:nvGraphicFramePr>
        <p:xfrm>
          <a:off x="457200" y="3373966"/>
          <a:ext cx="5637213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800" imgH="660240" progId="Equation.DSMT4">
                  <p:embed/>
                </p:oleObj>
              </mc:Choice>
              <mc:Fallback>
                <p:oleObj name="Equation" r:id="rId5" imgW="182880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73966"/>
                        <a:ext cx="5637213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E55875AD-F6B6-31AA-6945-2FE00D7EA67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05038"/>
            <a:ext cx="2808288" cy="2047875"/>
            <a:chOff x="204" y="1525"/>
            <a:chExt cx="1769" cy="1290"/>
          </a:xfrm>
        </p:grpSpPr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DED2A733-F34B-AE5B-2711-D1CEABECC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25"/>
              <a:ext cx="1769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区和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区热平衡时的电子浓度</a:t>
              </a:r>
            </a:p>
          </p:txBody>
        </p:sp>
        <p:sp>
          <p:nvSpPr>
            <p:cNvPr id="27658" name="Line 9">
              <a:extLst>
                <a:ext uri="{FF2B5EF4-FFF2-40B4-BE49-F238E27FC236}">
                  <a16:creationId xmlns:a16="http://schemas.microsoft.com/office/drawing/2014/main" id="{251069E9-DE4C-4769-141F-99A42BB27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044"/>
              <a:ext cx="27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9" name="Line 10">
              <a:extLst>
                <a:ext uri="{FF2B5EF4-FFF2-40B4-BE49-F238E27FC236}">
                  <a16:creationId xmlns:a16="http://schemas.microsoft.com/office/drawing/2014/main" id="{C10AEF28-9172-DF56-6198-33EB2A0365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044"/>
              <a:ext cx="36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656" name="灯片编号占位符 4">
            <a:extLst>
              <a:ext uri="{FF2B5EF4-FFF2-40B4-BE49-F238E27FC236}">
                <a16:creationId xmlns:a16="http://schemas.microsoft.com/office/drawing/2014/main" id="{652320A0-21CE-894A-0C6A-0AE0A76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BEE9B-CD9E-4709-ABC1-8D58232F0685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1F43B04-DBC5-C28F-96BC-77F2225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cs typeface="Times New Roman" panose="02020603050405020304" pitchFamily="18" charset="0"/>
              </a:rPr>
              <a:t>内容提要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F751102C-3DC6-EF71-A02E-CF71EFE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4.1  </a:t>
            </a:r>
            <a:r>
              <a:rPr lang="zh-CN" altLang="en-US">
                <a:cs typeface="Times New Roman" panose="02020603050405020304" pitchFamily="18" charset="0"/>
              </a:rPr>
              <a:t>晶体中电子在外场下的运动</a:t>
            </a:r>
            <a:endParaRPr lang="en-US" altLang="zh-CN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4.2  </a:t>
            </a:r>
            <a:r>
              <a:rPr lang="zh-CN" altLang="en-US">
                <a:cs typeface="Times New Roman" panose="02020603050405020304" pitchFamily="18" charset="0"/>
              </a:rPr>
              <a:t>金属的电特性</a:t>
            </a:r>
            <a:endParaRPr lang="en-US" altLang="zh-CN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4.3  </a:t>
            </a:r>
            <a:r>
              <a:rPr lang="zh-CN" altLang="en-US">
                <a:cs typeface="Times New Roman" panose="02020603050405020304" pitchFamily="18" charset="0"/>
              </a:rPr>
              <a:t>半导体的电特性</a:t>
            </a:r>
            <a:endParaRPr lang="en-US" altLang="zh-CN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  <a:cs typeface="Times New Roman" panose="02020603050405020304" pitchFamily="18" charset="0"/>
              </a:rPr>
              <a:t>4.4  </a:t>
            </a:r>
            <a:r>
              <a:rPr lang="zh-CN" altLang="en-US">
                <a:solidFill>
                  <a:srgbClr val="C00000"/>
                </a:solidFill>
                <a:cs typeface="Times New Roman" panose="02020603050405020304" pitchFamily="18" charset="0"/>
              </a:rPr>
              <a:t>固体间接触的电特性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P106-119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zh-CN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6B5A4FC-3E0C-28E7-BD10-2D6BA92A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645A4-5708-4B5A-BE58-274C44102A50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3">
            <a:extLst>
              <a:ext uri="{FF2B5EF4-FFF2-40B4-BE49-F238E27FC236}">
                <a16:creationId xmlns:a16="http://schemas.microsoft.com/office/drawing/2014/main" id="{8A7141DF-5517-0FC9-449E-0FC6A272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054475"/>
            <a:ext cx="4357687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5CEA6AC2-0898-5841-1565-978C2A2C4459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65138" y="1588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平衡状态下的结区载流子浓度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A5CBEBB-54ED-3739-279A-4E140ECF89F4}"/>
              </a:ext>
            </a:extLst>
          </p:cNvPr>
          <p:cNvSpPr>
            <a:spLocks noGrp="1" noRot="1"/>
          </p:cNvSpPr>
          <p:nvPr>
            <p:ph type="body" idx="4294967295"/>
          </p:nvPr>
        </p:nvSpPr>
        <p:spPr>
          <a:xfrm>
            <a:off x="457200" y="1052513"/>
            <a:ext cx="8229600" cy="604837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区和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区空穴浓度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均满足</a:t>
            </a:r>
          </a:p>
        </p:txBody>
      </p:sp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8C73D970-0007-43A2-9E2E-5620F7CF3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238" y="1704975"/>
          <a:ext cx="454025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59866" imgH="482391" progId="Equation.DSMT4">
                  <p:embed/>
                </p:oleObj>
              </mc:Choice>
              <mc:Fallback>
                <p:oleObj name="Equation" r:id="rId3" imgW="1459866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1704975"/>
                        <a:ext cx="4540250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>
            <a:extLst>
              <a:ext uri="{FF2B5EF4-FFF2-40B4-BE49-F238E27FC236}">
                <a16:creationId xmlns:a16="http://schemas.microsoft.com/office/drawing/2014/main" id="{6004F813-2E97-4D5B-75A2-0B772470F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98674"/>
              </p:ext>
            </p:extLst>
          </p:nvPr>
        </p:nvGraphicFramePr>
        <p:xfrm>
          <a:off x="420827" y="3192463"/>
          <a:ext cx="57181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660240" progId="Equation.DSMT4">
                  <p:embed/>
                </p:oleObj>
              </mc:Choice>
              <mc:Fallback>
                <p:oleObj name="Equation" r:id="rId5" imgW="1854000" imgH="660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27" y="3192463"/>
                        <a:ext cx="57181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351D1C95-2B97-2017-EF12-6F2C4654CFF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132013"/>
            <a:ext cx="2808288" cy="2047875"/>
            <a:chOff x="204" y="1525"/>
            <a:chExt cx="1769" cy="1290"/>
          </a:xfrm>
        </p:grpSpPr>
        <p:sp>
          <p:nvSpPr>
            <p:cNvPr id="28682" name="Text Box 9">
              <a:extLst>
                <a:ext uri="{FF2B5EF4-FFF2-40B4-BE49-F238E27FC236}">
                  <a16:creationId xmlns:a16="http://schemas.microsoft.com/office/drawing/2014/main" id="{8CA67174-ABE8-224E-FF96-DD5AB42C8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25"/>
              <a:ext cx="1769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区和</a:t>
              </a:r>
              <a:r>
                <a:rPr lang="en-US" altLang="zh-CN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区热平衡时的空穴浓度</a:t>
              </a:r>
            </a:p>
          </p:txBody>
        </p:sp>
        <p:sp>
          <p:nvSpPr>
            <p:cNvPr id="28683" name="Line 10">
              <a:extLst>
                <a:ext uri="{FF2B5EF4-FFF2-40B4-BE49-F238E27FC236}">
                  <a16:creationId xmlns:a16="http://schemas.microsoft.com/office/drawing/2014/main" id="{4F9D41E3-2748-6FFB-E472-B1E888B2C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044"/>
              <a:ext cx="273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AE512E63-FA58-543C-26DA-0FB9F680D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2044"/>
              <a:ext cx="363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6956" name="Rectangle 12">
            <a:extLst>
              <a:ext uri="{FF2B5EF4-FFF2-40B4-BE49-F238E27FC236}">
                <a16:creationId xmlns:a16="http://schemas.microsoft.com/office/drawing/2014/main" id="{58BDC06C-3290-4288-F5C6-36644045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5659438"/>
            <a:ext cx="5211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由（接触前的）费米能级差决定</a:t>
            </a:r>
          </a:p>
        </p:txBody>
      </p:sp>
      <p:sp>
        <p:nvSpPr>
          <p:cNvPr id="28681" name="灯片编号占位符 4">
            <a:extLst>
              <a:ext uri="{FF2B5EF4-FFF2-40B4-BE49-F238E27FC236}">
                <a16:creationId xmlns:a16="http://schemas.microsoft.com/office/drawing/2014/main" id="{F1344816-6EFF-0B42-D3E8-87486AE2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67AB7-A80C-4FAA-B821-4CC74ECF8C55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9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CAFCAD9-AD82-2C2A-6D45-09691A4721D9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830388" y="30163"/>
            <a:ext cx="5483225" cy="1143000"/>
          </a:xfrm>
          <a:noFill/>
        </p:spPr>
        <p:txBody>
          <a:bodyPr/>
          <a:lstStyle/>
          <a:p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结中的空间电荷区</a:t>
            </a:r>
          </a:p>
        </p:txBody>
      </p:sp>
      <p:pic>
        <p:nvPicPr>
          <p:cNvPr id="29699" name="Picture 10">
            <a:extLst>
              <a:ext uri="{FF2B5EF4-FFF2-40B4-BE49-F238E27FC236}">
                <a16:creationId xmlns:a16="http://schemas.microsoft.com/office/drawing/2014/main" id="{4259CCC2-2999-CAA2-69BD-5D329361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295275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1329" name="Text Box 33">
            <a:extLst>
              <a:ext uri="{FF2B5EF4-FFF2-40B4-BE49-F238E27FC236}">
                <a16:creationId xmlns:a16="http://schemas.microsoft.com/office/drawing/2014/main" id="{02830446-A4A2-C787-EC27-4A683E29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3716338"/>
            <a:ext cx="664845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空间电荷区将不存在可移动的电子和空穴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杂质离子均匀分布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内建电场在界面最强</a:t>
            </a:r>
          </a:p>
        </p:txBody>
      </p:sp>
      <p:sp>
        <p:nvSpPr>
          <p:cNvPr id="1591330" name="Text Box 34">
            <a:extLst>
              <a:ext uri="{FF2B5EF4-FFF2-40B4-BE49-F238E27FC236}">
                <a16:creationId xmlns:a16="http://schemas.microsoft.com/office/drawing/2014/main" id="{84CB48BA-0450-4E6E-7F07-1B0045B4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4941888"/>
            <a:ext cx="37496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空间电荷区宽度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与掺杂浓度成反比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主要在低掺杂区域</a:t>
            </a:r>
          </a:p>
        </p:txBody>
      </p:sp>
      <p:sp>
        <p:nvSpPr>
          <p:cNvPr id="1591331" name="Text Box 35">
            <a:extLst>
              <a:ext uri="{FF2B5EF4-FFF2-40B4-BE49-F238E27FC236}">
                <a16:creationId xmlns:a16="http://schemas.microsoft.com/office/drawing/2014/main" id="{3F8926A0-B74E-CBFD-52B9-B2B06C96F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1428750"/>
            <a:ext cx="453548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载流子浓度远远小于杂质离子电荷浓度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考察其电场可以忽略载流子的影响</a:t>
            </a:r>
          </a:p>
        </p:txBody>
      </p:sp>
      <p:sp>
        <p:nvSpPr>
          <p:cNvPr id="29703" name="灯片编号占位符 3">
            <a:extLst>
              <a:ext uri="{FF2B5EF4-FFF2-40B4-BE49-F238E27FC236}">
                <a16:creationId xmlns:a16="http://schemas.microsoft.com/office/drawing/2014/main" id="{14D7A376-B0F3-BD92-3A63-FD7F2588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B75705-5149-4FC6-88B8-083F3AC2B57C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1329" grpId="0"/>
      <p:bldP spid="1591330" grpId="0"/>
      <p:bldP spid="15913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7">
            <a:extLst>
              <a:ext uri="{FF2B5EF4-FFF2-40B4-BE49-F238E27FC236}">
                <a16:creationId xmlns:a16="http://schemas.microsoft.com/office/drawing/2014/main" id="{0456B0BF-54CA-751E-AAFA-B4C8CC12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62908-9CDF-4EE8-98CE-CF6F632A1E15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31911BD-9584-F37D-0ABB-65C8AB3B9F1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空间电荷区电场强度估计</a:t>
            </a:r>
          </a:p>
        </p:txBody>
      </p:sp>
      <p:sp>
        <p:nvSpPr>
          <p:cNvPr id="30724" name="Rectangle 9">
            <a:extLst>
              <a:ext uri="{FF2B5EF4-FFF2-40B4-BE49-F238E27FC236}">
                <a16:creationId xmlns:a16="http://schemas.microsoft.com/office/drawing/2014/main" id="{A7CF9E88-443D-42C3-4DE3-8642B44D3061}"/>
              </a:ext>
            </a:extLst>
          </p:cNvPr>
          <p:cNvSpPr>
            <a:spLocks noGrp="1" noRot="1"/>
          </p:cNvSpPr>
          <p:nvPr>
            <p:ph type="body" sz="half" idx="3"/>
          </p:nvPr>
        </p:nvSpPr>
        <p:spPr>
          <a:xfrm>
            <a:off x="4572000" y="1752600"/>
            <a:ext cx="4194175" cy="4270375"/>
          </a:xfrm>
        </p:spPr>
        <p:txBody>
          <a:bodyPr/>
          <a:lstStyle/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空间电荷区外电场为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根据泊松方程</a:t>
            </a:r>
          </a:p>
          <a:p>
            <a:pPr eaLnBrk="1" hangingPunct="1"/>
            <a:endParaRPr lang="zh-CN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-x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开始，电场强度呈线性增加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x=0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处，电场强度最大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向右之后，电场强度线性减小， 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处达到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eaLnBrk="1" hangingPunct="1"/>
            <a:endParaRPr lang="en-US" altLang="zh-CN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25" name="Picture 10">
            <a:extLst>
              <a:ext uri="{FF2B5EF4-FFF2-40B4-BE49-F238E27FC236}">
                <a16:creationId xmlns:a16="http://schemas.microsoft.com/office/drawing/2014/main" id="{08805C92-8FF2-A03B-64BE-806C6A6ECA88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716338"/>
            <a:ext cx="3168650" cy="2513012"/>
          </a:xfrm>
          <a:noFill/>
        </p:spPr>
      </p:pic>
      <p:pic>
        <p:nvPicPr>
          <p:cNvPr id="30726" name="Picture 11">
            <a:extLst>
              <a:ext uri="{FF2B5EF4-FFF2-40B4-BE49-F238E27FC236}">
                <a16:creationId xmlns:a16="http://schemas.microsoft.com/office/drawing/2014/main" id="{D7C0CCC9-628E-D9C3-7CB7-BF2D2AA37ACD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38"/>
          <a:stretch>
            <a:fillRect/>
          </a:stretch>
        </p:blipFill>
        <p:spPr>
          <a:xfrm>
            <a:off x="0" y="1628775"/>
            <a:ext cx="4608513" cy="2041525"/>
          </a:xfrm>
          <a:noFill/>
        </p:spPr>
      </p:pic>
      <p:graphicFrame>
        <p:nvGraphicFramePr>
          <p:cNvPr id="30727" name="Object 12">
            <a:extLst>
              <a:ext uri="{FF2B5EF4-FFF2-40B4-BE49-F238E27FC236}">
                <a16:creationId xmlns:a16="http://schemas.microsoft.com/office/drawing/2014/main" id="{F3EFB7E5-9E56-B939-6901-0DFAFE795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852738"/>
          <a:ext cx="38163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500" imgH="431800" progId="Equation.DSMT4">
                  <p:embed/>
                </p:oleObj>
              </mc:Choice>
              <mc:Fallback>
                <p:oleObj name="Equation" r:id="rId4" imgW="15875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52738"/>
                        <a:ext cx="38163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A77A356F-866C-D696-7012-B89E98F0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1006D-3940-4D51-9CE1-D9BF372DF409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91B814B-319A-217C-E861-12E2B401EAC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空间电荷区宽度和强度的估计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1F5E469-4BFA-8848-4BF2-E67DB843E3C3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空间电荷区外电场为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，净电荷为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已知总的电势差为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2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×(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)/2=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计算得到</a:t>
            </a:r>
          </a:p>
          <a:p>
            <a:pPr lvl="2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2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graphicFrame>
        <p:nvGraphicFramePr>
          <p:cNvPr id="31749" name="Object 9">
            <a:extLst>
              <a:ext uri="{FF2B5EF4-FFF2-40B4-BE49-F238E27FC236}">
                <a16:creationId xmlns:a16="http://schemas.microsoft.com/office/drawing/2014/main" id="{81930270-B037-5378-4518-23EA6C75C0CD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225925" y="3941763"/>
          <a:ext cx="45069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500" imgH="508000" progId="Equation.DSMT4">
                  <p:embed/>
                </p:oleObj>
              </mc:Choice>
              <mc:Fallback>
                <p:oleObj name="Equation" r:id="rId2" imgW="18415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25" y="3941763"/>
                        <a:ext cx="4506913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1">
            <a:extLst>
              <a:ext uri="{FF2B5EF4-FFF2-40B4-BE49-F238E27FC236}">
                <a16:creationId xmlns:a16="http://schemas.microsoft.com/office/drawing/2014/main" id="{848DB5B7-7A35-D717-53E4-220866ACA7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9888" y="5013325"/>
          <a:ext cx="457041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508000" progId="Equation.DSMT4">
                  <p:embed/>
                </p:oleObj>
              </mc:Choice>
              <mc:Fallback>
                <p:oleObj name="Equation" r:id="rId4" imgW="1841500" imgH="508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5013325"/>
                        <a:ext cx="457041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BDD33421-FA6F-C542-36C7-7D2A1F7D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18A33-ED8E-479E-B88F-23EE9876CE50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DE38691-6F2A-A411-30C2-B9E5C69775DA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空间电荷区总宽度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和电场强度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50958915-2BB8-9846-8891-89AE6A668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1495425"/>
          <a:ext cx="7680325" cy="298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3200" imgH="1562100" progId="Equation.DSMT4">
                  <p:embed/>
                </p:oleObj>
              </mc:Choice>
              <mc:Fallback>
                <p:oleObj name="Equation" r:id="rId2" imgW="4013200" imgH="156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495425"/>
                        <a:ext cx="7680325" cy="298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>
            <a:extLst>
              <a:ext uri="{FF2B5EF4-FFF2-40B4-BE49-F238E27FC236}">
                <a16:creationId xmlns:a16="http://schemas.microsoft.com/office/drawing/2014/main" id="{E45B01FB-85A1-D6D0-E3E0-3FB7664B7AE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39750" y="4868863"/>
          <a:ext cx="311943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900" imgH="431800" progId="Equation.DSMT4">
                  <p:embed/>
                </p:oleObj>
              </mc:Choice>
              <mc:Fallback>
                <p:oleObj name="Equation" r:id="rId4" imgW="977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868863"/>
                        <a:ext cx="3119438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98BA6F71-82F0-EF78-38AE-90F4D9E5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36D78B-A234-4763-9ECF-80DE1F5D8FF5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80F287F-8350-CCA8-CCE5-14F7A4AB0B05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基本结论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B5CD7BF-D87D-F980-9B1D-6AFC18BB7E1F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型部分的空间电荷区宽度与其掺杂浓度分别成倒数关系，主要在低掺杂区域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电势差主要在低掺杂区域一侧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与电荷区宽度成正比</a:t>
            </a:r>
          </a:p>
          <a:p>
            <a:pPr lvl="2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推论：界面处的电势正好处于两边电势的连线上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电势变化与距离的关系呈抛物线形式变化</a:t>
            </a:r>
          </a:p>
          <a:p>
            <a:pPr lvl="2"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倍接触电势差除以空间电荷区长度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3FD2ACD8-A57D-9F57-BB41-558DE5B9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B9814-3B29-4182-9612-6918F2273A06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0D973E27-4F83-80F5-3821-7E9C4EF8F2B5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示例：能带图如何画？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80761DF-7175-67B4-DAB3-26B321E9D047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、先画出统一的费米能级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、远离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结的地方保持平衡状态下的能带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结空间电荷区比例按掺杂确定，掺杂低的比例大；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、分别用抛物线型画出电位变化线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、检查：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高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B9BEA33E-57DE-6146-889B-21219F40F0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39338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F7C12059-4218-3189-CA7D-616129A02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0475" y="551815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2097C760-BE7A-4C78-448E-689C990282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4581525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EA40E845-B091-6432-236A-80C98723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6165850"/>
            <a:ext cx="2592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24FD0D61-5323-C176-BD11-AAD6F154A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5086350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6" name="Text Box 9">
            <a:extLst>
              <a:ext uri="{FF2B5EF4-FFF2-40B4-BE49-F238E27FC236}">
                <a16:creationId xmlns:a16="http://schemas.microsoft.com/office/drawing/2014/main" id="{C20EFE82-33DE-5F27-AA06-9EA63BFB9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4827" name="Text Box 10">
            <a:extLst>
              <a:ext uri="{FF2B5EF4-FFF2-40B4-BE49-F238E27FC236}">
                <a16:creationId xmlns:a16="http://schemas.microsoft.com/office/drawing/2014/main" id="{378321FE-C080-B9B3-1D48-52BDAC0B0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736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4828" name="Text Box 11">
            <a:extLst>
              <a:ext uri="{FF2B5EF4-FFF2-40B4-BE49-F238E27FC236}">
                <a16:creationId xmlns:a16="http://schemas.microsoft.com/office/drawing/2014/main" id="{89D2A89F-C03D-C673-39E2-C9C8C2171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4437063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4829" name="Text Box 12">
            <a:extLst>
              <a:ext uri="{FF2B5EF4-FFF2-40B4-BE49-F238E27FC236}">
                <a16:creationId xmlns:a16="http://schemas.microsoft.com/office/drawing/2014/main" id="{79430A49-C485-E03E-D9D4-7A1EAC784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61658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19EB4EA2-9943-23B2-600B-3BDEADC8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494188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4831" name="Text Box 14">
            <a:extLst>
              <a:ext uri="{FF2B5EF4-FFF2-40B4-BE49-F238E27FC236}">
                <a16:creationId xmlns:a16="http://schemas.microsoft.com/office/drawing/2014/main" id="{D7C84077-4A98-15BC-5B9A-8EA8701B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70450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4832" name="Line 15">
            <a:extLst>
              <a:ext uri="{FF2B5EF4-FFF2-40B4-BE49-F238E27FC236}">
                <a16:creationId xmlns:a16="http://schemas.microsoft.com/office/drawing/2014/main" id="{21D9AE3D-2161-6283-14D3-7A3D7C6F4F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644900"/>
            <a:ext cx="0" cy="2665413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3" name="Line 16">
            <a:extLst>
              <a:ext uri="{FF2B5EF4-FFF2-40B4-BE49-F238E27FC236}">
                <a16:creationId xmlns:a16="http://schemas.microsoft.com/office/drawing/2014/main" id="{C8CA134A-6BBF-0C6D-59D1-854AC0258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3933825"/>
            <a:ext cx="12239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4" name="Line 17">
            <a:extLst>
              <a:ext uri="{FF2B5EF4-FFF2-40B4-BE49-F238E27FC236}">
                <a16:creationId xmlns:a16="http://schemas.microsoft.com/office/drawing/2014/main" id="{1DE401E7-E3F0-F150-602E-969FD9F27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5518150"/>
            <a:ext cx="1223962" cy="647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5" name="Freeform 18">
            <a:extLst>
              <a:ext uri="{FF2B5EF4-FFF2-40B4-BE49-F238E27FC236}">
                <a16:creationId xmlns:a16="http://schemas.microsoft.com/office/drawing/2014/main" id="{2A933BEB-A8E2-6652-EFF9-93802828A463}"/>
              </a:ext>
            </a:extLst>
          </p:cNvPr>
          <p:cNvSpPr>
            <a:spLocks/>
          </p:cNvSpPr>
          <p:nvPr/>
        </p:nvSpPr>
        <p:spPr bwMode="auto">
          <a:xfrm>
            <a:off x="3852863" y="3933825"/>
            <a:ext cx="360362" cy="215900"/>
          </a:xfrm>
          <a:custGeom>
            <a:avLst/>
            <a:gdLst>
              <a:gd name="T0" fmla="*/ 0 w 227"/>
              <a:gd name="T1" fmla="*/ 0 h 136"/>
              <a:gd name="T2" fmla="*/ 2147483646 w 227"/>
              <a:gd name="T3" fmla="*/ 2147483646 h 136"/>
              <a:gd name="T4" fmla="*/ 2147483646 w 227"/>
              <a:gd name="T5" fmla="*/ 2147483646 h 136"/>
              <a:gd name="T6" fmla="*/ 0 60000 65536"/>
              <a:gd name="T7" fmla="*/ 0 60000 65536"/>
              <a:gd name="T8" fmla="*/ 0 60000 65536"/>
              <a:gd name="T9" fmla="*/ 0 w 227"/>
              <a:gd name="T10" fmla="*/ 0 h 136"/>
              <a:gd name="T11" fmla="*/ 227 w 227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36">
                <a:moveTo>
                  <a:pt x="0" y="0"/>
                </a:moveTo>
                <a:cubicBezTo>
                  <a:pt x="71" y="11"/>
                  <a:pt x="143" y="22"/>
                  <a:pt x="181" y="45"/>
                </a:cubicBezTo>
                <a:cubicBezTo>
                  <a:pt x="219" y="68"/>
                  <a:pt x="223" y="102"/>
                  <a:pt x="227" y="1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6" name="Freeform 19">
            <a:extLst>
              <a:ext uri="{FF2B5EF4-FFF2-40B4-BE49-F238E27FC236}">
                <a16:creationId xmlns:a16="http://schemas.microsoft.com/office/drawing/2014/main" id="{CB161F20-C903-6D67-98AF-080272011D30}"/>
              </a:ext>
            </a:extLst>
          </p:cNvPr>
          <p:cNvSpPr>
            <a:spLocks/>
          </p:cNvSpPr>
          <p:nvPr/>
        </p:nvSpPr>
        <p:spPr bwMode="auto">
          <a:xfrm>
            <a:off x="4213225" y="4149725"/>
            <a:ext cx="863600" cy="431800"/>
          </a:xfrm>
          <a:custGeom>
            <a:avLst/>
            <a:gdLst>
              <a:gd name="T0" fmla="*/ 2147483646 w 544"/>
              <a:gd name="T1" fmla="*/ 2147483646 h 272"/>
              <a:gd name="T2" fmla="*/ 2147483646 w 544"/>
              <a:gd name="T3" fmla="*/ 2147483646 h 272"/>
              <a:gd name="T4" fmla="*/ 0 w 544"/>
              <a:gd name="T5" fmla="*/ 0 h 272"/>
              <a:gd name="T6" fmla="*/ 0 60000 65536"/>
              <a:gd name="T7" fmla="*/ 0 60000 65536"/>
              <a:gd name="T8" fmla="*/ 0 60000 65536"/>
              <a:gd name="T9" fmla="*/ 0 w 544"/>
              <a:gd name="T10" fmla="*/ 0 h 272"/>
              <a:gd name="T11" fmla="*/ 544 w 544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272">
                <a:moveTo>
                  <a:pt x="544" y="272"/>
                </a:moveTo>
                <a:cubicBezTo>
                  <a:pt x="385" y="226"/>
                  <a:pt x="227" y="181"/>
                  <a:pt x="136" y="136"/>
                </a:cubicBezTo>
                <a:cubicBezTo>
                  <a:pt x="45" y="91"/>
                  <a:pt x="22" y="45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7" name="Freeform 20">
            <a:extLst>
              <a:ext uri="{FF2B5EF4-FFF2-40B4-BE49-F238E27FC236}">
                <a16:creationId xmlns:a16="http://schemas.microsoft.com/office/drawing/2014/main" id="{F826E271-222F-87BB-632E-9C7EDCC84D1D}"/>
              </a:ext>
            </a:extLst>
          </p:cNvPr>
          <p:cNvSpPr>
            <a:spLocks/>
          </p:cNvSpPr>
          <p:nvPr/>
        </p:nvSpPr>
        <p:spPr bwMode="auto">
          <a:xfrm>
            <a:off x="3852863" y="5518150"/>
            <a:ext cx="360362" cy="215900"/>
          </a:xfrm>
          <a:custGeom>
            <a:avLst/>
            <a:gdLst>
              <a:gd name="T0" fmla="*/ 0 w 227"/>
              <a:gd name="T1" fmla="*/ 0 h 136"/>
              <a:gd name="T2" fmla="*/ 2147483646 w 227"/>
              <a:gd name="T3" fmla="*/ 2147483646 h 136"/>
              <a:gd name="T4" fmla="*/ 2147483646 w 227"/>
              <a:gd name="T5" fmla="*/ 2147483646 h 136"/>
              <a:gd name="T6" fmla="*/ 0 60000 65536"/>
              <a:gd name="T7" fmla="*/ 0 60000 65536"/>
              <a:gd name="T8" fmla="*/ 0 60000 65536"/>
              <a:gd name="T9" fmla="*/ 0 w 227"/>
              <a:gd name="T10" fmla="*/ 0 h 136"/>
              <a:gd name="T11" fmla="*/ 227 w 227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36">
                <a:moveTo>
                  <a:pt x="0" y="0"/>
                </a:moveTo>
                <a:cubicBezTo>
                  <a:pt x="71" y="11"/>
                  <a:pt x="143" y="22"/>
                  <a:pt x="181" y="45"/>
                </a:cubicBezTo>
                <a:cubicBezTo>
                  <a:pt x="219" y="68"/>
                  <a:pt x="223" y="102"/>
                  <a:pt x="227" y="13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38" name="Freeform 21">
            <a:extLst>
              <a:ext uri="{FF2B5EF4-FFF2-40B4-BE49-F238E27FC236}">
                <a16:creationId xmlns:a16="http://schemas.microsoft.com/office/drawing/2014/main" id="{B27CE904-20C8-09FF-A897-EEEBEF3ED4C3}"/>
              </a:ext>
            </a:extLst>
          </p:cNvPr>
          <p:cNvSpPr>
            <a:spLocks/>
          </p:cNvSpPr>
          <p:nvPr/>
        </p:nvSpPr>
        <p:spPr bwMode="auto">
          <a:xfrm>
            <a:off x="4213225" y="5734050"/>
            <a:ext cx="863600" cy="431800"/>
          </a:xfrm>
          <a:custGeom>
            <a:avLst/>
            <a:gdLst>
              <a:gd name="T0" fmla="*/ 2147483646 w 544"/>
              <a:gd name="T1" fmla="*/ 2147483646 h 272"/>
              <a:gd name="T2" fmla="*/ 2147483646 w 544"/>
              <a:gd name="T3" fmla="*/ 2147483646 h 272"/>
              <a:gd name="T4" fmla="*/ 0 w 544"/>
              <a:gd name="T5" fmla="*/ 0 h 272"/>
              <a:gd name="T6" fmla="*/ 0 60000 65536"/>
              <a:gd name="T7" fmla="*/ 0 60000 65536"/>
              <a:gd name="T8" fmla="*/ 0 60000 65536"/>
              <a:gd name="T9" fmla="*/ 0 w 544"/>
              <a:gd name="T10" fmla="*/ 0 h 272"/>
              <a:gd name="T11" fmla="*/ 544 w 544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272">
                <a:moveTo>
                  <a:pt x="544" y="272"/>
                </a:moveTo>
                <a:cubicBezTo>
                  <a:pt x="385" y="226"/>
                  <a:pt x="227" y="181"/>
                  <a:pt x="136" y="136"/>
                </a:cubicBezTo>
                <a:cubicBezTo>
                  <a:pt x="45" y="91"/>
                  <a:pt x="22" y="45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B9DE1D9-D323-C60E-68AE-1A1DEDBF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6C15BA98-3556-6A9D-A3FF-57470444B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35844" name="灯片编号占位符 5">
            <a:extLst>
              <a:ext uri="{FF2B5EF4-FFF2-40B4-BE49-F238E27FC236}">
                <a16:creationId xmlns:a16="http://schemas.microsoft.com/office/drawing/2014/main" id="{0FC3DB0E-44DB-93C3-62EE-88448428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2DA2A-9371-41C8-AFAD-28A2666EB1C2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7">
            <a:extLst>
              <a:ext uri="{FF2B5EF4-FFF2-40B4-BE49-F238E27FC236}">
                <a16:creationId xmlns:a16="http://schemas.microsoft.com/office/drawing/2014/main" id="{66C3FD86-CF93-CB90-6477-562E9085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B9640D-2FED-493D-A44D-983BF783DFF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7A6134D-8C2E-720B-9F3A-1AFBAB25371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正偏下的空间电荷区变窄</a:t>
            </a:r>
          </a:p>
        </p:txBody>
      </p:sp>
      <p:pic>
        <p:nvPicPr>
          <p:cNvPr id="36868" name="Picture 8">
            <a:extLst>
              <a:ext uri="{FF2B5EF4-FFF2-40B4-BE49-F238E27FC236}">
                <a16:creationId xmlns:a16="http://schemas.microsoft.com/office/drawing/2014/main" id="{19543F56-B68A-F6FB-51C8-5A7D8154170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1888" y="1752600"/>
            <a:ext cx="3605212" cy="2058988"/>
          </a:xfrm>
          <a:noFill/>
        </p:spPr>
      </p:pic>
      <p:pic>
        <p:nvPicPr>
          <p:cNvPr id="36869" name="Picture 9">
            <a:extLst>
              <a:ext uri="{FF2B5EF4-FFF2-40B4-BE49-F238E27FC236}">
                <a16:creationId xmlns:a16="http://schemas.microsoft.com/office/drawing/2014/main" id="{563AF32B-565A-483D-8AAF-51AF6CCC91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3938" y="3963988"/>
            <a:ext cx="3821112" cy="2058987"/>
          </a:xfrm>
          <a:noFill/>
        </p:spPr>
      </p:pic>
      <p:graphicFrame>
        <p:nvGraphicFramePr>
          <p:cNvPr id="36870" name="Object 10">
            <a:extLst>
              <a:ext uri="{FF2B5EF4-FFF2-40B4-BE49-F238E27FC236}">
                <a16:creationId xmlns:a16="http://schemas.microsoft.com/office/drawing/2014/main" id="{DC4CC152-3F00-5211-8CF6-94A0A30A416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2355850"/>
          <a:ext cx="4392612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508000" progId="Equation.DSMT4">
                  <p:embed/>
                </p:oleObj>
              </mc:Choice>
              <mc:Fallback>
                <p:oleObj name="Equation" r:id="rId4" imgW="20447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355850"/>
                        <a:ext cx="4392612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Box 3">
            <a:extLst>
              <a:ext uri="{FF2B5EF4-FFF2-40B4-BE49-F238E27FC236}">
                <a16:creationId xmlns:a16="http://schemas.microsoft.com/office/drawing/2014/main" id="{378EC81E-CEE9-7255-9456-3F21ECA86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8863"/>
            <a:ext cx="396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需使用准费米能级进行分析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2">
            <a:extLst>
              <a:ext uri="{FF2B5EF4-FFF2-40B4-BE49-F238E27FC236}">
                <a16:creationId xmlns:a16="http://schemas.microsoft.com/office/drawing/2014/main" id="{463FCBBA-95FC-816A-71F4-91FB09F69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52900"/>
            <a:ext cx="40703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47367064-BE7A-28A9-56F7-CD9D0133FE73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176338" y="260350"/>
            <a:ext cx="6791325" cy="1143000"/>
          </a:xfrm>
          <a:noFill/>
        </p:spPr>
        <p:txBody>
          <a:bodyPr/>
          <a:lstStyle/>
          <a:p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结的正向注入</a:t>
            </a:r>
          </a:p>
        </p:txBody>
      </p:sp>
      <p:pic>
        <p:nvPicPr>
          <p:cNvPr id="37892" name="Picture 10">
            <a:extLst>
              <a:ext uri="{FF2B5EF4-FFF2-40B4-BE49-F238E27FC236}">
                <a16:creationId xmlns:a16="http://schemas.microsoft.com/office/drawing/2014/main" id="{BEF48447-45DE-5CBB-EA0A-504A56C7F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287972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4623" name="Text Box 15">
            <a:extLst>
              <a:ext uri="{FF2B5EF4-FFF2-40B4-BE49-F238E27FC236}">
                <a16:creationId xmlns:a16="http://schemas.microsoft.com/office/drawing/2014/main" id="{15C83EE9-323C-42E0-EE38-A396195AA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632200"/>
            <a:ext cx="4595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电子源源不断地从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区扩散到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空穴源源不断地从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区扩散到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</a:p>
        </p:txBody>
      </p:sp>
      <p:sp>
        <p:nvSpPr>
          <p:cNvPr id="1604624" name="Text Box 16">
            <a:extLst>
              <a:ext uri="{FF2B5EF4-FFF2-40B4-BE49-F238E27FC236}">
                <a16:creationId xmlns:a16="http://schemas.microsoft.com/office/drawing/2014/main" id="{0564B2F2-6BBC-91C9-1DD3-41C7EA030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1941513"/>
            <a:ext cx="46815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结加正向偏压时，外加电压使空间电荷区中的电场减弱， 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结势垒降低为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-V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，打破了漂移运动与扩散运动的相对平衡</a:t>
            </a:r>
          </a:p>
        </p:txBody>
      </p:sp>
      <p:sp>
        <p:nvSpPr>
          <p:cNvPr id="1604631" name="Text Box 23">
            <a:extLst>
              <a:ext uri="{FF2B5EF4-FFF2-40B4-BE49-F238E27FC236}">
                <a16:creationId xmlns:a16="http://schemas.microsoft.com/office/drawing/2014/main" id="{F64AA06C-7817-752A-147C-C4666DCCD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4941888"/>
            <a:ext cx="3262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这些属于非平衡载流子</a:t>
            </a:r>
          </a:p>
        </p:txBody>
      </p:sp>
      <p:sp>
        <p:nvSpPr>
          <p:cNvPr id="1604632" name="Text Box 24">
            <a:extLst>
              <a:ext uri="{FF2B5EF4-FFF2-40B4-BE49-F238E27FC236}">
                <a16:creationId xmlns:a16="http://schemas.microsoft.com/office/drawing/2014/main" id="{50359C43-FA1C-AC25-5534-93471AE7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5489575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此种现象称为正向注入</a:t>
            </a:r>
          </a:p>
        </p:txBody>
      </p:sp>
      <p:sp>
        <p:nvSpPr>
          <p:cNvPr id="37897" name="灯片编号占位符 3">
            <a:extLst>
              <a:ext uri="{FF2B5EF4-FFF2-40B4-BE49-F238E27FC236}">
                <a16:creationId xmlns:a16="http://schemas.microsoft.com/office/drawing/2014/main" id="{E3DC0C0B-8ADD-ADD9-82E4-B96088B4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0E184B-5442-426B-A009-3473E38B271F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60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623" grpId="0"/>
      <p:bldP spid="1604624" grpId="0"/>
      <p:bldP spid="1604631" grpId="0"/>
      <p:bldP spid="16046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B136FAF9-4763-5EC1-19FA-970D1BAB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4.4  </a:t>
            </a:r>
            <a:r>
              <a:rPr lang="zh-CN" altLang="en-US">
                <a:cs typeface="Times New Roman" panose="02020603050405020304" pitchFamily="18" charset="0"/>
              </a:rPr>
              <a:t>固体间接触的电特性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C0581C79-72A5-1733-FABC-A766570C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600200"/>
            <a:ext cx="8362950" cy="4525963"/>
          </a:xfrm>
        </p:spPr>
        <p:txBody>
          <a:bodyPr/>
          <a:lstStyle/>
          <a:p>
            <a:r>
              <a:rPr lang="en-US" altLang="zh-CN">
                <a:solidFill>
                  <a:srgbClr val="C00000"/>
                </a:solidFill>
                <a:cs typeface="Times New Roman" panose="02020603050405020304" pitchFamily="18" charset="0"/>
              </a:rPr>
              <a:t>4.4.1  </a:t>
            </a:r>
            <a:r>
              <a:rPr lang="zh-CN" altLang="en-US">
                <a:solidFill>
                  <a:srgbClr val="C00000"/>
                </a:solidFill>
                <a:cs typeface="Times New Roman" panose="02020603050405020304" pitchFamily="18" charset="0"/>
              </a:rPr>
              <a:t>金属间接触的电特性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P106-108)</a:t>
            </a:r>
            <a:endParaRPr lang="en-US" altLang="zh-CN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4.4.2  </a:t>
            </a:r>
            <a:r>
              <a:rPr lang="zh-CN" altLang="en-US">
                <a:cs typeface="Times New Roman" panose="02020603050405020304" pitchFamily="18" charset="0"/>
              </a:rPr>
              <a:t>半导体结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4.4.3  </a:t>
            </a:r>
            <a:r>
              <a:rPr lang="zh-CN" altLang="en-US">
                <a:cs typeface="Times New Roman" panose="02020603050405020304" pitchFamily="18" charset="0"/>
              </a:rPr>
              <a:t>金属</a:t>
            </a:r>
            <a:r>
              <a:rPr lang="en-US" altLang="zh-CN">
                <a:cs typeface="Times New Roman" panose="02020603050405020304" pitchFamily="18" charset="0"/>
              </a:rPr>
              <a:t>-</a:t>
            </a:r>
            <a:r>
              <a:rPr lang="zh-CN" altLang="en-US">
                <a:cs typeface="Times New Roman" panose="02020603050405020304" pitchFamily="18" charset="0"/>
              </a:rPr>
              <a:t>半导体接触</a:t>
            </a:r>
            <a:endParaRPr lang="en-US" altLang="zh-CN">
              <a:cs typeface="Times New Roman" panose="02020603050405020304" pitchFamily="18" charset="0"/>
            </a:endParaRPr>
          </a:p>
          <a:p>
            <a:r>
              <a:rPr lang="en-US" altLang="zh-CN">
                <a:cs typeface="Times New Roman" panose="02020603050405020304" pitchFamily="18" charset="0"/>
              </a:rPr>
              <a:t>4.4.4  </a:t>
            </a:r>
            <a:r>
              <a:rPr lang="zh-CN" altLang="en-US">
                <a:cs typeface="Times New Roman" panose="02020603050405020304" pitchFamily="18" charset="0"/>
              </a:rPr>
              <a:t>金属</a:t>
            </a:r>
            <a:r>
              <a:rPr lang="en-US" altLang="zh-CN">
                <a:cs typeface="Times New Roman" panose="02020603050405020304" pitchFamily="18" charset="0"/>
              </a:rPr>
              <a:t>-</a:t>
            </a:r>
            <a:r>
              <a:rPr lang="zh-CN" altLang="en-US">
                <a:cs typeface="Times New Roman" panose="02020603050405020304" pitchFamily="18" charset="0"/>
              </a:rPr>
              <a:t>绝缘体</a:t>
            </a:r>
            <a:r>
              <a:rPr lang="en-US" altLang="zh-CN">
                <a:cs typeface="Times New Roman" panose="02020603050405020304" pitchFamily="18" charset="0"/>
              </a:rPr>
              <a:t>-</a:t>
            </a:r>
            <a:r>
              <a:rPr lang="zh-CN" altLang="en-US">
                <a:cs typeface="Times New Roman" panose="02020603050405020304" pitchFamily="18" charset="0"/>
              </a:rPr>
              <a:t>半导体系统</a:t>
            </a: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AC4DF90-01D1-B87C-1877-0862BAB5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0398C-93D2-462A-ADE5-FF341496E804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142C2BF-7725-2ACD-FC62-4F314E20FC30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362075" y="1588"/>
            <a:ext cx="6419850" cy="911225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正向注入下的非平衡载流子</a:t>
            </a:r>
          </a:p>
        </p:txBody>
      </p:sp>
      <p:sp>
        <p:nvSpPr>
          <p:cNvPr id="38915" name="Text Box 12">
            <a:extLst>
              <a:ext uri="{FF2B5EF4-FFF2-40B4-BE49-F238E27FC236}">
                <a16:creationId xmlns:a16="http://schemas.microsoft.com/office/drawing/2014/main" id="{7DA7B882-5308-BEC1-871C-40ECCB0A2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836613"/>
            <a:ext cx="8748713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由于正向注入，势垒边界上的少数载流子浓度从原来的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↗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  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  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↗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，近似地根据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Boltzmann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统计可求得：</a:t>
            </a:r>
          </a:p>
        </p:txBody>
      </p:sp>
      <p:sp>
        <p:nvSpPr>
          <p:cNvPr id="38916" name="Rectangle 14">
            <a:extLst>
              <a:ext uri="{FF2B5EF4-FFF2-40B4-BE49-F238E27FC236}">
                <a16:creationId xmlns:a16="http://schemas.microsoft.com/office/drawing/2014/main" id="{C28C4D1A-C9FB-BBDB-CA13-E387593D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578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05645" name="Object 2">
            <a:extLst>
              <a:ext uri="{FF2B5EF4-FFF2-40B4-BE49-F238E27FC236}">
                <a16:creationId xmlns:a16="http://schemas.microsoft.com/office/drawing/2014/main" id="{D5B31E11-5A6D-6C42-5733-20B0A5F06F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844675"/>
          <a:ext cx="324008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80588" imgH="241195" progId="Equation.3">
                  <p:embed/>
                </p:oleObj>
              </mc:Choice>
              <mc:Fallback>
                <p:oleObj name="公式" r:id="rId2" imgW="118058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4675"/>
                        <a:ext cx="324008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5641" name="Text Box 6">
            <a:extLst>
              <a:ext uri="{FF2B5EF4-FFF2-40B4-BE49-F238E27FC236}">
                <a16:creationId xmlns:a16="http://schemas.microsoft.com/office/drawing/2014/main" id="{7721C228-1EA5-B2DB-1270-53F7B4DE6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76700"/>
            <a:ext cx="6264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外加电压使边界处电子积累，浓度提高了很多倍，产生非平衡载流子浓度为：</a:t>
            </a:r>
          </a:p>
        </p:txBody>
      </p:sp>
      <p:graphicFrame>
        <p:nvGraphicFramePr>
          <p:cNvPr id="1605647" name="Object 7">
            <a:extLst>
              <a:ext uri="{FF2B5EF4-FFF2-40B4-BE49-F238E27FC236}">
                <a16:creationId xmlns:a16="http://schemas.microsoft.com/office/drawing/2014/main" id="{92BB10B6-10BC-918C-08F3-4213D387A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3" y="5005388"/>
          <a:ext cx="52292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279400" progId="Equation.DSMT4">
                  <p:embed/>
                </p:oleObj>
              </mc:Choice>
              <mc:Fallback>
                <p:oleObj name="Equation" r:id="rId4" imgW="1866900" imgH="27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5005388"/>
                        <a:ext cx="5229225" cy="815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445B94F2-FC7C-4B21-0AA0-58BF8E5106D7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636838"/>
            <a:ext cx="2376488" cy="1420812"/>
            <a:chOff x="2336" y="1933"/>
            <a:chExt cx="1497" cy="895"/>
          </a:xfrm>
        </p:grpSpPr>
        <p:graphicFrame>
          <p:nvGraphicFramePr>
            <p:cNvPr id="38930" name="Object 6">
              <a:extLst>
                <a:ext uri="{FF2B5EF4-FFF2-40B4-BE49-F238E27FC236}">
                  <a16:creationId xmlns:a16="http://schemas.microsoft.com/office/drawing/2014/main" id="{1C1CA528-D058-B1C8-34F7-1370A497E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2432"/>
            <a:ext cx="149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863225" imgH="228501" progId="Equation.3">
                    <p:embed/>
                  </p:oleObj>
                </mc:Choice>
                <mc:Fallback>
                  <p:oleObj name="公式" r:id="rId6" imgW="863225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432"/>
                          <a:ext cx="149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1" name="AutoShape 18">
              <a:extLst>
                <a:ext uri="{FF2B5EF4-FFF2-40B4-BE49-F238E27FC236}">
                  <a16:creationId xmlns:a16="http://schemas.microsoft.com/office/drawing/2014/main" id="{4CC41D01-8893-AD04-44A9-AB9B5F007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933"/>
              <a:ext cx="272" cy="499"/>
            </a:xfrm>
            <a:prstGeom prst="downArrow">
              <a:avLst>
                <a:gd name="adj1" fmla="val 50000"/>
                <a:gd name="adj2" fmla="val 643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E3A5CCE2-3D47-4EC0-4194-ADE0B3FF7D8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276475"/>
            <a:ext cx="4032250" cy="1409700"/>
            <a:chOff x="204" y="1706"/>
            <a:chExt cx="2540" cy="888"/>
          </a:xfrm>
        </p:grpSpPr>
        <p:graphicFrame>
          <p:nvGraphicFramePr>
            <p:cNvPr id="38928" name="Object 5">
              <a:extLst>
                <a:ext uri="{FF2B5EF4-FFF2-40B4-BE49-F238E27FC236}">
                  <a16:creationId xmlns:a16="http://schemas.microsoft.com/office/drawing/2014/main" id="{317E80DE-A516-D77D-C22A-92BCD9732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706"/>
            <a:ext cx="1702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876300" imgH="457200" progId="Equation.3">
                    <p:embed/>
                  </p:oleObj>
                </mc:Choice>
                <mc:Fallback>
                  <p:oleObj name="公式" r:id="rId8" imgW="8763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706"/>
                          <a:ext cx="1702" cy="88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FF"/>
                            </a:gs>
                            <a:gs pos="50000">
                              <a:srgbClr val="FFFCFF"/>
                            </a:gs>
                            <a:gs pos="100000">
                              <a:srgbClr val="FFCCFF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660066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9" name="Line 19">
              <a:extLst>
                <a:ext uri="{FF2B5EF4-FFF2-40B4-BE49-F238E27FC236}">
                  <a16:creationId xmlns:a16="http://schemas.microsoft.com/office/drawing/2014/main" id="{AA5E300B-EB7C-2EE5-05F0-CCB2F777F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160"/>
              <a:ext cx="817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C6926A16-2C0F-0600-D22B-0A49977EED0B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997200"/>
            <a:ext cx="4643438" cy="1998663"/>
            <a:chOff x="2767" y="2160"/>
            <a:chExt cx="2925" cy="1259"/>
          </a:xfrm>
        </p:grpSpPr>
        <p:sp>
          <p:nvSpPr>
            <p:cNvPr id="38926" name="Text Box 24">
              <a:extLst>
                <a:ext uri="{FF2B5EF4-FFF2-40B4-BE49-F238E27FC236}">
                  <a16:creationId xmlns:a16="http://schemas.microsoft.com/office/drawing/2014/main" id="{FC411116-A2DA-04D6-17AF-C24AB8ACF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" y="2160"/>
              <a:ext cx="1768" cy="7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正向偏压使界面处的少数载流子积累，其浓度提高的倍数</a:t>
              </a:r>
            </a:p>
          </p:txBody>
        </p:sp>
        <p:sp>
          <p:nvSpPr>
            <p:cNvPr id="38927" name="Line 27">
              <a:extLst>
                <a:ext uri="{FF2B5EF4-FFF2-40B4-BE49-F238E27FC236}">
                  <a16:creationId xmlns:a16="http://schemas.microsoft.com/office/drawing/2014/main" id="{7B763172-769B-EA2C-20D2-1A37ED9F6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7" y="2784"/>
              <a:ext cx="115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1605661" name="Object 4">
            <a:extLst>
              <a:ext uri="{FF2B5EF4-FFF2-40B4-BE49-F238E27FC236}">
                <a16:creationId xmlns:a16="http://schemas.microsoft.com/office/drawing/2014/main" id="{B567BF5B-0695-AA23-8203-DBEC7BBEA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" y="5865813"/>
          <a:ext cx="52054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900" imgH="279400" progId="Equation.DSMT4">
                  <p:embed/>
                </p:oleObj>
              </mc:Choice>
              <mc:Fallback>
                <p:oleObj name="Equation" r:id="rId10" imgW="19939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5865813"/>
                        <a:ext cx="5205413" cy="730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4" name="Picture 27">
            <a:extLst>
              <a:ext uri="{FF2B5EF4-FFF2-40B4-BE49-F238E27FC236}">
                <a16:creationId xmlns:a16="http://schemas.microsoft.com/office/drawing/2014/main" id="{59843FED-C5D7-55CB-454C-76970205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4545013"/>
            <a:ext cx="3706812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25" name="灯片编号占位符 6">
            <a:extLst>
              <a:ext uri="{FF2B5EF4-FFF2-40B4-BE49-F238E27FC236}">
                <a16:creationId xmlns:a16="http://schemas.microsoft.com/office/drawing/2014/main" id="{AD3F003F-43D3-5F52-4D19-BACBFCF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945A5-1379-4E77-950A-7714874195A0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0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0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0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56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EF94C07-9F3A-3779-4CAF-3AF0881B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6E718D-CA62-4C08-8D3D-82453D2AD556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AD4CD82-B5E9-D1A2-3C18-7C2370A04784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理想电流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电压关系的假设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7FAE4E0-820A-A6A1-A483-8CA4F6842D99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593725" y="1751013"/>
            <a:ext cx="7956550" cy="427037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、耗尽区突变近似，空间电荷区的边界出现突变，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耗尽区以外的区域是电中性的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、载流子的统计分布适用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玻耳兹曼近似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、非平衡载流子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小注入近似</a:t>
            </a: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、忽略空间电荷区内的电子空穴对产生和复合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a. 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结内电流值处处相等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b. 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结内电子电流与空穴电流为连续函数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空间电荷区内的电子电流和空穴电流为恒定值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4BDD1033-1BF3-E329-6803-AF714567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0A16B-8CF8-4AF3-8BCB-481BAEFD3CF1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CB8E2B8-E464-7534-14DD-290AEFD03E47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188913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正偏的理想电子电流与空穴电流成分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0953BE05-7B71-07B4-FC27-C41E4711F3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301750"/>
            <a:ext cx="7632700" cy="3697288"/>
          </a:xfrm>
          <a:noFill/>
        </p:spPr>
      </p:pic>
      <p:sp>
        <p:nvSpPr>
          <p:cNvPr id="40965" name="Text Box 4">
            <a:extLst>
              <a:ext uri="{FF2B5EF4-FFF2-40B4-BE49-F238E27FC236}">
                <a16:creationId xmlns:a16="http://schemas.microsoft.com/office/drawing/2014/main" id="{D67BFAEF-0FF7-09F5-03A8-ADD4C70F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5213350"/>
            <a:ext cx="81026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整个过程中总电流保持不变（少子扩散电流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多子漂移电流）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更准确的考虑：加上空间电荷区的电子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空穴复合和产生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0095EB4-3460-49E5-9296-A0528ECB1D93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非平衡载流子形成的边界扩散电流</a:t>
            </a:r>
          </a:p>
        </p:txBody>
      </p:sp>
      <p:sp>
        <p:nvSpPr>
          <p:cNvPr id="1992708" name="Text Box 7">
            <a:extLst>
              <a:ext uri="{FF2B5EF4-FFF2-40B4-BE49-F238E27FC236}">
                <a16:creationId xmlns:a16="http://schemas.microsoft.com/office/drawing/2014/main" id="{37371422-30FE-D7BF-6F2D-FA54E858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9163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同样分析在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区边界空穴的积累和向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区内部边扩散、边复合的运动，可以得到空穴的扩散电流密度：</a:t>
            </a: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4FC1A503-4806-EBFC-E1D2-06ADC4FDA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160463"/>
            <a:ext cx="8166100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这些边界处的非平衡载流子边扩散边复合向体内运动，从而形成扩散电流，根据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一维稳定扩散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的结论，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得到注入到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区电子的扩散流密度为：</a:t>
            </a:r>
          </a:p>
        </p:txBody>
      </p:sp>
      <p:graphicFrame>
        <p:nvGraphicFramePr>
          <p:cNvPr id="1992711" name="Object 5">
            <a:extLst>
              <a:ext uri="{FF2B5EF4-FFF2-40B4-BE49-F238E27FC236}">
                <a16:creationId xmlns:a16="http://schemas.microsoft.com/office/drawing/2014/main" id="{339B4C38-4522-8DDB-566D-AC064D310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0900" y="5543550"/>
          <a:ext cx="30226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9400" imgH="469900" progId="Equation.3">
                  <p:embed/>
                </p:oleObj>
              </mc:Choice>
              <mc:Fallback>
                <p:oleObj name="公式" r:id="rId2" imgW="15494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543550"/>
                        <a:ext cx="3022600" cy="917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>
            <a:extLst>
              <a:ext uri="{FF2B5EF4-FFF2-40B4-BE49-F238E27FC236}">
                <a16:creationId xmlns:a16="http://schemas.microsoft.com/office/drawing/2014/main" id="{D544B889-87C0-A2BA-4B52-8EB2B4454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8638" y="2306638"/>
          <a:ext cx="554513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24100" imgH="431800" progId="Equation.3">
                  <p:embed/>
                </p:oleObj>
              </mc:Choice>
              <mc:Fallback>
                <p:oleObj name="公式" r:id="rId4" imgW="23241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306638"/>
                        <a:ext cx="554513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9">
            <a:extLst>
              <a:ext uri="{FF2B5EF4-FFF2-40B4-BE49-F238E27FC236}">
                <a16:creationId xmlns:a16="http://schemas.microsoft.com/office/drawing/2014/main" id="{AAA7E5AD-2B53-A0DE-868E-4B238E225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788" y="3325813"/>
            <a:ext cx="5788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为电子的扩散系数和扩散长度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1E430837-0729-B664-8C83-694F90D4661B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3857625"/>
            <a:ext cx="7123112" cy="858838"/>
            <a:chOff x="309" y="2430"/>
            <a:chExt cx="4487" cy="541"/>
          </a:xfrm>
        </p:grpSpPr>
        <p:graphicFrame>
          <p:nvGraphicFramePr>
            <p:cNvPr id="41994" name="Object 4">
              <a:extLst>
                <a:ext uri="{FF2B5EF4-FFF2-40B4-BE49-F238E27FC236}">
                  <a16:creationId xmlns:a16="http://schemas.microsoft.com/office/drawing/2014/main" id="{C0CAAC01-9290-F4FC-5A40-FE35210D5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36" y="2430"/>
            <a:ext cx="1860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85900" imgH="431800" progId="Equation.3">
                    <p:embed/>
                  </p:oleObj>
                </mc:Choice>
                <mc:Fallback>
                  <p:oleObj name="公式" r:id="rId6" imgW="1485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" y="2430"/>
                          <a:ext cx="1860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Text Box 10">
              <a:extLst>
                <a:ext uri="{FF2B5EF4-FFF2-40B4-BE49-F238E27FC236}">
                  <a16:creationId xmlns:a16="http://schemas.microsoft.com/office/drawing/2014/main" id="{A459D858-A912-C17E-60C2-4350112EA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2450"/>
              <a:ext cx="27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注入到</a:t>
              </a:r>
              <a:r>
                <a:rPr lang="en-US" altLang="zh-CN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区的电子电流密度为：</a:t>
              </a:r>
            </a:p>
          </p:txBody>
        </p:sp>
      </p:grpSp>
      <p:sp>
        <p:nvSpPr>
          <p:cNvPr id="41993" name="灯片编号占位符 4">
            <a:extLst>
              <a:ext uri="{FF2B5EF4-FFF2-40B4-BE49-F238E27FC236}">
                <a16:creationId xmlns:a16="http://schemas.microsoft.com/office/drawing/2014/main" id="{31783F51-03FA-725A-AE82-02013F89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FC12EC-7102-411F-861C-3E28461FF578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9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9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639BD67-D160-88A6-5850-8FB868A94B1C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25413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非平衡载流子形成的边界扩散电流</a:t>
            </a:r>
          </a:p>
        </p:txBody>
      </p:sp>
      <p:sp>
        <p:nvSpPr>
          <p:cNvPr id="43011" name="Text Box 7">
            <a:extLst>
              <a:ext uri="{FF2B5EF4-FFF2-40B4-BE49-F238E27FC236}">
                <a16:creationId xmlns:a16="http://schemas.microsoft.com/office/drawing/2014/main" id="{AF777174-D570-8CC6-D416-6B5D8435A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239838"/>
            <a:ext cx="4787900" cy="522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通过单位面积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结的总电流：</a:t>
            </a:r>
          </a:p>
        </p:txBody>
      </p:sp>
      <p:graphicFrame>
        <p:nvGraphicFramePr>
          <p:cNvPr id="43012" name="Object 6">
            <a:extLst>
              <a:ext uri="{FF2B5EF4-FFF2-40B4-BE49-F238E27FC236}">
                <a16:creationId xmlns:a16="http://schemas.microsoft.com/office/drawing/2014/main" id="{58A5F353-74C7-4D7C-C15A-9FEFBB6AB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628775"/>
          <a:ext cx="44640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3700" imgH="254000" progId="Equation.3">
                  <p:embed/>
                </p:oleObj>
              </mc:Choice>
              <mc:Fallback>
                <p:oleObj name="公式" r:id="rId2" imgW="1663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28775"/>
                        <a:ext cx="44640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8">
            <a:extLst>
              <a:ext uri="{FF2B5EF4-FFF2-40B4-BE49-F238E27FC236}">
                <a16:creationId xmlns:a16="http://schemas.microsoft.com/office/drawing/2014/main" id="{12569E58-645D-9A9A-825F-4C6FF0004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756025"/>
          <a:ext cx="38877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900" imgH="508000" progId="Equation.3">
                  <p:embed/>
                </p:oleObj>
              </mc:Choice>
              <mc:Fallback>
                <p:oleObj name="公式" r:id="rId4" imgW="14859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56025"/>
                        <a:ext cx="3887788" cy="1328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18">
            <a:extLst>
              <a:ext uri="{FF2B5EF4-FFF2-40B4-BE49-F238E27FC236}">
                <a16:creationId xmlns:a16="http://schemas.microsoft.com/office/drawing/2014/main" id="{2F3B8A3D-B475-7245-B5EB-0AF63A1878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2276475"/>
            <a:ext cx="0" cy="1512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62323" name="Text Box 19">
            <a:extLst>
              <a:ext uri="{FF2B5EF4-FFF2-40B4-BE49-F238E27FC236}">
                <a16:creationId xmlns:a16="http://schemas.microsoft.com/office/drawing/2014/main" id="{78D8D77E-3BB7-D1D5-B721-8C3DF8F88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357813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在正向偏压下，通过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结的电流与少数载流子的浓度成正比，且随正向偏压的增大而迅速增大</a:t>
            </a:r>
          </a:p>
        </p:txBody>
      </p:sp>
      <p:grpSp>
        <p:nvGrpSpPr>
          <p:cNvPr id="43016" name="Group 21">
            <a:extLst>
              <a:ext uri="{FF2B5EF4-FFF2-40B4-BE49-F238E27FC236}">
                <a16:creationId xmlns:a16="http://schemas.microsoft.com/office/drawing/2014/main" id="{2B0DA186-49F5-1690-06D0-A76079CA37F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349500"/>
            <a:ext cx="3816350" cy="2232025"/>
            <a:chOff x="158" y="1480"/>
            <a:chExt cx="2404" cy="1406"/>
          </a:xfrm>
        </p:grpSpPr>
        <p:graphicFrame>
          <p:nvGraphicFramePr>
            <p:cNvPr id="43022" name="Object 4">
              <a:extLst>
                <a:ext uri="{FF2B5EF4-FFF2-40B4-BE49-F238E27FC236}">
                  <a16:creationId xmlns:a16="http://schemas.microsoft.com/office/drawing/2014/main" id="{365302EA-0AE1-325B-D5EB-2AA3380D62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532"/>
            <a:ext cx="2313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85900" imgH="431800" progId="Equation.3">
                    <p:embed/>
                  </p:oleObj>
                </mc:Choice>
                <mc:Fallback>
                  <p:oleObj name="公式" r:id="rId6" imgW="1485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32"/>
                          <a:ext cx="2313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5">
              <a:extLst>
                <a:ext uri="{FF2B5EF4-FFF2-40B4-BE49-F238E27FC236}">
                  <a16:creationId xmlns:a16="http://schemas.microsoft.com/office/drawing/2014/main" id="{178DB3D3-4975-06C9-66AB-A65940943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2160"/>
            <a:ext cx="238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49400" imgH="469900" progId="Equation.3">
                    <p:embed/>
                  </p:oleObj>
                </mc:Choice>
                <mc:Fallback>
                  <p:oleObj name="公式" r:id="rId8" imgW="15494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160"/>
                          <a:ext cx="2382" cy="72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4" name="Rectangle 20">
              <a:extLst>
                <a:ext uri="{FF2B5EF4-FFF2-40B4-BE49-F238E27FC236}">
                  <a16:creationId xmlns:a16="http://schemas.microsoft.com/office/drawing/2014/main" id="{2F3E9C76-7E93-003E-64B6-2A5B2A72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480"/>
              <a:ext cx="2404" cy="140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solidFill>
                  <a:srgbClr val="FF99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017" name="Line 22">
            <a:extLst>
              <a:ext uri="{FF2B5EF4-FFF2-40B4-BE49-F238E27FC236}">
                <a16:creationId xmlns:a16="http://schemas.microsoft.com/office/drawing/2014/main" id="{8296D66B-1F82-74B0-BC20-FB3154C21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266950"/>
            <a:ext cx="4535488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62327" name="Oval 23">
            <a:extLst>
              <a:ext uri="{FF2B5EF4-FFF2-40B4-BE49-F238E27FC236}">
                <a16:creationId xmlns:a16="http://schemas.microsoft.com/office/drawing/2014/main" id="{F424462A-D83A-8DFC-B48A-57048B82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4003675"/>
            <a:ext cx="520700" cy="79057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2328" name="Oval 24">
            <a:extLst>
              <a:ext uri="{FF2B5EF4-FFF2-40B4-BE49-F238E27FC236}">
                <a16:creationId xmlns:a16="http://schemas.microsoft.com/office/drawing/2014/main" id="{8238572A-4268-E327-0813-53563B69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0" y="4076700"/>
            <a:ext cx="520700" cy="790575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62329" name="Oval 25">
            <a:extLst>
              <a:ext uri="{FF2B5EF4-FFF2-40B4-BE49-F238E27FC236}">
                <a16:creationId xmlns:a16="http://schemas.microsoft.com/office/drawing/2014/main" id="{8CF77564-2D4D-BE79-02D3-DC9D7F8EE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1539875"/>
            <a:ext cx="431800" cy="576263"/>
          </a:xfrm>
          <a:prstGeom prst="ellips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021" name="灯片编号占位符 3">
            <a:extLst>
              <a:ext uri="{FF2B5EF4-FFF2-40B4-BE49-F238E27FC236}">
                <a16:creationId xmlns:a16="http://schemas.microsoft.com/office/drawing/2014/main" id="{045BF5AD-BABE-E441-F636-57460794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5BE9EB-7F63-47E9-97C3-0816A0996B87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6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6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23" grpId="0"/>
      <p:bldP spid="1762327" grpId="0" animBg="1"/>
      <p:bldP spid="1762328" grpId="0" animBg="1"/>
      <p:bldP spid="17623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6E86024-8A21-4AA1-E13E-D1D4BD382292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44500" y="125413"/>
            <a:ext cx="8229600" cy="1143000"/>
          </a:xfrm>
          <a:noFill/>
        </p:spPr>
        <p:txBody>
          <a:bodyPr/>
          <a:lstStyle/>
          <a:p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非平衡载流子形成的边界扩散电流</a:t>
            </a:r>
          </a:p>
        </p:txBody>
      </p:sp>
      <p:sp>
        <p:nvSpPr>
          <p:cNvPr id="44035" name="Text Box 7">
            <a:extLst>
              <a:ext uri="{FF2B5EF4-FFF2-40B4-BE49-F238E27FC236}">
                <a16:creationId xmlns:a16="http://schemas.microsoft.com/office/drawing/2014/main" id="{7C7288A4-624F-A290-6579-C607B565E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6048375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通过单位面积</a:t>
            </a: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结的总电流：</a:t>
            </a:r>
          </a:p>
        </p:txBody>
      </p:sp>
      <p:graphicFrame>
        <p:nvGraphicFramePr>
          <p:cNvPr id="44036" name="Object 6">
            <a:extLst>
              <a:ext uri="{FF2B5EF4-FFF2-40B4-BE49-F238E27FC236}">
                <a16:creationId xmlns:a16="http://schemas.microsoft.com/office/drawing/2014/main" id="{7DE78797-E6B3-0D08-7384-AC82A5464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628775"/>
          <a:ext cx="44640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3700" imgH="254000" progId="Equation.3">
                  <p:embed/>
                </p:oleObj>
              </mc:Choice>
              <mc:Fallback>
                <p:oleObj name="公式" r:id="rId2" imgW="16637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28775"/>
                        <a:ext cx="446405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8">
            <a:extLst>
              <a:ext uri="{FF2B5EF4-FFF2-40B4-BE49-F238E27FC236}">
                <a16:creationId xmlns:a16="http://schemas.microsoft.com/office/drawing/2014/main" id="{52063316-E424-9A6B-E9EA-ED5F20346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4725" y="3821113"/>
          <a:ext cx="388778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900" imgH="508000" progId="Equation.3">
                  <p:embed/>
                </p:oleObj>
              </mc:Choice>
              <mc:Fallback>
                <p:oleObj name="公式" r:id="rId4" imgW="14859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821113"/>
                        <a:ext cx="3887788" cy="1328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Line 8">
            <a:extLst>
              <a:ext uri="{FF2B5EF4-FFF2-40B4-BE49-F238E27FC236}">
                <a16:creationId xmlns:a16="http://schemas.microsoft.com/office/drawing/2014/main" id="{85F1BB7B-7CF4-BB43-5581-11A668EF6B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2276475"/>
            <a:ext cx="0" cy="1512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9" name="Text Box 9">
            <a:extLst>
              <a:ext uri="{FF2B5EF4-FFF2-40B4-BE49-F238E27FC236}">
                <a16:creationId xmlns:a16="http://schemas.microsoft.com/office/drawing/2014/main" id="{19F09101-C93C-FA09-BEE3-AB2F3BD39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330825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在正向偏压下，通过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结的电流与少数载流子的浓度成正比，且随正向偏压的增大而迅速增大</a:t>
            </a:r>
          </a:p>
        </p:txBody>
      </p:sp>
      <p:grpSp>
        <p:nvGrpSpPr>
          <p:cNvPr id="44040" name="Group 10">
            <a:extLst>
              <a:ext uri="{FF2B5EF4-FFF2-40B4-BE49-F238E27FC236}">
                <a16:creationId xmlns:a16="http://schemas.microsoft.com/office/drawing/2014/main" id="{8E7580CC-FCA9-500E-36C0-AA420391599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349500"/>
            <a:ext cx="3816350" cy="2225675"/>
            <a:chOff x="158" y="1480"/>
            <a:chExt cx="2404" cy="1402"/>
          </a:xfrm>
        </p:grpSpPr>
        <p:graphicFrame>
          <p:nvGraphicFramePr>
            <p:cNvPr id="44044" name="Object 4">
              <a:extLst>
                <a:ext uri="{FF2B5EF4-FFF2-40B4-BE49-F238E27FC236}">
                  <a16:creationId xmlns:a16="http://schemas.microsoft.com/office/drawing/2014/main" id="{52924074-A1E6-B553-5E57-FA6B1F4D1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1532"/>
            <a:ext cx="2313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85900" imgH="431800" progId="Equation.3">
                    <p:embed/>
                  </p:oleObj>
                </mc:Choice>
                <mc:Fallback>
                  <p:oleObj name="公式" r:id="rId6" imgW="14859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32"/>
                          <a:ext cx="2313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99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5">
              <a:extLst>
                <a:ext uri="{FF2B5EF4-FFF2-40B4-BE49-F238E27FC236}">
                  <a16:creationId xmlns:a16="http://schemas.microsoft.com/office/drawing/2014/main" id="{308503DF-224D-4454-2022-80DE1736A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" y="2160"/>
            <a:ext cx="2382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49400" imgH="469900" progId="Equation.3">
                    <p:embed/>
                  </p:oleObj>
                </mc:Choice>
                <mc:Fallback>
                  <p:oleObj name="公式" r:id="rId8" imgW="15494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160"/>
                          <a:ext cx="2382" cy="72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6" name="Rectangle 13">
              <a:extLst>
                <a:ext uri="{FF2B5EF4-FFF2-40B4-BE49-F238E27FC236}">
                  <a16:creationId xmlns:a16="http://schemas.microsoft.com/office/drawing/2014/main" id="{393DDFD1-0786-F740-E56E-C183FFD7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480"/>
              <a:ext cx="2404" cy="131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solidFill>
                  <a:srgbClr val="FF99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4041" name="Line 14">
            <a:extLst>
              <a:ext uri="{FF2B5EF4-FFF2-40B4-BE49-F238E27FC236}">
                <a16:creationId xmlns:a16="http://schemas.microsoft.com/office/drawing/2014/main" id="{C9CB38FC-F976-691A-4055-F66ED8D45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2276475"/>
            <a:ext cx="4535487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42" name="灯片编号占位符 3">
            <a:extLst>
              <a:ext uri="{FF2B5EF4-FFF2-40B4-BE49-F238E27FC236}">
                <a16:creationId xmlns:a16="http://schemas.microsoft.com/office/drawing/2014/main" id="{01EAD201-C5EF-35D6-9C4A-9D3969AB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259693-1998-4EB2-B9FC-1773B096C556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4043" name="图片 2">
            <a:extLst>
              <a:ext uri="{FF2B5EF4-FFF2-40B4-BE49-F238E27FC236}">
                <a16:creationId xmlns:a16="http://schemas.microsoft.com/office/drawing/2014/main" id="{AC7E0D69-8CBE-3047-F7BA-3BDED500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331913"/>
            <a:ext cx="39592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1CAD511E-D412-18FD-1BC5-7790B024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9D163AA7-010F-C506-7493-8492F77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45060" name="灯片编号占位符 5">
            <a:extLst>
              <a:ext uri="{FF2B5EF4-FFF2-40B4-BE49-F238E27FC236}">
                <a16:creationId xmlns:a16="http://schemas.microsoft.com/office/drawing/2014/main" id="{39977A78-ACBA-5150-88BB-9C6CDD47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6108D-A868-4886-A9C8-2B3C7653AB8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FBA6E75B-DACB-06E0-0CA4-B501ED46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BC438-C5DB-4F05-88B6-5DC8C4848FFF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40B2A1F-A34F-8516-906D-8070286BF5C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反偏下的空间电荷区变宽</a:t>
            </a: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2EB99201-9A97-364A-C084-6A48F894F5B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66838" y="1543050"/>
          <a:ext cx="6408737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700" imgH="508000" progId="Equation.DSMT4">
                  <p:embed/>
                </p:oleObj>
              </mc:Choice>
              <mc:Fallback>
                <p:oleObj name="Equation" r:id="rId2" imgW="20447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1543050"/>
                        <a:ext cx="6408737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085" name="Picture 6">
            <a:extLst>
              <a:ext uri="{FF2B5EF4-FFF2-40B4-BE49-F238E27FC236}">
                <a16:creationId xmlns:a16="http://schemas.microsoft.com/office/drawing/2014/main" id="{C8405328-094A-4795-BC28-50BBCBEA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213100"/>
            <a:ext cx="3960812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Box 7">
            <a:extLst>
              <a:ext uri="{FF2B5EF4-FFF2-40B4-BE49-F238E27FC236}">
                <a16:creationId xmlns:a16="http://schemas.microsoft.com/office/drawing/2014/main" id="{FCFDF486-2F57-FEFE-9656-D5908270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06900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需使用准费米能级进行分析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6">
            <a:extLst>
              <a:ext uri="{FF2B5EF4-FFF2-40B4-BE49-F238E27FC236}">
                <a16:creationId xmlns:a16="http://schemas.microsoft.com/office/drawing/2014/main" id="{2B708EBA-624B-7681-AE6C-201672AF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0909F-8D70-40FB-94AA-7324EF0E3CB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56A052D-3100-642B-7E42-91DA794A3B1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反偏情况下的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结理想电流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FB60188-E410-F992-2D54-DDFC51F8E16F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4572000" y="1752600"/>
            <a:ext cx="4270375" cy="4270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结也不再处于热平衡状态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Fp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Fn</a:t>
            </a:r>
            <a:endParaRPr lang="en-US" altLang="zh-CN" sz="24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total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Fn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=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bi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sz="2400" b="1" i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endParaRPr lang="en-US" altLang="zh-CN" sz="2800" b="1" baseline="-25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空间电荷区的电场将比未加偏置时更强</a:t>
            </a:r>
          </a:p>
          <a:p>
            <a:pPr lvl="1" eaLnBrk="1" hangingPunct="1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漂移运动超过扩散运动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7109" name="Picture 4">
            <a:extLst>
              <a:ext uri="{FF2B5EF4-FFF2-40B4-BE49-F238E27FC236}">
                <a16:creationId xmlns:a16="http://schemas.microsoft.com/office/drawing/2014/main" id="{4E190111-7F27-D3D0-2813-2C86FBD43F7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625" y="2397125"/>
            <a:ext cx="4194175" cy="2981325"/>
          </a:xfr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4">
            <a:extLst>
              <a:ext uri="{FF2B5EF4-FFF2-40B4-BE49-F238E27FC236}">
                <a16:creationId xmlns:a16="http://schemas.microsoft.com/office/drawing/2014/main" id="{B9D44085-CFE9-B065-88C6-701C9EC4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3983038"/>
            <a:ext cx="38100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图片 2">
            <a:extLst>
              <a:ext uri="{FF2B5EF4-FFF2-40B4-BE49-F238E27FC236}">
                <a16:creationId xmlns:a16="http://schemas.microsoft.com/office/drawing/2014/main" id="{BA4FA994-1604-8FBA-EDCB-A69B7F4FB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911600"/>
            <a:ext cx="37846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5">
            <a:extLst>
              <a:ext uri="{FF2B5EF4-FFF2-40B4-BE49-F238E27FC236}">
                <a16:creationId xmlns:a16="http://schemas.microsoft.com/office/drawing/2014/main" id="{0F633CFB-C43B-497B-C507-5D72C8C67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331913"/>
            <a:ext cx="3276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2">
            <a:extLst>
              <a:ext uri="{FF2B5EF4-FFF2-40B4-BE49-F238E27FC236}">
                <a16:creationId xmlns:a16="http://schemas.microsoft.com/office/drawing/2014/main" id="{01F98B2E-E292-AFE2-0195-F3A2F83689B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68538" y="44450"/>
            <a:ext cx="4606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结的反向抽取</a:t>
            </a:r>
          </a:p>
        </p:txBody>
      </p:sp>
      <p:sp>
        <p:nvSpPr>
          <p:cNvPr id="48134" name="Text Box 27">
            <a:extLst>
              <a:ext uri="{FF2B5EF4-FFF2-40B4-BE49-F238E27FC236}">
                <a16:creationId xmlns:a16="http://schemas.microsoft.com/office/drawing/2014/main" id="{345EAB20-763C-4084-CB05-4F069487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1052513"/>
            <a:ext cx="4824412" cy="37861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结外加反向偏压时，外加电场使空间电荷区的电场增强，从而使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结势垒增大，由原来的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+V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。这时，载流子的漂移运动超过了扩散运动</a:t>
            </a:r>
            <a:endParaRPr kumimoji="1"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在反向偏压的作用下，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区中的空穴一旦到达空间电荷区的边界，就会被电场拉向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型区；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型区中的电子一旦到达空间电荷区的边界，就会被电场拉向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型区。</a:t>
            </a:r>
          </a:p>
        </p:txBody>
      </p:sp>
      <p:sp>
        <p:nvSpPr>
          <p:cNvPr id="48135" name="Text Box 28">
            <a:extLst>
              <a:ext uri="{FF2B5EF4-FFF2-40B4-BE49-F238E27FC236}">
                <a16:creationId xmlns:a16="http://schemas.microsoft.com/office/drawing/2014/main" id="{1C9E412E-583E-63CE-A9DF-913F9BCF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5060950"/>
            <a:ext cx="410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结的反向抽取作用</a:t>
            </a:r>
          </a:p>
        </p:txBody>
      </p:sp>
      <p:sp>
        <p:nvSpPr>
          <p:cNvPr id="48136" name="Text Box 29">
            <a:extLst>
              <a:ext uri="{FF2B5EF4-FFF2-40B4-BE49-F238E27FC236}">
                <a16:creationId xmlns:a16="http://schemas.microsoft.com/office/drawing/2014/main" id="{3CE23F25-2726-53C0-CE6A-D27AD03A0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584825"/>
            <a:ext cx="4103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结的反向电流</a:t>
            </a:r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137" name="灯片编号占位符 3">
            <a:extLst>
              <a:ext uri="{FF2B5EF4-FFF2-40B4-BE49-F238E27FC236}">
                <a16:creationId xmlns:a16="http://schemas.microsoft.com/office/drawing/2014/main" id="{B120049B-C666-0D25-FE23-02BAC28A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5252DD-DEB8-4CA9-9E9C-30B889DD3D17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FB3379D7-3BBA-C09D-6090-158048A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AEF8E2-94A8-4D06-BBE0-91ED913B7B96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1FE36F4-076F-3D8B-2FDF-CAF2F1BF7C31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功函数与热电子发射</a:t>
            </a:r>
          </a:p>
        </p:txBody>
      </p:sp>
      <p:sp>
        <p:nvSpPr>
          <p:cNvPr id="12292" name="TextBox 8">
            <a:extLst>
              <a:ext uri="{FF2B5EF4-FFF2-40B4-BE49-F238E27FC236}">
                <a16:creationId xmlns:a16="http://schemas.microsoft.com/office/drawing/2014/main" id="{BEAD0C36-9CF5-DC05-C6B2-74051BAF2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763713"/>
            <a:ext cx="1568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真空电子能级</a:t>
            </a:r>
          </a:p>
        </p:txBody>
      </p:sp>
      <p:sp>
        <p:nvSpPr>
          <p:cNvPr id="10248" name="Rectangle 3">
            <a:extLst>
              <a:ext uri="{FF2B5EF4-FFF2-40B4-BE49-F238E27FC236}">
                <a16:creationId xmlns:a16="http://schemas.microsoft.com/office/drawing/2014/main" id="{4B01C1E8-25EA-5B4A-9FBB-EDDC85DCED4A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50825" y="3573463"/>
            <a:ext cx="864235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热电子发射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当金属丝加热到很高温度时，有一部分电子获得的能量多于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，它们就有可能逸出金属，产生热电子发射电流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实验上发现金属发射电流密度与温度具有如下关系（里查逊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杜师曼公式）：</a:t>
            </a:r>
          </a:p>
        </p:txBody>
      </p:sp>
      <p:graphicFrame>
        <p:nvGraphicFramePr>
          <p:cNvPr id="10249" name="Object 7">
            <a:extLst>
              <a:ext uri="{FF2B5EF4-FFF2-40B4-BE49-F238E27FC236}">
                <a16:creationId xmlns:a16="http://schemas.microsoft.com/office/drawing/2014/main" id="{9C811314-2856-A3DD-1D3F-511D1EC08BD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306763" y="5740400"/>
          <a:ext cx="25130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28600" progId="Equation.DSMT4">
                  <p:embed/>
                </p:oleObj>
              </mc:Choice>
              <mc:Fallback>
                <p:oleObj name="Equation" r:id="rId2" imgW="927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740400"/>
                        <a:ext cx="25130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矩形 2">
            <a:extLst>
              <a:ext uri="{FF2B5EF4-FFF2-40B4-BE49-F238E27FC236}">
                <a16:creationId xmlns:a16="http://schemas.microsoft.com/office/drawing/2014/main" id="{2E69F47C-305E-9E70-F773-068D6B2A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1120775"/>
            <a:ext cx="3182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金属中的电子若要脱离正离子的束缚跑到真空中去，则至少要从外界得到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l-GR" altLang="zh-CN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的能量，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功函数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（或逸出功）</a:t>
            </a:r>
          </a:p>
        </p:txBody>
      </p:sp>
      <p:grpSp>
        <p:nvGrpSpPr>
          <p:cNvPr id="12296" name="组合 1">
            <a:extLst>
              <a:ext uri="{FF2B5EF4-FFF2-40B4-BE49-F238E27FC236}">
                <a16:creationId xmlns:a16="http://schemas.microsoft.com/office/drawing/2014/main" id="{C0C7BFA1-8661-021E-186D-DCC033AD2757}"/>
              </a:ext>
            </a:extLst>
          </p:cNvPr>
          <p:cNvGrpSpPr>
            <a:grpSpLocks/>
          </p:cNvGrpSpPr>
          <p:nvPr/>
        </p:nvGrpSpPr>
        <p:grpSpPr bwMode="auto">
          <a:xfrm>
            <a:off x="7938" y="1193800"/>
            <a:ext cx="4792662" cy="2328863"/>
            <a:chOff x="7938" y="1193800"/>
            <a:chExt cx="4792702" cy="2328219"/>
          </a:xfrm>
        </p:grpSpPr>
        <p:sp>
          <p:nvSpPr>
            <p:cNvPr id="12297" name="TextBox 9">
              <a:extLst>
                <a:ext uri="{FF2B5EF4-FFF2-40B4-BE49-F238E27FC236}">
                  <a16:creationId xmlns:a16="http://schemas.microsoft.com/office/drawing/2014/main" id="{6F143CA3-205C-C422-E5D8-2DAEDFB8D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8" y="2263775"/>
              <a:ext cx="1108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费米能级</a:t>
              </a:r>
            </a:p>
          </p:txBody>
        </p:sp>
        <p:sp>
          <p:nvSpPr>
            <p:cNvPr id="12298" name="TextBox 3">
              <a:extLst>
                <a:ext uri="{FF2B5EF4-FFF2-40B4-BE49-F238E27FC236}">
                  <a16:creationId xmlns:a16="http://schemas.microsoft.com/office/drawing/2014/main" id="{76C2BC82-EA34-EB4F-ED4F-ABB2DB08A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2071688"/>
              <a:ext cx="2159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99" name="TextBox 16">
              <a:extLst>
                <a:ext uri="{FF2B5EF4-FFF2-40B4-BE49-F238E27FC236}">
                  <a16:creationId xmlns:a16="http://schemas.microsoft.com/office/drawing/2014/main" id="{7019CFB9-A000-DEE2-665C-5EA86C9BF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750" y="2852738"/>
              <a:ext cx="2794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714B2C3-B1E7-1AFF-751B-4F7EB30DC79A}"/>
                </a:ext>
              </a:extLst>
            </p:cNvPr>
            <p:cNvCxnSpPr/>
            <p:nvPr/>
          </p:nvCxnSpPr>
          <p:spPr>
            <a:xfrm>
              <a:off x="1046172" y="3356965"/>
              <a:ext cx="34544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579A110-78D4-D84C-B3AB-CCE5A313C7EE}"/>
                </a:ext>
              </a:extLst>
            </p:cNvPr>
            <p:cNvCxnSpPr/>
            <p:nvPr/>
          </p:nvCxnSpPr>
          <p:spPr>
            <a:xfrm>
              <a:off x="2773386" y="1954003"/>
              <a:ext cx="0" cy="14029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5E13F6A-B750-4DFF-1B8B-4479C00E7740}"/>
                </a:ext>
              </a:extLst>
            </p:cNvPr>
            <p:cNvCxnSpPr/>
            <p:nvPr/>
          </p:nvCxnSpPr>
          <p:spPr>
            <a:xfrm>
              <a:off x="1046172" y="2492016"/>
              <a:ext cx="172721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7BD801D-A51C-7110-3FC1-0EE4A9B0CC05}"/>
                </a:ext>
              </a:extLst>
            </p:cNvPr>
            <p:cNvCxnSpPr/>
            <p:nvPr/>
          </p:nvCxnSpPr>
          <p:spPr>
            <a:xfrm>
              <a:off x="2773386" y="1954003"/>
              <a:ext cx="1582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882C2C-AC34-51C6-8575-380D14F316F1}"/>
                </a:ext>
              </a:extLst>
            </p:cNvPr>
            <p:cNvCxnSpPr/>
            <p:nvPr/>
          </p:nvCxnSpPr>
          <p:spPr>
            <a:xfrm flipH="1">
              <a:off x="2557484" y="3141124"/>
              <a:ext cx="215902" cy="215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F584A6B-7C18-BF89-58F8-DC12A23E3901}"/>
                </a:ext>
              </a:extLst>
            </p:cNvPr>
            <p:cNvCxnSpPr/>
            <p:nvPr/>
          </p:nvCxnSpPr>
          <p:spPr>
            <a:xfrm flipH="1">
              <a:off x="2341582" y="2923696"/>
              <a:ext cx="431804" cy="433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CA2D243-1083-13FA-17D0-A5B14C16315F}"/>
                </a:ext>
              </a:extLst>
            </p:cNvPr>
            <p:cNvCxnSpPr/>
            <p:nvPr/>
          </p:nvCxnSpPr>
          <p:spPr>
            <a:xfrm flipH="1">
              <a:off x="2125681" y="2707856"/>
              <a:ext cx="647705" cy="649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7DB564D-3F32-C55E-3865-8A96C78D28B1}"/>
                </a:ext>
              </a:extLst>
            </p:cNvPr>
            <p:cNvCxnSpPr/>
            <p:nvPr/>
          </p:nvCxnSpPr>
          <p:spPr>
            <a:xfrm flipH="1">
              <a:off x="1909779" y="2492016"/>
              <a:ext cx="863607" cy="86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1343674-07FB-C483-4F2A-65479746575B}"/>
                </a:ext>
              </a:extLst>
            </p:cNvPr>
            <p:cNvCxnSpPr/>
            <p:nvPr/>
          </p:nvCxnSpPr>
          <p:spPr>
            <a:xfrm flipV="1">
              <a:off x="2773386" y="1193800"/>
              <a:ext cx="0" cy="22345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C635BD5-F056-E36C-2F9A-768458FD9E97}"/>
                </a:ext>
              </a:extLst>
            </p:cNvPr>
            <p:cNvCxnSpPr/>
            <p:nvPr/>
          </p:nvCxnSpPr>
          <p:spPr>
            <a:xfrm flipH="1">
              <a:off x="1693877" y="2492016"/>
              <a:ext cx="863607" cy="86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88D8A37-F7B7-ECFE-CBAE-80F78304C7A6}"/>
                </a:ext>
              </a:extLst>
            </p:cNvPr>
            <p:cNvCxnSpPr/>
            <p:nvPr/>
          </p:nvCxnSpPr>
          <p:spPr>
            <a:xfrm flipH="1">
              <a:off x="1477975" y="2492016"/>
              <a:ext cx="863607" cy="86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B21E309-E151-0DFB-6F95-39BFD3E1791B}"/>
                </a:ext>
              </a:extLst>
            </p:cNvPr>
            <p:cNvCxnSpPr/>
            <p:nvPr/>
          </p:nvCxnSpPr>
          <p:spPr>
            <a:xfrm flipH="1">
              <a:off x="1262073" y="2492016"/>
              <a:ext cx="863607" cy="86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4BC5D1E-A7FA-FA8F-7263-4FC286EF8FED}"/>
                </a:ext>
              </a:extLst>
            </p:cNvPr>
            <p:cNvCxnSpPr/>
            <p:nvPr/>
          </p:nvCxnSpPr>
          <p:spPr>
            <a:xfrm flipH="1">
              <a:off x="1046172" y="2492016"/>
              <a:ext cx="863607" cy="864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B518F70-A75F-E726-D63F-E0094211DDE2}"/>
                </a:ext>
              </a:extLst>
            </p:cNvPr>
            <p:cNvCxnSpPr/>
            <p:nvPr/>
          </p:nvCxnSpPr>
          <p:spPr>
            <a:xfrm flipH="1">
              <a:off x="1046172" y="2492016"/>
              <a:ext cx="647705" cy="649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6CA694F-92F3-2F5D-0065-3F9A4568E47F}"/>
                </a:ext>
              </a:extLst>
            </p:cNvPr>
            <p:cNvCxnSpPr/>
            <p:nvPr/>
          </p:nvCxnSpPr>
          <p:spPr>
            <a:xfrm flipH="1">
              <a:off x="1046172" y="2492016"/>
              <a:ext cx="431804" cy="431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42744F-4081-146F-671B-880ECEEC7BD8}"/>
                </a:ext>
              </a:extLst>
            </p:cNvPr>
            <p:cNvCxnSpPr/>
            <p:nvPr/>
          </p:nvCxnSpPr>
          <p:spPr>
            <a:xfrm flipH="1">
              <a:off x="1046172" y="2492016"/>
              <a:ext cx="215902" cy="215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TextBox 39">
              <a:extLst>
                <a:ext uri="{FF2B5EF4-FFF2-40B4-BE49-F238E27FC236}">
                  <a16:creationId xmlns:a16="http://schemas.microsoft.com/office/drawing/2014/main" id="{4328B3C1-B19F-F615-F102-BBAAF391F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3152775"/>
              <a:ext cx="300077" cy="3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17" name="TextBox 48">
              <a:extLst>
                <a:ext uri="{FF2B5EF4-FFF2-40B4-BE49-F238E27FC236}">
                  <a16:creationId xmlns:a16="http://schemas.microsoft.com/office/drawing/2014/main" id="{EBD7494A-0EB9-8CA2-2FBF-83B536BC6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" y="3141663"/>
              <a:ext cx="877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导带底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91DACFA-F17D-FF79-69DB-50594C6D464E}"/>
                </a:ext>
              </a:extLst>
            </p:cNvPr>
            <p:cNvCxnSpPr/>
            <p:nvPr/>
          </p:nvCxnSpPr>
          <p:spPr>
            <a:xfrm flipH="1">
              <a:off x="1116022" y="1947654"/>
              <a:ext cx="165736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C595D42-CBDA-0B0B-0E0C-BBEF40D7FE98}"/>
                </a:ext>
              </a:extLst>
            </p:cNvPr>
            <p:cNvCxnSpPr/>
            <p:nvPr/>
          </p:nvCxnSpPr>
          <p:spPr>
            <a:xfrm>
              <a:off x="1477975" y="1947654"/>
              <a:ext cx="0" cy="54436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0790C17-35AC-8019-A280-EE94B6ACCA63}"/>
                </a:ext>
              </a:extLst>
            </p:cNvPr>
            <p:cNvCxnSpPr/>
            <p:nvPr/>
          </p:nvCxnSpPr>
          <p:spPr>
            <a:xfrm>
              <a:off x="1477975" y="2492016"/>
              <a:ext cx="0" cy="86494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6D5F6A3-B96B-D4DF-9A08-9C0AF01A3F0C}"/>
                </a:ext>
              </a:extLst>
            </p:cNvPr>
            <p:cNvCxnSpPr/>
            <p:nvPr/>
          </p:nvCxnSpPr>
          <p:spPr>
            <a:xfrm>
              <a:off x="2397145" y="1954003"/>
              <a:ext cx="0" cy="14029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2" name="TextBox 65">
              <a:extLst>
                <a:ext uri="{FF2B5EF4-FFF2-40B4-BE49-F238E27FC236}">
                  <a16:creationId xmlns:a16="http://schemas.microsoft.com/office/drawing/2014/main" id="{AFEAE70C-F654-B049-6C0A-08F8285FA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428" y="2674551"/>
              <a:ext cx="1736725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χ</a:t>
              </a: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电子亲和能</a:t>
              </a: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2323" name="TextBox 57">
              <a:extLst>
                <a:ext uri="{FF2B5EF4-FFF2-40B4-BE49-F238E27FC236}">
                  <a16:creationId xmlns:a16="http://schemas.microsoft.com/office/drawing/2014/main" id="{859C4767-676F-E9E5-7A1F-F1DC75850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1193800"/>
              <a:ext cx="7937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金属</a:t>
              </a:r>
            </a:p>
          </p:txBody>
        </p:sp>
        <p:sp>
          <p:nvSpPr>
            <p:cNvPr id="12324" name="TextBox 67">
              <a:extLst>
                <a:ext uri="{FF2B5EF4-FFF2-40B4-BE49-F238E27FC236}">
                  <a16:creationId xmlns:a16="http://schemas.microsoft.com/office/drawing/2014/main" id="{59391561-2F7E-7951-C2A1-804C8BDC7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550" y="1195388"/>
              <a:ext cx="793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真空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3">
            <a:extLst>
              <a:ext uri="{FF2B5EF4-FFF2-40B4-BE49-F238E27FC236}">
                <a16:creationId xmlns:a16="http://schemas.microsoft.com/office/drawing/2014/main" id="{50E6D565-E07E-67D8-32ED-74053239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908050"/>
            <a:ext cx="3276600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>
            <a:extLst>
              <a:ext uri="{FF2B5EF4-FFF2-40B4-BE49-F238E27FC236}">
                <a16:creationId xmlns:a16="http://schemas.microsoft.com/office/drawing/2014/main" id="{E93FC24F-1325-3D3C-A870-4C6AC0B2996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268538" y="-1588"/>
            <a:ext cx="4606925" cy="77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结的反向抽取</a:t>
            </a: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F64E447F-1918-A690-4887-0BD54533C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466850"/>
          <a:ext cx="33464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57300" imgH="228600" progId="Equation.3">
                  <p:embed/>
                </p:oleObj>
              </mc:Choice>
              <mc:Fallback>
                <p:oleObj name="公式" r:id="rId3" imgW="1257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66850"/>
                        <a:ext cx="33464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82936AAE-D5A9-05C3-8909-3198422B1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243263"/>
          <a:ext cx="3382962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69449" imgH="241195" progId="Equation.3">
                  <p:embed/>
                </p:oleObj>
              </mc:Choice>
              <mc:Fallback>
                <p:oleObj name="公式" r:id="rId5" imgW="126944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243263"/>
                        <a:ext cx="3382962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30">
            <a:extLst>
              <a:ext uri="{FF2B5EF4-FFF2-40B4-BE49-F238E27FC236}">
                <a16:creationId xmlns:a16="http://schemas.microsoft.com/office/drawing/2014/main" id="{6428FBCC-E969-6324-4C54-177D7E4E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917575"/>
            <a:ext cx="416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区边界处的电子浓度下降为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9159" name="Text Box 31">
            <a:extLst>
              <a:ext uri="{FF2B5EF4-FFF2-40B4-BE49-F238E27FC236}">
                <a16:creationId xmlns:a16="http://schemas.microsoft.com/office/drawing/2014/main" id="{85B0FDB2-D002-34D8-793C-B95D6A1BA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2644775"/>
            <a:ext cx="4227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区边界处的空穴浓度下降为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49160" name="Group 6">
            <a:extLst>
              <a:ext uri="{FF2B5EF4-FFF2-40B4-BE49-F238E27FC236}">
                <a16:creationId xmlns:a16="http://schemas.microsoft.com/office/drawing/2014/main" id="{55F4A180-904D-80FF-2117-FD68B3C97B0B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219575"/>
            <a:ext cx="3744913" cy="1655763"/>
            <a:chOff x="3198" y="2251"/>
            <a:chExt cx="2359" cy="1043"/>
          </a:xfrm>
        </p:grpSpPr>
        <p:sp>
          <p:nvSpPr>
            <p:cNvPr id="49165" name="Line 7">
              <a:extLst>
                <a:ext uri="{FF2B5EF4-FFF2-40B4-BE49-F238E27FC236}">
                  <a16:creationId xmlns:a16="http://schemas.microsoft.com/office/drawing/2014/main" id="{6C52D977-7974-06AC-5233-1E263D9E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25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6" name="Line 8">
              <a:extLst>
                <a:ext uri="{FF2B5EF4-FFF2-40B4-BE49-F238E27FC236}">
                  <a16:creationId xmlns:a16="http://schemas.microsoft.com/office/drawing/2014/main" id="{0EFCEA45-12BD-45F3-109C-C70899C74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251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7" name="Freeform 9">
              <a:extLst>
                <a:ext uri="{FF2B5EF4-FFF2-40B4-BE49-F238E27FC236}">
                  <a16:creationId xmlns:a16="http://schemas.microsoft.com/office/drawing/2014/main" id="{430C8B56-69F1-78E7-F194-FE8A36601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3135"/>
              <a:ext cx="861" cy="159"/>
            </a:xfrm>
            <a:custGeom>
              <a:avLst/>
              <a:gdLst>
                <a:gd name="T0" fmla="*/ 0 w 861"/>
                <a:gd name="T1" fmla="*/ 23 h 159"/>
                <a:gd name="T2" fmla="*/ 680 w 861"/>
                <a:gd name="T3" fmla="*/ 23 h 159"/>
                <a:gd name="T4" fmla="*/ 861 w 861"/>
                <a:gd name="T5" fmla="*/ 159 h 159"/>
                <a:gd name="T6" fmla="*/ 0 60000 65536"/>
                <a:gd name="T7" fmla="*/ 0 60000 65536"/>
                <a:gd name="T8" fmla="*/ 0 60000 65536"/>
                <a:gd name="T9" fmla="*/ 0 w 861"/>
                <a:gd name="T10" fmla="*/ 0 h 159"/>
                <a:gd name="T11" fmla="*/ 861 w 861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59">
                  <a:moveTo>
                    <a:pt x="0" y="23"/>
                  </a:moveTo>
                  <a:cubicBezTo>
                    <a:pt x="268" y="11"/>
                    <a:pt x="537" y="0"/>
                    <a:pt x="680" y="23"/>
                  </a:cubicBezTo>
                  <a:cubicBezTo>
                    <a:pt x="823" y="46"/>
                    <a:pt x="831" y="136"/>
                    <a:pt x="861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8" name="Freeform 10">
              <a:extLst>
                <a:ext uri="{FF2B5EF4-FFF2-40B4-BE49-F238E27FC236}">
                  <a16:creationId xmlns:a16="http://schemas.microsoft.com/office/drawing/2014/main" id="{75F8DA89-CDFC-4D51-3FB0-C04DA3AD25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513" y="3022"/>
              <a:ext cx="861" cy="272"/>
            </a:xfrm>
            <a:custGeom>
              <a:avLst/>
              <a:gdLst>
                <a:gd name="T0" fmla="*/ 0 w 861"/>
                <a:gd name="T1" fmla="*/ 2147483646 h 159"/>
                <a:gd name="T2" fmla="*/ 680 w 861"/>
                <a:gd name="T3" fmla="*/ 2147483646 h 159"/>
                <a:gd name="T4" fmla="*/ 861 w 861"/>
                <a:gd name="T5" fmla="*/ 2147483646 h 159"/>
                <a:gd name="T6" fmla="*/ 0 60000 65536"/>
                <a:gd name="T7" fmla="*/ 0 60000 65536"/>
                <a:gd name="T8" fmla="*/ 0 60000 65536"/>
                <a:gd name="T9" fmla="*/ 0 w 861"/>
                <a:gd name="T10" fmla="*/ 0 h 159"/>
                <a:gd name="T11" fmla="*/ 861 w 861"/>
                <a:gd name="T12" fmla="*/ 159 h 1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59">
                  <a:moveTo>
                    <a:pt x="0" y="23"/>
                  </a:moveTo>
                  <a:cubicBezTo>
                    <a:pt x="268" y="11"/>
                    <a:pt x="537" y="0"/>
                    <a:pt x="680" y="23"/>
                  </a:cubicBezTo>
                  <a:cubicBezTo>
                    <a:pt x="823" y="46"/>
                    <a:pt x="831" y="136"/>
                    <a:pt x="861" y="1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9169" name="Text Box 11">
              <a:extLst>
                <a:ext uri="{FF2B5EF4-FFF2-40B4-BE49-F238E27FC236}">
                  <a16:creationId xmlns:a16="http://schemas.microsoft.com/office/drawing/2014/main" id="{76D8D5F2-6DFA-7564-E373-E61F9A213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296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9170" name="Text Box 12">
              <a:extLst>
                <a:ext uri="{FF2B5EF4-FFF2-40B4-BE49-F238E27FC236}">
                  <a16:creationId xmlns:a16="http://schemas.microsoft.com/office/drawing/2014/main" id="{14C48AE1-D147-17B4-BF31-0BB4AB2CC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296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9171" name="Text Box 13">
              <a:extLst>
                <a:ext uri="{FF2B5EF4-FFF2-40B4-BE49-F238E27FC236}">
                  <a16:creationId xmlns:a16="http://schemas.microsoft.com/office/drawing/2014/main" id="{6A0022C6-60CB-E6EE-ACA0-2B44F880B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" y="2931"/>
              <a:ext cx="77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电子浓度</a:t>
              </a:r>
            </a:p>
          </p:txBody>
        </p:sp>
        <p:sp>
          <p:nvSpPr>
            <p:cNvPr id="49172" name="Text Box 14">
              <a:extLst>
                <a:ext uri="{FF2B5EF4-FFF2-40B4-BE49-F238E27FC236}">
                  <a16:creationId xmlns:a16="http://schemas.microsoft.com/office/drawing/2014/main" id="{D4E2E855-E443-382C-88D2-6165203D2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795"/>
              <a:ext cx="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空穴浓度</a:t>
              </a:r>
            </a:p>
          </p:txBody>
        </p:sp>
      </p:grpSp>
      <p:sp>
        <p:nvSpPr>
          <p:cNvPr id="49161" name="Line 15">
            <a:extLst>
              <a:ext uri="{FF2B5EF4-FFF2-40B4-BE49-F238E27FC236}">
                <a16:creationId xmlns:a16="http://schemas.microsoft.com/office/drawing/2014/main" id="{7CD623C2-529E-F5DF-90C3-09F3A9E5F4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94995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62" name="Text Box 16">
            <a:extLst>
              <a:ext uri="{FF2B5EF4-FFF2-40B4-BE49-F238E27FC236}">
                <a16:creationId xmlns:a16="http://schemas.microsoft.com/office/drawing/2014/main" id="{0768746E-DEAF-DF6E-E46B-4BA8F709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6019800"/>
            <a:ext cx="208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少子扩散电流方向</a:t>
            </a:r>
          </a:p>
        </p:txBody>
      </p:sp>
      <p:sp>
        <p:nvSpPr>
          <p:cNvPr id="49163" name="灯片编号占位符 3">
            <a:extLst>
              <a:ext uri="{FF2B5EF4-FFF2-40B4-BE49-F238E27FC236}">
                <a16:creationId xmlns:a16="http://schemas.microsoft.com/office/drawing/2014/main" id="{3EC57D1B-A72A-69AD-0718-AD842526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BEA516-EC37-4AEC-94AC-2DD99ABF4D61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9164" name="图片 39">
            <a:extLst>
              <a:ext uri="{FF2B5EF4-FFF2-40B4-BE49-F238E27FC236}">
                <a16:creationId xmlns:a16="http://schemas.microsoft.com/office/drawing/2014/main" id="{A9257153-B050-56F4-DE1B-6EF8D8DC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3911600"/>
            <a:ext cx="3784600" cy="263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365A3C6C-EDF3-9273-45CA-A9B3B67A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3A19C-6BC0-411F-BED8-4F4360745499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91E2B07-358E-5C7F-E533-A12BA86FC8FF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反向偏压下的反向电流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CD613BD-321B-BE6A-620A-FB760C24C26D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1528763"/>
            <a:ext cx="8229600" cy="39163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反向电流的大小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&gt;&gt;k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T/q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理想反向饱和电流密度</a:t>
            </a:r>
          </a:p>
        </p:txBody>
      </p:sp>
      <p:sp>
        <p:nvSpPr>
          <p:cNvPr id="50181" name="TextBox 3">
            <a:extLst>
              <a:ext uri="{FF2B5EF4-FFF2-40B4-BE49-F238E27FC236}">
                <a16:creationId xmlns:a16="http://schemas.microsoft.com/office/drawing/2014/main" id="{2C73A937-C233-7477-C416-33E8E82D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45125"/>
            <a:ext cx="5695950" cy="9540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因此，无论正偏反偏，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结的理想电流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电压方程在形式上是统一的</a:t>
            </a:r>
          </a:p>
        </p:txBody>
      </p:sp>
      <p:graphicFrame>
        <p:nvGraphicFramePr>
          <p:cNvPr id="50182" name="对象 5">
            <a:extLst>
              <a:ext uri="{FF2B5EF4-FFF2-40B4-BE49-F238E27FC236}">
                <a16:creationId xmlns:a16="http://schemas.microsoft.com/office/drawing/2014/main" id="{9F0C334F-302C-E03A-EF09-D8127CDA9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711825"/>
          <a:ext cx="2547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241300" progId="Equation.DSMT4">
                  <p:embed/>
                </p:oleObj>
              </mc:Choice>
              <mc:Fallback>
                <p:oleObj name="Equation" r:id="rId2" imgW="10668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711825"/>
                        <a:ext cx="2547938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C8ABA06-18A1-8E45-FB82-5A765B88E09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2131072"/>
            <a:ext cx="5574347" cy="92897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b="1">
                <a:noFill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641B5-638E-2D94-3252-027F62726C9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47855" y="3802719"/>
            <a:ext cx="4294124" cy="92897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b="1">
                <a:noFill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50185" name="图片 2">
            <a:extLst>
              <a:ext uri="{FF2B5EF4-FFF2-40B4-BE49-F238E27FC236}">
                <a16:creationId xmlns:a16="http://schemas.microsoft.com/office/drawing/2014/main" id="{5480DBB0-9761-B1B7-B700-96E38FDA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3290888"/>
            <a:ext cx="2382837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9FC2B7B6-8FE3-C035-F224-9B5CAA61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考虑空间电荷区载流子产生后的反向电流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27A547F3-B211-E2D6-A491-3F7904B7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反向电流决定于</a:t>
            </a:r>
          </a:p>
          <a:p>
            <a:pPr lvl="1" eaLnBrk="1" hangingPunct="1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结空间电荷区内及附近产生的载流子：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产生电流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扩散到空间电荷区内的少数载流子：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理想反向电流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前者远远大于后者，一般高出几个数量级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一般情况下，少数载流子数量少，反向电流就很小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外界作用下，造成少数载流子在空间电荷区大量产生，电流就变得比较大</a:t>
            </a: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4" name="灯片编号占位符 5">
            <a:extLst>
              <a:ext uri="{FF2B5EF4-FFF2-40B4-BE49-F238E27FC236}">
                <a16:creationId xmlns:a16="http://schemas.microsoft.com/office/drawing/2014/main" id="{97C02D95-6C6C-47DC-B183-0BA65C44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A9CF8-30BE-4286-AD92-F2035D9CD0A6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B364F3B4-0744-559D-DE29-1E6FA389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PN</a:t>
            </a:r>
            <a:r>
              <a:rPr lang="zh-CN" altLang="en-US"/>
              <a:t>结的伏安特性（</a:t>
            </a:r>
            <a:r>
              <a:rPr lang="en-US" altLang="zh-CN"/>
              <a:t>I-V</a:t>
            </a:r>
            <a:r>
              <a:rPr lang="zh-CN" altLang="en-US"/>
              <a:t>特性）</a:t>
            </a:r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54042E84-7FC8-348D-BE1E-24AB5BBAE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78B70-6488-4BF9-833D-154280ED66A7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8" name="TextBox 3">
            <a:extLst>
              <a:ext uri="{FF2B5EF4-FFF2-40B4-BE49-F238E27FC236}">
                <a16:creationId xmlns:a16="http://schemas.microsoft.com/office/drawing/2014/main" id="{72AF6333-B110-9761-CA72-EEED7F63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117725"/>
            <a:ext cx="4356100" cy="9540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肖克莱方程（正反向一致）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结的电流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电压特性</a:t>
            </a:r>
          </a:p>
        </p:txBody>
      </p:sp>
      <p:graphicFrame>
        <p:nvGraphicFramePr>
          <p:cNvPr id="52229" name="对象 5">
            <a:extLst>
              <a:ext uri="{FF2B5EF4-FFF2-40B4-BE49-F238E27FC236}">
                <a16:creationId xmlns:a16="http://schemas.microsoft.com/office/drawing/2014/main" id="{B803E4CB-D4E6-31F9-C96A-10251EB3A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211388"/>
          <a:ext cx="33829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241300" progId="Equation.DSMT4">
                  <p:embed/>
                </p:oleObj>
              </mc:Choice>
              <mc:Fallback>
                <p:oleObj name="Equation" r:id="rId2" imgW="1066800" imgH="2413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11388"/>
                        <a:ext cx="3382963" cy="7651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8">
            <a:extLst>
              <a:ext uri="{FF2B5EF4-FFF2-40B4-BE49-F238E27FC236}">
                <a16:creationId xmlns:a16="http://schemas.microsoft.com/office/drawing/2014/main" id="{C7E5AC1C-F5E8-63D6-5380-5D02549B9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338513"/>
          <a:ext cx="3889375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5900" imgH="508000" progId="Equation.3">
                  <p:embed/>
                </p:oleObj>
              </mc:Choice>
              <mc:Fallback>
                <p:oleObj name="公式" r:id="rId4" imgW="14859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38513"/>
                        <a:ext cx="3889375" cy="1328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文本框 7">
            <a:extLst>
              <a:ext uri="{FF2B5EF4-FFF2-40B4-BE49-F238E27FC236}">
                <a16:creationId xmlns:a16="http://schemas.microsoft.com/office/drawing/2014/main" id="{46D5DDC3-CA5E-3C99-9A89-08C62DF8C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4932363"/>
            <a:ext cx="461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均针对少子而言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81EE9EAA-A2C3-9E8D-C02F-EC80577E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晶体管放大的物理基础</a:t>
            </a: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EBB5512E-E8FE-E2B7-7ED9-6C5568DB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35E459-89E3-495C-B2F9-A940D531508B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252" name="矩形 6">
            <a:extLst>
              <a:ext uri="{FF2B5EF4-FFF2-40B4-BE49-F238E27FC236}">
                <a16:creationId xmlns:a16="http://schemas.microsoft.com/office/drawing/2014/main" id="{AA17FDD6-3728-CF69-DF84-C346C5EA1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2325688"/>
            <a:ext cx="3889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NPN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晶体管正向发射结把电子注入到</a:t>
            </a:r>
            <a:r>
              <a:rPr kumimoji="1"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型区，由于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基区的宽度远远小于扩散长度</a:t>
            </a:r>
            <a:r>
              <a:rPr kumimoji="1"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，注入到基区的电子还来不及复合完就扩散到反向集电结的边界，被反向集电结的抽取作用拉向集电区，这时集电结工作在反向大电流状态</a:t>
            </a: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253" name="Picture 3">
            <a:extLst>
              <a:ext uri="{FF2B5EF4-FFF2-40B4-BE49-F238E27FC236}">
                <a16:creationId xmlns:a16="http://schemas.microsoft.com/office/drawing/2014/main" id="{7F99F79E-38CB-AD6C-91F1-25517F1B9E3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8150" y="1752600"/>
            <a:ext cx="3919538" cy="2062163"/>
          </a:xfrm>
          <a:noFill/>
        </p:spPr>
      </p:pic>
      <p:pic>
        <p:nvPicPr>
          <p:cNvPr id="9" name="三极管.avi">
            <a:hlinkClick r:id="" action="ppaction://media"/>
            <a:extLst>
              <a:ext uri="{FF2B5EF4-FFF2-40B4-BE49-F238E27FC236}">
                <a16:creationId xmlns:a16="http://schemas.microsoft.com/office/drawing/2014/main" id="{0C57988E-30BD-89C0-5058-12D1B09A23F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849688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7">
            <a:extLst>
              <a:ext uri="{FF2B5EF4-FFF2-40B4-BE49-F238E27FC236}">
                <a16:creationId xmlns:a16="http://schemas.microsoft.com/office/drawing/2014/main" id="{D959BAE2-908A-5B55-DE9F-D97D38C6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80BB9-3B05-4928-AA08-2981D2C2CE1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F0C2862-B71A-BD46-CDA1-71F93E11759C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296863" y="1968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反偏下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结的击穿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37794A0-6B4C-3602-0F6A-3DA1D7C6A53F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>
          <a:xfrm>
            <a:off x="296863" y="1495425"/>
            <a:ext cx="46355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击穿电压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电压不能无限制增加，在特定电压下，电流会快速增加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击穿机理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齐纳击穿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重掺杂的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结发生隧穿，价带电子跃迁到导带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雪崩击穿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空间电荷区电子能量过大，与耗尽区原子碰撞产生新的电子空穴对</a:t>
            </a:r>
          </a:p>
        </p:txBody>
      </p:sp>
      <p:pic>
        <p:nvPicPr>
          <p:cNvPr id="54277" name="Picture 4">
            <a:extLst>
              <a:ext uri="{FF2B5EF4-FFF2-40B4-BE49-F238E27FC236}">
                <a16:creationId xmlns:a16="http://schemas.microsoft.com/office/drawing/2014/main" id="{0D5D5CBE-AF13-337F-D6E3-17EADD7AC7C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0938" y="1443038"/>
            <a:ext cx="4194175" cy="2324100"/>
          </a:xfrm>
          <a:noFill/>
        </p:spPr>
      </p:pic>
      <p:pic>
        <p:nvPicPr>
          <p:cNvPr id="54278" name="Picture 5">
            <a:extLst>
              <a:ext uri="{FF2B5EF4-FFF2-40B4-BE49-F238E27FC236}">
                <a16:creationId xmlns:a16="http://schemas.microsoft.com/office/drawing/2014/main" id="{23F5414A-B4A9-AE76-BC5E-60CEA33A2A0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4186238"/>
            <a:ext cx="4194175" cy="2062162"/>
          </a:xfrm>
          <a:noFill/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A308C573-2C65-17A7-B873-7D56E34C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95C4EDA9-8EBA-9A95-103F-A2DFF0C8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P112-115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55300" name="灯片编号占位符 5">
            <a:extLst>
              <a:ext uri="{FF2B5EF4-FFF2-40B4-BE49-F238E27FC236}">
                <a16:creationId xmlns:a16="http://schemas.microsoft.com/office/drawing/2014/main" id="{C5FB05F1-C681-46FF-9BD5-FD740BD1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6C226-3B2C-4975-A0E9-32F122C303BD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84C198F5-7EB1-9A0E-C9D4-89D71679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FC2AF-371F-456E-885B-3464B6029C02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6243CA8-8BC4-D430-DA4B-BCA78F7D0B4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438B99D-6ACD-850D-D6CB-D689AC8A124B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与半导体同质结的区别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同质结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由同种半导体材料构成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异质结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由两种带隙宽度不同的材料组成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异质结的分类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同型异质结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型，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大写字母表示材料带隙更宽的材料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异型异质结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C0DCA13E-E018-51AE-8FC1-C0212E02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D84DD2-8C13-485F-A069-AE7E906C17D9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AFC28DE-AC20-DDCF-0ECB-75E871FA1F8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FEE597F-5181-3D8A-9B9F-2A95B1C97B02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形成异质结的难题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不同材料的晶格常数差异太大，界面晶格畸变严重，大量位错与缺陷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双异质结激光器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1968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年苏联和美国同时研制出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GaAs/AlGaAs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双异质结激光器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GaAs 5.653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埃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AlAs 5.6622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埃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AlAs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带隙宽度更大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获得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年诺贝尔物理学奖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2FBB43ED-465C-3172-26DF-02CF82E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5376B50D-78DB-EC63-77FE-086B013E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58372" name="灯片编号占位符 5">
            <a:extLst>
              <a:ext uri="{FF2B5EF4-FFF2-40B4-BE49-F238E27FC236}">
                <a16:creationId xmlns:a16="http://schemas.microsoft.com/office/drawing/2014/main" id="{29F4118F-2598-4AE6-ABA0-5969538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B4A7FC-5A1F-4A37-9D4B-629863588C27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6">
            <a:extLst>
              <a:ext uri="{FF2B5EF4-FFF2-40B4-BE49-F238E27FC236}">
                <a16:creationId xmlns:a16="http://schemas.microsoft.com/office/drawing/2014/main" id="{E1BB7643-1818-8E5B-B0B2-D1B280A6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79909-7A2E-47CA-B112-FD17A66772FF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08A693F-0BBE-B43C-C0D1-65EE8281AEF3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金属电子气模型解释热电子发射</a:t>
            </a:r>
          </a:p>
        </p:txBody>
      </p:sp>
      <p:grpSp>
        <p:nvGrpSpPr>
          <p:cNvPr id="13316" name="组合 1">
            <a:extLst>
              <a:ext uri="{FF2B5EF4-FFF2-40B4-BE49-F238E27FC236}">
                <a16:creationId xmlns:a16="http://schemas.microsoft.com/office/drawing/2014/main" id="{3E74BC03-4EB9-BE96-0E86-EB2C64FB8112}"/>
              </a:ext>
            </a:extLst>
          </p:cNvPr>
          <p:cNvGrpSpPr>
            <a:grpSpLocks/>
          </p:cNvGrpSpPr>
          <p:nvPr/>
        </p:nvGrpSpPr>
        <p:grpSpPr bwMode="auto">
          <a:xfrm>
            <a:off x="7938" y="1193800"/>
            <a:ext cx="5845175" cy="2328863"/>
            <a:chOff x="7938" y="1193800"/>
            <a:chExt cx="5845175" cy="2328205"/>
          </a:xfrm>
        </p:grpSpPr>
        <p:sp>
          <p:nvSpPr>
            <p:cNvPr id="13329" name="TextBox 11">
              <a:extLst>
                <a:ext uri="{FF2B5EF4-FFF2-40B4-BE49-F238E27FC236}">
                  <a16:creationId xmlns:a16="http://schemas.microsoft.com/office/drawing/2014/main" id="{8EF1A887-807F-37AB-8589-215E6866C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1763713"/>
              <a:ext cx="15684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真空电子能级</a:t>
              </a:r>
            </a:p>
          </p:txBody>
        </p:sp>
        <p:sp>
          <p:nvSpPr>
            <p:cNvPr id="13330" name="TextBox 12">
              <a:extLst>
                <a:ext uri="{FF2B5EF4-FFF2-40B4-BE49-F238E27FC236}">
                  <a16:creationId xmlns:a16="http://schemas.microsoft.com/office/drawing/2014/main" id="{11F202DC-08F7-66C6-ADE8-88DECD349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8" y="2263775"/>
              <a:ext cx="1108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费米能级</a:t>
              </a:r>
            </a:p>
          </p:txBody>
        </p:sp>
        <p:sp>
          <p:nvSpPr>
            <p:cNvPr id="13331" name="TextBox 13">
              <a:extLst>
                <a:ext uri="{FF2B5EF4-FFF2-40B4-BE49-F238E27FC236}">
                  <a16:creationId xmlns:a16="http://schemas.microsoft.com/office/drawing/2014/main" id="{DE677D9C-2CBB-87E3-03B4-7101F48E8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2071688"/>
              <a:ext cx="2159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32" name="TextBox 14">
              <a:extLst>
                <a:ext uri="{FF2B5EF4-FFF2-40B4-BE49-F238E27FC236}">
                  <a16:creationId xmlns:a16="http://schemas.microsoft.com/office/drawing/2014/main" id="{98C1B3B3-0DE2-9E85-CEF1-A16137CE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750" y="2852738"/>
              <a:ext cx="2794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4B83F98-B384-6B3B-D2B6-3A758DC344B3}"/>
                </a:ext>
              </a:extLst>
            </p:cNvPr>
            <p:cNvCxnSpPr/>
            <p:nvPr/>
          </p:nvCxnSpPr>
          <p:spPr>
            <a:xfrm>
              <a:off x="1046163" y="3356952"/>
              <a:ext cx="345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1698768-748C-CE73-B4A6-98EE9B5B7738}"/>
                </a:ext>
              </a:extLst>
            </p:cNvPr>
            <p:cNvCxnSpPr/>
            <p:nvPr/>
          </p:nvCxnSpPr>
          <p:spPr>
            <a:xfrm>
              <a:off x="2773363" y="1953998"/>
              <a:ext cx="0" cy="14029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410639-37CA-9EDE-7372-823B4F4C3B7D}"/>
                </a:ext>
              </a:extLst>
            </p:cNvPr>
            <p:cNvCxnSpPr/>
            <p:nvPr/>
          </p:nvCxnSpPr>
          <p:spPr>
            <a:xfrm>
              <a:off x="1046163" y="2492008"/>
              <a:ext cx="1727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98ACC71-E99F-C18C-0CC1-F4FE7AE97712}"/>
                </a:ext>
              </a:extLst>
            </p:cNvPr>
            <p:cNvCxnSpPr/>
            <p:nvPr/>
          </p:nvCxnSpPr>
          <p:spPr>
            <a:xfrm>
              <a:off x="2773363" y="1953998"/>
              <a:ext cx="158273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980F3FD-03F3-B5B3-C972-C8EC7D987780}"/>
                </a:ext>
              </a:extLst>
            </p:cNvPr>
            <p:cNvCxnSpPr/>
            <p:nvPr/>
          </p:nvCxnSpPr>
          <p:spPr>
            <a:xfrm flipH="1">
              <a:off x="2557463" y="3141113"/>
              <a:ext cx="215900" cy="21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E1E62CA-CD00-072D-AFC2-346DF960DABF}"/>
                </a:ext>
              </a:extLst>
            </p:cNvPr>
            <p:cNvCxnSpPr/>
            <p:nvPr/>
          </p:nvCxnSpPr>
          <p:spPr>
            <a:xfrm flipH="1">
              <a:off x="2341563" y="2923686"/>
              <a:ext cx="431800" cy="433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30E6C89-489E-7EC2-F906-AE4E5D3DADA3}"/>
                </a:ext>
              </a:extLst>
            </p:cNvPr>
            <p:cNvCxnSpPr/>
            <p:nvPr/>
          </p:nvCxnSpPr>
          <p:spPr>
            <a:xfrm flipH="1">
              <a:off x="2125663" y="2707847"/>
              <a:ext cx="647700" cy="64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2D9A2F0-DA2B-07AA-EB63-69F8EEB27A2A}"/>
                </a:ext>
              </a:extLst>
            </p:cNvPr>
            <p:cNvCxnSpPr/>
            <p:nvPr/>
          </p:nvCxnSpPr>
          <p:spPr>
            <a:xfrm flipH="1">
              <a:off x="19097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D5B44FD-CBBC-388C-7914-0489F5453880}"/>
                </a:ext>
              </a:extLst>
            </p:cNvPr>
            <p:cNvCxnSpPr/>
            <p:nvPr/>
          </p:nvCxnSpPr>
          <p:spPr>
            <a:xfrm flipV="1">
              <a:off x="2773363" y="1193800"/>
              <a:ext cx="0" cy="2234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4E4481F-B78E-2286-CDDC-70DA080FDAC7}"/>
                </a:ext>
              </a:extLst>
            </p:cNvPr>
            <p:cNvCxnSpPr/>
            <p:nvPr/>
          </p:nvCxnSpPr>
          <p:spPr>
            <a:xfrm flipH="1">
              <a:off x="16938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7A26E2D-7388-4DC3-206D-F70EF04A1910}"/>
                </a:ext>
              </a:extLst>
            </p:cNvPr>
            <p:cNvCxnSpPr/>
            <p:nvPr/>
          </p:nvCxnSpPr>
          <p:spPr>
            <a:xfrm flipH="1">
              <a:off x="14779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E3D24A2-CB0D-ACE9-A41E-48D2B492ADE4}"/>
                </a:ext>
              </a:extLst>
            </p:cNvPr>
            <p:cNvCxnSpPr/>
            <p:nvPr/>
          </p:nvCxnSpPr>
          <p:spPr>
            <a:xfrm flipH="1">
              <a:off x="12620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6E1FAAF-A580-D43F-9773-AEC504F15590}"/>
                </a:ext>
              </a:extLst>
            </p:cNvPr>
            <p:cNvCxnSpPr/>
            <p:nvPr/>
          </p:nvCxnSpPr>
          <p:spPr>
            <a:xfrm flipH="1">
              <a:off x="10461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5E06F83-2589-1813-A161-63702765B1CF}"/>
                </a:ext>
              </a:extLst>
            </p:cNvPr>
            <p:cNvCxnSpPr/>
            <p:nvPr/>
          </p:nvCxnSpPr>
          <p:spPr>
            <a:xfrm flipH="1">
              <a:off x="1046163" y="2492008"/>
              <a:ext cx="647700" cy="64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E68CA69-81AC-BED8-1EC0-825394E90C41}"/>
                </a:ext>
              </a:extLst>
            </p:cNvPr>
            <p:cNvCxnSpPr/>
            <p:nvPr/>
          </p:nvCxnSpPr>
          <p:spPr>
            <a:xfrm flipH="1">
              <a:off x="1046163" y="2492008"/>
              <a:ext cx="431800" cy="431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CE10F1D-CBB1-9E9D-77CE-EA9273D6EBE4}"/>
                </a:ext>
              </a:extLst>
            </p:cNvPr>
            <p:cNvCxnSpPr/>
            <p:nvPr/>
          </p:nvCxnSpPr>
          <p:spPr>
            <a:xfrm flipH="1">
              <a:off x="1046163" y="2492008"/>
              <a:ext cx="215900" cy="21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9" name="TextBox 31">
              <a:extLst>
                <a:ext uri="{FF2B5EF4-FFF2-40B4-BE49-F238E27FC236}">
                  <a16:creationId xmlns:a16="http://schemas.microsoft.com/office/drawing/2014/main" id="{09165C7B-D519-B726-BD32-7DC658143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3152775"/>
              <a:ext cx="300082" cy="36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0" name="TextBox 32">
              <a:extLst>
                <a:ext uri="{FF2B5EF4-FFF2-40B4-BE49-F238E27FC236}">
                  <a16:creationId xmlns:a16="http://schemas.microsoft.com/office/drawing/2014/main" id="{266B1D74-5E4D-1B59-5F23-F31825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" y="3141663"/>
              <a:ext cx="877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导带底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C34152E-24A6-F2A4-A039-8B4481C39606}"/>
                </a:ext>
              </a:extLst>
            </p:cNvPr>
            <p:cNvCxnSpPr/>
            <p:nvPr/>
          </p:nvCxnSpPr>
          <p:spPr>
            <a:xfrm flipH="1">
              <a:off x="1116013" y="1947650"/>
              <a:ext cx="16573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090B943-8C0C-5342-ECF5-28F96C0D91F4}"/>
                </a:ext>
              </a:extLst>
            </p:cNvPr>
            <p:cNvCxnSpPr/>
            <p:nvPr/>
          </p:nvCxnSpPr>
          <p:spPr>
            <a:xfrm>
              <a:off x="1477963" y="1947650"/>
              <a:ext cx="0" cy="5443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72D6D5A-62AB-EE2B-BCDB-DE210B64CA8A}"/>
                </a:ext>
              </a:extLst>
            </p:cNvPr>
            <p:cNvCxnSpPr/>
            <p:nvPr/>
          </p:nvCxnSpPr>
          <p:spPr>
            <a:xfrm>
              <a:off x="1477963" y="2492008"/>
              <a:ext cx="0" cy="8649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F7DC2DC-6A1B-B0D5-C9BD-E69D149969EA}"/>
                </a:ext>
              </a:extLst>
            </p:cNvPr>
            <p:cNvCxnSpPr/>
            <p:nvPr/>
          </p:nvCxnSpPr>
          <p:spPr>
            <a:xfrm>
              <a:off x="2411413" y="1947650"/>
              <a:ext cx="0" cy="14029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55" name="TextBox 37">
              <a:extLst>
                <a:ext uri="{FF2B5EF4-FFF2-40B4-BE49-F238E27FC236}">
                  <a16:creationId xmlns:a16="http://schemas.microsoft.com/office/drawing/2014/main" id="{7A9B0EF6-3E17-AC6C-2B56-2D48A0135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700" y="2560667"/>
              <a:ext cx="222751" cy="2769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χ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56" name="TextBox 38">
              <a:extLst>
                <a:ext uri="{FF2B5EF4-FFF2-40B4-BE49-F238E27FC236}">
                  <a16:creationId xmlns:a16="http://schemas.microsoft.com/office/drawing/2014/main" id="{5FFA7092-7CAC-22C3-A6ED-2AAEDD183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1193800"/>
              <a:ext cx="7937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金属</a:t>
              </a:r>
            </a:p>
          </p:txBody>
        </p:sp>
        <p:sp>
          <p:nvSpPr>
            <p:cNvPr id="13357" name="TextBox 39">
              <a:extLst>
                <a:ext uri="{FF2B5EF4-FFF2-40B4-BE49-F238E27FC236}">
                  <a16:creationId xmlns:a16="http://schemas.microsoft.com/office/drawing/2014/main" id="{66B80A54-3625-907A-7CB7-C0CBAF401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550" y="1195388"/>
              <a:ext cx="793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真空</a:t>
              </a:r>
            </a:p>
          </p:txBody>
        </p:sp>
      </p:grpSp>
      <p:sp>
        <p:nvSpPr>
          <p:cNvPr id="11299" name="TextBox 2">
            <a:extLst>
              <a:ext uri="{FF2B5EF4-FFF2-40B4-BE49-F238E27FC236}">
                <a16:creationId xmlns:a16="http://schemas.microsoft.com/office/drawing/2014/main" id="{47C19472-AA36-66DF-8A03-835ACF1B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112553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电子的能量</a:t>
            </a:r>
          </a:p>
        </p:txBody>
      </p:sp>
      <p:sp>
        <p:nvSpPr>
          <p:cNvPr id="11300" name="TextBox 42">
            <a:extLst>
              <a:ext uri="{FF2B5EF4-FFF2-40B4-BE49-F238E27FC236}">
                <a16:creationId xmlns:a16="http://schemas.microsoft.com/office/drawing/2014/main" id="{E3593A5E-4BDB-AC66-363E-4246DB5B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1989138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电子的速度</a:t>
            </a:r>
          </a:p>
        </p:txBody>
      </p:sp>
      <p:graphicFrame>
        <p:nvGraphicFramePr>
          <p:cNvPr id="11301" name="对象 3">
            <a:extLst>
              <a:ext uri="{FF2B5EF4-FFF2-40B4-BE49-F238E27FC236}">
                <a16:creationId xmlns:a16="http://schemas.microsoft.com/office/drawing/2014/main" id="{EF0DB8EB-6E0D-1384-FC6B-751F7173A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1412875"/>
          <a:ext cx="20859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19100" progId="Equation.DSMT4">
                  <p:embed/>
                </p:oleObj>
              </mc:Choice>
              <mc:Fallback>
                <p:oleObj name="Equation" r:id="rId2" imgW="1333500" imgH="419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412875"/>
                        <a:ext cx="20859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对象 4">
            <a:extLst>
              <a:ext uri="{FF2B5EF4-FFF2-40B4-BE49-F238E27FC236}">
                <a16:creationId xmlns:a16="http://schemas.microsoft.com/office/drawing/2014/main" id="{67E81909-CCF6-C136-D20B-7A508E482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205038"/>
          <a:ext cx="2403475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393529" progId="Equation.DSMT4">
                  <p:embed/>
                </p:oleObj>
              </mc:Choice>
              <mc:Fallback>
                <p:oleObj name="Equation" r:id="rId4" imgW="1409088" imgH="393529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05038"/>
                        <a:ext cx="2403475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3" name="矩形 5">
            <a:extLst>
              <a:ext uri="{FF2B5EF4-FFF2-40B4-BE49-F238E27FC236}">
                <a16:creationId xmlns:a16="http://schemas.microsoft.com/office/drawing/2014/main" id="{DD147784-6AE1-EA4B-B95F-C2842A77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3500438"/>
            <a:ext cx="6049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考虑单位体积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，则在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 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内量子态数目为</a:t>
            </a:r>
          </a:p>
        </p:txBody>
      </p:sp>
      <p:graphicFrame>
        <p:nvGraphicFramePr>
          <p:cNvPr id="11304" name="对象 8">
            <a:extLst>
              <a:ext uri="{FF2B5EF4-FFF2-40B4-BE49-F238E27FC236}">
                <a16:creationId xmlns:a16="http://schemas.microsoft.com/office/drawing/2014/main" id="{8D833E8D-3143-A439-BC46-A333FF6C3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3033713"/>
          <a:ext cx="29940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838200" progId="Equation.DSMT4">
                  <p:embed/>
                </p:oleObj>
              </mc:Choice>
              <mc:Fallback>
                <p:oleObj name="Equation" r:id="rId6" imgW="1892300" imgH="838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033713"/>
                        <a:ext cx="2994025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矩形 50">
            <a:extLst>
              <a:ext uri="{FF2B5EF4-FFF2-40B4-BE49-F238E27FC236}">
                <a16:creationId xmlns:a16="http://schemas.microsoft.com/office/drawing/2014/main" id="{A81C1011-1BCA-8815-03C9-23C8FBF3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365625"/>
            <a:ext cx="372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则速度在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+d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之间的电子数目为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306" name="对象 9">
            <a:extLst>
              <a:ext uri="{FF2B5EF4-FFF2-40B4-BE49-F238E27FC236}">
                <a16:creationId xmlns:a16="http://schemas.microsoft.com/office/drawing/2014/main" id="{90FDAFB4-0B3B-8CB1-770C-4A8E3E56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314825"/>
          <a:ext cx="37242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546100" progId="Equation.DSMT4">
                  <p:embed/>
                </p:oleObj>
              </mc:Choice>
              <mc:Fallback>
                <p:oleObj name="Equation" r:id="rId8" imgW="2413000" imgH="546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314825"/>
                        <a:ext cx="372427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矩形 52">
            <a:extLst>
              <a:ext uri="{FF2B5EF4-FFF2-40B4-BE49-F238E27FC236}">
                <a16:creationId xmlns:a16="http://schemas.microsoft.com/office/drawing/2014/main" id="{FD95C141-92F4-2790-5FA2-A8218DF2D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229225"/>
            <a:ext cx="579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只有能量大于</a:t>
            </a:r>
            <a:r>
              <a:rPr lang="el-GR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χ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的那部分电子才有可能从金属逸出</a:t>
            </a:r>
            <a:endParaRPr lang="zh-CN" altLang="en-US" sz="20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308" name="对象 10">
            <a:extLst>
              <a:ext uri="{FF2B5EF4-FFF2-40B4-BE49-F238E27FC236}">
                <a16:creationId xmlns:a16="http://schemas.microsoft.com/office/drawing/2014/main" id="{4B014A18-8B3F-9EFB-2A77-F43715256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3900" y="5157788"/>
          <a:ext cx="2638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7400" imgH="393700" progId="Equation.DSMT4">
                  <p:embed/>
                </p:oleObj>
              </mc:Choice>
              <mc:Fallback>
                <p:oleObj name="Equation" r:id="rId10" imgW="2057400" imgH="3937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5157788"/>
                        <a:ext cx="2638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9" name="矩形 54">
            <a:extLst>
              <a:ext uri="{FF2B5EF4-FFF2-40B4-BE49-F238E27FC236}">
                <a16:creationId xmlns:a16="http://schemas.microsoft.com/office/drawing/2014/main" id="{540411A4-DE4A-01CE-73ED-443F1DCC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5821363"/>
            <a:ext cx="338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忽略分布函数分母中的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</a:p>
        </p:txBody>
      </p:sp>
      <p:graphicFrame>
        <p:nvGraphicFramePr>
          <p:cNvPr id="11310" name="对象 40">
            <a:extLst>
              <a:ext uri="{FF2B5EF4-FFF2-40B4-BE49-F238E27FC236}">
                <a16:creationId xmlns:a16="http://schemas.microsoft.com/office/drawing/2014/main" id="{9CD7EF46-38C1-59E7-F76D-2AA0FF50A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113" y="5649913"/>
          <a:ext cx="36004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49500" imgH="469900" progId="Equation.DSMT4">
                  <p:embed/>
                </p:oleObj>
              </mc:Choice>
              <mc:Fallback>
                <p:oleObj name="Equation" r:id="rId12" imgW="2349500" imgH="469900" progId="Equation.DSMT4">
                  <p:embed/>
                  <p:pic>
                    <p:nvPicPr>
                      <p:cNvPr id="0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649913"/>
                        <a:ext cx="36004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  <p:bldP spid="11300" grpId="0"/>
      <p:bldP spid="11303" grpId="0"/>
      <p:bldP spid="11305" grpId="0"/>
      <p:bldP spid="11307" grpId="0"/>
      <p:bldP spid="113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B41478DD-5BD0-9790-59B3-6415CB44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70402-2F53-4928-90F6-36A1A86465E2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A6D6688-6A44-0439-0299-E15B2FD423B1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三种能带配合方式</a:t>
            </a:r>
          </a:p>
        </p:txBody>
      </p:sp>
      <p:sp>
        <p:nvSpPr>
          <p:cNvPr id="59396" name="Text Box 3">
            <a:extLst>
              <a:ext uri="{FF2B5EF4-FFF2-40B4-BE49-F238E27FC236}">
                <a16:creationId xmlns:a16="http://schemas.microsoft.com/office/drawing/2014/main" id="{6C2A2156-A411-4D43-6E0A-49FC1624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86125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最常用：跨骑</a:t>
            </a: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</a:t>
            </a: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204B18C4-24E0-10EC-77CB-1D976882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373688"/>
            <a:ext cx="266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交错</a:t>
            </a: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-II</a:t>
            </a: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55870B53-836E-2926-0BD1-EE1C1736D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3502025"/>
            <a:ext cx="2663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错层</a:t>
            </a:r>
            <a:r>
              <a:rPr lang="en-US" altLang="zh-CN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-III</a:t>
            </a: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</p:txBody>
      </p:sp>
      <p:grpSp>
        <p:nvGrpSpPr>
          <p:cNvPr id="59399" name="Group 6">
            <a:extLst>
              <a:ext uri="{FF2B5EF4-FFF2-40B4-BE49-F238E27FC236}">
                <a16:creationId xmlns:a16="http://schemas.microsoft.com/office/drawing/2014/main" id="{0F6D1BEB-A970-0200-AC94-7DF883526B5B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557338"/>
            <a:ext cx="2771775" cy="1519237"/>
            <a:chOff x="0" y="1933"/>
            <a:chExt cx="1746" cy="957"/>
          </a:xfrm>
        </p:grpSpPr>
        <p:sp>
          <p:nvSpPr>
            <p:cNvPr id="59421" name="Line 7">
              <a:extLst>
                <a:ext uri="{FF2B5EF4-FFF2-40B4-BE49-F238E27FC236}">
                  <a16:creationId xmlns:a16="http://schemas.microsoft.com/office/drawing/2014/main" id="{C39596AB-5BD9-26E8-6023-43FAE2CB7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06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2" name="Line 8">
              <a:extLst>
                <a:ext uri="{FF2B5EF4-FFF2-40B4-BE49-F238E27FC236}">
                  <a16:creationId xmlns:a16="http://schemas.microsoft.com/office/drawing/2014/main" id="{3F0BE3E1-3DF8-AB28-1CB4-D324122A2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79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3" name="Line 9">
              <a:extLst>
                <a:ext uri="{FF2B5EF4-FFF2-40B4-BE49-F238E27FC236}">
                  <a16:creationId xmlns:a16="http://schemas.microsoft.com/office/drawing/2014/main" id="{F33BD6F8-65CE-C2EF-FCEA-1381A3051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5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4" name="Line 10">
              <a:extLst>
                <a:ext uri="{FF2B5EF4-FFF2-40B4-BE49-F238E27FC236}">
                  <a16:creationId xmlns:a16="http://schemas.microsoft.com/office/drawing/2014/main" id="{9F5F63FF-771F-A6C7-D76C-E09CC45DB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229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25" name="Text Box 11">
              <a:extLst>
                <a:ext uri="{FF2B5EF4-FFF2-40B4-BE49-F238E27FC236}">
                  <a16:creationId xmlns:a16="http://schemas.microsoft.com/office/drawing/2014/main" id="{57755DFE-A52F-44A1-BCEA-B30059217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659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59426" name="Text Box 12">
              <a:extLst>
                <a:ext uri="{FF2B5EF4-FFF2-40B4-BE49-F238E27FC236}">
                  <a16:creationId xmlns:a16="http://schemas.microsoft.com/office/drawing/2014/main" id="{8C47CA68-9B1D-4A3D-F400-16871A7F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3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59427" name="Text Box 13">
              <a:extLst>
                <a:ext uri="{FF2B5EF4-FFF2-40B4-BE49-F238E27FC236}">
                  <a16:creationId xmlns:a16="http://schemas.microsoft.com/office/drawing/2014/main" id="{FD418E43-B81C-1B1B-CB1D-57213C2F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68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59428" name="Text Box 14">
              <a:extLst>
                <a:ext uri="{FF2B5EF4-FFF2-40B4-BE49-F238E27FC236}">
                  <a16:creationId xmlns:a16="http://schemas.microsoft.com/office/drawing/2014/main" id="{D2729DE8-7F77-A1D7-65F9-12ACE112D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79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c2</a:t>
              </a:r>
            </a:p>
          </p:txBody>
        </p:sp>
      </p:grpSp>
      <p:grpSp>
        <p:nvGrpSpPr>
          <p:cNvPr id="59400" name="Group 15">
            <a:extLst>
              <a:ext uri="{FF2B5EF4-FFF2-40B4-BE49-F238E27FC236}">
                <a16:creationId xmlns:a16="http://schemas.microsoft.com/office/drawing/2014/main" id="{5DD98BB8-8582-BAE6-4D09-DC0ABCBB589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213100"/>
            <a:ext cx="2914650" cy="1949450"/>
            <a:chOff x="1973" y="1748"/>
            <a:chExt cx="1836" cy="1228"/>
          </a:xfrm>
        </p:grpSpPr>
        <p:sp>
          <p:nvSpPr>
            <p:cNvPr id="59413" name="Line 16">
              <a:extLst>
                <a:ext uri="{FF2B5EF4-FFF2-40B4-BE49-F238E27FC236}">
                  <a16:creationId xmlns:a16="http://schemas.microsoft.com/office/drawing/2014/main" id="{97DF1A15-4210-03DA-2C64-C1B9FA568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215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4" name="Line 17">
              <a:extLst>
                <a:ext uri="{FF2B5EF4-FFF2-40B4-BE49-F238E27FC236}">
                  <a16:creationId xmlns:a16="http://schemas.microsoft.com/office/drawing/2014/main" id="{2FF716D4-6EDE-4950-0AD4-0A109AA93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288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5" name="Line 18">
              <a:extLst>
                <a:ext uri="{FF2B5EF4-FFF2-40B4-BE49-F238E27FC236}">
                  <a16:creationId xmlns:a16="http://schemas.microsoft.com/office/drawing/2014/main" id="{43083A07-36A5-1089-9270-5BD6F105E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292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6" name="Line 19">
              <a:extLst>
                <a:ext uri="{FF2B5EF4-FFF2-40B4-BE49-F238E27FC236}">
                  <a16:creationId xmlns:a16="http://schemas.microsoft.com/office/drawing/2014/main" id="{4D4D2922-0F81-68DD-9715-1615DDE361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4" y="206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17" name="Text Box 20">
              <a:extLst>
                <a:ext uri="{FF2B5EF4-FFF2-40B4-BE49-F238E27FC236}">
                  <a16:creationId xmlns:a16="http://schemas.microsoft.com/office/drawing/2014/main" id="{97793879-E92F-E97E-3AC2-8450BD40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745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59418" name="Text Box 21">
              <a:extLst>
                <a:ext uri="{FF2B5EF4-FFF2-40B4-BE49-F238E27FC236}">
                  <a16:creationId xmlns:a16="http://schemas.microsoft.com/office/drawing/2014/main" id="{5582CFA8-7733-CB57-DA88-71F0E5B58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019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59419" name="Text Box 22">
              <a:extLst>
                <a:ext uri="{FF2B5EF4-FFF2-40B4-BE49-F238E27FC236}">
                  <a16:creationId xmlns:a16="http://schemas.microsoft.com/office/drawing/2014/main" id="{B86248FB-158F-68E7-C630-0E2C912A7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337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59420" name="Text Box 23">
              <a:extLst>
                <a:ext uri="{FF2B5EF4-FFF2-40B4-BE49-F238E27FC236}">
                  <a16:creationId xmlns:a16="http://schemas.microsoft.com/office/drawing/2014/main" id="{DCE67BE9-EE49-E5BA-931C-FFA9B513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1748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c2</a:t>
              </a:r>
            </a:p>
          </p:txBody>
        </p:sp>
      </p:grpSp>
      <p:grpSp>
        <p:nvGrpSpPr>
          <p:cNvPr id="59401" name="Group 24">
            <a:extLst>
              <a:ext uri="{FF2B5EF4-FFF2-40B4-BE49-F238E27FC236}">
                <a16:creationId xmlns:a16="http://schemas.microsoft.com/office/drawing/2014/main" id="{67D5DABC-4797-B7D2-219E-B980F85CED99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1052513"/>
            <a:ext cx="2700337" cy="2238375"/>
            <a:chOff x="3946" y="1434"/>
            <a:chExt cx="1701" cy="1410"/>
          </a:xfrm>
        </p:grpSpPr>
        <p:sp>
          <p:nvSpPr>
            <p:cNvPr id="59405" name="Line 25">
              <a:extLst>
                <a:ext uri="{FF2B5EF4-FFF2-40B4-BE49-F238E27FC236}">
                  <a16:creationId xmlns:a16="http://schemas.microsoft.com/office/drawing/2014/main" id="{3B3CD738-2551-5F21-5F2B-39BE5B594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202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6" name="Line 26">
              <a:extLst>
                <a:ext uri="{FF2B5EF4-FFF2-40B4-BE49-F238E27FC236}">
                  <a16:creationId xmlns:a16="http://schemas.microsoft.com/office/drawing/2014/main" id="{46A74EF5-B191-D108-F464-672F5A2E2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2" y="274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7" name="Line 27">
              <a:extLst>
                <a:ext uri="{FF2B5EF4-FFF2-40B4-BE49-F238E27FC236}">
                  <a16:creationId xmlns:a16="http://schemas.microsoft.com/office/drawing/2014/main" id="{6DE64214-B316-6887-6B8B-1AF80E2BA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97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8" name="Line 28">
              <a:extLst>
                <a:ext uri="{FF2B5EF4-FFF2-40B4-BE49-F238E27FC236}">
                  <a16:creationId xmlns:a16="http://schemas.microsoft.com/office/drawing/2014/main" id="{093B958C-295E-689D-634E-8367AB388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175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9409" name="Text Box 29">
              <a:extLst>
                <a:ext uri="{FF2B5EF4-FFF2-40B4-BE49-F238E27FC236}">
                  <a16:creationId xmlns:a16="http://schemas.microsoft.com/office/drawing/2014/main" id="{40099FE1-BF26-A3BD-1569-8A693A4C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613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59410" name="Text Box 30">
              <a:extLst>
                <a:ext uri="{FF2B5EF4-FFF2-40B4-BE49-F238E27FC236}">
                  <a16:creationId xmlns:a16="http://schemas.microsoft.com/office/drawing/2014/main" id="{7147CC11-868F-6024-CC27-001EAE660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1887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59411" name="Text Box 31">
              <a:extLst>
                <a:ext uri="{FF2B5EF4-FFF2-40B4-BE49-F238E27FC236}">
                  <a16:creationId xmlns:a16="http://schemas.microsoft.com/office/drawing/2014/main" id="{C51C0F53-43AB-8E76-C908-280CD056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2023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59412" name="Text Box 32">
              <a:extLst>
                <a:ext uri="{FF2B5EF4-FFF2-40B4-BE49-F238E27FC236}">
                  <a16:creationId xmlns:a16="http://schemas.microsoft.com/office/drawing/2014/main" id="{522BC291-5923-333A-3E9B-941C6CF5C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9" y="1434"/>
              <a:ext cx="3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c2</a:t>
              </a:r>
            </a:p>
          </p:txBody>
        </p:sp>
      </p:grpSp>
      <p:sp>
        <p:nvSpPr>
          <p:cNvPr id="59402" name="Rectangle 33">
            <a:extLst>
              <a:ext uri="{FF2B5EF4-FFF2-40B4-BE49-F238E27FC236}">
                <a16:creationId xmlns:a16="http://schemas.microsoft.com/office/drawing/2014/main" id="{8FB218FD-F033-965E-CE7A-C337C832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557338"/>
            <a:ext cx="280828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03" name="Rectangle 34">
            <a:extLst>
              <a:ext uri="{FF2B5EF4-FFF2-40B4-BE49-F238E27FC236}">
                <a16:creationId xmlns:a16="http://schemas.microsoft.com/office/drawing/2014/main" id="{1ACD1722-A8B5-51A0-7672-1F905BD6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781300"/>
            <a:ext cx="2808287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404" name="Rectangle 35">
            <a:extLst>
              <a:ext uri="{FF2B5EF4-FFF2-40B4-BE49-F238E27FC236}">
                <a16:creationId xmlns:a16="http://schemas.microsoft.com/office/drawing/2014/main" id="{494FB0B1-F676-2B8B-A359-3EB0EA814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1341438"/>
            <a:ext cx="28082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2">
            <a:extLst>
              <a:ext uri="{FF2B5EF4-FFF2-40B4-BE49-F238E27FC236}">
                <a16:creationId xmlns:a16="http://schemas.microsoft.com/office/drawing/2014/main" id="{9301DFF0-6CE1-2FB2-1354-B9F0C9948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27213"/>
            <a:ext cx="4427537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灯片编号占位符 6">
            <a:extLst>
              <a:ext uri="{FF2B5EF4-FFF2-40B4-BE49-F238E27FC236}">
                <a16:creationId xmlns:a16="http://schemas.microsoft.com/office/drawing/2014/main" id="{14DEAE88-5F22-175F-8842-BCB27BD6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7B3896-B62C-4F18-ACE8-0632BABA1A9A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59C58D6B-0322-D88C-949B-B3EA913414E2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组成异质结之前的材料能带图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488D693D-9639-635C-3DD8-061C2E0F958C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>
          <a:xfrm>
            <a:off x="4500563" y="1773238"/>
            <a:ext cx="4410075" cy="446405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电子亲合能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电子真空能级到半导体导带底的能量差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材料本身的性质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导带能级差（导带带阶）</a:t>
            </a:r>
            <a:r>
              <a:rPr lang="el-GR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zh-CN" altLang="en-US" sz="2400" b="1" i="1" baseline="-2500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等于材料亲合能之差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价带能级差（价带带阶）</a:t>
            </a:r>
            <a:r>
              <a:rPr lang="el-GR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Δ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带隙宽度差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导带能级差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功函数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电子真空能级到费米能级之差</a:t>
            </a:r>
          </a:p>
        </p:txBody>
      </p:sp>
      <p:sp>
        <p:nvSpPr>
          <p:cNvPr id="60422" name="Text Box 5">
            <a:extLst>
              <a:ext uri="{FF2B5EF4-FFF2-40B4-BE49-F238E27FC236}">
                <a16:creationId xmlns:a16="http://schemas.microsoft.com/office/drawing/2014/main" id="{9740EAED-CEE9-5579-F73E-F156FFE3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3" y="5292725"/>
            <a:ext cx="316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两种不同半导体材料的能带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4">
            <a:extLst>
              <a:ext uri="{FF2B5EF4-FFF2-40B4-BE49-F238E27FC236}">
                <a16:creationId xmlns:a16="http://schemas.microsoft.com/office/drawing/2014/main" id="{AF76709C-7513-2A1F-FB1C-F3521ACA8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608138"/>
            <a:ext cx="4500562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灯片编号占位符 6">
            <a:extLst>
              <a:ext uri="{FF2B5EF4-FFF2-40B4-BE49-F238E27FC236}">
                <a16:creationId xmlns:a16="http://schemas.microsoft.com/office/drawing/2014/main" id="{1B666C82-B571-3C2A-EA0E-0B5F7477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B8217-BAFA-4C4D-B109-D43DB837E317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E8C47A3C-54D1-9BF3-7C43-26B4533F352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组成异质结之后的能带图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1A7CF2C0-D542-86A0-BB61-616FF91F00B3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>
          <a:xfrm>
            <a:off x="4584700" y="1674813"/>
            <a:ext cx="4495800" cy="4270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左边为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型，右边为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电荷流动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区流向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空穴从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区流向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形成空间电荷区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费米能级拉平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能带在界面出现间断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例中，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区导带出现峡谷，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区导带出现尖峰，峰谷差等于导带能级差</a:t>
            </a: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982C1359-1AA3-C558-B0B8-A29AAF1A6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5332413"/>
            <a:ext cx="3117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两种不同半导体材料构成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结后的能带图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5">
            <a:extLst>
              <a:ext uri="{FF2B5EF4-FFF2-40B4-BE49-F238E27FC236}">
                <a16:creationId xmlns:a16="http://schemas.microsoft.com/office/drawing/2014/main" id="{EFFDCAE3-8A97-04EB-BC9A-B41B1B5A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异质结能带图的画法</a:t>
            </a:r>
          </a:p>
        </p:txBody>
      </p:sp>
      <p:sp>
        <p:nvSpPr>
          <p:cNvPr id="62467" name="灯片编号占位符 4">
            <a:extLst>
              <a:ext uri="{FF2B5EF4-FFF2-40B4-BE49-F238E27FC236}">
                <a16:creationId xmlns:a16="http://schemas.microsoft.com/office/drawing/2014/main" id="{9890C00A-E0DB-EE5A-58FE-069878A42A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5794375" y="6365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9DB97D-ABEC-4520-BB3D-854F48F11A52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7DFD0B-F58C-0FDF-D034-8FF37E639F2D}"/>
              </a:ext>
            </a:extLst>
          </p:cNvPr>
          <p:cNvGrpSpPr>
            <a:grpSpLocks/>
          </p:cNvGrpSpPr>
          <p:nvPr/>
        </p:nvGrpSpPr>
        <p:grpSpPr bwMode="auto">
          <a:xfrm>
            <a:off x="787400" y="4005263"/>
            <a:ext cx="5168900" cy="461962"/>
            <a:chOff x="1331864" y="2801668"/>
            <a:chExt cx="4464272" cy="461665"/>
          </a:xfrm>
        </p:grpSpPr>
        <p:cxnSp>
          <p:nvCxnSpPr>
            <p:cNvPr id="62503" name="直接连接符 7">
              <a:extLst>
                <a:ext uri="{FF2B5EF4-FFF2-40B4-BE49-F238E27FC236}">
                  <a16:creationId xmlns:a16="http://schemas.microsoft.com/office/drawing/2014/main" id="{60CFE25C-4DAB-DB64-4763-A10B323D2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1720" y="3068960"/>
              <a:ext cx="3744416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504" name="Rectangle 30">
              <a:extLst>
                <a:ext uri="{FF2B5EF4-FFF2-40B4-BE49-F238E27FC236}">
                  <a16:creationId xmlns:a16="http://schemas.microsoft.com/office/drawing/2014/main" id="{36604BD5-07D2-076A-FBBD-C183076A8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864" y="2801668"/>
              <a:ext cx="52610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zh-CN" altLang="en-US" sz="24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2469" name="Rectangle 30">
            <a:extLst>
              <a:ext uri="{FF2B5EF4-FFF2-40B4-BE49-F238E27FC236}">
                <a16:creationId xmlns:a16="http://schemas.microsoft.com/office/drawing/2014/main" id="{9840FE19-BB2B-8E07-CC67-E665FB8DE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275" y="4486275"/>
            <a:ext cx="5191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1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Fp</a:t>
            </a:r>
            <a:endParaRPr kumimoji="1" lang="zh-CN" altLang="en-US" sz="1800" b="1" i="1" baseline="-25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70" name="Rectangle 30">
            <a:extLst>
              <a:ext uri="{FF2B5EF4-FFF2-40B4-BE49-F238E27FC236}">
                <a16:creationId xmlns:a16="http://schemas.microsoft.com/office/drawing/2014/main" id="{C630F22A-FC5F-C7D3-697A-43FCE146B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3327400"/>
            <a:ext cx="5254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i="1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1800" b="1" i="1" baseline="-2500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Fn</a:t>
            </a:r>
            <a:endParaRPr kumimoji="1" lang="zh-CN" altLang="en-US" sz="1800" b="1" i="1" baseline="-25000">
              <a:solidFill>
                <a:srgbClr val="00B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2471" name="组合 11">
            <a:extLst>
              <a:ext uri="{FF2B5EF4-FFF2-40B4-BE49-F238E27FC236}">
                <a16:creationId xmlns:a16="http://schemas.microsoft.com/office/drawing/2014/main" id="{758681EA-02FF-8834-D840-D162C84219F5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638300"/>
            <a:ext cx="7602538" cy="3814763"/>
            <a:chOff x="2029513" y="1269000"/>
            <a:chExt cx="7602346" cy="4320000"/>
          </a:xfrm>
        </p:grpSpPr>
        <p:grpSp>
          <p:nvGrpSpPr>
            <p:cNvPr id="62493" name="组合 12">
              <a:extLst>
                <a:ext uri="{FF2B5EF4-FFF2-40B4-BE49-F238E27FC236}">
                  <a16:creationId xmlns:a16="http://schemas.microsoft.com/office/drawing/2014/main" id="{08B3B7EF-BFF0-54D0-6A84-D7B32742D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201" y="1269000"/>
              <a:ext cx="4550365" cy="4320000"/>
              <a:chOff x="2248504" y="-414668"/>
              <a:chExt cx="2669471" cy="4320000"/>
            </a:xfrm>
          </p:grpSpPr>
          <p:cxnSp>
            <p:nvCxnSpPr>
              <p:cNvPr id="62496" name="直接连接符 15">
                <a:extLst>
                  <a:ext uri="{FF2B5EF4-FFF2-40B4-BE49-F238E27FC236}">
                    <a16:creationId xmlns:a16="http://schemas.microsoft.com/office/drawing/2014/main" id="{FE618908-4E6E-C3A9-3C55-A3E3EAA4B5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48504" y="2275160"/>
                <a:ext cx="1315384" cy="2456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497" name="直接连接符 16">
                <a:extLst>
                  <a:ext uri="{FF2B5EF4-FFF2-40B4-BE49-F238E27FC236}">
                    <a16:creationId xmlns:a16="http://schemas.microsoft.com/office/drawing/2014/main" id="{D4522F22-EFC8-9498-A386-6D87A8A810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48504" y="3194856"/>
                <a:ext cx="1315384" cy="0"/>
              </a:xfrm>
              <a:prstGeom prst="line">
                <a:avLst/>
              </a:prstGeom>
              <a:noFill/>
              <a:ln w="28575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498" name="直接连接符 17">
                <a:extLst>
                  <a:ext uri="{FF2B5EF4-FFF2-40B4-BE49-F238E27FC236}">
                    <a16:creationId xmlns:a16="http://schemas.microsoft.com/office/drawing/2014/main" id="{664249F4-1DF9-E12E-C848-AE25D06C42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1540791"/>
                <a:ext cx="1298741" cy="0"/>
              </a:xfrm>
              <a:prstGeom prst="line">
                <a:avLst/>
              </a:prstGeom>
              <a:noFill/>
              <a:ln w="28575" algn="ctr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499" name="直接连接符 18">
                <a:extLst>
                  <a:ext uri="{FF2B5EF4-FFF2-40B4-BE49-F238E27FC236}">
                    <a16:creationId xmlns:a16="http://schemas.microsoft.com/office/drawing/2014/main" id="{B018E4B0-3BA7-D1A7-5256-8443AAEF5A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0704" y="3607111"/>
                <a:ext cx="1357271" cy="0"/>
              </a:xfrm>
              <a:prstGeom prst="line">
                <a:avLst/>
              </a:prstGeom>
              <a:noFill/>
              <a:ln w="28575" algn="ctr">
                <a:solidFill>
                  <a:srgbClr val="00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00" name="直接连接符 19">
                <a:extLst>
                  <a:ext uri="{FF2B5EF4-FFF2-40B4-BE49-F238E27FC236}">
                    <a16:creationId xmlns:a16="http://schemas.microsoft.com/office/drawing/2014/main" id="{55E76F3B-8DE2-365C-063C-5EE8BA9791E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-414668"/>
                <a:ext cx="0" cy="4320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01" name="直接连接符 20">
                <a:extLst>
                  <a:ext uri="{FF2B5EF4-FFF2-40B4-BE49-F238E27FC236}">
                    <a16:creationId xmlns:a16="http://schemas.microsoft.com/office/drawing/2014/main" id="{C2F15077-ACFC-3F18-0300-43AF606EBF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48504" y="3052959"/>
                <a:ext cx="1308759" cy="0"/>
              </a:xfrm>
              <a:prstGeom prst="line">
                <a:avLst/>
              </a:prstGeom>
              <a:noFill/>
              <a:ln w="19050" algn="ctr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502" name="直接连接符 21">
                <a:extLst>
                  <a:ext uri="{FF2B5EF4-FFF2-40B4-BE49-F238E27FC236}">
                    <a16:creationId xmlns:a16="http://schemas.microsoft.com/office/drawing/2014/main" id="{D6A10EF0-5950-4CA2-DA52-58981A4317E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63888" y="1708598"/>
                <a:ext cx="1298741" cy="0"/>
              </a:xfrm>
              <a:prstGeom prst="line">
                <a:avLst/>
              </a:prstGeom>
              <a:noFill/>
              <a:ln w="19050" algn="ctr">
                <a:solidFill>
                  <a:srgbClr val="00CC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62494" name="直接连接符 13">
              <a:extLst>
                <a:ext uri="{FF2B5EF4-FFF2-40B4-BE49-F238E27FC236}">
                  <a16:creationId xmlns:a16="http://schemas.microsoft.com/office/drawing/2014/main" id="{BE10D6DF-D652-00D1-07B6-E2F2FE7DA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29513" y="1628800"/>
              <a:ext cx="4614543" cy="0"/>
            </a:xfrm>
            <a:prstGeom prst="line">
              <a:avLst/>
            </a:prstGeom>
            <a:noFill/>
            <a:ln w="19050" algn="ctr">
              <a:solidFill>
                <a:schemeClr val="accent2"/>
              </a:solidFill>
              <a:prstDash val="lgDashDot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495" name="Rectangle 30">
              <a:extLst>
                <a:ext uri="{FF2B5EF4-FFF2-40B4-BE49-F238E27FC236}">
                  <a16:creationId xmlns:a16="http://schemas.microsoft.com/office/drawing/2014/main" id="{F731215C-9BB9-B2F8-F593-BEBD0E4D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5908" y="1407445"/>
              <a:ext cx="3005951" cy="4529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形成异质结前的真空能级</a:t>
              </a:r>
              <a:endParaRPr kumimoji="1" lang="zh-CN" altLang="en-US" sz="2000" b="1" baseline="-250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472" name="Rectangle 30">
            <a:extLst>
              <a:ext uri="{FF2B5EF4-FFF2-40B4-BE49-F238E27FC236}">
                <a16:creationId xmlns:a16="http://schemas.microsoft.com/office/drawing/2014/main" id="{5955E582-72F9-C5D0-6791-55F9F943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5970588"/>
            <a:ext cx="6810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</p:txBody>
      </p:sp>
      <p:sp>
        <p:nvSpPr>
          <p:cNvPr id="62473" name="Rectangle 31">
            <a:extLst>
              <a:ext uri="{FF2B5EF4-FFF2-40B4-BE49-F238E27FC236}">
                <a16:creationId xmlns:a16="http://schemas.microsoft.com/office/drawing/2014/main" id="{7A11BB14-0340-65D2-9747-755F22D0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963" y="5972175"/>
            <a:ext cx="714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BCC25A-21AD-E790-138F-E7426CC67198}"/>
              </a:ext>
            </a:extLst>
          </p:cNvPr>
          <p:cNvGrpSpPr>
            <a:grpSpLocks/>
          </p:cNvGrpSpPr>
          <p:nvPr/>
        </p:nvGrpSpPr>
        <p:grpSpPr bwMode="auto">
          <a:xfrm>
            <a:off x="1468438" y="3587750"/>
            <a:ext cx="1951037" cy="812800"/>
            <a:chOff x="2284601" y="3797529"/>
            <a:chExt cx="2242196" cy="812438"/>
          </a:xfrm>
        </p:grpSpPr>
        <p:cxnSp>
          <p:nvCxnSpPr>
            <p:cNvPr id="62490" name="直接连接符 25">
              <a:extLst>
                <a:ext uri="{FF2B5EF4-FFF2-40B4-BE49-F238E27FC236}">
                  <a16:creationId xmlns:a16="http://schemas.microsoft.com/office/drawing/2014/main" id="{F8BEFCBF-CE16-F22C-AAF9-BE4C848A07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4601" y="3797529"/>
              <a:ext cx="2242196" cy="217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91" name="直接连接符 26">
              <a:extLst>
                <a:ext uri="{FF2B5EF4-FFF2-40B4-BE49-F238E27FC236}">
                  <a16:creationId xmlns:a16="http://schemas.microsoft.com/office/drawing/2014/main" id="{581F6140-CF02-22B6-21C3-ADD61A500A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4601" y="4609967"/>
              <a:ext cx="2242196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92" name="直接连接符 27">
              <a:extLst>
                <a:ext uri="{FF2B5EF4-FFF2-40B4-BE49-F238E27FC236}">
                  <a16:creationId xmlns:a16="http://schemas.microsoft.com/office/drawing/2014/main" id="{B5CDF45A-E1CF-9F13-700F-A0D095C244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84601" y="4484618"/>
              <a:ext cx="2230903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229D4EA-0CBF-4ADA-A9E5-7FBDEE6F5331}"/>
              </a:ext>
            </a:extLst>
          </p:cNvPr>
          <p:cNvGrpSpPr>
            <a:grpSpLocks/>
          </p:cNvGrpSpPr>
          <p:nvPr/>
        </p:nvGrpSpPr>
        <p:grpSpPr bwMode="auto">
          <a:xfrm>
            <a:off x="4030663" y="4124325"/>
            <a:ext cx="2012950" cy="1825625"/>
            <a:chOff x="4521370" y="3148805"/>
            <a:chExt cx="2313596" cy="1825338"/>
          </a:xfrm>
        </p:grpSpPr>
        <p:cxnSp>
          <p:nvCxnSpPr>
            <p:cNvPr id="62487" name="直接连接符 29">
              <a:extLst>
                <a:ext uri="{FF2B5EF4-FFF2-40B4-BE49-F238E27FC236}">
                  <a16:creationId xmlns:a16="http://schemas.microsoft.com/office/drawing/2014/main" id="{817D4471-B3C3-7487-F020-DC96981D97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6797" y="3148805"/>
              <a:ext cx="2213826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8" name="直接连接符 30">
              <a:extLst>
                <a:ext uri="{FF2B5EF4-FFF2-40B4-BE49-F238E27FC236}">
                  <a16:creationId xmlns:a16="http://schemas.microsoft.com/office/drawing/2014/main" id="{AB41837C-29DE-972C-BF2D-2A3C3C8579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1370" y="4974143"/>
              <a:ext cx="2313596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489" name="直接连接符 31">
              <a:extLst>
                <a:ext uri="{FF2B5EF4-FFF2-40B4-BE49-F238E27FC236}">
                  <a16:creationId xmlns:a16="http://schemas.microsoft.com/office/drawing/2014/main" id="{C7FE857D-AA33-25B7-E01F-510B121A4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6797" y="3297042"/>
              <a:ext cx="2213826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9F4E361-8750-D2C9-6D9F-F6620A5F4B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65250" y="1565275"/>
            <a:ext cx="2054225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477" name="Rectangle 30">
            <a:extLst>
              <a:ext uri="{FF2B5EF4-FFF2-40B4-BE49-F238E27FC236}">
                <a16:creationId xmlns:a16="http://schemas.microsoft.com/office/drawing/2014/main" id="{DC8BAA9F-928B-1B02-8559-CAAC2A26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2444750"/>
            <a:ext cx="3006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形成异质结后的真空能级</a:t>
            </a:r>
            <a:endParaRPr kumimoji="1" lang="zh-CN" altLang="en-US" sz="2000" b="1" baseline="-25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ED081A3-D34A-BFB9-136B-A942AE5676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2250" y="2644775"/>
            <a:ext cx="1925638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2508B0C7-04B6-AC90-2CC4-591F075A55B9}"/>
              </a:ext>
            </a:extLst>
          </p:cNvPr>
          <p:cNvSpPr>
            <a:spLocks/>
          </p:cNvSpPr>
          <p:nvPr/>
        </p:nvSpPr>
        <p:spPr bwMode="auto">
          <a:xfrm>
            <a:off x="3387725" y="1552575"/>
            <a:ext cx="322263" cy="406400"/>
          </a:xfrm>
          <a:custGeom>
            <a:avLst/>
            <a:gdLst>
              <a:gd name="T0" fmla="*/ 0 w 470452"/>
              <a:gd name="T1" fmla="*/ 0 h 622852"/>
              <a:gd name="T2" fmla="*/ 3119 w 470452"/>
              <a:gd name="T3" fmla="*/ 988 h 622852"/>
              <a:gd name="T4" fmla="*/ 5032 w 470452"/>
              <a:gd name="T5" fmla="*/ 3713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294596E8-F81B-5CCC-6ADF-05A23A02A632}"/>
              </a:ext>
            </a:extLst>
          </p:cNvPr>
          <p:cNvSpPr>
            <a:spLocks/>
          </p:cNvSpPr>
          <p:nvPr/>
        </p:nvSpPr>
        <p:spPr bwMode="auto">
          <a:xfrm rot="10800000">
            <a:off x="3698875" y="1946275"/>
            <a:ext cx="322263" cy="692150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586926 h 622852"/>
              <a:gd name="T4" fmla="*/ 5025 w 470452"/>
              <a:gd name="T5" fmla="*/ 2206836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07ADFD43-FC81-AC99-B6E9-024EDB22C813}"/>
              </a:ext>
            </a:extLst>
          </p:cNvPr>
          <p:cNvSpPr>
            <a:spLocks/>
          </p:cNvSpPr>
          <p:nvPr/>
        </p:nvSpPr>
        <p:spPr bwMode="auto">
          <a:xfrm>
            <a:off x="3402013" y="3589338"/>
            <a:ext cx="323850" cy="406400"/>
          </a:xfrm>
          <a:custGeom>
            <a:avLst/>
            <a:gdLst>
              <a:gd name="T0" fmla="*/ 0 w 470452"/>
              <a:gd name="T1" fmla="*/ 0 h 622852"/>
              <a:gd name="T2" fmla="*/ 3291 w 470452"/>
              <a:gd name="T3" fmla="*/ 988 h 622852"/>
              <a:gd name="T4" fmla="*/ 5311 w 470452"/>
              <a:gd name="T5" fmla="*/ 3713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02237E6-D719-0D95-B797-389731CF1ED5}"/>
              </a:ext>
            </a:extLst>
          </p:cNvPr>
          <p:cNvSpPr>
            <a:spLocks/>
          </p:cNvSpPr>
          <p:nvPr/>
        </p:nvSpPr>
        <p:spPr bwMode="auto">
          <a:xfrm>
            <a:off x="3389313" y="4392613"/>
            <a:ext cx="323850" cy="406400"/>
          </a:xfrm>
          <a:custGeom>
            <a:avLst/>
            <a:gdLst>
              <a:gd name="T0" fmla="*/ 0 w 470452"/>
              <a:gd name="T1" fmla="*/ 0 h 622852"/>
              <a:gd name="T2" fmla="*/ 3291 w 470452"/>
              <a:gd name="T3" fmla="*/ 988 h 622852"/>
              <a:gd name="T4" fmla="*/ 5311 w 470452"/>
              <a:gd name="T5" fmla="*/ 3713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83232D6-D2CA-0BD6-C3D7-85473544E256}"/>
              </a:ext>
            </a:extLst>
          </p:cNvPr>
          <p:cNvSpPr>
            <a:spLocks/>
          </p:cNvSpPr>
          <p:nvPr/>
        </p:nvSpPr>
        <p:spPr bwMode="auto">
          <a:xfrm rot="10800000">
            <a:off x="3709988" y="3386138"/>
            <a:ext cx="322262" cy="723900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1006512 h 622852"/>
              <a:gd name="T4" fmla="*/ 5025 w 470452"/>
              <a:gd name="T5" fmla="*/ 3784499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81CA711D-2FDB-AED5-9734-6171F0DF4E62}"/>
              </a:ext>
            </a:extLst>
          </p:cNvPr>
          <p:cNvSpPr>
            <a:spLocks/>
          </p:cNvSpPr>
          <p:nvPr/>
        </p:nvSpPr>
        <p:spPr bwMode="auto">
          <a:xfrm rot="10800000">
            <a:off x="3709988" y="5216525"/>
            <a:ext cx="322262" cy="723900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1006512 h 622852"/>
              <a:gd name="T4" fmla="*/ 5025 w 470452"/>
              <a:gd name="T5" fmla="*/ 3784499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82D8054-33E5-6CA4-FEEF-C94F33C2F4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06813" y="3392488"/>
            <a:ext cx="0" cy="6127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B40C614-A422-67A5-F532-104E929FFD68}"/>
              </a:ext>
            </a:extLst>
          </p:cNvPr>
          <p:cNvCxnSpPr>
            <a:cxnSpLocks noChangeShapeType="1"/>
            <a:endCxn id="41" idx="2"/>
          </p:cNvCxnSpPr>
          <p:nvPr/>
        </p:nvCxnSpPr>
        <p:spPr bwMode="auto">
          <a:xfrm flipH="1">
            <a:off x="3709988" y="4810125"/>
            <a:ext cx="7937" cy="40640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5">
            <a:extLst>
              <a:ext uri="{FF2B5EF4-FFF2-40B4-BE49-F238E27FC236}">
                <a16:creationId xmlns:a16="http://schemas.microsoft.com/office/drawing/2014/main" id="{27C0D1A0-0283-A11E-123A-91CB4395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</a:t>
            </a:r>
            <a:r>
              <a:rPr lang="zh-CN" altLang="en-US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异质结能带图的画法</a:t>
            </a:r>
          </a:p>
        </p:txBody>
      </p:sp>
      <p:sp>
        <p:nvSpPr>
          <p:cNvPr id="63491" name="灯片编号占位符 4">
            <a:extLst>
              <a:ext uri="{FF2B5EF4-FFF2-40B4-BE49-F238E27FC236}">
                <a16:creationId xmlns:a16="http://schemas.microsoft.com/office/drawing/2014/main" id="{617687ED-748D-9C5F-01F4-B8C331F175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5794375" y="6365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2B49C-F77F-4C56-BED2-6AF5C2ABFF1C}" type="slidenum">
              <a:rPr lang="en-US" altLang="zh-CN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grpSp>
        <p:nvGrpSpPr>
          <p:cNvPr id="63492" name="组合 43">
            <a:extLst>
              <a:ext uri="{FF2B5EF4-FFF2-40B4-BE49-F238E27FC236}">
                <a16:creationId xmlns:a16="http://schemas.microsoft.com/office/drawing/2014/main" id="{06627EDF-2CE7-8E14-D413-68A21B883595}"/>
              </a:ext>
            </a:extLst>
          </p:cNvPr>
          <p:cNvGrpSpPr>
            <a:grpSpLocks/>
          </p:cNvGrpSpPr>
          <p:nvPr/>
        </p:nvGrpSpPr>
        <p:grpSpPr bwMode="auto">
          <a:xfrm>
            <a:off x="1593850" y="1585913"/>
            <a:ext cx="4179888" cy="4970462"/>
            <a:chOff x="2248504" y="-942994"/>
            <a:chExt cx="2619015" cy="6313208"/>
          </a:xfrm>
        </p:grpSpPr>
        <p:cxnSp>
          <p:nvCxnSpPr>
            <p:cNvPr id="63519" name="直接连接符 44">
              <a:extLst>
                <a:ext uri="{FF2B5EF4-FFF2-40B4-BE49-F238E27FC236}">
                  <a16:creationId xmlns:a16="http://schemas.microsoft.com/office/drawing/2014/main" id="{4CC59B2C-FC54-4067-6A24-9D6B6E579E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48504" y="2330423"/>
              <a:ext cx="1315384" cy="2456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0" name="直接连接符 45">
              <a:extLst>
                <a:ext uri="{FF2B5EF4-FFF2-40B4-BE49-F238E27FC236}">
                  <a16:creationId xmlns:a16="http://schemas.microsoft.com/office/drawing/2014/main" id="{80E686C6-BC39-C643-C4E2-0B6E996206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48504" y="3194856"/>
              <a:ext cx="1315384" cy="0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1" name="直接连接符 46">
              <a:extLst>
                <a:ext uri="{FF2B5EF4-FFF2-40B4-BE49-F238E27FC236}">
                  <a16:creationId xmlns:a16="http://schemas.microsoft.com/office/drawing/2014/main" id="{34669009-F855-CF1E-ED9D-00D42BEE44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3888" y="1533777"/>
              <a:ext cx="1303631" cy="7014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2" name="直接连接符 47">
              <a:extLst>
                <a:ext uri="{FF2B5EF4-FFF2-40B4-BE49-F238E27FC236}">
                  <a16:creationId xmlns:a16="http://schemas.microsoft.com/office/drawing/2014/main" id="{8DCB4142-86A1-05E5-E1E6-FE8B06656F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0704" y="3607110"/>
              <a:ext cx="1306815" cy="0"/>
            </a:xfrm>
            <a:prstGeom prst="line">
              <a:avLst/>
            </a:prstGeom>
            <a:noFill/>
            <a:ln w="28575" algn="ctr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3" name="直接连接符 48">
              <a:extLst>
                <a:ext uri="{FF2B5EF4-FFF2-40B4-BE49-F238E27FC236}">
                  <a16:creationId xmlns:a16="http://schemas.microsoft.com/office/drawing/2014/main" id="{A04CB0C4-AEAE-2423-F291-BAD3482F0F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60704" y="-942994"/>
              <a:ext cx="0" cy="5487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4" name="直接连接符 49">
              <a:extLst>
                <a:ext uri="{FF2B5EF4-FFF2-40B4-BE49-F238E27FC236}">
                  <a16:creationId xmlns:a16="http://schemas.microsoft.com/office/drawing/2014/main" id="{29E971AC-9EFF-ACD1-4EB0-79167D62AE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48504" y="2476895"/>
              <a:ext cx="1300990" cy="0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25" name="直接连接符 50">
              <a:extLst>
                <a:ext uri="{FF2B5EF4-FFF2-40B4-BE49-F238E27FC236}">
                  <a16:creationId xmlns:a16="http://schemas.microsoft.com/office/drawing/2014/main" id="{6E12EB4D-5536-DC91-64C0-95FFDB5191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5265" y="3485007"/>
              <a:ext cx="1224136" cy="0"/>
            </a:xfrm>
            <a:prstGeom prst="line">
              <a:avLst/>
            </a:prstGeom>
            <a:noFill/>
            <a:ln w="19050" algn="ctr">
              <a:solidFill>
                <a:srgbClr val="00CC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26" name="Rectangle 30">
              <a:extLst>
                <a:ext uri="{FF2B5EF4-FFF2-40B4-BE49-F238E27FC236}">
                  <a16:creationId xmlns:a16="http://schemas.microsoft.com/office/drawing/2014/main" id="{6392212C-8817-1E7F-D104-FD35CBD5A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994" y="4783823"/>
              <a:ext cx="448066" cy="586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</a:t>
              </a:r>
            </a:p>
          </p:txBody>
        </p:sp>
        <p:sp>
          <p:nvSpPr>
            <p:cNvPr id="63527" name="Rectangle 31">
              <a:extLst>
                <a:ext uri="{FF2B5EF4-FFF2-40B4-BE49-F238E27FC236}">
                  <a16:creationId xmlns:a16="http://schemas.microsoft.com/office/drawing/2014/main" id="{87D6ED5C-975D-47E0-90A3-1DEA6B2E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922" y="4783823"/>
              <a:ext cx="435011" cy="586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400" b="1">
                  <a:solidFill>
                    <a:srgbClr val="00B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型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21A022A-D80E-7B82-6752-FB28CA692A84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4305300"/>
            <a:ext cx="4945063" cy="461963"/>
            <a:chOff x="1297341" y="2846839"/>
            <a:chExt cx="4498795" cy="461665"/>
          </a:xfrm>
        </p:grpSpPr>
        <p:cxnSp>
          <p:nvCxnSpPr>
            <p:cNvPr id="63517" name="直接连接符 54">
              <a:extLst>
                <a:ext uri="{FF2B5EF4-FFF2-40B4-BE49-F238E27FC236}">
                  <a16:creationId xmlns:a16="http://schemas.microsoft.com/office/drawing/2014/main" id="{B5C7336A-D95A-8DFE-F805-1DB0458057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051720" y="3068960"/>
              <a:ext cx="3744416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18" name="Rectangle 30">
              <a:extLst>
                <a:ext uri="{FF2B5EF4-FFF2-40B4-BE49-F238E27FC236}">
                  <a16:creationId xmlns:a16="http://schemas.microsoft.com/office/drawing/2014/main" id="{40FE6294-F8F1-60A1-1218-37E18C8B4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341" y="2846839"/>
              <a:ext cx="47861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kumimoji="1" lang="en-US" altLang="zh-CN" sz="24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zh-CN" altLang="en-US" sz="2400" b="1" i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cxnSp>
        <p:nvCxnSpPr>
          <p:cNvPr id="63494" name="直接连接符 56">
            <a:extLst>
              <a:ext uri="{FF2B5EF4-FFF2-40B4-BE49-F238E27FC236}">
                <a16:creationId xmlns:a16="http://schemas.microsoft.com/office/drawing/2014/main" id="{E1C74401-A949-5EEC-58E3-1C1E129D6A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1125" y="2233613"/>
            <a:ext cx="4467225" cy="0"/>
          </a:xfrm>
          <a:prstGeom prst="line">
            <a:avLst/>
          </a:prstGeom>
          <a:noFill/>
          <a:ln w="19050" algn="ctr">
            <a:solidFill>
              <a:schemeClr val="accent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5" name="Rectangle 30">
            <a:extLst>
              <a:ext uri="{FF2B5EF4-FFF2-40B4-BE49-F238E27FC236}">
                <a16:creationId xmlns:a16="http://schemas.microsoft.com/office/drawing/2014/main" id="{1E0B4216-3CEF-5C16-BC99-FD4B09AC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068513"/>
            <a:ext cx="3006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形成异质结前的真空能级</a:t>
            </a:r>
            <a:endParaRPr kumimoji="1" lang="zh-CN" altLang="en-US" sz="2000" b="1" baseline="-250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6" name="Rectangle 30">
            <a:extLst>
              <a:ext uri="{FF2B5EF4-FFF2-40B4-BE49-F238E27FC236}">
                <a16:creationId xmlns:a16="http://schemas.microsoft.com/office/drawing/2014/main" id="{D838A3FA-CAAF-DC5E-4EAA-79B571C70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4056063"/>
            <a:ext cx="5254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18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Fn</a:t>
            </a:r>
            <a:endParaRPr kumimoji="1" lang="zh-CN" altLang="en-US" sz="1800" b="1" i="1" baseline="-250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7" name="Rectangle 30">
            <a:extLst>
              <a:ext uri="{FF2B5EF4-FFF2-40B4-BE49-F238E27FC236}">
                <a16:creationId xmlns:a16="http://schemas.microsoft.com/office/drawing/2014/main" id="{A99AAAEE-8ABE-03AD-3A28-837023F0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821238"/>
            <a:ext cx="5191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i="1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1800" b="1" i="1" baseline="-2500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Fp</a:t>
            </a:r>
            <a:endParaRPr kumimoji="1" lang="zh-CN" altLang="en-US" sz="1800" b="1" i="1" baseline="-25000">
              <a:solidFill>
                <a:srgbClr val="00B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A0E76E-A252-1ABA-703A-29066851ED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1125" y="2530475"/>
            <a:ext cx="2054225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9" name="Rectangle 30">
            <a:extLst>
              <a:ext uri="{FF2B5EF4-FFF2-40B4-BE49-F238E27FC236}">
                <a16:creationId xmlns:a16="http://schemas.microsoft.com/office/drawing/2014/main" id="{45619A75-1B3B-E862-6AC4-258CE3741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1549400"/>
            <a:ext cx="3006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形成异质结后的真空能级</a:t>
            </a:r>
            <a:endParaRPr kumimoji="1" lang="zh-CN" altLang="en-US" sz="2000" b="1" baseline="-250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608794E-17BE-F85D-4520-6A22D5B3F6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22725" y="1730375"/>
            <a:ext cx="1839913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prstDash val="lgDashDot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CAA05780-C669-5E47-957D-EF0AFCA780F3}"/>
              </a:ext>
            </a:extLst>
          </p:cNvPr>
          <p:cNvSpPr>
            <a:spLocks/>
          </p:cNvSpPr>
          <p:nvPr/>
        </p:nvSpPr>
        <p:spPr bwMode="auto">
          <a:xfrm flipV="1">
            <a:off x="3378200" y="2230438"/>
            <a:ext cx="322263" cy="300037"/>
          </a:xfrm>
          <a:custGeom>
            <a:avLst/>
            <a:gdLst>
              <a:gd name="T0" fmla="*/ 0 w 470452"/>
              <a:gd name="T1" fmla="*/ 0 h 622852"/>
              <a:gd name="T2" fmla="*/ 3119 w 470452"/>
              <a:gd name="T3" fmla="*/ 26 h 622852"/>
              <a:gd name="T4" fmla="*/ 5032 w 470452"/>
              <a:gd name="T5" fmla="*/ 97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7241F085-E1EB-4E7A-AF57-2DA4C66A9C19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3700463" y="1730375"/>
            <a:ext cx="322262" cy="500063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11869 h 622852"/>
              <a:gd name="T4" fmla="*/ 5025 w 470452"/>
              <a:gd name="T5" fmla="*/ 44625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19050" cap="flat" cmpd="sng" algn="ctr">
            <a:solidFill>
              <a:schemeClr val="tx2"/>
            </a:solidFill>
            <a:prstDash val="lgDashDot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426EFDC8-89BC-3B75-5D5C-E3B523A73576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4419600"/>
            <a:ext cx="1733550" cy="681038"/>
            <a:chOff x="2372297" y="3853779"/>
            <a:chExt cx="2099785" cy="680567"/>
          </a:xfrm>
        </p:grpSpPr>
        <p:cxnSp>
          <p:nvCxnSpPr>
            <p:cNvPr id="63514" name="直接连接符 66">
              <a:extLst>
                <a:ext uri="{FF2B5EF4-FFF2-40B4-BE49-F238E27FC236}">
                  <a16:creationId xmlns:a16="http://schemas.microsoft.com/office/drawing/2014/main" id="{AE110EC2-47D0-2A5C-EDC4-9C848AA95A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2297" y="3853779"/>
              <a:ext cx="2099785" cy="1934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5" name="直接连接符 67">
              <a:extLst>
                <a:ext uri="{FF2B5EF4-FFF2-40B4-BE49-F238E27FC236}">
                  <a16:creationId xmlns:a16="http://schemas.microsoft.com/office/drawing/2014/main" id="{B0436C3B-5A9D-96CB-DA85-53245E02DA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2297" y="4534346"/>
              <a:ext cx="2099785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6" name="直接连接符 68">
              <a:extLst>
                <a:ext uri="{FF2B5EF4-FFF2-40B4-BE49-F238E27FC236}">
                  <a16:creationId xmlns:a16="http://schemas.microsoft.com/office/drawing/2014/main" id="{3544F7BB-5F72-501F-F1DC-07477D0A6B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72297" y="3969096"/>
              <a:ext cx="2076807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05FCAEC-2538-7BC1-800A-D257CA9FC231}"/>
              </a:ext>
            </a:extLst>
          </p:cNvPr>
          <p:cNvGrpSpPr>
            <a:grpSpLocks/>
          </p:cNvGrpSpPr>
          <p:nvPr/>
        </p:nvGrpSpPr>
        <p:grpSpPr bwMode="auto">
          <a:xfrm>
            <a:off x="4002088" y="2997200"/>
            <a:ext cx="1792287" cy="1631950"/>
            <a:chOff x="4466999" y="3226581"/>
            <a:chExt cx="2086106" cy="1632332"/>
          </a:xfrm>
        </p:grpSpPr>
        <p:cxnSp>
          <p:nvCxnSpPr>
            <p:cNvPr id="63511" name="直接连接符 70">
              <a:extLst>
                <a:ext uri="{FF2B5EF4-FFF2-40B4-BE49-F238E27FC236}">
                  <a16:creationId xmlns:a16="http://schemas.microsoft.com/office/drawing/2014/main" id="{DBCAD46E-4335-BF20-AF39-5B659D1563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72082" y="3226581"/>
              <a:ext cx="2081023" cy="5522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2" name="直接连接符 71">
              <a:extLst>
                <a:ext uri="{FF2B5EF4-FFF2-40B4-BE49-F238E27FC236}">
                  <a16:creationId xmlns:a16="http://schemas.microsoft.com/office/drawing/2014/main" id="{22D46FCA-E3F4-1CDC-809A-69A257D58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66999" y="4858913"/>
              <a:ext cx="2086106" cy="0"/>
            </a:xfrm>
            <a:prstGeom prst="lin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3" name="直接连接符 72">
              <a:extLst>
                <a:ext uri="{FF2B5EF4-FFF2-40B4-BE49-F238E27FC236}">
                  <a16:creationId xmlns:a16="http://schemas.microsoft.com/office/drawing/2014/main" id="{B7B94711-DE01-4DAC-276A-BEA663CF95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2170" y="4762781"/>
              <a:ext cx="1954123" cy="0"/>
            </a:xfrm>
            <a:prstGeom prst="line">
              <a:avLst/>
            </a:prstGeom>
            <a:noFill/>
            <a:ln w="19050" algn="ctr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DEDC9462-2711-5E08-6A47-05050B0DBC23}"/>
              </a:ext>
            </a:extLst>
          </p:cNvPr>
          <p:cNvSpPr>
            <a:spLocks/>
          </p:cNvSpPr>
          <p:nvPr/>
        </p:nvSpPr>
        <p:spPr bwMode="auto">
          <a:xfrm flipV="1">
            <a:off x="3368675" y="4148138"/>
            <a:ext cx="322263" cy="271462"/>
          </a:xfrm>
          <a:custGeom>
            <a:avLst/>
            <a:gdLst>
              <a:gd name="T0" fmla="*/ 0 w 470452"/>
              <a:gd name="T1" fmla="*/ 0 h 622852"/>
              <a:gd name="T2" fmla="*/ 3119 w 470452"/>
              <a:gd name="T3" fmla="*/ 8 h 622852"/>
              <a:gd name="T4" fmla="*/ 5032 w 470452"/>
              <a:gd name="T5" fmla="*/ 29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2D77D08-5533-6334-99B2-112055252F5A}"/>
              </a:ext>
            </a:extLst>
          </p:cNvPr>
          <p:cNvSpPr>
            <a:spLocks/>
          </p:cNvSpPr>
          <p:nvPr/>
        </p:nvSpPr>
        <p:spPr bwMode="auto">
          <a:xfrm flipV="1">
            <a:off x="3363913" y="4837113"/>
            <a:ext cx="322262" cy="271462"/>
          </a:xfrm>
          <a:custGeom>
            <a:avLst/>
            <a:gdLst>
              <a:gd name="T0" fmla="*/ 0 w 470452"/>
              <a:gd name="T1" fmla="*/ 0 h 622852"/>
              <a:gd name="T2" fmla="*/ 3118 w 470452"/>
              <a:gd name="T3" fmla="*/ 8 h 622852"/>
              <a:gd name="T4" fmla="*/ 5031 w 470452"/>
              <a:gd name="T5" fmla="*/ 29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C4147870-6E3A-CEAD-1E7F-D936C84A8061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3694113" y="2997200"/>
            <a:ext cx="322262" cy="560388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46669 h 622852"/>
              <a:gd name="T4" fmla="*/ 5025 w 470452"/>
              <a:gd name="T5" fmla="*/ 175476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F2DF4207-174C-C43C-3F0C-B501E1B473A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3705225" y="4618038"/>
            <a:ext cx="322263" cy="561975"/>
          </a:xfrm>
          <a:custGeom>
            <a:avLst/>
            <a:gdLst>
              <a:gd name="T0" fmla="*/ 0 w 470452"/>
              <a:gd name="T1" fmla="*/ 0 h 622852"/>
              <a:gd name="T2" fmla="*/ 3114 w 470452"/>
              <a:gd name="T3" fmla="*/ 48144 h 622852"/>
              <a:gd name="T4" fmla="*/ 5025 w 470452"/>
              <a:gd name="T5" fmla="*/ 181021 h 6228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70452" h="622852">
                <a:moveTo>
                  <a:pt x="0" y="0"/>
                </a:moveTo>
                <a:cubicBezTo>
                  <a:pt x="106569" y="30921"/>
                  <a:pt x="213139" y="61843"/>
                  <a:pt x="291548" y="165652"/>
                </a:cubicBezTo>
                <a:cubicBezTo>
                  <a:pt x="369957" y="269461"/>
                  <a:pt x="420204" y="446156"/>
                  <a:pt x="470452" y="622852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4083882-D34A-BE9E-59FD-494F979D33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7288" y="3551238"/>
            <a:ext cx="0" cy="6127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6F3D4859-3021-CF0D-682E-080809103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5700" y="4854575"/>
            <a:ext cx="0" cy="323850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7">
            <a:extLst>
              <a:ext uri="{FF2B5EF4-FFF2-40B4-BE49-F238E27FC236}">
                <a16:creationId xmlns:a16="http://schemas.microsoft.com/office/drawing/2014/main" id="{27386C3F-9A48-9E33-3BE0-64942393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画异质结能带图的注意事项</a:t>
            </a:r>
          </a:p>
        </p:txBody>
      </p:sp>
      <p:sp>
        <p:nvSpPr>
          <p:cNvPr id="64515" name="内容占位符 8">
            <a:extLst>
              <a:ext uri="{FF2B5EF4-FFF2-40B4-BE49-F238E27FC236}">
                <a16:creationId xmlns:a16="http://schemas.microsoft.com/office/drawing/2014/main" id="{3BF14347-79E8-DA98-178C-E8C93080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形成结后，两种材料的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真空能级产生了电势差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两种材料的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电子亲和能、禁带宽度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在形成异质结前后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；平带区的功函数不变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和同质结一样，耗尽区宽度和掺杂浓度成反比</a:t>
            </a:r>
          </a:p>
          <a:p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界面处的能级位置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（四个点）和接触前保持一致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能带上的尖峰总是出现在禁带较宽的材料那一侧且更靠近费米能级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6" name="灯片编号占位符 6">
            <a:extLst>
              <a:ext uri="{FF2B5EF4-FFF2-40B4-BE49-F238E27FC236}">
                <a16:creationId xmlns:a16="http://schemas.microsoft.com/office/drawing/2014/main" id="{5961DD5D-B151-C278-1AFA-7A8CC76A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DA9A3-DFC0-4D89-A18E-6E94220B2ED7}" type="slidenum">
              <a:rPr lang="en-US" altLang="zh-CN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0F3CDA0B-88E9-739E-172B-40F9B614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8A4813AD-7B36-2525-6F00-70855A1E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平衡状态（零偏压）下的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正偏压下的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反偏压下的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半导体异质结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异质结的能带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异质结的优点及应用</a:t>
            </a:r>
          </a:p>
        </p:txBody>
      </p:sp>
      <p:sp>
        <p:nvSpPr>
          <p:cNvPr id="65540" name="灯片编号占位符 5">
            <a:extLst>
              <a:ext uri="{FF2B5EF4-FFF2-40B4-BE49-F238E27FC236}">
                <a16:creationId xmlns:a16="http://schemas.microsoft.com/office/drawing/2014/main" id="{D675406E-475F-626E-5525-864284F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8E510E-DBA9-4427-AC47-222183FA19C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EF601099-299E-C415-3106-21AA1AE0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229600" cy="11430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注入比</a:t>
            </a:r>
          </a:p>
        </p:txBody>
      </p:sp>
      <p:sp>
        <p:nvSpPr>
          <p:cNvPr id="66563" name="内容占位符 7">
            <a:extLst>
              <a:ext uri="{FF2B5EF4-FFF2-40B4-BE49-F238E27FC236}">
                <a16:creationId xmlns:a16="http://schemas.microsoft.com/office/drawing/2014/main" id="{50BCA6C9-8D29-D7C2-9BBB-96BB4E71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71600"/>
            <a:ext cx="8229600" cy="15843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注入比定义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结加正向电压时，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区注入的电子流与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区向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区注入的空穴流之比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4" name="灯片编号占位符 6">
            <a:extLst>
              <a:ext uri="{FF2B5EF4-FFF2-40B4-BE49-F238E27FC236}">
                <a16:creationId xmlns:a16="http://schemas.microsoft.com/office/drawing/2014/main" id="{8DCA97A1-C687-FF23-C8FA-C901F0C9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64313" y="645953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4D98D0-1475-468C-90B3-B3EF3F27BD01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565" name="对象 1">
            <a:extLst>
              <a:ext uri="{FF2B5EF4-FFF2-40B4-BE49-F238E27FC236}">
                <a16:creationId xmlns:a16="http://schemas.microsoft.com/office/drawing/2014/main" id="{A14A41EB-FF80-BC29-8932-73BACABEE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8013" y="2957513"/>
          <a:ext cx="53879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762000" progId="Equation.DSMT4">
                  <p:embed/>
                </p:oleObj>
              </mc:Choice>
              <mc:Fallback>
                <p:oleObj name="Equation" r:id="rId2" imgW="2286000" imgH="762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957513"/>
                        <a:ext cx="53879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对象 2">
            <a:extLst>
              <a:ext uri="{FF2B5EF4-FFF2-40B4-BE49-F238E27FC236}">
                <a16:creationId xmlns:a16="http://schemas.microsoft.com/office/drawing/2014/main" id="{7795E025-F36C-81C1-19D5-1BC49BA4C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0225" y="4941888"/>
          <a:ext cx="55435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400" imgH="469900" progId="Equation.DSMT4">
                  <p:embed/>
                </p:oleObj>
              </mc:Choice>
              <mc:Fallback>
                <p:oleObj name="Equation" r:id="rId4" imgW="21844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941888"/>
                        <a:ext cx="554355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CE4B7F47-61FF-3E37-CFA5-2F116ACA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16831D-9D5F-4402-AFB4-2317154EC1EC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5732D82-FB0E-0992-BB9A-91891811E89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结的注入比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055FCA0-D3CA-8BB2-E5B9-039AF9852197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同质结中，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提高注入比的办法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在晶体管中，注入比决定了放大系数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同质结为使进入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区的电子数更多，需要提高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型区的施主杂质浓度</a:t>
            </a:r>
          </a:p>
        </p:txBody>
      </p:sp>
      <p:graphicFrame>
        <p:nvGraphicFramePr>
          <p:cNvPr id="67589" name="对象 1">
            <a:extLst>
              <a:ext uri="{FF2B5EF4-FFF2-40B4-BE49-F238E27FC236}">
                <a16:creationId xmlns:a16="http://schemas.microsoft.com/office/drawing/2014/main" id="{6D45349A-DEA7-B7FD-03B0-194227D20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83181"/>
              </p:ext>
            </p:extLst>
          </p:nvPr>
        </p:nvGraphicFramePr>
        <p:xfrm>
          <a:off x="2251075" y="2289175"/>
          <a:ext cx="46402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482600" progId="Equation.DSMT4">
                  <p:embed/>
                </p:oleObj>
              </mc:Choice>
              <mc:Fallback>
                <p:oleObj name="Equation" r:id="rId2" imgW="1943100" imgH="482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2289175"/>
                        <a:ext cx="46402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A2A85B29-6F72-B475-C278-5A2378D1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FB9686-93B4-400B-8730-0FF779845CAC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040BF978-34C4-7CC0-9F20-087D7832E6FD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异质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结具有很高的注入比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B74264C-BBC5-8854-2727-44C06F210A70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本征载流子浓度和禁带宽度呈指数反比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注入比式子</a:t>
            </a:r>
          </a:p>
          <a:p>
            <a:pPr lvl="1" eaLnBrk="1" hangingPunct="1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异质结构的优点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也就是说，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型区的带隙宽度比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型区带隙宽度大，可以进一步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以指数级别增加注入比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提高注入比的意义</a:t>
            </a: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提高晶体管放大系数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异质结双极晶体管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HBT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（如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Npn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提高半导体发光器件的注入效率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第一支半导体激光器</a:t>
            </a:r>
          </a:p>
        </p:txBody>
      </p:sp>
      <p:graphicFrame>
        <p:nvGraphicFramePr>
          <p:cNvPr id="68613" name="Object 8">
            <a:extLst>
              <a:ext uri="{FF2B5EF4-FFF2-40B4-BE49-F238E27FC236}">
                <a16:creationId xmlns:a16="http://schemas.microsoft.com/office/drawing/2014/main" id="{028F8FC3-92D2-B5CF-1E1F-CFF894E96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1989138"/>
          <a:ext cx="522287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6173" imgH="594313" progId="Equation.DSMT4">
                  <p:embed/>
                </p:oleObj>
              </mc:Choice>
              <mc:Fallback>
                <p:oleObj name="Equation" r:id="rId2" imgW="1966173" imgH="5943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989138"/>
                        <a:ext cx="5222875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6">
            <a:extLst>
              <a:ext uri="{FF2B5EF4-FFF2-40B4-BE49-F238E27FC236}">
                <a16:creationId xmlns:a16="http://schemas.microsoft.com/office/drawing/2014/main" id="{A6058D80-0E58-FAF7-9929-DB5C080B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D0A66-2E0D-4BCA-B23E-DC3BD6E14995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56DC2FE-D842-129A-41AF-42495DAB1FD1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115888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金属电子气模型解释热电子发射</a:t>
            </a:r>
          </a:p>
        </p:txBody>
      </p:sp>
      <p:grpSp>
        <p:nvGrpSpPr>
          <p:cNvPr id="14340" name="组合 1">
            <a:extLst>
              <a:ext uri="{FF2B5EF4-FFF2-40B4-BE49-F238E27FC236}">
                <a16:creationId xmlns:a16="http://schemas.microsoft.com/office/drawing/2014/main" id="{B4E86282-898E-BBB6-E717-50595047F14A}"/>
              </a:ext>
            </a:extLst>
          </p:cNvPr>
          <p:cNvGrpSpPr>
            <a:grpSpLocks/>
          </p:cNvGrpSpPr>
          <p:nvPr/>
        </p:nvGrpSpPr>
        <p:grpSpPr bwMode="auto">
          <a:xfrm>
            <a:off x="7938" y="1193800"/>
            <a:ext cx="5845175" cy="2328863"/>
            <a:chOff x="7938" y="1193800"/>
            <a:chExt cx="5845175" cy="2328205"/>
          </a:xfrm>
        </p:grpSpPr>
        <p:sp>
          <p:nvSpPr>
            <p:cNvPr id="14349" name="TextBox 11">
              <a:extLst>
                <a:ext uri="{FF2B5EF4-FFF2-40B4-BE49-F238E27FC236}">
                  <a16:creationId xmlns:a16="http://schemas.microsoft.com/office/drawing/2014/main" id="{C6324554-A0DF-810E-2AD2-88C555A2F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663" y="1763713"/>
              <a:ext cx="15684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真空电子能级</a:t>
              </a:r>
            </a:p>
          </p:txBody>
        </p:sp>
        <p:sp>
          <p:nvSpPr>
            <p:cNvPr id="14350" name="TextBox 12">
              <a:extLst>
                <a:ext uri="{FF2B5EF4-FFF2-40B4-BE49-F238E27FC236}">
                  <a16:creationId xmlns:a16="http://schemas.microsoft.com/office/drawing/2014/main" id="{771EC8D6-8277-1A31-AB0B-74E08E28A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8" y="2263775"/>
              <a:ext cx="11080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费米能级</a:t>
              </a:r>
            </a:p>
          </p:txBody>
        </p:sp>
        <p:sp>
          <p:nvSpPr>
            <p:cNvPr id="14351" name="TextBox 13">
              <a:extLst>
                <a:ext uri="{FF2B5EF4-FFF2-40B4-BE49-F238E27FC236}">
                  <a16:creationId xmlns:a16="http://schemas.microsoft.com/office/drawing/2014/main" id="{729D2568-CBAE-B5AF-0BCD-8EA37C033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2071688"/>
              <a:ext cx="2159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2" name="TextBox 14">
              <a:extLst>
                <a:ext uri="{FF2B5EF4-FFF2-40B4-BE49-F238E27FC236}">
                  <a16:creationId xmlns:a16="http://schemas.microsoft.com/office/drawing/2014/main" id="{809F11D0-346C-5266-5544-90F4B6E67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750" y="2852738"/>
              <a:ext cx="2794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6FDC8A5-AD8E-8696-306A-552048203768}"/>
                </a:ext>
              </a:extLst>
            </p:cNvPr>
            <p:cNvCxnSpPr/>
            <p:nvPr/>
          </p:nvCxnSpPr>
          <p:spPr>
            <a:xfrm>
              <a:off x="1046163" y="3356952"/>
              <a:ext cx="345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F0B3B85-C7A8-3C77-1F71-B3F71F7E90E6}"/>
                </a:ext>
              </a:extLst>
            </p:cNvPr>
            <p:cNvCxnSpPr/>
            <p:nvPr/>
          </p:nvCxnSpPr>
          <p:spPr>
            <a:xfrm>
              <a:off x="2773363" y="1953998"/>
              <a:ext cx="0" cy="14029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4867682-4DEA-90DA-F81A-B02E65A728BD}"/>
                </a:ext>
              </a:extLst>
            </p:cNvPr>
            <p:cNvCxnSpPr/>
            <p:nvPr/>
          </p:nvCxnSpPr>
          <p:spPr>
            <a:xfrm>
              <a:off x="1046163" y="2492008"/>
              <a:ext cx="1727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A99654B-150C-CB18-D91E-16E3B5F6E5A1}"/>
                </a:ext>
              </a:extLst>
            </p:cNvPr>
            <p:cNvCxnSpPr/>
            <p:nvPr/>
          </p:nvCxnSpPr>
          <p:spPr>
            <a:xfrm>
              <a:off x="2773363" y="1953998"/>
              <a:ext cx="158273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E945C21-8733-F654-C935-16D0F2DCBDB9}"/>
                </a:ext>
              </a:extLst>
            </p:cNvPr>
            <p:cNvCxnSpPr/>
            <p:nvPr/>
          </p:nvCxnSpPr>
          <p:spPr>
            <a:xfrm flipH="1">
              <a:off x="2557463" y="3141113"/>
              <a:ext cx="215900" cy="21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66DA151-82C1-5BA0-A737-AF254808CF4A}"/>
                </a:ext>
              </a:extLst>
            </p:cNvPr>
            <p:cNvCxnSpPr/>
            <p:nvPr/>
          </p:nvCxnSpPr>
          <p:spPr>
            <a:xfrm flipH="1">
              <a:off x="2341563" y="2923686"/>
              <a:ext cx="431800" cy="433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583E691F-392E-0C07-B892-D62BB7F74431}"/>
                </a:ext>
              </a:extLst>
            </p:cNvPr>
            <p:cNvCxnSpPr/>
            <p:nvPr/>
          </p:nvCxnSpPr>
          <p:spPr>
            <a:xfrm flipH="1">
              <a:off x="2125663" y="2707847"/>
              <a:ext cx="647700" cy="64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A8B69EE-9F7E-00D8-A73D-0587593A9A17}"/>
                </a:ext>
              </a:extLst>
            </p:cNvPr>
            <p:cNvCxnSpPr/>
            <p:nvPr/>
          </p:nvCxnSpPr>
          <p:spPr>
            <a:xfrm flipH="1">
              <a:off x="19097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93EF470-3D05-DAE0-8858-35351028663C}"/>
                </a:ext>
              </a:extLst>
            </p:cNvPr>
            <p:cNvCxnSpPr/>
            <p:nvPr/>
          </p:nvCxnSpPr>
          <p:spPr>
            <a:xfrm flipV="1">
              <a:off x="2773363" y="1193800"/>
              <a:ext cx="0" cy="2234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45C4E82-B4D3-3474-0716-B28FFED2B558}"/>
                </a:ext>
              </a:extLst>
            </p:cNvPr>
            <p:cNvCxnSpPr/>
            <p:nvPr/>
          </p:nvCxnSpPr>
          <p:spPr>
            <a:xfrm flipH="1">
              <a:off x="16938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A72C670-B243-7E0C-5320-3EDED6294051}"/>
                </a:ext>
              </a:extLst>
            </p:cNvPr>
            <p:cNvCxnSpPr/>
            <p:nvPr/>
          </p:nvCxnSpPr>
          <p:spPr>
            <a:xfrm flipH="1">
              <a:off x="14779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E3CAFBC-CD04-F5A4-514D-727D90CDA049}"/>
                </a:ext>
              </a:extLst>
            </p:cNvPr>
            <p:cNvCxnSpPr/>
            <p:nvPr/>
          </p:nvCxnSpPr>
          <p:spPr>
            <a:xfrm flipH="1">
              <a:off x="12620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45DD5F3-A150-76BA-C231-BB11F017A402}"/>
                </a:ext>
              </a:extLst>
            </p:cNvPr>
            <p:cNvCxnSpPr/>
            <p:nvPr/>
          </p:nvCxnSpPr>
          <p:spPr>
            <a:xfrm flipH="1">
              <a:off x="1046163" y="2492008"/>
              <a:ext cx="863600" cy="864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9CC674B-68B0-8624-41EF-EB517001FD6F}"/>
                </a:ext>
              </a:extLst>
            </p:cNvPr>
            <p:cNvCxnSpPr/>
            <p:nvPr/>
          </p:nvCxnSpPr>
          <p:spPr>
            <a:xfrm flipH="1">
              <a:off x="1046163" y="2492008"/>
              <a:ext cx="647700" cy="64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097B5FC-0BC0-9ED6-CB56-4905AD9DBED5}"/>
                </a:ext>
              </a:extLst>
            </p:cNvPr>
            <p:cNvCxnSpPr/>
            <p:nvPr/>
          </p:nvCxnSpPr>
          <p:spPr>
            <a:xfrm flipH="1">
              <a:off x="1046163" y="2492008"/>
              <a:ext cx="431800" cy="431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7BA1A86-FFF5-D0D5-305D-0B08652047D8}"/>
                </a:ext>
              </a:extLst>
            </p:cNvPr>
            <p:cNvCxnSpPr/>
            <p:nvPr/>
          </p:nvCxnSpPr>
          <p:spPr>
            <a:xfrm flipH="1">
              <a:off x="1046163" y="2492008"/>
              <a:ext cx="215900" cy="21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9" name="TextBox 31">
              <a:extLst>
                <a:ext uri="{FF2B5EF4-FFF2-40B4-BE49-F238E27FC236}">
                  <a16:creationId xmlns:a16="http://schemas.microsoft.com/office/drawing/2014/main" id="{26575B60-9936-6A56-544F-21AA8EBAB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3" y="3152775"/>
              <a:ext cx="300082" cy="369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0" name="TextBox 32">
              <a:extLst>
                <a:ext uri="{FF2B5EF4-FFF2-40B4-BE49-F238E27FC236}">
                  <a16:creationId xmlns:a16="http://schemas.microsoft.com/office/drawing/2014/main" id="{3F49084A-0603-6FBE-F687-1A000BFE3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" y="3141663"/>
              <a:ext cx="877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导带底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EF8EF3F-28EC-AC91-333F-5B027D004ECF}"/>
                </a:ext>
              </a:extLst>
            </p:cNvPr>
            <p:cNvCxnSpPr/>
            <p:nvPr/>
          </p:nvCxnSpPr>
          <p:spPr>
            <a:xfrm flipH="1">
              <a:off x="1116013" y="1947650"/>
              <a:ext cx="165735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DE34562-9D45-5517-9F47-9BDFE2C2D209}"/>
                </a:ext>
              </a:extLst>
            </p:cNvPr>
            <p:cNvCxnSpPr/>
            <p:nvPr/>
          </p:nvCxnSpPr>
          <p:spPr>
            <a:xfrm>
              <a:off x="1477963" y="1947650"/>
              <a:ext cx="0" cy="54435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37355E5-4026-D8E7-6E4D-A2A5094F796A}"/>
                </a:ext>
              </a:extLst>
            </p:cNvPr>
            <p:cNvCxnSpPr/>
            <p:nvPr/>
          </p:nvCxnSpPr>
          <p:spPr>
            <a:xfrm>
              <a:off x="1477963" y="2492008"/>
              <a:ext cx="0" cy="86494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D05BE28-FA22-3E10-D2C5-C2AF961CB2BC}"/>
                </a:ext>
              </a:extLst>
            </p:cNvPr>
            <p:cNvCxnSpPr/>
            <p:nvPr/>
          </p:nvCxnSpPr>
          <p:spPr>
            <a:xfrm>
              <a:off x="2432050" y="1953998"/>
              <a:ext cx="0" cy="140295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5" name="TextBox 37">
              <a:extLst>
                <a:ext uri="{FF2B5EF4-FFF2-40B4-BE49-F238E27FC236}">
                  <a16:creationId xmlns:a16="http://schemas.microsoft.com/office/drawing/2014/main" id="{81D5F37F-F334-1479-A292-2FC8956BD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76" y="2532648"/>
              <a:ext cx="279400" cy="277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l-GR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χ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76" name="TextBox 38">
              <a:extLst>
                <a:ext uri="{FF2B5EF4-FFF2-40B4-BE49-F238E27FC236}">
                  <a16:creationId xmlns:a16="http://schemas.microsoft.com/office/drawing/2014/main" id="{7477ED36-092F-28C5-3051-B47C006C0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813" y="1193800"/>
              <a:ext cx="7937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金属</a:t>
              </a:r>
            </a:p>
          </p:txBody>
        </p:sp>
        <p:sp>
          <p:nvSpPr>
            <p:cNvPr id="14377" name="TextBox 39">
              <a:extLst>
                <a:ext uri="{FF2B5EF4-FFF2-40B4-BE49-F238E27FC236}">
                  <a16:creationId xmlns:a16="http://schemas.microsoft.com/office/drawing/2014/main" id="{916C4FA6-2760-8C15-BF55-749D30168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550" y="1195388"/>
              <a:ext cx="7937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真空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94C8F0-26FE-8C31-0965-A96ADBD9360D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133600"/>
            <a:ext cx="3671887" cy="1323975"/>
            <a:chOff x="5364163" y="2132798"/>
            <a:chExt cx="3671887" cy="1323439"/>
          </a:xfrm>
        </p:grpSpPr>
        <p:sp>
          <p:nvSpPr>
            <p:cNvPr id="14347" name="TextBox 1">
              <a:extLst>
                <a:ext uri="{FF2B5EF4-FFF2-40B4-BE49-F238E27FC236}">
                  <a16:creationId xmlns:a16="http://schemas.microsoft.com/office/drawing/2014/main" id="{537FC25B-6487-8405-9148-098A0F806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2132798"/>
              <a:ext cx="3671887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假设金属发射电子的表面垂直于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轴，即电子沿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方向发射，则电子沿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方向的动能           ，而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z</a:t>
              </a:r>
              <a:r>
                <a:rPr lang="zh-CN" altLang="en-US" sz="20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是任意的</a:t>
              </a:r>
            </a:p>
          </p:txBody>
        </p:sp>
        <p:graphicFrame>
          <p:nvGraphicFramePr>
            <p:cNvPr id="14348" name="对象 6">
              <a:extLst>
                <a:ext uri="{FF2B5EF4-FFF2-40B4-BE49-F238E27FC236}">
                  <a16:creationId xmlns:a16="http://schemas.microsoft.com/office/drawing/2014/main" id="{8D1FD8FE-1080-9208-BB6D-7878E56256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84368" y="2782487"/>
            <a:ext cx="6858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393700" progId="Equation.DSMT4">
                    <p:embed/>
                  </p:oleObj>
                </mc:Choice>
                <mc:Fallback>
                  <p:oleObj name="Equation" r:id="rId2" imgW="685800" imgH="3937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2782487"/>
                          <a:ext cx="6858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5" name="TextBox 48">
            <a:extLst>
              <a:ext uri="{FF2B5EF4-FFF2-40B4-BE49-F238E27FC236}">
                <a16:creationId xmlns:a16="http://schemas.microsoft.com/office/drawing/2014/main" id="{CD081D94-6D2D-5930-6146-83A2AA28D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73463"/>
            <a:ext cx="2520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仅对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积分，有</a:t>
            </a:r>
          </a:p>
        </p:txBody>
      </p:sp>
      <p:graphicFrame>
        <p:nvGraphicFramePr>
          <p:cNvPr id="12326" name="对象 7">
            <a:extLst>
              <a:ext uri="{FF2B5EF4-FFF2-40B4-BE49-F238E27FC236}">
                <a16:creationId xmlns:a16="http://schemas.microsoft.com/office/drawing/2014/main" id="{F4911FF6-7675-205A-3949-DE77FAA64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429000"/>
          <a:ext cx="613727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51300" imgH="889000" progId="Equation.DSMT4">
                  <p:embed/>
                </p:oleObj>
              </mc:Choice>
              <mc:Fallback>
                <p:oleObj name="Equation" r:id="rId4" imgW="4051300" imgH="889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29000"/>
                        <a:ext cx="6137275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7" name="TextBox 51">
            <a:extLst>
              <a:ext uri="{FF2B5EF4-FFF2-40B4-BE49-F238E27FC236}">
                <a16:creationId xmlns:a16="http://schemas.microsoft.com/office/drawing/2014/main" id="{D0EDDFAC-F1FE-DF6C-856D-AFEB27D18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29175"/>
            <a:ext cx="15128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电流密度为</a:t>
            </a:r>
          </a:p>
        </p:txBody>
      </p:sp>
      <p:graphicFrame>
        <p:nvGraphicFramePr>
          <p:cNvPr id="12328" name="对象 41">
            <a:extLst>
              <a:ext uri="{FF2B5EF4-FFF2-40B4-BE49-F238E27FC236}">
                <a16:creationId xmlns:a16="http://schemas.microsoft.com/office/drawing/2014/main" id="{5B63F13B-81E9-D8DC-D4B0-7AE37C916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4741863"/>
          <a:ext cx="718502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21300" imgH="863600" progId="Equation.DSMT4">
                  <p:embed/>
                </p:oleObj>
              </mc:Choice>
              <mc:Fallback>
                <p:oleObj name="Equation" r:id="rId6" imgW="5321300" imgH="863600" progId="Equation.DSMT4">
                  <p:embed/>
                  <p:pic>
                    <p:nvPicPr>
                      <p:cNvPr id="0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4741863"/>
                        <a:ext cx="718502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矩形 44">
            <a:extLst>
              <a:ext uri="{FF2B5EF4-FFF2-40B4-BE49-F238E27FC236}">
                <a16:creationId xmlns:a16="http://schemas.microsoft.com/office/drawing/2014/main" id="{97DFE506-93F9-9933-DFF0-58B21D4E6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5949950"/>
            <a:ext cx="2706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电子发射是从费米面发射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/>
      <p:bldP spid="12327" grpId="0"/>
      <p:bldP spid="123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503E1C7C-0C10-92AC-0823-F10D6157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固体间接触的电特性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B671431C-E19D-9E96-946A-CA4BB5B2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金属间接触的电特性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4.4.3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半导体接触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（教材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P115-117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绝缘体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半导体系统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11F48F24-0F4E-386F-D6EB-2783213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B60833-6893-4F4E-A01C-CA7CC6DD1923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82C232B-502A-BEE6-886F-D8D675F41DA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622550" y="201613"/>
            <a:ext cx="3898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1553418" name="Text Box 10">
            <a:extLst>
              <a:ext uri="{FF2B5EF4-FFF2-40B4-BE49-F238E27FC236}">
                <a16:creationId xmlns:a16="http://schemas.microsoft.com/office/drawing/2014/main" id="{5C281305-68B2-032C-DDC0-2A4F66656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1755775"/>
            <a:ext cx="758031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半导体结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IC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电路的实际制作过程中非常重要，因为其中有成百万、上亿个导线和有源器件的接触点</a:t>
            </a:r>
          </a:p>
        </p:txBody>
      </p:sp>
      <p:sp>
        <p:nvSpPr>
          <p:cNvPr id="1553420" name="Text Box 12">
            <a:extLst>
              <a:ext uri="{FF2B5EF4-FFF2-40B4-BE49-F238E27FC236}">
                <a16:creationId xmlns:a16="http://schemas.microsoft.com/office/drawing/2014/main" id="{72C36F22-1A58-6F08-ED02-56761E78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429000"/>
            <a:ext cx="7715250" cy="1384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肖特基势垒（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Schottky barrier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）（与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结相似）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欧姆接触   （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Ohmic contact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   （与电阻相似）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  （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metal-oxide-semiconductor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0661" name="灯片编号占位符 9">
            <a:extLst>
              <a:ext uri="{FF2B5EF4-FFF2-40B4-BE49-F238E27FC236}">
                <a16:creationId xmlns:a16="http://schemas.microsoft.com/office/drawing/2014/main" id="{72EE9029-5E42-17A4-3341-161C0BB6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5B23B1-240B-4A68-AC74-735154A0688A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8" grpId="0"/>
      <p:bldP spid="15534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4">
            <a:extLst>
              <a:ext uri="{FF2B5EF4-FFF2-40B4-BE49-F238E27FC236}">
                <a16:creationId xmlns:a16="http://schemas.microsoft.com/office/drawing/2014/main" id="{7341B97C-7CD4-C2D6-996D-6E46C93E6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3683000"/>
            <a:ext cx="44211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3" name="Rectangle 2">
            <a:extLst>
              <a:ext uri="{FF2B5EF4-FFF2-40B4-BE49-F238E27FC236}">
                <a16:creationId xmlns:a16="http://schemas.microsoft.com/office/drawing/2014/main" id="{E9998CE4-8AA4-0EAD-C966-539CD7EC095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43213" y="115888"/>
            <a:ext cx="33940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</a:t>
            </a: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E1EA98EE-6D63-C027-E8D7-E24BBFCF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373188"/>
            <a:ext cx="74707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1938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年，德国物理学家肖特基（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Walter Schottly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）发展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了一套理论，以解释金属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半导体结</a:t>
            </a:r>
          </a:p>
        </p:txBody>
      </p:sp>
      <p:sp>
        <p:nvSpPr>
          <p:cNvPr id="2019334" name="Text Box 6">
            <a:extLst>
              <a:ext uri="{FF2B5EF4-FFF2-40B4-BE49-F238E27FC236}">
                <a16:creationId xmlns:a16="http://schemas.microsoft.com/office/drawing/2014/main" id="{7B2D5C9A-D6EC-D1E6-7911-52EE55747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300288"/>
            <a:ext cx="7580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肖特基二极管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最早的半导体器件</a:t>
            </a: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金属须和裸露的半导体表面轻触而成</a:t>
            </a:r>
          </a:p>
          <a:p>
            <a:pPr lvl="1" eaLnBrk="1" hangingPunct="1">
              <a:spcBef>
                <a:spcPct val="0"/>
              </a:spcBef>
              <a:buFont typeface="Times New Roman" panose="02020603050405020304" pitchFamily="18" charset="0"/>
              <a:buChar char="-"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不容易形成，且可靠性差</a:t>
            </a:r>
          </a:p>
        </p:txBody>
      </p:sp>
      <p:pic>
        <p:nvPicPr>
          <p:cNvPr id="2019338" name="Picture 10" descr="200762957940689">
            <a:extLst>
              <a:ext uri="{FF2B5EF4-FFF2-40B4-BE49-F238E27FC236}">
                <a16:creationId xmlns:a16="http://schemas.microsoft.com/office/drawing/2014/main" id="{11ECCE0D-8A50-2079-D5C5-D6F7730C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3665538"/>
            <a:ext cx="25717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灯片编号占位符 8">
            <a:extLst>
              <a:ext uri="{FF2B5EF4-FFF2-40B4-BE49-F238E27FC236}">
                <a16:creationId xmlns:a16="http://schemas.microsoft.com/office/drawing/2014/main" id="{0FB78D65-FDBF-055E-6A1A-D8231622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75475" y="6453188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C1427-4236-4F51-8F82-F9B70E9D60B8}" type="slidenum">
              <a:rPr lang="en-US" altLang="zh-CN" sz="16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zh-CN" sz="16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1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93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6">
            <a:extLst>
              <a:ext uri="{FF2B5EF4-FFF2-40B4-BE49-F238E27FC236}">
                <a16:creationId xmlns:a16="http://schemas.microsoft.com/office/drawing/2014/main" id="{C210D85C-C87F-00E0-193C-44264CDDCDB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699C7B-353D-4E5D-86C1-3F8EDF68421D}" type="slidenum">
              <a:rPr lang="en-US" altLang="zh-CN" sz="1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77CA6AC-633B-74C4-20FD-BF62A015A5DA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217613" y="198438"/>
            <a:ext cx="6708775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428B8FE5-7756-66E9-70B1-D586D8B6D70B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950" y="2857500"/>
            <a:ext cx="6316663" cy="3884613"/>
          </a:xfrm>
          <a:noFill/>
        </p:spPr>
      </p:pic>
      <p:sp>
        <p:nvSpPr>
          <p:cNvPr id="72709" name="Text Box 5">
            <a:extLst>
              <a:ext uri="{FF2B5EF4-FFF2-40B4-BE49-F238E27FC236}">
                <a16:creationId xmlns:a16="http://schemas.microsoft.com/office/drawing/2014/main" id="{6151315A-A1C5-3763-8FD1-109ED7051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62075"/>
            <a:ext cx="76327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典型功函数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金属：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 4.28, Au 5.1, Pt 5.65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半导体：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 4.01, Ge 4.13, GaAs 4.07</a:t>
            </a:r>
          </a:p>
        </p:txBody>
      </p:sp>
      <p:sp>
        <p:nvSpPr>
          <p:cNvPr id="72710" name="Text Box 9">
            <a:extLst>
              <a:ext uri="{FF2B5EF4-FFF2-40B4-BE49-F238E27FC236}">
                <a16:creationId xmlns:a16="http://schemas.microsoft.com/office/drawing/2014/main" id="{674F93C4-E348-6CC9-FE75-23F513CD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24188"/>
            <a:ext cx="2897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</a:t>
            </a:r>
          </a:p>
        </p:txBody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193EF97F-D8C8-8C30-2471-5DDF5C4339B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50825" y="3644900"/>
            <a:ext cx="4321175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接触前：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一般金属的功函数</a:t>
            </a:r>
            <a:r>
              <a: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大于半导体的功函数</a:t>
            </a:r>
            <a:r>
              <a:rPr lang="zh-CN" altLang="en-US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72712" name="灯片编号占位符 8">
            <a:extLst>
              <a:ext uri="{FF2B5EF4-FFF2-40B4-BE49-F238E27FC236}">
                <a16:creationId xmlns:a16="http://schemas.microsoft.com/office/drawing/2014/main" id="{74556EC9-295E-F2CD-C177-4A47A4A7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A1206D-1EB4-44E0-8D1E-8CF57CB7A969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6">
            <a:extLst>
              <a:ext uri="{FF2B5EF4-FFF2-40B4-BE49-F238E27FC236}">
                <a16:creationId xmlns:a16="http://schemas.microsoft.com/office/drawing/2014/main" id="{AD87CACC-7757-6708-EB08-003EAEE88E1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853FF74-E29F-4821-97A8-F8746B706F40}" type="slidenum">
              <a:rPr lang="en-US" altLang="zh-CN" sz="1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3731" name="Picture 6">
            <a:extLst>
              <a:ext uri="{FF2B5EF4-FFF2-40B4-BE49-F238E27FC236}">
                <a16:creationId xmlns:a16="http://schemas.microsoft.com/office/drawing/2014/main" id="{21B9B76A-E917-FD74-25D2-FD606BD07046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19475" y="2586038"/>
            <a:ext cx="5614988" cy="4083050"/>
          </a:xfrm>
          <a:noFill/>
        </p:spPr>
      </p:pic>
      <p:sp>
        <p:nvSpPr>
          <p:cNvPr id="73732" name="Rectangle 9">
            <a:extLst>
              <a:ext uri="{FF2B5EF4-FFF2-40B4-BE49-F238E27FC236}">
                <a16:creationId xmlns:a16="http://schemas.microsoft.com/office/drawing/2014/main" id="{8E3D14F1-1F03-805D-8AD5-FE5FD28A5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425575"/>
            <a:ext cx="8675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接触后：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热平衡下，电子流向能量更低的金属，带正电荷的施主离子留下，形成一个空间电荷区（耗尽区）</a:t>
            </a: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BCFAAAEB-22AE-91F8-0E6B-51D50CC7AAC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217613" y="188913"/>
            <a:ext cx="6708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</a:t>
            </a:r>
          </a:p>
        </p:txBody>
      </p:sp>
      <p:sp>
        <p:nvSpPr>
          <p:cNvPr id="73734" name="Text Box 11">
            <a:extLst>
              <a:ext uri="{FF2B5EF4-FFF2-40B4-BE49-F238E27FC236}">
                <a16:creationId xmlns:a16="http://schemas.microsoft.com/office/drawing/2014/main" id="{65D7107A-F409-E7A4-C141-01026C570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209675"/>
            <a:ext cx="28971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</a:t>
            </a:r>
          </a:p>
        </p:txBody>
      </p:sp>
      <p:sp>
        <p:nvSpPr>
          <p:cNvPr id="73735" name="Text Box 13">
            <a:extLst>
              <a:ext uri="{FF2B5EF4-FFF2-40B4-BE49-F238E27FC236}">
                <a16:creationId xmlns:a16="http://schemas.microsoft.com/office/drawing/2014/main" id="{D847E2E7-1441-AB3A-8FEE-C3C6FBC7B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97425"/>
            <a:ext cx="3508375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空间电荷区（耗尽区）</a:t>
            </a:r>
          </a:p>
        </p:txBody>
      </p:sp>
      <p:grpSp>
        <p:nvGrpSpPr>
          <p:cNvPr id="73736" name="Group 29">
            <a:extLst>
              <a:ext uri="{FF2B5EF4-FFF2-40B4-BE49-F238E27FC236}">
                <a16:creationId xmlns:a16="http://schemas.microsoft.com/office/drawing/2014/main" id="{DD90FDF3-ABF5-4C70-F472-3A8706AFE4FB}"/>
              </a:ext>
            </a:extLst>
          </p:cNvPr>
          <p:cNvGrpSpPr>
            <a:grpSpLocks/>
          </p:cNvGrpSpPr>
          <p:nvPr/>
        </p:nvGrpSpPr>
        <p:grpSpPr bwMode="auto">
          <a:xfrm>
            <a:off x="4840288" y="3209925"/>
            <a:ext cx="1460500" cy="1852613"/>
            <a:chOff x="3049" y="2022"/>
            <a:chExt cx="920" cy="1167"/>
          </a:xfrm>
        </p:grpSpPr>
        <p:sp>
          <p:nvSpPr>
            <p:cNvPr id="73739" name="Line 15">
              <a:extLst>
                <a:ext uri="{FF2B5EF4-FFF2-40B4-BE49-F238E27FC236}">
                  <a16:creationId xmlns:a16="http://schemas.microsoft.com/office/drawing/2014/main" id="{B54D0316-C224-C7AB-B017-3FDCC8E95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9" y="2795"/>
              <a:ext cx="920" cy="39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3740" name="Group 19">
              <a:extLst>
                <a:ext uri="{FF2B5EF4-FFF2-40B4-BE49-F238E27FC236}">
                  <a16:creationId xmlns:a16="http://schemas.microsoft.com/office/drawing/2014/main" id="{7C98DEED-FACD-EA4B-A3CF-50B6302A9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022"/>
              <a:ext cx="199" cy="233"/>
              <a:chOff x="3754" y="2158"/>
              <a:chExt cx="199" cy="233"/>
            </a:xfrm>
          </p:grpSpPr>
          <p:sp>
            <p:nvSpPr>
              <p:cNvPr id="73750" name="Oval 16">
                <a:extLst>
                  <a:ext uri="{FF2B5EF4-FFF2-40B4-BE49-F238E27FC236}">
                    <a16:creationId xmlns:a16="http://schemas.microsoft.com/office/drawing/2014/main" id="{BB96EE8C-2857-59FC-964C-0678111A1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05"/>
                <a:ext cx="136" cy="13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51" name="Text Box 18">
                <a:extLst>
                  <a:ext uri="{FF2B5EF4-FFF2-40B4-BE49-F238E27FC236}">
                    <a16:creationId xmlns:a16="http://schemas.microsoft.com/office/drawing/2014/main" id="{75902023-3C2D-6BC1-0E4B-7668F0FB4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2158"/>
                <a:ext cx="1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73741" name="Group 20">
              <a:extLst>
                <a:ext uri="{FF2B5EF4-FFF2-40B4-BE49-F238E27FC236}">
                  <a16:creationId xmlns:a16="http://schemas.microsoft.com/office/drawing/2014/main" id="{C6D8E447-E65B-26EC-A40D-C4A9C1C4B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191"/>
              <a:ext cx="199" cy="233"/>
              <a:chOff x="3754" y="2158"/>
              <a:chExt cx="199" cy="233"/>
            </a:xfrm>
          </p:grpSpPr>
          <p:sp>
            <p:nvSpPr>
              <p:cNvPr id="73748" name="Oval 21">
                <a:extLst>
                  <a:ext uri="{FF2B5EF4-FFF2-40B4-BE49-F238E27FC236}">
                    <a16:creationId xmlns:a16="http://schemas.microsoft.com/office/drawing/2014/main" id="{D36C9472-A88C-8405-0F8D-85D82BFF2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05"/>
                <a:ext cx="136" cy="13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9" name="Text Box 22">
                <a:extLst>
                  <a:ext uri="{FF2B5EF4-FFF2-40B4-BE49-F238E27FC236}">
                    <a16:creationId xmlns:a16="http://schemas.microsoft.com/office/drawing/2014/main" id="{641BD692-0414-328A-8F7E-621C1E104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2158"/>
                <a:ext cx="1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73742" name="Group 23">
              <a:extLst>
                <a:ext uri="{FF2B5EF4-FFF2-40B4-BE49-F238E27FC236}">
                  <a16:creationId xmlns:a16="http://schemas.microsoft.com/office/drawing/2014/main" id="{A41ABE73-9869-696E-F0F1-ADA22F782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372"/>
              <a:ext cx="199" cy="233"/>
              <a:chOff x="3754" y="2158"/>
              <a:chExt cx="199" cy="233"/>
            </a:xfrm>
          </p:grpSpPr>
          <p:sp>
            <p:nvSpPr>
              <p:cNvPr id="73746" name="Oval 24">
                <a:extLst>
                  <a:ext uri="{FF2B5EF4-FFF2-40B4-BE49-F238E27FC236}">
                    <a16:creationId xmlns:a16="http://schemas.microsoft.com/office/drawing/2014/main" id="{29D7FBAB-E7E3-765C-E273-CD072FCC9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05"/>
                <a:ext cx="136" cy="13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7" name="Text Box 25">
                <a:extLst>
                  <a:ext uri="{FF2B5EF4-FFF2-40B4-BE49-F238E27FC236}">
                    <a16:creationId xmlns:a16="http://schemas.microsoft.com/office/drawing/2014/main" id="{DE80DABD-F124-C173-1D67-16AE6BAF8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2158"/>
                <a:ext cx="1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73743" name="Group 26">
              <a:extLst>
                <a:ext uri="{FF2B5EF4-FFF2-40B4-BE49-F238E27FC236}">
                  <a16:creationId xmlns:a16="http://schemas.microsoft.com/office/drawing/2014/main" id="{F20BDCCD-E912-9059-FC03-3653F664D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531"/>
              <a:ext cx="199" cy="233"/>
              <a:chOff x="3754" y="2158"/>
              <a:chExt cx="199" cy="233"/>
            </a:xfrm>
          </p:grpSpPr>
          <p:sp>
            <p:nvSpPr>
              <p:cNvPr id="73744" name="Oval 27">
                <a:extLst>
                  <a:ext uri="{FF2B5EF4-FFF2-40B4-BE49-F238E27FC236}">
                    <a16:creationId xmlns:a16="http://schemas.microsoft.com/office/drawing/2014/main" id="{EC1D74AF-2031-E554-288F-06C6A7B6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205"/>
                <a:ext cx="136" cy="136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5" name="Text Box 28">
                <a:extLst>
                  <a:ext uri="{FF2B5EF4-FFF2-40B4-BE49-F238E27FC236}">
                    <a16:creationId xmlns:a16="http://schemas.microsoft.com/office/drawing/2014/main" id="{0C5F5F7C-274E-0D76-D11A-8813471C1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4" y="2158"/>
                <a:ext cx="1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C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</p:grpSp>
      <p:sp>
        <p:nvSpPr>
          <p:cNvPr id="73737" name="灯片编号占位符 25">
            <a:extLst>
              <a:ext uri="{FF2B5EF4-FFF2-40B4-BE49-F238E27FC236}">
                <a16:creationId xmlns:a16="http://schemas.microsoft.com/office/drawing/2014/main" id="{DFFBC1F1-86C8-DC0C-0E1C-E3B3B0AB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DEC5C6-AA04-43BA-A86B-1D6932E1BB5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738" name="文本框 1">
            <a:extLst>
              <a:ext uri="{FF2B5EF4-FFF2-40B4-BE49-F238E27FC236}">
                <a16:creationId xmlns:a16="http://schemas.microsoft.com/office/drawing/2014/main" id="{96AE18BB-5D93-87B0-ABF0-319E81DF0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22900"/>
            <a:ext cx="4476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金属中的电子足够多，可以认为金属费米能级在形成结的前后不变，耗尽完全发生在半导体一侧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8">
            <a:extLst>
              <a:ext uri="{FF2B5EF4-FFF2-40B4-BE49-F238E27FC236}">
                <a16:creationId xmlns:a16="http://schemas.microsoft.com/office/drawing/2014/main" id="{608BEA85-24F7-3EE5-65C0-0639E219987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2347913"/>
            <a:ext cx="5545138" cy="4033837"/>
          </a:xfrm>
          <a:noFill/>
        </p:spPr>
      </p:pic>
      <p:sp>
        <p:nvSpPr>
          <p:cNvPr id="1555473" name="Rectangle 17">
            <a:extLst>
              <a:ext uri="{FF2B5EF4-FFF2-40B4-BE49-F238E27FC236}">
                <a16:creationId xmlns:a16="http://schemas.microsoft.com/office/drawing/2014/main" id="{49D57158-78EB-5C01-A964-3F81EA0D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3" y="1484313"/>
            <a:ext cx="2482850" cy="1008062"/>
          </a:xfrm>
          <a:prstGeom prst="rect">
            <a:avLst/>
          </a:prstGeom>
          <a:solidFill>
            <a:srgbClr val="FFFF99"/>
          </a:solidFill>
          <a:ln w="9525">
            <a:solidFill>
              <a:srgbClr val="66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BDB9BFBB-2BAB-6B2A-1607-1CFD7FC32FEF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半导体与金属接触后的能带</a:t>
            </a:r>
          </a:p>
        </p:txBody>
      </p:sp>
      <p:sp>
        <p:nvSpPr>
          <p:cNvPr id="1555462" name="Rectangle 4">
            <a:extLst>
              <a:ext uri="{FF2B5EF4-FFF2-40B4-BE49-F238E27FC236}">
                <a16:creationId xmlns:a16="http://schemas.microsoft.com/office/drawing/2014/main" id="{05E78C82-F090-C035-BCE1-91168AB50E91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03238" y="1512888"/>
            <a:ext cx="1873250" cy="504825"/>
          </a:xfrm>
          <a:solidFill>
            <a:srgbClr val="FFFF99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</a:p>
          <a:p>
            <a:pPr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758" name="Rectangle 13">
            <a:extLst>
              <a:ext uri="{FF2B5EF4-FFF2-40B4-BE49-F238E27FC236}">
                <a16:creationId xmlns:a16="http://schemas.microsoft.com/office/drawing/2014/main" id="{6CF96FA2-E607-950D-3D6C-43B72C93A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05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55468" name="Object 2">
            <a:extLst>
              <a:ext uri="{FF2B5EF4-FFF2-40B4-BE49-F238E27FC236}">
                <a16:creationId xmlns:a16="http://schemas.microsoft.com/office/drawing/2014/main" id="{65BF6C49-1A27-8394-FA50-90DF01910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075" y="1884363"/>
          <a:ext cx="2368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6698" imgH="253890" progId="Equation.DSMT4">
                  <p:embed/>
                </p:oleObj>
              </mc:Choice>
              <mc:Fallback>
                <p:oleObj name="Equation" r:id="rId3" imgW="926698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1884363"/>
                        <a:ext cx="2368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5474" name="Line 18">
            <a:extLst>
              <a:ext uri="{FF2B5EF4-FFF2-40B4-BE49-F238E27FC236}">
                <a16:creationId xmlns:a16="http://schemas.microsoft.com/office/drawing/2014/main" id="{15B64642-E959-2804-A008-3D4B023586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492375"/>
            <a:ext cx="720725" cy="576263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6DFB8227-5E45-CDF5-8D7D-CDCF55E895B9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1735138"/>
            <a:ext cx="4833937" cy="461962"/>
            <a:chOff x="1701" y="1093"/>
            <a:chExt cx="3045" cy="291"/>
          </a:xfrm>
        </p:grpSpPr>
        <p:sp>
          <p:nvSpPr>
            <p:cNvPr id="74785" name="Rectangle 14">
              <a:extLst>
                <a:ext uri="{FF2B5EF4-FFF2-40B4-BE49-F238E27FC236}">
                  <a16:creationId xmlns:a16="http://schemas.microsoft.com/office/drawing/2014/main" id="{2533A5B7-A5D5-2FE4-03AA-19FB953F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093"/>
              <a:ext cx="26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阻止金属电子向半导体运动    </a:t>
              </a:r>
            </a:p>
          </p:txBody>
        </p:sp>
        <p:sp>
          <p:nvSpPr>
            <p:cNvPr id="74786" name="AutoShape 19">
              <a:extLst>
                <a:ext uri="{FF2B5EF4-FFF2-40B4-BE49-F238E27FC236}">
                  <a16:creationId xmlns:a16="http://schemas.microsoft.com/office/drawing/2014/main" id="{BC565AD9-24ED-3BB2-75E2-7278CB5F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117"/>
              <a:ext cx="408" cy="227"/>
            </a:xfrm>
            <a:prstGeom prst="right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8C4CA489-5D0A-997E-5321-49A9527D168A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997200"/>
            <a:ext cx="4186237" cy="1390650"/>
            <a:chOff x="2835" y="1888"/>
            <a:chExt cx="2637" cy="876"/>
          </a:xfrm>
        </p:grpSpPr>
        <p:grpSp>
          <p:nvGrpSpPr>
            <p:cNvPr id="74780" name="Group 22">
              <a:extLst>
                <a:ext uri="{FF2B5EF4-FFF2-40B4-BE49-F238E27FC236}">
                  <a16:creationId xmlns:a16="http://schemas.microsoft.com/office/drawing/2014/main" id="{0757CC56-D514-5F5C-20F7-0C4305D723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2069"/>
              <a:ext cx="1685" cy="695"/>
              <a:chOff x="3787" y="2069"/>
              <a:chExt cx="1685" cy="695"/>
            </a:xfrm>
          </p:grpSpPr>
          <p:sp>
            <p:nvSpPr>
              <p:cNvPr id="74782" name="Rectangle 21">
                <a:extLst>
                  <a:ext uri="{FF2B5EF4-FFF2-40B4-BE49-F238E27FC236}">
                    <a16:creationId xmlns:a16="http://schemas.microsoft.com/office/drawing/2014/main" id="{474F5083-EB1C-2674-4EE0-BFF384F2C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2069"/>
                <a:ext cx="1685" cy="681"/>
              </a:xfrm>
              <a:prstGeom prst="rect">
                <a:avLst/>
              </a:prstGeom>
              <a:gradFill rotWithShape="1">
                <a:gsLst>
                  <a:gs pos="0">
                    <a:srgbClr val="66FFFF"/>
                  </a:gs>
                  <a:gs pos="50000">
                    <a:srgbClr val="F9FFFF"/>
                  </a:gs>
                  <a:gs pos="100000">
                    <a:srgbClr val="66FF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83" name="Text Box 11">
                <a:extLst>
                  <a:ext uri="{FF2B5EF4-FFF2-40B4-BE49-F238E27FC236}">
                    <a16:creationId xmlns:a16="http://schemas.microsoft.com/office/drawing/2014/main" id="{875ADE8A-7DBF-9187-F422-24DFEEBBC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6" y="2088"/>
                <a:ext cx="108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内建电势差</a:t>
                </a:r>
              </a:p>
            </p:txBody>
          </p:sp>
          <p:graphicFrame>
            <p:nvGraphicFramePr>
              <p:cNvPr id="74784" name="Object 6">
                <a:extLst>
                  <a:ext uri="{FF2B5EF4-FFF2-40B4-BE49-F238E27FC236}">
                    <a16:creationId xmlns:a16="http://schemas.microsoft.com/office/drawing/2014/main" id="{E5BA5FA1-C187-514E-CCC5-D7A2ED6E64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0" y="2378"/>
              <a:ext cx="1542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914400" imgH="228600" progId="Equation.3">
                      <p:embed/>
                    </p:oleObj>
                  </mc:Choice>
                  <mc:Fallback>
                    <p:oleObj name="公式" r:id="rId5" imgW="914400" imgH="2286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0" y="2378"/>
                            <a:ext cx="1542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781" name="Line 23">
              <a:extLst>
                <a:ext uri="{FF2B5EF4-FFF2-40B4-BE49-F238E27FC236}">
                  <a16:creationId xmlns:a16="http://schemas.microsoft.com/office/drawing/2014/main" id="{EFFC9DCD-A225-DA65-63BF-7C159F000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5" y="1888"/>
              <a:ext cx="95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2B1322D5-6669-A7A1-7111-0B7340011A6B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652963"/>
            <a:ext cx="3673475" cy="1538287"/>
            <a:chOff x="3424" y="2931"/>
            <a:chExt cx="2314" cy="969"/>
          </a:xfrm>
        </p:grpSpPr>
        <p:sp>
          <p:nvSpPr>
            <p:cNvPr id="74778" name="Rectangle 16">
              <a:extLst>
                <a:ext uri="{FF2B5EF4-FFF2-40B4-BE49-F238E27FC236}">
                  <a16:creationId xmlns:a16="http://schemas.microsoft.com/office/drawing/2014/main" id="{36719F03-EB1F-CEBD-F2A1-D7F38FD65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377"/>
              <a:ext cx="231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半导体一侧</a:t>
              </a: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阻止导带电子向金属运动  </a:t>
              </a:r>
            </a:p>
          </p:txBody>
        </p:sp>
        <p:sp>
          <p:nvSpPr>
            <p:cNvPr id="74779" name="AutoShape 25">
              <a:extLst>
                <a:ext uri="{FF2B5EF4-FFF2-40B4-BE49-F238E27FC236}">
                  <a16:creationId xmlns:a16="http://schemas.microsoft.com/office/drawing/2014/main" id="{994C7030-15C6-C18A-47C2-7720C227E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931"/>
              <a:ext cx="227" cy="408"/>
            </a:xfrm>
            <a:prstGeom prst="downArrow">
              <a:avLst>
                <a:gd name="adj1" fmla="val 50000"/>
                <a:gd name="adj2" fmla="val 449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4764" name="Text Box 27">
            <a:extLst>
              <a:ext uri="{FF2B5EF4-FFF2-40B4-BE49-F238E27FC236}">
                <a16:creationId xmlns:a16="http://schemas.microsoft.com/office/drawing/2014/main" id="{9808CCE1-F690-4756-7CAE-8990D774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1106488"/>
            <a:ext cx="31384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  </a:t>
            </a:r>
          </a:p>
        </p:txBody>
      </p:sp>
      <p:grpSp>
        <p:nvGrpSpPr>
          <p:cNvPr id="74765" name="Group 30">
            <a:extLst>
              <a:ext uri="{FF2B5EF4-FFF2-40B4-BE49-F238E27FC236}">
                <a16:creationId xmlns:a16="http://schemas.microsoft.com/office/drawing/2014/main" id="{BC1B4831-A13B-5FCC-1E88-F340E888D54C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068638"/>
            <a:ext cx="315912" cy="369887"/>
            <a:chOff x="3752" y="2160"/>
            <a:chExt cx="199" cy="233"/>
          </a:xfrm>
        </p:grpSpPr>
        <p:sp>
          <p:nvSpPr>
            <p:cNvPr id="74776" name="Oval 31">
              <a:extLst>
                <a:ext uri="{FF2B5EF4-FFF2-40B4-BE49-F238E27FC236}">
                  <a16:creationId xmlns:a16="http://schemas.microsoft.com/office/drawing/2014/main" id="{FFB3C307-76B8-731C-0A3F-0D109FC7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7" name="Text Box 32">
              <a:extLst>
                <a:ext uri="{FF2B5EF4-FFF2-40B4-BE49-F238E27FC236}">
                  <a16:creationId xmlns:a16="http://schemas.microsoft.com/office/drawing/2014/main" id="{74DF558E-C174-EF92-C7C7-B9F5E613E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6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6" name="Group 33">
            <a:extLst>
              <a:ext uri="{FF2B5EF4-FFF2-40B4-BE49-F238E27FC236}">
                <a16:creationId xmlns:a16="http://schemas.microsoft.com/office/drawing/2014/main" id="{B6086417-7CEC-507C-0F95-49C71E25752D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333750"/>
            <a:ext cx="315912" cy="369888"/>
            <a:chOff x="3752" y="2158"/>
            <a:chExt cx="199" cy="233"/>
          </a:xfrm>
        </p:grpSpPr>
        <p:sp>
          <p:nvSpPr>
            <p:cNvPr id="74774" name="Oval 34">
              <a:extLst>
                <a:ext uri="{FF2B5EF4-FFF2-40B4-BE49-F238E27FC236}">
                  <a16:creationId xmlns:a16="http://schemas.microsoft.com/office/drawing/2014/main" id="{F7988E13-EA70-194F-4C71-504EDE50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5" name="Text Box 35">
              <a:extLst>
                <a:ext uri="{FF2B5EF4-FFF2-40B4-BE49-F238E27FC236}">
                  <a16:creationId xmlns:a16="http://schemas.microsoft.com/office/drawing/2014/main" id="{CE1D5515-A015-18F2-5D41-341CC6785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58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7" name="Group 36">
            <a:extLst>
              <a:ext uri="{FF2B5EF4-FFF2-40B4-BE49-F238E27FC236}">
                <a16:creationId xmlns:a16="http://schemas.microsoft.com/office/drawing/2014/main" id="{7784E697-C879-96DA-E7D8-4C36FFB9DED7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622675"/>
            <a:ext cx="315912" cy="369888"/>
            <a:chOff x="3752" y="2159"/>
            <a:chExt cx="199" cy="233"/>
          </a:xfrm>
        </p:grpSpPr>
        <p:sp>
          <p:nvSpPr>
            <p:cNvPr id="74772" name="Oval 37">
              <a:extLst>
                <a:ext uri="{FF2B5EF4-FFF2-40B4-BE49-F238E27FC236}">
                  <a16:creationId xmlns:a16="http://schemas.microsoft.com/office/drawing/2014/main" id="{C5D6CA8A-28F9-727D-BD92-56DFF20C1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3" name="Text Box 38">
              <a:extLst>
                <a:ext uri="{FF2B5EF4-FFF2-40B4-BE49-F238E27FC236}">
                  <a16:creationId xmlns:a16="http://schemas.microsoft.com/office/drawing/2014/main" id="{DE0BCD84-AF7E-BECD-75F4-CC03952B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59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4768" name="Group 39">
            <a:extLst>
              <a:ext uri="{FF2B5EF4-FFF2-40B4-BE49-F238E27FC236}">
                <a16:creationId xmlns:a16="http://schemas.microsoft.com/office/drawing/2014/main" id="{530B6A7B-C557-4EBB-1D32-0DC56E8C8F6A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3876675"/>
            <a:ext cx="315912" cy="369888"/>
            <a:chOff x="3752" y="2160"/>
            <a:chExt cx="199" cy="233"/>
          </a:xfrm>
        </p:grpSpPr>
        <p:sp>
          <p:nvSpPr>
            <p:cNvPr id="74770" name="Oval 40">
              <a:extLst>
                <a:ext uri="{FF2B5EF4-FFF2-40B4-BE49-F238E27FC236}">
                  <a16:creationId xmlns:a16="http://schemas.microsoft.com/office/drawing/2014/main" id="{3EE83EFA-6EBB-708E-5DB0-6AD8B2DDF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771" name="Text Box 41">
              <a:extLst>
                <a:ext uri="{FF2B5EF4-FFF2-40B4-BE49-F238E27FC236}">
                  <a16:creationId xmlns:a16="http://schemas.microsoft.com/office/drawing/2014/main" id="{99706E69-20EC-09E1-A6ED-D53E3E692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216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4769" name="灯片编号占位符 38">
            <a:extLst>
              <a:ext uri="{FF2B5EF4-FFF2-40B4-BE49-F238E27FC236}">
                <a16:creationId xmlns:a16="http://schemas.microsoft.com/office/drawing/2014/main" id="{7DB5ADE8-B75B-0519-8034-EDEB4A95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2390D8-A356-4876-BB6B-F8122E774CB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5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55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5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5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73" grpId="0" animBg="1"/>
      <p:bldP spid="1555462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D7DF76E-C03A-1634-0DAD-4B11F02C3AFA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2208213" y="69850"/>
            <a:ext cx="4721225" cy="1143000"/>
          </a:xfrm>
          <a:solidFill>
            <a:srgbClr val="FFFFFF"/>
          </a:solidFill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反向偏压的影响</a:t>
            </a:r>
          </a:p>
        </p:txBody>
      </p:sp>
      <p:pic>
        <p:nvPicPr>
          <p:cNvPr id="75779" name="Picture 3">
            <a:extLst>
              <a:ext uri="{FF2B5EF4-FFF2-40B4-BE49-F238E27FC236}">
                <a16:creationId xmlns:a16="http://schemas.microsoft.com/office/drawing/2014/main" id="{C320D0FC-A1AC-5EB9-0893-92415487F75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3438" y="2852738"/>
            <a:ext cx="4356100" cy="3562350"/>
          </a:xfrm>
          <a:noFill/>
        </p:spPr>
      </p:pic>
      <p:sp>
        <p:nvSpPr>
          <p:cNvPr id="75780" name="Text Box 5">
            <a:extLst>
              <a:ext uri="{FF2B5EF4-FFF2-40B4-BE49-F238E27FC236}">
                <a16:creationId xmlns:a16="http://schemas.microsoft.com/office/drawing/2014/main" id="{EC1A5151-73EF-2F15-0796-E237CAEF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19200"/>
            <a:ext cx="43211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半导体到金属的势垒高度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增加，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不变，电子可以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从金属流向半导体</a:t>
            </a:r>
          </a:p>
        </p:txBody>
      </p:sp>
      <p:sp>
        <p:nvSpPr>
          <p:cNvPr id="75781" name="Text Box 9">
            <a:extLst>
              <a:ext uri="{FF2B5EF4-FFF2-40B4-BE49-F238E27FC236}">
                <a16:creationId xmlns:a16="http://schemas.microsoft.com/office/drawing/2014/main" id="{563E78C0-05D4-4557-9C40-C070DD65F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2400300"/>
            <a:ext cx="5794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5782" name="Text Box 10">
            <a:extLst>
              <a:ext uri="{FF2B5EF4-FFF2-40B4-BE49-F238E27FC236}">
                <a16:creationId xmlns:a16="http://schemas.microsoft.com/office/drawing/2014/main" id="{64F05385-37E9-86C7-AD80-9F7D7503C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2328863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</p:txBody>
      </p:sp>
      <p:pic>
        <p:nvPicPr>
          <p:cNvPr id="75783" name="Picture 6">
            <a:extLst>
              <a:ext uri="{FF2B5EF4-FFF2-40B4-BE49-F238E27FC236}">
                <a16:creationId xmlns:a16="http://schemas.microsoft.com/office/drawing/2014/main" id="{D766C422-F721-BFA0-5C45-1D2C49A2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2738"/>
            <a:ext cx="4284663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4" name="Text Box 13">
            <a:extLst>
              <a:ext uri="{FF2B5EF4-FFF2-40B4-BE49-F238E27FC236}">
                <a16:creationId xmlns:a16="http://schemas.microsoft.com/office/drawing/2014/main" id="{99B9702C-A003-3095-F0B7-2B4542395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589088"/>
            <a:ext cx="28971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</a:t>
            </a:r>
          </a:p>
        </p:txBody>
      </p:sp>
      <p:grpSp>
        <p:nvGrpSpPr>
          <p:cNvPr id="75785" name="Group 16">
            <a:extLst>
              <a:ext uri="{FF2B5EF4-FFF2-40B4-BE49-F238E27FC236}">
                <a16:creationId xmlns:a16="http://schemas.microsoft.com/office/drawing/2014/main" id="{8B572069-239C-5405-C0AE-60297EAB2EE0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357563"/>
            <a:ext cx="315913" cy="369887"/>
            <a:chOff x="3747" y="2161"/>
            <a:chExt cx="199" cy="233"/>
          </a:xfrm>
        </p:grpSpPr>
        <p:sp>
          <p:nvSpPr>
            <p:cNvPr id="75805" name="Oval 17">
              <a:extLst>
                <a:ext uri="{FF2B5EF4-FFF2-40B4-BE49-F238E27FC236}">
                  <a16:creationId xmlns:a16="http://schemas.microsoft.com/office/drawing/2014/main" id="{C8B2EE73-1989-9BA9-3959-BFFD305D4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6" name="Text Box 18">
              <a:extLst>
                <a:ext uri="{FF2B5EF4-FFF2-40B4-BE49-F238E27FC236}">
                  <a16:creationId xmlns:a16="http://schemas.microsoft.com/office/drawing/2014/main" id="{F8A18CB0-A3F3-9590-40F0-BDF05F1B1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161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6" name="Group 19">
            <a:extLst>
              <a:ext uri="{FF2B5EF4-FFF2-40B4-BE49-F238E27FC236}">
                <a16:creationId xmlns:a16="http://schemas.microsoft.com/office/drawing/2014/main" id="{011744A2-37DD-A66E-0BB2-60404B2418B0}"/>
              </a:ext>
            </a:extLst>
          </p:cNvPr>
          <p:cNvGrpSpPr>
            <a:grpSpLocks/>
          </p:cNvGrpSpPr>
          <p:nvPr/>
        </p:nvGrpSpPr>
        <p:grpSpPr bwMode="auto">
          <a:xfrm>
            <a:off x="2038350" y="3613150"/>
            <a:ext cx="315913" cy="369888"/>
            <a:chOff x="3747" y="2153"/>
            <a:chExt cx="199" cy="233"/>
          </a:xfrm>
        </p:grpSpPr>
        <p:sp>
          <p:nvSpPr>
            <p:cNvPr id="75803" name="Oval 20">
              <a:extLst>
                <a:ext uri="{FF2B5EF4-FFF2-40B4-BE49-F238E27FC236}">
                  <a16:creationId xmlns:a16="http://schemas.microsoft.com/office/drawing/2014/main" id="{C8568F6B-A69B-57A0-72F9-6F21EC611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4" name="Text Box 21">
              <a:extLst>
                <a:ext uri="{FF2B5EF4-FFF2-40B4-BE49-F238E27FC236}">
                  <a16:creationId xmlns:a16="http://schemas.microsoft.com/office/drawing/2014/main" id="{62838DDD-B13A-2023-9A93-38D23503B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" y="2153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7" name="Group 22">
            <a:extLst>
              <a:ext uri="{FF2B5EF4-FFF2-40B4-BE49-F238E27FC236}">
                <a16:creationId xmlns:a16="http://schemas.microsoft.com/office/drawing/2014/main" id="{46A6C1CC-952A-77BE-7C95-8B45D6B7A011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3895725"/>
            <a:ext cx="315912" cy="369888"/>
            <a:chOff x="3746" y="2150"/>
            <a:chExt cx="199" cy="233"/>
          </a:xfrm>
        </p:grpSpPr>
        <p:sp>
          <p:nvSpPr>
            <p:cNvPr id="75801" name="Oval 23">
              <a:extLst>
                <a:ext uri="{FF2B5EF4-FFF2-40B4-BE49-F238E27FC236}">
                  <a16:creationId xmlns:a16="http://schemas.microsoft.com/office/drawing/2014/main" id="{68DE9017-B69A-DEB3-14B7-E0C4BD808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2" name="Text Box 24">
              <a:extLst>
                <a:ext uri="{FF2B5EF4-FFF2-40B4-BE49-F238E27FC236}">
                  <a16:creationId xmlns:a16="http://schemas.microsoft.com/office/drawing/2014/main" id="{83129661-7B89-09AC-D6E1-B54CB1E43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8" name="Group 25">
            <a:extLst>
              <a:ext uri="{FF2B5EF4-FFF2-40B4-BE49-F238E27FC236}">
                <a16:creationId xmlns:a16="http://schemas.microsoft.com/office/drawing/2014/main" id="{BFE150E1-BE26-7AD8-7D4C-99BD9DDEDC96}"/>
              </a:ext>
            </a:extLst>
          </p:cNvPr>
          <p:cNvGrpSpPr>
            <a:grpSpLocks/>
          </p:cNvGrpSpPr>
          <p:nvPr/>
        </p:nvGrpSpPr>
        <p:grpSpPr bwMode="auto">
          <a:xfrm>
            <a:off x="2036763" y="4156075"/>
            <a:ext cx="315912" cy="369888"/>
            <a:chOff x="3746" y="2155"/>
            <a:chExt cx="199" cy="233"/>
          </a:xfrm>
        </p:grpSpPr>
        <p:sp>
          <p:nvSpPr>
            <p:cNvPr id="75799" name="Oval 26">
              <a:extLst>
                <a:ext uri="{FF2B5EF4-FFF2-40B4-BE49-F238E27FC236}">
                  <a16:creationId xmlns:a16="http://schemas.microsoft.com/office/drawing/2014/main" id="{13AEE9F7-8249-64F2-DDA8-A82E9FE3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800" name="Text Box 27">
              <a:extLst>
                <a:ext uri="{FF2B5EF4-FFF2-40B4-BE49-F238E27FC236}">
                  <a16:creationId xmlns:a16="http://schemas.microsoft.com/office/drawing/2014/main" id="{72AED874-5E61-DFAC-8CD5-2C3076AC3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89" name="Group 30">
            <a:extLst>
              <a:ext uri="{FF2B5EF4-FFF2-40B4-BE49-F238E27FC236}">
                <a16:creationId xmlns:a16="http://schemas.microsoft.com/office/drawing/2014/main" id="{C4618191-7964-C928-0662-C84B74026EE8}"/>
              </a:ext>
            </a:extLst>
          </p:cNvPr>
          <p:cNvGrpSpPr>
            <a:grpSpLocks/>
          </p:cNvGrpSpPr>
          <p:nvPr/>
        </p:nvGrpSpPr>
        <p:grpSpPr bwMode="auto">
          <a:xfrm>
            <a:off x="5762625" y="3351213"/>
            <a:ext cx="315913" cy="369887"/>
            <a:chOff x="3756" y="2145"/>
            <a:chExt cx="199" cy="233"/>
          </a:xfrm>
        </p:grpSpPr>
        <p:sp>
          <p:nvSpPr>
            <p:cNvPr id="75797" name="Oval 31">
              <a:extLst>
                <a:ext uri="{FF2B5EF4-FFF2-40B4-BE49-F238E27FC236}">
                  <a16:creationId xmlns:a16="http://schemas.microsoft.com/office/drawing/2014/main" id="{D12F6A80-3B88-1888-0013-A3FD6B8B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8" name="Text Box 32">
              <a:extLst>
                <a:ext uri="{FF2B5EF4-FFF2-40B4-BE49-F238E27FC236}">
                  <a16:creationId xmlns:a16="http://schemas.microsoft.com/office/drawing/2014/main" id="{0A3F09FD-EC8A-DA32-8BD9-710E68DE1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14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90" name="Group 33">
            <a:extLst>
              <a:ext uri="{FF2B5EF4-FFF2-40B4-BE49-F238E27FC236}">
                <a16:creationId xmlns:a16="http://schemas.microsoft.com/office/drawing/2014/main" id="{F7294096-1B18-BE0C-F1B8-C8EC0F2DB2E4}"/>
              </a:ext>
            </a:extLst>
          </p:cNvPr>
          <p:cNvGrpSpPr>
            <a:grpSpLocks/>
          </p:cNvGrpSpPr>
          <p:nvPr/>
        </p:nvGrpSpPr>
        <p:grpSpPr bwMode="auto">
          <a:xfrm>
            <a:off x="5746750" y="3627438"/>
            <a:ext cx="315913" cy="369887"/>
            <a:chOff x="3746" y="2150"/>
            <a:chExt cx="199" cy="233"/>
          </a:xfrm>
        </p:grpSpPr>
        <p:sp>
          <p:nvSpPr>
            <p:cNvPr id="75795" name="Oval 34">
              <a:extLst>
                <a:ext uri="{FF2B5EF4-FFF2-40B4-BE49-F238E27FC236}">
                  <a16:creationId xmlns:a16="http://schemas.microsoft.com/office/drawing/2014/main" id="{12C81074-71F3-332A-6150-4ADC67D5B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6" name="Text Box 35">
              <a:extLst>
                <a:ext uri="{FF2B5EF4-FFF2-40B4-BE49-F238E27FC236}">
                  <a16:creationId xmlns:a16="http://schemas.microsoft.com/office/drawing/2014/main" id="{B3582191-AE5E-A6B8-15E8-613EA0586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" y="2150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5791" name="Group 36">
            <a:extLst>
              <a:ext uri="{FF2B5EF4-FFF2-40B4-BE49-F238E27FC236}">
                <a16:creationId xmlns:a16="http://schemas.microsoft.com/office/drawing/2014/main" id="{45DB1D67-48A6-BF71-6A46-24BB4BFA0380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3906838"/>
            <a:ext cx="315912" cy="369887"/>
            <a:chOff x="3751" y="2145"/>
            <a:chExt cx="199" cy="233"/>
          </a:xfrm>
        </p:grpSpPr>
        <p:sp>
          <p:nvSpPr>
            <p:cNvPr id="75793" name="Oval 37">
              <a:extLst>
                <a:ext uri="{FF2B5EF4-FFF2-40B4-BE49-F238E27FC236}">
                  <a16:creationId xmlns:a16="http://schemas.microsoft.com/office/drawing/2014/main" id="{4A20DB4D-CC80-7D83-99D5-A9B157CDF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794" name="Text Box 38">
              <a:extLst>
                <a:ext uri="{FF2B5EF4-FFF2-40B4-BE49-F238E27FC236}">
                  <a16:creationId xmlns:a16="http://schemas.microsoft.com/office/drawing/2014/main" id="{81A526FA-AB9B-8592-495D-DB66952AA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" y="214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5792" name="灯片编号占位符 34">
            <a:extLst>
              <a:ext uri="{FF2B5EF4-FFF2-40B4-BE49-F238E27FC236}">
                <a16:creationId xmlns:a16="http://schemas.microsoft.com/office/drawing/2014/main" id="{5D618E7B-B481-3949-D498-44938C0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4A260-34CD-41DB-B763-DB305CC7BED2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7FC76A8-C8E4-FF72-3020-1A1C88712CC9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2400300" y="60325"/>
            <a:ext cx="4364038" cy="1143000"/>
          </a:xfrm>
          <a:solidFill>
            <a:srgbClr val="FFFFFF"/>
          </a:solidFill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正向偏压的影响</a:t>
            </a:r>
          </a:p>
        </p:txBody>
      </p:sp>
      <p:sp>
        <p:nvSpPr>
          <p:cNvPr id="77827" name="Text Box 5">
            <a:extLst>
              <a:ext uri="{FF2B5EF4-FFF2-40B4-BE49-F238E27FC236}">
                <a16:creationId xmlns:a16="http://schemas.microsoft.com/office/drawing/2014/main" id="{B680729D-5097-D8B7-FA4D-4AB9C4430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81075"/>
            <a:ext cx="4321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77828" name="Picture 6">
            <a:extLst>
              <a:ext uri="{FF2B5EF4-FFF2-40B4-BE49-F238E27FC236}">
                <a16:creationId xmlns:a16="http://schemas.microsoft.com/office/drawing/2014/main" id="{D9425E16-C611-F0B4-32D1-669E5D50B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275013"/>
            <a:ext cx="4071938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9" name="Picture 4">
            <a:extLst>
              <a:ext uri="{FF2B5EF4-FFF2-40B4-BE49-F238E27FC236}">
                <a16:creationId xmlns:a16="http://schemas.microsoft.com/office/drawing/2014/main" id="{709C38F6-134E-D630-29F3-804C3587B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790825"/>
            <a:ext cx="479107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 Box 6">
            <a:extLst>
              <a:ext uri="{FF2B5EF4-FFF2-40B4-BE49-F238E27FC236}">
                <a16:creationId xmlns:a16="http://schemas.microsoft.com/office/drawing/2014/main" id="{8B3FD668-8DAF-5268-0A57-B06D6A4EB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25538"/>
            <a:ext cx="4321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半导体到金属的势垒高度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减小，</a:t>
            </a:r>
            <a:r>
              <a:rPr lang="zh-CN" altLang="en-US" sz="28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不变，电子很容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易从半导体流向金属</a:t>
            </a:r>
          </a:p>
        </p:txBody>
      </p:sp>
      <p:sp>
        <p:nvSpPr>
          <p:cNvPr id="77831" name="Text Box 13">
            <a:extLst>
              <a:ext uri="{FF2B5EF4-FFF2-40B4-BE49-F238E27FC236}">
                <a16:creationId xmlns:a16="http://schemas.microsoft.com/office/drawing/2014/main" id="{BB91B51E-D0C3-DCA6-B444-846ABADD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14600"/>
            <a:ext cx="579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77832" name="Text Box 14">
            <a:extLst>
              <a:ext uri="{FF2B5EF4-FFF2-40B4-BE49-F238E27FC236}">
                <a16:creationId xmlns:a16="http://schemas.microsoft.com/office/drawing/2014/main" id="{26318649-75BE-C90D-8C2B-88CDE0CD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350" y="2298700"/>
            <a:ext cx="41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77833" name="Text Box 15">
            <a:extLst>
              <a:ext uri="{FF2B5EF4-FFF2-40B4-BE49-F238E27FC236}">
                <a16:creationId xmlns:a16="http://schemas.microsoft.com/office/drawing/2014/main" id="{BE4C8FBB-A6A5-1A0C-E8DE-9FCBD3E1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609725"/>
            <a:ext cx="30241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30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 </a:t>
            </a:r>
          </a:p>
        </p:txBody>
      </p:sp>
      <p:sp>
        <p:nvSpPr>
          <p:cNvPr id="77834" name="Text Box 16">
            <a:extLst>
              <a:ext uri="{FF2B5EF4-FFF2-40B4-BE49-F238E27FC236}">
                <a16:creationId xmlns:a16="http://schemas.microsoft.com/office/drawing/2014/main" id="{02A8FDB5-3155-ACB0-93C7-2579EBED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57054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7835" name="Group 20">
            <a:extLst>
              <a:ext uri="{FF2B5EF4-FFF2-40B4-BE49-F238E27FC236}">
                <a16:creationId xmlns:a16="http://schemas.microsoft.com/office/drawing/2014/main" id="{DD304982-85B4-2D65-8466-FF5237E6D62D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644900"/>
            <a:ext cx="315912" cy="369888"/>
            <a:chOff x="3731" y="2115"/>
            <a:chExt cx="199" cy="233"/>
          </a:xfrm>
        </p:grpSpPr>
        <p:sp>
          <p:nvSpPr>
            <p:cNvPr id="77858" name="Oval 21">
              <a:extLst>
                <a:ext uri="{FF2B5EF4-FFF2-40B4-BE49-F238E27FC236}">
                  <a16:creationId xmlns:a16="http://schemas.microsoft.com/office/drawing/2014/main" id="{4A4EC8BC-4B47-77F2-FC8A-804CCE998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9" name="Text Box 22">
              <a:extLst>
                <a:ext uri="{FF2B5EF4-FFF2-40B4-BE49-F238E27FC236}">
                  <a16:creationId xmlns:a16="http://schemas.microsoft.com/office/drawing/2014/main" id="{8FE0746B-27A3-390D-DD2D-392BDF34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6" name="Group 23">
            <a:extLst>
              <a:ext uri="{FF2B5EF4-FFF2-40B4-BE49-F238E27FC236}">
                <a16:creationId xmlns:a16="http://schemas.microsoft.com/office/drawing/2014/main" id="{F21C0E30-7C6A-DCB8-3C51-F80054EC415C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3913188"/>
            <a:ext cx="315912" cy="369887"/>
            <a:chOff x="3731" y="2115"/>
            <a:chExt cx="199" cy="233"/>
          </a:xfrm>
        </p:grpSpPr>
        <p:sp>
          <p:nvSpPr>
            <p:cNvPr id="77856" name="Oval 24">
              <a:extLst>
                <a:ext uri="{FF2B5EF4-FFF2-40B4-BE49-F238E27FC236}">
                  <a16:creationId xmlns:a16="http://schemas.microsoft.com/office/drawing/2014/main" id="{C946D7D5-F151-CED1-0A66-00E3D8738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7" name="Text Box 25">
              <a:extLst>
                <a:ext uri="{FF2B5EF4-FFF2-40B4-BE49-F238E27FC236}">
                  <a16:creationId xmlns:a16="http://schemas.microsoft.com/office/drawing/2014/main" id="{5D54C66F-034B-4A1E-35BF-5875357E8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7" name="Group 26">
            <a:extLst>
              <a:ext uri="{FF2B5EF4-FFF2-40B4-BE49-F238E27FC236}">
                <a16:creationId xmlns:a16="http://schemas.microsoft.com/office/drawing/2014/main" id="{19B07031-376A-48FA-B200-9679DB7E9B45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4200525"/>
            <a:ext cx="315912" cy="369888"/>
            <a:chOff x="3731" y="2115"/>
            <a:chExt cx="199" cy="233"/>
          </a:xfrm>
        </p:grpSpPr>
        <p:sp>
          <p:nvSpPr>
            <p:cNvPr id="77854" name="Oval 27">
              <a:extLst>
                <a:ext uri="{FF2B5EF4-FFF2-40B4-BE49-F238E27FC236}">
                  <a16:creationId xmlns:a16="http://schemas.microsoft.com/office/drawing/2014/main" id="{BE70550B-C8D7-6938-9150-BC4EAF9F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5" name="Text Box 28">
              <a:extLst>
                <a:ext uri="{FF2B5EF4-FFF2-40B4-BE49-F238E27FC236}">
                  <a16:creationId xmlns:a16="http://schemas.microsoft.com/office/drawing/2014/main" id="{1E4ADFD9-46DF-1543-DFEF-5A3DAC363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8" name="Group 29">
            <a:extLst>
              <a:ext uri="{FF2B5EF4-FFF2-40B4-BE49-F238E27FC236}">
                <a16:creationId xmlns:a16="http://schemas.microsoft.com/office/drawing/2014/main" id="{0A0A6B8A-619E-4D16-BC13-714B0F720C71}"/>
              </a:ext>
            </a:extLst>
          </p:cNvPr>
          <p:cNvGrpSpPr>
            <a:grpSpLocks/>
          </p:cNvGrpSpPr>
          <p:nvPr/>
        </p:nvGrpSpPr>
        <p:grpSpPr bwMode="auto">
          <a:xfrm>
            <a:off x="1744663" y="4452938"/>
            <a:ext cx="315912" cy="369887"/>
            <a:chOff x="3731" y="2115"/>
            <a:chExt cx="199" cy="233"/>
          </a:xfrm>
        </p:grpSpPr>
        <p:sp>
          <p:nvSpPr>
            <p:cNvPr id="77852" name="Oval 30">
              <a:extLst>
                <a:ext uri="{FF2B5EF4-FFF2-40B4-BE49-F238E27FC236}">
                  <a16:creationId xmlns:a16="http://schemas.microsoft.com/office/drawing/2014/main" id="{30F5DDD5-42CA-2B01-32B3-202F29D7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3" name="Text Box 31">
              <a:extLst>
                <a:ext uri="{FF2B5EF4-FFF2-40B4-BE49-F238E27FC236}">
                  <a16:creationId xmlns:a16="http://schemas.microsoft.com/office/drawing/2014/main" id="{AA1F2BE1-A1BC-4C78-2128-C4AD17752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39" name="Group 34">
            <a:extLst>
              <a:ext uri="{FF2B5EF4-FFF2-40B4-BE49-F238E27FC236}">
                <a16:creationId xmlns:a16="http://schemas.microsoft.com/office/drawing/2014/main" id="{16CE99C3-0132-1DA4-32F2-0465339D35D5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398838"/>
            <a:ext cx="315913" cy="369887"/>
            <a:chOff x="3731" y="2115"/>
            <a:chExt cx="199" cy="233"/>
          </a:xfrm>
        </p:grpSpPr>
        <p:sp>
          <p:nvSpPr>
            <p:cNvPr id="77850" name="Oval 35">
              <a:extLst>
                <a:ext uri="{FF2B5EF4-FFF2-40B4-BE49-F238E27FC236}">
                  <a16:creationId xmlns:a16="http://schemas.microsoft.com/office/drawing/2014/main" id="{C4AEAE3F-D423-B29C-22D4-D77C3CB5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51" name="Text Box 36">
              <a:extLst>
                <a:ext uri="{FF2B5EF4-FFF2-40B4-BE49-F238E27FC236}">
                  <a16:creationId xmlns:a16="http://schemas.microsoft.com/office/drawing/2014/main" id="{594475CA-548B-7EE8-B1D8-255F8E5E4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0" name="Group 37">
            <a:extLst>
              <a:ext uri="{FF2B5EF4-FFF2-40B4-BE49-F238E27FC236}">
                <a16:creationId xmlns:a16="http://schemas.microsoft.com/office/drawing/2014/main" id="{423FE811-E9D5-6A1B-7A0D-F6192053B9F2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667125"/>
            <a:ext cx="315913" cy="369888"/>
            <a:chOff x="3731" y="2115"/>
            <a:chExt cx="199" cy="233"/>
          </a:xfrm>
        </p:grpSpPr>
        <p:sp>
          <p:nvSpPr>
            <p:cNvPr id="77848" name="Oval 38">
              <a:extLst>
                <a:ext uri="{FF2B5EF4-FFF2-40B4-BE49-F238E27FC236}">
                  <a16:creationId xmlns:a16="http://schemas.microsoft.com/office/drawing/2014/main" id="{64C7A65D-7B77-5D88-8C90-E3F29EB2B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9" name="Text Box 39">
              <a:extLst>
                <a:ext uri="{FF2B5EF4-FFF2-40B4-BE49-F238E27FC236}">
                  <a16:creationId xmlns:a16="http://schemas.microsoft.com/office/drawing/2014/main" id="{AC00C524-50AD-0116-CFA4-57DDB7F24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1" name="Group 40">
            <a:extLst>
              <a:ext uri="{FF2B5EF4-FFF2-40B4-BE49-F238E27FC236}">
                <a16:creationId xmlns:a16="http://schemas.microsoft.com/office/drawing/2014/main" id="{A9019A71-244B-93C3-2D9C-6857F42D90F3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954463"/>
            <a:ext cx="315913" cy="369887"/>
            <a:chOff x="3731" y="2115"/>
            <a:chExt cx="199" cy="233"/>
          </a:xfrm>
        </p:grpSpPr>
        <p:sp>
          <p:nvSpPr>
            <p:cNvPr id="77846" name="Oval 41">
              <a:extLst>
                <a:ext uri="{FF2B5EF4-FFF2-40B4-BE49-F238E27FC236}">
                  <a16:creationId xmlns:a16="http://schemas.microsoft.com/office/drawing/2014/main" id="{63EFD702-BE17-3912-8ED8-D59E0F75C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7" name="Text Box 42">
              <a:extLst>
                <a:ext uri="{FF2B5EF4-FFF2-40B4-BE49-F238E27FC236}">
                  <a16:creationId xmlns:a16="http://schemas.microsoft.com/office/drawing/2014/main" id="{B003A4BC-F601-79E0-9A8D-D260970A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77842" name="Group 43">
            <a:extLst>
              <a:ext uri="{FF2B5EF4-FFF2-40B4-BE49-F238E27FC236}">
                <a16:creationId xmlns:a16="http://schemas.microsoft.com/office/drawing/2014/main" id="{9D5949FA-C76E-3C09-2891-487AFC9C2FF8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4206875"/>
            <a:ext cx="315913" cy="369888"/>
            <a:chOff x="3731" y="2115"/>
            <a:chExt cx="199" cy="233"/>
          </a:xfrm>
        </p:grpSpPr>
        <p:sp>
          <p:nvSpPr>
            <p:cNvPr id="77844" name="Oval 44">
              <a:extLst>
                <a:ext uri="{FF2B5EF4-FFF2-40B4-BE49-F238E27FC236}">
                  <a16:creationId xmlns:a16="http://schemas.microsoft.com/office/drawing/2014/main" id="{2A040A7F-780A-6209-0F75-9B57EA7D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05"/>
              <a:ext cx="136" cy="13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5" name="Text Box 45">
              <a:extLst>
                <a:ext uri="{FF2B5EF4-FFF2-40B4-BE49-F238E27FC236}">
                  <a16:creationId xmlns:a16="http://schemas.microsoft.com/office/drawing/2014/main" id="{CC6F4CFF-43B1-6966-F9DD-8B7B40AC7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1" y="2115"/>
              <a:ext cx="1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</p:grpSp>
      <p:sp>
        <p:nvSpPr>
          <p:cNvPr id="77843" name="灯片编号占位符 40">
            <a:extLst>
              <a:ext uri="{FF2B5EF4-FFF2-40B4-BE49-F238E27FC236}">
                <a16:creationId xmlns:a16="http://schemas.microsoft.com/office/drawing/2014/main" id="{F8CC91A7-1D73-C2BB-CA21-42090BF9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B19BA-871B-41AA-B689-556AEED8E710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815C1D73-46EE-38E8-ABAD-B232AEC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2794D1-27F5-4363-A5F6-B5964BBA2D6C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F0C7EE7-5953-CD3F-BDAF-AA0B24C305E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基于热发射理论的电流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（热电子是从费米能级发射的）</a:t>
            </a:r>
            <a:endParaRPr lang="zh-CN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BE51AAE-A0C1-2810-659F-41AD865F9B03}"/>
              </a:ext>
            </a:extLst>
          </p:cNvPr>
          <p:cNvSpPr>
            <a:spLocks noGrp="1" noRot="1"/>
          </p:cNvSpPr>
          <p:nvPr>
            <p:ph type="body" idx="1"/>
          </p:nvPr>
        </p:nvSpPr>
        <p:spPr>
          <a:xfrm>
            <a:off x="354013" y="1549400"/>
            <a:ext cx="8435975" cy="4525963"/>
          </a:xfrm>
        </p:spPr>
        <p:txBody>
          <a:bodyPr/>
          <a:lstStyle/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是电子从金属热发射到半导体的电流密度</a:t>
            </a: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是电子从半导体热发射到金属的电流密度</a:t>
            </a: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3" name="Text Box 16">
            <a:extLst>
              <a:ext uri="{FF2B5EF4-FFF2-40B4-BE49-F238E27FC236}">
                <a16:creationId xmlns:a16="http://schemas.microsoft.com/office/drawing/2014/main" id="{915A5324-DCE6-72FF-5D9F-CCB434CF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3228975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热发射理查德森常数</a:t>
            </a:r>
          </a:p>
        </p:txBody>
      </p:sp>
      <p:graphicFrame>
        <p:nvGraphicFramePr>
          <p:cNvPr id="78854" name="对象 1">
            <a:extLst>
              <a:ext uri="{FF2B5EF4-FFF2-40B4-BE49-F238E27FC236}">
                <a16:creationId xmlns:a16="http://schemas.microsoft.com/office/drawing/2014/main" id="{A7B31431-83FC-5881-8DF0-16DEC9A03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90220"/>
              </p:ext>
            </p:extLst>
          </p:nvPr>
        </p:nvGraphicFramePr>
        <p:xfrm>
          <a:off x="1435100" y="2247900"/>
          <a:ext cx="40163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761760" progId="Equation.DSMT4">
                  <p:embed/>
                </p:oleObj>
              </mc:Choice>
              <mc:Fallback>
                <p:oleObj name="Equation" r:id="rId2" imgW="1904760" imgH="7617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247900"/>
                        <a:ext cx="401637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对象 2">
            <a:extLst>
              <a:ext uri="{FF2B5EF4-FFF2-40B4-BE49-F238E27FC236}">
                <a16:creationId xmlns:a16="http://schemas.microsoft.com/office/drawing/2014/main" id="{05073573-F6F2-C51C-EB41-1308FFFBB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60110"/>
              </p:ext>
            </p:extLst>
          </p:nvPr>
        </p:nvGraphicFramePr>
        <p:xfrm>
          <a:off x="1474788" y="4697413"/>
          <a:ext cx="4618037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761760" progId="Equation.DSMT4">
                  <p:embed/>
                </p:oleObj>
              </mc:Choice>
              <mc:Fallback>
                <p:oleObj name="Equation" r:id="rId4" imgW="2031840" imgH="7617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697413"/>
                        <a:ext cx="4618037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FC76952-F664-A6AC-1A35-99F54F9D889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9600" y="3055956"/>
            <a:ext cx="1511952" cy="74090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b="1">
                <a:noFill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498D1350-3081-33A5-95B1-646D860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786ED-3CD8-484C-833D-53E1B2ED2A38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F3CEBE7-5D80-1FF5-05F8-C55F85CC473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基于热发射理论的电流</a:t>
            </a:r>
          </a:p>
        </p:txBody>
      </p:sp>
      <p:sp>
        <p:nvSpPr>
          <p:cNvPr id="79876" name="Rectangle 15">
            <a:extLst>
              <a:ext uri="{FF2B5EF4-FFF2-40B4-BE49-F238E27FC236}">
                <a16:creationId xmlns:a16="http://schemas.microsoft.com/office/drawing/2014/main" id="{6E56677C-D093-BE37-224F-A36AD415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5303838"/>
            <a:ext cx="28003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反向饱和电流密度</a:t>
            </a:r>
          </a:p>
        </p:txBody>
      </p:sp>
      <p:graphicFrame>
        <p:nvGraphicFramePr>
          <p:cNvPr id="79877" name="对象 1">
            <a:extLst>
              <a:ext uri="{FF2B5EF4-FFF2-40B4-BE49-F238E27FC236}">
                <a16:creationId xmlns:a16="http://schemas.microsoft.com/office/drawing/2014/main" id="{09DED930-04CF-1ACA-459C-22228EEC6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208530"/>
              </p:ext>
            </p:extLst>
          </p:nvPr>
        </p:nvGraphicFramePr>
        <p:xfrm>
          <a:off x="1662113" y="1612900"/>
          <a:ext cx="5819775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825480" progId="Equation.DSMT4">
                  <p:embed/>
                </p:oleObj>
              </mc:Choice>
              <mc:Fallback>
                <p:oleObj name="Equation" r:id="rId2" imgW="1828800" imgH="8254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1612900"/>
                        <a:ext cx="5819775" cy="262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3">
            <a:extLst>
              <a:ext uri="{FF2B5EF4-FFF2-40B4-BE49-F238E27FC236}">
                <a16:creationId xmlns:a16="http://schemas.microsoft.com/office/drawing/2014/main" id="{E73F8328-2B73-6773-9D6B-078A664DA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0463" y="4864100"/>
          <a:ext cx="2840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700" imgH="368300" progId="Equation.DSMT4">
                  <p:embed/>
                </p:oleObj>
              </mc:Choice>
              <mc:Fallback>
                <p:oleObj name="Equation" r:id="rId4" imgW="1028700" imgH="368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4864100"/>
                        <a:ext cx="284003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5">
            <a:extLst>
              <a:ext uri="{FF2B5EF4-FFF2-40B4-BE49-F238E27FC236}">
                <a16:creationId xmlns:a16="http://schemas.microsoft.com/office/drawing/2014/main" id="{CA6B20FF-67D6-BB46-E0AE-0674EC77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75" y="4438650"/>
            <a:ext cx="719940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结二极管类似，肖特基二极管也具有整</a:t>
            </a:r>
            <a:r>
              <a:rPr lang="zh-TW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BC2FB2F-913A-2674-1D8B-1BC693E036A5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897063" y="260350"/>
            <a:ext cx="5338762" cy="1143000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不同金属间的接触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9D46443-2CCC-8C9B-8FED-3D8DA0E10843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34925" y="1593850"/>
            <a:ext cx="4464050" cy="1800225"/>
          </a:xfrm>
        </p:spPr>
        <p:txBody>
          <a:bodyPr/>
          <a:lstStyle/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金属功函数与费米能级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真空能级设为零点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功函数不同反映费米能级的高低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EB63A600-52F3-7768-1FE6-4E2FA16679A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4643438" y="1557338"/>
            <a:ext cx="4392612" cy="1368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接触电势现象</a:t>
            </a:r>
          </a:p>
          <a:p>
            <a:pPr lvl="1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不同导体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，接触或导线连接，就会带电并产生不同的电势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，称为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</a:t>
            </a:r>
          </a:p>
        </p:txBody>
      </p:sp>
      <p:grpSp>
        <p:nvGrpSpPr>
          <p:cNvPr id="13318" name="Group 38">
            <a:extLst>
              <a:ext uri="{FF2B5EF4-FFF2-40B4-BE49-F238E27FC236}">
                <a16:creationId xmlns:a16="http://schemas.microsoft.com/office/drawing/2014/main" id="{6839AB92-B391-96CE-2BCC-4659DF0F1AF3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968750"/>
            <a:ext cx="2803525" cy="1836738"/>
            <a:chOff x="476" y="1797"/>
            <a:chExt cx="2367" cy="1810"/>
          </a:xfrm>
        </p:grpSpPr>
        <p:sp>
          <p:nvSpPr>
            <p:cNvPr id="15411" name="Rectangle 7">
              <a:extLst>
                <a:ext uri="{FF2B5EF4-FFF2-40B4-BE49-F238E27FC236}">
                  <a16:creationId xmlns:a16="http://schemas.microsoft.com/office/drawing/2014/main" id="{23A23B9B-DA08-430C-728D-2D53B9DE9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297"/>
              <a:ext cx="908" cy="952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12" name="Rectangle 8">
              <a:extLst>
                <a:ext uri="{FF2B5EF4-FFF2-40B4-BE49-F238E27FC236}">
                  <a16:creationId xmlns:a16="http://schemas.microsoft.com/office/drawing/2014/main" id="{FB6268A2-5EE8-1379-5705-22CBBBDD8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297"/>
              <a:ext cx="908" cy="9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13" name="Line 9">
              <a:extLst>
                <a:ext uri="{FF2B5EF4-FFF2-40B4-BE49-F238E27FC236}">
                  <a16:creationId xmlns:a16="http://schemas.microsoft.com/office/drawing/2014/main" id="{15360C8F-0C1C-9DB9-E339-9D84CB0E6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2297"/>
              <a:ext cx="0" cy="9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14" name="Text Box 10">
              <a:extLst>
                <a:ext uri="{FF2B5EF4-FFF2-40B4-BE49-F238E27FC236}">
                  <a16:creationId xmlns:a16="http://schemas.microsoft.com/office/drawing/2014/main" id="{FB84892A-07A7-191F-BE60-AE8EFB1ED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2614"/>
              <a:ext cx="301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15" name="Text Box 11">
              <a:extLst>
                <a:ext uri="{FF2B5EF4-FFF2-40B4-BE49-F238E27FC236}">
                  <a16:creationId xmlns:a16="http://schemas.microsoft.com/office/drawing/2014/main" id="{7AE2A7EF-A4ED-2F30-AD36-14B9236C8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14"/>
              <a:ext cx="301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16" name="Text Box 12">
              <a:extLst>
                <a:ext uri="{FF2B5EF4-FFF2-40B4-BE49-F238E27FC236}">
                  <a16:creationId xmlns:a16="http://schemas.microsoft.com/office/drawing/2014/main" id="{B11D996A-D1A3-893C-DD17-2CC620286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2033"/>
              <a:ext cx="63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 + +</a:t>
              </a:r>
            </a:p>
          </p:txBody>
        </p:sp>
        <p:sp>
          <p:nvSpPr>
            <p:cNvPr id="15417" name="Text Box 13">
              <a:extLst>
                <a:ext uri="{FF2B5EF4-FFF2-40B4-BE49-F238E27FC236}">
                  <a16:creationId xmlns:a16="http://schemas.microsoft.com/office/drawing/2014/main" id="{0E0B44EB-CBDE-88CA-5142-403EC19AE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13"/>
              <a:ext cx="47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 - -</a:t>
              </a:r>
            </a:p>
          </p:txBody>
        </p:sp>
        <p:sp>
          <p:nvSpPr>
            <p:cNvPr id="15418" name="Text Box 14">
              <a:extLst>
                <a:ext uri="{FF2B5EF4-FFF2-40B4-BE49-F238E27FC236}">
                  <a16:creationId xmlns:a16="http://schemas.microsoft.com/office/drawing/2014/main" id="{1BA5D927-694C-BC0A-F7E6-3C620428B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999"/>
              <a:ext cx="47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 - -</a:t>
              </a:r>
            </a:p>
          </p:txBody>
        </p:sp>
        <p:sp>
          <p:nvSpPr>
            <p:cNvPr id="15419" name="Text Box 15">
              <a:extLst>
                <a:ext uri="{FF2B5EF4-FFF2-40B4-BE49-F238E27FC236}">
                  <a16:creationId xmlns:a16="http://schemas.microsoft.com/office/drawing/2014/main" id="{CEDBAD5E-1B5E-58CC-6612-4D4A9AC51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" y="3203"/>
              <a:ext cx="63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 + +</a:t>
              </a:r>
            </a:p>
          </p:txBody>
        </p:sp>
        <p:sp>
          <p:nvSpPr>
            <p:cNvPr id="15420" name="Text Box 16">
              <a:extLst>
                <a:ext uri="{FF2B5EF4-FFF2-40B4-BE49-F238E27FC236}">
                  <a16:creationId xmlns:a16="http://schemas.microsoft.com/office/drawing/2014/main" id="{998005CD-FE57-5B0B-BBA0-8936CFC5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78"/>
              <a:ext cx="27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1" name="Text Box 17">
              <a:extLst>
                <a:ext uri="{FF2B5EF4-FFF2-40B4-BE49-F238E27FC236}">
                  <a16:creationId xmlns:a16="http://schemas.microsoft.com/office/drawing/2014/main" id="{4FBD8BDA-A800-CEDF-20B9-A386A2993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2464"/>
              <a:ext cx="282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 </a:t>
              </a:r>
            </a:p>
          </p:txBody>
        </p:sp>
        <p:sp>
          <p:nvSpPr>
            <p:cNvPr id="15422" name="Text Box 18">
              <a:extLst>
                <a:ext uri="{FF2B5EF4-FFF2-40B4-BE49-F238E27FC236}">
                  <a16:creationId xmlns:a16="http://schemas.microsoft.com/office/drawing/2014/main" id="{6912662B-F321-B5FE-8889-731F2420B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9" y="1797"/>
              <a:ext cx="381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23" name="Text Box 19">
              <a:extLst>
                <a:ext uri="{FF2B5EF4-FFF2-40B4-BE49-F238E27FC236}">
                  <a16:creationId xmlns:a16="http://schemas.microsoft.com/office/drawing/2014/main" id="{3CD626C0-6EE8-5E13-7B99-647258FC1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807"/>
              <a:ext cx="40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24" name="Text Box 21">
              <a:extLst>
                <a:ext uri="{FF2B5EF4-FFF2-40B4-BE49-F238E27FC236}">
                  <a16:creationId xmlns:a16="http://schemas.microsoft.com/office/drawing/2014/main" id="{243B0CA0-C27A-D9D3-3B76-73BA4CFA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" y="2296"/>
              <a:ext cx="279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25" name="Text Box 22">
              <a:extLst>
                <a:ext uri="{FF2B5EF4-FFF2-40B4-BE49-F238E27FC236}">
                  <a16:creationId xmlns:a16="http://schemas.microsoft.com/office/drawing/2014/main" id="{C97D5286-F301-2E3C-03C8-82D177A4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296"/>
              <a:ext cx="228" cy="1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13319" name="Group 37">
            <a:extLst>
              <a:ext uri="{FF2B5EF4-FFF2-40B4-BE49-F238E27FC236}">
                <a16:creationId xmlns:a16="http://schemas.microsoft.com/office/drawing/2014/main" id="{9D3DD267-B02D-6EF5-78E4-B4387444FE01}"/>
              </a:ext>
            </a:extLst>
          </p:cNvPr>
          <p:cNvGrpSpPr>
            <a:grpSpLocks/>
          </p:cNvGrpSpPr>
          <p:nvPr/>
        </p:nvGrpSpPr>
        <p:grpSpPr bwMode="auto">
          <a:xfrm>
            <a:off x="7307263" y="3517900"/>
            <a:ext cx="1728787" cy="2139950"/>
            <a:chOff x="3419" y="1617"/>
            <a:chExt cx="1684" cy="1995"/>
          </a:xfrm>
        </p:grpSpPr>
        <p:sp>
          <p:nvSpPr>
            <p:cNvPr id="15398" name="Rectangle 23">
              <a:extLst>
                <a:ext uri="{FF2B5EF4-FFF2-40B4-BE49-F238E27FC236}">
                  <a16:creationId xmlns:a16="http://schemas.microsoft.com/office/drawing/2014/main" id="{4B5D9BCF-A5FE-0C64-F209-40FDEF82F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9" y="1934"/>
              <a:ext cx="91" cy="95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9" name="Rectangle 24">
              <a:extLst>
                <a:ext uri="{FF2B5EF4-FFF2-40B4-BE49-F238E27FC236}">
                  <a16:creationId xmlns:a16="http://schemas.microsoft.com/office/drawing/2014/main" id="{D82420E3-8DE8-63A8-5CD6-4908BB937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1940"/>
              <a:ext cx="91" cy="953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00" name="Text Box 25">
              <a:extLst>
                <a:ext uri="{FF2B5EF4-FFF2-40B4-BE49-F238E27FC236}">
                  <a16:creationId xmlns:a16="http://schemas.microsoft.com/office/drawing/2014/main" id="{937C4A85-A092-25AA-B3C2-04270A93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6" y="1979"/>
              <a:ext cx="322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401" name="Text Box 26">
              <a:extLst>
                <a:ext uri="{FF2B5EF4-FFF2-40B4-BE49-F238E27FC236}">
                  <a16:creationId xmlns:a16="http://schemas.microsoft.com/office/drawing/2014/main" id="{F1DFF06D-09FA-9A80-71DD-994D09138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2" y="1968"/>
              <a:ext cx="263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15402" name="Text Box 27">
              <a:extLst>
                <a:ext uri="{FF2B5EF4-FFF2-40B4-BE49-F238E27FC236}">
                  <a16:creationId xmlns:a16="http://schemas.microsoft.com/office/drawing/2014/main" id="{D718E50C-2540-87AB-C7EB-0F0136382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2887"/>
              <a:ext cx="34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03" name="Text Box 28">
              <a:extLst>
                <a:ext uri="{FF2B5EF4-FFF2-40B4-BE49-F238E27FC236}">
                  <a16:creationId xmlns:a16="http://schemas.microsoft.com/office/drawing/2014/main" id="{A4596BCA-7D58-D0DC-2959-0AE2F9A2E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2887"/>
              <a:ext cx="347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404" name="Line 30">
              <a:extLst>
                <a:ext uri="{FF2B5EF4-FFF2-40B4-BE49-F238E27FC236}">
                  <a16:creationId xmlns:a16="http://schemas.microsoft.com/office/drawing/2014/main" id="{0676EDCD-2849-08A1-1A72-97815FF1E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9" y="243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5" name="Line 31">
              <a:extLst>
                <a:ext uri="{FF2B5EF4-FFF2-40B4-BE49-F238E27FC236}">
                  <a16:creationId xmlns:a16="http://schemas.microsoft.com/office/drawing/2014/main" id="{A183E07A-2037-8AFD-2576-DE4B2880E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2433"/>
              <a:ext cx="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6" name="Line 32">
              <a:extLst>
                <a:ext uri="{FF2B5EF4-FFF2-40B4-BE49-F238E27FC236}">
                  <a16:creationId xmlns:a16="http://schemas.microsoft.com/office/drawing/2014/main" id="{110F456E-BBEE-7944-C17F-B5C96B641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13" y="2433"/>
              <a:ext cx="5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7" name="Line 33">
              <a:extLst>
                <a:ext uri="{FF2B5EF4-FFF2-40B4-BE49-F238E27FC236}">
                  <a16:creationId xmlns:a16="http://schemas.microsoft.com/office/drawing/2014/main" id="{C9CC3B82-275B-F2CE-AAAF-5473656BA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2433"/>
              <a:ext cx="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8" name="Line 34">
              <a:extLst>
                <a:ext uri="{FF2B5EF4-FFF2-40B4-BE49-F238E27FC236}">
                  <a16:creationId xmlns:a16="http://schemas.microsoft.com/office/drawing/2014/main" id="{4103A0A1-729F-55BE-7564-06129F902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9" y="3612"/>
              <a:ext cx="16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09" name="Text Box 35">
              <a:extLst>
                <a:ext uri="{FF2B5EF4-FFF2-40B4-BE49-F238E27FC236}">
                  <a16:creationId xmlns:a16="http://schemas.microsoft.com/office/drawing/2014/main" id="{85B3C327-1E1B-3BAE-B420-9E4BBB22F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617"/>
              <a:ext cx="439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10" name="Text Box 36">
              <a:extLst>
                <a:ext uri="{FF2B5EF4-FFF2-40B4-BE49-F238E27FC236}">
                  <a16:creationId xmlns:a16="http://schemas.microsoft.com/office/drawing/2014/main" id="{E862D176-AAAA-0122-080D-79A501BF9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1637"/>
              <a:ext cx="472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0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991BB1-85CC-8963-01F9-5B3CC1ED8DE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3959225"/>
            <a:ext cx="4135438" cy="1557338"/>
            <a:chOff x="107950" y="3959225"/>
            <a:chExt cx="4135218" cy="1557338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B8FEBC4-461D-566D-45FF-B062CE1D9982}"/>
                </a:ext>
              </a:extLst>
            </p:cNvPr>
            <p:cNvCxnSpPr/>
            <p:nvPr/>
          </p:nvCxnSpPr>
          <p:spPr>
            <a:xfrm flipV="1">
              <a:off x="1712828" y="3971925"/>
              <a:ext cx="0" cy="147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14F370E-ABF1-36A3-DA18-C92C5B97D97C}"/>
                </a:ext>
              </a:extLst>
            </p:cNvPr>
            <p:cNvCxnSpPr/>
            <p:nvPr/>
          </p:nvCxnSpPr>
          <p:spPr>
            <a:xfrm flipV="1">
              <a:off x="2577969" y="3973513"/>
              <a:ext cx="0" cy="1543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F3C4BDE-9191-4489-7619-8E92D4DC9857}"/>
                </a:ext>
              </a:extLst>
            </p:cNvPr>
            <p:cNvCxnSpPr/>
            <p:nvPr/>
          </p:nvCxnSpPr>
          <p:spPr>
            <a:xfrm flipH="1">
              <a:off x="488930" y="4486275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94CB3E39-70C3-6252-4AAA-E1C791D7E329}"/>
                </a:ext>
              </a:extLst>
            </p:cNvPr>
            <p:cNvCxnSpPr/>
            <p:nvPr/>
          </p:nvCxnSpPr>
          <p:spPr>
            <a:xfrm flipH="1">
              <a:off x="488930" y="5445125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E84FA02-729F-BF1E-56E5-FE35E4DC5440}"/>
                </a:ext>
              </a:extLst>
            </p:cNvPr>
            <p:cNvCxnSpPr/>
            <p:nvPr/>
          </p:nvCxnSpPr>
          <p:spPr>
            <a:xfrm flipH="1">
              <a:off x="2577969" y="5013325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4C7E0EF-D732-7ECC-DC8C-5B1E46D08AA0}"/>
                </a:ext>
              </a:extLst>
            </p:cNvPr>
            <p:cNvCxnSpPr/>
            <p:nvPr/>
          </p:nvCxnSpPr>
          <p:spPr>
            <a:xfrm flipH="1">
              <a:off x="2577969" y="5516563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0A8C93D-C8DC-6904-0319-B690282BAE8D}"/>
                </a:ext>
              </a:extLst>
            </p:cNvPr>
            <p:cNvCxnSpPr/>
            <p:nvPr/>
          </p:nvCxnSpPr>
          <p:spPr>
            <a:xfrm flipH="1">
              <a:off x="488930" y="3971925"/>
              <a:ext cx="323991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A378388-45D9-90FF-2B91-90D496D56212}"/>
                </a:ext>
              </a:extLst>
            </p:cNvPr>
            <p:cNvCxnSpPr/>
            <p:nvPr/>
          </p:nvCxnSpPr>
          <p:spPr>
            <a:xfrm flipV="1">
              <a:off x="1425505" y="5153025"/>
              <a:ext cx="287323" cy="29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9554B557-84C1-9093-D51A-8DB25694741F}"/>
                </a:ext>
              </a:extLst>
            </p:cNvPr>
            <p:cNvCxnSpPr/>
            <p:nvPr/>
          </p:nvCxnSpPr>
          <p:spPr>
            <a:xfrm flipV="1">
              <a:off x="1209616" y="4941888"/>
              <a:ext cx="503211" cy="503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8053DED-1332-42D0-161C-F036FC642C16}"/>
                </a:ext>
              </a:extLst>
            </p:cNvPr>
            <p:cNvCxnSpPr/>
            <p:nvPr/>
          </p:nvCxnSpPr>
          <p:spPr>
            <a:xfrm flipV="1">
              <a:off x="993728" y="4724400"/>
              <a:ext cx="719100" cy="720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184FEC6-4471-AB6F-6D40-8EF12C916E4F}"/>
                </a:ext>
              </a:extLst>
            </p:cNvPr>
            <p:cNvCxnSpPr/>
            <p:nvPr/>
          </p:nvCxnSpPr>
          <p:spPr>
            <a:xfrm flipV="1">
              <a:off x="777839" y="4508500"/>
              <a:ext cx="934988" cy="936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1486888-3FDA-3E4F-5B16-3997463320D4}"/>
                </a:ext>
              </a:extLst>
            </p:cNvPr>
            <p:cNvCxnSpPr/>
            <p:nvPr/>
          </p:nvCxnSpPr>
          <p:spPr>
            <a:xfrm flipV="1">
              <a:off x="561951" y="4500563"/>
              <a:ext cx="934988" cy="936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5C735CE-2BAB-9F07-F1A0-5C052A863D5B}"/>
                </a:ext>
              </a:extLst>
            </p:cNvPr>
            <p:cNvCxnSpPr/>
            <p:nvPr/>
          </p:nvCxnSpPr>
          <p:spPr>
            <a:xfrm flipV="1">
              <a:off x="496867" y="4492625"/>
              <a:ext cx="768309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730A8552-F9D8-AB57-53F2-845D617209AB}"/>
                </a:ext>
              </a:extLst>
            </p:cNvPr>
            <p:cNvCxnSpPr/>
            <p:nvPr/>
          </p:nvCxnSpPr>
          <p:spPr>
            <a:xfrm flipV="1">
              <a:off x="517503" y="4494213"/>
              <a:ext cx="520672" cy="519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C17804E-B9F9-F419-6ECE-D73F2BCEDFF7}"/>
                </a:ext>
              </a:extLst>
            </p:cNvPr>
            <p:cNvCxnSpPr/>
            <p:nvPr/>
          </p:nvCxnSpPr>
          <p:spPr>
            <a:xfrm flipV="1">
              <a:off x="496867" y="4500563"/>
              <a:ext cx="311133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7066CC4-E713-688B-3898-E6A9B5AF2D18}"/>
                </a:ext>
              </a:extLst>
            </p:cNvPr>
            <p:cNvCxnSpPr/>
            <p:nvPr/>
          </p:nvCxnSpPr>
          <p:spPr>
            <a:xfrm flipV="1">
              <a:off x="519091" y="4486275"/>
              <a:ext cx="90482" cy="88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9AC23CFD-647C-9F85-6177-95CCBC667B16}"/>
                </a:ext>
              </a:extLst>
            </p:cNvPr>
            <p:cNvCxnSpPr/>
            <p:nvPr/>
          </p:nvCxnSpPr>
          <p:spPr>
            <a:xfrm flipV="1">
              <a:off x="3541530" y="5253038"/>
              <a:ext cx="252399" cy="250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E6D31CC-7635-FC35-81E1-D7973261CB2C}"/>
                </a:ext>
              </a:extLst>
            </p:cNvPr>
            <p:cNvCxnSpPr/>
            <p:nvPr/>
          </p:nvCxnSpPr>
          <p:spPr>
            <a:xfrm flipV="1">
              <a:off x="3343103" y="5053013"/>
              <a:ext cx="450826" cy="4492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56956626-E9F5-5C0F-D4A4-48F72559445D}"/>
                </a:ext>
              </a:extLst>
            </p:cNvPr>
            <p:cNvCxnSpPr/>
            <p:nvPr/>
          </p:nvCxnSpPr>
          <p:spPr>
            <a:xfrm flipV="1">
              <a:off x="3109753" y="5029200"/>
              <a:ext cx="468287" cy="466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88C565D1-A8DA-ED1D-5495-4F5E3E2D4483}"/>
                </a:ext>
              </a:extLst>
            </p:cNvPr>
            <p:cNvCxnSpPr/>
            <p:nvPr/>
          </p:nvCxnSpPr>
          <p:spPr>
            <a:xfrm flipV="1">
              <a:off x="2857354" y="5021263"/>
              <a:ext cx="488924" cy="487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2044F923-5E42-25C9-5389-6E529F263277}"/>
                </a:ext>
              </a:extLst>
            </p:cNvPr>
            <p:cNvCxnSpPr/>
            <p:nvPr/>
          </p:nvCxnSpPr>
          <p:spPr>
            <a:xfrm flipV="1">
              <a:off x="2641465" y="5021263"/>
              <a:ext cx="476225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B059ABF8-6B69-7968-5824-10586E235DFC}"/>
                </a:ext>
              </a:extLst>
            </p:cNvPr>
            <p:cNvCxnSpPr/>
            <p:nvPr/>
          </p:nvCxnSpPr>
          <p:spPr>
            <a:xfrm flipV="1">
              <a:off x="2577969" y="5029200"/>
              <a:ext cx="311133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25C9FC86-4100-FB39-AFD0-72352B952E29}"/>
                </a:ext>
              </a:extLst>
            </p:cNvPr>
            <p:cNvCxnSpPr/>
            <p:nvPr/>
          </p:nvCxnSpPr>
          <p:spPr>
            <a:xfrm flipV="1">
              <a:off x="2600192" y="5013325"/>
              <a:ext cx="88895" cy="90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BF23B85-7B11-E1E7-7F6F-1D48FC2D8DBF}"/>
                </a:ext>
              </a:extLst>
            </p:cNvPr>
            <p:cNvCxnSpPr/>
            <p:nvPr/>
          </p:nvCxnSpPr>
          <p:spPr>
            <a:xfrm flipV="1">
              <a:off x="1209616" y="3973513"/>
              <a:ext cx="0" cy="51276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3" name="TextBox 93">
              <a:extLst>
                <a:ext uri="{FF2B5EF4-FFF2-40B4-BE49-F238E27FC236}">
                  <a16:creationId xmlns:a16="http://schemas.microsoft.com/office/drawing/2014/main" id="{721A9C7D-020B-4C5D-76A3-A6B752AE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4048125"/>
              <a:ext cx="47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4" name="TextBox 138">
              <a:extLst>
                <a:ext uri="{FF2B5EF4-FFF2-40B4-BE49-F238E27FC236}">
                  <a16:creationId xmlns:a16="http://schemas.microsoft.com/office/drawing/2014/main" id="{0FFF12E2-820B-337E-1D24-C0DBD349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275" y="4206875"/>
              <a:ext cx="4923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FF2870A8-AB47-8C9E-E33D-E4F026DBE6CE}"/>
                </a:ext>
              </a:extLst>
            </p:cNvPr>
            <p:cNvCxnSpPr/>
            <p:nvPr/>
          </p:nvCxnSpPr>
          <p:spPr>
            <a:xfrm flipV="1">
              <a:off x="2966886" y="3959225"/>
              <a:ext cx="0" cy="10620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96" name="TextBox 144">
              <a:extLst>
                <a:ext uri="{FF2B5EF4-FFF2-40B4-BE49-F238E27FC236}">
                  <a16:creationId xmlns:a16="http://schemas.microsoft.com/office/drawing/2014/main" id="{1F15FCEB-F634-05C9-75A1-0C4EDB75E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50" y="4283075"/>
              <a:ext cx="4411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97" name="TextBox 145">
              <a:extLst>
                <a:ext uri="{FF2B5EF4-FFF2-40B4-BE49-F238E27FC236}">
                  <a16:creationId xmlns:a16="http://schemas.microsoft.com/office/drawing/2014/main" id="{4D85D6AD-F26F-BA39-0813-151E19A48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4826000"/>
              <a:ext cx="4411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368" name="灯片编号占位符 4">
            <a:extLst>
              <a:ext uri="{FF2B5EF4-FFF2-40B4-BE49-F238E27FC236}">
                <a16:creationId xmlns:a16="http://schemas.microsoft.com/office/drawing/2014/main" id="{167FFDDA-98A8-5B66-8A00-1D444E80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8FB1A-066D-43AD-BB3F-69C5EBC81AB5}" type="slidenum">
              <a:rPr lang="zh-CN" altLang="en-US" sz="1200" b="1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b="1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  <p:bldP spid="133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6">
            <a:extLst>
              <a:ext uri="{FF2B5EF4-FFF2-40B4-BE49-F238E27FC236}">
                <a16:creationId xmlns:a16="http://schemas.microsoft.com/office/drawing/2014/main" id="{08381D75-DF9F-4C8C-B705-B80E6CC0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ED626-54C0-410D-A3E5-3CFB4D805985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FF6669A-7158-CE65-A7B4-1B7C4735CF9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F56D460-3823-E18A-726A-B3682D26554C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反向饱和电流</a:t>
            </a:r>
          </a:p>
          <a:p>
            <a:pPr lvl="1" eaLnBrk="1" hangingPunct="1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结：扩散模型</a:t>
            </a:r>
          </a:p>
          <a:p>
            <a:pPr lvl="1" eaLnBrk="1" hangingPunct="1"/>
            <a:endParaRPr lang="zh-CN" altLang="en-US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肖特基结：热电子发射模型</a:t>
            </a:r>
          </a:p>
          <a:p>
            <a:pPr lvl="2"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901" name="Rectangle 4">
            <a:extLst>
              <a:ext uri="{FF2B5EF4-FFF2-40B4-BE49-F238E27FC236}">
                <a16:creationId xmlns:a16="http://schemas.microsoft.com/office/drawing/2014/main" id="{32F0E495-D7D7-F869-D875-A34D94EF1EA8}"/>
              </a:ext>
            </a:extLst>
          </p:cNvPr>
          <p:cNvSpPr>
            <a:spLocks noGrp="1" noRot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结反偏电流密度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典型值在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-7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A/cm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主要是产生电流</a:t>
            </a:r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硅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钨结反向电流密度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典型值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A/cm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-2</a:t>
            </a:r>
          </a:p>
          <a:p>
            <a:pPr lvl="1" eaLnBrk="1" hangingPunct="1"/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产生电流可以忽略</a:t>
            </a:r>
          </a:p>
          <a:p>
            <a:pPr eaLnBrk="1" hangingPunct="1"/>
            <a:endParaRPr lang="en-US" altLang="zh-CN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0902" name="Object 5">
            <a:extLst>
              <a:ext uri="{FF2B5EF4-FFF2-40B4-BE49-F238E27FC236}">
                <a16:creationId xmlns:a16="http://schemas.microsoft.com/office/drawing/2014/main" id="{D21AD0C0-5B23-028E-84DC-AEA6DC567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02056"/>
              </p:ext>
            </p:extLst>
          </p:nvPr>
        </p:nvGraphicFramePr>
        <p:xfrm>
          <a:off x="1387475" y="2465388"/>
          <a:ext cx="284162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507960" progId="Equation.DSMT4">
                  <p:embed/>
                </p:oleObj>
              </mc:Choice>
              <mc:Fallback>
                <p:oleObj name="Equation" r:id="rId2" imgW="1498320" imgH="507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465388"/>
                        <a:ext cx="284162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6">
            <a:extLst>
              <a:ext uri="{FF2B5EF4-FFF2-40B4-BE49-F238E27FC236}">
                <a16:creationId xmlns:a16="http://schemas.microsoft.com/office/drawing/2014/main" id="{24E83D96-B568-3A86-F341-6EB49F02E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149725"/>
          <a:ext cx="24971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4105" imgH="390655" progId="Equation.3">
                  <p:embed/>
                </p:oleObj>
              </mc:Choice>
              <mc:Fallback>
                <p:oleObj name="公式" r:id="rId4" imgW="1124105" imgH="39065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24971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6">
            <a:extLst>
              <a:ext uri="{FF2B5EF4-FFF2-40B4-BE49-F238E27FC236}">
                <a16:creationId xmlns:a16="http://schemas.microsoft.com/office/drawing/2014/main" id="{21C0E0BB-1ACA-CE6B-7030-68C900B7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6BC774-55FB-4D3B-8882-73E133FFBC85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2604008-3B22-91CD-5B82-D2189A6D648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9FA3881-AA14-315A-4984-62A363159BB2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>
          <a:xfrm>
            <a:off x="301625" y="1600200"/>
            <a:ext cx="4194175" cy="470852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正向电流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公式相似</a:t>
            </a:r>
          </a:p>
          <a:p>
            <a:pPr lvl="1" eaLnBrk="1" hangingPunct="1"/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结二极管</a:t>
            </a:r>
          </a:p>
          <a:p>
            <a:pPr lvl="1" eaLnBrk="1" hangingPunct="1"/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肖特基二极管</a:t>
            </a:r>
          </a:p>
          <a:p>
            <a:pPr lvl="1" eaLnBrk="1" hangingPunct="1"/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区别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开启电压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肖特基结开启电压低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肖特基势垒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&lt;PN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结势垒</a:t>
            </a:r>
          </a:p>
        </p:txBody>
      </p:sp>
      <p:graphicFrame>
        <p:nvGraphicFramePr>
          <p:cNvPr id="81925" name="Object 4">
            <a:extLst>
              <a:ext uri="{FF2B5EF4-FFF2-40B4-BE49-F238E27FC236}">
                <a16:creationId xmlns:a16="http://schemas.microsoft.com/office/drawing/2014/main" id="{55918FB3-AC1B-8DE8-B7CF-F9E47A6BCB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83564"/>
              </p:ext>
            </p:extLst>
          </p:nvPr>
        </p:nvGraphicFramePr>
        <p:xfrm>
          <a:off x="858838" y="3836988"/>
          <a:ext cx="23431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79360" progId="Equation.DSMT4">
                  <p:embed/>
                </p:oleObj>
              </mc:Choice>
              <mc:Fallback>
                <p:oleObj name="Equation" r:id="rId2" imgW="12315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836988"/>
                        <a:ext cx="23431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5">
            <a:extLst>
              <a:ext uri="{FF2B5EF4-FFF2-40B4-BE49-F238E27FC236}">
                <a16:creationId xmlns:a16="http://schemas.microsoft.com/office/drawing/2014/main" id="{109DBD10-02DA-485A-7A48-AB770662FE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5825" y="1752600"/>
            <a:ext cx="4098925" cy="4270375"/>
          </a:xfrm>
        </p:spPr>
      </p:pic>
      <p:graphicFrame>
        <p:nvGraphicFramePr>
          <p:cNvPr id="81927" name="Object 6">
            <a:extLst>
              <a:ext uri="{FF2B5EF4-FFF2-40B4-BE49-F238E27FC236}">
                <a16:creationId xmlns:a16="http://schemas.microsoft.com/office/drawing/2014/main" id="{530796C1-0B34-C48E-DB23-F159D4565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97405"/>
              </p:ext>
            </p:extLst>
          </p:nvPr>
        </p:nvGraphicFramePr>
        <p:xfrm>
          <a:off x="857250" y="2932113"/>
          <a:ext cx="2251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79360" progId="Equation.DSMT4">
                  <p:embed/>
                </p:oleObj>
              </mc:Choice>
              <mc:Fallback>
                <p:oleObj name="Equation" r:id="rId5" imgW="118080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932113"/>
                        <a:ext cx="2251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C1F0FF22-0846-E42A-AC97-E2E1043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C45A0E-D567-4538-A739-DAEBC25A686C}" type="slidenum">
              <a:rPr lang="en-US" altLang="zh-CN" sz="12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zh-CN" sz="1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EFD383B-9231-2FF6-450A-5F07CBB8648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结二极管与肖特基结二极管比较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4A803602-911C-B55B-F120-70BCF670BCAA}"/>
              </a:ext>
            </a:extLst>
          </p:cNvPr>
          <p:cNvSpPr>
            <a:spLocks noGrp="1" noRot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频率响应特性不同</a:t>
            </a:r>
          </a:p>
          <a:p>
            <a:pPr lvl="1" eaLnBrk="1" hangingPunct="1">
              <a:defRPr/>
            </a:pPr>
            <a:r>
              <a:rPr lang="zh-CN" altLang="en-US" dirty="0"/>
              <a:t>肖特基器件的电流取决于多数载流子</a:t>
            </a:r>
          </a:p>
          <a:p>
            <a:pPr lvl="2" eaLnBrk="1" hangingPunct="1">
              <a:defRPr/>
            </a:pPr>
            <a:r>
              <a:rPr lang="zh-CN" altLang="en-US" dirty="0"/>
              <a:t>正向偏压下不产生扩散电容</a:t>
            </a:r>
          </a:p>
          <a:p>
            <a:pPr lvl="1" eaLnBrk="1" hangingPunct="1">
              <a:defRPr/>
            </a:pPr>
            <a:r>
              <a:rPr lang="en-US" altLang="zh-CN" dirty="0" err="1"/>
              <a:t>pn</a:t>
            </a:r>
            <a:r>
              <a:rPr lang="zh-CN" altLang="en-US" dirty="0"/>
              <a:t>结的电流为少数载流子的扩散电流</a:t>
            </a:r>
          </a:p>
          <a:p>
            <a:pPr lvl="2" eaLnBrk="1" hangingPunct="1">
              <a:defRPr/>
            </a:pPr>
            <a:r>
              <a:rPr lang="zh-CN" altLang="en-US" dirty="0"/>
              <a:t>扩散电容较大</a:t>
            </a:r>
          </a:p>
          <a:p>
            <a:pPr eaLnBrk="1" hangingPunct="1">
              <a:defRPr/>
            </a:pPr>
            <a:r>
              <a:rPr lang="en-US" altLang="zh-CN" dirty="0"/>
              <a:t>   </a:t>
            </a:r>
            <a:r>
              <a:rPr lang="en-US" altLang="zh-CN" dirty="0" err="1"/>
              <a:t>pn</a:t>
            </a:r>
            <a:r>
              <a:rPr lang="zh-CN" altLang="en-US" dirty="0"/>
              <a:t>结双极性器件，开关时间在</a:t>
            </a:r>
            <a:r>
              <a:rPr lang="en-US" altLang="zh-CN" dirty="0"/>
              <a:t>ns</a:t>
            </a:r>
            <a:r>
              <a:rPr lang="zh-CN" altLang="en-US" dirty="0"/>
              <a:t>量级</a:t>
            </a:r>
            <a:endParaRPr lang="en-US" altLang="zh-CN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肖特基结单极性器件，开关时间在</a:t>
            </a:r>
            <a:r>
              <a:rPr lang="en-US" altLang="zh-CN" dirty="0" err="1"/>
              <a:t>ps</a:t>
            </a:r>
            <a:r>
              <a:rPr lang="zh-CN" altLang="en-US" dirty="0"/>
              <a:t>量级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B3196C9E-98E5-87F6-0F33-D7D8AB08B2C3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095375" y="274638"/>
            <a:ext cx="6932613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金属与半导体的欧姆接触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10745BF-F815-91C3-3C5A-1262C6E1600F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777875" y="3644900"/>
            <a:ext cx="7586663" cy="1584325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金属与半导体接触，但不形成肖特基结</a:t>
            </a:r>
          </a:p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接触电阻很低，双向都形成电流导通</a:t>
            </a:r>
            <a:endParaRPr lang="en-US" altLang="zh-CN" sz="28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理想情况下，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电流与电压成正比，电压很低</a:t>
            </a:r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C5945CBC-232A-EBB9-878F-B84C1B02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708150"/>
            <a:ext cx="7975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欧姆接触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是指金属与半导体的接触，而其接触面的电阻值远小于半导体本身的电阻，不产生明显的附加阻抗，而且不会使半导体内部的平衡载流子浓度发生显著的改变 </a:t>
            </a:r>
          </a:p>
        </p:txBody>
      </p:sp>
      <p:sp>
        <p:nvSpPr>
          <p:cNvPr id="83973" name="灯片编号占位符 6">
            <a:extLst>
              <a:ext uri="{FF2B5EF4-FFF2-40B4-BE49-F238E27FC236}">
                <a16:creationId xmlns:a16="http://schemas.microsoft.com/office/drawing/2014/main" id="{3B45DC78-0EBB-953E-2A29-B49F37D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F2EEC-72AF-418C-92D7-B611B35FCE79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4">
            <a:extLst>
              <a:ext uri="{FF2B5EF4-FFF2-40B4-BE49-F238E27FC236}">
                <a16:creationId xmlns:a16="http://schemas.microsoft.com/office/drawing/2014/main" id="{20948C10-63C0-F85A-1AE4-7802F0CE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1576388"/>
            <a:ext cx="3959225" cy="322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995" name="图片 2">
            <a:extLst>
              <a:ext uri="{FF2B5EF4-FFF2-40B4-BE49-F238E27FC236}">
                <a16:creationId xmlns:a16="http://schemas.microsoft.com/office/drawing/2014/main" id="{7D9D7DA3-B562-704C-5ED6-AF45D650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717675"/>
            <a:ext cx="432117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2">
            <a:extLst>
              <a:ext uri="{FF2B5EF4-FFF2-40B4-BE49-F238E27FC236}">
                <a16:creationId xmlns:a16="http://schemas.microsoft.com/office/drawing/2014/main" id="{C31F52EF-F039-D026-0C71-4E1D90CEB5C2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647700" y="115888"/>
            <a:ext cx="7848600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4366A5E-C631-0FFD-3E6D-60B55E960B85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395288" y="4911725"/>
            <a:ext cx="8353425" cy="1465263"/>
          </a:xfrm>
          <a:solidFill>
            <a:srgbClr val="FFFFFF"/>
          </a:solidFill>
        </p:spPr>
        <p:txBody>
          <a:bodyPr/>
          <a:lstStyle/>
          <a:p>
            <a:pPr lvl="1"/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为了达到热平衡，电子从金属流向半导体，半导体更加趋向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型</a:t>
            </a:r>
          </a:p>
          <a:p>
            <a:pPr lvl="1"/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在界面有电子电荷聚集</a:t>
            </a:r>
            <a:endParaRPr lang="en-US" altLang="zh-CN" sz="26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4998" name="Text Box 10">
            <a:extLst>
              <a:ext uri="{FF2B5EF4-FFF2-40B4-BE49-F238E27FC236}">
                <a16:creationId xmlns:a16="http://schemas.microsoft.com/office/drawing/2014/main" id="{C7046174-6813-D626-D387-DCE408F4E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340225"/>
            <a:ext cx="1584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接触前 </a:t>
            </a:r>
          </a:p>
        </p:txBody>
      </p:sp>
      <p:sp>
        <p:nvSpPr>
          <p:cNvPr id="84999" name="Text Box 11">
            <a:extLst>
              <a:ext uri="{FF2B5EF4-FFF2-40B4-BE49-F238E27FC236}">
                <a16:creationId xmlns:a16="http://schemas.microsoft.com/office/drawing/2014/main" id="{C5904252-44FA-7B7B-E780-0150CCB8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354513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接触后  </a:t>
            </a:r>
          </a:p>
        </p:txBody>
      </p:sp>
      <p:sp>
        <p:nvSpPr>
          <p:cNvPr id="85000" name="Text Box 18">
            <a:extLst>
              <a:ext uri="{FF2B5EF4-FFF2-40B4-BE49-F238E27FC236}">
                <a16:creationId xmlns:a16="http://schemas.microsoft.com/office/drawing/2014/main" id="{918BFCDC-A4F5-0D8E-149B-1D3633329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1241425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电子电荷聚集</a:t>
            </a:r>
          </a:p>
        </p:txBody>
      </p:sp>
      <p:sp>
        <p:nvSpPr>
          <p:cNvPr id="85001" name="灯片编号占位符 13">
            <a:extLst>
              <a:ext uri="{FF2B5EF4-FFF2-40B4-BE49-F238E27FC236}">
                <a16:creationId xmlns:a16="http://schemas.microsoft.com/office/drawing/2014/main" id="{1CCC2D79-F61F-A8C5-CA67-EE5062E5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A5139D-B41E-4FFD-90E9-B497DBA7616F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1">
            <a:extLst>
              <a:ext uri="{FF2B5EF4-FFF2-40B4-BE49-F238E27FC236}">
                <a16:creationId xmlns:a16="http://schemas.microsoft.com/office/drawing/2014/main" id="{A5FC9E9D-2808-5F34-3DCD-D9AA4770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463" y="13446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金属加正电压</a:t>
            </a:r>
          </a:p>
        </p:txBody>
      </p:sp>
      <p:sp>
        <p:nvSpPr>
          <p:cNvPr id="86019" name="Text Box 12">
            <a:extLst>
              <a:ext uri="{FF2B5EF4-FFF2-40B4-BE49-F238E27FC236}">
                <a16:creationId xmlns:a16="http://schemas.microsoft.com/office/drawing/2014/main" id="{66B450AE-C240-AACD-545B-FB34FCF2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1358900"/>
            <a:ext cx="203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半导体加正压</a:t>
            </a:r>
          </a:p>
        </p:txBody>
      </p:sp>
      <p:sp>
        <p:nvSpPr>
          <p:cNvPr id="86020" name="Text Box 13">
            <a:extLst>
              <a:ext uri="{FF2B5EF4-FFF2-40B4-BE49-F238E27FC236}">
                <a16:creationId xmlns:a16="http://schemas.microsoft.com/office/drawing/2014/main" id="{ABACB6CD-45FB-AD8D-19F2-9B90E4E6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14850"/>
            <a:ext cx="4248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电子从半导体流向金属，半导体导带能量高于金属费米能级，不存在电子的势垒</a:t>
            </a:r>
          </a:p>
        </p:txBody>
      </p:sp>
      <p:sp>
        <p:nvSpPr>
          <p:cNvPr id="86021" name="Text Box 14">
            <a:extLst>
              <a:ext uri="{FF2B5EF4-FFF2-40B4-BE49-F238E27FC236}">
                <a16:creationId xmlns:a16="http://schemas.microsoft.com/office/drawing/2014/main" id="{36BD8653-9558-06C9-5079-FA8B739EE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514850"/>
            <a:ext cx="43195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电子从金属流向半导体，存在一个小势垒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对于重掺杂的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型，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很小，电子很容易流向半导体</a:t>
            </a:r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51517A36-2B47-E744-7BBA-EF5CA82CCF6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11188" y="188913"/>
            <a:ext cx="7921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-n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6023" name="灯片编号占位符 10">
            <a:extLst>
              <a:ext uri="{FF2B5EF4-FFF2-40B4-BE49-F238E27FC236}">
                <a16:creationId xmlns:a16="http://schemas.microsoft.com/office/drawing/2014/main" id="{3E29D7D6-5639-380A-B87B-12D3EC66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3E893D-B472-43CF-A9FA-07430DDCAEA5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6024" name="图片 2">
            <a:extLst>
              <a:ext uri="{FF2B5EF4-FFF2-40B4-BE49-F238E27FC236}">
                <a16:creationId xmlns:a16="http://schemas.microsoft.com/office/drawing/2014/main" id="{B8B77CBD-D5CD-C78F-AB6C-2B6C0709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76475"/>
            <a:ext cx="31051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图片 4">
            <a:extLst>
              <a:ext uri="{FF2B5EF4-FFF2-40B4-BE49-F238E27FC236}">
                <a16:creationId xmlns:a16="http://schemas.microsoft.com/office/drawing/2014/main" id="{9EA0BE59-FDED-5C6A-4D55-DD8F8DA9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005013"/>
            <a:ext cx="36766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4">
            <a:extLst>
              <a:ext uri="{FF2B5EF4-FFF2-40B4-BE49-F238E27FC236}">
                <a16:creationId xmlns:a16="http://schemas.microsoft.com/office/drawing/2014/main" id="{47FACD2D-C5C7-F60C-1002-4FD7500C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112963"/>
            <a:ext cx="3959225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图片 2">
            <a:extLst>
              <a:ext uri="{FF2B5EF4-FFF2-40B4-BE49-F238E27FC236}">
                <a16:creationId xmlns:a16="http://schemas.microsoft.com/office/drawing/2014/main" id="{534C5A2B-3FDD-B2D5-E998-90CEEAE3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9738"/>
            <a:ext cx="395922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3">
            <a:extLst>
              <a:ext uri="{FF2B5EF4-FFF2-40B4-BE49-F238E27FC236}">
                <a16:creationId xmlns:a16="http://schemas.microsoft.com/office/drawing/2014/main" id="{3DCB15E0-7D16-7E3B-7868-0A69169F03A5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39750" y="4814888"/>
            <a:ext cx="8064500" cy="1422400"/>
          </a:xfrm>
          <a:solidFill>
            <a:srgbClr val="FFFFFF"/>
          </a:solidFill>
        </p:spPr>
        <p:txBody>
          <a:bodyPr/>
          <a:lstStyle/>
          <a:p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电子（空穴）在金属和半导体之间运动时，也不存在明显的势垒</a:t>
            </a:r>
          </a:p>
        </p:txBody>
      </p:sp>
      <p:sp>
        <p:nvSpPr>
          <p:cNvPr id="87045" name="Text Box 10">
            <a:extLst>
              <a:ext uri="{FF2B5EF4-FFF2-40B4-BE49-F238E27FC236}">
                <a16:creationId xmlns:a16="http://schemas.microsoft.com/office/drawing/2014/main" id="{A608CB3F-A9D1-296A-26FF-E033BB3F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312863"/>
            <a:ext cx="2900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接触前：</a:t>
            </a:r>
            <a:r>
              <a:rPr lang="zh-CN" altLang="en-US" sz="2400" b="1" i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en-US" altLang="zh-CN" sz="2400" b="1" i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400" b="1" i="1" baseline="-25000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zh-CN" altLang="en-US" sz="2400" b="1" i="1" baseline="-25000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046" name="Text Box 11">
            <a:extLst>
              <a:ext uri="{FF2B5EF4-FFF2-40B4-BE49-F238E27FC236}">
                <a16:creationId xmlns:a16="http://schemas.microsoft.com/office/drawing/2014/main" id="{F67AA66A-0F16-607D-05C8-CABD0DC37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12684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接触后</a:t>
            </a:r>
            <a:endParaRPr lang="zh-CN" altLang="en-US" sz="24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047" name="Rectangle 2">
            <a:extLst>
              <a:ext uri="{FF2B5EF4-FFF2-40B4-BE49-F238E27FC236}">
                <a16:creationId xmlns:a16="http://schemas.microsoft.com/office/drawing/2014/main" id="{2907F470-E5E8-E4C1-BB34-80A02478573D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647700" y="130175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-p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型半导体欧姆接触</a:t>
            </a:r>
          </a:p>
        </p:txBody>
      </p:sp>
      <p:sp>
        <p:nvSpPr>
          <p:cNvPr id="87048" name="灯片编号占位符 9">
            <a:extLst>
              <a:ext uri="{FF2B5EF4-FFF2-40B4-BE49-F238E27FC236}">
                <a16:creationId xmlns:a16="http://schemas.microsoft.com/office/drawing/2014/main" id="{753B46DF-90DB-D1AC-EE2A-F1DA1C2F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4EC72F-9443-4264-BE5F-8A5505364C4D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7">
            <a:extLst>
              <a:ext uri="{FF2B5EF4-FFF2-40B4-BE49-F238E27FC236}">
                <a16:creationId xmlns:a16="http://schemas.microsoft.com/office/drawing/2014/main" id="{BF8B49E5-BA7D-68A6-3C9D-99BA6BA4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314450"/>
            <a:ext cx="6297612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Rectangle 2">
            <a:extLst>
              <a:ext uri="{FF2B5EF4-FFF2-40B4-BE49-F238E27FC236}">
                <a16:creationId xmlns:a16="http://schemas.microsoft.com/office/drawing/2014/main" id="{99889CF7-793B-650A-53D7-C3FAFB395541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106488" y="198438"/>
            <a:ext cx="6931025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金属与半导体的欧姆接触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5E281DA4-8D08-A6D8-1B41-352CB3CC1B04}"/>
              </a:ext>
            </a:extLst>
          </p:cNvPr>
          <p:cNvGrpSpPr>
            <a:grpSpLocks/>
          </p:cNvGrpSpPr>
          <p:nvPr/>
        </p:nvGrpSpPr>
        <p:grpSpPr bwMode="auto">
          <a:xfrm>
            <a:off x="6284913" y="2911475"/>
            <a:ext cx="2155825" cy="461963"/>
            <a:chOff x="3651" y="2205"/>
            <a:chExt cx="1358" cy="291"/>
          </a:xfrm>
        </p:grpSpPr>
        <p:sp>
          <p:nvSpPr>
            <p:cNvPr id="88073" name="Text Box 8">
              <a:extLst>
                <a:ext uri="{FF2B5EF4-FFF2-40B4-BE49-F238E27FC236}">
                  <a16:creationId xmlns:a16="http://schemas.microsoft.com/office/drawing/2014/main" id="{C0663034-E648-6A42-A9B7-E85AD6028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205"/>
              <a:ext cx="1086" cy="29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非欧姆接触</a:t>
              </a:r>
            </a:p>
          </p:txBody>
        </p:sp>
        <p:sp>
          <p:nvSpPr>
            <p:cNvPr id="88074" name="Line 10">
              <a:extLst>
                <a:ext uri="{FF2B5EF4-FFF2-40B4-BE49-F238E27FC236}">
                  <a16:creationId xmlns:a16="http://schemas.microsoft.com/office/drawing/2014/main" id="{C3E62F0A-D1F8-B01B-04A1-D888678F6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2296"/>
              <a:ext cx="272" cy="9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7EE4386-C34A-67C7-B23B-8AFFC7229EFC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2890838"/>
            <a:ext cx="2016125" cy="461962"/>
            <a:chOff x="1701" y="2387"/>
            <a:chExt cx="1270" cy="291"/>
          </a:xfrm>
        </p:grpSpPr>
        <p:sp>
          <p:nvSpPr>
            <p:cNvPr id="88071" name="Text Box 9">
              <a:extLst>
                <a:ext uri="{FF2B5EF4-FFF2-40B4-BE49-F238E27FC236}">
                  <a16:creationId xmlns:a16="http://schemas.microsoft.com/office/drawing/2014/main" id="{28327830-DF4A-747D-AC9B-9CC3742A5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87"/>
              <a:ext cx="892" cy="291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欧姆接触</a:t>
              </a:r>
            </a:p>
          </p:txBody>
        </p:sp>
        <p:sp>
          <p:nvSpPr>
            <p:cNvPr id="88072" name="Line 11">
              <a:extLst>
                <a:ext uri="{FF2B5EF4-FFF2-40B4-BE49-F238E27FC236}">
                  <a16:creationId xmlns:a16="http://schemas.microsoft.com/office/drawing/2014/main" id="{B5DE85BC-695B-8C75-8755-163DBD468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3" y="2478"/>
              <a:ext cx="378" cy="6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8070" name="灯片编号占位符 12">
            <a:extLst>
              <a:ext uri="{FF2B5EF4-FFF2-40B4-BE49-F238E27FC236}">
                <a16:creationId xmlns:a16="http://schemas.microsoft.com/office/drawing/2014/main" id="{A109E905-E52F-1A9A-D0FE-55D0369E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51EFD-8CCF-4E5C-A725-84CC6864A8A7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7D4DC88F-F3BB-FDF9-0F74-1A0F7F17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互动环节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59898A9C-139E-A893-7BF7-B95D6F2D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：金属和半导体接触分为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整流的肖特基接触和整流的欧姆接触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整流的肖特基接触和非整流的欧姆接触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非整流的肖特基接触和整流的欧姆接触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非整流的肖特基接触和非整流的欧姆接触</a:t>
            </a:r>
            <a:endParaRPr lang="en-US" altLang="zh-CN" sz="2800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AutoNum type="alphaUcPeriod"/>
              <a:defRPr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0EB44E0E-C7BA-25A2-0218-FF94733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1A3F6-9F04-4376-9506-E50B4064CE25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F323607B-0711-2839-3870-2654042B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固体间接触的电特性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D350EF99-861A-D77C-EB83-01F447CA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金属间接触的电特性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4.4.3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半导体接触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4.4.4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绝缘体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半导体系统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（讲义</a:t>
            </a:r>
            <a:r>
              <a:rPr lang="en-US" altLang="zh-CN" sz="2800">
                <a:solidFill>
                  <a:srgbClr val="0000FF"/>
                </a:solidFill>
                <a:cs typeface="Arial" panose="020B0604020202020204" pitchFamily="34" charset="0"/>
              </a:rPr>
              <a:t>P117</a:t>
            </a:r>
            <a:r>
              <a:rPr lang="zh-CN" altLang="en-US" sz="2800">
                <a:solidFill>
                  <a:srgbClr val="0000FF"/>
                </a:solidFill>
                <a:cs typeface="Arial" panose="020B0604020202020204" pitchFamily="34" charset="0"/>
              </a:rPr>
              <a:t>）</a:t>
            </a:r>
            <a:endParaRPr lang="zh-CN" altLang="en-US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EA710FC3-C905-2D9F-91CE-E758D79B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07DB6-E7BE-4AB0-A78C-9B54D18B13C1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6">
            <a:extLst>
              <a:ext uri="{FF2B5EF4-FFF2-40B4-BE49-F238E27FC236}">
                <a16:creationId xmlns:a16="http://schemas.microsoft.com/office/drawing/2014/main" id="{ECF5B9CB-A546-7119-7BB7-F8105587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92BDD-ABBB-47D7-AECD-68F2B05165D2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C80BFB-ACBE-17C2-8C0E-E437D9849DB4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301625" y="444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金属接触后电子的流动与平衡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534BF9F9-542C-B0A2-71B2-C2A3756A7B6D}"/>
              </a:ext>
            </a:extLst>
          </p:cNvPr>
          <p:cNvSpPr>
            <a:spLocks noGrp="1" noRot="1"/>
          </p:cNvSpPr>
          <p:nvPr>
            <p:ph type="body" sz="half" idx="1"/>
          </p:nvPr>
        </p:nvSpPr>
        <p:spPr>
          <a:xfrm>
            <a:off x="107950" y="981075"/>
            <a:ext cx="8928100" cy="3167063"/>
          </a:xfrm>
        </p:spPr>
        <p:txBody>
          <a:bodyPr/>
          <a:lstStyle/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金属接触后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电子有从费米能级高的金属流向费米能级低的金属的趋势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一旦电子开始流动，会使得费米能级高的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带正电荷，费米能级低的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带负电荷</a:t>
            </a:r>
          </a:p>
          <a:p>
            <a:pPr lvl="2" eaLnBrk="1" hangingPunct="1"/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产生静电势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&gt;0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&lt;0</a:t>
            </a:r>
          </a:p>
          <a:p>
            <a:pPr lvl="2" eaLnBrk="1" hangingPunct="1"/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的能级图发生变化，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费米能级接近</a:t>
            </a:r>
          </a:p>
          <a:p>
            <a:pPr lvl="1" eaLnBrk="1" hangingPunct="1"/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平衡状态下，费米能级变为相等，电子不再流动</a:t>
            </a: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接触电势差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altLang="zh-CN" sz="2400" b="1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</a:p>
        </p:txBody>
      </p:sp>
      <p:sp>
        <p:nvSpPr>
          <p:cNvPr id="14343" name="TextBox 7">
            <a:extLst>
              <a:ext uri="{FF2B5EF4-FFF2-40B4-BE49-F238E27FC236}">
                <a16:creationId xmlns:a16="http://schemas.microsoft.com/office/drawing/2014/main" id="{FA972903-F44F-AC26-3096-4C49728A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3894138"/>
            <a:ext cx="3878263" cy="46196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接触电势差补偿费米能级差</a:t>
            </a:r>
          </a:p>
        </p:txBody>
      </p:sp>
      <p:grpSp>
        <p:nvGrpSpPr>
          <p:cNvPr id="16390" name="组合 2">
            <a:extLst>
              <a:ext uri="{FF2B5EF4-FFF2-40B4-BE49-F238E27FC236}">
                <a16:creationId xmlns:a16="http://schemas.microsoft.com/office/drawing/2014/main" id="{FF461855-373B-E218-DF44-D210C838F6A4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689475"/>
            <a:ext cx="4135438" cy="1557338"/>
            <a:chOff x="107950" y="4464050"/>
            <a:chExt cx="4135218" cy="1557338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1E475C-978A-D835-9D37-F8ECC511231E}"/>
                </a:ext>
              </a:extLst>
            </p:cNvPr>
            <p:cNvCxnSpPr/>
            <p:nvPr/>
          </p:nvCxnSpPr>
          <p:spPr>
            <a:xfrm flipV="1">
              <a:off x="1712828" y="4476750"/>
              <a:ext cx="0" cy="147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BD6955D-429E-8345-7815-8EF4988AFC06}"/>
                </a:ext>
              </a:extLst>
            </p:cNvPr>
            <p:cNvCxnSpPr/>
            <p:nvPr/>
          </p:nvCxnSpPr>
          <p:spPr>
            <a:xfrm flipV="1">
              <a:off x="2577969" y="4478338"/>
              <a:ext cx="0" cy="1543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526924E-410D-0318-9B4E-459A8E90E16D}"/>
                </a:ext>
              </a:extLst>
            </p:cNvPr>
            <p:cNvCxnSpPr/>
            <p:nvPr/>
          </p:nvCxnSpPr>
          <p:spPr>
            <a:xfrm flipH="1">
              <a:off x="488930" y="4989513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6DEED03-48D4-CE3E-B23E-C875BEED607A}"/>
                </a:ext>
              </a:extLst>
            </p:cNvPr>
            <p:cNvCxnSpPr/>
            <p:nvPr/>
          </p:nvCxnSpPr>
          <p:spPr>
            <a:xfrm flipH="1">
              <a:off x="488930" y="5949950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874CCDBF-E268-F128-B37E-D7B5C20F658A}"/>
                </a:ext>
              </a:extLst>
            </p:cNvPr>
            <p:cNvCxnSpPr/>
            <p:nvPr/>
          </p:nvCxnSpPr>
          <p:spPr>
            <a:xfrm flipH="1">
              <a:off x="2577969" y="5516563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8B590CA-1399-11F9-8C9B-416EB13FBE12}"/>
                </a:ext>
              </a:extLst>
            </p:cNvPr>
            <p:cNvCxnSpPr/>
            <p:nvPr/>
          </p:nvCxnSpPr>
          <p:spPr>
            <a:xfrm flipH="1">
              <a:off x="2577969" y="6021388"/>
              <a:ext cx="12238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3104C4E8-64C3-5535-76FA-A210CFB1063C}"/>
                </a:ext>
              </a:extLst>
            </p:cNvPr>
            <p:cNvCxnSpPr/>
            <p:nvPr/>
          </p:nvCxnSpPr>
          <p:spPr>
            <a:xfrm flipH="1">
              <a:off x="488930" y="4476750"/>
              <a:ext cx="3239916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68EE485-C857-4150-0364-4303BFC183F7}"/>
                </a:ext>
              </a:extLst>
            </p:cNvPr>
            <p:cNvCxnSpPr/>
            <p:nvPr/>
          </p:nvCxnSpPr>
          <p:spPr>
            <a:xfrm flipV="1">
              <a:off x="1425505" y="5657850"/>
              <a:ext cx="287323" cy="29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0F02499-DD79-9257-AACD-B2ECE25D4B3F}"/>
                </a:ext>
              </a:extLst>
            </p:cNvPr>
            <p:cNvCxnSpPr/>
            <p:nvPr/>
          </p:nvCxnSpPr>
          <p:spPr>
            <a:xfrm flipV="1">
              <a:off x="1209616" y="5445125"/>
              <a:ext cx="503211" cy="50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C1F5D3B-154E-1B73-E4F1-F31432972A16}"/>
                </a:ext>
              </a:extLst>
            </p:cNvPr>
            <p:cNvCxnSpPr/>
            <p:nvPr/>
          </p:nvCxnSpPr>
          <p:spPr>
            <a:xfrm flipV="1">
              <a:off x="993728" y="5229225"/>
              <a:ext cx="719100" cy="720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E6A748D-7763-2908-947F-ED5900999757}"/>
                </a:ext>
              </a:extLst>
            </p:cNvPr>
            <p:cNvCxnSpPr/>
            <p:nvPr/>
          </p:nvCxnSpPr>
          <p:spPr>
            <a:xfrm flipV="1">
              <a:off x="777839" y="5013325"/>
              <a:ext cx="934988" cy="936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6292235-8166-0D43-2481-1EFCE3AED63E}"/>
                </a:ext>
              </a:extLst>
            </p:cNvPr>
            <p:cNvCxnSpPr/>
            <p:nvPr/>
          </p:nvCxnSpPr>
          <p:spPr>
            <a:xfrm flipV="1">
              <a:off x="561951" y="5005388"/>
              <a:ext cx="934988" cy="936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0C8F2AA-30C9-641A-1BC0-C5F7C4F11739}"/>
                </a:ext>
              </a:extLst>
            </p:cNvPr>
            <p:cNvCxnSpPr/>
            <p:nvPr/>
          </p:nvCxnSpPr>
          <p:spPr>
            <a:xfrm flipV="1">
              <a:off x="496867" y="4997450"/>
              <a:ext cx="768309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19B355E-03C5-02B7-2075-9A55E7BD8EBB}"/>
                </a:ext>
              </a:extLst>
            </p:cNvPr>
            <p:cNvCxnSpPr/>
            <p:nvPr/>
          </p:nvCxnSpPr>
          <p:spPr>
            <a:xfrm flipV="1">
              <a:off x="517503" y="4997450"/>
              <a:ext cx="520672" cy="519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AB8A9FE-6682-87AD-5D35-22FA70139B74}"/>
                </a:ext>
              </a:extLst>
            </p:cNvPr>
            <p:cNvCxnSpPr/>
            <p:nvPr/>
          </p:nvCxnSpPr>
          <p:spPr>
            <a:xfrm flipV="1">
              <a:off x="496867" y="5005388"/>
              <a:ext cx="311133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C0F670D-5357-3A78-63AD-EF164B08863A}"/>
                </a:ext>
              </a:extLst>
            </p:cNvPr>
            <p:cNvCxnSpPr/>
            <p:nvPr/>
          </p:nvCxnSpPr>
          <p:spPr>
            <a:xfrm flipV="1">
              <a:off x="519091" y="4989513"/>
              <a:ext cx="90482" cy="9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0944971-B5E1-4AD4-61FA-ABCACA5B2FFB}"/>
                </a:ext>
              </a:extLst>
            </p:cNvPr>
            <p:cNvCxnSpPr/>
            <p:nvPr/>
          </p:nvCxnSpPr>
          <p:spPr>
            <a:xfrm flipV="1">
              <a:off x="3541530" y="5756275"/>
              <a:ext cx="252399" cy="252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A0974B-1773-48E8-A793-784E6DE22366}"/>
                </a:ext>
              </a:extLst>
            </p:cNvPr>
            <p:cNvCxnSpPr/>
            <p:nvPr/>
          </p:nvCxnSpPr>
          <p:spPr>
            <a:xfrm flipV="1">
              <a:off x="3343103" y="5556250"/>
              <a:ext cx="450826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842A4C9-4775-4ED7-AE86-E350ADB204A9}"/>
                </a:ext>
              </a:extLst>
            </p:cNvPr>
            <p:cNvCxnSpPr/>
            <p:nvPr/>
          </p:nvCxnSpPr>
          <p:spPr>
            <a:xfrm flipV="1">
              <a:off x="3109753" y="5532438"/>
              <a:ext cx="468287" cy="468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53B6828-804A-7541-2DA6-BE109A24C43E}"/>
                </a:ext>
              </a:extLst>
            </p:cNvPr>
            <p:cNvCxnSpPr/>
            <p:nvPr/>
          </p:nvCxnSpPr>
          <p:spPr>
            <a:xfrm flipV="1">
              <a:off x="2857354" y="5524500"/>
              <a:ext cx="488924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A2EB4B42-5744-88B4-1C17-1BF377E78127}"/>
                </a:ext>
              </a:extLst>
            </p:cNvPr>
            <p:cNvCxnSpPr/>
            <p:nvPr/>
          </p:nvCxnSpPr>
          <p:spPr>
            <a:xfrm flipV="1">
              <a:off x="2641465" y="5524500"/>
              <a:ext cx="476225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950C3BBB-85CB-680B-4954-BD2C45319667}"/>
                </a:ext>
              </a:extLst>
            </p:cNvPr>
            <p:cNvCxnSpPr/>
            <p:nvPr/>
          </p:nvCxnSpPr>
          <p:spPr>
            <a:xfrm flipV="1">
              <a:off x="2577969" y="5532438"/>
              <a:ext cx="311133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9951FA1D-C4AB-9DC2-E27C-A66477FCE1A7}"/>
                </a:ext>
              </a:extLst>
            </p:cNvPr>
            <p:cNvCxnSpPr/>
            <p:nvPr/>
          </p:nvCxnSpPr>
          <p:spPr>
            <a:xfrm flipV="1">
              <a:off x="2600192" y="5516563"/>
              <a:ext cx="88895" cy="90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779DB1E-5169-CD26-BE6D-84F6FCD3A870}"/>
                </a:ext>
              </a:extLst>
            </p:cNvPr>
            <p:cNvCxnSpPr/>
            <p:nvPr/>
          </p:nvCxnSpPr>
          <p:spPr>
            <a:xfrm flipV="1">
              <a:off x="1209616" y="4478338"/>
              <a:ext cx="0" cy="5111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9" name="TextBox 64">
              <a:extLst>
                <a:ext uri="{FF2B5EF4-FFF2-40B4-BE49-F238E27FC236}">
                  <a16:creationId xmlns:a16="http://schemas.microsoft.com/office/drawing/2014/main" id="{82EA0EBB-B3AA-BE9F-B7EC-3B92433AB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75" y="4552950"/>
              <a:ext cx="475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50" name="TextBox 65">
              <a:extLst>
                <a:ext uri="{FF2B5EF4-FFF2-40B4-BE49-F238E27FC236}">
                  <a16:creationId xmlns:a16="http://schemas.microsoft.com/office/drawing/2014/main" id="{80A60278-DB0E-5DB5-A361-028240F44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275" y="4710113"/>
              <a:ext cx="4923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C01125B1-ACA3-C121-7073-5382E4465A21}"/>
                </a:ext>
              </a:extLst>
            </p:cNvPr>
            <p:cNvCxnSpPr/>
            <p:nvPr/>
          </p:nvCxnSpPr>
          <p:spPr>
            <a:xfrm flipV="1">
              <a:off x="2966886" y="4464050"/>
              <a:ext cx="0" cy="10604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52" name="TextBox 67">
              <a:extLst>
                <a:ext uri="{FF2B5EF4-FFF2-40B4-BE49-F238E27FC236}">
                  <a16:creationId xmlns:a16="http://schemas.microsoft.com/office/drawing/2014/main" id="{22C2B4D4-6319-9AD7-DB8C-028929D6C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50" y="4787900"/>
              <a:ext cx="4411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53" name="TextBox 68">
              <a:extLst>
                <a:ext uri="{FF2B5EF4-FFF2-40B4-BE49-F238E27FC236}">
                  <a16:creationId xmlns:a16="http://schemas.microsoft.com/office/drawing/2014/main" id="{081C6CC8-40C1-B686-4BBC-FDFC5DA26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5330825"/>
              <a:ext cx="4411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91" name="组合 1">
            <a:extLst>
              <a:ext uri="{FF2B5EF4-FFF2-40B4-BE49-F238E27FC236}">
                <a16:creationId xmlns:a16="http://schemas.microsoft.com/office/drawing/2014/main" id="{B6661306-95B6-33C4-2590-2FB6A54F3292}"/>
              </a:ext>
            </a:extLst>
          </p:cNvPr>
          <p:cNvGrpSpPr>
            <a:grpSpLocks/>
          </p:cNvGrpSpPr>
          <p:nvPr/>
        </p:nvGrpSpPr>
        <p:grpSpPr bwMode="auto">
          <a:xfrm>
            <a:off x="4768850" y="4221163"/>
            <a:ext cx="4324350" cy="2209800"/>
            <a:chOff x="4768850" y="3995738"/>
            <a:chExt cx="4324434" cy="2209800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5F52DD7-9C81-6BA7-D565-02F60532F0AF}"/>
                </a:ext>
              </a:extLst>
            </p:cNvPr>
            <p:cNvCxnSpPr/>
            <p:nvPr/>
          </p:nvCxnSpPr>
          <p:spPr>
            <a:xfrm flipH="1">
              <a:off x="5264160" y="5221288"/>
              <a:ext cx="3316352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994D0240-F2B7-EB52-79EA-9870607E1A71}"/>
                </a:ext>
              </a:extLst>
            </p:cNvPr>
            <p:cNvCxnSpPr/>
            <p:nvPr/>
          </p:nvCxnSpPr>
          <p:spPr>
            <a:xfrm flipH="1">
              <a:off x="5264160" y="6205538"/>
              <a:ext cx="122398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2EEA9E22-7AD1-B236-CE99-9A72BD965EE3}"/>
                </a:ext>
              </a:extLst>
            </p:cNvPr>
            <p:cNvCxnSpPr/>
            <p:nvPr/>
          </p:nvCxnSpPr>
          <p:spPr>
            <a:xfrm flipH="1">
              <a:off x="5264160" y="4465638"/>
              <a:ext cx="3240151" cy="158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338B70C0-EF09-0902-5E6B-DBFC0E3411BE}"/>
                </a:ext>
              </a:extLst>
            </p:cNvPr>
            <p:cNvCxnSpPr/>
            <p:nvPr/>
          </p:nvCxnSpPr>
          <p:spPr>
            <a:xfrm flipV="1">
              <a:off x="5989662" y="4714875"/>
              <a:ext cx="0" cy="51117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6" name="TextBox 93">
              <a:extLst>
                <a:ext uri="{FF2B5EF4-FFF2-40B4-BE49-F238E27FC236}">
                  <a16:creationId xmlns:a16="http://schemas.microsoft.com/office/drawing/2014/main" id="{4DEA8A1D-5126-E468-555C-4A49349FF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563" y="4779963"/>
              <a:ext cx="4753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97" name="TextBox 96">
              <a:extLst>
                <a:ext uri="{FF2B5EF4-FFF2-40B4-BE49-F238E27FC236}">
                  <a16:creationId xmlns:a16="http://schemas.microsoft.com/office/drawing/2014/main" id="{0D2CFFB4-C4D7-C51B-2D08-6B8A2EA44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1563" y="4995863"/>
              <a:ext cx="4411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9026BBA0-BAF8-0E58-637A-0B65B7C39894}"/>
                </a:ext>
              </a:extLst>
            </p:cNvPr>
            <p:cNvCxnSpPr/>
            <p:nvPr/>
          </p:nvCxnSpPr>
          <p:spPr>
            <a:xfrm flipH="1">
              <a:off x="5278448" y="4718050"/>
              <a:ext cx="12096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E332823C-8229-6E07-0F1B-36C5FF839183}"/>
                </a:ext>
              </a:extLst>
            </p:cNvPr>
            <p:cNvCxnSpPr/>
            <p:nvPr/>
          </p:nvCxnSpPr>
          <p:spPr>
            <a:xfrm flipH="1">
              <a:off x="6488146" y="4173538"/>
              <a:ext cx="863617" cy="5524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0C51EB4B-1FF4-0F05-2BF2-F29458223737}"/>
                </a:ext>
              </a:extLst>
            </p:cNvPr>
            <p:cNvCxnSpPr/>
            <p:nvPr/>
          </p:nvCxnSpPr>
          <p:spPr>
            <a:xfrm flipV="1">
              <a:off x="6477033" y="4716463"/>
              <a:ext cx="0" cy="1473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027C784D-A51B-63D3-782A-36BDE258E0DD}"/>
                </a:ext>
              </a:extLst>
            </p:cNvPr>
            <p:cNvCxnSpPr/>
            <p:nvPr/>
          </p:nvCxnSpPr>
          <p:spPr>
            <a:xfrm flipV="1">
              <a:off x="6188103" y="5895975"/>
              <a:ext cx="288931" cy="292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4B87DA1-F29B-7A97-CD46-AC54542FBB59}"/>
                </a:ext>
              </a:extLst>
            </p:cNvPr>
            <p:cNvCxnSpPr/>
            <p:nvPr/>
          </p:nvCxnSpPr>
          <p:spPr>
            <a:xfrm flipV="1">
              <a:off x="5972198" y="5684838"/>
              <a:ext cx="504835" cy="503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6D1FF165-9B0E-7F33-4A64-7BB8CF0150C7}"/>
                </a:ext>
              </a:extLst>
            </p:cNvPr>
            <p:cNvCxnSpPr/>
            <p:nvPr/>
          </p:nvCxnSpPr>
          <p:spPr>
            <a:xfrm flipV="1">
              <a:off x="5756294" y="5468938"/>
              <a:ext cx="720739" cy="719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6C54809-FCE3-0E98-45C8-24E2C63355A4}"/>
                </a:ext>
              </a:extLst>
            </p:cNvPr>
            <p:cNvCxnSpPr/>
            <p:nvPr/>
          </p:nvCxnSpPr>
          <p:spPr>
            <a:xfrm flipV="1">
              <a:off x="5540390" y="5253038"/>
              <a:ext cx="936643" cy="935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1034DAFF-D460-44D6-B48C-E81CC95431A4}"/>
                </a:ext>
              </a:extLst>
            </p:cNvPr>
            <p:cNvCxnSpPr/>
            <p:nvPr/>
          </p:nvCxnSpPr>
          <p:spPr>
            <a:xfrm flipV="1">
              <a:off x="5324486" y="5245100"/>
              <a:ext cx="936643" cy="93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7DAC25EB-80A6-2B9B-E9C5-90C2A5E6DEEA}"/>
                </a:ext>
              </a:extLst>
            </p:cNvPr>
            <p:cNvCxnSpPr/>
            <p:nvPr/>
          </p:nvCxnSpPr>
          <p:spPr>
            <a:xfrm flipV="1">
              <a:off x="5260985" y="5237163"/>
              <a:ext cx="766778" cy="768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41D7072-2ED6-D5CE-C856-84E69877D6D3}"/>
                </a:ext>
              </a:extLst>
            </p:cNvPr>
            <p:cNvCxnSpPr/>
            <p:nvPr/>
          </p:nvCxnSpPr>
          <p:spPr>
            <a:xfrm flipV="1">
              <a:off x="5281623" y="5237163"/>
              <a:ext cx="519122" cy="519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05FFC008-6EA6-3E6F-5805-6698979D48A9}"/>
                </a:ext>
              </a:extLst>
            </p:cNvPr>
            <p:cNvCxnSpPr/>
            <p:nvPr/>
          </p:nvCxnSpPr>
          <p:spPr>
            <a:xfrm flipV="1">
              <a:off x="5260985" y="5245100"/>
              <a:ext cx="311156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68600E6-8DF6-CA5A-74C8-89812A1B6C93}"/>
                </a:ext>
              </a:extLst>
            </p:cNvPr>
            <p:cNvCxnSpPr/>
            <p:nvPr/>
          </p:nvCxnSpPr>
          <p:spPr>
            <a:xfrm flipV="1">
              <a:off x="5283210" y="5229225"/>
              <a:ext cx="88902" cy="90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6EC43BD-8DB8-4105-7E67-E11AAD81DA44}"/>
                </a:ext>
              </a:extLst>
            </p:cNvPr>
            <p:cNvCxnSpPr/>
            <p:nvPr/>
          </p:nvCxnSpPr>
          <p:spPr>
            <a:xfrm flipV="1">
              <a:off x="7351763" y="4179888"/>
              <a:ext cx="0" cy="15430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D86CF64-24D2-3056-5856-CB5CF0416B58}"/>
                </a:ext>
              </a:extLst>
            </p:cNvPr>
            <p:cNvCxnSpPr/>
            <p:nvPr/>
          </p:nvCxnSpPr>
          <p:spPr>
            <a:xfrm flipH="1">
              <a:off x="7351763" y="5730875"/>
              <a:ext cx="122398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86E2FAFF-3D09-6B86-39C3-DD768C1DDFF5}"/>
                </a:ext>
              </a:extLst>
            </p:cNvPr>
            <p:cNvCxnSpPr/>
            <p:nvPr/>
          </p:nvCxnSpPr>
          <p:spPr>
            <a:xfrm flipV="1">
              <a:off x="8316982" y="5465763"/>
              <a:ext cx="250830" cy="2524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B3C0BA45-F5F3-B55E-C1B2-FA133E92045E}"/>
                </a:ext>
              </a:extLst>
            </p:cNvPr>
            <p:cNvCxnSpPr/>
            <p:nvPr/>
          </p:nvCxnSpPr>
          <p:spPr>
            <a:xfrm flipV="1">
              <a:off x="8118540" y="5265738"/>
              <a:ext cx="449272" cy="450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AED5E37E-4D18-3EB7-C00A-ED975A67B753}"/>
                </a:ext>
              </a:extLst>
            </p:cNvPr>
            <p:cNvCxnSpPr/>
            <p:nvPr/>
          </p:nvCxnSpPr>
          <p:spPr>
            <a:xfrm flipV="1">
              <a:off x="7885174" y="5241925"/>
              <a:ext cx="466734" cy="468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B7316533-F6DF-E5BA-A1DD-F62E3711155C}"/>
                </a:ext>
              </a:extLst>
            </p:cNvPr>
            <p:cNvCxnSpPr/>
            <p:nvPr/>
          </p:nvCxnSpPr>
          <p:spPr>
            <a:xfrm flipV="1">
              <a:off x="7632756" y="5233988"/>
              <a:ext cx="487372" cy="488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6D28C9AB-B00C-F2F4-ACB2-F69DAA1E82CA}"/>
                </a:ext>
              </a:extLst>
            </p:cNvPr>
            <p:cNvCxnSpPr/>
            <p:nvPr/>
          </p:nvCxnSpPr>
          <p:spPr>
            <a:xfrm flipV="1">
              <a:off x="7416851" y="5233988"/>
              <a:ext cx="476259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2CE0F82-EE94-F6AD-F60B-555E74B6F92A}"/>
                </a:ext>
              </a:extLst>
            </p:cNvPr>
            <p:cNvCxnSpPr/>
            <p:nvPr/>
          </p:nvCxnSpPr>
          <p:spPr>
            <a:xfrm flipV="1">
              <a:off x="7351763" y="5241925"/>
              <a:ext cx="311156" cy="31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2C72085-69E2-5D3F-24D1-FF9BB7B70F1D}"/>
                </a:ext>
              </a:extLst>
            </p:cNvPr>
            <p:cNvCxnSpPr/>
            <p:nvPr/>
          </p:nvCxnSpPr>
          <p:spPr>
            <a:xfrm flipV="1">
              <a:off x="7373989" y="5226050"/>
              <a:ext cx="90489" cy="90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9" name="TextBox 149">
              <a:extLst>
                <a:ext uri="{FF2B5EF4-FFF2-40B4-BE49-F238E27FC236}">
                  <a16:creationId xmlns:a16="http://schemas.microsoft.com/office/drawing/2014/main" id="{F1343D8B-97AF-EC2B-04A8-C59CA43D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7475" y="4419600"/>
              <a:ext cx="4924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710A36B-B765-50F6-6997-4CBB15F85586}"/>
                </a:ext>
              </a:extLst>
            </p:cNvPr>
            <p:cNvCxnSpPr/>
            <p:nvPr/>
          </p:nvCxnSpPr>
          <p:spPr>
            <a:xfrm flipV="1">
              <a:off x="7742296" y="4173538"/>
              <a:ext cx="0" cy="106045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1" name="TextBox 151">
              <a:extLst>
                <a:ext uri="{FF2B5EF4-FFF2-40B4-BE49-F238E27FC236}">
                  <a16:creationId xmlns:a16="http://schemas.microsoft.com/office/drawing/2014/main" id="{6A0810AE-62E9-5BB5-9378-1EE414539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5675" y="5040313"/>
              <a:ext cx="4411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12D61BE-C99B-D44D-BEC9-B521889E399B}"/>
                </a:ext>
              </a:extLst>
            </p:cNvPr>
            <p:cNvCxnSpPr/>
            <p:nvPr/>
          </p:nvCxnSpPr>
          <p:spPr>
            <a:xfrm flipH="1">
              <a:off x="7351763" y="4184650"/>
              <a:ext cx="1209698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3" name="TextBox 155">
              <a:extLst>
                <a:ext uri="{FF2B5EF4-FFF2-40B4-BE49-F238E27FC236}">
                  <a16:creationId xmlns:a16="http://schemas.microsoft.com/office/drawing/2014/main" id="{10747FBD-6F9A-AE21-AEDC-9D35F4C3E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850" y="4500563"/>
              <a:ext cx="6163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-qV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24" name="TextBox 156">
              <a:extLst>
                <a:ext uri="{FF2B5EF4-FFF2-40B4-BE49-F238E27FC236}">
                  <a16:creationId xmlns:a16="http://schemas.microsoft.com/office/drawing/2014/main" id="{B377E087-BDC7-96F0-777D-C661E989B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3995738"/>
              <a:ext cx="6334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-qV</a:t>
              </a:r>
              <a:r>
                <a:rPr lang="en-US" altLang="zh-CN" sz="1800" b="1" i="1" baseline="-25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zh-CN" altLang="en-US" sz="1800" b="1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26EE7E2-920F-939A-5C21-DAF6E49288A8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1357313" y="171450"/>
            <a:ext cx="6429375" cy="1143000"/>
          </a:xfrm>
          <a:noFill/>
        </p:spPr>
        <p:txBody>
          <a:bodyPr/>
          <a:lstStyle/>
          <a:p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金属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绝缘体</a:t>
            </a:r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半导体系统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B0CE86D-A99B-D0CA-9ED4-C69A1B5A57E3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574675" y="3859213"/>
            <a:ext cx="8029575" cy="2132012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MIS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Metal-Insulator-Semiconductor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Metal-Oxide-Semiconductor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硅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-SiO</a:t>
            </a:r>
            <a:r>
              <a:rPr lang="en-US" altLang="zh-CN" sz="2400" b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铝（铜）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更常用的情况下由具有高导电率的多晶硅作为导电层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仍沿用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一词</a:t>
            </a:r>
          </a:p>
        </p:txBody>
      </p:sp>
      <p:pic>
        <p:nvPicPr>
          <p:cNvPr id="91140" name="Picture 6">
            <a:extLst>
              <a:ext uri="{FF2B5EF4-FFF2-40B4-BE49-F238E27FC236}">
                <a16:creationId xmlns:a16="http://schemas.microsoft.com/office/drawing/2014/main" id="{FB09B42C-A64C-1138-C33D-3279AB55D3D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8" y="1047750"/>
            <a:ext cx="4041775" cy="2786063"/>
          </a:xfrm>
          <a:noFill/>
        </p:spPr>
      </p:pic>
      <p:sp>
        <p:nvSpPr>
          <p:cNvPr id="1319945" name="Text Box 9">
            <a:extLst>
              <a:ext uri="{FF2B5EF4-FFF2-40B4-BE49-F238E27FC236}">
                <a16:creationId xmlns:a16="http://schemas.microsoft.com/office/drawing/2014/main" id="{DA3BD836-7D83-C5C5-AEB2-B0171A8E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5949950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核心：半导体表面的“反型”转变</a:t>
            </a:r>
          </a:p>
        </p:txBody>
      </p:sp>
      <p:grpSp>
        <p:nvGrpSpPr>
          <p:cNvPr id="91142" name="Group 12">
            <a:extLst>
              <a:ext uri="{FF2B5EF4-FFF2-40B4-BE49-F238E27FC236}">
                <a16:creationId xmlns:a16="http://schemas.microsoft.com/office/drawing/2014/main" id="{6A98C34C-C07D-E106-FA9F-D4502489A77B}"/>
              </a:ext>
            </a:extLst>
          </p:cNvPr>
          <p:cNvGrpSpPr>
            <a:grpSpLocks/>
          </p:cNvGrpSpPr>
          <p:nvPr/>
        </p:nvGrpSpPr>
        <p:grpSpPr bwMode="auto">
          <a:xfrm>
            <a:off x="1063625" y="1379538"/>
            <a:ext cx="3500438" cy="600075"/>
            <a:chOff x="584" y="845"/>
            <a:chExt cx="2205" cy="378"/>
          </a:xfrm>
        </p:grpSpPr>
        <p:sp>
          <p:nvSpPr>
            <p:cNvPr id="91144" name="Text Box 10">
              <a:extLst>
                <a:ext uri="{FF2B5EF4-FFF2-40B4-BE49-F238E27FC236}">
                  <a16:creationId xmlns:a16="http://schemas.microsoft.com/office/drawing/2014/main" id="{1FBDEDCD-E098-FE89-7325-8A899CE3A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890"/>
              <a:ext cx="572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栅极</a:t>
              </a:r>
            </a:p>
          </p:txBody>
        </p:sp>
        <p:sp>
          <p:nvSpPr>
            <p:cNvPr id="91145" name="Line 11">
              <a:extLst>
                <a:ext uri="{FF2B5EF4-FFF2-40B4-BE49-F238E27FC236}">
                  <a16:creationId xmlns:a16="http://schemas.microsoft.com/office/drawing/2014/main" id="{84FF01A0-A2EE-2AD7-4E8C-2F086AD05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845"/>
              <a:ext cx="1633" cy="13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1143" name="灯片编号占位符 10">
            <a:extLst>
              <a:ext uri="{FF2B5EF4-FFF2-40B4-BE49-F238E27FC236}">
                <a16:creationId xmlns:a16="http://schemas.microsoft.com/office/drawing/2014/main" id="{23B6833C-9FF9-0760-8183-E13CC52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006E7-6C10-4D8F-9EC1-6CE5189655F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1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994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AB53E50-89C1-4758-C857-9706F23DEF1B}"/>
              </a:ext>
            </a:extLst>
          </p:cNvPr>
          <p:cNvSpPr>
            <a:spLocks noGrp="1" noRot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  <a:noFill/>
        </p:spPr>
        <p:txBody>
          <a:bodyPr/>
          <a:lstStyle/>
          <a:p>
            <a:r>
              <a:rPr kumimoji="1"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FDBFE20-9CBE-19B6-298B-801C41DAE5EA}"/>
              </a:ext>
            </a:extLst>
          </p:cNvPr>
          <p:cNvSpPr>
            <a:spLocks noGrp="1" noRot="1"/>
          </p:cNvSpPr>
          <p:nvPr>
            <p:ph type="body" sz="half" idx="4294967295"/>
          </p:nvPr>
        </p:nvSpPr>
        <p:spPr>
          <a:xfrm>
            <a:off x="647700" y="4868863"/>
            <a:ext cx="7848600" cy="1152525"/>
          </a:xfrm>
          <a:solidFill>
            <a:srgbClr val="FFFFCC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型半导体衬底为例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栅极加以负电压，将吸引空穴到半导体表面，使表面形成带正电荷的空穴积累层</a:t>
            </a:r>
          </a:p>
        </p:txBody>
      </p:sp>
      <p:pic>
        <p:nvPicPr>
          <p:cNvPr id="92164" name="Picture 6">
            <a:extLst>
              <a:ext uri="{FF2B5EF4-FFF2-40B4-BE49-F238E27FC236}">
                <a16:creationId xmlns:a16="http://schemas.microsoft.com/office/drawing/2014/main" id="{9C24B75A-A427-44DA-7BAD-AF0B9A482FCF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1524000"/>
            <a:ext cx="5905500" cy="2757488"/>
          </a:xfrm>
          <a:noFill/>
        </p:spPr>
      </p:pic>
      <p:sp>
        <p:nvSpPr>
          <p:cNvPr id="92165" name="灯片编号占位符 6">
            <a:extLst>
              <a:ext uri="{FF2B5EF4-FFF2-40B4-BE49-F238E27FC236}">
                <a16:creationId xmlns:a16="http://schemas.microsoft.com/office/drawing/2014/main" id="{8A502FB0-6990-63C6-99EF-3B77F3BE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C8B0ED-B985-4F1E-BB3C-78DEB22F88C2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166" name="Text Box 11">
            <a:extLst>
              <a:ext uri="{FF2B5EF4-FFF2-40B4-BE49-F238E27FC236}">
                <a16:creationId xmlns:a16="http://schemas.microsoft.com/office/drawing/2014/main" id="{AB07134E-8DA6-1335-3378-F3EB5D69F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346575"/>
            <a:ext cx="7007225" cy="522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半导体表面相对于体内的电势差称为表面势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6">
            <a:extLst>
              <a:ext uri="{FF2B5EF4-FFF2-40B4-BE49-F238E27FC236}">
                <a16:creationId xmlns:a16="http://schemas.microsoft.com/office/drawing/2014/main" id="{5FCE1C70-E2F4-B1E3-B0E1-D5B3DFDDDA0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412875"/>
            <a:ext cx="5903912" cy="2755900"/>
          </a:xfrm>
          <a:noFill/>
        </p:spPr>
      </p:pic>
      <p:sp>
        <p:nvSpPr>
          <p:cNvPr id="93187" name="Rectangle 2">
            <a:extLst>
              <a:ext uri="{FF2B5EF4-FFF2-40B4-BE49-F238E27FC236}">
                <a16:creationId xmlns:a16="http://schemas.microsoft.com/office/drawing/2014/main" id="{DF304B4E-5629-9269-CB85-2595E8BBAE51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33475" y="215900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3188" name="Text Box 9">
            <a:extLst>
              <a:ext uri="{FF2B5EF4-FFF2-40B4-BE49-F238E27FC236}">
                <a16:creationId xmlns:a16="http://schemas.microsoft.com/office/drawing/2014/main" id="{26AFBE66-F682-2E9C-C2F4-9DCFABF1D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822700"/>
            <a:ext cx="8439150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当栅压为正，既有从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型半导体表面排斥多数载流子空穴的作用，又有吸引少数载流子电子到半导体表面的作用。</a:t>
            </a:r>
          </a:p>
        </p:txBody>
      </p:sp>
      <p:sp>
        <p:nvSpPr>
          <p:cNvPr id="93189" name="Text Box 10">
            <a:extLst>
              <a:ext uri="{FF2B5EF4-FFF2-40B4-BE49-F238E27FC236}">
                <a16:creationId xmlns:a16="http://schemas.microsoft.com/office/drawing/2014/main" id="{3874900F-6CF1-A567-9088-3F6B66D2A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84713"/>
            <a:ext cx="84248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正栅压较小时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，主要是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型半导体表面的空穴被赶走，形成带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负电荷的耗尽层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。空间电荷区可屏蔽栅压引起的电场。空间电荷区中存在的电场引起电势的变化，使能带弯曲向下，形成空穴势垒。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6FD934AC-84CA-1EF6-7EF0-7FB23BD2929B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013075"/>
            <a:ext cx="3740150" cy="461963"/>
            <a:chOff x="2517" y="2024"/>
            <a:chExt cx="2356" cy="291"/>
          </a:xfrm>
        </p:grpSpPr>
        <p:sp>
          <p:nvSpPr>
            <p:cNvPr id="93192" name="Text Box 11">
              <a:extLst>
                <a:ext uri="{FF2B5EF4-FFF2-40B4-BE49-F238E27FC236}">
                  <a16:creationId xmlns:a16="http://schemas.microsoft.com/office/drawing/2014/main" id="{00E888A8-19B2-FCFB-DC25-775B04FF0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024"/>
              <a:ext cx="1086" cy="29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CC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空间电荷区</a:t>
              </a:r>
            </a:p>
          </p:txBody>
        </p:sp>
        <p:sp>
          <p:nvSpPr>
            <p:cNvPr id="93193" name="Line 12">
              <a:extLst>
                <a:ext uri="{FF2B5EF4-FFF2-40B4-BE49-F238E27FC236}">
                  <a16:creationId xmlns:a16="http://schemas.microsoft.com/office/drawing/2014/main" id="{C49C3958-D76B-B1F7-4530-4D77172F8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7" y="2115"/>
              <a:ext cx="127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3191" name="灯片编号占位符 11">
            <a:extLst>
              <a:ext uri="{FF2B5EF4-FFF2-40B4-BE49-F238E27FC236}">
                <a16:creationId xmlns:a16="http://schemas.microsoft.com/office/drawing/2014/main" id="{CEA4FBBC-AF34-E5D6-B781-E1902916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B252B4-3856-4F10-AF35-E9BD84A314CB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6">
            <a:extLst>
              <a:ext uri="{FF2B5EF4-FFF2-40B4-BE49-F238E27FC236}">
                <a16:creationId xmlns:a16="http://schemas.microsoft.com/office/drawing/2014/main" id="{D287FE78-30FA-0C18-C33D-79D61A68EDA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1341438"/>
            <a:ext cx="7129463" cy="3128962"/>
          </a:xfrm>
          <a:noFill/>
        </p:spPr>
      </p:pic>
      <p:sp>
        <p:nvSpPr>
          <p:cNvPr id="94211" name="Rectangle 2">
            <a:extLst>
              <a:ext uri="{FF2B5EF4-FFF2-40B4-BE49-F238E27FC236}">
                <a16:creationId xmlns:a16="http://schemas.microsoft.com/office/drawing/2014/main" id="{3CFBF5D4-DD74-5440-A5E8-52283642C54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41413" y="260350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4212" name="Text Box 9">
            <a:extLst>
              <a:ext uri="{FF2B5EF4-FFF2-40B4-BE49-F238E27FC236}">
                <a16:creationId xmlns:a16="http://schemas.microsoft.com/office/drawing/2014/main" id="{1338522F-540B-BA62-D923-507836ECC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554538"/>
            <a:ext cx="75723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当正栅压较大时，表面势增强足够大时，表面处的费米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能级有可能进入带隙上半部，这时在表面的电子浓度将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超过空穴浓度，从而形成电子导电层</a:t>
            </a:r>
          </a:p>
        </p:txBody>
      </p:sp>
      <p:sp>
        <p:nvSpPr>
          <p:cNvPr id="94213" name="Text Box 10">
            <a:extLst>
              <a:ext uri="{FF2B5EF4-FFF2-40B4-BE49-F238E27FC236}">
                <a16:creationId xmlns:a16="http://schemas.microsoft.com/office/drawing/2014/main" id="{56073463-D646-2F41-0E73-5FA8B6FE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661025"/>
            <a:ext cx="75723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其载流子是和体内导电型号相反的，称其为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反型层</a:t>
            </a:r>
          </a:p>
        </p:txBody>
      </p:sp>
      <p:sp>
        <p:nvSpPr>
          <p:cNvPr id="94214" name="灯片编号占位符 7">
            <a:extLst>
              <a:ext uri="{FF2B5EF4-FFF2-40B4-BE49-F238E27FC236}">
                <a16:creationId xmlns:a16="http://schemas.microsoft.com/office/drawing/2014/main" id="{CBA549AC-BF4A-BB09-DD84-B4F87009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B89912-C299-4219-BEBD-9EF275107FC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6">
            <a:extLst>
              <a:ext uri="{FF2B5EF4-FFF2-40B4-BE49-F238E27FC236}">
                <a16:creationId xmlns:a16="http://schemas.microsoft.com/office/drawing/2014/main" id="{1E70D55B-2F24-9EBC-1F8A-FFBEA658A9E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6475" y="1379538"/>
            <a:ext cx="7129463" cy="3128962"/>
          </a:xfrm>
          <a:noFill/>
        </p:spPr>
      </p:pic>
      <p:sp>
        <p:nvSpPr>
          <p:cNvPr id="95235" name="Rectangle 2">
            <a:extLst>
              <a:ext uri="{FF2B5EF4-FFF2-40B4-BE49-F238E27FC236}">
                <a16:creationId xmlns:a16="http://schemas.microsoft.com/office/drawing/2014/main" id="{E6EAEF41-C750-AFC9-FD66-6AF205D3E1F4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133475" y="188913"/>
            <a:ext cx="6861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4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结构中的空间电荷区</a:t>
            </a:r>
          </a:p>
        </p:txBody>
      </p:sp>
      <p:sp>
        <p:nvSpPr>
          <p:cNvPr id="95236" name="Text Box 5">
            <a:extLst>
              <a:ext uri="{FF2B5EF4-FFF2-40B4-BE49-F238E27FC236}">
                <a16:creationId xmlns:a16="http://schemas.microsoft.com/office/drawing/2014/main" id="{0810B56C-667F-547D-C60F-868C0770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4732338"/>
            <a:ext cx="8188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反型层中的电子实际上被限在表面附近能量最低的一个狭窄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区域，因此反型层有时也称为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5237" name="Text Box 7">
            <a:extLst>
              <a:ext uri="{FF2B5EF4-FFF2-40B4-BE49-F238E27FC236}">
                <a16:creationId xmlns:a16="http://schemas.microsoft.com/office/drawing/2014/main" id="{2C1DEEA5-F216-EEA7-5687-76C77EFF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5545138"/>
            <a:ext cx="81375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型半导体的表面反型层是由电子构成的，所以也称为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</a:p>
        </p:txBody>
      </p:sp>
      <p:sp>
        <p:nvSpPr>
          <p:cNvPr id="95238" name="灯片编号占位符 7">
            <a:extLst>
              <a:ext uri="{FF2B5EF4-FFF2-40B4-BE49-F238E27FC236}">
                <a16:creationId xmlns:a16="http://schemas.microsoft.com/office/drawing/2014/main" id="{421D5FFB-D83A-3721-E9FC-22AAAF7C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C20B5-CAD6-4BF0-8AF0-0D07C61B443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图片 2">
            <a:extLst>
              <a:ext uri="{FF2B5EF4-FFF2-40B4-BE49-F238E27FC236}">
                <a16:creationId xmlns:a16="http://schemas.microsoft.com/office/drawing/2014/main" id="{8EB428F5-5DCC-192B-776A-A3EA7939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1476375"/>
            <a:ext cx="34480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Text Box 10">
            <a:extLst>
              <a:ext uri="{FF2B5EF4-FFF2-40B4-BE49-F238E27FC236}">
                <a16:creationId xmlns:a16="http://schemas.microsoft.com/office/drawing/2014/main" id="{FAF84899-8436-9A93-8107-19404F7B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1978025"/>
            <a:ext cx="5680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源区和漏区之间相当于两个背靠背的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结，即便加电压，只有反向饱和电流</a:t>
            </a:r>
          </a:p>
        </p:txBody>
      </p:sp>
      <p:sp>
        <p:nvSpPr>
          <p:cNvPr id="96260" name="Text Box 18">
            <a:extLst>
              <a:ext uri="{FF2B5EF4-FFF2-40B4-BE49-F238E27FC236}">
                <a16:creationId xmlns:a16="http://schemas.microsoft.com/office/drawing/2014/main" id="{3F54EDF1-B61B-7E41-6927-2004C4979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051175"/>
            <a:ext cx="5600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栅极加以正偏压，超过阈值形成反型层，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沟道，再在栅极和漏极间加以电压，则有较明显的电流产生</a:t>
            </a:r>
          </a:p>
        </p:txBody>
      </p:sp>
      <p:sp>
        <p:nvSpPr>
          <p:cNvPr id="1947667" name="Text Box 19">
            <a:extLst>
              <a:ext uri="{FF2B5EF4-FFF2-40B4-BE49-F238E27FC236}">
                <a16:creationId xmlns:a16="http://schemas.microsoft.com/office/drawing/2014/main" id="{429228AD-CE62-716D-2E7B-3659B0731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4389438"/>
            <a:ext cx="684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即通过控制栅极电压，可控制源、漏之间的通断</a:t>
            </a:r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1F84D0C8-C4C2-73C4-714B-A7BECF34A2DE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55650" y="333375"/>
            <a:ext cx="76327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型</a:t>
            </a:r>
            <a:r>
              <a:rPr kumimoji="1" lang="en-US" altLang="zh-CN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kumimoji="1" lang="zh-CN" altLang="en-US" sz="40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场效应管的基础原理</a:t>
            </a:r>
          </a:p>
        </p:txBody>
      </p:sp>
      <p:sp>
        <p:nvSpPr>
          <p:cNvPr id="96263" name="灯片编号占位符 11">
            <a:extLst>
              <a:ext uri="{FF2B5EF4-FFF2-40B4-BE49-F238E27FC236}">
                <a16:creationId xmlns:a16="http://schemas.microsoft.com/office/drawing/2014/main" id="{8F81536A-199E-EADC-1655-A312ACCF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4DB8EF-8EC9-4D8F-93B7-A9C88C2C8214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192" name="Text Box 9">
            <a:extLst>
              <a:ext uri="{FF2B5EF4-FFF2-40B4-BE49-F238E27FC236}">
                <a16:creationId xmlns:a16="http://schemas.microsoft.com/office/drawing/2014/main" id="{3D96C827-D670-F2D4-AF20-287AE658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4987925"/>
            <a:ext cx="6607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场效应管是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单极型器件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，沟道中参加导电的主要是多数载流子，相比之下易于控制，热稳定性好，抗辐射能力强</a:t>
            </a:r>
            <a:endParaRPr lang="en-US" alt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193" name="Text Box 11">
            <a:extLst>
              <a:ext uri="{FF2B5EF4-FFF2-40B4-BE49-F238E27FC236}">
                <a16:creationId xmlns:a16="http://schemas.microsoft.com/office/drawing/2014/main" id="{DF3F714C-46E6-6E89-8E7B-05E0D571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5684838"/>
            <a:ext cx="2478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NMOS  PMOS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5D2DF5-BC09-829C-E6F9-F76C82AE6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6226175"/>
            <a:ext cx="510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思考：源极和漏极是什么金半接触？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67" grpId="0"/>
      <p:bldP spid="93192" grpId="0"/>
      <p:bldP spid="93193" grpId="0"/>
      <p:bldP spid="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图片 2">
            <a:extLst>
              <a:ext uri="{FF2B5EF4-FFF2-40B4-BE49-F238E27FC236}">
                <a16:creationId xmlns:a16="http://schemas.microsoft.com/office/drawing/2014/main" id="{4D41526B-A98A-9AE8-22E4-53BF2883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60488"/>
            <a:ext cx="3959225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 Box 3">
            <a:extLst>
              <a:ext uri="{FF2B5EF4-FFF2-40B4-BE49-F238E27FC236}">
                <a16:creationId xmlns:a16="http://schemas.microsoft.com/office/drawing/2014/main" id="{028B6720-16AD-E211-46C3-3D3BB194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940175"/>
            <a:ext cx="7661275" cy="2308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集成电路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管作为负载器件，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管作为驱动器件，因此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在同个衬底上同时制作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沟道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。在制作中，必须将一种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晶体管制作在衬底上，而将另一种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晶体管制作在比衬底浓度高的阱中。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集成电路工艺根据阱的导电类型可以分为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阱工艺、</a:t>
            </a:r>
            <a:r>
              <a:rPr lang="en-US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阱工艺和双阱工艺。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F3053AA4-76FA-AA85-BB70-6886BD282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190500"/>
            <a:ext cx="1625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CMOS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09BDCF1F-B67F-3833-018D-75A747B79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836613"/>
            <a:ext cx="7159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omplementary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etal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xide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emiconductor </a:t>
            </a:r>
            <a:endParaRPr lang="zh-CN" altLang="en-US" sz="2800" b="1">
              <a:solidFill>
                <a:srgbClr val="0000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286" name="灯片编号占位符 6">
            <a:extLst>
              <a:ext uri="{FF2B5EF4-FFF2-40B4-BE49-F238E27FC236}">
                <a16:creationId xmlns:a16="http://schemas.microsoft.com/office/drawing/2014/main" id="{71CA7A5E-2294-1D31-E81C-F71869D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72947-1697-4527-96AE-AB8F07EBCCD1}" type="slidenum">
              <a:rPr lang="en-US" altLang="zh-CN" sz="1200" b="1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zh-CN" sz="12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2B69BB2A-D4EE-746E-6E62-D335F70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711200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重点掌握的知识点</a:t>
            </a:r>
          </a:p>
        </p:txBody>
      </p:sp>
      <p:sp>
        <p:nvSpPr>
          <p:cNvPr id="98307" name="内容占位符 2">
            <a:extLst>
              <a:ext uri="{FF2B5EF4-FFF2-40B4-BE49-F238E27FC236}">
                <a16:creationId xmlns:a16="http://schemas.microsoft.com/office/drawing/2014/main" id="{3196D2FE-B492-43ED-E851-C2A6DED2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56213"/>
          </a:xfrm>
        </p:spPr>
        <p:txBody>
          <a:bodyPr/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电子亲和能（真空能级与导带底之差）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功函数（真空能级与费米能级之差）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结（零偏、正偏、反偏）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电场、耗尽区宽度求法</a:t>
            </a: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电压关系：少子扩散模型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异质结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注入比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金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半接触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肖特基还是欧姆，取决于金属和半导体的费米能级高低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型半导体：金高欧姆金低肖；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型半导体：金低欧姆金高肖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肖特基接触和欧姆接触能带图的画法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肖特基结电流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电压关系：热发射模型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308" name="灯片编号占位符 5">
            <a:extLst>
              <a:ext uri="{FF2B5EF4-FFF2-40B4-BE49-F238E27FC236}">
                <a16:creationId xmlns:a16="http://schemas.microsoft.com/office/drawing/2014/main" id="{8B9E986B-6542-24B9-F1D5-3EF8266B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E43D5-4778-4385-856E-4509BC7C71C4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09" name="对象 1">
            <a:extLst>
              <a:ext uri="{FF2B5EF4-FFF2-40B4-BE49-F238E27FC236}">
                <a16:creationId xmlns:a16="http://schemas.microsoft.com/office/drawing/2014/main" id="{29723ED6-B4E2-76B0-7984-F27E5D48E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433047"/>
              </p:ext>
            </p:extLst>
          </p:nvPr>
        </p:nvGraphicFramePr>
        <p:xfrm>
          <a:off x="5557838" y="5916613"/>
          <a:ext cx="177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79360" progId="Equation.DSMT4">
                  <p:embed/>
                </p:oleObj>
              </mc:Choice>
              <mc:Fallback>
                <p:oleObj name="Equation" r:id="rId2" imgW="977760" imgH="2793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916613"/>
                        <a:ext cx="1774825" cy="504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对象 2">
            <a:extLst>
              <a:ext uri="{FF2B5EF4-FFF2-40B4-BE49-F238E27FC236}">
                <a16:creationId xmlns:a16="http://schemas.microsoft.com/office/drawing/2014/main" id="{60264AEB-0953-6ADB-EA9C-BEB01EEB45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34682"/>
              </p:ext>
            </p:extLst>
          </p:nvPr>
        </p:nvGraphicFramePr>
        <p:xfrm>
          <a:off x="4754563" y="2819400"/>
          <a:ext cx="1990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79360" progId="Equation.DSMT4">
                  <p:embed/>
                </p:oleObj>
              </mc:Choice>
              <mc:Fallback>
                <p:oleObj name="Equation" r:id="rId4" imgW="1104840" imgH="2793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563" y="2819400"/>
                        <a:ext cx="1990725" cy="503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EF493BB7-CDAF-B7FA-C977-28D16E7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5EC78766-1A25-EF3B-1A3B-190FC541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5.1-5.5</a:t>
            </a:r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6D4BE714-DB2F-4D83-133F-0F95BF9EE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88D7B1-8D84-4A51-A662-34CD38DFCA28}" type="slidenum">
              <a:rPr lang="zh-CN" altLang="en-US" sz="1200" smtClean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zh-CN" altLang="en-US" sz="120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A47C7DEC-D8A2-E083-F7A4-3998CAD8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固体间接触的电特性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91AE0404-A3C2-C89B-4ADD-2B26AB71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4.4.1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金属间接触的电特性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4.4.2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半导体结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4.4.3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半导体接触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4.4.4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金属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绝缘体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半导体系统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9779BC0F-A800-2998-6E6E-4F4E21F3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F5CE30-E50A-40AD-AAFE-D9C8638C94E2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4617</Words>
  <Application>Microsoft Office PowerPoint</Application>
  <PresentationFormat>On-screen Show (4:3)</PresentationFormat>
  <Paragraphs>763</Paragraphs>
  <Slides>88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微软雅黑</vt:lpstr>
      <vt:lpstr>Arial</vt:lpstr>
      <vt:lpstr>Calibri</vt:lpstr>
      <vt:lpstr>Times New Roman</vt:lpstr>
      <vt:lpstr>Wingdings</vt:lpstr>
      <vt:lpstr>Office 主题​​</vt:lpstr>
      <vt:lpstr>Equation</vt:lpstr>
      <vt:lpstr>公式</vt:lpstr>
      <vt:lpstr>MathType 7.0 Equation</vt:lpstr>
      <vt:lpstr>第四章  固体的电特性</vt:lpstr>
      <vt:lpstr>内容提要</vt:lpstr>
      <vt:lpstr>4.4  固体间接触的电特性</vt:lpstr>
      <vt:lpstr>功函数与热电子发射</vt:lpstr>
      <vt:lpstr>金属电子气模型解释热电子发射</vt:lpstr>
      <vt:lpstr>金属电子气模型解释热电子发射</vt:lpstr>
      <vt:lpstr>不同金属间的接触</vt:lpstr>
      <vt:lpstr>金属接触后电子的流动与平衡</vt:lpstr>
      <vt:lpstr>4.4  固体间接触的电特性</vt:lpstr>
      <vt:lpstr>4.4.2  半导体结</vt:lpstr>
      <vt:lpstr>PN 结</vt:lpstr>
      <vt:lpstr>PowerPoint Presentation</vt:lpstr>
      <vt:lpstr>PowerPoint Presentation</vt:lpstr>
      <vt:lpstr>4.4.2  半导体结</vt:lpstr>
      <vt:lpstr>PowerPoint Presentation</vt:lpstr>
      <vt:lpstr>半导体PN结中的接触电势差</vt:lpstr>
      <vt:lpstr>PowerPoint Presentation</vt:lpstr>
      <vt:lpstr>PN结中的空间电荷区</vt:lpstr>
      <vt:lpstr>平衡状态下的结区载流子浓度</vt:lpstr>
      <vt:lpstr>平衡状态下的结区载流子浓度</vt:lpstr>
      <vt:lpstr>PN结中的空间电荷区</vt:lpstr>
      <vt:lpstr>空间电荷区电场强度估计</vt:lpstr>
      <vt:lpstr>空间电荷区宽度和强度的估计</vt:lpstr>
      <vt:lpstr>空间电荷区总宽度W和电场强度Emax</vt:lpstr>
      <vt:lpstr>基本结论</vt:lpstr>
      <vt:lpstr>示例：能带图如何画？</vt:lpstr>
      <vt:lpstr>4.4.2  半导体结</vt:lpstr>
      <vt:lpstr>正偏下的空间电荷区变窄</vt:lpstr>
      <vt:lpstr>PN结的正向注入</vt:lpstr>
      <vt:lpstr>正向注入下的非平衡载流子</vt:lpstr>
      <vt:lpstr>理想电流-电压关系的假设</vt:lpstr>
      <vt:lpstr>正偏的理想电子电流与空穴电流成分</vt:lpstr>
      <vt:lpstr>非平衡载流子形成的边界扩散电流</vt:lpstr>
      <vt:lpstr>非平衡载流子形成的边界扩散电流</vt:lpstr>
      <vt:lpstr>非平衡载流子形成的边界扩散电流</vt:lpstr>
      <vt:lpstr>4.4.2  半导体结</vt:lpstr>
      <vt:lpstr>反偏下的空间电荷区变宽</vt:lpstr>
      <vt:lpstr>反偏情况下的PN结理想电流</vt:lpstr>
      <vt:lpstr>PowerPoint Presentation</vt:lpstr>
      <vt:lpstr>PowerPoint Presentation</vt:lpstr>
      <vt:lpstr>反向偏压下的反向电流</vt:lpstr>
      <vt:lpstr>考虑空间电荷区载流子产生后的反向电流</vt:lpstr>
      <vt:lpstr>PN结的伏安特性（I-V特性）</vt:lpstr>
      <vt:lpstr>晶体管放大的物理基础</vt:lpstr>
      <vt:lpstr>反偏下pn结的击穿</vt:lpstr>
      <vt:lpstr>4.4.2  半导体结</vt:lpstr>
      <vt:lpstr>半导体异质结</vt:lpstr>
      <vt:lpstr>半导体异质结</vt:lpstr>
      <vt:lpstr>4.4.2  半导体结</vt:lpstr>
      <vt:lpstr>三种能带配合方式</vt:lpstr>
      <vt:lpstr>组成异质结之前的材料能带图</vt:lpstr>
      <vt:lpstr>组成异质结之后的能带图</vt:lpstr>
      <vt:lpstr>pN异质结能带图的画法</vt:lpstr>
      <vt:lpstr>nP异质结能带图的画法</vt:lpstr>
      <vt:lpstr>画异质结能带图的注意事项</vt:lpstr>
      <vt:lpstr>4.4.2  半导体结</vt:lpstr>
      <vt:lpstr>注入比</vt:lpstr>
      <vt:lpstr>同质PN结的注入比</vt:lpstr>
      <vt:lpstr>异质PN结具有很高的注入比</vt:lpstr>
      <vt:lpstr>4.4  固体间接触的电特性</vt:lpstr>
      <vt:lpstr>PowerPoint Presentation</vt:lpstr>
      <vt:lpstr>PowerPoint Presentation</vt:lpstr>
      <vt:lpstr>肖特基势垒-肖特基结</vt:lpstr>
      <vt:lpstr>PowerPoint Presentation</vt:lpstr>
      <vt:lpstr>半导体与金属接触后的能带</vt:lpstr>
      <vt:lpstr>反向偏压的影响</vt:lpstr>
      <vt:lpstr>正向偏压的影响</vt:lpstr>
      <vt:lpstr>基于热发射理论的电流 （热电子是从费米能级发射的）</vt:lpstr>
      <vt:lpstr>基于热发射理论的电流</vt:lpstr>
      <vt:lpstr>PN结二极管与肖特基结二极管比较</vt:lpstr>
      <vt:lpstr>PN结二极管与肖特基结二极管比较</vt:lpstr>
      <vt:lpstr>PN结二极管与肖特基结二极管比较</vt:lpstr>
      <vt:lpstr>金属与半导体的欧姆接触</vt:lpstr>
      <vt:lpstr>金属-n型半导体欧姆接触</vt:lpstr>
      <vt:lpstr>PowerPoint Presentation</vt:lpstr>
      <vt:lpstr>PowerPoint Presentation</vt:lpstr>
      <vt:lpstr>金属与半导体的欧姆接触</vt:lpstr>
      <vt:lpstr>互动环节</vt:lpstr>
      <vt:lpstr>4.4  固体间接触的电特性</vt:lpstr>
      <vt:lpstr>金属-绝缘体-半导体系统</vt:lpstr>
      <vt:lpstr>MOS结构中的空间电荷区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重点掌握的知识点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固体的电特性</dc:title>
  <dc:creator>Wang Lai</dc:creator>
  <cp:lastModifiedBy>Man Fong Lio</cp:lastModifiedBy>
  <cp:revision>212</cp:revision>
  <dcterms:created xsi:type="dcterms:W3CDTF">2013-04-07T02:19:56Z</dcterms:created>
  <dcterms:modified xsi:type="dcterms:W3CDTF">2024-05-28T02:15:28Z</dcterms:modified>
</cp:coreProperties>
</file>