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382" r:id="rId2"/>
    <p:sldId id="277" r:id="rId3"/>
    <p:sldId id="278" r:id="rId4"/>
    <p:sldId id="256" r:id="rId5"/>
    <p:sldId id="377" r:id="rId6"/>
    <p:sldId id="346" r:id="rId7"/>
    <p:sldId id="264" r:id="rId8"/>
    <p:sldId id="265" r:id="rId9"/>
    <p:sldId id="354" r:id="rId10"/>
    <p:sldId id="272" r:id="rId11"/>
    <p:sldId id="355" r:id="rId12"/>
    <p:sldId id="347" r:id="rId13"/>
    <p:sldId id="348" r:id="rId14"/>
    <p:sldId id="349" r:id="rId15"/>
    <p:sldId id="274" r:id="rId16"/>
    <p:sldId id="275" r:id="rId17"/>
    <p:sldId id="276" r:id="rId18"/>
    <p:sldId id="279" r:id="rId19"/>
    <p:sldId id="280" r:id="rId20"/>
    <p:sldId id="281" r:id="rId21"/>
    <p:sldId id="282" r:id="rId22"/>
    <p:sldId id="283" r:id="rId23"/>
    <p:sldId id="284" r:id="rId24"/>
    <p:sldId id="379" r:id="rId25"/>
    <p:sldId id="356" r:id="rId26"/>
    <p:sldId id="357" r:id="rId27"/>
    <p:sldId id="359" r:id="rId28"/>
    <p:sldId id="286" r:id="rId29"/>
    <p:sldId id="360" r:id="rId30"/>
    <p:sldId id="361" r:id="rId31"/>
    <p:sldId id="365" r:id="rId32"/>
    <p:sldId id="366" r:id="rId33"/>
    <p:sldId id="367" r:id="rId34"/>
    <p:sldId id="369" r:id="rId35"/>
    <p:sldId id="370" r:id="rId36"/>
    <p:sldId id="291" r:id="rId37"/>
    <p:sldId id="292" r:id="rId38"/>
    <p:sldId id="294" r:id="rId39"/>
    <p:sldId id="371" r:id="rId40"/>
    <p:sldId id="315" r:id="rId41"/>
    <p:sldId id="317" r:id="rId42"/>
    <p:sldId id="318" r:id="rId43"/>
    <p:sldId id="319" r:id="rId44"/>
    <p:sldId id="320" r:id="rId45"/>
    <p:sldId id="323" r:id="rId46"/>
    <p:sldId id="324" r:id="rId47"/>
    <p:sldId id="325" r:id="rId48"/>
    <p:sldId id="326" r:id="rId49"/>
    <p:sldId id="327" r:id="rId50"/>
    <p:sldId id="328" r:id="rId51"/>
    <p:sldId id="330" r:id="rId52"/>
    <p:sldId id="331" r:id="rId53"/>
    <p:sldId id="332" r:id="rId54"/>
    <p:sldId id="374" r:id="rId55"/>
    <p:sldId id="378" r:id="rId56"/>
    <p:sldId id="333" r:id="rId57"/>
    <p:sldId id="373" r:id="rId58"/>
    <p:sldId id="372" r:id="rId59"/>
    <p:sldId id="375" r:id="rId60"/>
    <p:sldId id="341" r:id="rId61"/>
    <p:sldId id="344" r:id="rId62"/>
    <p:sldId id="345" r:id="rId63"/>
    <p:sldId id="381" r:id="rId64"/>
    <p:sldId id="380" r:id="rId6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La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74" autoAdjust="0"/>
  </p:normalViewPr>
  <p:slideViewPr>
    <p:cSldViewPr>
      <p:cViewPr varScale="1">
        <p:scale>
          <a:sx n="73" d="100"/>
          <a:sy n="73" d="100"/>
        </p:scale>
        <p:origin x="1181"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DE4D914-D783-B355-A51B-557F3F44665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9F429F5-2210-701B-CCCB-C580B063B64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CC6CC38-D3BF-4658-98FF-03EE2BF33387}" type="datetimeFigureOut">
              <a:rPr lang="zh-CN" altLang="en-US"/>
              <a:pPr>
                <a:defRPr/>
              </a:pPr>
              <a:t>2024/6/4</a:t>
            </a:fld>
            <a:endParaRPr lang="zh-CN" altLang="en-US"/>
          </a:p>
        </p:txBody>
      </p:sp>
      <p:sp>
        <p:nvSpPr>
          <p:cNvPr id="4" name="幻灯片图像占位符 3">
            <a:extLst>
              <a:ext uri="{FF2B5EF4-FFF2-40B4-BE49-F238E27FC236}">
                <a16:creationId xmlns:a16="http://schemas.microsoft.com/office/drawing/2014/main" id="{188FD252-97E6-C454-D2A9-1864D13C6B0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74EC00B3-6F30-A247-B9EB-3136D56624B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C4CFB81-9EAC-BF01-67F1-4705E073DD3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99659DD2-900D-CFFA-41AD-33FBECE8642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8069266-A9A8-477D-8ADA-67ECF1CDB48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4353CE3C-578A-25A9-5CE3-DB28BC1D51C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EDBD4E4E-6D88-8BAA-0E1B-DE25E8ACD4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72" name="灯片编号占位符 3">
            <a:extLst>
              <a:ext uri="{FF2B5EF4-FFF2-40B4-BE49-F238E27FC236}">
                <a16:creationId xmlns:a16="http://schemas.microsoft.com/office/drawing/2014/main" id="{F32B0826-A6FC-5DEB-5836-E617161E5B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CFF28D9-21D8-4C57-9997-802B734829A4}" type="slidenum">
              <a:rPr lang="zh-CN" altLang="en-US" smtClean="0"/>
              <a:pPr>
                <a:spcBef>
                  <a:spcPct val="0"/>
                </a:spcBef>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E465A20-26F1-7B47-C9CD-505430B56E4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9CEA890-A25A-41D1-A382-18D707789FB8}" type="slidenum">
              <a:rPr lang="en-US" altLang="zh-CN" sz="1300">
                <a:latin typeface="Arial" panose="020B0604020202020204" pitchFamily="34" charset="0"/>
                <a:ea typeface="楷体_GB2312" pitchFamily="49" charset="-122"/>
              </a:rPr>
              <a:pPr algn="r" eaLnBrk="1" hangingPunct="1">
                <a:spcBef>
                  <a:spcPct val="0"/>
                </a:spcBef>
              </a:pPr>
              <a:t>36</a:t>
            </a:fld>
            <a:endParaRPr lang="en-US" altLang="zh-CN" sz="1300">
              <a:latin typeface="Arial" panose="020B0604020202020204" pitchFamily="34" charset="0"/>
              <a:ea typeface="楷体_GB2312" pitchFamily="49" charset="-122"/>
            </a:endParaRPr>
          </a:p>
        </p:txBody>
      </p:sp>
      <p:sp>
        <p:nvSpPr>
          <p:cNvPr id="49155" name="Rectangle 2">
            <a:extLst>
              <a:ext uri="{FF2B5EF4-FFF2-40B4-BE49-F238E27FC236}">
                <a16:creationId xmlns:a16="http://schemas.microsoft.com/office/drawing/2014/main" id="{EECD4C15-DD69-441B-BA99-56AE47B3D2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a:extLst>
              <a:ext uri="{FF2B5EF4-FFF2-40B4-BE49-F238E27FC236}">
                <a16:creationId xmlns:a16="http://schemas.microsoft.com/office/drawing/2014/main" id="{C76E7E92-754C-9EC0-FC31-2DF02F0BDA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sym typeface="Symbol" panose="05050102010706020507" pitchFamily="18" charset="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1304F64E-09C1-2385-A2EF-ABA86727928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DEB4880B-2F16-491A-BB20-6E55C48D0CE1}" type="slidenum">
              <a:rPr lang="en-US" altLang="zh-CN" sz="1300">
                <a:latin typeface="Arial" panose="020B0604020202020204" pitchFamily="34" charset="0"/>
                <a:ea typeface="楷体_GB2312" pitchFamily="49" charset="-122"/>
              </a:rPr>
              <a:pPr algn="r" eaLnBrk="1" hangingPunct="1">
                <a:spcBef>
                  <a:spcPct val="0"/>
                </a:spcBef>
              </a:pPr>
              <a:t>40</a:t>
            </a:fld>
            <a:endParaRPr lang="en-US" altLang="zh-CN" sz="1300">
              <a:latin typeface="Arial" panose="020B0604020202020204" pitchFamily="34" charset="0"/>
              <a:ea typeface="楷体_GB2312" pitchFamily="49" charset="-122"/>
            </a:endParaRPr>
          </a:p>
        </p:txBody>
      </p:sp>
      <p:sp>
        <p:nvSpPr>
          <p:cNvPr id="54275" name="Rectangle 2">
            <a:extLst>
              <a:ext uri="{FF2B5EF4-FFF2-40B4-BE49-F238E27FC236}">
                <a16:creationId xmlns:a16="http://schemas.microsoft.com/office/drawing/2014/main" id="{390E29C5-11D7-AB16-1DF5-FCCA3CD4F7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7CADFD74-F7B0-164F-ECA8-A95F78C1C2C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sym typeface="Symbol" panose="05050102010706020507" pitchFamily="18" charset="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745F684-92C3-D526-183C-971659CF3EA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5008EA1F-6705-4230-ACA7-FE86D5552922}" type="slidenum">
              <a:rPr lang="en-US" altLang="zh-CN" sz="1300">
                <a:latin typeface="Arial" panose="020B0604020202020204" pitchFamily="34" charset="0"/>
                <a:ea typeface="楷体_GB2312" pitchFamily="49" charset="-122"/>
              </a:rPr>
              <a:pPr algn="r" eaLnBrk="1" hangingPunct="1">
                <a:spcBef>
                  <a:spcPct val="0"/>
                </a:spcBef>
              </a:pPr>
              <a:t>41</a:t>
            </a:fld>
            <a:endParaRPr lang="en-US" altLang="zh-CN" sz="1300">
              <a:latin typeface="Arial" panose="020B0604020202020204" pitchFamily="34" charset="0"/>
              <a:ea typeface="楷体_GB2312" pitchFamily="49" charset="-122"/>
            </a:endParaRPr>
          </a:p>
        </p:txBody>
      </p:sp>
      <p:sp>
        <p:nvSpPr>
          <p:cNvPr id="56323" name="Rectangle 2">
            <a:extLst>
              <a:ext uri="{FF2B5EF4-FFF2-40B4-BE49-F238E27FC236}">
                <a16:creationId xmlns:a16="http://schemas.microsoft.com/office/drawing/2014/main" id="{CB04FFD3-9EFF-3841-47D8-6EA8968F74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80E174D5-479C-4124-59ED-AB0EB90F22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sym typeface="Symbol" panose="05050102010706020507" pitchFamily="18" charset="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86999FC3-416B-42D5-694C-997BA35322C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B5BA403F-846E-4170-B5F2-733F81EB24C7}" type="slidenum">
              <a:rPr lang="en-US" altLang="zh-CN" sz="1300">
                <a:latin typeface="Arial" panose="020B0604020202020204" pitchFamily="34" charset="0"/>
                <a:ea typeface="楷体_GB2312" pitchFamily="49" charset="-122"/>
              </a:rPr>
              <a:pPr algn="r" eaLnBrk="1" hangingPunct="1">
                <a:spcBef>
                  <a:spcPct val="0"/>
                </a:spcBef>
              </a:pPr>
              <a:t>42</a:t>
            </a:fld>
            <a:endParaRPr lang="en-US" altLang="zh-CN" sz="1300">
              <a:latin typeface="Arial" panose="020B0604020202020204" pitchFamily="34" charset="0"/>
              <a:ea typeface="楷体_GB2312" pitchFamily="49" charset="-122"/>
            </a:endParaRPr>
          </a:p>
        </p:txBody>
      </p:sp>
      <p:sp>
        <p:nvSpPr>
          <p:cNvPr id="58371" name="Rectangle 2">
            <a:extLst>
              <a:ext uri="{FF2B5EF4-FFF2-40B4-BE49-F238E27FC236}">
                <a16:creationId xmlns:a16="http://schemas.microsoft.com/office/drawing/2014/main" id="{A5FC7F15-30C8-BF31-6653-04255643D1D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8B75327E-2B8C-AE1E-82A7-4F6156F68FD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6BC9A12-5049-46AA-27B3-45D3EC928C0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57C2273-98FB-48E4-A09A-235EFE95E835}" type="slidenum">
              <a:rPr lang="en-US" altLang="zh-CN" sz="1300">
                <a:latin typeface="Arial" panose="020B0604020202020204" pitchFamily="34" charset="0"/>
                <a:ea typeface="楷体_GB2312" pitchFamily="49" charset="-122"/>
              </a:rPr>
              <a:pPr algn="r" eaLnBrk="1" hangingPunct="1">
                <a:spcBef>
                  <a:spcPct val="0"/>
                </a:spcBef>
              </a:pPr>
              <a:t>43</a:t>
            </a:fld>
            <a:endParaRPr lang="en-US" altLang="zh-CN" sz="1300">
              <a:latin typeface="Arial" panose="020B0604020202020204" pitchFamily="34" charset="0"/>
              <a:ea typeface="楷体_GB2312" pitchFamily="49" charset="-122"/>
            </a:endParaRPr>
          </a:p>
        </p:txBody>
      </p:sp>
      <p:sp>
        <p:nvSpPr>
          <p:cNvPr id="60419" name="Rectangle 2">
            <a:extLst>
              <a:ext uri="{FF2B5EF4-FFF2-40B4-BE49-F238E27FC236}">
                <a16:creationId xmlns:a16="http://schemas.microsoft.com/office/drawing/2014/main" id="{959633D0-F486-5EE0-A132-A6768DB581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22B99E87-6583-FE91-15F7-B1540F1447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BB968A0-59BF-81E7-2B54-A5BFA11DB85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78C8FCDB-0B0E-47A4-8918-B0758556DEF7}" type="slidenum">
              <a:rPr lang="en-US" altLang="zh-CN" sz="1300">
                <a:latin typeface="Arial" panose="020B0604020202020204" pitchFamily="34" charset="0"/>
                <a:ea typeface="楷体_GB2312" pitchFamily="49" charset="-122"/>
              </a:rPr>
              <a:pPr algn="r" eaLnBrk="1" hangingPunct="1">
                <a:spcBef>
                  <a:spcPct val="0"/>
                </a:spcBef>
              </a:pPr>
              <a:t>44</a:t>
            </a:fld>
            <a:endParaRPr lang="en-US" altLang="zh-CN" sz="1300">
              <a:latin typeface="Arial" panose="020B0604020202020204" pitchFamily="34" charset="0"/>
              <a:ea typeface="楷体_GB2312" pitchFamily="49" charset="-122"/>
            </a:endParaRPr>
          </a:p>
        </p:txBody>
      </p:sp>
      <p:sp>
        <p:nvSpPr>
          <p:cNvPr id="62467" name="Rectangle 2">
            <a:extLst>
              <a:ext uri="{FF2B5EF4-FFF2-40B4-BE49-F238E27FC236}">
                <a16:creationId xmlns:a16="http://schemas.microsoft.com/office/drawing/2014/main" id="{7E39A7FD-1B27-4843-7E3E-4D812BD56FE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29406FBD-711B-B391-D9D8-6E25BE795DD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sym typeface="Symbol" panose="05050102010706020507" pitchFamily="18" charset="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E16D6FAE-0C4E-9E21-5F7E-011BC43D7DF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43AFA672-D05D-4558-9123-D21BC57FD4E3}" type="slidenum">
              <a:rPr lang="en-US" altLang="zh-CN" sz="1300">
                <a:latin typeface="Arial" panose="020B0604020202020204" pitchFamily="34" charset="0"/>
                <a:ea typeface="楷体_GB2312" pitchFamily="49" charset="-122"/>
              </a:rPr>
              <a:pPr algn="r" eaLnBrk="1" hangingPunct="1">
                <a:spcBef>
                  <a:spcPct val="0"/>
                </a:spcBef>
              </a:pPr>
              <a:t>46</a:t>
            </a:fld>
            <a:endParaRPr lang="en-US" altLang="zh-CN" sz="1300">
              <a:latin typeface="Arial" panose="020B0604020202020204" pitchFamily="34" charset="0"/>
              <a:ea typeface="楷体_GB2312" pitchFamily="49" charset="-122"/>
            </a:endParaRPr>
          </a:p>
        </p:txBody>
      </p:sp>
      <p:sp>
        <p:nvSpPr>
          <p:cNvPr id="65539" name="Rectangle 2">
            <a:extLst>
              <a:ext uri="{FF2B5EF4-FFF2-40B4-BE49-F238E27FC236}">
                <a16:creationId xmlns:a16="http://schemas.microsoft.com/office/drawing/2014/main" id="{9098B20D-01C3-9F46-492D-51DADD73B1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1DBFA459-768B-6B27-01CA-EA8170535C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E5955EC0-A330-3004-8337-C86D052A67C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B8DBB761-6A8D-424D-9F54-2D06FE81BF18}" type="slidenum">
              <a:rPr lang="en-US" altLang="zh-CN" sz="1300">
                <a:latin typeface="Arial" panose="020B0604020202020204" pitchFamily="34" charset="0"/>
                <a:ea typeface="楷体_GB2312" pitchFamily="49" charset="-122"/>
              </a:rPr>
              <a:pPr algn="r" eaLnBrk="1" hangingPunct="1">
                <a:spcBef>
                  <a:spcPct val="0"/>
                </a:spcBef>
              </a:pPr>
              <a:t>47</a:t>
            </a:fld>
            <a:endParaRPr lang="en-US" altLang="zh-CN" sz="1300">
              <a:latin typeface="Arial" panose="020B0604020202020204" pitchFamily="34" charset="0"/>
              <a:ea typeface="楷体_GB2312" pitchFamily="49" charset="-122"/>
            </a:endParaRPr>
          </a:p>
        </p:txBody>
      </p:sp>
      <p:sp>
        <p:nvSpPr>
          <p:cNvPr id="67587" name="Rectangle 2">
            <a:extLst>
              <a:ext uri="{FF2B5EF4-FFF2-40B4-BE49-F238E27FC236}">
                <a16:creationId xmlns:a16="http://schemas.microsoft.com/office/drawing/2014/main" id="{5DCC84E8-8AF1-CFB6-9B01-A42EEE1117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A3795EEC-30AF-F34C-1E73-D544621426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FDFC7EF1-BB57-C737-A8FB-F5193B0F76A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BCC459E5-3A27-4404-9CFC-539F24C44AED}" type="slidenum">
              <a:rPr lang="en-US" altLang="zh-CN" sz="1300">
                <a:latin typeface="Arial" panose="020B0604020202020204" pitchFamily="34" charset="0"/>
                <a:ea typeface="楷体_GB2312" pitchFamily="49" charset="-122"/>
              </a:rPr>
              <a:pPr algn="r" eaLnBrk="1" hangingPunct="1">
                <a:spcBef>
                  <a:spcPct val="0"/>
                </a:spcBef>
              </a:pPr>
              <a:t>48</a:t>
            </a:fld>
            <a:endParaRPr lang="en-US" altLang="zh-CN" sz="1300">
              <a:latin typeface="Arial" panose="020B0604020202020204" pitchFamily="34" charset="0"/>
              <a:ea typeface="楷体_GB2312" pitchFamily="49" charset="-122"/>
            </a:endParaRPr>
          </a:p>
        </p:txBody>
      </p:sp>
      <p:sp>
        <p:nvSpPr>
          <p:cNvPr id="69635" name="Rectangle 2">
            <a:extLst>
              <a:ext uri="{FF2B5EF4-FFF2-40B4-BE49-F238E27FC236}">
                <a16:creationId xmlns:a16="http://schemas.microsoft.com/office/drawing/2014/main" id="{0D398839-CA80-F875-46AD-832D3D42F75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0C66FD81-CB33-3B62-446F-89D70692E1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我们先来讨论在长波极限的声学波，根据色散关系，当</a:t>
            </a:r>
            <a:r>
              <a:rPr lang="en-US" altLang="zh-CN"/>
              <a:t>q</a:t>
            </a:r>
            <a:r>
              <a:rPr lang="zh-CN" altLang="en-US"/>
              <a:t>趋向于</a:t>
            </a:r>
            <a:r>
              <a:rPr lang="en-US" altLang="zh-CN"/>
              <a:t>0</a:t>
            </a:r>
            <a:r>
              <a:rPr lang="zh-CN" altLang="en-US"/>
              <a:t>是，频率也趋近于</a:t>
            </a:r>
            <a:r>
              <a:rPr lang="en-US" altLang="zh-CN"/>
              <a:t>0</a:t>
            </a:r>
            <a:r>
              <a:rPr lang="zh-CN" altLang="en-US"/>
              <a:t>。我们可以发现，频率和波数</a:t>
            </a:r>
            <a:r>
              <a:rPr lang="en-US" altLang="zh-CN"/>
              <a:t>q</a:t>
            </a:r>
            <a:r>
              <a:rPr lang="zh-CN" altLang="en-US"/>
              <a:t>呈线性比例关系，类似与连续介质的弹性波，这是因为长波极限下，波长远远大于原子间隔和原子的振动幅度。在长波极限下，声学波的相速度等于群速度，即频率与波数之间的比例关系。</a:t>
            </a:r>
          </a:p>
          <a:p>
            <a:pPr eaLnBrk="1" hangingPunct="1">
              <a:spcBef>
                <a:spcPct val="0"/>
              </a:spcBef>
            </a:pPr>
            <a:endParaRPr lang="zh-CN" altLang="en-US"/>
          </a:p>
          <a:p>
            <a:pPr eaLnBrk="1" hangingPunct="1">
              <a:spcBef>
                <a:spcPct val="0"/>
              </a:spcBef>
            </a:pPr>
            <a:r>
              <a:rPr lang="zh-CN" altLang="en-US"/>
              <a:t>我们再来看原子运动情况，首先振幅之比</a:t>
            </a:r>
            <a:r>
              <a:rPr lang="en-US" altLang="zh-CN"/>
              <a:t>B/A</a:t>
            </a:r>
            <a:r>
              <a:rPr lang="zh-CN" altLang="en-US"/>
              <a:t>的比值，这个比例关系我们可以通过把色散关系式代回运动方程得到，一般情况下比较复杂，但是当</a:t>
            </a:r>
            <a:r>
              <a:rPr lang="en-US" altLang="zh-CN"/>
              <a:t>q</a:t>
            </a:r>
            <a:r>
              <a:rPr lang="zh-CN" altLang="en-US"/>
              <a:t>趋向</a:t>
            </a:r>
            <a:r>
              <a:rPr lang="en-US" altLang="zh-CN"/>
              <a:t>0</a:t>
            </a:r>
            <a:r>
              <a:rPr lang="zh-CN" altLang="en-US"/>
              <a:t>时，还是比较简单的了，因为频率也趋向于</a:t>
            </a:r>
            <a:r>
              <a:rPr lang="en-US" altLang="zh-CN"/>
              <a:t>0</a:t>
            </a:r>
            <a:r>
              <a:rPr lang="zh-CN" altLang="en-US"/>
              <a:t>，结果趋向</a:t>
            </a:r>
            <a:r>
              <a:rPr lang="en-US" altLang="zh-CN"/>
              <a:t>1</a:t>
            </a:r>
            <a:r>
              <a:rPr lang="zh-CN" altLang="en-US"/>
              <a:t>。也就是说相邻原子的振幅</a:t>
            </a:r>
            <a:r>
              <a:rPr lang="en-US" altLang="zh-CN"/>
              <a:t>A</a:t>
            </a:r>
            <a:r>
              <a:rPr lang="zh-CN" altLang="en-US"/>
              <a:t>和</a:t>
            </a:r>
            <a:r>
              <a:rPr lang="en-US" altLang="zh-CN"/>
              <a:t>B</a:t>
            </a:r>
            <a:r>
              <a:rPr lang="zh-CN" altLang="en-US"/>
              <a:t>相同，其次它们的相位差也趋向于</a:t>
            </a:r>
            <a:r>
              <a:rPr lang="en-US" altLang="zh-CN"/>
              <a:t>0</a:t>
            </a:r>
            <a:r>
              <a:rPr lang="zh-CN" altLang="en-US"/>
              <a:t>，所以我们的结论是，对于长声学波，相邻原子同步运动，不仅振幅相同，相位也一致。</a:t>
            </a:r>
          </a:p>
          <a:p>
            <a:pPr eaLnBrk="1" hangingPunct="1">
              <a:spcBef>
                <a:spcPct val="0"/>
              </a:spcBef>
            </a:pPr>
            <a:endParaRPr lang="zh-CN" altLang="en-US"/>
          </a:p>
          <a:p>
            <a:pPr eaLnBrk="1" hangingPunct="1">
              <a:spcBef>
                <a:spcPct val="0"/>
              </a:spcBef>
            </a:pP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15CF962-D2A4-F1F2-31F8-35510BF6149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8401AA94-A404-4EC5-90D7-B530BACA10AF}" type="slidenum">
              <a:rPr lang="en-US" altLang="zh-CN" sz="1300">
                <a:latin typeface="Arial" panose="020B0604020202020204" pitchFamily="34" charset="0"/>
                <a:ea typeface="楷体_GB2312" pitchFamily="49" charset="-122"/>
              </a:rPr>
              <a:pPr algn="r" eaLnBrk="1" hangingPunct="1">
                <a:spcBef>
                  <a:spcPct val="0"/>
                </a:spcBef>
              </a:pPr>
              <a:t>49</a:t>
            </a:fld>
            <a:endParaRPr lang="en-US" altLang="zh-CN" sz="1300">
              <a:latin typeface="Arial" panose="020B0604020202020204" pitchFamily="34" charset="0"/>
              <a:ea typeface="楷体_GB2312" pitchFamily="49" charset="-122"/>
            </a:endParaRPr>
          </a:p>
        </p:txBody>
      </p:sp>
      <p:sp>
        <p:nvSpPr>
          <p:cNvPr id="71683" name="Rectangle 2">
            <a:extLst>
              <a:ext uri="{FF2B5EF4-FFF2-40B4-BE49-F238E27FC236}">
                <a16:creationId xmlns:a16="http://schemas.microsoft.com/office/drawing/2014/main" id="{D87719DD-9B16-5CAF-0FA7-6CD8BD51AB9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95312AA0-7208-FC08-E15E-2213BC71DE3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看完声学波，我们再看看光学波。光学波在长波情况下，当</a:t>
            </a:r>
            <a:r>
              <a:rPr lang="en-US" altLang="zh-CN"/>
              <a:t>q</a:t>
            </a:r>
            <a:r>
              <a:rPr lang="zh-CN" altLang="en-US"/>
              <a:t>趋向于</a:t>
            </a:r>
            <a:r>
              <a:rPr lang="en-US" altLang="zh-CN"/>
              <a:t>0</a:t>
            </a:r>
            <a:r>
              <a:rPr lang="zh-CN" altLang="en-US"/>
              <a:t>时，我们发现频率趋向于一个有限值，频率等于最大值，因此在波速方面，相速度趋于无穷大，群速度为</a:t>
            </a:r>
            <a:r>
              <a:rPr lang="en-US" altLang="zh-CN"/>
              <a:t>0</a:t>
            </a:r>
            <a:r>
              <a:rPr lang="zh-CN" altLang="en-US"/>
              <a:t>。群速度为</a:t>
            </a:r>
            <a:r>
              <a:rPr lang="en-US" altLang="zh-CN"/>
              <a:t>0</a:t>
            </a:r>
            <a:r>
              <a:rPr lang="zh-CN" altLang="en-US"/>
              <a:t>，意味著原子的整体运动为</a:t>
            </a:r>
            <a:r>
              <a:rPr lang="en-US" altLang="zh-CN"/>
              <a:t>0</a:t>
            </a:r>
            <a:r>
              <a:rPr lang="zh-CN" altLang="en-US"/>
              <a:t>。</a:t>
            </a:r>
          </a:p>
          <a:p>
            <a:pPr eaLnBrk="1" hangingPunct="1">
              <a:spcBef>
                <a:spcPct val="0"/>
              </a:spcBef>
            </a:pPr>
            <a:endParaRPr lang="zh-CN" altLang="en-US"/>
          </a:p>
          <a:p>
            <a:pPr eaLnBrk="1" hangingPunct="1">
              <a:spcBef>
                <a:spcPct val="0"/>
              </a:spcBef>
            </a:pPr>
            <a:r>
              <a:rPr lang="zh-CN" altLang="en-US"/>
              <a:t>值得注意的是相邻原子的运动情况。我们根据色散关系代入运动方程，得到两个原子的振幅之比，当</a:t>
            </a:r>
            <a:r>
              <a:rPr lang="en-US" altLang="zh-CN"/>
              <a:t>q</a:t>
            </a:r>
            <a:r>
              <a:rPr lang="zh-CN" altLang="en-US"/>
              <a:t>趋向于</a:t>
            </a:r>
            <a:r>
              <a:rPr lang="en-US" altLang="zh-CN"/>
              <a:t>0</a:t>
            </a:r>
            <a:r>
              <a:rPr lang="zh-CN" altLang="en-US"/>
              <a:t>时，我们得到振幅之比为负的原子质量比例的倒数。由于振幅比为负数，即实际相位相反，相位差为</a:t>
            </a:r>
            <a:r>
              <a:rPr lang="zh-CN" altLang="en-US">
                <a:sym typeface="Symbol" panose="05050102010706020507" pitchFamily="18" charset="2"/>
              </a:rPr>
              <a:t>。总之，对于长光学波，相邻原子的振动相反，振动反比于原子质量，质量越大振幅越小。</a:t>
            </a:r>
          </a:p>
          <a:p>
            <a:pPr eaLnBrk="1" hangingPunct="1">
              <a:spcBef>
                <a:spcPct val="0"/>
              </a:spcBef>
            </a:pPr>
            <a:endParaRPr lang="zh-CN" altLang="en-US">
              <a:sym typeface="Symbol" panose="05050102010706020507" pitchFamily="18" charset="2"/>
            </a:endParaRPr>
          </a:p>
          <a:p>
            <a:pPr eaLnBrk="1" hangingPunct="1">
              <a:spcBef>
                <a:spcPct val="0"/>
              </a:spcBef>
            </a:pPr>
            <a:endParaRPr lang="zh-CN" altLang="zh-CN">
              <a:sym typeface="Symbol" panose="05050102010706020507" pitchFamily="18" charset="2"/>
            </a:endParaRPr>
          </a:p>
          <a:p>
            <a:pPr eaLnBrk="1" hangingPunct="1">
              <a:spcBef>
                <a:spcPct val="0"/>
              </a:spcBef>
            </a:pPr>
            <a:endParaRPr lang="zh-CN" altLang="en-US">
              <a:sym typeface="Symbol" panose="05050102010706020507" pitchFamily="18"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A12B4F4-7F6A-5B2F-09D3-4222A32D557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5CD61132-12AB-4C43-AEF4-6687F9B56FC5}" type="slidenum">
              <a:rPr lang="en-US" altLang="zh-CN" sz="1300">
                <a:latin typeface="Arial" panose="020B0604020202020204" pitchFamily="34" charset="0"/>
                <a:ea typeface="楷体_GB2312" pitchFamily="49" charset="-122"/>
              </a:rPr>
              <a:pPr algn="r" eaLnBrk="1" hangingPunct="1">
                <a:spcBef>
                  <a:spcPct val="0"/>
                </a:spcBef>
              </a:pPr>
              <a:t>18</a:t>
            </a:fld>
            <a:endParaRPr lang="en-US" altLang="zh-CN" sz="1300">
              <a:latin typeface="Arial" panose="020B0604020202020204" pitchFamily="34" charset="0"/>
              <a:ea typeface="楷体_GB2312" pitchFamily="49" charset="-122"/>
            </a:endParaRPr>
          </a:p>
        </p:txBody>
      </p:sp>
      <p:sp>
        <p:nvSpPr>
          <p:cNvPr id="22531" name="Rectangle 2">
            <a:extLst>
              <a:ext uri="{FF2B5EF4-FFF2-40B4-BE49-F238E27FC236}">
                <a16:creationId xmlns:a16="http://schemas.microsoft.com/office/drawing/2014/main" id="{197977DE-AB5D-3A74-5002-0CF5F50F0BE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94D0C466-E699-534D-0694-96591077B7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aseline="-25000">
              <a:sym typeface="Symbol" panose="05050102010706020507" pitchFamily="18" charset="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9916F85D-1000-ED96-025D-004C2FB4E1A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73FCF710-873E-4B94-84A9-5EEF30B81F13}" type="slidenum">
              <a:rPr lang="en-US" altLang="zh-CN" sz="1300">
                <a:latin typeface="Arial" panose="020B0604020202020204" pitchFamily="34" charset="0"/>
                <a:ea typeface="楷体_GB2312" pitchFamily="49" charset="-122"/>
              </a:rPr>
              <a:pPr algn="r" eaLnBrk="1" hangingPunct="1">
                <a:spcBef>
                  <a:spcPct val="0"/>
                </a:spcBef>
              </a:pPr>
              <a:t>50</a:t>
            </a:fld>
            <a:endParaRPr lang="en-US" altLang="zh-CN" sz="1300">
              <a:latin typeface="Arial" panose="020B0604020202020204" pitchFamily="34" charset="0"/>
              <a:ea typeface="楷体_GB2312" pitchFamily="49" charset="-122"/>
            </a:endParaRPr>
          </a:p>
        </p:txBody>
      </p:sp>
      <p:sp>
        <p:nvSpPr>
          <p:cNvPr id="73731" name="Rectangle 2">
            <a:extLst>
              <a:ext uri="{FF2B5EF4-FFF2-40B4-BE49-F238E27FC236}">
                <a16:creationId xmlns:a16="http://schemas.microsoft.com/office/drawing/2014/main" id="{BB187BD7-1FFF-B674-3E21-BBF8CEDD271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84FB94A3-2FF0-F52C-38B9-CD2F24F1C9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看完声学波，我们再看看光学波。光学波在长波情况下，当</a:t>
            </a:r>
            <a:r>
              <a:rPr lang="en-US" altLang="zh-CN"/>
              <a:t>q</a:t>
            </a:r>
            <a:r>
              <a:rPr lang="zh-CN" altLang="en-US"/>
              <a:t>趋向于</a:t>
            </a:r>
            <a:r>
              <a:rPr lang="en-US" altLang="zh-CN"/>
              <a:t>0</a:t>
            </a:r>
            <a:r>
              <a:rPr lang="zh-CN" altLang="en-US"/>
              <a:t>时，我们发现频率趋向于一个有限值，频率等于最大值，因此在波速方面，相速度趋于无穷大，群速度为</a:t>
            </a:r>
            <a:r>
              <a:rPr lang="en-US" altLang="zh-CN"/>
              <a:t>0</a:t>
            </a:r>
            <a:r>
              <a:rPr lang="zh-CN" altLang="en-US"/>
              <a:t>。群速度为</a:t>
            </a:r>
            <a:r>
              <a:rPr lang="en-US" altLang="zh-CN"/>
              <a:t>0</a:t>
            </a:r>
            <a:r>
              <a:rPr lang="zh-CN" altLang="en-US"/>
              <a:t>，意味著原子的整体运动为</a:t>
            </a:r>
            <a:r>
              <a:rPr lang="en-US" altLang="zh-CN"/>
              <a:t>0</a:t>
            </a:r>
            <a:r>
              <a:rPr lang="zh-CN" altLang="en-US"/>
              <a:t>。</a:t>
            </a:r>
          </a:p>
          <a:p>
            <a:pPr eaLnBrk="1" hangingPunct="1">
              <a:spcBef>
                <a:spcPct val="0"/>
              </a:spcBef>
            </a:pPr>
            <a:endParaRPr lang="zh-CN" altLang="en-US"/>
          </a:p>
          <a:p>
            <a:pPr eaLnBrk="1" hangingPunct="1">
              <a:spcBef>
                <a:spcPct val="0"/>
              </a:spcBef>
            </a:pPr>
            <a:r>
              <a:rPr lang="zh-CN" altLang="en-US"/>
              <a:t>值得注意的是相邻原子的运动情况。我们根据色散关系代入运动方程，得到两个原子的振幅之比，当</a:t>
            </a:r>
            <a:r>
              <a:rPr lang="en-US" altLang="zh-CN"/>
              <a:t>q</a:t>
            </a:r>
            <a:r>
              <a:rPr lang="zh-CN" altLang="en-US"/>
              <a:t>趋向于</a:t>
            </a:r>
            <a:r>
              <a:rPr lang="en-US" altLang="zh-CN"/>
              <a:t>0</a:t>
            </a:r>
            <a:r>
              <a:rPr lang="zh-CN" altLang="en-US"/>
              <a:t>时，我们得到振幅之比为负的原子质量比例的倒数。由于振幅比为负数，即实际相位相反，相位差为</a:t>
            </a:r>
            <a:r>
              <a:rPr lang="zh-CN" altLang="en-US">
                <a:sym typeface="Symbol" panose="05050102010706020507" pitchFamily="18" charset="2"/>
              </a:rPr>
              <a:t>。总之，对于长光学波，相邻原子的振动相反，振动反比于原子质量，质量越大振幅越小。</a:t>
            </a:r>
          </a:p>
          <a:p>
            <a:pPr eaLnBrk="1" hangingPunct="1">
              <a:spcBef>
                <a:spcPct val="0"/>
              </a:spcBef>
            </a:pPr>
            <a:endParaRPr lang="zh-CN" altLang="en-US">
              <a:sym typeface="Symbol" panose="05050102010706020507" pitchFamily="18" charset="2"/>
            </a:endParaRPr>
          </a:p>
          <a:p>
            <a:pPr eaLnBrk="1" hangingPunct="1">
              <a:spcBef>
                <a:spcPct val="0"/>
              </a:spcBef>
            </a:pPr>
            <a:endParaRPr lang="zh-CN" altLang="zh-CN">
              <a:sym typeface="Symbol" panose="05050102010706020507" pitchFamily="18" charset="2"/>
            </a:endParaRPr>
          </a:p>
          <a:p>
            <a:pPr eaLnBrk="1" hangingPunct="1">
              <a:spcBef>
                <a:spcPct val="0"/>
              </a:spcBef>
            </a:pPr>
            <a:endParaRPr lang="zh-CN" altLang="en-US">
              <a:sym typeface="Symbol" panose="05050102010706020507" pitchFamily="18" charset="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A647D07C-6C1B-B634-5579-32F376DB645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7802799-9EF6-40DB-BB1B-B2E46BEF6CB6}" type="slidenum">
              <a:rPr lang="en-US" altLang="zh-CN" sz="1300">
                <a:latin typeface="Arial" panose="020B0604020202020204" pitchFamily="34" charset="0"/>
                <a:ea typeface="楷体_GB2312" pitchFamily="49" charset="-122"/>
              </a:rPr>
              <a:pPr algn="r" eaLnBrk="1" hangingPunct="1">
                <a:spcBef>
                  <a:spcPct val="0"/>
                </a:spcBef>
              </a:pPr>
              <a:t>51</a:t>
            </a:fld>
            <a:endParaRPr lang="en-US" altLang="zh-CN" sz="1300">
              <a:latin typeface="Arial" panose="020B0604020202020204" pitchFamily="34" charset="0"/>
              <a:ea typeface="楷体_GB2312" pitchFamily="49" charset="-122"/>
            </a:endParaRPr>
          </a:p>
        </p:txBody>
      </p:sp>
      <p:sp>
        <p:nvSpPr>
          <p:cNvPr id="75779" name="Rectangle 2">
            <a:extLst>
              <a:ext uri="{FF2B5EF4-FFF2-40B4-BE49-F238E27FC236}">
                <a16:creationId xmlns:a16="http://schemas.microsoft.com/office/drawing/2014/main" id="{DEF36B11-2C26-49A4-232E-CFC04D12A58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a:extLst>
              <a:ext uri="{FF2B5EF4-FFF2-40B4-BE49-F238E27FC236}">
                <a16:creationId xmlns:a16="http://schemas.microsoft.com/office/drawing/2014/main" id="{7AA976F7-EF78-4067-C8A4-EB4557CBBF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看完声学波，我们再看看光学波。光学波在长波情况下，当</a:t>
            </a:r>
            <a:r>
              <a:rPr lang="en-US" altLang="zh-CN"/>
              <a:t>q</a:t>
            </a:r>
            <a:r>
              <a:rPr lang="zh-CN" altLang="en-US"/>
              <a:t>趋向于</a:t>
            </a:r>
            <a:r>
              <a:rPr lang="en-US" altLang="zh-CN"/>
              <a:t>0</a:t>
            </a:r>
            <a:r>
              <a:rPr lang="zh-CN" altLang="en-US"/>
              <a:t>时，我们发现频率趋向于一个有限值，频率等于最大值，因此在波速方面，相速度趋于无穷大，群速度为</a:t>
            </a:r>
            <a:r>
              <a:rPr lang="en-US" altLang="zh-CN"/>
              <a:t>0</a:t>
            </a:r>
            <a:r>
              <a:rPr lang="zh-CN" altLang="en-US"/>
              <a:t>。群速度为</a:t>
            </a:r>
            <a:r>
              <a:rPr lang="en-US" altLang="zh-CN"/>
              <a:t>0</a:t>
            </a:r>
            <a:r>
              <a:rPr lang="zh-CN" altLang="en-US"/>
              <a:t>，意味著原子的整体运动为</a:t>
            </a:r>
            <a:r>
              <a:rPr lang="en-US" altLang="zh-CN"/>
              <a:t>0</a:t>
            </a:r>
            <a:r>
              <a:rPr lang="zh-CN" altLang="en-US"/>
              <a:t>。</a:t>
            </a:r>
          </a:p>
          <a:p>
            <a:pPr eaLnBrk="1" hangingPunct="1">
              <a:spcBef>
                <a:spcPct val="0"/>
              </a:spcBef>
            </a:pPr>
            <a:endParaRPr lang="zh-CN" altLang="en-US"/>
          </a:p>
          <a:p>
            <a:pPr eaLnBrk="1" hangingPunct="1">
              <a:spcBef>
                <a:spcPct val="0"/>
              </a:spcBef>
            </a:pPr>
            <a:r>
              <a:rPr lang="zh-CN" altLang="en-US"/>
              <a:t>值得注意的是相邻原子的运动情况。我们根据色散关系代入运动方程，得到两个原子的振幅之比，当</a:t>
            </a:r>
            <a:r>
              <a:rPr lang="en-US" altLang="zh-CN"/>
              <a:t>q</a:t>
            </a:r>
            <a:r>
              <a:rPr lang="zh-CN" altLang="en-US"/>
              <a:t>趋向于</a:t>
            </a:r>
            <a:r>
              <a:rPr lang="en-US" altLang="zh-CN"/>
              <a:t>0</a:t>
            </a:r>
            <a:r>
              <a:rPr lang="zh-CN" altLang="en-US"/>
              <a:t>时，我们得到振幅之比为负的原子质量比例的倒数。由于振幅比为负数，即实际相位相反，相位差为</a:t>
            </a:r>
            <a:r>
              <a:rPr lang="zh-CN" altLang="en-US">
                <a:sym typeface="Symbol" panose="05050102010706020507" pitchFamily="18" charset="2"/>
              </a:rPr>
              <a:t>。总之，对于长光学波，相邻原子的振动相反，振动反比于原子质量，质量越大振幅越小。</a:t>
            </a:r>
          </a:p>
          <a:p>
            <a:pPr eaLnBrk="1" hangingPunct="1">
              <a:spcBef>
                <a:spcPct val="0"/>
              </a:spcBef>
            </a:pPr>
            <a:endParaRPr lang="zh-CN" altLang="en-US">
              <a:sym typeface="Symbol" panose="05050102010706020507" pitchFamily="18" charset="2"/>
            </a:endParaRPr>
          </a:p>
          <a:p>
            <a:pPr eaLnBrk="1" hangingPunct="1">
              <a:spcBef>
                <a:spcPct val="0"/>
              </a:spcBef>
            </a:pPr>
            <a:endParaRPr lang="zh-CN" altLang="zh-CN">
              <a:sym typeface="Symbol" panose="05050102010706020507" pitchFamily="18" charset="2"/>
            </a:endParaRPr>
          </a:p>
          <a:p>
            <a:pPr eaLnBrk="1" hangingPunct="1">
              <a:spcBef>
                <a:spcPct val="0"/>
              </a:spcBef>
            </a:pPr>
            <a:endParaRPr lang="zh-CN" altLang="en-US">
              <a:sym typeface="Symbol" panose="05050102010706020507" pitchFamily="18" charset="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80FBEC3F-3EA6-5FEE-002C-6E313C8B94D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1522166-5F95-4C1C-986C-DE10128F63BE}" type="slidenum">
              <a:rPr lang="en-US" altLang="zh-CN" sz="1300">
                <a:latin typeface="Arial" panose="020B0604020202020204" pitchFamily="34" charset="0"/>
                <a:ea typeface="楷体_GB2312" pitchFamily="49" charset="-122"/>
              </a:rPr>
              <a:pPr algn="r" eaLnBrk="1" hangingPunct="1">
                <a:spcBef>
                  <a:spcPct val="0"/>
                </a:spcBef>
              </a:pPr>
              <a:t>55</a:t>
            </a:fld>
            <a:endParaRPr lang="en-US" altLang="zh-CN" sz="1300">
              <a:latin typeface="Arial" panose="020B0604020202020204" pitchFamily="34" charset="0"/>
              <a:ea typeface="楷体_GB2312" pitchFamily="49" charset="-122"/>
            </a:endParaRPr>
          </a:p>
        </p:txBody>
      </p:sp>
      <p:sp>
        <p:nvSpPr>
          <p:cNvPr id="80899" name="Rectangle 2">
            <a:extLst>
              <a:ext uri="{FF2B5EF4-FFF2-40B4-BE49-F238E27FC236}">
                <a16:creationId xmlns:a16="http://schemas.microsoft.com/office/drawing/2014/main" id="{BAE71810-B67B-7930-3C21-F967BE38CC1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a:extLst>
              <a:ext uri="{FF2B5EF4-FFF2-40B4-BE49-F238E27FC236}">
                <a16:creationId xmlns:a16="http://schemas.microsoft.com/office/drawing/2014/main" id="{B27D450D-F41E-D469-D441-8CF75E21CF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sym typeface="Symbol" panose="05050102010706020507" pitchFamily="18" charset="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FCBF746-629B-E4DF-944E-2071A16444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E1979A0-7D52-4AF8-962C-60F662CD0BB6}" type="slidenum">
              <a:rPr lang="en-US" altLang="zh-CN" smtClean="0">
                <a:latin typeface="Arial" panose="020B0604020202020204" pitchFamily="34" charset="0"/>
                <a:ea typeface="楷体_GB2312" pitchFamily="49" charset="-122"/>
              </a:rPr>
              <a:pPr>
                <a:spcBef>
                  <a:spcPct val="0"/>
                </a:spcBef>
              </a:pPr>
              <a:t>56</a:t>
            </a:fld>
            <a:endParaRPr lang="en-US" altLang="zh-CN">
              <a:latin typeface="Arial" panose="020B0604020202020204" pitchFamily="34" charset="0"/>
              <a:ea typeface="楷体_GB2312" pitchFamily="49" charset="-122"/>
            </a:endParaRPr>
          </a:p>
        </p:txBody>
      </p:sp>
      <p:sp>
        <p:nvSpPr>
          <p:cNvPr id="82947" name="Rectangle 2">
            <a:extLst>
              <a:ext uri="{FF2B5EF4-FFF2-40B4-BE49-F238E27FC236}">
                <a16:creationId xmlns:a16="http://schemas.microsoft.com/office/drawing/2014/main" id="{320D3782-5B38-7E75-D564-573CEF7FF02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E50988DD-56CC-2165-3885-36F8219FE5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所谓光学波里头，离子晶体的光学波最为重要，因为离子晶体是由相邻的正、负离子构成，这些离子的相对振动就构成了可以变化的电偶极矩，因此可以与电磁波，或者说光波发生相互作用。最有效的相互作用体现为共振，需要的首要条件是格波的波数与电磁波的波数相等，即</a:t>
            </a:r>
            <a:r>
              <a:rPr lang="en-US" altLang="zh-CN"/>
              <a:t>q</a:t>
            </a:r>
            <a:r>
              <a:rPr lang="zh-CN" altLang="en-US"/>
              <a:t>值要相等，波长要相等，其次很重要的是两者的频率要相等，如果用声子来表达，就是声子和光子的波长和能量都要相等，格波能和电磁波发生相互共振。</a:t>
            </a:r>
          </a:p>
          <a:p>
            <a:pPr eaLnBrk="1" hangingPunct="1">
              <a:spcBef>
                <a:spcPct val="0"/>
              </a:spcBef>
            </a:pP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CA65E1DC-D021-1365-6BD9-20DB6B8C72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A0F634B8-AD8B-D353-5A2F-7E7853EAA6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我们来看右图所示的交叉点。图中陡峭的斜线是电磁波的色散关系，我们知道这个斜率应该等于光的速度，因此非常陡峭，几乎贴边。因此交叉点的波数几乎等于</a:t>
            </a:r>
            <a:r>
              <a:rPr lang="en-US" altLang="zh-CN"/>
              <a:t>0</a:t>
            </a:r>
            <a:r>
              <a:rPr lang="zh-CN" altLang="en-US"/>
              <a:t>，对应于光学波的长波极限。典型离子晶体的长光学波格波频率</a:t>
            </a:r>
            <a:r>
              <a:rPr lang="en-US" altLang="zh-CN">
                <a:sym typeface="Symbol" panose="05050102010706020507" pitchFamily="18" charset="2"/>
              </a:rPr>
              <a:t>10</a:t>
            </a:r>
            <a:r>
              <a:rPr lang="en-US" altLang="zh-CN" baseline="30000">
                <a:sym typeface="Symbol" panose="05050102010706020507" pitchFamily="18" charset="2"/>
              </a:rPr>
              <a:t>13</a:t>
            </a:r>
            <a:r>
              <a:rPr lang="en-US" altLang="zh-CN">
                <a:sym typeface="Symbol" panose="05050102010706020507" pitchFamily="18" charset="2"/>
              </a:rPr>
              <a:t>-10</a:t>
            </a:r>
            <a:r>
              <a:rPr lang="en-US" altLang="zh-CN" baseline="30000">
                <a:sym typeface="Symbol" panose="05050102010706020507" pitchFamily="18" charset="2"/>
              </a:rPr>
              <a:t>14</a:t>
            </a:r>
            <a:r>
              <a:rPr lang="en-US" altLang="zh-CN">
                <a:sym typeface="Symbol" panose="05050102010706020507" pitchFamily="18" charset="2"/>
              </a:rPr>
              <a:t>/s</a:t>
            </a:r>
            <a:r>
              <a:rPr lang="zh-CN" altLang="en-US">
                <a:sym typeface="Symbol" panose="05050102010706020507" pitchFamily="18" charset="2"/>
              </a:rPr>
              <a:t>，</a:t>
            </a:r>
            <a:r>
              <a:rPr lang="zh-CN" altLang="en-US"/>
              <a:t>对应于远红外光学波长，这就是这支格波被称为“光学波”的原因。</a:t>
            </a:r>
          </a:p>
          <a:p>
            <a:endParaRPr lang="zh-CN" altLang="en-US"/>
          </a:p>
        </p:txBody>
      </p:sp>
      <p:sp>
        <p:nvSpPr>
          <p:cNvPr id="84996" name="灯片编号占位符 3">
            <a:extLst>
              <a:ext uri="{FF2B5EF4-FFF2-40B4-BE49-F238E27FC236}">
                <a16:creationId xmlns:a16="http://schemas.microsoft.com/office/drawing/2014/main" id="{A1D23D6F-91A9-BC59-D850-7C85BBCDA7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3F8B9F5-643F-4569-AA07-0D072B00D018}" type="slidenum">
              <a:rPr lang="zh-CN" altLang="en-US" smtClean="0"/>
              <a:pPr>
                <a:spcBef>
                  <a:spcPct val="0"/>
                </a:spcBef>
              </a:pPr>
              <a:t>57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B7C230A4-0AC7-D76A-9D88-0D8AE50D6DD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8E86CB4A-A107-4326-AD13-520ECD2E737C}" type="slidenum">
              <a:rPr lang="en-US" altLang="zh-CN" sz="1300">
                <a:latin typeface="Arial" panose="020B0604020202020204" pitchFamily="34" charset="0"/>
                <a:ea typeface="楷体_GB2312" pitchFamily="49" charset="-122"/>
              </a:rPr>
              <a:pPr algn="r" eaLnBrk="1" hangingPunct="1">
                <a:spcBef>
                  <a:spcPct val="0"/>
                </a:spcBef>
              </a:pPr>
              <a:t>58</a:t>
            </a:fld>
            <a:endParaRPr lang="en-US" altLang="zh-CN" sz="1300">
              <a:latin typeface="Arial" panose="020B0604020202020204" pitchFamily="34" charset="0"/>
              <a:ea typeface="楷体_GB2312" pitchFamily="49" charset="-122"/>
            </a:endParaRPr>
          </a:p>
        </p:txBody>
      </p:sp>
      <p:sp>
        <p:nvSpPr>
          <p:cNvPr id="87043" name="Rectangle 2">
            <a:extLst>
              <a:ext uri="{FF2B5EF4-FFF2-40B4-BE49-F238E27FC236}">
                <a16:creationId xmlns:a16="http://schemas.microsoft.com/office/drawing/2014/main" id="{0342F6F5-F10B-CB26-9378-3A94DC64E5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D5EB9201-868C-A787-A166-697C1388465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sym typeface="Symbol" panose="05050102010706020507" pitchFamily="18" charset="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B47F04EC-0F1D-27C2-62C8-EFDA0CA9BB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FE18B33-ED8D-4DAA-9EB9-C02E4E106E76}" type="slidenum">
              <a:rPr lang="en-US" altLang="zh-CN" smtClean="0">
                <a:latin typeface="Arial" panose="020B0604020202020204" pitchFamily="34" charset="0"/>
                <a:ea typeface="楷体_GB2312" pitchFamily="49" charset="-122"/>
              </a:rPr>
              <a:pPr>
                <a:spcBef>
                  <a:spcPct val="0"/>
                </a:spcBef>
              </a:pPr>
              <a:t>60</a:t>
            </a:fld>
            <a:endParaRPr lang="en-US" altLang="zh-CN">
              <a:latin typeface="Arial" panose="020B0604020202020204" pitchFamily="34" charset="0"/>
              <a:ea typeface="楷体_GB2312" pitchFamily="49" charset="-122"/>
            </a:endParaRPr>
          </a:p>
        </p:txBody>
      </p:sp>
      <p:sp>
        <p:nvSpPr>
          <p:cNvPr id="90115" name="Rectangle 2">
            <a:extLst>
              <a:ext uri="{FF2B5EF4-FFF2-40B4-BE49-F238E27FC236}">
                <a16:creationId xmlns:a16="http://schemas.microsoft.com/office/drawing/2014/main" id="{41C81AC1-23BF-2575-5EA0-119D7984483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a:extLst>
              <a:ext uri="{FF2B5EF4-FFF2-40B4-BE49-F238E27FC236}">
                <a16:creationId xmlns:a16="http://schemas.microsoft.com/office/drawing/2014/main" id="{515EA0EF-CFA6-5FC8-02B3-5B2FC60E8B2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sym typeface="Symbol" panose="05050102010706020507" pitchFamily="18" charset="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3E50DB60-3138-025E-E26F-8519FD82BF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5494475-078E-40DE-8322-7F2DDB6423B3}" type="slidenum">
              <a:rPr lang="en-US" altLang="zh-CN" smtClean="0">
                <a:latin typeface="Arial" panose="020B0604020202020204" pitchFamily="34" charset="0"/>
                <a:ea typeface="楷体_GB2312" pitchFamily="49" charset="-122"/>
              </a:rPr>
              <a:pPr>
                <a:spcBef>
                  <a:spcPct val="0"/>
                </a:spcBef>
              </a:pPr>
              <a:t>62</a:t>
            </a:fld>
            <a:endParaRPr lang="en-US" altLang="zh-CN">
              <a:latin typeface="Arial" panose="020B0604020202020204" pitchFamily="34" charset="0"/>
              <a:ea typeface="楷体_GB2312" pitchFamily="49" charset="-122"/>
            </a:endParaRPr>
          </a:p>
        </p:txBody>
      </p:sp>
      <p:sp>
        <p:nvSpPr>
          <p:cNvPr id="93187" name="Rectangle 2">
            <a:extLst>
              <a:ext uri="{FF2B5EF4-FFF2-40B4-BE49-F238E27FC236}">
                <a16:creationId xmlns:a16="http://schemas.microsoft.com/office/drawing/2014/main" id="{95A34502-4E78-CEFA-D8F0-580EDF5AAB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a:extLst>
              <a:ext uri="{FF2B5EF4-FFF2-40B4-BE49-F238E27FC236}">
                <a16:creationId xmlns:a16="http://schemas.microsoft.com/office/drawing/2014/main" id="{7783BB25-6E6C-FDB8-896C-ABA978ED19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latin typeface="华文中宋" panose="02010600040101010101" pitchFamily="2" charset="-122"/>
              <a:sym typeface="Symbol" panose="05050102010706020507" pitchFamily="18" charset="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41A91D2-A1E6-3378-42CF-11CAEE71C981}"/>
              </a:ext>
            </a:extLst>
          </p:cNvPr>
          <p:cNvSpPr txBox="1">
            <a:spLocks noGrp="1"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0A932C37-FC91-4462-9BBE-0458450AC7DB}" type="slidenum">
              <a:rPr lang="en-US" altLang="zh-CN" sz="1300">
                <a:solidFill>
                  <a:srgbClr val="000000"/>
                </a:solidFill>
                <a:latin typeface="Arial" panose="020B0604020202020204" pitchFamily="34" charset="0"/>
                <a:ea typeface="楷体_GB2312" pitchFamily="49" charset="-122"/>
              </a:rPr>
              <a:pPr algn="r" eaLnBrk="1" hangingPunct="1">
                <a:spcBef>
                  <a:spcPct val="0"/>
                </a:spcBef>
              </a:pPr>
              <a:t>25</a:t>
            </a:fld>
            <a:endParaRPr lang="en-US" altLang="zh-CN" sz="1300">
              <a:solidFill>
                <a:srgbClr val="000000"/>
              </a:solidFill>
              <a:latin typeface="Arial" panose="020B0604020202020204" pitchFamily="34" charset="0"/>
              <a:ea typeface="楷体_GB2312" pitchFamily="49" charset="-122"/>
            </a:endParaRPr>
          </a:p>
        </p:txBody>
      </p:sp>
      <p:sp>
        <p:nvSpPr>
          <p:cNvPr id="30723" name="Rectangle 2">
            <a:extLst>
              <a:ext uri="{FF2B5EF4-FFF2-40B4-BE49-F238E27FC236}">
                <a16:creationId xmlns:a16="http://schemas.microsoft.com/office/drawing/2014/main" id="{7C3818C7-D0DD-6AD7-054E-4CAE9D3F5D3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15BD82CA-45FF-2405-A7B5-811C89835B3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sym typeface="Symbol" panose="05050102010706020507" pitchFamily="18" charset="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18E8F21-CDD0-0C4B-0A63-AB5AC20D6D45}"/>
              </a:ext>
            </a:extLst>
          </p:cNvPr>
          <p:cNvSpPr txBox="1">
            <a:spLocks noGrp="1"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2EDAF9A9-0AF6-41EE-A648-C936A7A1358D}" type="slidenum">
              <a:rPr lang="en-US" altLang="zh-CN" sz="1300">
                <a:solidFill>
                  <a:srgbClr val="000000"/>
                </a:solidFill>
                <a:latin typeface="Arial" panose="020B0604020202020204" pitchFamily="34" charset="0"/>
                <a:ea typeface="楷体_GB2312" pitchFamily="49" charset="-122"/>
              </a:rPr>
              <a:pPr algn="r" eaLnBrk="1" hangingPunct="1">
                <a:spcBef>
                  <a:spcPct val="0"/>
                </a:spcBef>
              </a:pPr>
              <a:t>26</a:t>
            </a:fld>
            <a:endParaRPr lang="en-US" altLang="zh-CN" sz="1300">
              <a:solidFill>
                <a:srgbClr val="000000"/>
              </a:solidFill>
              <a:latin typeface="Arial" panose="020B0604020202020204" pitchFamily="34" charset="0"/>
              <a:ea typeface="楷体_GB2312" pitchFamily="49" charset="-122"/>
            </a:endParaRPr>
          </a:p>
        </p:txBody>
      </p:sp>
      <p:sp>
        <p:nvSpPr>
          <p:cNvPr id="32771" name="Rectangle 2">
            <a:extLst>
              <a:ext uri="{FF2B5EF4-FFF2-40B4-BE49-F238E27FC236}">
                <a16:creationId xmlns:a16="http://schemas.microsoft.com/office/drawing/2014/main" id="{DAEA95CC-D500-A97C-096F-9164C7DFFEA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2" name="Rectangle 3">
            <a:extLst>
              <a:ext uri="{FF2B5EF4-FFF2-40B4-BE49-F238E27FC236}">
                <a16:creationId xmlns:a16="http://schemas.microsoft.com/office/drawing/2014/main" id="{A5343749-43BA-703C-B052-60593B73E3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sym typeface="Symbol" panose="05050102010706020507" pitchFamily="18" charset="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225302F-E19F-A718-E9FE-AD9C25DA06C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E42BCD74-28FF-4B6D-9CA8-A5A79FA3E0F1}" type="slidenum">
              <a:rPr lang="en-US" altLang="zh-CN" sz="1300">
                <a:latin typeface="Arial" panose="020B0604020202020204" pitchFamily="34" charset="0"/>
                <a:ea typeface="楷体_GB2312" pitchFamily="49" charset="-122"/>
              </a:rPr>
              <a:pPr algn="r" eaLnBrk="1" hangingPunct="1">
                <a:spcBef>
                  <a:spcPct val="0"/>
                </a:spcBef>
              </a:pPr>
              <a:t>28</a:t>
            </a:fld>
            <a:endParaRPr lang="en-US" altLang="zh-CN" sz="1300">
              <a:latin typeface="Arial" panose="020B0604020202020204" pitchFamily="34" charset="0"/>
              <a:ea typeface="楷体_GB2312" pitchFamily="49" charset="-122"/>
            </a:endParaRPr>
          </a:p>
        </p:txBody>
      </p:sp>
      <p:sp>
        <p:nvSpPr>
          <p:cNvPr id="35843" name="Rectangle 2">
            <a:extLst>
              <a:ext uri="{FF2B5EF4-FFF2-40B4-BE49-F238E27FC236}">
                <a16:creationId xmlns:a16="http://schemas.microsoft.com/office/drawing/2014/main" id="{A8100585-3DCE-4E9F-9591-B41190DD8A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a:extLst>
              <a:ext uri="{FF2B5EF4-FFF2-40B4-BE49-F238E27FC236}">
                <a16:creationId xmlns:a16="http://schemas.microsoft.com/office/drawing/2014/main" id="{0B7F5F0F-6A97-4768-99A3-594754F5B3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0959A16-FB6C-96E3-1858-CDBB1CE96D74}"/>
              </a:ext>
            </a:extLst>
          </p:cNvPr>
          <p:cNvSpPr txBox="1">
            <a:spLocks noGrp="1"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F7165BC3-F2D1-4265-8D25-EA3636D78498}" type="slidenum">
              <a:rPr lang="en-US" altLang="zh-CN" sz="1300">
                <a:solidFill>
                  <a:srgbClr val="000000"/>
                </a:solidFill>
                <a:latin typeface="Arial" panose="020B0604020202020204" pitchFamily="34" charset="0"/>
                <a:ea typeface="楷体_GB2312" pitchFamily="49" charset="-122"/>
              </a:rPr>
              <a:pPr algn="r" eaLnBrk="1" hangingPunct="1">
                <a:spcBef>
                  <a:spcPct val="0"/>
                </a:spcBef>
              </a:pPr>
              <a:t>29</a:t>
            </a:fld>
            <a:endParaRPr lang="en-US" altLang="zh-CN" sz="1300">
              <a:solidFill>
                <a:srgbClr val="000000"/>
              </a:solidFill>
              <a:latin typeface="Arial" panose="020B0604020202020204" pitchFamily="34" charset="0"/>
              <a:ea typeface="楷体_GB2312" pitchFamily="49" charset="-122"/>
            </a:endParaRPr>
          </a:p>
        </p:txBody>
      </p:sp>
      <p:sp>
        <p:nvSpPr>
          <p:cNvPr id="37891" name="Rectangle 2">
            <a:extLst>
              <a:ext uri="{FF2B5EF4-FFF2-40B4-BE49-F238E27FC236}">
                <a16:creationId xmlns:a16="http://schemas.microsoft.com/office/drawing/2014/main" id="{AFA5E978-CD22-28A4-C8E7-91F4F170C2D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C06882DE-0A2B-0FB2-D034-2B56579160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D31F6D7-3644-DC32-9BA3-2AF3B0995963}"/>
              </a:ext>
            </a:extLst>
          </p:cNvPr>
          <p:cNvSpPr txBox="1">
            <a:spLocks noGrp="1"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78E3FC9D-8C54-428C-9FC8-643E4AE937A9}" type="slidenum">
              <a:rPr lang="en-US" altLang="zh-CN" sz="1300">
                <a:solidFill>
                  <a:srgbClr val="000000"/>
                </a:solidFill>
                <a:latin typeface="Arial" panose="020B0604020202020204" pitchFamily="34" charset="0"/>
                <a:ea typeface="楷体_GB2312" pitchFamily="49" charset="-122"/>
              </a:rPr>
              <a:pPr algn="r" eaLnBrk="1" hangingPunct="1">
                <a:spcBef>
                  <a:spcPct val="0"/>
                </a:spcBef>
              </a:pPr>
              <a:t>31</a:t>
            </a:fld>
            <a:endParaRPr lang="en-US" altLang="zh-CN" sz="1300">
              <a:solidFill>
                <a:srgbClr val="000000"/>
              </a:solidFill>
              <a:latin typeface="Arial" panose="020B0604020202020204" pitchFamily="34" charset="0"/>
              <a:ea typeface="楷体_GB2312" pitchFamily="49" charset="-122"/>
            </a:endParaRPr>
          </a:p>
        </p:txBody>
      </p:sp>
      <p:sp>
        <p:nvSpPr>
          <p:cNvPr id="40963" name="Rectangle 2">
            <a:extLst>
              <a:ext uri="{FF2B5EF4-FFF2-40B4-BE49-F238E27FC236}">
                <a16:creationId xmlns:a16="http://schemas.microsoft.com/office/drawing/2014/main" id="{91689A8A-82B8-2CA4-38EF-9CD2603EFD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a:extLst>
              <a:ext uri="{FF2B5EF4-FFF2-40B4-BE49-F238E27FC236}">
                <a16:creationId xmlns:a16="http://schemas.microsoft.com/office/drawing/2014/main" id="{82AEE39B-1870-A5F8-B73D-481C595EBB9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sym typeface="Symbol" panose="05050102010706020507" pitchFamily="18" charset="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1655EB8-B409-61A1-8372-A1FAD80CC8E4}"/>
              </a:ext>
            </a:extLst>
          </p:cNvPr>
          <p:cNvSpPr txBox="1">
            <a:spLocks noGrp="1"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7899EF51-2F1D-45AE-9B18-7661870A75AB}" type="slidenum">
              <a:rPr lang="en-US" altLang="zh-CN" sz="1300">
                <a:solidFill>
                  <a:srgbClr val="000000"/>
                </a:solidFill>
                <a:latin typeface="Arial" panose="020B0604020202020204" pitchFamily="34" charset="0"/>
                <a:ea typeface="楷体_GB2312" pitchFamily="49" charset="-122"/>
              </a:rPr>
              <a:pPr algn="r" eaLnBrk="1" hangingPunct="1">
                <a:spcBef>
                  <a:spcPct val="0"/>
                </a:spcBef>
              </a:pPr>
              <a:t>32</a:t>
            </a:fld>
            <a:endParaRPr lang="en-US" altLang="zh-CN" sz="1300">
              <a:solidFill>
                <a:srgbClr val="000000"/>
              </a:solidFill>
              <a:latin typeface="Arial" panose="020B0604020202020204" pitchFamily="34" charset="0"/>
              <a:ea typeface="楷体_GB2312" pitchFamily="49" charset="-122"/>
            </a:endParaRPr>
          </a:p>
        </p:txBody>
      </p:sp>
      <p:sp>
        <p:nvSpPr>
          <p:cNvPr id="43011" name="Rectangle 2">
            <a:extLst>
              <a:ext uri="{FF2B5EF4-FFF2-40B4-BE49-F238E27FC236}">
                <a16:creationId xmlns:a16="http://schemas.microsoft.com/office/drawing/2014/main" id="{7DDA86F4-886A-F4D9-5B98-22CEC552CC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a:extLst>
              <a:ext uri="{FF2B5EF4-FFF2-40B4-BE49-F238E27FC236}">
                <a16:creationId xmlns:a16="http://schemas.microsoft.com/office/drawing/2014/main" id="{0C9DFE0F-B5FB-7A25-4C5C-C284C03425C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sym typeface="Symbol" panose="05050102010706020507" pitchFamily="18" charset="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7E7D9BE-F512-D528-7385-420404645DB5}"/>
              </a:ext>
            </a:extLst>
          </p:cNvPr>
          <p:cNvSpPr txBox="1">
            <a:spLocks noGrp="1"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9060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90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90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90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pPr>
            <a:fld id="{90319DBC-21F3-4378-830F-A0250CE1175F}" type="slidenum">
              <a:rPr lang="en-US" altLang="zh-CN" sz="1300">
                <a:solidFill>
                  <a:srgbClr val="000000"/>
                </a:solidFill>
                <a:latin typeface="Arial" panose="020B0604020202020204" pitchFamily="34" charset="0"/>
                <a:ea typeface="楷体_GB2312" pitchFamily="49" charset="-122"/>
              </a:rPr>
              <a:pPr algn="r" eaLnBrk="1" hangingPunct="1">
                <a:spcBef>
                  <a:spcPct val="0"/>
                </a:spcBef>
              </a:pPr>
              <a:t>33</a:t>
            </a:fld>
            <a:endParaRPr lang="en-US" altLang="zh-CN" sz="1300">
              <a:solidFill>
                <a:srgbClr val="000000"/>
              </a:solidFill>
              <a:latin typeface="Arial" panose="020B0604020202020204" pitchFamily="34" charset="0"/>
              <a:ea typeface="楷体_GB2312" pitchFamily="49" charset="-122"/>
            </a:endParaRPr>
          </a:p>
        </p:txBody>
      </p:sp>
      <p:sp>
        <p:nvSpPr>
          <p:cNvPr id="45059" name="Rectangle 2">
            <a:extLst>
              <a:ext uri="{FF2B5EF4-FFF2-40B4-BE49-F238E27FC236}">
                <a16:creationId xmlns:a16="http://schemas.microsoft.com/office/drawing/2014/main" id="{2C215162-DE2D-E0F8-22EA-62A83B7D66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a:extLst>
              <a:ext uri="{FF2B5EF4-FFF2-40B4-BE49-F238E27FC236}">
                <a16:creationId xmlns:a16="http://schemas.microsoft.com/office/drawing/2014/main" id="{29A5D6C8-D119-2CBE-77DE-24F88DBB48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sym typeface="Symbol" panose="05050102010706020507" pitchFamily="18" charset="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7030A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8EBCF3C4-796A-1C9F-2E18-22B56AD77D08}"/>
              </a:ext>
            </a:extLst>
          </p:cNvPr>
          <p:cNvSpPr>
            <a:spLocks noGrp="1"/>
          </p:cNvSpPr>
          <p:nvPr>
            <p:ph type="dt" sz="half" idx="10"/>
          </p:nvPr>
        </p:nvSpPr>
        <p:spPr/>
        <p:txBody>
          <a:bodyPr/>
          <a:lstStyle>
            <a:lvl1pPr>
              <a:defRPr b="1">
                <a:solidFill>
                  <a:schemeClr val="tx1"/>
                </a:solidFill>
                <a:latin typeface="微软雅黑" panose="020B0503020204020204" pitchFamily="34" charset="-122"/>
                <a:ea typeface="微软雅黑" panose="020B0503020204020204" pitchFamily="34" charset="-122"/>
              </a:defRPr>
            </a:lvl1pPr>
          </a:lstStyle>
          <a:p>
            <a:pPr>
              <a:defRPr/>
            </a:pPr>
            <a:r>
              <a:rPr lang="zh-CN" altLang="en-US"/>
              <a:t>固体物理基础（</a:t>
            </a:r>
            <a:r>
              <a:rPr lang="en-US" altLang="zh-CN"/>
              <a:t>2019</a:t>
            </a:r>
            <a:r>
              <a:rPr lang="zh-CN" altLang="en-US"/>
              <a:t>年春）</a:t>
            </a:r>
          </a:p>
        </p:txBody>
      </p:sp>
      <p:sp>
        <p:nvSpPr>
          <p:cNvPr id="5" name="页脚占位符 4">
            <a:extLst>
              <a:ext uri="{FF2B5EF4-FFF2-40B4-BE49-F238E27FC236}">
                <a16:creationId xmlns:a16="http://schemas.microsoft.com/office/drawing/2014/main" id="{71B32D49-E0DC-31C2-73F2-DF22B66E879B}"/>
              </a:ext>
            </a:extLst>
          </p:cNvPr>
          <p:cNvSpPr>
            <a:spLocks noGrp="1"/>
          </p:cNvSpPr>
          <p:nvPr>
            <p:ph type="ftr" sz="quarter" idx="11"/>
          </p:nvPr>
        </p:nvSpPr>
        <p:spPr/>
        <p:txBody>
          <a:bodyPr/>
          <a:lstStyle>
            <a:lvl1pPr>
              <a:defRPr b="1">
                <a:solidFill>
                  <a:schemeClr val="tx1"/>
                </a:solidFill>
                <a:latin typeface="微软雅黑" panose="020B0503020204020204" pitchFamily="34" charset="-122"/>
                <a:ea typeface="微软雅黑" panose="020B0503020204020204" pitchFamily="34" charset="-122"/>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BEDA5D9D-FCB7-371D-D052-A3BFB1A953E6}"/>
              </a:ext>
            </a:extLst>
          </p:cNvPr>
          <p:cNvSpPr>
            <a:spLocks noGrp="1"/>
          </p:cNvSpPr>
          <p:nvPr>
            <p:ph type="sldNum" sz="quarter" idx="12"/>
          </p:nvPr>
        </p:nvSpPr>
        <p:spPr/>
        <p:txBody>
          <a:bodyPr/>
          <a:lstStyle>
            <a:lvl1pPr>
              <a:defRPr b="1">
                <a:solidFill>
                  <a:schemeClr val="tx1"/>
                </a:solidFill>
                <a:latin typeface="微软雅黑" panose="020B0503020204020204" pitchFamily="34" charset="-122"/>
                <a:ea typeface="微软雅黑" panose="020B0503020204020204" pitchFamily="34" charset="-122"/>
              </a:defRPr>
            </a:lvl1pPr>
          </a:lstStyle>
          <a:p>
            <a:pPr>
              <a:defRPr/>
            </a:pPr>
            <a:fld id="{0919DE83-23A0-43C6-AE61-17F1C34A87CD}" type="slidenum">
              <a:rPr lang="zh-CN" altLang="en-US"/>
              <a:pPr>
                <a:defRPr/>
              </a:pPr>
              <a:t>‹#›</a:t>
            </a:fld>
            <a:endParaRPr lang="zh-CN" altLang="en-US"/>
          </a:p>
        </p:txBody>
      </p:sp>
    </p:spTree>
    <p:extLst>
      <p:ext uri="{BB962C8B-B14F-4D97-AF65-F5344CB8AC3E}">
        <p14:creationId xmlns:p14="http://schemas.microsoft.com/office/powerpoint/2010/main" val="149256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BC6617-78AA-3E2F-DCDA-F6A0DC4E3D27}"/>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p>
        </p:txBody>
      </p:sp>
      <p:sp>
        <p:nvSpPr>
          <p:cNvPr id="5" name="页脚占位符 4">
            <a:extLst>
              <a:ext uri="{FF2B5EF4-FFF2-40B4-BE49-F238E27FC236}">
                <a16:creationId xmlns:a16="http://schemas.microsoft.com/office/drawing/2014/main" id="{5B3E42B1-4D78-8E3D-223A-891FDB63EB2F}"/>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4C56C781-DFB6-6F53-38AE-9AD62430774B}"/>
              </a:ext>
            </a:extLst>
          </p:cNvPr>
          <p:cNvSpPr>
            <a:spLocks noGrp="1"/>
          </p:cNvSpPr>
          <p:nvPr>
            <p:ph type="sldNum" sz="quarter" idx="12"/>
          </p:nvPr>
        </p:nvSpPr>
        <p:spPr/>
        <p:txBody>
          <a:bodyPr/>
          <a:lstStyle>
            <a:lvl1pPr>
              <a:defRPr/>
            </a:lvl1pPr>
          </a:lstStyle>
          <a:p>
            <a:pPr>
              <a:defRPr/>
            </a:pPr>
            <a:fld id="{8A99906F-4AB5-4C98-87D2-330D651433E5}" type="slidenum">
              <a:rPr lang="zh-CN" altLang="en-US"/>
              <a:pPr>
                <a:defRPr/>
              </a:pPr>
              <a:t>‹#›</a:t>
            </a:fld>
            <a:endParaRPr lang="zh-CN" altLang="en-US"/>
          </a:p>
        </p:txBody>
      </p:sp>
    </p:spTree>
    <p:extLst>
      <p:ext uri="{BB962C8B-B14F-4D97-AF65-F5344CB8AC3E}">
        <p14:creationId xmlns:p14="http://schemas.microsoft.com/office/powerpoint/2010/main" val="381360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56557B-E703-5DF1-F311-D7540D81438E}"/>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p>
        </p:txBody>
      </p:sp>
      <p:sp>
        <p:nvSpPr>
          <p:cNvPr id="5" name="页脚占位符 4">
            <a:extLst>
              <a:ext uri="{FF2B5EF4-FFF2-40B4-BE49-F238E27FC236}">
                <a16:creationId xmlns:a16="http://schemas.microsoft.com/office/drawing/2014/main" id="{D3644CAB-9409-DB14-8E6B-C8C62FAE36E6}"/>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ED65EA64-F22D-89EA-5BE4-55C3CAB3C57F}"/>
              </a:ext>
            </a:extLst>
          </p:cNvPr>
          <p:cNvSpPr>
            <a:spLocks noGrp="1"/>
          </p:cNvSpPr>
          <p:nvPr>
            <p:ph type="sldNum" sz="quarter" idx="12"/>
          </p:nvPr>
        </p:nvSpPr>
        <p:spPr/>
        <p:txBody>
          <a:bodyPr/>
          <a:lstStyle>
            <a:lvl1pPr>
              <a:defRPr/>
            </a:lvl1pPr>
          </a:lstStyle>
          <a:p>
            <a:pPr>
              <a:defRPr/>
            </a:pPr>
            <a:fld id="{A39AA582-8F87-4593-843B-9219C2301B33}" type="slidenum">
              <a:rPr lang="zh-CN" altLang="en-US"/>
              <a:pPr>
                <a:defRPr/>
              </a:pPr>
              <a:t>‹#›</a:t>
            </a:fld>
            <a:endParaRPr lang="zh-CN" altLang="en-US"/>
          </a:p>
        </p:txBody>
      </p:sp>
    </p:spTree>
    <p:extLst>
      <p:ext uri="{BB962C8B-B14F-4D97-AF65-F5344CB8AC3E}">
        <p14:creationId xmlns:p14="http://schemas.microsoft.com/office/powerpoint/2010/main" val="3312044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142852"/>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1625" y="1428736"/>
            <a:ext cx="4194175" cy="459423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内容占位符 3"/>
          <p:cNvSpPr>
            <a:spLocks noGrp="1"/>
          </p:cNvSpPr>
          <p:nvPr>
            <p:ph sz="half" idx="2"/>
          </p:nvPr>
        </p:nvSpPr>
        <p:spPr>
          <a:xfrm>
            <a:off x="4648200" y="1428736"/>
            <a:ext cx="4194175" cy="459423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日期占位符 3">
            <a:extLst>
              <a:ext uri="{FF2B5EF4-FFF2-40B4-BE49-F238E27FC236}">
                <a16:creationId xmlns:a16="http://schemas.microsoft.com/office/drawing/2014/main" id="{AF8BF21E-1E27-8D70-F478-6E03106C38C5}"/>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endParaRPr lang="en-US" altLang="zh-CN" dirty="0"/>
          </a:p>
        </p:txBody>
      </p:sp>
      <p:sp>
        <p:nvSpPr>
          <p:cNvPr id="6" name="页脚占位符 4">
            <a:extLst>
              <a:ext uri="{FF2B5EF4-FFF2-40B4-BE49-F238E27FC236}">
                <a16:creationId xmlns:a16="http://schemas.microsoft.com/office/drawing/2014/main" id="{F91F689F-32C9-2B67-3A60-A092C7A00841}"/>
              </a:ext>
            </a:extLst>
          </p:cNvPr>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7" name="灯片编号占位符 5">
            <a:extLst>
              <a:ext uri="{FF2B5EF4-FFF2-40B4-BE49-F238E27FC236}">
                <a16:creationId xmlns:a16="http://schemas.microsoft.com/office/drawing/2014/main" id="{1A4C099F-69CC-07A9-1A8C-33BC579549DC}"/>
              </a:ext>
            </a:extLst>
          </p:cNvPr>
          <p:cNvSpPr>
            <a:spLocks noGrp="1"/>
          </p:cNvSpPr>
          <p:nvPr>
            <p:ph type="sldNum" sz="quarter" idx="12"/>
          </p:nvPr>
        </p:nvSpPr>
        <p:spPr/>
        <p:txBody>
          <a:bodyPr/>
          <a:lstStyle>
            <a:lvl1pPr>
              <a:defRPr/>
            </a:lvl1pPr>
          </a:lstStyle>
          <a:p>
            <a:pPr>
              <a:defRPr/>
            </a:pPr>
            <a:fld id="{D90969C5-9049-422D-B8A8-585043D83967}" type="slidenum">
              <a:rPr lang="en-US" altLang="zh-CN"/>
              <a:pPr>
                <a:defRPr/>
              </a:pPr>
              <a:t>‹#›</a:t>
            </a:fld>
            <a:endParaRPr lang="en-US" altLang="zh-CN"/>
          </a:p>
        </p:txBody>
      </p:sp>
    </p:spTree>
    <p:extLst>
      <p:ext uri="{BB962C8B-B14F-4D97-AF65-F5344CB8AC3E}">
        <p14:creationId xmlns:p14="http://schemas.microsoft.com/office/powerpoint/2010/main" val="30762114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7030A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b="1">
                <a:latin typeface="微软雅黑" panose="020B0503020204020204" pitchFamily="34" charset="-122"/>
                <a:ea typeface="微软雅黑" panose="020B0503020204020204" pitchFamily="34" charset="-122"/>
              </a:defRPr>
            </a:lvl1pPr>
            <a:lvl2pPr>
              <a:defRPr b="1">
                <a:latin typeface="微软雅黑" panose="020B0503020204020204" pitchFamily="34" charset="-122"/>
                <a:ea typeface="微软雅黑" panose="020B0503020204020204" pitchFamily="34" charset="-122"/>
              </a:defRPr>
            </a:lvl2pPr>
            <a:lvl3pPr>
              <a:defRPr b="1">
                <a:latin typeface="微软雅黑" panose="020B0503020204020204" pitchFamily="34" charset="-122"/>
                <a:ea typeface="微软雅黑" panose="020B0503020204020204" pitchFamily="34" charset="-122"/>
              </a:defRPr>
            </a:lvl3pPr>
            <a:lvl4pPr>
              <a:defRPr b="1">
                <a:latin typeface="微软雅黑" panose="020B0503020204020204" pitchFamily="34" charset="-122"/>
                <a:ea typeface="微软雅黑" panose="020B0503020204020204" pitchFamily="34" charset="-122"/>
              </a:defRPr>
            </a:lvl4pPr>
            <a:lvl5pPr>
              <a:defRPr b="1">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3B7D83-7763-FCF4-F916-A1157FC366AA}"/>
              </a:ext>
            </a:extLst>
          </p:cNvPr>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固体物理基础（</a:t>
            </a:r>
            <a:r>
              <a:rPr lang="en-US" altLang="zh-CN"/>
              <a:t>2019</a:t>
            </a:r>
            <a:r>
              <a:rPr lang="zh-CN" altLang="en-US"/>
              <a:t>年春）</a:t>
            </a:r>
          </a:p>
        </p:txBody>
      </p:sp>
      <p:sp>
        <p:nvSpPr>
          <p:cNvPr id="5" name="页脚占位符 4">
            <a:extLst>
              <a:ext uri="{FF2B5EF4-FFF2-40B4-BE49-F238E27FC236}">
                <a16:creationId xmlns:a16="http://schemas.microsoft.com/office/drawing/2014/main" id="{14C7627F-F4DB-AE97-3919-5757B7A70432}"/>
              </a:ext>
            </a:extLst>
          </p:cNvPr>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EA14FCE4-A380-63E9-83A4-D67291EDB1C4}"/>
              </a:ext>
            </a:extLst>
          </p:cNvPr>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pPr>
              <a:defRPr/>
            </a:pPr>
            <a:fld id="{CC0877D4-2504-45A9-ABBD-C6A88EDF829B}" type="slidenum">
              <a:rPr lang="zh-CN" altLang="en-US"/>
              <a:pPr>
                <a:defRPr/>
              </a:pPr>
              <a:t>‹#›</a:t>
            </a:fld>
            <a:endParaRPr lang="zh-CN" altLang="en-US"/>
          </a:p>
        </p:txBody>
      </p:sp>
    </p:spTree>
    <p:extLst>
      <p:ext uri="{BB962C8B-B14F-4D97-AF65-F5344CB8AC3E}">
        <p14:creationId xmlns:p14="http://schemas.microsoft.com/office/powerpoint/2010/main" val="264710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0D76B3A-29F2-DF54-3FFC-ED540BDBD6DC}"/>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p>
        </p:txBody>
      </p:sp>
      <p:sp>
        <p:nvSpPr>
          <p:cNvPr id="5" name="页脚占位符 4">
            <a:extLst>
              <a:ext uri="{FF2B5EF4-FFF2-40B4-BE49-F238E27FC236}">
                <a16:creationId xmlns:a16="http://schemas.microsoft.com/office/drawing/2014/main" id="{2CEEB777-F396-6FC4-7DB5-A2AC329F2BB7}"/>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88EE2643-A206-F559-0A96-AE0C874CB9F8}"/>
              </a:ext>
            </a:extLst>
          </p:cNvPr>
          <p:cNvSpPr>
            <a:spLocks noGrp="1"/>
          </p:cNvSpPr>
          <p:nvPr>
            <p:ph type="sldNum" sz="quarter" idx="12"/>
          </p:nvPr>
        </p:nvSpPr>
        <p:spPr/>
        <p:txBody>
          <a:bodyPr/>
          <a:lstStyle>
            <a:lvl1pPr>
              <a:defRPr/>
            </a:lvl1pPr>
          </a:lstStyle>
          <a:p>
            <a:pPr>
              <a:defRPr/>
            </a:pPr>
            <a:fld id="{DBF43455-7799-4044-8B26-2D467A674E5C}" type="slidenum">
              <a:rPr lang="zh-CN" altLang="en-US"/>
              <a:pPr>
                <a:defRPr/>
              </a:pPr>
              <a:t>‹#›</a:t>
            </a:fld>
            <a:endParaRPr lang="zh-CN" altLang="en-US"/>
          </a:p>
        </p:txBody>
      </p:sp>
    </p:spTree>
    <p:extLst>
      <p:ext uri="{BB962C8B-B14F-4D97-AF65-F5344CB8AC3E}">
        <p14:creationId xmlns:p14="http://schemas.microsoft.com/office/powerpoint/2010/main" val="7413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19D27062-0CBC-F288-4D15-D55D51EE6625}"/>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p>
        </p:txBody>
      </p:sp>
      <p:sp>
        <p:nvSpPr>
          <p:cNvPr id="6" name="页脚占位符 4">
            <a:extLst>
              <a:ext uri="{FF2B5EF4-FFF2-40B4-BE49-F238E27FC236}">
                <a16:creationId xmlns:a16="http://schemas.microsoft.com/office/drawing/2014/main" id="{6E3227DB-66E0-12B8-B4B3-BA01AA987406}"/>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a:extLst>
              <a:ext uri="{FF2B5EF4-FFF2-40B4-BE49-F238E27FC236}">
                <a16:creationId xmlns:a16="http://schemas.microsoft.com/office/drawing/2014/main" id="{C163D7A2-8EBD-EA54-31EC-088BB137B037}"/>
              </a:ext>
            </a:extLst>
          </p:cNvPr>
          <p:cNvSpPr>
            <a:spLocks noGrp="1"/>
          </p:cNvSpPr>
          <p:nvPr>
            <p:ph type="sldNum" sz="quarter" idx="12"/>
          </p:nvPr>
        </p:nvSpPr>
        <p:spPr/>
        <p:txBody>
          <a:bodyPr/>
          <a:lstStyle>
            <a:lvl1pPr>
              <a:defRPr/>
            </a:lvl1pPr>
          </a:lstStyle>
          <a:p>
            <a:pPr>
              <a:defRPr/>
            </a:pPr>
            <a:fld id="{3540B288-104C-4510-823E-153AEAABFEBF}" type="slidenum">
              <a:rPr lang="zh-CN" altLang="en-US"/>
              <a:pPr>
                <a:defRPr/>
              </a:pPr>
              <a:t>‹#›</a:t>
            </a:fld>
            <a:endParaRPr lang="zh-CN" altLang="en-US"/>
          </a:p>
        </p:txBody>
      </p:sp>
    </p:spTree>
    <p:extLst>
      <p:ext uri="{BB962C8B-B14F-4D97-AF65-F5344CB8AC3E}">
        <p14:creationId xmlns:p14="http://schemas.microsoft.com/office/powerpoint/2010/main" val="205970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1492EE85-1710-F8F5-9443-FC8A28B167A1}"/>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p>
        </p:txBody>
      </p:sp>
      <p:sp>
        <p:nvSpPr>
          <p:cNvPr id="8" name="页脚占位符 4">
            <a:extLst>
              <a:ext uri="{FF2B5EF4-FFF2-40B4-BE49-F238E27FC236}">
                <a16:creationId xmlns:a16="http://schemas.microsoft.com/office/drawing/2014/main" id="{E4914480-E809-D863-15D1-699D7488E9AC}"/>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9" name="灯片编号占位符 5">
            <a:extLst>
              <a:ext uri="{FF2B5EF4-FFF2-40B4-BE49-F238E27FC236}">
                <a16:creationId xmlns:a16="http://schemas.microsoft.com/office/drawing/2014/main" id="{CBA5B352-B492-7A66-78E6-066271E47C2D}"/>
              </a:ext>
            </a:extLst>
          </p:cNvPr>
          <p:cNvSpPr>
            <a:spLocks noGrp="1"/>
          </p:cNvSpPr>
          <p:nvPr>
            <p:ph type="sldNum" sz="quarter" idx="12"/>
          </p:nvPr>
        </p:nvSpPr>
        <p:spPr/>
        <p:txBody>
          <a:bodyPr/>
          <a:lstStyle>
            <a:lvl1pPr>
              <a:defRPr/>
            </a:lvl1pPr>
          </a:lstStyle>
          <a:p>
            <a:pPr>
              <a:defRPr/>
            </a:pPr>
            <a:fld id="{F3151067-A4BF-4C2D-A0F7-D5E8676D21F2}" type="slidenum">
              <a:rPr lang="zh-CN" altLang="en-US"/>
              <a:pPr>
                <a:defRPr/>
              </a:pPr>
              <a:t>‹#›</a:t>
            </a:fld>
            <a:endParaRPr lang="zh-CN" altLang="en-US"/>
          </a:p>
        </p:txBody>
      </p:sp>
    </p:spTree>
    <p:extLst>
      <p:ext uri="{BB962C8B-B14F-4D97-AF65-F5344CB8AC3E}">
        <p14:creationId xmlns:p14="http://schemas.microsoft.com/office/powerpoint/2010/main" val="137473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015327E-F098-3C03-AE2F-11DA3DDED327}"/>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p>
        </p:txBody>
      </p:sp>
      <p:sp>
        <p:nvSpPr>
          <p:cNvPr id="4" name="页脚占位符 4">
            <a:extLst>
              <a:ext uri="{FF2B5EF4-FFF2-40B4-BE49-F238E27FC236}">
                <a16:creationId xmlns:a16="http://schemas.microsoft.com/office/drawing/2014/main" id="{6AE3A9D9-EF76-8FE1-2196-64D3027D727B}"/>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5" name="灯片编号占位符 5">
            <a:extLst>
              <a:ext uri="{FF2B5EF4-FFF2-40B4-BE49-F238E27FC236}">
                <a16:creationId xmlns:a16="http://schemas.microsoft.com/office/drawing/2014/main" id="{0472B1C5-DBC3-2307-2FCE-BE798181FC92}"/>
              </a:ext>
            </a:extLst>
          </p:cNvPr>
          <p:cNvSpPr>
            <a:spLocks noGrp="1"/>
          </p:cNvSpPr>
          <p:nvPr>
            <p:ph type="sldNum" sz="quarter" idx="12"/>
          </p:nvPr>
        </p:nvSpPr>
        <p:spPr/>
        <p:txBody>
          <a:bodyPr/>
          <a:lstStyle>
            <a:lvl1pPr>
              <a:defRPr/>
            </a:lvl1pPr>
          </a:lstStyle>
          <a:p>
            <a:pPr>
              <a:defRPr/>
            </a:pPr>
            <a:fld id="{B0E2725A-0249-4B58-B6E8-034AA19A5C45}" type="slidenum">
              <a:rPr lang="zh-CN" altLang="en-US"/>
              <a:pPr>
                <a:defRPr/>
              </a:pPr>
              <a:t>‹#›</a:t>
            </a:fld>
            <a:endParaRPr lang="zh-CN" altLang="en-US"/>
          </a:p>
        </p:txBody>
      </p:sp>
    </p:spTree>
    <p:extLst>
      <p:ext uri="{BB962C8B-B14F-4D97-AF65-F5344CB8AC3E}">
        <p14:creationId xmlns:p14="http://schemas.microsoft.com/office/powerpoint/2010/main" val="176610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E7697DD8-E1FA-1869-C96A-F92CD085D46F}"/>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p>
        </p:txBody>
      </p:sp>
      <p:sp>
        <p:nvSpPr>
          <p:cNvPr id="3" name="页脚占位符 4">
            <a:extLst>
              <a:ext uri="{FF2B5EF4-FFF2-40B4-BE49-F238E27FC236}">
                <a16:creationId xmlns:a16="http://schemas.microsoft.com/office/drawing/2014/main" id="{C7428BC7-B245-4196-F7C9-7784CB803CF4}"/>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4" name="灯片编号占位符 5">
            <a:extLst>
              <a:ext uri="{FF2B5EF4-FFF2-40B4-BE49-F238E27FC236}">
                <a16:creationId xmlns:a16="http://schemas.microsoft.com/office/drawing/2014/main" id="{681BD563-08A1-AC1D-9AD3-0304B4607A3A}"/>
              </a:ext>
            </a:extLst>
          </p:cNvPr>
          <p:cNvSpPr>
            <a:spLocks noGrp="1"/>
          </p:cNvSpPr>
          <p:nvPr>
            <p:ph type="sldNum" sz="quarter" idx="12"/>
          </p:nvPr>
        </p:nvSpPr>
        <p:spPr/>
        <p:txBody>
          <a:bodyPr/>
          <a:lstStyle>
            <a:lvl1pPr>
              <a:defRPr/>
            </a:lvl1pPr>
          </a:lstStyle>
          <a:p>
            <a:pPr>
              <a:defRPr/>
            </a:pPr>
            <a:fld id="{1560B1FB-156B-40F9-ACD8-0586CCFEB78A}" type="slidenum">
              <a:rPr lang="zh-CN" altLang="en-US"/>
              <a:pPr>
                <a:defRPr/>
              </a:pPr>
              <a:t>‹#›</a:t>
            </a:fld>
            <a:endParaRPr lang="zh-CN" altLang="en-US"/>
          </a:p>
        </p:txBody>
      </p:sp>
    </p:spTree>
    <p:extLst>
      <p:ext uri="{BB962C8B-B14F-4D97-AF65-F5344CB8AC3E}">
        <p14:creationId xmlns:p14="http://schemas.microsoft.com/office/powerpoint/2010/main" val="184256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91F77E36-3104-D7F2-587D-08483A4E3BD8}"/>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p>
        </p:txBody>
      </p:sp>
      <p:sp>
        <p:nvSpPr>
          <p:cNvPr id="6" name="页脚占位符 4">
            <a:extLst>
              <a:ext uri="{FF2B5EF4-FFF2-40B4-BE49-F238E27FC236}">
                <a16:creationId xmlns:a16="http://schemas.microsoft.com/office/drawing/2014/main" id="{D5D23288-1781-9559-1B2B-246561CAD99E}"/>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a:extLst>
              <a:ext uri="{FF2B5EF4-FFF2-40B4-BE49-F238E27FC236}">
                <a16:creationId xmlns:a16="http://schemas.microsoft.com/office/drawing/2014/main" id="{FA6658D1-4ED7-3A15-E2E5-FA6F1CE85E59}"/>
              </a:ext>
            </a:extLst>
          </p:cNvPr>
          <p:cNvSpPr>
            <a:spLocks noGrp="1"/>
          </p:cNvSpPr>
          <p:nvPr>
            <p:ph type="sldNum" sz="quarter" idx="12"/>
          </p:nvPr>
        </p:nvSpPr>
        <p:spPr/>
        <p:txBody>
          <a:bodyPr/>
          <a:lstStyle>
            <a:lvl1pPr>
              <a:defRPr/>
            </a:lvl1pPr>
          </a:lstStyle>
          <a:p>
            <a:pPr>
              <a:defRPr/>
            </a:pPr>
            <a:fld id="{E3426B8C-45DC-4AD2-A32D-C0597013073F}" type="slidenum">
              <a:rPr lang="zh-CN" altLang="en-US"/>
              <a:pPr>
                <a:defRPr/>
              </a:pPr>
              <a:t>‹#›</a:t>
            </a:fld>
            <a:endParaRPr lang="zh-CN" altLang="en-US"/>
          </a:p>
        </p:txBody>
      </p:sp>
    </p:spTree>
    <p:extLst>
      <p:ext uri="{BB962C8B-B14F-4D97-AF65-F5344CB8AC3E}">
        <p14:creationId xmlns:p14="http://schemas.microsoft.com/office/powerpoint/2010/main" val="70802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2BC8E999-1E09-EE43-458E-224A3A823E15}"/>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年春）</a:t>
            </a:r>
          </a:p>
        </p:txBody>
      </p:sp>
      <p:sp>
        <p:nvSpPr>
          <p:cNvPr id="6" name="页脚占位符 4">
            <a:extLst>
              <a:ext uri="{FF2B5EF4-FFF2-40B4-BE49-F238E27FC236}">
                <a16:creationId xmlns:a16="http://schemas.microsoft.com/office/drawing/2014/main" id="{CC864D90-8F14-A52B-7C4F-3465A86A93BA}"/>
              </a:ext>
            </a:extLst>
          </p:cNvPr>
          <p:cNvSpPr>
            <a:spLocks noGrp="1"/>
          </p:cNvSpPr>
          <p:nvPr>
            <p:ph type="ftr" sz="quarter" idx="11"/>
          </p:nvPr>
        </p:nvSpPr>
        <p:spPr/>
        <p:txBody>
          <a:bodyPr/>
          <a:lstStyle>
            <a:lvl1pPr>
              <a:defRPr/>
            </a:lvl1pPr>
          </a:lstStyle>
          <a:p>
            <a:pPr>
              <a:defRPr/>
            </a:pPr>
            <a:r>
              <a:rPr lang="zh-CN" altLang="en-US"/>
              <a:t>清华大学电子工程系 汪莱</a:t>
            </a:r>
          </a:p>
        </p:txBody>
      </p:sp>
      <p:sp>
        <p:nvSpPr>
          <p:cNvPr id="7" name="灯片编号占位符 5">
            <a:extLst>
              <a:ext uri="{FF2B5EF4-FFF2-40B4-BE49-F238E27FC236}">
                <a16:creationId xmlns:a16="http://schemas.microsoft.com/office/drawing/2014/main" id="{A67B5221-1497-3EF9-43B3-1B651AAB7CA6}"/>
              </a:ext>
            </a:extLst>
          </p:cNvPr>
          <p:cNvSpPr>
            <a:spLocks noGrp="1"/>
          </p:cNvSpPr>
          <p:nvPr>
            <p:ph type="sldNum" sz="quarter" idx="12"/>
          </p:nvPr>
        </p:nvSpPr>
        <p:spPr/>
        <p:txBody>
          <a:bodyPr/>
          <a:lstStyle>
            <a:lvl1pPr>
              <a:defRPr/>
            </a:lvl1pPr>
          </a:lstStyle>
          <a:p>
            <a:pPr>
              <a:defRPr/>
            </a:pPr>
            <a:fld id="{CBDA4615-C1BC-4F98-ADC7-747DCEDE0637}" type="slidenum">
              <a:rPr lang="zh-CN" altLang="en-US"/>
              <a:pPr>
                <a:defRPr/>
              </a:pPr>
              <a:t>‹#›</a:t>
            </a:fld>
            <a:endParaRPr lang="zh-CN" altLang="en-US"/>
          </a:p>
        </p:txBody>
      </p:sp>
    </p:spTree>
    <p:extLst>
      <p:ext uri="{BB962C8B-B14F-4D97-AF65-F5344CB8AC3E}">
        <p14:creationId xmlns:p14="http://schemas.microsoft.com/office/powerpoint/2010/main" val="277183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51B48E4-D28C-85E5-246F-306088A0A67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E46670B-072D-49FB-9756-4EF6ADB4948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10D659D-3275-C8FB-368B-E0C2183F264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固体物理基础（</a:t>
            </a:r>
            <a:r>
              <a:rPr lang="en-US" altLang="zh-CN"/>
              <a:t>2019</a:t>
            </a:r>
            <a:r>
              <a:rPr lang="zh-CN" altLang="en-US"/>
              <a:t>年春）</a:t>
            </a:r>
          </a:p>
        </p:txBody>
      </p:sp>
      <p:sp>
        <p:nvSpPr>
          <p:cNvPr id="5" name="页脚占位符 4">
            <a:extLst>
              <a:ext uri="{FF2B5EF4-FFF2-40B4-BE49-F238E27FC236}">
                <a16:creationId xmlns:a16="http://schemas.microsoft.com/office/drawing/2014/main" id="{24DA1F5F-FE63-6649-C50C-8A07E7EDACE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清华大学电子工程系 汪莱</a:t>
            </a:r>
          </a:p>
        </p:txBody>
      </p:sp>
      <p:sp>
        <p:nvSpPr>
          <p:cNvPr id="6" name="灯片编号占位符 5">
            <a:extLst>
              <a:ext uri="{FF2B5EF4-FFF2-40B4-BE49-F238E27FC236}">
                <a16:creationId xmlns:a16="http://schemas.microsoft.com/office/drawing/2014/main" id="{5D4D6BE2-6C0F-F434-76B7-D2A03BA2D72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CF2C153-6E6B-4B88-9667-E721A6FEBF5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52" r:id="rId1"/>
    <p:sldLayoutId id="2147484153"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4"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image" Target="../media/image13.wmf"/><Relationship Id="rId1"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wmf"/><Relationship Id="rId7" Type="http://schemas.openxmlformats.org/officeDocument/2006/relationships/image" Target="../media/image22.w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21.w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4.wmf"/><Relationship Id="rId4" Type="http://schemas.openxmlformats.org/officeDocument/2006/relationships/oleObject" Target="../embeddings/oleObject17.bin"/></Relationships>
</file>

<file path=ppt/slides/_rels/slide2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4.wmf"/><Relationship Id="rId4" Type="http://schemas.openxmlformats.org/officeDocument/2006/relationships/oleObject" Target="../embeddings/oleObject1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2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oleObject" Target="../embeddings/oleObject23.bin"/><Relationship Id="rId10" Type="http://schemas.openxmlformats.org/officeDocument/2006/relationships/image" Target="../media/image30.wmf"/><Relationship Id="rId4" Type="http://schemas.openxmlformats.org/officeDocument/2006/relationships/image" Target="../media/image25.wmf"/><Relationship Id="rId9" Type="http://schemas.openxmlformats.org/officeDocument/2006/relationships/oleObject" Target="../embeddings/oleObject2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image" Target="../media/image33.wmf"/><Relationship Id="rId5" Type="http://schemas.openxmlformats.org/officeDocument/2006/relationships/oleObject" Target="../embeddings/oleObject27.bin"/><Relationship Id="rId4" Type="http://schemas.openxmlformats.org/officeDocument/2006/relationships/image" Target="../media/image32.wmf"/></Relationships>
</file>

<file path=ppt/slides/_rels/slide28.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8.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5.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image" Target="../media/image42.png"/><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1.bin"/><Relationship Id="rId14" Type="http://schemas.openxmlformats.org/officeDocument/2006/relationships/image" Target="../media/image3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2.wmf"/></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png"/><Relationship Id="rId7" Type="http://schemas.openxmlformats.org/officeDocument/2006/relationships/image" Target="../media/image46.w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oleObject" Target="../embeddings/oleObject37.bin"/><Relationship Id="rId5" Type="http://schemas.openxmlformats.org/officeDocument/2006/relationships/image" Target="../media/image45.wmf"/><Relationship Id="rId4"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8.wmf"/><Relationship Id="rId4" Type="http://schemas.openxmlformats.org/officeDocument/2006/relationships/oleObject" Target="../embeddings/oleObject38.bin"/></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7.png"/><Relationship Id="rId7" Type="http://schemas.openxmlformats.org/officeDocument/2006/relationships/image" Target="../media/image45.wmf"/><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oleObject" Target="../embeddings/oleObject40.bin"/><Relationship Id="rId5" Type="http://schemas.openxmlformats.org/officeDocument/2006/relationships/image" Target="../media/image48.wmf"/><Relationship Id="rId4" Type="http://schemas.openxmlformats.org/officeDocument/2006/relationships/oleObject" Target="../embeddings/oleObject39.bin"/><Relationship Id="rId9" Type="http://schemas.openxmlformats.org/officeDocument/2006/relationships/image" Target="../media/image50.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3.wmf"/><Relationship Id="rId5" Type="http://schemas.openxmlformats.org/officeDocument/2006/relationships/oleObject" Target="../embeddings/oleObject43.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5.bin"/></Relationships>
</file>

<file path=ppt/slides/_rels/slide38.x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oleObject" Target="../embeddings/oleObject46.bin"/><Relationship Id="rId1" Type="http://schemas.openxmlformats.org/officeDocument/2006/relationships/slideLayout" Target="../slideLayouts/slideLayout7.xml"/><Relationship Id="rId6" Type="http://schemas.openxmlformats.org/officeDocument/2006/relationships/oleObject" Target="../embeddings/oleObject48.bin"/><Relationship Id="rId5" Type="http://schemas.openxmlformats.org/officeDocument/2006/relationships/image" Target="../media/image57.wmf"/><Relationship Id="rId4" Type="http://schemas.openxmlformats.org/officeDocument/2006/relationships/oleObject" Target="../embeddings/oleObject47.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1.wmf"/><Relationship Id="rId5" Type="http://schemas.openxmlformats.org/officeDocument/2006/relationships/oleObject" Target="../embeddings/oleObject50.bin"/><Relationship Id="rId4" Type="http://schemas.openxmlformats.org/officeDocument/2006/relationships/image" Target="../media/image60.wmf"/><Relationship Id="rId9" Type="http://schemas.openxmlformats.org/officeDocument/2006/relationships/image" Target="../media/image67.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4.wmf"/><Relationship Id="rId5" Type="http://schemas.openxmlformats.org/officeDocument/2006/relationships/oleObject" Target="../embeddings/oleObject53.bin"/><Relationship Id="rId4" Type="http://schemas.openxmlformats.org/officeDocument/2006/relationships/image" Target="../media/image6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6.wmf"/><Relationship Id="rId5" Type="http://schemas.openxmlformats.org/officeDocument/2006/relationships/oleObject" Target="../embeddings/oleObject55.bin"/><Relationship Id="rId4" Type="http://schemas.openxmlformats.org/officeDocument/2006/relationships/image" Target="../media/image6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8.wmf"/><Relationship Id="rId5" Type="http://schemas.openxmlformats.org/officeDocument/2006/relationships/oleObject" Target="../embeddings/oleObject57.bin"/><Relationship Id="rId4" Type="http://schemas.openxmlformats.org/officeDocument/2006/relationships/image" Target="../media/image67.wmf"/></Relationships>
</file>

<file path=ppt/slides/_rels/slide47.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0.wmf"/><Relationship Id="rId5" Type="http://schemas.openxmlformats.org/officeDocument/2006/relationships/oleObject" Target="../embeddings/oleObject59.bin"/><Relationship Id="rId10" Type="http://schemas.openxmlformats.org/officeDocument/2006/relationships/image" Target="../media/image65.emf"/><Relationship Id="rId4" Type="http://schemas.openxmlformats.org/officeDocument/2006/relationships/image" Target="../media/image69.wmf"/><Relationship Id="rId9" Type="http://schemas.openxmlformats.org/officeDocument/2006/relationships/oleObject" Target="../embeddings/oleObject61.bin"/></Relationships>
</file>

<file path=ppt/slides/_rels/slide48.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3.wmf"/><Relationship Id="rId5" Type="http://schemas.openxmlformats.org/officeDocument/2006/relationships/oleObject" Target="../embeddings/oleObject63.bin"/><Relationship Id="rId4" Type="http://schemas.openxmlformats.org/officeDocument/2006/relationships/image" Target="../media/image72.wmf"/><Relationship Id="rId9" Type="http://schemas.openxmlformats.org/officeDocument/2006/relationships/image" Target="../media/image75.png"/></Relationships>
</file>

<file path=ppt/slides/_rels/slide49.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7.wmf"/><Relationship Id="rId5" Type="http://schemas.openxmlformats.org/officeDocument/2006/relationships/oleObject" Target="../embeddings/oleObject66.bin"/><Relationship Id="rId4" Type="http://schemas.openxmlformats.org/officeDocument/2006/relationships/image" Target="../media/image76.w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9.wmf"/><Relationship Id="rId5" Type="http://schemas.openxmlformats.org/officeDocument/2006/relationships/oleObject" Target="../embeddings/oleObject69.bin"/><Relationship Id="rId4" Type="http://schemas.openxmlformats.org/officeDocument/2006/relationships/image" Target="../media/image7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1.bin"/><Relationship Id="rId7" Type="http://schemas.openxmlformats.org/officeDocument/2006/relationships/image" Target="../media/image8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4.wmf"/><Relationship Id="rId5" Type="http://schemas.openxmlformats.org/officeDocument/2006/relationships/oleObject" Target="../embeddings/oleObject72.bin"/><Relationship Id="rId4" Type="http://schemas.openxmlformats.org/officeDocument/2006/relationships/image" Target="../media/image81.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83.wmf"/><Relationship Id="rId7" Type="http://schemas.openxmlformats.org/officeDocument/2006/relationships/image" Target="../media/image85.wmf"/><Relationship Id="rId2" Type="http://schemas.openxmlformats.org/officeDocument/2006/relationships/oleObject" Target="../embeddings/oleObject73.bin"/><Relationship Id="rId1" Type="http://schemas.openxmlformats.org/officeDocument/2006/relationships/slideLayout" Target="../slideLayouts/slideLayout2.xml"/><Relationship Id="rId6" Type="http://schemas.openxmlformats.org/officeDocument/2006/relationships/oleObject" Target="../embeddings/oleObject75.bin"/><Relationship Id="rId5" Type="http://schemas.openxmlformats.org/officeDocument/2006/relationships/image" Target="../media/image84.wmf"/><Relationship Id="rId10" Type="http://schemas.openxmlformats.org/officeDocument/2006/relationships/image" Target="../media/image87.png"/><Relationship Id="rId4" Type="http://schemas.openxmlformats.org/officeDocument/2006/relationships/oleObject" Target="../embeddings/oleObject74.bin"/><Relationship Id="rId9" Type="http://schemas.openxmlformats.org/officeDocument/2006/relationships/image" Target="../media/image86.wmf"/></Relationships>
</file>

<file path=ppt/slides/_rels/slide53.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3.wmf"/><Relationship Id="rId7" Type="http://schemas.openxmlformats.org/officeDocument/2006/relationships/oleObject" Target="../embeddings/oleObject79.bin"/><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wmf"/><Relationship Id="rId10" Type="http://schemas.openxmlformats.org/officeDocument/2006/relationships/image" Target="../media/image91.wmf"/><Relationship Id="rId4" Type="http://schemas.openxmlformats.org/officeDocument/2006/relationships/oleObject" Target="../embeddings/oleObject78.bin"/><Relationship Id="rId9" Type="http://schemas.openxmlformats.org/officeDocument/2006/relationships/oleObject" Target="../embeddings/oleObject80.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oleObject" Target="../embeddings/oleObject81.bin"/><Relationship Id="rId7" Type="http://schemas.openxmlformats.org/officeDocument/2006/relationships/image" Target="../media/image94.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93.wmf"/><Relationship Id="rId5" Type="http://schemas.openxmlformats.org/officeDocument/2006/relationships/oleObject" Target="../embeddings/oleObject82.bin"/><Relationship Id="rId10" Type="http://schemas.openxmlformats.org/officeDocument/2006/relationships/image" Target="../media/image40.wmf"/><Relationship Id="rId4" Type="http://schemas.openxmlformats.org/officeDocument/2006/relationships/image" Target="../media/image92.wmf"/><Relationship Id="rId9" Type="http://schemas.openxmlformats.org/officeDocument/2006/relationships/oleObject" Target="../embeddings/oleObject83.bin"/></Relationships>
</file>

<file path=ppt/slides/_rels/slide56.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96.wmf"/><Relationship Id="rId5" Type="http://schemas.openxmlformats.org/officeDocument/2006/relationships/oleObject" Target="../embeddings/oleObject85.bin"/><Relationship Id="rId4" Type="http://schemas.openxmlformats.org/officeDocument/2006/relationships/image" Target="../media/image65.emf"/></Relationships>
</file>

<file path=ppt/slides/_rels/slide58.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98.wmf"/><Relationship Id="rId5" Type="http://schemas.openxmlformats.org/officeDocument/2006/relationships/oleObject" Target="../embeddings/oleObject87.bin"/><Relationship Id="rId10" Type="http://schemas.openxmlformats.org/officeDocument/2006/relationships/image" Target="../media/image60.wmf"/><Relationship Id="rId4" Type="http://schemas.openxmlformats.org/officeDocument/2006/relationships/image" Target="../media/image97.wmf"/><Relationship Id="rId9" Type="http://schemas.openxmlformats.org/officeDocument/2006/relationships/oleObject" Target="../embeddings/oleObject89.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oleObject" Target="../embeddings/oleObject90.bin"/><Relationship Id="rId1" Type="http://schemas.openxmlformats.org/officeDocument/2006/relationships/slideLayout" Target="../slideLayouts/slideLayout6.xml"/><Relationship Id="rId5" Type="http://schemas.openxmlformats.org/officeDocument/2006/relationships/image" Target="../media/image101.wmf"/><Relationship Id="rId4" Type="http://schemas.openxmlformats.org/officeDocument/2006/relationships/oleObject" Target="../embeddings/oleObject91.bin"/></Relationships>
</file>

<file path=ppt/slides/_rels/slide62.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0" y="2928763"/>
            <a:ext cx="8883215" cy="523220"/>
            <a:chOff x="109330" y="1527776"/>
            <a:chExt cx="8883215" cy="523220"/>
          </a:xfrm>
        </p:grpSpPr>
        <p:sp>
          <p:nvSpPr>
            <p:cNvPr id="50" name="矩形 49"/>
            <p:cNvSpPr/>
            <p:nvPr/>
          </p:nvSpPr>
          <p:spPr>
            <a:xfrm>
              <a:off x="109330" y="1527776"/>
              <a:ext cx="1620957" cy="523220"/>
            </a:xfrm>
            <a:prstGeom prst="rect">
              <a:avLst/>
            </a:prstGeom>
          </p:spPr>
          <p:txBody>
            <a:bodyPr wrap="none">
              <a:spAutoFit/>
            </a:bodyPr>
            <a:lstStyle/>
            <a:p>
              <a:r>
                <a:rPr lang="zh-CN" altLang="en-US" sz="28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参考答案</a:t>
              </a:r>
              <a:endParaRPr lang="zh-CN" altLang="en-US" sz="2800" dirty="0">
                <a:solidFill>
                  <a:srgbClr val="0070C0"/>
                </a:solidFill>
                <a:latin typeface="黑体" panose="02010609060101010101" pitchFamily="49" charset="-122"/>
                <a:ea typeface="黑体" panose="02010609060101010101" pitchFamily="49" charset="-122"/>
              </a:endParaRPr>
            </a:p>
          </p:txBody>
        </p:sp>
        <p:cxnSp>
          <p:nvCxnSpPr>
            <p:cNvPr id="51" name="直接连接符 50"/>
            <p:cNvCxnSpPr/>
            <p:nvPr/>
          </p:nvCxnSpPr>
          <p:spPr>
            <a:xfrm>
              <a:off x="1730287" y="1846814"/>
              <a:ext cx="7262258"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960" y="157729"/>
            <a:ext cx="9042324" cy="2677656"/>
          </a:xfrm>
          <a:prstGeom prst="rect">
            <a:avLst/>
          </a:prstGeom>
        </p:spPr>
        <p:txBody>
          <a:bodyPr wrap="square">
            <a:spAutoFit/>
          </a:bodyPr>
          <a:lstStyle/>
          <a:p>
            <a:pPr marL="266700" indent="-266700" algn="just">
              <a:spcAft>
                <a:spcPts val="0"/>
              </a:spcAft>
            </a:pP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3.23</a:t>
            </a:r>
            <a:r>
              <a:rPr lang="zh-TW" altLang="en-US"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大致绘制出</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a:t>
            </a:r>
            <a:r>
              <a:rPr lang="en-US" altLang="zh-CN" sz="28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0.3</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a:t>
            </a:r>
            <a:r>
              <a:rPr lang="en-US" altLang="zh-CN" sz="28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0.7</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As-GaAs</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突变异质结在下列情况下的能带图</a:t>
            </a:r>
            <a:r>
              <a:rPr lang="zh-TW" altLang="en-US"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假定</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a:t>
            </a:r>
            <a:r>
              <a:rPr lang="en-US" altLang="zh-CN" sz="28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0.3</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a:t>
            </a:r>
            <a:r>
              <a:rPr lang="en-US" altLang="zh-CN" sz="2800" b="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0.7</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As</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b="1"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b="1" i="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=1.85eV</a:t>
            </a:r>
            <a:r>
              <a:rPr lang="zh-CN" altLang="en-US"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GaAs</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b="1"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b="1" i="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1.42eV</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altLang="zh-CN" sz="2800" b="1" i="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b="1" i="1" baseline="-25000"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=2/3Δ</a:t>
            </a:r>
            <a:r>
              <a:rPr lang="en-US" altLang="zh-CN" sz="2800" b="1"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b="1" i="1" baseline="-25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t>
            </a:r>
            <a:r>
              <a:rPr lang="zh-TW" altLang="en-US"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228600" algn="just">
              <a:spcAft>
                <a:spcPts val="0"/>
              </a:spcAft>
            </a:pP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N-</a:t>
            </a:r>
            <a:r>
              <a:rPr lang="en-US" altLang="zh-CN" sz="2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AlGaAs</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与本征</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GaAs </a:t>
            </a:r>
            <a:endPar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228600" algn="just">
              <a:spcAft>
                <a:spcPts val="0"/>
              </a:spcAft>
            </a:pP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 N-</a:t>
            </a:r>
            <a:r>
              <a:rPr lang="en-US" altLang="zh-CN" sz="2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AlGaAs</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p-GaAs </a:t>
            </a:r>
            <a:endPar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228600" algn="just">
              <a:spcAft>
                <a:spcPts val="0"/>
              </a:spcAft>
            </a:pP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 P-</a:t>
            </a:r>
            <a:r>
              <a:rPr lang="en-US" altLang="zh-CN" sz="2800" b="1" dirty="0" err="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AlGaAs</a:t>
            </a:r>
            <a:r>
              <a:rPr lang="zh-CN"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8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n-GaAs </a:t>
            </a:r>
            <a:endParaRPr lang="zh-CN" altLang="zh-CN" sz="2800" b="1"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184911" y="3366000"/>
            <a:ext cx="1107996" cy="559769"/>
          </a:xfrm>
          <a:prstGeom prst="rect">
            <a:avLst/>
          </a:prstGeom>
        </p:spPr>
        <p:txBody>
          <a:bodyPr wrap="none">
            <a:spAutoFit/>
          </a:bodyPr>
          <a:lstStyle/>
          <a:p>
            <a:pPr algn="just">
              <a:lnSpc>
                <a:spcPct val="150000"/>
              </a:lnSpc>
              <a:spcAft>
                <a:spcPts val="0"/>
              </a:spcAft>
            </a:pP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解答：</a:t>
            </a:r>
            <a:endParaRPr lang="zh-CN" altLang="zh-CN" sz="2400" kern="100" dirty="0">
              <a:effectLst/>
              <a:latin typeface="宋体" panose="02010600030101010101" pitchFamily="2" charset="-122"/>
              <a:ea typeface="宋体" panose="02010600030101010101" pitchFamily="2" charset="-122"/>
              <a:cs typeface="Times New Roman" panose="02020603050405020304" pitchFamily="18" charset="0"/>
            </a:endParaRPr>
          </a:p>
        </p:txBody>
      </p:sp>
      <p:cxnSp>
        <p:nvCxnSpPr>
          <p:cNvPr id="7" name="直接连接符 6"/>
          <p:cNvCxnSpPr/>
          <p:nvPr/>
        </p:nvCxnSpPr>
        <p:spPr>
          <a:xfrm flipV="1">
            <a:off x="1091565" y="4258671"/>
            <a:ext cx="2708997" cy="121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006206" y="4154084"/>
            <a:ext cx="132" cy="33892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弧形 16"/>
          <p:cNvSpPr/>
          <p:nvPr/>
        </p:nvSpPr>
        <p:spPr>
          <a:xfrm rot="16200000">
            <a:off x="3924617" y="3872273"/>
            <a:ext cx="793452" cy="626413"/>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p:nvPr/>
        </p:nvCxnSpPr>
        <p:spPr>
          <a:xfrm flipV="1">
            <a:off x="4294438" y="4571076"/>
            <a:ext cx="2846439" cy="76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091565" y="4854338"/>
            <a:ext cx="6049312" cy="2044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922240" y="6175928"/>
            <a:ext cx="963725" cy="461665"/>
          </a:xfrm>
          <a:prstGeom prst="rect">
            <a:avLst/>
          </a:prstGeom>
        </p:spPr>
        <p:txBody>
          <a:bodyPr wrap="none">
            <a:spAutoFit/>
          </a:bodyPr>
          <a:lstStyle/>
          <a:p>
            <a:r>
              <a:rPr lang="en-US" altLang="zh-CN" sz="2400" dirty="0">
                <a:latin typeface="Times New Roman" panose="02020603050405020304" pitchFamily="18" charset="0"/>
                <a:ea typeface="仿宋_GB2312"/>
              </a:rPr>
              <a:t>GaAs </a:t>
            </a:r>
            <a:endParaRPr lang="zh-CN" altLang="en-US" sz="2400" dirty="0"/>
          </a:p>
        </p:txBody>
      </p:sp>
      <p:sp>
        <p:nvSpPr>
          <p:cNvPr id="30" name="矩形 29"/>
          <p:cNvSpPr/>
          <p:nvPr/>
        </p:nvSpPr>
        <p:spPr>
          <a:xfrm>
            <a:off x="4632618" y="6175928"/>
            <a:ext cx="1519968" cy="461665"/>
          </a:xfrm>
          <a:prstGeom prst="rect">
            <a:avLst/>
          </a:prstGeom>
        </p:spPr>
        <p:txBody>
          <a:bodyPr wrap="none">
            <a:spAutoFit/>
          </a:bodyPr>
          <a:lstStyle/>
          <a:p>
            <a:r>
              <a:rPr lang="en-US" altLang="zh-CN" sz="2400" dirty="0">
                <a:latin typeface="Times New Roman" panose="02020603050405020304" pitchFamily="18" charset="0"/>
                <a:ea typeface="仿宋_GB2312"/>
              </a:rPr>
              <a:t>N-</a:t>
            </a:r>
            <a:r>
              <a:rPr lang="en-US" altLang="zh-CN" sz="2400" dirty="0" err="1">
                <a:latin typeface="Times New Roman" panose="02020603050405020304" pitchFamily="18" charset="0"/>
                <a:ea typeface="仿宋_GB2312"/>
              </a:rPr>
              <a:t>AlGaAs</a:t>
            </a:r>
            <a:endParaRPr lang="zh-CN" altLang="en-US" sz="2400" dirty="0"/>
          </a:p>
        </p:txBody>
      </p:sp>
      <p:sp>
        <p:nvSpPr>
          <p:cNvPr id="31" name="矩形 30"/>
          <p:cNvSpPr/>
          <p:nvPr/>
        </p:nvSpPr>
        <p:spPr>
          <a:xfrm>
            <a:off x="333440" y="4019911"/>
            <a:ext cx="620683"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 </a:t>
            </a:r>
            <a:endParaRPr lang="zh-CN" altLang="en-US" sz="2400" dirty="0"/>
          </a:p>
        </p:txBody>
      </p:sp>
      <p:sp>
        <p:nvSpPr>
          <p:cNvPr id="36" name="弧形 35"/>
          <p:cNvSpPr/>
          <p:nvPr/>
        </p:nvSpPr>
        <p:spPr>
          <a:xfrm rot="5400000">
            <a:off x="3574068" y="4306485"/>
            <a:ext cx="461010" cy="373049"/>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弧形 39"/>
          <p:cNvSpPr/>
          <p:nvPr/>
        </p:nvSpPr>
        <p:spPr>
          <a:xfrm rot="16200000">
            <a:off x="3881402" y="5331062"/>
            <a:ext cx="793452" cy="626413"/>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1" name="直接连接符 40"/>
          <p:cNvCxnSpPr/>
          <p:nvPr/>
        </p:nvCxnSpPr>
        <p:spPr>
          <a:xfrm flipV="1">
            <a:off x="4251223" y="6037485"/>
            <a:ext cx="2846439" cy="76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1065388" y="5438875"/>
            <a:ext cx="2708997" cy="121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弧形 42"/>
          <p:cNvSpPr/>
          <p:nvPr/>
        </p:nvSpPr>
        <p:spPr>
          <a:xfrm rot="5400000">
            <a:off x="3547891" y="5486689"/>
            <a:ext cx="461010" cy="373049"/>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50936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9D55910D-1A52-298F-8D88-E5659BE805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AAC5311-EF18-4D85-9FF1-C6EDDE965299}"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10</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15" name="Rectangle 2">
            <a:extLst>
              <a:ext uri="{FF2B5EF4-FFF2-40B4-BE49-F238E27FC236}">
                <a16:creationId xmlns:a16="http://schemas.microsoft.com/office/drawing/2014/main" id="{3D97062C-10DB-541D-E4C5-84C55138B309}"/>
              </a:ext>
            </a:extLst>
          </p:cNvPr>
          <p:cNvSpPr>
            <a:spLocks noGrp="1" noRot="1"/>
          </p:cNvSpPr>
          <p:nvPr>
            <p:ph type="title"/>
          </p:nvPr>
        </p:nvSpPr>
        <p:spPr>
          <a:xfrm>
            <a:off x="146050" y="142875"/>
            <a:ext cx="8842375" cy="1143000"/>
          </a:xfrm>
        </p:spPr>
        <p:txBody>
          <a:bodyPr/>
          <a:lstStyle/>
          <a:p>
            <a:pPr eaLnBrk="1" hangingPunct="1"/>
            <a:r>
              <a:rPr lang="zh-CN" altLang="en-US">
                <a:latin typeface="Times New Roman" panose="02020603050405020304" pitchFamily="18" charset="0"/>
                <a:cs typeface="Times New Roman" panose="02020603050405020304" pitchFamily="18" charset="0"/>
              </a:rPr>
              <a:t>例：沿立方晶格</a:t>
            </a:r>
            <a:r>
              <a:rPr lang="en-US" altLang="zh-CN">
                <a:latin typeface="Times New Roman" panose="02020603050405020304" pitchFamily="18" charset="0"/>
                <a:cs typeface="Times New Roman" panose="02020603050405020304" pitchFamily="18" charset="0"/>
              </a:rPr>
              <a:t>[100]</a:t>
            </a:r>
            <a:r>
              <a:rPr lang="zh-CN" altLang="en-US">
                <a:latin typeface="Times New Roman" panose="02020603050405020304" pitchFamily="18" charset="0"/>
                <a:cs typeface="Times New Roman" panose="02020603050405020304" pitchFamily="18" charset="0"/>
              </a:rPr>
              <a:t>方向的弹性波</a:t>
            </a:r>
          </a:p>
        </p:txBody>
      </p:sp>
      <p:sp>
        <p:nvSpPr>
          <p:cNvPr id="13316" name="Rectangle 3">
            <a:extLst>
              <a:ext uri="{FF2B5EF4-FFF2-40B4-BE49-F238E27FC236}">
                <a16:creationId xmlns:a16="http://schemas.microsoft.com/office/drawing/2014/main" id="{16083452-F8C7-3970-0EED-D30C3B9EBA1E}"/>
              </a:ext>
            </a:extLst>
          </p:cNvPr>
          <p:cNvSpPr>
            <a:spLocks noGrp="1" noRot="1"/>
          </p:cNvSpPr>
          <p:nvPr>
            <p:ph type="body" idx="1"/>
          </p:nvPr>
        </p:nvSpPr>
        <p:spPr>
          <a:xfrm>
            <a:off x="4189413" y="1281113"/>
            <a:ext cx="4991100" cy="4951412"/>
          </a:xfrm>
        </p:spPr>
        <p:txBody>
          <a:bodyPr/>
          <a:lstStyle/>
          <a:p>
            <a:pPr eaLnBrk="1" hangingPunct="1"/>
            <a:r>
              <a:rPr lang="zh-CN" altLang="en-US" sz="2800">
                <a:solidFill>
                  <a:srgbClr val="0000FF"/>
                </a:solidFill>
                <a:latin typeface="Times New Roman" panose="02020603050405020304" pitchFamily="18" charset="0"/>
                <a:cs typeface="Times New Roman" panose="02020603050405020304" pitchFamily="18" charset="0"/>
              </a:rPr>
              <a:t>纵波</a:t>
            </a:r>
            <a:r>
              <a:rPr lang="en-US" altLang="zh-CN" sz="2800">
                <a:solidFill>
                  <a:srgbClr val="0000FF"/>
                </a:solidFill>
                <a:latin typeface="Times New Roman" panose="02020603050405020304" pitchFamily="18" charset="0"/>
                <a:cs typeface="Times New Roman" panose="02020603050405020304" pitchFamily="18" charset="0"/>
              </a:rPr>
              <a:t>——</a:t>
            </a:r>
            <a:r>
              <a:rPr lang="zh-CN" altLang="en-US" sz="2800">
                <a:solidFill>
                  <a:srgbClr val="0000FF"/>
                </a:solidFill>
                <a:latin typeface="Times New Roman" panose="02020603050405020304" pitchFamily="18" charset="0"/>
                <a:cs typeface="Times New Roman" panose="02020603050405020304" pitchFamily="18" charset="0"/>
              </a:rPr>
              <a:t>振动方向和传播方向一致</a:t>
            </a:r>
          </a:p>
          <a:p>
            <a:pPr eaLnBrk="1" hangingPunct="1"/>
            <a:endParaRPr lang="zh-CN" altLang="en-US" sz="2800">
              <a:latin typeface="Times New Roman" panose="02020603050405020304" pitchFamily="18" charset="0"/>
              <a:cs typeface="Times New Roman" panose="02020603050405020304" pitchFamily="18" charset="0"/>
            </a:endParaRPr>
          </a:p>
          <a:p>
            <a:pPr eaLnBrk="1" hangingPunct="1"/>
            <a:endParaRPr lang="zh-CN" altLang="en-US" sz="2800">
              <a:latin typeface="Times New Roman" panose="02020603050405020304" pitchFamily="18" charset="0"/>
              <a:cs typeface="Times New Roman" panose="02020603050405020304" pitchFamily="18" charset="0"/>
            </a:endParaRPr>
          </a:p>
          <a:p>
            <a:pPr eaLnBrk="1" hangingPunct="1"/>
            <a:endParaRPr lang="en-US" altLang="zh-CN" sz="2800">
              <a:latin typeface="Times New Roman" panose="02020603050405020304" pitchFamily="18" charset="0"/>
              <a:cs typeface="Times New Roman" panose="02020603050405020304" pitchFamily="18" charset="0"/>
            </a:endParaRPr>
          </a:p>
          <a:p>
            <a:pPr eaLnBrk="1" hangingPunct="1"/>
            <a:r>
              <a:rPr lang="zh-CN" altLang="en-US" sz="2800">
                <a:solidFill>
                  <a:srgbClr val="0000FF"/>
                </a:solidFill>
                <a:latin typeface="Times New Roman" panose="02020603050405020304" pitchFamily="18" charset="0"/>
                <a:cs typeface="Times New Roman" panose="02020603050405020304" pitchFamily="18" charset="0"/>
              </a:rPr>
              <a:t>横波（剪切波）</a:t>
            </a:r>
            <a:r>
              <a:rPr lang="en-US" altLang="zh-CN" sz="2800">
                <a:solidFill>
                  <a:srgbClr val="0000FF"/>
                </a:solidFill>
                <a:latin typeface="Times New Roman" panose="02020603050405020304" pitchFamily="18" charset="0"/>
                <a:cs typeface="Times New Roman" panose="02020603050405020304" pitchFamily="18" charset="0"/>
              </a:rPr>
              <a:t> ——</a:t>
            </a:r>
            <a:r>
              <a:rPr lang="zh-CN" altLang="en-US" sz="2800">
                <a:solidFill>
                  <a:srgbClr val="0000FF"/>
                </a:solidFill>
                <a:latin typeface="Times New Roman" panose="02020603050405020304" pitchFamily="18" charset="0"/>
                <a:cs typeface="Times New Roman" panose="02020603050405020304" pitchFamily="18" charset="0"/>
              </a:rPr>
              <a:t>振动方向和传播方向垂直</a:t>
            </a:r>
          </a:p>
        </p:txBody>
      </p:sp>
      <p:pic>
        <p:nvPicPr>
          <p:cNvPr id="13317" name="Picture 4">
            <a:extLst>
              <a:ext uri="{FF2B5EF4-FFF2-40B4-BE49-F238E27FC236}">
                <a16:creationId xmlns:a16="http://schemas.microsoft.com/office/drawing/2014/main" id="{4452D914-65D1-79FC-951A-BD1A76720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252538"/>
            <a:ext cx="37623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8" name="Object 2">
            <a:extLst>
              <a:ext uri="{FF2B5EF4-FFF2-40B4-BE49-F238E27FC236}">
                <a16:creationId xmlns:a16="http://schemas.microsoft.com/office/drawing/2014/main" id="{39EA7F32-2DA2-2F65-321A-1D6AB9113F6F}"/>
              </a:ext>
            </a:extLst>
          </p:cNvPr>
          <p:cNvGraphicFramePr>
            <a:graphicFrameLocks noGrp="1" noChangeAspect="1"/>
          </p:cNvGraphicFramePr>
          <p:nvPr>
            <p:ph sz="half" idx="4294967295"/>
          </p:nvPr>
        </p:nvGraphicFramePr>
        <p:xfrm>
          <a:off x="6462713" y="4765675"/>
          <a:ext cx="1943100" cy="1558925"/>
        </p:xfrm>
        <a:graphic>
          <a:graphicData uri="http://schemas.openxmlformats.org/presentationml/2006/ole">
            <mc:AlternateContent xmlns:mc="http://schemas.openxmlformats.org/markup-compatibility/2006">
              <mc:Choice xmlns:v="urn:schemas-microsoft-com:vml" Requires="v">
                <p:oleObj name="Equation" r:id="rId3" imgW="964781" imgH="774364" progId="Equation.DSMT4">
                  <p:embed/>
                </p:oleObj>
              </mc:Choice>
              <mc:Fallback>
                <p:oleObj name="Equation" r:id="rId3" imgW="964781" imgH="774364"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2713" y="4765675"/>
                        <a:ext cx="19431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9" name="Object 3">
            <a:extLst>
              <a:ext uri="{FF2B5EF4-FFF2-40B4-BE49-F238E27FC236}">
                <a16:creationId xmlns:a16="http://schemas.microsoft.com/office/drawing/2014/main" id="{63EBA753-CC52-BF95-D09A-9AC33539DFFF}"/>
              </a:ext>
            </a:extLst>
          </p:cNvPr>
          <p:cNvGraphicFramePr>
            <a:graphicFrameLocks noChangeAspect="1"/>
          </p:cNvGraphicFramePr>
          <p:nvPr/>
        </p:nvGraphicFramePr>
        <p:xfrm>
          <a:off x="6451600" y="1989138"/>
          <a:ext cx="2578100" cy="1847850"/>
        </p:xfrm>
        <a:graphic>
          <a:graphicData uri="http://schemas.openxmlformats.org/presentationml/2006/ole">
            <mc:AlternateContent xmlns:mc="http://schemas.openxmlformats.org/markup-compatibility/2006">
              <mc:Choice xmlns:v="urn:schemas-microsoft-com:vml" Requires="v">
                <p:oleObj name="Equation" r:id="rId5" imgW="1257300" imgH="901700" progId="Equation.DSMT4">
                  <p:embed/>
                </p:oleObj>
              </mc:Choice>
              <mc:Fallback>
                <p:oleObj name="Equation" r:id="rId5" imgW="1257300" imgH="901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1600" y="1989138"/>
                        <a:ext cx="25781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TextBox 1">
            <a:extLst>
              <a:ext uri="{FF2B5EF4-FFF2-40B4-BE49-F238E27FC236}">
                <a16:creationId xmlns:a16="http://schemas.microsoft.com/office/drawing/2014/main" id="{36DE9C2C-B9EF-BCFB-4DF7-9A13C6289D88}"/>
              </a:ext>
            </a:extLst>
          </p:cNvPr>
          <p:cNvSpPr txBox="1">
            <a:spLocks noChangeArrowheads="1"/>
          </p:cNvSpPr>
          <p:nvPr/>
        </p:nvSpPr>
        <p:spPr bwMode="auto">
          <a:xfrm>
            <a:off x="3741738" y="2565400"/>
            <a:ext cx="2881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之间满足</a:t>
            </a:r>
            <a:r>
              <a:rPr lang="zh-CN" altLang="en-US" sz="2000" b="1" u="sng">
                <a:latin typeface="Times New Roman" panose="02020603050405020304" pitchFamily="18" charset="0"/>
                <a:ea typeface="微软雅黑" panose="020B0503020204020204" pitchFamily="34" charset="-122"/>
                <a:cs typeface="Times New Roman" panose="02020603050405020304" pitchFamily="18" charset="0"/>
              </a:rPr>
              <a:t>色散关系</a:t>
            </a:r>
          </a:p>
        </p:txBody>
      </p:sp>
      <p:sp>
        <p:nvSpPr>
          <p:cNvPr id="13321" name="TextBox 10">
            <a:extLst>
              <a:ext uri="{FF2B5EF4-FFF2-40B4-BE49-F238E27FC236}">
                <a16:creationId xmlns:a16="http://schemas.microsoft.com/office/drawing/2014/main" id="{717F845C-B8B8-AEE2-2A0E-CD7B02D88E42}"/>
              </a:ext>
            </a:extLst>
          </p:cNvPr>
          <p:cNvSpPr txBox="1">
            <a:spLocks noChangeArrowheads="1"/>
          </p:cNvSpPr>
          <p:nvPr/>
        </p:nvSpPr>
        <p:spPr bwMode="auto">
          <a:xfrm>
            <a:off x="5819775" y="3252788"/>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波速</a:t>
            </a:r>
          </a:p>
        </p:txBody>
      </p:sp>
      <p:sp>
        <p:nvSpPr>
          <p:cNvPr id="13322" name="TextBox 14">
            <a:extLst>
              <a:ext uri="{FF2B5EF4-FFF2-40B4-BE49-F238E27FC236}">
                <a16:creationId xmlns:a16="http://schemas.microsoft.com/office/drawing/2014/main" id="{F54644C3-551D-E95D-1AD0-323F5F8ACF13}"/>
              </a:ext>
            </a:extLst>
          </p:cNvPr>
          <p:cNvSpPr txBox="1">
            <a:spLocks noChangeArrowheads="1"/>
          </p:cNvSpPr>
          <p:nvPr/>
        </p:nvSpPr>
        <p:spPr bwMode="auto">
          <a:xfrm>
            <a:off x="3740150" y="5332413"/>
            <a:ext cx="288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之间满足</a:t>
            </a:r>
            <a:r>
              <a:rPr lang="zh-CN" altLang="en-US" sz="2000" b="1" u="sng">
                <a:latin typeface="Times New Roman" panose="02020603050405020304" pitchFamily="18" charset="0"/>
                <a:ea typeface="微软雅黑" panose="020B0503020204020204" pitchFamily="34" charset="-122"/>
                <a:cs typeface="Times New Roman" panose="02020603050405020304" pitchFamily="18" charset="0"/>
              </a:rPr>
              <a:t>色散关系</a:t>
            </a:r>
          </a:p>
        </p:txBody>
      </p:sp>
      <p:sp>
        <p:nvSpPr>
          <p:cNvPr id="13323" name="TextBox 15">
            <a:extLst>
              <a:ext uri="{FF2B5EF4-FFF2-40B4-BE49-F238E27FC236}">
                <a16:creationId xmlns:a16="http://schemas.microsoft.com/office/drawing/2014/main" id="{E226CB3C-18EA-4DD6-F14E-61ECCB733766}"/>
              </a:ext>
            </a:extLst>
          </p:cNvPr>
          <p:cNvSpPr txBox="1">
            <a:spLocks noChangeArrowheads="1"/>
          </p:cNvSpPr>
          <p:nvPr/>
        </p:nvSpPr>
        <p:spPr bwMode="auto">
          <a:xfrm>
            <a:off x="5818188" y="5876925"/>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波速</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9D50DA93-5D35-4CBF-907D-37200CE3FB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77B82E2-F61C-4D54-A9E7-E278B6250043}" type="slidenum">
              <a:rPr lang="en-US" altLang="zh-CN" sz="1200" smtClean="0">
                <a:latin typeface="微软雅黑" panose="020B0503020204020204" pitchFamily="34" charset="-122"/>
                <a:ea typeface="微软雅黑" panose="020B0503020204020204" pitchFamily="34" charset="-122"/>
              </a:rPr>
              <a:pPr>
                <a:spcBef>
                  <a:spcPct val="0"/>
                </a:spcBef>
                <a:buFontTx/>
                <a:buNone/>
              </a:pPr>
              <a:t>11</a:t>
            </a:fld>
            <a:endParaRPr lang="en-US" altLang="zh-CN" sz="1200">
              <a:latin typeface="微软雅黑" panose="020B0503020204020204" pitchFamily="34" charset="-122"/>
              <a:ea typeface="微软雅黑" panose="020B0503020204020204" pitchFamily="34" charset="-122"/>
            </a:endParaRPr>
          </a:p>
        </p:txBody>
      </p:sp>
      <p:sp>
        <p:nvSpPr>
          <p:cNvPr id="14339" name="Rectangle 2">
            <a:extLst>
              <a:ext uri="{FF2B5EF4-FFF2-40B4-BE49-F238E27FC236}">
                <a16:creationId xmlns:a16="http://schemas.microsoft.com/office/drawing/2014/main" id="{0AA841ED-086D-44AE-1B06-8D7AC863D55A}"/>
              </a:ext>
            </a:extLst>
          </p:cNvPr>
          <p:cNvSpPr>
            <a:spLocks noGrp="1" noRot="1"/>
          </p:cNvSpPr>
          <p:nvPr>
            <p:ph type="title"/>
          </p:nvPr>
        </p:nvSpPr>
        <p:spPr/>
        <p:txBody>
          <a:bodyPr/>
          <a:lstStyle/>
          <a:p>
            <a:pPr eaLnBrk="1" hangingPunct="1"/>
            <a:r>
              <a:rPr lang="en-US" altLang="zh-CN">
                <a:cs typeface="Times New Roman" panose="02020603050405020304" pitchFamily="18" charset="0"/>
              </a:rPr>
              <a:t>6.1  </a:t>
            </a:r>
            <a:r>
              <a:rPr lang="zh-CN" altLang="en-US">
                <a:cs typeface="Times New Roman" panose="02020603050405020304" pitchFamily="18" charset="0"/>
              </a:rPr>
              <a:t>晶格振动的经典描述</a:t>
            </a:r>
            <a:endParaRPr lang="en-US" altLang="zh-CN">
              <a:cs typeface="Times New Roman" panose="02020603050405020304" pitchFamily="18" charset="0"/>
            </a:endParaRPr>
          </a:p>
        </p:txBody>
      </p:sp>
      <p:sp>
        <p:nvSpPr>
          <p:cNvPr id="14342" name="Rectangle 3">
            <a:extLst>
              <a:ext uri="{FF2B5EF4-FFF2-40B4-BE49-F238E27FC236}">
                <a16:creationId xmlns:a16="http://schemas.microsoft.com/office/drawing/2014/main" id="{C07A0C1B-A92B-6D07-30FE-332C8A3BE719}"/>
              </a:ext>
            </a:extLst>
          </p:cNvPr>
          <p:cNvSpPr>
            <a:spLocks noGrp="1" noRot="1" noChangeArrowheads="1"/>
          </p:cNvSpPr>
          <p:nvPr>
            <p:ph type="body" idx="1"/>
          </p:nvPr>
        </p:nvSpPr>
        <p:spPr/>
        <p:txBody>
          <a:bodyPr/>
          <a:lstStyle/>
          <a:p>
            <a:pPr eaLnBrk="1" hangingPunct="1">
              <a:buFont typeface="Arial" charset="0"/>
              <a:buChar char="•"/>
              <a:defRPr/>
            </a:pPr>
            <a:r>
              <a:rPr lang="en-US" altLang="zh-CN" dirty="0">
                <a:cs typeface="Times New Roman" panose="02020603050405020304" pitchFamily="18" charset="0"/>
              </a:rPr>
              <a:t>6.1.1</a:t>
            </a:r>
            <a:r>
              <a:rPr lang="zh-CN" altLang="en-US" dirty="0">
                <a:cs typeface="Times New Roman" panose="02020603050405020304" pitchFamily="18" charset="0"/>
              </a:rPr>
              <a:t>  假设固体为</a:t>
            </a:r>
            <a:r>
              <a:rPr lang="zh-CN" altLang="en-US" dirty="0">
                <a:solidFill>
                  <a:srgbClr val="0000FF"/>
                </a:solidFill>
                <a:cs typeface="Times New Roman" panose="02020603050405020304" pitchFamily="18" charset="0"/>
              </a:rPr>
              <a:t>均匀</a:t>
            </a:r>
            <a:r>
              <a:rPr lang="zh-CN" altLang="en-US" dirty="0">
                <a:cs typeface="Times New Roman" panose="02020603050405020304" pitchFamily="18" charset="0"/>
              </a:rPr>
              <a:t>弹性介质</a:t>
            </a:r>
            <a:r>
              <a:rPr lang="en-US" altLang="zh-CN" dirty="0">
                <a:cs typeface="Times New Roman" panose="02020603050405020304" pitchFamily="18" charset="0"/>
              </a:rPr>
              <a:t>——</a:t>
            </a:r>
            <a:r>
              <a:rPr lang="zh-CN" altLang="en-US" dirty="0">
                <a:cs typeface="Times New Roman" panose="02020603050405020304" pitchFamily="18" charset="0"/>
              </a:rPr>
              <a:t>弹性波（略讲）</a:t>
            </a:r>
            <a:endParaRPr lang="en-US" altLang="zh-CN" dirty="0">
              <a:cs typeface="Times New Roman" panose="02020603050405020304" pitchFamily="18" charset="0"/>
            </a:endParaRPr>
          </a:p>
          <a:p>
            <a:pPr marL="0" indent="0" eaLnBrk="1" hangingPunct="1">
              <a:buFont typeface="Arial" panose="020B0604020202020204" pitchFamily="34" charset="0"/>
              <a:buNone/>
              <a:defRPr/>
            </a:pPr>
            <a:r>
              <a:rPr lang="zh-CN" altLang="en-US" sz="2800" dirty="0">
                <a:solidFill>
                  <a:srgbClr val="FF0000"/>
                </a:solidFill>
                <a:cs typeface="Times New Roman" panose="02020603050405020304" pitchFamily="18" charset="0"/>
              </a:rPr>
              <a:t>实际晶体为周期性排列的原子（非均匀连续介质），应具体考察每一个原子的振动情况</a:t>
            </a:r>
            <a:endParaRPr lang="en-US" altLang="zh-CN" sz="2800" dirty="0">
              <a:solidFill>
                <a:srgbClr val="FF0000"/>
              </a:solidFill>
              <a:cs typeface="Times New Roman" panose="02020603050405020304" pitchFamily="18" charset="0"/>
            </a:endParaRPr>
          </a:p>
          <a:p>
            <a:pPr eaLnBrk="1" hangingPunct="1">
              <a:buFont typeface="Arial" charset="0"/>
              <a:buChar char="•"/>
              <a:defRPr/>
            </a:pPr>
            <a:r>
              <a:rPr lang="en-US" altLang="zh-CN" dirty="0">
                <a:solidFill>
                  <a:srgbClr val="FF0000"/>
                </a:solidFill>
                <a:cs typeface="Times New Roman" panose="02020603050405020304" pitchFamily="18" charset="0"/>
              </a:rPr>
              <a:t>6.1.2  </a:t>
            </a:r>
            <a:r>
              <a:rPr lang="zh-CN" altLang="en-US" dirty="0">
                <a:solidFill>
                  <a:srgbClr val="FF0000"/>
                </a:solidFill>
                <a:cs typeface="Times New Roman" panose="02020603050405020304" pitchFamily="18" charset="0"/>
              </a:rPr>
              <a:t>简单晶格模型</a:t>
            </a: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一维单原子链</a:t>
            </a:r>
            <a:r>
              <a:rPr lang="zh-CN" altLang="en-US" dirty="0">
                <a:solidFill>
                  <a:srgbClr val="0000FF"/>
                </a:solidFill>
                <a:cs typeface="Arial" panose="020B0604020202020204" pitchFamily="34" charset="0"/>
              </a:rPr>
              <a:t>（教材</a:t>
            </a:r>
            <a:r>
              <a:rPr lang="en-US" altLang="zh-CN" dirty="0">
                <a:solidFill>
                  <a:srgbClr val="0000FF"/>
                </a:solidFill>
                <a:cs typeface="Arial" panose="020B0604020202020204" pitchFamily="34" charset="0"/>
              </a:rPr>
              <a:t>P138-144</a:t>
            </a:r>
            <a:r>
              <a:rPr lang="zh-CN" altLang="en-US" dirty="0">
                <a:solidFill>
                  <a:srgbClr val="0000FF"/>
                </a:solidFill>
                <a:cs typeface="Arial" panose="020B0604020202020204" pitchFamily="34" charset="0"/>
              </a:rPr>
              <a:t>）</a:t>
            </a:r>
            <a:endParaRPr lang="en-US" altLang="zh-CN" dirty="0">
              <a:solidFill>
                <a:srgbClr val="FF0000"/>
              </a:solidFill>
              <a:cs typeface="Times New Roman" panose="02020603050405020304" pitchFamily="18" charset="0"/>
            </a:endParaRPr>
          </a:p>
          <a:p>
            <a:pPr eaLnBrk="1" hangingPunct="1">
              <a:buFont typeface="Arial" charset="0"/>
              <a:buChar char="•"/>
              <a:defRPr/>
            </a:pPr>
            <a:r>
              <a:rPr lang="en-US" altLang="zh-CN" dirty="0">
                <a:cs typeface="Times New Roman" panose="02020603050405020304" pitchFamily="18" charset="0"/>
              </a:rPr>
              <a:t>6.1.3  </a:t>
            </a:r>
            <a:r>
              <a:rPr lang="zh-CN" altLang="en-US" dirty="0">
                <a:cs typeface="Times New Roman" panose="02020603050405020304" pitchFamily="18" charset="0"/>
              </a:rPr>
              <a:t>复式晶格模型</a:t>
            </a:r>
            <a:r>
              <a:rPr lang="en-US" altLang="zh-CN" dirty="0">
                <a:cs typeface="Times New Roman" panose="02020603050405020304" pitchFamily="18" charset="0"/>
              </a:rPr>
              <a:t>——</a:t>
            </a:r>
            <a:r>
              <a:rPr lang="zh-CN" altLang="en-US" dirty="0">
                <a:cs typeface="Times New Roman" panose="02020603050405020304" pitchFamily="18" charset="0"/>
              </a:rPr>
              <a:t>一维双原子链</a:t>
            </a:r>
            <a:endParaRPr lang="en-US" altLang="zh-CN" dirty="0">
              <a:cs typeface="Times New Roman" panose="02020603050405020304" pitchFamily="18" charset="0"/>
            </a:endParaRPr>
          </a:p>
          <a:p>
            <a:pPr eaLnBrk="1" hangingPunct="1">
              <a:buFont typeface="Arial" charset="0"/>
              <a:buChar char="•"/>
              <a:defRPr/>
            </a:pPr>
            <a:r>
              <a:rPr lang="en-US" altLang="zh-CN" dirty="0">
                <a:cs typeface="Times New Roman" panose="02020603050405020304" pitchFamily="18" charset="0"/>
              </a:rPr>
              <a:t>6.1.4  </a:t>
            </a:r>
            <a:r>
              <a:rPr lang="zh-CN" altLang="en-US" dirty="0">
                <a:cs typeface="Times New Roman" panose="02020603050405020304" pitchFamily="18" charset="0"/>
              </a:rPr>
              <a:t>推广</a:t>
            </a:r>
            <a:r>
              <a:rPr lang="en-US" altLang="zh-CN" dirty="0">
                <a:cs typeface="Times New Roman" panose="02020603050405020304" pitchFamily="18" charset="0"/>
              </a:rPr>
              <a:t>——</a:t>
            </a:r>
            <a:r>
              <a:rPr lang="zh-CN" altLang="en-US" dirty="0">
                <a:cs typeface="Times New Roman" panose="02020603050405020304" pitchFamily="18" charset="0"/>
              </a:rPr>
              <a:t>三维晶格的振动</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6A7341-CC53-9E35-2CA4-C2911749191F}"/>
              </a:ext>
            </a:extLst>
          </p:cNvPr>
          <p:cNvSpPr>
            <a:spLocks noGrp="1" noRot="1"/>
          </p:cNvSpPr>
          <p:nvPr>
            <p:ph type="title" idx="4294967295"/>
          </p:nvPr>
        </p:nvSpPr>
        <p:spPr>
          <a:xfrm>
            <a:off x="2203450" y="404813"/>
            <a:ext cx="4719638" cy="1143000"/>
          </a:xfrm>
          <a:solidFill>
            <a:srgbClr val="FFFFFF"/>
          </a:solidFill>
        </p:spPr>
        <p:txBody>
          <a:bodyPr/>
          <a:lstStyle/>
          <a:p>
            <a:pPr eaLnBrk="1" hangingPunct="1"/>
            <a:r>
              <a:rPr lang="zh-CN" altLang="en-US" b="1">
                <a:solidFill>
                  <a:srgbClr val="7030A0"/>
                </a:solidFill>
                <a:latin typeface="微软雅黑" panose="020B0503020204020204" pitchFamily="34" charset="-122"/>
                <a:ea typeface="微软雅黑" panose="020B0503020204020204" pitchFamily="34" charset="-122"/>
              </a:rPr>
              <a:t>绝热近似</a:t>
            </a:r>
          </a:p>
        </p:txBody>
      </p:sp>
      <p:sp>
        <p:nvSpPr>
          <p:cNvPr id="15363" name="Rectangle 3">
            <a:extLst>
              <a:ext uri="{FF2B5EF4-FFF2-40B4-BE49-F238E27FC236}">
                <a16:creationId xmlns:a16="http://schemas.microsoft.com/office/drawing/2014/main" id="{F14348DF-4ECA-3DCE-1DC1-F66F39DA1B56}"/>
              </a:ext>
            </a:extLst>
          </p:cNvPr>
          <p:cNvSpPr>
            <a:spLocks noGrp="1" noRot="1" noChangeArrowheads="1"/>
          </p:cNvSpPr>
          <p:nvPr>
            <p:ph type="body" idx="4294967295"/>
          </p:nvPr>
        </p:nvSpPr>
        <p:spPr>
          <a:xfrm>
            <a:off x="457200" y="1566863"/>
            <a:ext cx="8229600" cy="4525962"/>
          </a:xfrm>
          <a:solidFill>
            <a:srgbClr val="FFFFFF"/>
          </a:solidFill>
        </p:spPr>
        <p:txBody>
          <a:bodyPr/>
          <a:lstStyle/>
          <a:p>
            <a:pPr eaLnBrk="1" hangingPunct="1">
              <a:buFont typeface="Arial" charset="0"/>
              <a:buChar char="•"/>
              <a:defRPr/>
            </a:pPr>
            <a:r>
              <a:rPr lang="zh-CN" altLang="en-US" b="1" dirty="0">
                <a:solidFill>
                  <a:srgbClr val="FF0000"/>
                </a:solidFill>
                <a:latin typeface="微软雅黑" panose="020B0503020204020204" pitchFamily="34" charset="-122"/>
                <a:ea typeface="微软雅黑" panose="020B0503020204020204" pitchFamily="34" charset="-122"/>
              </a:rPr>
              <a:t>固体系统分为两个子系统</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电子和原子核</a:t>
            </a:r>
          </a:p>
          <a:p>
            <a:pPr lvl="1" eaLnBrk="1" hangingPunct="1">
              <a:buFont typeface="Arial" charset="0"/>
              <a:buChar char="–"/>
              <a:defRPr/>
            </a:pPr>
            <a:r>
              <a:rPr lang="zh-CN" altLang="en-US" b="1" dirty="0">
                <a:latin typeface="微软雅黑" panose="020B0503020204020204" pitchFamily="34" charset="-122"/>
                <a:ea typeface="微软雅黑" panose="020B0503020204020204" pitchFamily="34" charset="-122"/>
              </a:rPr>
              <a:t>电子运动速度比原子核快得多</a:t>
            </a:r>
          </a:p>
          <a:p>
            <a:pPr eaLnBrk="1" hangingPunct="1">
              <a:buFont typeface="Arial" charset="0"/>
              <a:buChar char="•"/>
              <a:defRPr/>
            </a:pPr>
            <a:r>
              <a:rPr lang="zh-CN" altLang="en-US" b="1" dirty="0">
                <a:solidFill>
                  <a:srgbClr val="FF0000"/>
                </a:solidFill>
                <a:latin typeface="微软雅黑" panose="020B0503020204020204" pitchFamily="34" charset="-122"/>
                <a:ea typeface="微软雅黑" panose="020B0503020204020204" pitchFamily="34" charset="-122"/>
              </a:rPr>
              <a:t>绝热近似</a:t>
            </a:r>
          </a:p>
          <a:p>
            <a:pPr lvl="1" eaLnBrk="1" hangingPunct="1">
              <a:buFont typeface="Arial" charset="0"/>
              <a:buChar char="–"/>
              <a:defRPr/>
            </a:pPr>
            <a:r>
              <a:rPr lang="zh-CN" altLang="en-US" b="1" dirty="0">
                <a:latin typeface="微软雅黑" panose="020B0503020204020204" pitchFamily="34" charset="-122"/>
                <a:ea typeface="微软雅黑" panose="020B0503020204020204" pitchFamily="34" charset="-122"/>
              </a:rPr>
              <a:t>认为电子可以很快地适应原子核位置的变化</a:t>
            </a:r>
          </a:p>
          <a:p>
            <a:pPr lvl="1" eaLnBrk="1" hangingPunct="1">
              <a:buFont typeface="Arial" charset="0"/>
              <a:buChar char="–"/>
              <a:defRPr/>
            </a:pPr>
            <a:r>
              <a:rPr lang="zh-CN" altLang="en-US" b="1" dirty="0">
                <a:latin typeface="微软雅黑" panose="020B0503020204020204" pitchFamily="34" charset="-122"/>
                <a:ea typeface="微软雅黑" panose="020B0503020204020204" pitchFamily="34" charset="-122"/>
              </a:rPr>
              <a:t>原子核的运动可以看作整个中性原子的运动</a:t>
            </a:r>
            <a:endParaRPr lang="en-US" altLang="zh-CN" b="1" dirty="0">
              <a:latin typeface="微软雅黑" panose="020B0503020204020204" pitchFamily="34" charset="-122"/>
              <a:ea typeface="微软雅黑" panose="020B0503020204020204" pitchFamily="34" charset="-122"/>
            </a:endParaRPr>
          </a:p>
          <a:p>
            <a:pPr lvl="1" eaLnBrk="1" hangingPunct="1">
              <a:buFont typeface="Arial" charset="0"/>
              <a:buChar char="–"/>
              <a:defRPr/>
            </a:pPr>
            <a:r>
              <a:rPr lang="zh-CN" altLang="en-US" b="1" dirty="0">
                <a:solidFill>
                  <a:schemeClr val="bg1">
                    <a:lumMod val="50000"/>
                  </a:schemeClr>
                </a:solidFill>
                <a:latin typeface="微软雅黑" panose="020B0503020204020204" pitchFamily="34" charset="-122"/>
                <a:ea typeface="微软雅黑" panose="020B0503020204020204" pitchFamily="34" charset="-122"/>
              </a:rPr>
              <a:t>在研究电子的运动时，我们也用到过绝热近似，那时是认为离子实基本静止，将电子的运动分离出来。</a:t>
            </a:r>
            <a:endParaRPr lang="en-US" altLang="zh-CN"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364" name="灯片编号占位符 6">
            <a:extLst>
              <a:ext uri="{FF2B5EF4-FFF2-40B4-BE49-F238E27FC236}">
                <a16:creationId xmlns:a16="http://schemas.microsoft.com/office/drawing/2014/main" id="{56A2453B-397D-379F-C508-F481827454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93875B-A021-423A-90B6-F8FA85834D49}"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12</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0527" name="Picture 15">
            <a:extLst>
              <a:ext uri="{FF2B5EF4-FFF2-40B4-BE49-F238E27FC236}">
                <a16:creationId xmlns:a16="http://schemas.microsoft.com/office/drawing/2014/main" id="{4CDB295A-4F06-44D8-34F1-0860752C9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4150" y="2997200"/>
            <a:ext cx="4322763"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a:extLst>
              <a:ext uri="{FF2B5EF4-FFF2-40B4-BE49-F238E27FC236}">
                <a16:creationId xmlns:a16="http://schemas.microsoft.com/office/drawing/2014/main" id="{91DC50B5-2BC8-EF57-8CE7-C146E9B9613E}"/>
              </a:ext>
            </a:extLst>
          </p:cNvPr>
          <p:cNvSpPr>
            <a:spLocks noGrp="1" noRot="1"/>
          </p:cNvSpPr>
          <p:nvPr>
            <p:ph type="body" idx="4294967295"/>
          </p:nvPr>
        </p:nvSpPr>
        <p:spPr>
          <a:xfrm>
            <a:off x="242888" y="1343025"/>
            <a:ext cx="8247062" cy="647700"/>
          </a:xfrm>
          <a:solidFill>
            <a:srgbClr val="FFFFFF"/>
          </a:solidFill>
        </p:spPr>
        <p:txBody>
          <a:bodyPr/>
          <a:lstStyle/>
          <a:p>
            <a:pPr eaLnBrk="1" hangingPunct="1">
              <a:buFont typeface="Wingdings" panose="05000000000000000000" pitchFamily="2" charset="2"/>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经典力学的晶格振动是小振动问题，可采用简谐振动近似</a:t>
            </a:r>
          </a:p>
        </p:txBody>
      </p:sp>
      <p:sp>
        <p:nvSpPr>
          <p:cNvPr id="16388" name="Rectangle 2">
            <a:extLst>
              <a:ext uri="{FF2B5EF4-FFF2-40B4-BE49-F238E27FC236}">
                <a16:creationId xmlns:a16="http://schemas.microsoft.com/office/drawing/2014/main" id="{CEB05327-069F-2198-82DE-607224C24F1B}"/>
              </a:ext>
            </a:extLst>
          </p:cNvPr>
          <p:cNvSpPr>
            <a:spLocks noRot="1" noChangeArrowheads="1"/>
          </p:cNvSpPr>
          <p:nvPr/>
        </p:nvSpPr>
        <p:spPr bwMode="auto">
          <a:xfrm>
            <a:off x="2195513" y="250825"/>
            <a:ext cx="47196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简谐近似</a:t>
            </a:r>
          </a:p>
        </p:txBody>
      </p:sp>
      <p:sp>
        <p:nvSpPr>
          <p:cNvPr id="1600524" name="Rectangle 12">
            <a:extLst>
              <a:ext uri="{FF2B5EF4-FFF2-40B4-BE49-F238E27FC236}">
                <a16:creationId xmlns:a16="http://schemas.microsoft.com/office/drawing/2014/main" id="{8794F124-5EC3-6ECD-5E62-C7F4B1E63521}"/>
              </a:ext>
            </a:extLst>
          </p:cNvPr>
          <p:cNvSpPr>
            <a:spLocks noChangeArrowheads="1"/>
          </p:cNvSpPr>
          <p:nvPr/>
        </p:nvSpPr>
        <p:spPr bwMode="auto">
          <a:xfrm>
            <a:off x="242888" y="1930400"/>
            <a:ext cx="86407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简谐振动是物体在一个位置附近往复偏离该振动中心位置（叫平衡位置）进行运动，在这个振动形式下，</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物体受力的大小总是和他偏离平衡位置的距离成正比</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，并且受力方向总是指向平衡位置 </a:t>
            </a:r>
          </a:p>
        </p:txBody>
      </p:sp>
      <p:sp>
        <p:nvSpPr>
          <p:cNvPr id="1600528" name="Line 16">
            <a:extLst>
              <a:ext uri="{FF2B5EF4-FFF2-40B4-BE49-F238E27FC236}">
                <a16:creationId xmlns:a16="http://schemas.microsoft.com/office/drawing/2014/main" id="{AFFE3B78-5636-9E18-79C7-8D2BCC665D5D}"/>
              </a:ext>
            </a:extLst>
          </p:cNvPr>
          <p:cNvSpPr>
            <a:spLocks noChangeShapeType="1"/>
          </p:cNvSpPr>
          <p:nvPr/>
        </p:nvSpPr>
        <p:spPr bwMode="auto">
          <a:xfrm flipH="1">
            <a:off x="6804025" y="4581525"/>
            <a:ext cx="93662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MO" altLang="en-US"/>
          </a:p>
        </p:txBody>
      </p:sp>
      <p:sp>
        <p:nvSpPr>
          <p:cNvPr id="1600529" name="Line 17">
            <a:extLst>
              <a:ext uri="{FF2B5EF4-FFF2-40B4-BE49-F238E27FC236}">
                <a16:creationId xmlns:a16="http://schemas.microsoft.com/office/drawing/2014/main" id="{494103CA-8EC7-F90C-6FD2-95A5BC265314}"/>
              </a:ext>
            </a:extLst>
          </p:cNvPr>
          <p:cNvSpPr>
            <a:spLocks noChangeShapeType="1"/>
          </p:cNvSpPr>
          <p:nvPr/>
        </p:nvSpPr>
        <p:spPr bwMode="auto">
          <a:xfrm>
            <a:off x="5722938" y="6092825"/>
            <a:ext cx="93662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MO" altLang="en-US"/>
          </a:p>
        </p:txBody>
      </p:sp>
      <p:sp>
        <p:nvSpPr>
          <p:cNvPr id="16392" name="灯片编号占位符 9">
            <a:extLst>
              <a:ext uri="{FF2B5EF4-FFF2-40B4-BE49-F238E27FC236}">
                <a16:creationId xmlns:a16="http://schemas.microsoft.com/office/drawing/2014/main" id="{7F4CB31A-909C-0212-67AB-BD43F6AF8B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D32A29B-CB87-460F-B827-5367E21F358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00524"/>
                                        </p:tgtEl>
                                        <p:attrNameLst>
                                          <p:attrName>style.visibility</p:attrName>
                                        </p:attrNameLst>
                                      </p:cBhvr>
                                      <p:to>
                                        <p:strVal val="visible"/>
                                      </p:to>
                                    </p:set>
                                    <p:animEffect transition="in" filter="dissolve">
                                      <p:cBhvr>
                                        <p:cTn id="7" dur="500"/>
                                        <p:tgtEl>
                                          <p:spTgt spid="1600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00527"/>
                                        </p:tgtEl>
                                        <p:attrNameLst>
                                          <p:attrName>style.visibility</p:attrName>
                                        </p:attrNameLst>
                                      </p:cBhvr>
                                      <p:to>
                                        <p:strVal val="visible"/>
                                      </p:to>
                                    </p:set>
                                    <p:animEffect transition="in" filter="dissolve">
                                      <p:cBhvr>
                                        <p:cTn id="12" dur="500"/>
                                        <p:tgtEl>
                                          <p:spTgt spid="16005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1600528"/>
                                        </p:tgtEl>
                                        <p:attrNameLst>
                                          <p:attrName>style.visibility</p:attrName>
                                        </p:attrNameLst>
                                      </p:cBhvr>
                                      <p:to>
                                        <p:strVal val="visible"/>
                                      </p:to>
                                    </p:set>
                                    <p:animEffect transition="in" filter="slide(fromRight)">
                                      <p:cBhvr>
                                        <p:cTn id="17" dur="500"/>
                                        <p:tgtEl>
                                          <p:spTgt spid="16005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1600529"/>
                                        </p:tgtEl>
                                        <p:attrNameLst>
                                          <p:attrName>style.visibility</p:attrName>
                                        </p:attrNameLst>
                                      </p:cBhvr>
                                      <p:to>
                                        <p:strVal val="visible"/>
                                      </p:to>
                                    </p:set>
                                    <p:animEffect transition="in" filter="slide(fromLeft)">
                                      <p:cBhvr>
                                        <p:cTn id="22" dur="500"/>
                                        <p:tgtEl>
                                          <p:spTgt spid="1600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01B0B17-3924-7F25-287D-7A1F6F313FCD}"/>
              </a:ext>
            </a:extLst>
          </p:cNvPr>
          <p:cNvSpPr>
            <a:spLocks noRot="1" noChangeArrowheads="1"/>
          </p:cNvSpPr>
          <p:nvPr/>
        </p:nvSpPr>
        <p:spPr bwMode="auto">
          <a:xfrm>
            <a:off x="2195513" y="115888"/>
            <a:ext cx="47196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简谐近似</a:t>
            </a:r>
          </a:p>
        </p:txBody>
      </p:sp>
      <p:grpSp>
        <p:nvGrpSpPr>
          <p:cNvPr id="17411" name="Group 45">
            <a:extLst>
              <a:ext uri="{FF2B5EF4-FFF2-40B4-BE49-F238E27FC236}">
                <a16:creationId xmlns:a16="http://schemas.microsoft.com/office/drawing/2014/main" id="{39765688-2792-943C-5164-896F0ECD431C}"/>
              </a:ext>
            </a:extLst>
          </p:cNvPr>
          <p:cNvGrpSpPr>
            <a:grpSpLocks/>
          </p:cNvGrpSpPr>
          <p:nvPr/>
        </p:nvGrpSpPr>
        <p:grpSpPr bwMode="auto">
          <a:xfrm>
            <a:off x="4710113" y="1455738"/>
            <a:ext cx="3960812" cy="3124200"/>
            <a:chOff x="2971" y="2115"/>
            <a:chExt cx="2677" cy="2103"/>
          </a:xfrm>
        </p:grpSpPr>
        <p:pic>
          <p:nvPicPr>
            <p:cNvPr id="17415" name="Picture 14" descr="ANd9GcSBvI1QSMczNC9v8ebx74Acq-vWr0DrRxscQTHrKbRwyDC0B6pW&amp;t=1">
              <a:extLst>
                <a:ext uri="{FF2B5EF4-FFF2-40B4-BE49-F238E27FC236}">
                  <a16:creationId xmlns:a16="http://schemas.microsoft.com/office/drawing/2014/main" id="{042C64B0-0C98-41E9-A90D-E4D2F4FD7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 y="2115"/>
              <a:ext cx="2677" cy="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Oval 15">
              <a:extLst>
                <a:ext uri="{FF2B5EF4-FFF2-40B4-BE49-F238E27FC236}">
                  <a16:creationId xmlns:a16="http://schemas.microsoft.com/office/drawing/2014/main" id="{B7DDF488-EB85-31A8-1F5D-0E3078AF809E}"/>
                </a:ext>
              </a:extLst>
            </p:cNvPr>
            <p:cNvSpPr>
              <a:spLocks noChangeArrowheads="1"/>
            </p:cNvSpPr>
            <p:nvPr/>
          </p:nvSpPr>
          <p:spPr bwMode="auto">
            <a:xfrm>
              <a:off x="3081" y="2165"/>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17" name="Oval 16">
              <a:extLst>
                <a:ext uri="{FF2B5EF4-FFF2-40B4-BE49-F238E27FC236}">
                  <a16:creationId xmlns:a16="http://schemas.microsoft.com/office/drawing/2014/main" id="{05593F63-D7C6-D57C-637D-3F41659954E8}"/>
                </a:ext>
              </a:extLst>
            </p:cNvPr>
            <p:cNvSpPr>
              <a:spLocks noChangeArrowheads="1"/>
            </p:cNvSpPr>
            <p:nvPr/>
          </p:nvSpPr>
          <p:spPr bwMode="auto">
            <a:xfrm>
              <a:off x="3570" y="2175"/>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18" name="Oval 17">
              <a:extLst>
                <a:ext uri="{FF2B5EF4-FFF2-40B4-BE49-F238E27FC236}">
                  <a16:creationId xmlns:a16="http://schemas.microsoft.com/office/drawing/2014/main" id="{2210C221-9E9D-41DC-DBCF-A03A6CEB98B1}"/>
                </a:ext>
              </a:extLst>
            </p:cNvPr>
            <p:cNvSpPr>
              <a:spLocks noChangeArrowheads="1"/>
            </p:cNvSpPr>
            <p:nvPr/>
          </p:nvSpPr>
          <p:spPr bwMode="auto">
            <a:xfrm>
              <a:off x="4049" y="2180"/>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19" name="Oval 18">
              <a:extLst>
                <a:ext uri="{FF2B5EF4-FFF2-40B4-BE49-F238E27FC236}">
                  <a16:creationId xmlns:a16="http://schemas.microsoft.com/office/drawing/2014/main" id="{E86F8115-83D4-DAFC-7AAC-D7EBE5FF3D62}"/>
                </a:ext>
              </a:extLst>
            </p:cNvPr>
            <p:cNvSpPr>
              <a:spLocks noChangeArrowheads="1"/>
            </p:cNvSpPr>
            <p:nvPr/>
          </p:nvSpPr>
          <p:spPr bwMode="auto">
            <a:xfrm>
              <a:off x="4527" y="2191"/>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0" name="Oval 19">
              <a:extLst>
                <a:ext uri="{FF2B5EF4-FFF2-40B4-BE49-F238E27FC236}">
                  <a16:creationId xmlns:a16="http://schemas.microsoft.com/office/drawing/2014/main" id="{BAF18E96-F187-1091-22EB-33937BA39FE4}"/>
                </a:ext>
              </a:extLst>
            </p:cNvPr>
            <p:cNvSpPr>
              <a:spLocks noChangeArrowheads="1"/>
            </p:cNvSpPr>
            <p:nvPr/>
          </p:nvSpPr>
          <p:spPr bwMode="auto">
            <a:xfrm>
              <a:off x="5016" y="2201"/>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1" name="Oval 20">
              <a:extLst>
                <a:ext uri="{FF2B5EF4-FFF2-40B4-BE49-F238E27FC236}">
                  <a16:creationId xmlns:a16="http://schemas.microsoft.com/office/drawing/2014/main" id="{7CE5A161-C297-B17D-FAED-D8CDFE6F88F4}"/>
                </a:ext>
              </a:extLst>
            </p:cNvPr>
            <p:cNvSpPr>
              <a:spLocks noChangeArrowheads="1"/>
            </p:cNvSpPr>
            <p:nvPr/>
          </p:nvSpPr>
          <p:spPr bwMode="auto">
            <a:xfrm>
              <a:off x="5495" y="2206"/>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2" name="Oval 21">
              <a:extLst>
                <a:ext uri="{FF2B5EF4-FFF2-40B4-BE49-F238E27FC236}">
                  <a16:creationId xmlns:a16="http://schemas.microsoft.com/office/drawing/2014/main" id="{E20083B6-07AA-31DD-2911-F83894BEE245}"/>
                </a:ext>
              </a:extLst>
            </p:cNvPr>
            <p:cNvSpPr>
              <a:spLocks noChangeArrowheads="1"/>
            </p:cNvSpPr>
            <p:nvPr/>
          </p:nvSpPr>
          <p:spPr bwMode="auto">
            <a:xfrm>
              <a:off x="3077" y="2664"/>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3" name="Oval 22">
              <a:extLst>
                <a:ext uri="{FF2B5EF4-FFF2-40B4-BE49-F238E27FC236}">
                  <a16:creationId xmlns:a16="http://schemas.microsoft.com/office/drawing/2014/main" id="{391E681D-5222-1199-02FA-92CA173C08A1}"/>
                </a:ext>
              </a:extLst>
            </p:cNvPr>
            <p:cNvSpPr>
              <a:spLocks noChangeArrowheads="1"/>
            </p:cNvSpPr>
            <p:nvPr/>
          </p:nvSpPr>
          <p:spPr bwMode="auto">
            <a:xfrm>
              <a:off x="3566" y="2674"/>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4" name="Oval 23">
              <a:extLst>
                <a:ext uri="{FF2B5EF4-FFF2-40B4-BE49-F238E27FC236}">
                  <a16:creationId xmlns:a16="http://schemas.microsoft.com/office/drawing/2014/main" id="{EBEB0059-CD10-EACB-28F4-B6A0FD50A73D}"/>
                </a:ext>
              </a:extLst>
            </p:cNvPr>
            <p:cNvSpPr>
              <a:spLocks noChangeArrowheads="1"/>
            </p:cNvSpPr>
            <p:nvPr/>
          </p:nvSpPr>
          <p:spPr bwMode="auto">
            <a:xfrm>
              <a:off x="4045" y="2679"/>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5" name="Oval 24">
              <a:extLst>
                <a:ext uri="{FF2B5EF4-FFF2-40B4-BE49-F238E27FC236}">
                  <a16:creationId xmlns:a16="http://schemas.microsoft.com/office/drawing/2014/main" id="{05C0ABE2-A2E1-A8D8-B2DF-EE38326D15D7}"/>
                </a:ext>
              </a:extLst>
            </p:cNvPr>
            <p:cNvSpPr>
              <a:spLocks noChangeArrowheads="1"/>
            </p:cNvSpPr>
            <p:nvPr/>
          </p:nvSpPr>
          <p:spPr bwMode="auto">
            <a:xfrm>
              <a:off x="4523" y="2690"/>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6" name="Oval 25">
              <a:extLst>
                <a:ext uri="{FF2B5EF4-FFF2-40B4-BE49-F238E27FC236}">
                  <a16:creationId xmlns:a16="http://schemas.microsoft.com/office/drawing/2014/main" id="{96FD6792-DAD3-747D-8F9A-D51200DAF6FF}"/>
                </a:ext>
              </a:extLst>
            </p:cNvPr>
            <p:cNvSpPr>
              <a:spLocks noChangeArrowheads="1"/>
            </p:cNvSpPr>
            <p:nvPr/>
          </p:nvSpPr>
          <p:spPr bwMode="auto">
            <a:xfrm>
              <a:off x="5012" y="2700"/>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7" name="Oval 26">
              <a:extLst>
                <a:ext uri="{FF2B5EF4-FFF2-40B4-BE49-F238E27FC236}">
                  <a16:creationId xmlns:a16="http://schemas.microsoft.com/office/drawing/2014/main" id="{F7742FB3-8134-A7FB-91EC-E92C1ED1D5C0}"/>
                </a:ext>
              </a:extLst>
            </p:cNvPr>
            <p:cNvSpPr>
              <a:spLocks noChangeArrowheads="1"/>
            </p:cNvSpPr>
            <p:nvPr/>
          </p:nvSpPr>
          <p:spPr bwMode="auto">
            <a:xfrm>
              <a:off x="5491" y="2705"/>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8" name="Oval 27">
              <a:extLst>
                <a:ext uri="{FF2B5EF4-FFF2-40B4-BE49-F238E27FC236}">
                  <a16:creationId xmlns:a16="http://schemas.microsoft.com/office/drawing/2014/main" id="{8A383B5B-6F95-C085-F130-CDECE583595D}"/>
                </a:ext>
              </a:extLst>
            </p:cNvPr>
            <p:cNvSpPr>
              <a:spLocks noChangeArrowheads="1"/>
            </p:cNvSpPr>
            <p:nvPr/>
          </p:nvSpPr>
          <p:spPr bwMode="auto">
            <a:xfrm>
              <a:off x="3087" y="3118"/>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29" name="Oval 28">
              <a:extLst>
                <a:ext uri="{FF2B5EF4-FFF2-40B4-BE49-F238E27FC236}">
                  <a16:creationId xmlns:a16="http://schemas.microsoft.com/office/drawing/2014/main" id="{0F9E131E-E409-6223-1C2A-B9994364392A}"/>
                </a:ext>
              </a:extLst>
            </p:cNvPr>
            <p:cNvSpPr>
              <a:spLocks noChangeArrowheads="1"/>
            </p:cNvSpPr>
            <p:nvPr/>
          </p:nvSpPr>
          <p:spPr bwMode="auto">
            <a:xfrm>
              <a:off x="3576" y="3128"/>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0" name="Oval 29">
              <a:extLst>
                <a:ext uri="{FF2B5EF4-FFF2-40B4-BE49-F238E27FC236}">
                  <a16:creationId xmlns:a16="http://schemas.microsoft.com/office/drawing/2014/main" id="{3541385B-F441-8834-57AE-E1D59D556DC8}"/>
                </a:ext>
              </a:extLst>
            </p:cNvPr>
            <p:cNvSpPr>
              <a:spLocks noChangeArrowheads="1"/>
            </p:cNvSpPr>
            <p:nvPr/>
          </p:nvSpPr>
          <p:spPr bwMode="auto">
            <a:xfrm>
              <a:off x="4055" y="3133"/>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1" name="Oval 30">
              <a:extLst>
                <a:ext uri="{FF2B5EF4-FFF2-40B4-BE49-F238E27FC236}">
                  <a16:creationId xmlns:a16="http://schemas.microsoft.com/office/drawing/2014/main" id="{FA57DA30-6F46-28AE-790F-9035B4B7BF32}"/>
                </a:ext>
              </a:extLst>
            </p:cNvPr>
            <p:cNvSpPr>
              <a:spLocks noChangeArrowheads="1"/>
            </p:cNvSpPr>
            <p:nvPr/>
          </p:nvSpPr>
          <p:spPr bwMode="auto">
            <a:xfrm>
              <a:off x="4533" y="3144"/>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2" name="Oval 31">
              <a:extLst>
                <a:ext uri="{FF2B5EF4-FFF2-40B4-BE49-F238E27FC236}">
                  <a16:creationId xmlns:a16="http://schemas.microsoft.com/office/drawing/2014/main" id="{59F0BF6D-0B92-3BC3-4CFE-30ACA8D25CB7}"/>
                </a:ext>
              </a:extLst>
            </p:cNvPr>
            <p:cNvSpPr>
              <a:spLocks noChangeArrowheads="1"/>
            </p:cNvSpPr>
            <p:nvPr/>
          </p:nvSpPr>
          <p:spPr bwMode="auto">
            <a:xfrm>
              <a:off x="5022" y="3154"/>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3" name="Oval 32">
              <a:extLst>
                <a:ext uri="{FF2B5EF4-FFF2-40B4-BE49-F238E27FC236}">
                  <a16:creationId xmlns:a16="http://schemas.microsoft.com/office/drawing/2014/main" id="{F4BABB21-546A-B0D0-101B-30A8BA0C09C7}"/>
                </a:ext>
              </a:extLst>
            </p:cNvPr>
            <p:cNvSpPr>
              <a:spLocks noChangeArrowheads="1"/>
            </p:cNvSpPr>
            <p:nvPr/>
          </p:nvSpPr>
          <p:spPr bwMode="auto">
            <a:xfrm>
              <a:off x="5501" y="3159"/>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4" name="Oval 33">
              <a:extLst>
                <a:ext uri="{FF2B5EF4-FFF2-40B4-BE49-F238E27FC236}">
                  <a16:creationId xmlns:a16="http://schemas.microsoft.com/office/drawing/2014/main" id="{94EEECDE-160C-834A-22D9-A4B3C377B890}"/>
                </a:ext>
              </a:extLst>
            </p:cNvPr>
            <p:cNvSpPr>
              <a:spLocks noChangeArrowheads="1"/>
            </p:cNvSpPr>
            <p:nvPr/>
          </p:nvSpPr>
          <p:spPr bwMode="auto">
            <a:xfrm>
              <a:off x="3081" y="3617"/>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5" name="Oval 34">
              <a:extLst>
                <a:ext uri="{FF2B5EF4-FFF2-40B4-BE49-F238E27FC236}">
                  <a16:creationId xmlns:a16="http://schemas.microsoft.com/office/drawing/2014/main" id="{CD6179A6-42B6-213C-1511-0987A7E63E28}"/>
                </a:ext>
              </a:extLst>
            </p:cNvPr>
            <p:cNvSpPr>
              <a:spLocks noChangeArrowheads="1"/>
            </p:cNvSpPr>
            <p:nvPr/>
          </p:nvSpPr>
          <p:spPr bwMode="auto">
            <a:xfrm>
              <a:off x="3570" y="3627"/>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6" name="Oval 35">
              <a:extLst>
                <a:ext uri="{FF2B5EF4-FFF2-40B4-BE49-F238E27FC236}">
                  <a16:creationId xmlns:a16="http://schemas.microsoft.com/office/drawing/2014/main" id="{71A5ABA2-ECD3-EFDB-8960-618E6F308E3C}"/>
                </a:ext>
              </a:extLst>
            </p:cNvPr>
            <p:cNvSpPr>
              <a:spLocks noChangeArrowheads="1"/>
            </p:cNvSpPr>
            <p:nvPr/>
          </p:nvSpPr>
          <p:spPr bwMode="auto">
            <a:xfrm>
              <a:off x="4049" y="3632"/>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7" name="Oval 36">
              <a:extLst>
                <a:ext uri="{FF2B5EF4-FFF2-40B4-BE49-F238E27FC236}">
                  <a16:creationId xmlns:a16="http://schemas.microsoft.com/office/drawing/2014/main" id="{BBE6A6AA-6365-6785-9B75-9633F51ADFC9}"/>
                </a:ext>
              </a:extLst>
            </p:cNvPr>
            <p:cNvSpPr>
              <a:spLocks noChangeArrowheads="1"/>
            </p:cNvSpPr>
            <p:nvPr/>
          </p:nvSpPr>
          <p:spPr bwMode="auto">
            <a:xfrm>
              <a:off x="4527" y="3643"/>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8" name="Oval 37">
              <a:extLst>
                <a:ext uri="{FF2B5EF4-FFF2-40B4-BE49-F238E27FC236}">
                  <a16:creationId xmlns:a16="http://schemas.microsoft.com/office/drawing/2014/main" id="{3B385B83-0960-D612-9C86-0CF7ACA50EAF}"/>
                </a:ext>
              </a:extLst>
            </p:cNvPr>
            <p:cNvSpPr>
              <a:spLocks noChangeArrowheads="1"/>
            </p:cNvSpPr>
            <p:nvPr/>
          </p:nvSpPr>
          <p:spPr bwMode="auto">
            <a:xfrm>
              <a:off x="5016" y="3653"/>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39" name="Oval 38">
              <a:extLst>
                <a:ext uri="{FF2B5EF4-FFF2-40B4-BE49-F238E27FC236}">
                  <a16:creationId xmlns:a16="http://schemas.microsoft.com/office/drawing/2014/main" id="{9A2875B1-2162-B274-D2BA-D5D5C5D803E0}"/>
                </a:ext>
              </a:extLst>
            </p:cNvPr>
            <p:cNvSpPr>
              <a:spLocks noChangeArrowheads="1"/>
            </p:cNvSpPr>
            <p:nvPr/>
          </p:nvSpPr>
          <p:spPr bwMode="auto">
            <a:xfrm>
              <a:off x="5495" y="3658"/>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40" name="Oval 39">
              <a:extLst>
                <a:ext uri="{FF2B5EF4-FFF2-40B4-BE49-F238E27FC236}">
                  <a16:creationId xmlns:a16="http://schemas.microsoft.com/office/drawing/2014/main" id="{D5BDAC72-43B7-3E4E-239B-A6356F6F5C2C}"/>
                </a:ext>
              </a:extLst>
            </p:cNvPr>
            <p:cNvSpPr>
              <a:spLocks noChangeArrowheads="1"/>
            </p:cNvSpPr>
            <p:nvPr/>
          </p:nvSpPr>
          <p:spPr bwMode="auto">
            <a:xfrm>
              <a:off x="3077" y="4070"/>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41" name="Oval 40">
              <a:extLst>
                <a:ext uri="{FF2B5EF4-FFF2-40B4-BE49-F238E27FC236}">
                  <a16:creationId xmlns:a16="http://schemas.microsoft.com/office/drawing/2014/main" id="{529239FA-02E5-2459-6566-3FA89BEAD96F}"/>
                </a:ext>
              </a:extLst>
            </p:cNvPr>
            <p:cNvSpPr>
              <a:spLocks noChangeArrowheads="1"/>
            </p:cNvSpPr>
            <p:nvPr/>
          </p:nvSpPr>
          <p:spPr bwMode="auto">
            <a:xfrm>
              <a:off x="3566" y="4080"/>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42" name="Oval 41">
              <a:extLst>
                <a:ext uri="{FF2B5EF4-FFF2-40B4-BE49-F238E27FC236}">
                  <a16:creationId xmlns:a16="http://schemas.microsoft.com/office/drawing/2014/main" id="{BD2B6574-84E9-2B81-57DB-F2F327DF021F}"/>
                </a:ext>
              </a:extLst>
            </p:cNvPr>
            <p:cNvSpPr>
              <a:spLocks noChangeArrowheads="1"/>
            </p:cNvSpPr>
            <p:nvPr/>
          </p:nvSpPr>
          <p:spPr bwMode="auto">
            <a:xfrm>
              <a:off x="4045" y="4085"/>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43" name="Oval 42">
              <a:extLst>
                <a:ext uri="{FF2B5EF4-FFF2-40B4-BE49-F238E27FC236}">
                  <a16:creationId xmlns:a16="http://schemas.microsoft.com/office/drawing/2014/main" id="{AE01C5CD-6AE8-B1E1-927F-105B0132F19D}"/>
                </a:ext>
              </a:extLst>
            </p:cNvPr>
            <p:cNvSpPr>
              <a:spLocks noChangeArrowheads="1"/>
            </p:cNvSpPr>
            <p:nvPr/>
          </p:nvSpPr>
          <p:spPr bwMode="auto">
            <a:xfrm>
              <a:off x="4523" y="4096"/>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44" name="Oval 43">
              <a:extLst>
                <a:ext uri="{FF2B5EF4-FFF2-40B4-BE49-F238E27FC236}">
                  <a16:creationId xmlns:a16="http://schemas.microsoft.com/office/drawing/2014/main" id="{E6E8AFBB-C608-A784-21B9-79DC1F03C13C}"/>
                </a:ext>
              </a:extLst>
            </p:cNvPr>
            <p:cNvSpPr>
              <a:spLocks noChangeArrowheads="1"/>
            </p:cNvSpPr>
            <p:nvPr/>
          </p:nvSpPr>
          <p:spPr bwMode="auto">
            <a:xfrm>
              <a:off x="5012" y="4106"/>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445" name="Oval 44">
              <a:extLst>
                <a:ext uri="{FF2B5EF4-FFF2-40B4-BE49-F238E27FC236}">
                  <a16:creationId xmlns:a16="http://schemas.microsoft.com/office/drawing/2014/main" id="{D0A67B71-624A-7986-08DB-B777BEB50D0F}"/>
                </a:ext>
              </a:extLst>
            </p:cNvPr>
            <p:cNvSpPr>
              <a:spLocks noChangeArrowheads="1"/>
            </p:cNvSpPr>
            <p:nvPr/>
          </p:nvSpPr>
          <p:spPr bwMode="auto">
            <a:xfrm>
              <a:off x="5491" y="4111"/>
              <a:ext cx="91" cy="90"/>
            </a:xfrm>
            <a:prstGeom prst="ellipse">
              <a:avLst/>
            </a:prstGeom>
            <a:solidFill>
              <a:srgbClr val="FF0066"/>
            </a:solidFill>
            <a:ln w="9525">
              <a:solidFill>
                <a:srgbClr val="080808"/>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7412" name="Text Box 46">
            <a:extLst>
              <a:ext uri="{FF2B5EF4-FFF2-40B4-BE49-F238E27FC236}">
                <a16:creationId xmlns:a16="http://schemas.microsoft.com/office/drawing/2014/main" id="{6924A70F-EFD0-F80D-6908-348ABA2D81C0}"/>
              </a:ext>
            </a:extLst>
          </p:cNvPr>
          <p:cNvSpPr txBox="1">
            <a:spLocks noChangeArrowheads="1"/>
          </p:cNvSpPr>
          <p:nvPr/>
        </p:nvSpPr>
        <p:spPr bwMode="auto">
          <a:xfrm>
            <a:off x="323850" y="1712913"/>
            <a:ext cx="423068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原子通过其间的相互作用力而连系在一起，即它们各自的振动不是彼此独立的。原子之间的相互作用力一般可以很好地近似为</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弹性力</a:t>
            </a:r>
          </a:p>
        </p:txBody>
      </p:sp>
      <p:sp>
        <p:nvSpPr>
          <p:cNvPr id="17413" name="Text Box 47">
            <a:extLst>
              <a:ext uri="{FF2B5EF4-FFF2-40B4-BE49-F238E27FC236}">
                <a16:creationId xmlns:a16="http://schemas.microsoft.com/office/drawing/2014/main" id="{81A23D2C-AADE-5974-8732-763F6E70E414}"/>
              </a:ext>
            </a:extLst>
          </p:cNvPr>
          <p:cNvSpPr txBox="1">
            <a:spLocks noChangeArrowheads="1"/>
          </p:cNvSpPr>
          <p:nvPr/>
        </p:nvSpPr>
        <p:spPr bwMode="auto">
          <a:xfrm>
            <a:off x="323850" y="4724400"/>
            <a:ext cx="84963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形象地讲，若把原子比作小球的话，整个晶体犹如由许多规则排列的小球构成，而小球之间又彼此由弹簧连接起来一般，从而每个原子的振动都要牵动周围的原子，使振动以弹性波的形式在晶体中传播</a:t>
            </a:r>
          </a:p>
        </p:txBody>
      </p:sp>
      <p:sp>
        <p:nvSpPr>
          <p:cNvPr id="17414" name="灯片编号占位符 37">
            <a:extLst>
              <a:ext uri="{FF2B5EF4-FFF2-40B4-BE49-F238E27FC236}">
                <a16:creationId xmlns:a16="http://schemas.microsoft.com/office/drawing/2014/main" id="{B35BFB92-571C-590F-099B-06B0ACC274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8D88D68-0E09-40C0-B5B3-46966211085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8A189B2D-3B70-074D-39AC-E7EBA54F1B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AA28968-E99A-44FF-8D86-D006CC09CB38}"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15</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35" name="Rectangle 2">
            <a:extLst>
              <a:ext uri="{FF2B5EF4-FFF2-40B4-BE49-F238E27FC236}">
                <a16:creationId xmlns:a16="http://schemas.microsoft.com/office/drawing/2014/main" id="{42ADD43C-249F-E09C-4C30-A83D4972E93F}"/>
              </a:ext>
            </a:extLst>
          </p:cNvPr>
          <p:cNvSpPr>
            <a:spLocks noGrp="1" noRot="1"/>
          </p:cNvSpPr>
          <p:nvPr>
            <p:ph type="title"/>
          </p:nvPr>
        </p:nvSpPr>
        <p:spPr>
          <a:xfrm>
            <a:off x="301625" y="188913"/>
            <a:ext cx="8540750" cy="1143000"/>
          </a:xfrm>
        </p:spPr>
        <p:txBody>
          <a:bodyPr/>
          <a:lstStyle/>
          <a:p>
            <a:pPr eaLnBrk="1" hangingPunct="1"/>
            <a:r>
              <a:rPr lang="zh-CN" altLang="en-US">
                <a:latin typeface="Times New Roman" panose="02020603050405020304" pitchFamily="18" charset="0"/>
                <a:cs typeface="Times New Roman" panose="02020603050405020304" pitchFamily="18" charset="0"/>
              </a:rPr>
              <a:t>晶体中一维单原子链的振动</a:t>
            </a:r>
          </a:p>
        </p:txBody>
      </p:sp>
      <p:sp>
        <p:nvSpPr>
          <p:cNvPr id="476163" name="Rectangle 3">
            <a:extLst>
              <a:ext uri="{FF2B5EF4-FFF2-40B4-BE49-F238E27FC236}">
                <a16:creationId xmlns:a16="http://schemas.microsoft.com/office/drawing/2014/main" id="{D2A50301-6047-722A-9ED1-AB61C3AB6A28}"/>
              </a:ext>
            </a:extLst>
          </p:cNvPr>
          <p:cNvSpPr>
            <a:spLocks noGrp="1" noRot="1"/>
          </p:cNvSpPr>
          <p:nvPr>
            <p:ph type="body" idx="1"/>
          </p:nvPr>
        </p:nvSpPr>
        <p:spPr>
          <a:xfrm>
            <a:off x="457200" y="1268413"/>
            <a:ext cx="8229600" cy="5113337"/>
          </a:xfrm>
        </p:spPr>
        <p:txBody>
          <a:bodyPr/>
          <a:lstStyle/>
          <a:p>
            <a:pPr eaLnBrk="1" hangingPunct="1"/>
            <a:r>
              <a:rPr lang="zh-CN" altLang="en-US" sz="2800">
                <a:latin typeface="Times New Roman" panose="02020603050405020304" pitchFamily="18" charset="0"/>
                <a:cs typeface="Times New Roman" panose="02020603050405020304" pitchFamily="18" charset="0"/>
              </a:rPr>
              <a:t>对于特殊方向的波动可以简化为一维单原子链的振动</a:t>
            </a:r>
          </a:p>
          <a:p>
            <a:pPr lvl="1" eaLnBrk="1" hangingPunct="1"/>
            <a:r>
              <a:rPr lang="zh-CN" altLang="en-US" sz="2400">
                <a:latin typeface="Times New Roman" panose="02020603050405020304" pitchFamily="18" charset="0"/>
                <a:cs typeface="Times New Roman" panose="02020603050405020304" pitchFamily="18" charset="0"/>
              </a:rPr>
              <a:t>每个波动存在</a:t>
            </a:r>
            <a:r>
              <a:rPr lang="en-US" altLang="zh-CN" sz="2400">
                <a:latin typeface="Times New Roman" panose="02020603050405020304" pitchFamily="18" charset="0"/>
                <a:cs typeface="Times New Roman" panose="02020603050405020304" pitchFamily="18" charset="0"/>
              </a:rPr>
              <a:t>3</a:t>
            </a:r>
            <a:r>
              <a:rPr lang="zh-CN" altLang="en-US" sz="2400">
                <a:latin typeface="Times New Roman" panose="02020603050405020304" pitchFamily="18" charset="0"/>
                <a:cs typeface="Times New Roman" panose="02020603050405020304" pitchFamily="18" charset="0"/>
              </a:rPr>
              <a:t>种模式：</a:t>
            </a:r>
            <a:r>
              <a:rPr lang="en-US" altLang="zh-CN" sz="2400">
                <a:latin typeface="Times New Roman" panose="02020603050405020304" pitchFamily="18" charset="0"/>
                <a:cs typeface="Times New Roman" panose="02020603050405020304" pitchFamily="18" charset="0"/>
              </a:rPr>
              <a:t>1</a:t>
            </a:r>
            <a:r>
              <a:rPr lang="zh-CN" altLang="en-US" sz="2400">
                <a:latin typeface="Times New Roman" panose="02020603050405020304" pitchFamily="18" charset="0"/>
                <a:cs typeface="Times New Roman" panose="02020603050405020304" pitchFamily="18" charset="0"/>
              </a:rPr>
              <a:t>个纵波（偏振），</a:t>
            </a:r>
            <a:r>
              <a:rPr lang="en-US" altLang="zh-CN" sz="2400">
                <a:latin typeface="Times New Roman" panose="02020603050405020304" pitchFamily="18" charset="0"/>
                <a:cs typeface="Times New Roman" panose="02020603050405020304" pitchFamily="18" charset="0"/>
              </a:rPr>
              <a:t>2</a:t>
            </a:r>
            <a:r>
              <a:rPr lang="zh-CN" altLang="en-US" sz="2400">
                <a:latin typeface="Times New Roman" panose="02020603050405020304" pitchFamily="18" charset="0"/>
                <a:cs typeface="Times New Roman" panose="02020603050405020304" pitchFamily="18" charset="0"/>
              </a:rPr>
              <a:t>个横波（偏振）</a:t>
            </a:r>
          </a:p>
          <a:p>
            <a:pPr eaLnBrk="1" hangingPunct="1"/>
            <a:r>
              <a:rPr lang="zh-CN" altLang="en-US" sz="2800">
                <a:latin typeface="Times New Roman" panose="02020603050405020304" pitchFamily="18" charset="0"/>
                <a:cs typeface="Times New Roman" panose="02020603050405020304" pitchFamily="18" charset="0"/>
              </a:rPr>
              <a:t>以</a:t>
            </a:r>
            <a:r>
              <a:rPr lang="en-US" altLang="zh-CN" sz="2800">
                <a:latin typeface="Times New Roman" panose="02020603050405020304" pitchFamily="18" charset="0"/>
                <a:cs typeface="Times New Roman" panose="02020603050405020304" pitchFamily="18" charset="0"/>
              </a:rPr>
              <a:t>[100]</a:t>
            </a:r>
            <a:r>
              <a:rPr lang="zh-CN" altLang="en-US" sz="2800">
                <a:latin typeface="Times New Roman" panose="02020603050405020304" pitchFamily="18" charset="0"/>
                <a:cs typeface="Times New Roman" panose="02020603050405020304" pitchFamily="18" charset="0"/>
              </a:rPr>
              <a:t>晶向的弹性波为例</a:t>
            </a:r>
          </a:p>
          <a:p>
            <a:pPr lvl="1" eaLnBrk="1" hangingPunct="1"/>
            <a:r>
              <a:rPr lang="en-US" altLang="zh-CN" sz="2400">
                <a:latin typeface="Times New Roman" panose="02020603050405020304" pitchFamily="18" charset="0"/>
                <a:cs typeface="Times New Roman" panose="02020603050405020304" pitchFamily="18" charset="0"/>
              </a:rPr>
              <a:t>1</a:t>
            </a:r>
            <a:r>
              <a:rPr lang="zh-CN" altLang="en-US" sz="2400">
                <a:latin typeface="Times New Roman" panose="02020603050405020304" pitchFamily="18" charset="0"/>
                <a:cs typeface="Times New Roman" panose="02020603050405020304" pitchFamily="18" charset="0"/>
              </a:rPr>
              <a:t>个</a:t>
            </a:r>
            <a:r>
              <a:rPr lang="en-US" altLang="zh-CN" sz="2400">
                <a:latin typeface="Times New Roman" panose="02020603050405020304" pitchFamily="18" charset="0"/>
                <a:cs typeface="Times New Roman" panose="02020603050405020304" pitchFamily="18" charset="0"/>
              </a:rPr>
              <a:t>{100} </a:t>
            </a:r>
            <a:r>
              <a:rPr lang="zh-CN" altLang="en-US" sz="2400">
                <a:latin typeface="Times New Roman" panose="02020603050405020304" pitchFamily="18" charset="0"/>
                <a:cs typeface="Times New Roman" panose="02020603050405020304" pitchFamily="18" charset="0"/>
              </a:rPr>
              <a:t>晶面的原子，速度完全相同、相位完全一致</a:t>
            </a:r>
          </a:p>
          <a:p>
            <a:pPr lvl="1" eaLnBrk="1" hangingPunct="1"/>
            <a:r>
              <a:rPr lang="zh-CN" altLang="en-US" sz="2400">
                <a:latin typeface="Times New Roman" panose="02020603050405020304" pitchFamily="18" charset="0"/>
                <a:cs typeface="Times New Roman" panose="02020603050405020304" pitchFamily="18" charset="0"/>
              </a:rPr>
              <a:t>位移方向或是横波、或是纵波</a:t>
            </a:r>
          </a:p>
          <a:p>
            <a:pPr eaLnBrk="1" hangingPunct="1"/>
            <a:r>
              <a:rPr lang="en-US" altLang="zh-CN" sz="2800">
                <a:latin typeface="Times New Roman" panose="02020603050405020304" pitchFamily="18" charset="0"/>
                <a:cs typeface="Times New Roman" panose="02020603050405020304" pitchFamily="18" charset="0"/>
              </a:rPr>
              <a:t>[110]</a:t>
            </a:r>
            <a:r>
              <a:rPr lang="zh-CN" altLang="en-US" sz="2800">
                <a:latin typeface="Times New Roman" panose="02020603050405020304" pitchFamily="18" charset="0"/>
                <a:cs typeface="Times New Roman" panose="02020603050405020304" pitchFamily="18" charset="0"/>
              </a:rPr>
              <a:t>和</a:t>
            </a:r>
            <a:r>
              <a:rPr lang="en-US" altLang="zh-CN" sz="2800">
                <a:latin typeface="Times New Roman" panose="02020603050405020304" pitchFamily="18" charset="0"/>
                <a:cs typeface="Times New Roman" panose="02020603050405020304" pitchFamily="18" charset="0"/>
              </a:rPr>
              <a:t>[111]</a:t>
            </a:r>
            <a:r>
              <a:rPr lang="zh-CN" altLang="en-US" sz="2800">
                <a:latin typeface="Times New Roman" panose="02020603050405020304" pitchFamily="18" charset="0"/>
                <a:cs typeface="Times New Roman" panose="02020603050405020304" pitchFamily="18" charset="0"/>
              </a:rPr>
              <a:t>方向也是一样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61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7616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616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616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76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4C8F0D77-AE2F-FE35-73B1-3D405EE825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31550CB-B133-4C53-95AB-FA6D79AB12E7}" type="slidenum">
              <a:rPr lang="en-US" altLang="zh-CN" sz="1200" smtClean="0">
                <a:latin typeface="微软雅黑" panose="020B0503020204020204" pitchFamily="34" charset="-122"/>
                <a:ea typeface="微软雅黑" panose="020B0503020204020204" pitchFamily="34" charset="-122"/>
              </a:rPr>
              <a:pPr>
                <a:spcBef>
                  <a:spcPct val="0"/>
                </a:spcBef>
                <a:buFontTx/>
                <a:buNone/>
              </a:pPr>
              <a:t>16</a:t>
            </a:fld>
            <a:endParaRPr lang="en-US" altLang="zh-CN" sz="1200">
              <a:latin typeface="微软雅黑" panose="020B0503020204020204" pitchFamily="34" charset="-122"/>
              <a:ea typeface="微软雅黑" panose="020B0503020204020204" pitchFamily="34" charset="-122"/>
            </a:endParaRPr>
          </a:p>
        </p:txBody>
      </p:sp>
      <p:sp>
        <p:nvSpPr>
          <p:cNvPr id="19459" name="Rectangle 2">
            <a:extLst>
              <a:ext uri="{FF2B5EF4-FFF2-40B4-BE49-F238E27FC236}">
                <a16:creationId xmlns:a16="http://schemas.microsoft.com/office/drawing/2014/main" id="{DA14E2A1-9FFF-969E-6AD3-64CD9BE4E79C}"/>
              </a:ext>
            </a:extLst>
          </p:cNvPr>
          <p:cNvSpPr>
            <a:spLocks noGrp="1" noRot="1"/>
          </p:cNvSpPr>
          <p:nvPr>
            <p:ph type="title"/>
          </p:nvPr>
        </p:nvSpPr>
        <p:spPr>
          <a:xfrm>
            <a:off x="301625" y="44450"/>
            <a:ext cx="8540750" cy="1143000"/>
          </a:xfrm>
        </p:spPr>
        <p:txBody>
          <a:bodyPr/>
          <a:lstStyle/>
          <a:p>
            <a:pPr eaLnBrk="1" hangingPunct="1"/>
            <a:r>
              <a:rPr lang="zh-CN" altLang="en-US">
                <a:latin typeface="黑体" panose="02010609060101010101" pitchFamily="49" charset="-122"/>
                <a:ea typeface="黑体" panose="02010609060101010101" pitchFamily="49" charset="-122"/>
              </a:rPr>
              <a:t>纵波</a:t>
            </a:r>
          </a:p>
        </p:txBody>
      </p:sp>
      <p:sp>
        <p:nvSpPr>
          <p:cNvPr id="19460" name="Rectangle 3">
            <a:extLst>
              <a:ext uri="{FF2B5EF4-FFF2-40B4-BE49-F238E27FC236}">
                <a16:creationId xmlns:a16="http://schemas.microsoft.com/office/drawing/2014/main" id="{6EC80FCE-1E0D-2D82-7A06-0509B314DE82}"/>
              </a:ext>
            </a:extLst>
          </p:cNvPr>
          <p:cNvSpPr>
            <a:spLocks noGrp="1" noRot="1"/>
          </p:cNvSpPr>
          <p:nvPr>
            <p:ph type="body" idx="1"/>
          </p:nvPr>
        </p:nvSpPr>
        <p:spPr/>
        <p:txBody>
          <a:bodyPr/>
          <a:lstStyle/>
          <a:p>
            <a:pPr eaLnBrk="1" hangingPunct="1"/>
            <a:endParaRPr lang="en-US" altLang="zh-CN"/>
          </a:p>
        </p:txBody>
      </p:sp>
      <p:pic>
        <p:nvPicPr>
          <p:cNvPr id="19461" name="Picture 4">
            <a:extLst>
              <a:ext uri="{FF2B5EF4-FFF2-40B4-BE49-F238E27FC236}">
                <a16:creationId xmlns:a16="http://schemas.microsoft.com/office/drawing/2014/main" id="{0C2A196F-BBEA-9901-962C-E7405C3AE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071563"/>
            <a:ext cx="8651875"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AE9328D4-D93E-215A-7478-C7CC871658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7D758C9-9574-47EA-BB4C-677D9E4EFFD2}" type="slidenum">
              <a:rPr lang="en-US" altLang="zh-CN" sz="1200" smtClean="0">
                <a:latin typeface="微软雅黑" panose="020B0503020204020204" pitchFamily="34" charset="-122"/>
                <a:ea typeface="微软雅黑" panose="020B0503020204020204" pitchFamily="34" charset="-122"/>
              </a:rPr>
              <a:pPr>
                <a:spcBef>
                  <a:spcPct val="0"/>
                </a:spcBef>
                <a:buFontTx/>
                <a:buNone/>
              </a:pPr>
              <a:t>17</a:t>
            </a:fld>
            <a:endParaRPr lang="en-US" altLang="zh-CN" sz="1200">
              <a:latin typeface="微软雅黑" panose="020B0503020204020204" pitchFamily="34" charset="-122"/>
              <a:ea typeface="微软雅黑" panose="020B0503020204020204" pitchFamily="34" charset="-122"/>
            </a:endParaRPr>
          </a:p>
        </p:txBody>
      </p:sp>
      <p:sp>
        <p:nvSpPr>
          <p:cNvPr id="20483" name="Rectangle 2">
            <a:extLst>
              <a:ext uri="{FF2B5EF4-FFF2-40B4-BE49-F238E27FC236}">
                <a16:creationId xmlns:a16="http://schemas.microsoft.com/office/drawing/2014/main" id="{B5CDA418-7954-0574-BA61-5FC9D386C9CF}"/>
              </a:ext>
            </a:extLst>
          </p:cNvPr>
          <p:cNvSpPr>
            <a:spLocks noGrp="1" noRot="1"/>
          </p:cNvSpPr>
          <p:nvPr>
            <p:ph type="title"/>
          </p:nvPr>
        </p:nvSpPr>
        <p:spPr>
          <a:xfrm>
            <a:off x="301625" y="115888"/>
            <a:ext cx="8540750" cy="1143000"/>
          </a:xfrm>
        </p:spPr>
        <p:txBody>
          <a:bodyPr/>
          <a:lstStyle/>
          <a:p>
            <a:pPr eaLnBrk="1" hangingPunct="1"/>
            <a:r>
              <a:rPr lang="zh-CN" altLang="en-US">
                <a:latin typeface="黑体" panose="02010609060101010101" pitchFamily="49" charset="-122"/>
                <a:ea typeface="黑体" panose="02010609060101010101" pitchFamily="49" charset="-122"/>
              </a:rPr>
              <a:t>横波</a:t>
            </a:r>
          </a:p>
        </p:txBody>
      </p:sp>
      <p:sp>
        <p:nvSpPr>
          <p:cNvPr id="20484" name="Rectangle 3">
            <a:extLst>
              <a:ext uri="{FF2B5EF4-FFF2-40B4-BE49-F238E27FC236}">
                <a16:creationId xmlns:a16="http://schemas.microsoft.com/office/drawing/2014/main" id="{19B63439-82B4-70D7-573B-2CECD062BC13}"/>
              </a:ext>
            </a:extLst>
          </p:cNvPr>
          <p:cNvSpPr>
            <a:spLocks noGrp="1" noRot="1"/>
          </p:cNvSpPr>
          <p:nvPr>
            <p:ph type="body" idx="1"/>
          </p:nvPr>
        </p:nvSpPr>
        <p:spPr/>
        <p:txBody>
          <a:bodyPr/>
          <a:lstStyle/>
          <a:p>
            <a:pPr eaLnBrk="1" hangingPunct="1"/>
            <a:endParaRPr lang="en-US" altLang="zh-CN"/>
          </a:p>
        </p:txBody>
      </p:sp>
      <p:pic>
        <p:nvPicPr>
          <p:cNvPr id="20485" name="Picture 4">
            <a:extLst>
              <a:ext uri="{FF2B5EF4-FFF2-40B4-BE49-F238E27FC236}">
                <a16:creationId xmlns:a16="http://schemas.microsoft.com/office/drawing/2014/main" id="{5D98385B-D1BC-9D5C-2C39-42E3E9D5A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038225"/>
            <a:ext cx="8286750"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A28ECA3-026C-84CC-0107-429B987600A8}"/>
              </a:ext>
            </a:extLst>
          </p:cNvPr>
          <p:cNvSpPr>
            <a:spLocks noGrp="1" noRot="1"/>
          </p:cNvSpPr>
          <p:nvPr>
            <p:ph type="title" idx="4294967295"/>
          </p:nvPr>
        </p:nvSpPr>
        <p:spPr>
          <a:xfrm>
            <a:off x="0" y="188913"/>
            <a:ext cx="9144000" cy="1143000"/>
          </a:xfrm>
          <a:noFill/>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一维单原子链的原子间距变化</a:t>
            </a:r>
          </a:p>
        </p:txBody>
      </p:sp>
      <p:sp>
        <p:nvSpPr>
          <p:cNvPr id="21507" name="Rectangle 3">
            <a:extLst>
              <a:ext uri="{FF2B5EF4-FFF2-40B4-BE49-F238E27FC236}">
                <a16:creationId xmlns:a16="http://schemas.microsoft.com/office/drawing/2014/main" id="{65033996-B74B-9FE2-D7B3-8D18C1C6B1E2}"/>
              </a:ext>
            </a:extLst>
          </p:cNvPr>
          <p:cNvSpPr>
            <a:spLocks noGrp="1" noRot="1"/>
          </p:cNvSpPr>
          <p:nvPr>
            <p:ph type="body" idx="4294967295"/>
          </p:nvPr>
        </p:nvSpPr>
        <p:spPr>
          <a:xfrm>
            <a:off x="673100" y="1338263"/>
            <a:ext cx="7821613" cy="576262"/>
          </a:xfrm>
          <a:solidFill>
            <a:srgbClr val="FFFFFF"/>
          </a:solidFill>
        </p:spPr>
        <p:txBody>
          <a:bodyPr/>
          <a:lstStyle/>
          <a:p>
            <a:pPr eaLnBrk="1" hangingPunct="1">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平衡状态原胞体积：原子距离</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i="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原子质量</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m</a:t>
            </a:r>
            <a:endParaRPr lang="en-US" altLang="en-US"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
        <p:nvSpPr>
          <p:cNvPr id="21508" name="Text Box 10">
            <a:extLst>
              <a:ext uri="{FF2B5EF4-FFF2-40B4-BE49-F238E27FC236}">
                <a16:creationId xmlns:a16="http://schemas.microsoft.com/office/drawing/2014/main" id="{25CFF9B3-CA00-B2B3-FC21-4A268005AD79}"/>
              </a:ext>
            </a:extLst>
          </p:cNvPr>
          <p:cNvSpPr txBox="1">
            <a:spLocks noChangeArrowheads="1"/>
          </p:cNvSpPr>
          <p:nvPr/>
        </p:nvSpPr>
        <p:spPr bwMode="auto">
          <a:xfrm>
            <a:off x="677863" y="1914525"/>
            <a:ext cx="4325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非平衡状态（一般情况）考虑纵向振动，原子限制在沿链的方向运动，偏离格点的位移为</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462" name="Text Box 11">
            <a:extLst>
              <a:ext uri="{FF2B5EF4-FFF2-40B4-BE49-F238E27FC236}">
                <a16:creationId xmlns:a16="http://schemas.microsoft.com/office/drawing/2014/main" id="{34F6B0C0-6DBA-CA1F-EC7B-C787C6A6CD21}"/>
              </a:ext>
            </a:extLst>
          </p:cNvPr>
          <p:cNvSpPr txBox="1">
            <a:spLocks noChangeArrowheads="1"/>
          </p:cNvSpPr>
          <p:nvPr/>
        </p:nvSpPr>
        <p:spPr bwMode="auto">
          <a:xfrm>
            <a:off x="260350" y="3903663"/>
            <a:ext cx="4032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FontTx/>
              <a:buNone/>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原子间距为</a:t>
            </a:r>
          </a:p>
          <a:p>
            <a:pPr lvl="1" eaLnBrk="1" hangingPunct="1">
              <a:spcBef>
                <a:spcPct val="0"/>
              </a:spcBef>
              <a:buFontTx/>
              <a:buNone/>
            </a:pP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lang="zh-CN" altLang="en-US" sz="2400" i="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1510" name="Picture 20">
            <a:extLst>
              <a:ext uri="{FF2B5EF4-FFF2-40B4-BE49-F238E27FC236}">
                <a16:creationId xmlns:a16="http://schemas.microsoft.com/office/drawing/2014/main" id="{1843F988-D387-25D7-7C24-5317C47A6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138" y="2479675"/>
            <a:ext cx="47244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灯片编号占位符 10">
            <a:extLst>
              <a:ext uri="{FF2B5EF4-FFF2-40B4-BE49-F238E27FC236}">
                <a16:creationId xmlns:a16="http://schemas.microsoft.com/office/drawing/2014/main" id="{55D6BF80-7D45-4FF4-1C90-45764648E4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ADBD1AE-62D2-4247-993A-6110F8E5BEA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1512" name="对象 1">
            <a:extLst>
              <a:ext uri="{FF2B5EF4-FFF2-40B4-BE49-F238E27FC236}">
                <a16:creationId xmlns:a16="http://schemas.microsoft.com/office/drawing/2014/main" id="{F53506AA-15E2-C01D-2374-A3A188AC9816}"/>
              </a:ext>
            </a:extLst>
          </p:cNvPr>
          <p:cNvGraphicFramePr>
            <a:graphicFrameLocks noChangeAspect="1"/>
          </p:cNvGraphicFramePr>
          <p:nvPr/>
        </p:nvGraphicFramePr>
        <p:xfrm>
          <a:off x="1346200" y="3186113"/>
          <a:ext cx="2582863" cy="485775"/>
        </p:xfrm>
        <a:graphic>
          <a:graphicData uri="http://schemas.openxmlformats.org/presentationml/2006/ole">
            <mc:AlternateContent xmlns:mc="http://schemas.openxmlformats.org/markup-compatibility/2006">
              <mc:Choice xmlns:v="urn:schemas-microsoft-com:vml" Requires="v">
                <p:oleObj name="Equation" r:id="rId4" imgW="1219200" imgH="228600" progId="Equation.DSMT4">
                  <p:embed/>
                </p:oleObj>
              </mc:Choice>
              <mc:Fallback>
                <p:oleObj name="Equation" r:id="rId4" imgW="1219200" imgH="2286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200" y="3186113"/>
                        <a:ext cx="25828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C8D05C4-0C43-F26C-9262-A6EBA37E6022}"/>
              </a:ext>
            </a:extLst>
          </p:cNvPr>
          <p:cNvSpPr>
            <a:spLocks noRot="1" noChangeArrowheads="1"/>
          </p:cNvSpPr>
          <p:nvPr/>
        </p:nvSpPr>
        <p:spPr bwMode="auto">
          <a:xfrm>
            <a:off x="1619250" y="204788"/>
            <a:ext cx="59039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一维单原子链的振动</a:t>
            </a:r>
          </a:p>
        </p:txBody>
      </p:sp>
      <p:sp>
        <p:nvSpPr>
          <p:cNvPr id="23555" name="Text Box 17">
            <a:extLst>
              <a:ext uri="{FF2B5EF4-FFF2-40B4-BE49-F238E27FC236}">
                <a16:creationId xmlns:a16="http://schemas.microsoft.com/office/drawing/2014/main" id="{65412B34-4B8D-652F-F381-8D2A15316B7C}"/>
              </a:ext>
            </a:extLst>
          </p:cNvPr>
          <p:cNvSpPr txBox="1">
            <a:spLocks noChangeArrowheads="1"/>
          </p:cNvSpPr>
          <p:nvPr/>
        </p:nvSpPr>
        <p:spPr bwMode="auto">
          <a:xfrm>
            <a:off x="1171575" y="1662113"/>
            <a:ext cx="68008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如果两个原子相对位移为</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d</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，则两个原子间势能由</a:t>
            </a:r>
          </a:p>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变为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v</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d</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展成泰勒级数：</a:t>
            </a:r>
          </a:p>
        </p:txBody>
      </p:sp>
      <p:graphicFrame>
        <p:nvGraphicFramePr>
          <p:cNvPr id="23556" name="Object 2">
            <a:extLst>
              <a:ext uri="{FF2B5EF4-FFF2-40B4-BE49-F238E27FC236}">
                <a16:creationId xmlns:a16="http://schemas.microsoft.com/office/drawing/2014/main" id="{827FFC80-D7D6-B8AD-9F51-D6F21150BF2B}"/>
              </a:ext>
            </a:extLst>
          </p:cNvPr>
          <p:cNvGraphicFramePr>
            <a:graphicFrameLocks noChangeAspect="1"/>
          </p:cNvGraphicFramePr>
          <p:nvPr/>
        </p:nvGraphicFramePr>
        <p:xfrm>
          <a:off x="1979613" y="4868863"/>
          <a:ext cx="5184775" cy="1004887"/>
        </p:xfrm>
        <a:graphic>
          <a:graphicData uri="http://schemas.openxmlformats.org/presentationml/2006/ole">
            <mc:AlternateContent xmlns:mc="http://schemas.openxmlformats.org/markup-compatibility/2006">
              <mc:Choice xmlns:v="urn:schemas-microsoft-com:vml" Requires="v">
                <p:oleObj name="公式" r:id="rId2" imgW="2032000" imgH="393700" progId="Equation.3">
                  <p:embed/>
                </p:oleObj>
              </mc:Choice>
              <mc:Fallback>
                <p:oleObj name="公式" r:id="rId2" imgW="2032000" imgH="3937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4868863"/>
                        <a:ext cx="5184775" cy="1004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3">
            <a:extLst>
              <a:ext uri="{FF2B5EF4-FFF2-40B4-BE49-F238E27FC236}">
                <a16:creationId xmlns:a16="http://schemas.microsoft.com/office/drawing/2014/main" id="{828F85B7-7230-4A0F-EB66-BF118E1418E0}"/>
              </a:ext>
            </a:extLst>
          </p:cNvPr>
          <p:cNvGraphicFramePr>
            <a:graphicFrameLocks noChangeAspect="1"/>
          </p:cNvGraphicFramePr>
          <p:nvPr/>
        </p:nvGraphicFramePr>
        <p:xfrm>
          <a:off x="1081088" y="2636838"/>
          <a:ext cx="6985000" cy="1174750"/>
        </p:xfrm>
        <a:graphic>
          <a:graphicData uri="http://schemas.openxmlformats.org/presentationml/2006/ole">
            <mc:AlternateContent xmlns:mc="http://schemas.openxmlformats.org/markup-compatibility/2006">
              <mc:Choice xmlns:v="urn:schemas-microsoft-com:vml" Requires="v">
                <p:oleObj name="公式" r:id="rId4" imgW="2870200" imgH="482600" progId="Equation.3">
                  <p:embed/>
                </p:oleObj>
              </mc:Choice>
              <mc:Fallback>
                <p:oleObj name="公式" r:id="rId4" imgW="2870200" imgH="482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1088" y="2636838"/>
                        <a:ext cx="6985000" cy="11747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3558" name="Group 23">
            <a:extLst>
              <a:ext uri="{FF2B5EF4-FFF2-40B4-BE49-F238E27FC236}">
                <a16:creationId xmlns:a16="http://schemas.microsoft.com/office/drawing/2014/main" id="{56AC6ED7-0759-947C-A06E-05015E7B5CC2}"/>
              </a:ext>
            </a:extLst>
          </p:cNvPr>
          <p:cNvGrpSpPr>
            <a:grpSpLocks/>
          </p:cNvGrpSpPr>
          <p:nvPr/>
        </p:nvGrpSpPr>
        <p:grpSpPr bwMode="auto">
          <a:xfrm>
            <a:off x="827088" y="3798888"/>
            <a:ext cx="5337175" cy="925512"/>
            <a:chOff x="476" y="2341"/>
            <a:chExt cx="3362" cy="583"/>
          </a:xfrm>
        </p:grpSpPr>
        <p:sp>
          <p:nvSpPr>
            <p:cNvPr id="23560" name="Text Box 20">
              <a:extLst>
                <a:ext uri="{FF2B5EF4-FFF2-40B4-BE49-F238E27FC236}">
                  <a16:creationId xmlns:a16="http://schemas.microsoft.com/office/drawing/2014/main" id="{891106C3-6331-BD5F-87B1-0521B16FA44C}"/>
                </a:ext>
              </a:extLst>
            </p:cNvPr>
            <p:cNvSpPr txBox="1">
              <a:spLocks noChangeArrowheads="1"/>
            </p:cNvSpPr>
            <p:nvPr/>
          </p:nvSpPr>
          <p:spPr bwMode="auto">
            <a:xfrm>
              <a:off x="476" y="2626"/>
              <a:ext cx="2540" cy="291"/>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平衡时，势能处于极值位置 </a:t>
              </a:r>
            </a:p>
          </p:txBody>
        </p:sp>
        <p:sp>
          <p:nvSpPr>
            <p:cNvPr id="23561" name="Line 21">
              <a:extLst>
                <a:ext uri="{FF2B5EF4-FFF2-40B4-BE49-F238E27FC236}">
                  <a16:creationId xmlns:a16="http://schemas.microsoft.com/office/drawing/2014/main" id="{33A18138-CA7C-8C11-D387-7FC2DD80AC0A}"/>
                </a:ext>
              </a:extLst>
            </p:cNvPr>
            <p:cNvSpPr>
              <a:spLocks noChangeShapeType="1"/>
            </p:cNvSpPr>
            <p:nvPr/>
          </p:nvSpPr>
          <p:spPr bwMode="auto">
            <a:xfrm>
              <a:off x="2608" y="2341"/>
              <a:ext cx="952" cy="363"/>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MO" altLang="en-US"/>
            </a:p>
          </p:txBody>
        </p:sp>
        <p:sp>
          <p:nvSpPr>
            <p:cNvPr id="23562" name="Text Box 22">
              <a:extLst>
                <a:ext uri="{FF2B5EF4-FFF2-40B4-BE49-F238E27FC236}">
                  <a16:creationId xmlns:a16="http://schemas.microsoft.com/office/drawing/2014/main" id="{066983EF-E873-F15F-0B00-4333A3C56A04}"/>
                </a:ext>
              </a:extLst>
            </p:cNvPr>
            <p:cNvSpPr txBox="1">
              <a:spLocks noChangeArrowheads="1"/>
            </p:cNvSpPr>
            <p:nvPr/>
          </p:nvSpPr>
          <p:spPr bwMode="auto">
            <a:xfrm>
              <a:off x="3560" y="2478"/>
              <a:ext cx="27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0</a:t>
              </a:r>
            </a:p>
          </p:txBody>
        </p:sp>
      </p:grpSp>
      <p:sp>
        <p:nvSpPr>
          <p:cNvPr id="23559" name="灯片编号占位符 12">
            <a:extLst>
              <a:ext uri="{FF2B5EF4-FFF2-40B4-BE49-F238E27FC236}">
                <a16:creationId xmlns:a16="http://schemas.microsoft.com/office/drawing/2014/main" id="{73946F35-7392-1879-70AC-D03B585F5C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CE6390B-4699-47BE-9AC7-ECF6C3160F0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600" y="164564"/>
            <a:ext cx="8883215" cy="523220"/>
            <a:chOff x="109330" y="1527776"/>
            <a:chExt cx="8883215" cy="523220"/>
          </a:xfrm>
        </p:grpSpPr>
        <p:sp>
          <p:nvSpPr>
            <p:cNvPr id="3" name="矩形 2"/>
            <p:cNvSpPr/>
            <p:nvPr/>
          </p:nvSpPr>
          <p:spPr>
            <a:xfrm>
              <a:off x="109330" y="1527776"/>
              <a:ext cx="1620957" cy="523220"/>
            </a:xfrm>
            <a:prstGeom prst="rect">
              <a:avLst/>
            </a:prstGeom>
          </p:spPr>
          <p:txBody>
            <a:bodyPr wrap="none">
              <a:spAutoFit/>
            </a:bodyPr>
            <a:lstStyle/>
            <a:p>
              <a:r>
                <a:rPr lang="zh-CN" altLang="en-US" sz="28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参考答案</a:t>
              </a:r>
              <a:endParaRPr lang="zh-CN" altLang="en-US" sz="2800" dirty="0">
                <a:solidFill>
                  <a:srgbClr val="0070C0"/>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730287" y="1846814"/>
              <a:ext cx="7262258"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384240" y="797621"/>
            <a:ext cx="620683"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endParaRPr lang="zh-CN" altLang="en-US" sz="2400" dirty="0"/>
          </a:p>
        </p:txBody>
      </p:sp>
      <p:cxnSp>
        <p:nvCxnSpPr>
          <p:cNvPr id="7" name="直接连接符 6"/>
          <p:cNvCxnSpPr/>
          <p:nvPr/>
        </p:nvCxnSpPr>
        <p:spPr>
          <a:xfrm flipV="1">
            <a:off x="961608" y="1951322"/>
            <a:ext cx="2846439" cy="76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3984215" y="1865060"/>
            <a:ext cx="4197" cy="3007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弧形 10"/>
          <p:cNvSpPr/>
          <p:nvPr/>
        </p:nvSpPr>
        <p:spPr>
          <a:xfrm rot="16200000">
            <a:off x="3614044" y="1434982"/>
            <a:ext cx="1589516" cy="813559"/>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 name="直接连接符 11"/>
          <p:cNvCxnSpPr/>
          <p:nvPr/>
        </p:nvCxnSpPr>
        <p:spPr>
          <a:xfrm flipV="1">
            <a:off x="4408802" y="2629361"/>
            <a:ext cx="2846439" cy="76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994004" y="2888036"/>
            <a:ext cx="6261237" cy="2809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弧形 16"/>
          <p:cNvSpPr/>
          <p:nvPr/>
        </p:nvSpPr>
        <p:spPr>
          <a:xfrm rot="5400000">
            <a:off x="3498972" y="1989861"/>
            <a:ext cx="529335" cy="449545"/>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1577389" y="4203816"/>
            <a:ext cx="114326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p-GaAs</a:t>
            </a:r>
            <a:endParaRPr lang="zh-CN" altLang="en-US" sz="2400" dirty="0"/>
          </a:p>
        </p:txBody>
      </p:sp>
      <p:sp>
        <p:nvSpPr>
          <p:cNvPr id="22" name="矩形 21"/>
          <p:cNvSpPr/>
          <p:nvPr/>
        </p:nvSpPr>
        <p:spPr>
          <a:xfrm>
            <a:off x="4859781" y="4219339"/>
            <a:ext cx="1519968"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AlGaAs</a:t>
            </a:r>
            <a:endParaRPr lang="zh-CN" altLang="en-US" sz="2400" dirty="0"/>
          </a:p>
        </p:txBody>
      </p:sp>
      <p:cxnSp>
        <p:nvCxnSpPr>
          <p:cNvPr id="24" name="直接连接符 23"/>
          <p:cNvCxnSpPr/>
          <p:nvPr/>
        </p:nvCxnSpPr>
        <p:spPr>
          <a:xfrm flipV="1">
            <a:off x="957411" y="3321012"/>
            <a:ext cx="2846439" cy="76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5400000">
            <a:off x="3494775" y="3359551"/>
            <a:ext cx="529335" cy="449545"/>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弧形 27"/>
          <p:cNvSpPr/>
          <p:nvPr/>
        </p:nvSpPr>
        <p:spPr>
          <a:xfrm rot="16200000">
            <a:off x="3854787" y="3099779"/>
            <a:ext cx="1065714" cy="813559"/>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连接符 28"/>
          <p:cNvCxnSpPr/>
          <p:nvPr/>
        </p:nvCxnSpPr>
        <p:spPr>
          <a:xfrm flipV="1">
            <a:off x="4387644" y="4034089"/>
            <a:ext cx="2846439" cy="762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647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1509A2C-2408-9296-E21C-2278C2D1AFB9}"/>
              </a:ext>
            </a:extLst>
          </p:cNvPr>
          <p:cNvSpPr>
            <a:spLocks noChangeArrowheads="1"/>
          </p:cNvSpPr>
          <p:nvPr/>
        </p:nvSpPr>
        <p:spPr bwMode="auto">
          <a:xfrm>
            <a:off x="749300" y="1743075"/>
            <a:ext cx="7777163"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假设只有邻近原子间存在相互作用。相互作用能：</a:t>
            </a:r>
          </a:p>
        </p:txBody>
      </p:sp>
      <p:graphicFrame>
        <p:nvGraphicFramePr>
          <p:cNvPr id="24579" name="Object 2">
            <a:extLst>
              <a:ext uri="{FF2B5EF4-FFF2-40B4-BE49-F238E27FC236}">
                <a16:creationId xmlns:a16="http://schemas.microsoft.com/office/drawing/2014/main" id="{8DDBDA6B-460F-B5B3-DFEB-C58354DE9C32}"/>
              </a:ext>
            </a:extLst>
          </p:cNvPr>
          <p:cNvGraphicFramePr>
            <a:graphicFrameLocks noChangeAspect="1"/>
          </p:cNvGraphicFramePr>
          <p:nvPr/>
        </p:nvGraphicFramePr>
        <p:xfrm>
          <a:off x="2117725" y="2246313"/>
          <a:ext cx="5184775" cy="1004887"/>
        </p:xfrm>
        <a:graphic>
          <a:graphicData uri="http://schemas.openxmlformats.org/presentationml/2006/ole">
            <mc:AlternateContent xmlns:mc="http://schemas.openxmlformats.org/markup-compatibility/2006">
              <mc:Choice xmlns:v="urn:schemas-microsoft-com:vml" Requires="v">
                <p:oleObj name="公式" r:id="rId2" imgW="2032000" imgH="393700" progId="Equation.3">
                  <p:embed/>
                </p:oleObj>
              </mc:Choice>
              <mc:Fallback>
                <p:oleObj name="公式" r:id="rId2" imgW="2032000" imgH="3937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2246313"/>
                        <a:ext cx="5184775" cy="1004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Text Box 5">
            <a:extLst>
              <a:ext uri="{FF2B5EF4-FFF2-40B4-BE49-F238E27FC236}">
                <a16:creationId xmlns:a16="http://schemas.microsoft.com/office/drawing/2014/main" id="{6490F7CE-1780-BC6E-C9C2-3C3447D369E4}"/>
              </a:ext>
            </a:extLst>
          </p:cNvPr>
          <p:cNvSpPr txBox="1">
            <a:spLocks noChangeArrowheads="1"/>
          </p:cNvSpPr>
          <p:nvPr/>
        </p:nvSpPr>
        <p:spPr bwMode="auto">
          <a:xfrm>
            <a:off x="749300" y="3314700"/>
            <a:ext cx="71485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简谐近似</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，保留到</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d</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项，相邻原子间的作用力为： </a:t>
            </a:r>
          </a:p>
        </p:txBody>
      </p:sp>
      <p:graphicFrame>
        <p:nvGraphicFramePr>
          <p:cNvPr id="24581" name="Object 3">
            <a:extLst>
              <a:ext uri="{FF2B5EF4-FFF2-40B4-BE49-F238E27FC236}">
                <a16:creationId xmlns:a16="http://schemas.microsoft.com/office/drawing/2014/main" id="{28718EB1-4C09-E844-F807-1D41EC1F1B04}"/>
              </a:ext>
            </a:extLst>
          </p:cNvPr>
          <p:cNvGraphicFramePr>
            <a:graphicFrameLocks noChangeAspect="1"/>
          </p:cNvGraphicFramePr>
          <p:nvPr/>
        </p:nvGraphicFramePr>
        <p:xfrm>
          <a:off x="2097088" y="3914775"/>
          <a:ext cx="2665412" cy="1008063"/>
        </p:xfrm>
        <a:graphic>
          <a:graphicData uri="http://schemas.openxmlformats.org/presentationml/2006/ole">
            <mc:AlternateContent xmlns:mc="http://schemas.openxmlformats.org/markup-compatibility/2006">
              <mc:Choice xmlns:v="urn:schemas-microsoft-com:vml" Requires="v">
                <p:oleObj name="公式" r:id="rId4" imgW="1040948" imgH="393529" progId="Equation.3">
                  <p:embed/>
                </p:oleObj>
              </mc:Choice>
              <mc:Fallback>
                <p:oleObj name="公式" r:id="rId4" imgW="1040948"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7088" y="3914775"/>
                        <a:ext cx="26654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2" name="Text Box 7">
            <a:extLst>
              <a:ext uri="{FF2B5EF4-FFF2-40B4-BE49-F238E27FC236}">
                <a16:creationId xmlns:a16="http://schemas.microsoft.com/office/drawing/2014/main" id="{75AB0DFD-F943-8689-C306-4097AD8E6EB9}"/>
              </a:ext>
            </a:extLst>
          </p:cNvPr>
          <p:cNvSpPr txBox="1">
            <a:spLocks noChangeArrowheads="1"/>
          </p:cNvSpPr>
          <p:nvPr/>
        </p:nvSpPr>
        <p:spPr bwMode="auto">
          <a:xfrm>
            <a:off x="749300" y="4999038"/>
            <a:ext cx="4248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表明存在于相邻原子间的是正比于相对位移的弹性恢复力 </a:t>
            </a:r>
          </a:p>
        </p:txBody>
      </p:sp>
      <p:sp>
        <p:nvSpPr>
          <p:cNvPr id="24583" name="Rectangle 8">
            <a:extLst>
              <a:ext uri="{FF2B5EF4-FFF2-40B4-BE49-F238E27FC236}">
                <a16:creationId xmlns:a16="http://schemas.microsoft.com/office/drawing/2014/main" id="{5FF8CA08-85D2-0824-263D-07EE39D79BC9}"/>
              </a:ext>
            </a:extLst>
          </p:cNvPr>
          <p:cNvSpPr>
            <a:spLocks noChangeArrowheads="1"/>
          </p:cNvSpPr>
          <p:nvPr/>
        </p:nvSpPr>
        <p:spPr bwMode="auto">
          <a:xfrm>
            <a:off x="788988" y="260350"/>
            <a:ext cx="756126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一维单原子链的振动</a:t>
            </a:r>
            <a:endParaRPr kumimoji="1"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584" name="灯片编号占位符 8">
            <a:extLst>
              <a:ext uri="{FF2B5EF4-FFF2-40B4-BE49-F238E27FC236}">
                <a16:creationId xmlns:a16="http://schemas.microsoft.com/office/drawing/2014/main" id="{5616A3EF-A38E-57FB-356A-5C13B62AB3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B645873-CA8D-4730-996F-088CA18AF59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 name="图片 3">
            <a:extLst>
              <a:ext uri="{FF2B5EF4-FFF2-40B4-BE49-F238E27FC236}">
                <a16:creationId xmlns:a16="http://schemas.microsoft.com/office/drawing/2014/main" id="{5229EFBD-19D8-4C6D-B1A6-982630904E34}"/>
              </a:ext>
            </a:extLst>
          </p:cNvPr>
          <p:cNvPicPr>
            <a:picLocks noChangeAspect="1"/>
          </p:cNvPicPr>
          <p:nvPr/>
        </p:nvPicPr>
        <p:blipFill>
          <a:blip r:embed="rId6">
            <a:extLst>
              <a:ext uri="{28A0092B-C50C-407E-A947-70E740481C1C}">
                <a14:useLocalDpi xmlns:a14="http://schemas.microsoft.com/office/drawing/2010/main" val="0"/>
              </a:ext>
            </a:extLst>
          </a:blip>
          <a:srcRect b="53500"/>
          <a:stretch>
            <a:fillRect/>
          </a:stretch>
        </p:blipFill>
        <p:spPr bwMode="auto">
          <a:xfrm>
            <a:off x="5138738" y="3840163"/>
            <a:ext cx="3241675"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7">
            <a:extLst>
              <a:ext uri="{FF2B5EF4-FFF2-40B4-BE49-F238E27FC236}">
                <a16:creationId xmlns:a16="http://schemas.microsoft.com/office/drawing/2014/main" id="{1BC384DF-01B6-BD3E-A7DD-E57934DC5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3725" y="2182813"/>
            <a:ext cx="47244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a:extLst>
              <a:ext uri="{FF2B5EF4-FFF2-40B4-BE49-F238E27FC236}">
                <a16:creationId xmlns:a16="http://schemas.microsoft.com/office/drawing/2014/main" id="{7A0C8594-9ADC-55FA-0C97-85E74D67FBA0}"/>
              </a:ext>
            </a:extLst>
          </p:cNvPr>
          <p:cNvGrpSpPr>
            <a:grpSpLocks/>
          </p:cNvGrpSpPr>
          <p:nvPr/>
        </p:nvGrpSpPr>
        <p:grpSpPr bwMode="auto">
          <a:xfrm>
            <a:off x="530225" y="2921000"/>
            <a:ext cx="3765550" cy="1511300"/>
            <a:chOff x="196" y="1752"/>
            <a:chExt cx="2372" cy="952"/>
          </a:xfrm>
        </p:grpSpPr>
        <p:sp>
          <p:nvSpPr>
            <p:cNvPr id="25611" name="Text Box 8">
              <a:extLst>
                <a:ext uri="{FF2B5EF4-FFF2-40B4-BE49-F238E27FC236}">
                  <a16:creationId xmlns:a16="http://schemas.microsoft.com/office/drawing/2014/main" id="{5DB35F9B-CCA6-5301-CE85-F89F0D51EA8B}"/>
                </a:ext>
              </a:extLst>
            </p:cNvPr>
            <p:cNvSpPr txBox="1">
              <a:spLocks noChangeArrowheads="1"/>
            </p:cNvSpPr>
            <p:nvPr/>
          </p:nvSpPr>
          <p:spPr bwMode="auto">
            <a:xfrm>
              <a:off x="196" y="1752"/>
              <a:ext cx="2372" cy="5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个原子受左方</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个原子的作用力为：</a:t>
              </a:r>
            </a:p>
          </p:txBody>
        </p:sp>
        <p:graphicFrame>
          <p:nvGraphicFramePr>
            <p:cNvPr id="25612" name="Object 13">
              <a:extLst>
                <a:ext uri="{FF2B5EF4-FFF2-40B4-BE49-F238E27FC236}">
                  <a16:creationId xmlns:a16="http://schemas.microsoft.com/office/drawing/2014/main" id="{916B7016-36C9-A614-DB05-FDCD8658FA1E}"/>
                </a:ext>
              </a:extLst>
            </p:cNvPr>
            <p:cNvGraphicFramePr>
              <a:graphicFrameLocks noChangeAspect="1"/>
            </p:cNvGraphicFramePr>
            <p:nvPr/>
          </p:nvGraphicFramePr>
          <p:xfrm>
            <a:off x="295" y="2312"/>
            <a:ext cx="2268" cy="392"/>
          </p:xfrm>
          <a:graphic>
            <a:graphicData uri="http://schemas.openxmlformats.org/presentationml/2006/ole">
              <mc:AlternateContent xmlns:mc="http://schemas.openxmlformats.org/markup-compatibility/2006">
                <mc:Choice xmlns:v="urn:schemas-microsoft-com:vml" Requires="v">
                  <p:oleObj name="公式" r:id="rId3" imgW="1206500" imgH="228600" progId="Equation.3">
                    <p:embed/>
                  </p:oleObj>
                </mc:Choice>
                <mc:Fallback>
                  <p:oleObj name="公式" r:id="rId3" imgW="1206500" imgH="2286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2312"/>
                          <a:ext cx="2268" cy="39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3">
            <a:extLst>
              <a:ext uri="{FF2B5EF4-FFF2-40B4-BE49-F238E27FC236}">
                <a16:creationId xmlns:a16="http://schemas.microsoft.com/office/drawing/2014/main" id="{EBC2226D-FF06-E0C7-ED21-498E8819C0BA}"/>
              </a:ext>
            </a:extLst>
          </p:cNvPr>
          <p:cNvGrpSpPr>
            <a:grpSpLocks/>
          </p:cNvGrpSpPr>
          <p:nvPr/>
        </p:nvGrpSpPr>
        <p:grpSpPr bwMode="auto">
          <a:xfrm>
            <a:off x="542925" y="4754563"/>
            <a:ext cx="3860800" cy="1452562"/>
            <a:chOff x="249" y="2907"/>
            <a:chExt cx="2432" cy="915"/>
          </a:xfrm>
        </p:grpSpPr>
        <p:sp>
          <p:nvSpPr>
            <p:cNvPr id="25609" name="Text Box 10">
              <a:extLst>
                <a:ext uri="{FF2B5EF4-FFF2-40B4-BE49-F238E27FC236}">
                  <a16:creationId xmlns:a16="http://schemas.microsoft.com/office/drawing/2014/main" id="{5F467D4A-A43C-5AA7-CFAF-1D45160D2846}"/>
                </a:ext>
              </a:extLst>
            </p:cNvPr>
            <p:cNvSpPr txBox="1">
              <a:spLocks noChangeArrowheads="1"/>
            </p:cNvSpPr>
            <p:nvPr/>
          </p:nvSpPr>
          <p:spPr bwMode="auto">
            <a:xfrm>
              <a:off x="249" y="2907"/>
              <a:ext cx="2432" cy="5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个原子受右方</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个原子的作用力为：</a:t>
              </a:r>
            </a:p>
          </p:txBody>
        </p:sp>
        <p:graphicFrame>
          <p:nvGraphicFramePr>
            <p:cNvPr id="25610" name="Object 15">
              <a:extLst>
                <a:ext uri="{FF2B5EF4-FFF2-40B4-BE49-F238E27FC236}">
                  <a16:creationId xmlns:a16="http://schemas.microsoft.com/office/drawing/2014/main" id="{3A1636BE-4019-0769-7416-012F6BE54EB1}"/>
                </a:ext>
              </a:extLst>
            </p:cNvPr>
            <p:cNvGraphicFramePr>
              <a:graphicFrameLocks noChangeAspect="1"/>
            </p:cNvGraphicFramePr>
            <p:nvPr/>
          </p:nvGraphicFramePr>
          <p:xfrm>
            <a:off x="340" y="3430"/>
            <a:ext cx="1950" cy="392"/>
          </p:xfrm>
          <a:graphic>
            <a:graphicData uri="http://schemas.openxmlformats.org/presentationml/2006/ole">
              <mc:AlternateContent xmlns:mc="http://schemas.openxmlformats.org/markup-compatibility/2006">
                <mc:Choice xmlns:v="urn:schemas-microsoft-com:vml" Requires="v">
                  <p:oleObj name="公式" r:id="rId5" imgW="1130300" imgH="228600" progId="Equation.3">
                    <p:embed/>
                  </p:oleObj>
                </mc:Choice>
                <mc:Fallback>
                  <p:oleObj name="公式" r:id="rId5" imgW="1130300" imgH="228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 y="3430"/>
                          <a:ext cx="1950" cy="392"/>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605" name="Text Box 14">
            <a:extLst>
              <a:ext uri="{FF2B5EF4-FFF2-40B4-BE49-F238E27FC236}">
                <a16:creationId xmlns:a16="http://schemas.microsoft.com/office/drawing/2014/main" id="{592A122F-877A-0133-1BFC-A065F9740BBE}"/>
              </a:ext>
            </a:extLst>
          </p:cNvPr>
          <p:cNvSpPr txBox="1">
            <a:spLocks noChangeArrowheads="1"/>
          </p:cNvSpPr>
          <p:nvPr/>
        </p:nvSpPr>
        <p:spPr bwMode="auto">
          <a:xfrm>
            <a:off x="542925" y="1574800"/>
            <a:ext cx="364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相邻原子间的作用力为： </a:t>
            </a:r>
          </a:p>
        </p:txBody>
      </p:sp>
      <p:graphicFrame>
        <p:nvGraphicFramePr>
          <p:cNvPr id="25606" name="Object 2">
            <a:extLst>
              <a:ext uri="{FF2B5EF4-FFF2-40B4-BE49-F238E27FC236}">
                <a16:creationId xmlns:a16="http://schemas.microsoft.com/office/drawing/2014/main" id="{961D003F-FD18-BCE5-4F3D-F0DFAA06D6E7}"/>
              </a:ext>
            </a:extLst>
          </p:cNvPr>
          <p:cNvGraphicFramePr>
            <a:graphicFrameLocks noChangeAspect="1"/>
          </p:cNvGraphicFramePr>
          <p:nvPr/>
        </p:nvGraphicFramePr>
        <p:xfrm>
          <a:off x="673100" y="1944688"/>
          <a:ext cx="2357438" cy="890587"/>
        </p:xfrm>
        <a:graphic>
          <a:graphicData uri="http://schemas.openxmlformats.org/presentationml/2006/ole">
            <mc:AlternateContent xmlns:mc="http://schemas.openxmlformats.org/markup-compatibility/2006">
              <mc:Choice xmlns:v="urn:schemas-microsoft-com:vml" Requires="v">
                <p:oleObj name="公式" r:id="rId7" imgW="1040948" imgH="393529" progId="Equation.3">
                  <p:embed/>
                </p:oleObj>
              </mc:Choice>
              <mc:Fallback>
                <p:oleObj name="公式" r:id="rId7" imgW="1040948" imgH="393529"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100" y="1944688"/>
                        <a:ext cx="2357438"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Rectangle 16">
            <a:extLst>
              <a:ext uri="{FF2B5EF4-FFF2-40B4-BE49-F238E27FC236}">
                <a16:creationId xmlns:a16="http://schemas.microsoft.com/office/drawing/2014/main" id="{90AF8AFD-2746-4F5A-BD87-197FF0545349}"/>
              </a:ext>
            </a:extLst>
          </p:cNvPr>
          <p:cNvSpPr>
            <a:spLocks noChangeArrowheads="1"/>
          </p:cNvSpPr>
          <p:nvPr/>
        </p:nvSpPr>
        <p:spPr bwMode="auto">
          <a:xfrm>
            <a:off x="788988" y="188913"/>
            <a:ext cx="75612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一维单原子链的振动</a:t>
            </a:r>
            <a:endParaRPr kumimoji="1"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608" name="灯片编号占位符 12">
            <a:extLst>
              <a:ext uri="{FF2B5EF4-FFF2-40B4-BE49-F238E27FC236}">
                <a16:creationId xmlns:a16="http://schemas.microsoft.com/office/drawing/2014/main" id="{D28361F9-C949-72D3-8C7A-55347A6102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074C54D-56E8-4393-9007-7A37548A663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a:extLst>
              <a:ext uri="{FF2B5EF4-FFF2-40B4-BE49-F238E27FC236}">
                <a16:creationId xmlns:a16="http://schemas.microsoft.com/office/drawing/2014/main" id="{770123B8-0AAD-06DB-166B-6BC910532A61}"/>
              </a:ext>
            </a:extLst>
          </p:cNvPr>
          <p:cNvSpPr txBox="1">
            <a:spLocks noChangeArrowheads="1"/>
          </p:cNvSpPr>
          <p:nvPr/>
        </p:nvSpPr>
        <p:spPr bwMode="auto">
          <a:xfrm>
            <a:off x="323850" y="1125538"/>
            <a:ext cx="6108700"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个原子受左方第</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个原子的作用力为：</a:t>
            </a:r>
          </a:p>
        </p:txBody>
      </p:sp>
      <p:graphicFrame>
        <p:nvGraphicFramePr>
          <p:cNvPr id="26627" name="Object 13">
            <a:extLst>
              <a:ext uri="{FF2B5EF4-FFF2-40B4-BE49-F238E27FC236}">
                <a16:creationId xmlns:a16="http://schemas.microsoft.com/office/drawing/2014/main" id="{57198135-5DAB-3237-447C-F6E29F417212}"/>
              </a:ext>
            </a:extLst>
          </p:cNvPr>
          <p:cNvGraphicFramePr>
            <a:graphicFrameLocks noChangeAspect="1"/>
          </p:cNvGraphicFramePr>
          <p:nvPr/>
        </p:nvGraphicFramePr>
        <p:xfrm>
          <a:off x="2627313" y="1628775"/>
          <a:ext cx="3600450" cy="622300"/>
        </p:xfrm>
        <a:graphic>
          <a:graphicData uri="http://schemas.openxmlformats.org/presentationml/2006/ole">
            <mc:AlternateContent xmlns:mc="http://schemas.openxmlformats.org/markup-compatibility/2006">
              <mc:Choice xmlns:v="urn:schemas-microsoft-com:vml" Requires="v">
                <p:oleObj name="公式" r:id="rId2" imgW="1206500" imgH="228600" progId="Equation.3">
                  <p:embed/>
                </p:oleObj>
              </mc:Choice>
              <mc:Fallback>
                <p:oleObj name="公式" r:id="rId2" imgW="1206500" imgH="2286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628775"/>
                        <a:ext cx="3600450" cy="6223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8" name="Text Box 6">
            <a:extLst>
              <a:ext uri="{FF2B5EF4-FFF2-40B4-BE49-F238E27FC236}">
                <a16:creationId xmlns:a16="http://schemas.microsoft.com/office/drawing/2014/main" id="{887E1358-455E-6DB5-B099-7E36902FFBEE}"/>
              </a:ext>
            </a:extLst>
          </p:cNvPr>
          <p:cNvSpPr txBox="1">
            <a:spLocks noChangeArrowheads="1"/>
          </p:cNvSpPr>
          <p:nvPr/>
        </p:nvSpPr>
        <p:spPr bwMode="auto">
          <a:xfrm>
            <a:off x="336550" y="2349500"/>
            <a:ext cx="620395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个原子受右方第</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个原子的作用力为：</a:t>
            </a:r>
          </a:p>
        </p:txBody>
      </p:sp>
      <p:graphicFrame>
        <p:nvGraphicFramePr>
          <p:cNvPr id="26629" name="Object 15">
            <a:extLst>
              <a:ext uri="{FF2B5EF4-FFF2-40B4-BE49-F238E27FC236}">
                <a16:creationId xmlns:a16="http://schemas.microsoft.com/office/drawing/2014/main" id="{1BFA02C4-A3CC-DBE0-9793-D2FC534C3AFA}"/>
              </a:ext>
            </a:extLst>
          </p:cNvPr>
          <p:cNvGraphicFramePr>
            <a:graphicFrameLocks noChangeAspect="1"/>
          </p:cNvGraphicFramePr>
          <p:nvPr/>
        </p:nvGraphicFramePr>
        <p:xfrm>
          <a:off x="2844800" y="2852738"/>
          <a:ext cx="3095625" cy="622300"/>
        </p:xfrm>
        <a:graphic>
          <a:graphicData uri="http://schemas.openxmlformats.org/presentationml/2006/ole">
            <mc:AlternateContent xmlns:mc="http://schemas.openxmlformats.org/markup-compatibility/2006">
              <mc:Choice xmlns:v="urn:schemas-microsoft-com:vml" Requires="v">
                <p:oleObj name="公式" r:id="rId4" imgW="1130300" imgH="228600" progId="Equation.3">
                  <p:embed/>
                </p:oleObj>
              </mc:Choice>
              <mc:Fallback>
                <p:oleObj name="公式" r:id="rId4" imgW="1130300" imgH="2286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800" y="2852738"/>
                        <a:ext cx="3095625" cy="62230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3">
            <a:extLst>
              <a:ext uri="{FF2B5EF4-FFF2-40B4-BE49-F238E27FC236}">
                <a16:creationId xmlns:a16="http://schemas.microsoft.com/office/drawing/2014/main" id="{4A08E9B7-15C0-1852-F5E5-FC0BB72A5CC2}"/>
              </a:ext>
            </a:extLst>
          </p:cNvPr>
          <p:cNvGrpSpPr>
            <a:grpSpLocks/>
          </p:cNvGrpSpPr>
          <p:nvPr/>
        </p:nvGrpSpPr>
        <p:grpSpPr bwMode="auto">
          <a:xfrm>
            <a:off x="323850" y="3429000"/>
            <a:ext cx="7648575" cy="1668463"/>
            <a:chOff x="204" y="2296"/>
            <a:chExt cx="4818" cy="1051"/>
          </a:xfrm>
        </p:grpSpPr>
        <p:graphicFrame>
          <p:nvGraphicFramePr>
            <p:cNvPr id="26636" name="Object 19">
              <a:extLst>
                <a:ext uri="{FF2B5EF4-FFF2-40B4-BE49-F238E27FC236}">
                  <a16:creationId xmlns:a16="http://schemas.microsoft.com/office/drawing/2014/main" id="{35E6CE43-8B5D-7224-911A-E2800822596D}"/>
                </a:ext>
              </a:extLst>
            </p:cNvPr>
            <p:cNvGraphicFramePr>
              <a:graphicFrameLocks noChangeAspect="1"/>
            </p:cNvGraphicFramePr>
            <p:nvPr/>
          </p:nvGraphicFramePr>
          <p:xfrm>
            <a:off x="758" y="2616"/>
            <a:ext cx="4264" cy="731"/>
          </p:xfrm>
          <a:graphic>
            <a:graphicData uri="http://schemas.openxmlformats.org/presentationml/2006/ole">
              <mc:AlternateContent xmlns:mc="http://schemas.openxmlformats.org/markup-compatibility/2006">
                <mc:Choice xmlns:v="urn:schemas-microsoft-com:vml" Requires="v">
                  <p:oleObj name="公式" r:id="rId6" imgW="2654300" imgH="457200" progId="Equation.3">
                    <p:embed/>
                  </p:oleObj>
                </mc:Choice>
                <mc:Fallback>
                  <p:oleObj name="公式" r:id="rId6" imgW="2654300" imgH="4572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 y="2616"/>
                          <a:ext cx="426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Text Box 10">
              <a:extLst>
                <a:ext uri="{FF2B5EF4-FFF2-40B4-BE49-F238E27FC236}">
                  <a16:creationId xmlns:a16="http://schemas.microsoft.com/office/drawing/2014/main" id="{5D3F6540-9DD3-EF62-2E54-067E6F286B52}"/>
                </a:ext>
              </a:extLst>
            </p:cNvPr>
            <p:cNvSpPr txBox="1">
              <a:spLocks noChangeArrowheads="1"/>
            </p:cNvSpPr>
            <p:nvPr/>
          </p:nvSpPr>
          <p:spPr bwMode="auto">
            <a:xfrm>
              <a:off x="204" y="2296"/>
              <a:ext cx="2357"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个原子所受的总力为：</a:t>
              </a:r>
            </a:p>
          </p:txBody>
        </p:sp>
      </p:grpSp>
      <p:sp>
        <p:nvSpPr>
          <p:cNvPr id="26631" name="Rectangle 16">
            <a:extLst>
              <a:ext uri="{FF2B5EF4-FFF2-40B4-BE49-F238E27FC236}">
                <a16:creationId xmlns:a16="http://schemas.microsoft.com/office/drawing/2014/main" id="{7C02EB92-4309-B1FF-ECFB-472779827105}"/>
              </a:ext>
            </a:extLst>
          </p:cNvPr>
          <p:cNvSpPr>
            <a:spLocks noChangeArrowheads="1"/>
          </p:cNvSpPr>
          <p:nvPr/>
        </p:nvSpPr>
        <p:spPr bwMode="auto">
          <a:xfrm>
            <a:off x="788988" y="333375"/>
            <a:ext cx="75612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一维单原子链的振动</a:t>
            </a:r>
          </a:p>
        </p:txBody>
      </p:sp>
      <p:sp>
        <p:nvSpPr>
          <p:cNvPr id="26632" name="灯片编号占位符 13">
            <a:extLst>
              <a:ext uri="{FF2B5EF4-FFF2-40B4-BE49-F238E27FC236}">
                <a16:creationId xmlns:a16="http://schemas.microsoft.com/office/drawing/2014/main" id="{C32F5F2D-FF97-2ECB-52BD-CAF718BAA5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1DB92C1-65FA-4F2C-94D6-A08E7324BDC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F6AA96B9-C02C-3EF7-BFC8-34C83AD08E48}"/>
              </a:ext>
            </a:extLst>
          </p:cNvPr>
          <p:cNvGrpSpPr>
            <a:grpSpLocks/>
          </p:cNvGrpSpPr>
          <p:nvPr/>
        </p:nvGrpSpPr>
        <p:grpSpPr bwMode="auto">
          <a:xfrm>
            <a:off x="300038" y="5300663"/>
            <a:ext cx="6424612" cy="1112837"/>
            <a:chOff x="300038" y="5300663"/>
            <a:chExt cx="6423938" cy="1112837"/>
          </a:xfrm>
        </p:grpSpPr>
        <p:sp>
          <p:nvSpPr>
            <p:cNvPr id="26634" name="Text Box 11">
              <a:extLst>
                <a:ext uri="{FF2B5EF4-FFF2-40B4-BE49-F238E27FC236}">
                  <a16:creationId xmlns:a16="http://schemas.microsoft.com/office/drawing/2014/main" id="{D3220855-6F38-19E9-5ACC-753802B4D561}"/>
                </a:ext>
              </a:extLst>
            </p:cNvPr>
            <p:cNvSpPr txBox="1">
              <a:spLocks noChangeArrowheads="1"/>
            </p:cNvSpPr>
            <p:nvPr/>
          </p:nvSpPr>
          <p:spPr bwMode="auto">
            <a:xfrm>
              <a:off x="300038" y="5300663"/>
              <a:ext cx="5057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若原子的质量为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，则</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运动方程</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a:t>
              </a:r>
            </a:p>
          </p:txBody>
        </p:sp>
        <mc:AlternateContent xmlns:mc="http://schemas.openxmlformats.org/markup-compatibility/2006" xmlns:a14="http://schemas.microsoft.com/office/drawing/2010/main">
          <mc:Choice Requires="a14">
            <p:sp>
              <p:nvSpPr>
                <p:cNvPr id="26635" name="对象 3">
                  <a:extLst>
                    <a:ext uri="{FF2B5EF4-FFF2-40B4-BE49-F238E27FC236}">
                      <a16:creationId xmlns:a16="http://schemas.microsoft.com/office/drawing/2014/main" id="{12765D98-9B53-6847-2FE4-BA21A35EA0A7}"/>
                    </a:ext>
                  </a:extLst>
                </p:cNvPr>
                <p:cNvSpPr txBox="1"/>
                <p:nvPr/>
              </p:nvSpPr>
              <p:spPr bwMode="auto">
                <a:xfrm>
                  <a:off x="2452462" y="5775325"/>
                  <a:ext cx="4271514" cy="638175"/>
                </a:xfrm>
                <a:prstGeom prst="rect">
                  <a:avLst/>
                </a:prstGeom>
                <a:gradFill rotWithShape="0">
                  <a:gsLst>
                    <a:gs pos="0">
                      <a:srgbClr val="FFCCFF"/>
                    </a:gs>
                    <a:gs pos="50000">
                      <a:srgbClr val="FFFCFF"/>
                    </a:gs>
                    <a:gs pos="100000">
                      <a:srgbClr val="FFCCFF"/>
                    </a:gs>
                  </a:gsLst>
                  <a:lin ang="5400000" scaled="1"/>
                </a:gradFill>
                <a:ln>
                  <a:noFill/>
                </a:ln>
              </p:spPr>
              <p:txBody>
                <a:bodyPr>
                  <a:noAutofit/>
                </a:bodyPr>
                <a:lstStyle/>
                <a:p>
                  <a:pPr/>
                  <a14:m>
                    <m:oMathPara xmlns:m="http://schemas.openxmlformats.org/officeDocument/2006/math">
                      <m:oMathParaPr>
                        <m:jc m:val="center"/>
                      </m:oMathParaPr>
                      <m:oMath xmlns:m="http://schemas.openxmlformats.org/officeDocument/2006/math">
                        <m:r>
                          <a:rPr lang="zh-MO" altLang="en-US" sz="2500" i="1">
                            <a:solidFill>
                              <a:srgbClr val="000000"/>
                            </a:solidFill>
                            <a:latin typeface="Cambria Math" panose="02040503050406030204" pitchFamily="18" charset="0"/>
                          </a:rPr>
                          <m:t>𝑚</m:t>
                        </m:r>
                        <m:sSub>
                          <m:sSubPr>
                            <m:ctrlPr>
                              <a:rPr lang="zh-MO" altLang="en-US" sz="2500" i="1">
                                <a:solidFill>
                                  <a:srgbClr val="000000"/>
                                </a:solidFill>
                                <a:latin typeface="Cambria Math" panose="02040503050406030204" pitchFamily="18" charset="0"/>
                              </a:rPr>
                            </m:ctrlPr>
                          </m:sSubPr>
                          <m:e>
                            <m:acc>
                              <m:accPr>
                                <m:chr m:val="̈"/>
                                <m:ctrlPr>
                                  <a:rPr lang="zh-MO" altLang="en-US" sz="2500" i="1">
                                    <a:solidFill>
                                      <a:srgbClr val="000000"/>
                                    </a:solidFill>
                                    <a:latin typeface="Cambria Math" panose="02040503050406030204" pitchFamily="18" charset="0"/>
                                  </a:rPr>
                                </m:ctrlPr>
                              </m:accPr>
                              <m:e>
                                <m:r>
                                  <a:rPr lang="zh-MO" altLang="en-US" sz="2500" i="1">
                                    <a:solidFill>
                                      <a:srgbClr val="000000"/>
                                    </a:solidFill>
                                    <a:latin typeface="Cambria Math" panose="02040503050406030204" pitchFamily="18" charset="0"/>
                                  </a:rPr>
                                  <m:t>𝜇</m:t>
                                </m:r>
                              </m:e>
                            </m:acc>
                          </m:e>
                          <m:sub>
                            <m:r>
                              <a:rPr lang="zh-MO" altLang="en-US" sz="2500" i="1">
                                <a:solidFill>
                                  <a:srgbClr val="000000"/>
                                </a:solidFill>
                                <a:latin typeface="Cambria Math" panose="02040503050406030204" pitchFamily="18" charset="0"/>
                              </a:rPr>
                              <m:t>𝑛</m:t>
                            </m:r>
                          </m:sub>
                        </m:sSub>
                        <m:r>
                          <a:rPr lang="zh-MO" altLang="en-US" sz="2500" i="1">
                            <a:solidFill>
                              <a:srgbClr val="000000"/>
                            </a:solidFill>
                            <a:latin typeface="Cambria Math" panose="02040503050406030204" pitchFamily="18" charset="0"/>
                          </a:rPr>
                          <m:t>=</m:t>
                        </m:r>
                        <m:r>
                          <a:rPr lang="zh-MO" altLang="en-US" sz="2500" i="1">
                            <a:solidFill>
                              <a:srgbClr val="000000"/>
                            </a:solidFill>
                            <a:latin typeface="Cambria Math" panose="02040503050406030204" pitchFamily="18" charset="0"/>
                          </a:rPr>
                          <m:t>𝛽</m:t>
                        </m:r>
                        <m:d>
                          <m:dPr>
                            <m:ctrlPr>
                              <a:rPr lang="zh-MO" altLang="en-US" sz="2500" i="1">
                                <a:solidFill>
                                  <a:srgbClr val="000000"/>
                                </a:solidFill>
                                <a:latin typeface="Cambria Math" panose="02040503050406030204" pitchFamily="18" charset="0"/>
                              </a:rPr>
                            </m:ctrlPr>
                          </m:dPr>
                          <m:e>
                            <m:sSub>
                              <m:sSubPr>
                                <m:ctrlPr>
                                  <a:rPr lang="zh-MO" altLang="en-US" sz="2500" i="1">
                                    <a:solidFill>
                                      <a:srgbClr val="000000"/>
                                    </a:solidFill>
                                    <a:latin typeface="Cambria Math" panose="02040503050406030204" pitchFamily="18" charset="0"/>
                                  </a:rPr>
                                </m:ctrlPr>
                              </m:sSubPr>
                              <m:e>
                                <m:r>
                                  <a:rPr lang="zh-MO" altLang="en-US" sz="2500" i="1">
                                    <a:solidFill>
                                      <a:srgbClr val="000000"/>
                                    </a:solidFill>
                                    <a:latin typeface="Cambria Math" panose="02040503050406030204" pitchFamily="18" charset="0"/>
                                  </a:rPr>
                                  <m:t>𝜇</m:t>
                                </m:r>
                              </m:e>
                              <m:sub>
                                <m:r>
                                  <a:rPr lang="zh-MO" altLang="en-US" sz="2500" i="1">
                                    <a:solidFill>
                                      <a:srgbClr val="000000"/>
                                    </a:solidFill>
                                    <a:latin typeface="Cambria Math" panose="02040503050406030204" pitchFamily="18" charset="0"/>
                                  </a:rPr>
                                  <m:t>𝑛</m:t>
                                </m:r>
                                <m:r>
                                  <a:rPr lang="zh-MO" altLang="en-US" sz="2500" i="1">
                                    <a:solidFill>
                                      <a:srgbClr val="000000"/>
                                    </a:solidFill>
                                    <a:latin typeface="Cambria Math" panose="02040503050406030204" pitchFamily="18" charset="0"/>
                                  </a:rPr>
                                  <m:t>+1</m:t>
                                </m:r>
                              </m:sub>
                            </m:sSub>
                            <m:r>
                              <a:rPr lang="zh-MO" altLang="en-US" sz="2500" i="1">
                                <a:solidFill>
                                  <a:srgbClr val="000000"/>
                                </a:solidFill>
                                <a:latin typeface="Cambria Math" panose="02040503050406030204" pitchFamily="18" charset="0"/>
                              </a:rPr>
                              <m:t>+</m:t>
                            </m:r>
                            <m:sSub>
                              <m:sSubPr>
                                <m:ctrlPr>
                                  <a:rPr lang="zh-MO" altLang="en-US" sz="2500" i="1">
                                    <a:solidFill>
                                      <a:srgbClr val="000000"/>
                                    </a:solidFill>
                                    <a:latin typeface="Cambria Math" panose="02040503050406030204" pitchFamily="18" charset="0"/>
                                  </a:rPr>
                                </m:ctrlPr>
                              </m:sSubPr>
                              <m:e>
                                <m:r>
                                  <a:rPr lang="zh-MO" altLang="en-US" sz="2500" i="1">
                                    <a:solidFill>
                                      <a:srgbClr val="000000"/>
                                    </a:solidFill>
                                    <a:latin typeface="Cambria Math" panose="02040503050406030204" pitchFamily="18" charset="0"/>
                                  </a:rPr>
                                  <m:t>𝜇</m:t>
                                </m:r>
                              </m:e>
                              <m:sub>
                                <m:r>
                                  <a:rPr lang="zh-MO" altLang="en-US" sz="2500" i="1">
                                    <a:solidFill>
                                      <a:srgbClr val="000000"/>
                                    </a:solidFill>
                                    <a:latin typeface="Cambria Math" panose="02040503050406030204" pitchFamily="18" charset="0"/>
                                  </a:rPr>
                                  <m:t>𝑛</m:t>
                                </m:r>
                                <m:r>
                                  <a:rPr lang="zh-MO" altLang="en-US" sz="2500" i="1">
                                    <a:solidFill>
                                      <a:srgbClr val="000000"/>
                                    </a:solidFill>
                                    <a:latin typeface="Cambria Math" panose="02040503050406030204" pitchFamily="18" charset="0"/>
                                  </a:rPr>
                                  <m:t>−1</m:t>
                                </m:r>
                              </m:sub>
                            </m:sSub>
                            <m:r>
                              <a:rPr lang="zh-MO" altLang="en-US" sz="2500" i="1">
                                <a:solidFill>
                                  <a:srgbClr val="000000"/>
                                </a:solidFill>
                                <a:latin typeface="Cambria Math" panose="02040503050406030204" pitchFamily="18" charset="0"/>
                              </a:rPr>
                              <m:t>−2</m:t>
                            </m:r>
                            <m:sSub>
                              <m:sSubPr>
                                <m:ctrlPr>
                                  <a:rPr lang="zh-MO" altLang="en-US" sz="2500" i="1">
                                    <a:solidFill>
                                      <a:srgbClr val="000000"/>
                                    </a:solidFill>
                                    <a:latin typeface="Cambria Math" panose="02040503050406030204" pitchFamily="18" charset="0"/>
                                  </a:rPr>
                                </m:ctrlPr>
                              </m:sSubPr>
                              <m:e>
                                <m:r>
                                  <a:rPr lang="zh-MO" altLang="en-US" sz="2500" i="1">
                                    <a:solidFill>
                                      <a:srgbClr val="000000"/>
                                    </a:solidFill>
                                    <a:latin typeface="Cambria Math" panose="02040503050406030204" pitchFamily="18" charset="0"/>
                                  </a:rPr>
                                  <m:t>𝜇</m:t>
                                </m:r>
                              </m:e>
                              <m:sub>
                                <m:r>
                                  <a:rPr lang="zh-MO" altLang="en-US" sz="2500" i="1">
                                    <a:solidFill>
                                      <a:srgbClr val="000000"/>
                                    </a:solidFill>
                                    <a:latin typeface="Cambria Math" panose="02040503050406030204" pitchFamily="18" charset="0"/>
                                  </a:rPr>
                                  <m:t>𝑛</m:t>
                                </m:r>
                              </m:sub>
                            </m:sSub>
                          </m:e>
                        </m:d>
                      </m:oMath>
                    </m:oMathPara>
                  </a14:m>
                  <a:endParaRPr lang="zh-MO" altLang="en-US" sz="2500"/>
                </a:p>
              </p:txBody>
            </p:sp>
          </mc:Choice>
          <mc:Fallback xmlns="">
            <p:sp>
              <p:nvSpPr>
                <p:cNvPr id="26635" name="对象 3">
                  <a:extLst>
                    <a:ext uri="{FF2B5EF4-FFF2-40B4-BE49-F238E27FC236}">
                      <a16:creationId xmlns:a16="http://schemas.microsoft.com/office/drawing/2014/main" id="{12765D98-9B53-6847-2FE4-BA21A35EA0A7}"/>
                    </a:ext>
                  </a:extLst>
                </p:cNvPr>
                <p:cNvSpPr txBox="1">
                  <a:spLocks noRot="1" noChangeAspect="1" noMove="1" noResize="1" noEditPoints="1" noAdjustHandles="1" noChangeArrowheads="1" noChangeShapeType="1" noTextEdit="1"/>
                </p:cNvSpPr>
                <p:nvPr/>
              </p:nvSpPr>
              <p:spPr bwMode="auto">
                <a:xfrm>
                  <a:off x="2452462" y="5775325"/>
                  <a:ext cx="4271514" cy="638175"/>
                </a:xfrm>
                <a:prstGeom prst="rect">
                  <a:avLst/>
                </a:prstGeom>
                <a:blipFill>
                  <a:blip r:embed="rId8"/>
                  <a:stretch>
                    <a:fillRect/>
                  </a:stretch>
                </a:blipFill>
                <a:ln>
                  <a:noFill/>
                </a:ln>
              </p:spPr>
              <p:txBody>
                <a:bodyPr/>
                <a:lstStyle/>
                <a:p>
                  <a:r>
                    <a:rPr lang="zh-MO"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9">
            <a:extLst>
              <a:ext uri="{FF2B5EF4-FFF2-40B4-BE49-F238E27FC236}">
                <a16:creationId xmlns:a16="http://schemas.microsoft.com/office/drawing/2014/main" id="{C21B9C06-428E-6CA1-94C0-D43FDD0EB324}"/>
              </a:ext>
            </a:extLst>
          </p:cNvPr>
          <p:cNvSpPr txBox="1">
            <a:spLocks noChangeArrowheads="1"/>
          </p:cNvSpPr>
          <p:nvPr/>
        </p:nvSpPr>
        <p:spPr bwMode="auto">
          <a:xfrm>
            <a:off x="963613" y="1352550"/>
            <a:ext cx="4186237"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一维简单晶格原子运动方程：</a:t>
            </a:r>
          </a:p>
        </p:txBody>
      </p:sp>
      <p:sp>
        <p:nvSpPr>
          <p:cNvPr id="1619979" name="Text Box 11">
            <a:extLst>
              <a:ext uri="{FF2B5EF4-FFF2-40B4-BE49-F238E27FC236}">
                <a16:creationId xmlns:a16="http://schemas.microsoft.com/office/drawing/2014/main" id="{C098BE3A-CDF8-C8C3-6B19-7C47FCE71D26}"/>
              </a:ext>
            </a:extLst>
          </p:cNvPr>
          <p:cNvSpPr txBox="1">
            <a:spLocks noChangeArrowheads="1"/>
          </p:cNvSpPr>
          <p:nvPr/>
        </p:nvSpPr>
        <p:spPr bwMode="auto">
          <a:xfrm>
            <a:off x="923925" y="2781300"/>
            <a:ext cx="727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对晶格中所有的原子都可以列出相似的方程</a:t>
            </a:r>
          </a:p>
        </p:txBody>
      </p:sp>
      <p:grpSp>
        <p:nvGrpSpPr>
          <p:cNvPr id="2" name="Group 24">
            <a:extLst>
              <a:ext uri="{FF2B5EF4-FFF2-40B4-BE49-F238E27FC236}">
                <a16:creationId xmlns:a16="http://schemas.microsoft.com/office/drawing/2014/main" id="{897CEFB1-49E6-E24C-24C1-80AED093CDDC}"/>
              </a:ext>
            </a:extLst>
          </p:cNvPr>
          <p:cNvGrpSpPr>
            <a:grpSpLocks/>
          </p:cNvGrpSpPr>
          <p:nvPr/>
        </p:nvGrpSpPr>
        <p:grpSpPr bwMode="auto">
          <a:xfrm>
            <a:off x="2486025" y="4235450"/>
            <a:ext cx="5711825" cy="514350"/>
            <a:chOff x="607" y="2724"/>
            <a:chExt cx="3598" cy="324"/>
          </a:xfrm>
        </p:grpSpPr>
        <p:sp>
          <p:nvSpPr>
            <p:cNvPr id="27662" name="Text Box 15">
              <a:extLst>
                <a:ext uri="{FF2B5EF4-FFF2-40B4-BE49-F238E27FC236}">
                  <a16:creationId xmlns:a16="http://schemas.microsoft.com/office/drawing/2014/main" id="{81B129A8-9927-1021-F562-CA97CF8D0D53}"/>
                </a:ext>
              </a:extLst>
            </p:cNvPr>
            <p:cNvSpPr txBox="1">
              <a:spLocks noChangeArrowheads="1"/>
            </p:cNvSpPr>
            <p:nvPr/>
          </p:nvSpPr>
          <p:spPr bwMode="auto">
            <a:xfrm>
              <a:off x="607" y="2732"/>
              <a:ext cx="5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式中</a:t>
              </a:r>
            </a:p>
          </p:txBody>
        </p:sp>
        <p:graphicFrame>
          <p:nvGraphicFramePr>
            <p:cNvPr id="27663" name="Object 4">
              <a:extLst>
                <a:ext uri="{FF2B5EF4-FFF2-40B4-BE49-F238E27FC236}">
                  <a16:creationId xmlns:a16="http://schemas.microsoft.com/office/drawing/2014/main" id="{6B95A1E5-AD76-95ED-62F0-BD91F5AE5EB8}"/>
                </a:ext>
              </a:extLst>
            </p:cNvPr>
            <p:cNvGraphicFramePr>
              <a:graphicFrameLocks noChangeAspect="1"/>
            </p:cNvGraphicFramePr>
            <p:nvPr/>
          </p:nvGraphicFramePr>
          <p:xfrm>
            <a:off x="1111" y="2724"/>
            <a:ext cx="771" cy="324"/>
          </p:xfrm>
          <a:graphic>
            <a:graphicData uri="http://schemas.openxmlformats.org/presentationml/2006/ole">
              <mc:AlternateContent xmlns:mc="http://schemas.openxmlformats.org/markup-compatibility/2006">
                <mc:Choice xmlns:v="urn:schemas-microsoft-com:vml" Requires="v">
                  <p:oleObj name="公式" r:id="rId2" imgW="545863" imgH="228501" progId="Equation.3">
                    <p:embed/>
                  </p:oleObj>
                </mc:Choice>
                <mc:Fallback>
                  <p:oleObj name="公式" r:id="rId2" imgW="545863" imgH="228501"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 y="2724"/>
                          <a:ext cx="77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4" name="Text Box 18">
              <a:extLst>
                <a:ext uri="{FF2B5EF4-FFF2-40B4-BE49-F238E27FC236}">
                  <a16:creationId xmlns:a16="http://schemas.microsoft.com/office/drawing/2014/main" id="{CA811D63-7E82-05F8-B7ED-43679B4D2D26}"/>
                </a:ext>
              </a:extLst>
            </p:cNvPr>
            <p:cNvSpPr txBox="1">
              <a:spLocks noChangeArrowheads="1"/>
            </p:cNvSpPr>
            <p:nvPr/>
          </p:nvSpPr>
          <p:spPr bwMode="auto">
            <a:xfrm>
              <a:off x="1910" y="2730"/>
              <a:ext cx="2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是第</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个原子的平衡位置  </a:t>
              </a:r>
            </a:p>
          </p:txBody>
        </p:sp>
      </p:grpSp>
      <p:grpSp>
        <p:nvGrpSpPr>
          <p:cNvPr id="3" name="Group 25">
            <a:extLst>
              <a:ext uri="{FF2B5EF4-FFF2-40B4-BE49-F238E27FC236}">
                <a16:creationId xmlns:a16="http://schemas.microsoft.com/office/drawing/2014/main" id="{BAC19139-4CDE-962F-9FC4-EFC054B9EB7A}"/>
              </a:ext>
            </a:extLst>
          </p:cNvPr>
          <p:cNvGrpSpPr>
            <a:grpSpLocks/>
          </p:cNvGrpSpPr>
          <p:nvPr/>
        </p:nvGrpSpPr>
        <p:grpSpPr bwMode="auto">
          <a:xfrm>
            <a:off x="963613" y="4864100"/>
            <a:ext cx="7234237" cy="1392238"/>
            <a:chOff x="466" y="3203"/>
            <a:chExt cx="4557" cy="877"/>
          </a:xfrm>
        </p:grpSpPr>
        <p:sp>
          <p:nvSpPr>
            <p:cNvPr id="27660" name="Text Box 20">
              <a:extLst>
                <a:ext uri="{FF2B5EF4-FFF2-40B4-BE49-F238E27FC236}">
                  <a16:creationId xmlns:a16="http://schemas.microsoft.com/office/drawing/2014/main" id="{C600CB9B-746F-FE2A-783C-8ABE88F4B394}"/>
                </a:ext>
              </a:extLst>
            </p:cNvPr>
            <p:cNvSpPr txBox="1">
              <a:spLocks noChangeArrowheads="1"/>
            </p:cNvSpPr>
            <p:nvPr/>
          </p:nvSpPr>
          <p:spPr bwMode="auto">
            <a:xfrm>
              <a:off x="2354" y="3789"/>
              <a:ext cx="770" cy="291"/>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p</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l</a:t>
              </a:r>
              <a:endParaRPr lang="zh-CN" altLang="en-US" sz="2400" b="1" i="1">
                <a:latin typeface="Symbol" panose="05050102010706020507" pitchFamily="18" charset="2"/>
                <a:ea typeface="微软雅黑" panose="020B0503020204020204" pitchFamily="34" charset="-122"/>
                <a:cs typeface="Times New Roman" panose="02020603050405020304" pitchFamily="18" charset="0"/>
              </a:endParaRPr>
            </a:p>
          </p:txBody>
        </p:sp>
        <p:sp>
          <p:nvSpPr>
            <p:cNvPr id="27661" name="Text Box 21">
              <a:extLst>
                <a:ext uri="{FF2B5EF4-FFF2-40B4-BE49-F238E27FC236}">
                  <a16:creationId xmlns:a16="http://schemas.microsoft.com/office/drawing/2014/main" id="{B93874B7-6D10-A0C6-9CB1-8C68A16D8C54}"/>
                </a:ext>
              </a:extLst>
            </p:cNvPr>
            <p:cNvSpPr txBox="1">
              <a:spLocks noChangeArrowheads="1"/>
            </p:cNvSpPr>
            <p:nvPr/>
          </p:nvSpPr>
          <p:spPr bwMode="auto">
            <a:xfrm>
              <a:off x="466" y="3203"/>
              <a:ext cx="455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原子在平衡位置附近的</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振动以波的形式在晶体中传播</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，我们称之为</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格波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，格波的波矢：</a:t>
              </a:r>
            </a:p>
          </p:txBody>
        </p:sp>
      </p:grpSp>
      <p:grpSp>
        <p:nvGrpSpPr>
          <p:cNvPr id="4" name="Group 23">
            <a:extLst>
              <a:ext uri="{FF2B5EF4-FFF2-40B4-BE49-F238E27FC236}">
                <a16:creationId xmlns:a16="http://schemas.microsoft.com/office/drawing/2014/main" id="{8D5CB4CB-D3DB-48A7-284B-9E33AF63289E}"/>
              </a:ext>
            </a:extLst>
          </p:cNvPr>
          <p:cNvGrpSpPr>
            <a:grpSpLocks/>
          </p:cNvGrpSpPr>
          <p:nvPr/>
        </p:nvGrpSpPr>
        <p:grpSpPr bwMode="auto">
          <a:xfrm>
            <a:off x="930275" y="3429000"/>
            <a:ext cx="6122988" cy="690563"/>
            <a:chOff x="517" y="2160"/>
            <a:chExt cx="3857" cy="435"/>
          </a:xfrm>
        </p:grpSpPr>
        <p:graphicFrame>
          <p:nvGraphicFramePr>
            <p:cNvPr id="27658" name="Object 3">
              <a:extLst>
                <a:ext uri="{FF2B5EF4-FFF2-40B4-BE49-F238E27FC236}">
                  <a16:creationId xmlns:a16="http://schemas.microsoft.com/office/drawing/2014/main" id="{30A44109-81AD-BD0A-573F-9AED0CF9F899}"/>
                </a:ext>
              </a:extLst>
            </p:cNvPr>
            <p:cNvGraphicFramePr>
              <a:graphicFrameLocks noChangeAspect="1"/>
            </p:cNvGraphicFramePr>
            <p:nvPr/>
          </p:nvGraphicFramePr>
          <p:xfrm>
            <a:off x="2651" y="2160"/>
            <a:ext cx="1723" cy="435"/>
          </p:xfrm>
          <a:graphic>
            <a:graphicData uri="http://schemas.openxmlformats.org/presentationml/2006/ole">
              <mc:AlternateContent xmlns:mc="http://schemas.openxmlformats.org/markup-compatibility/2006">
                <mc:Choice xmlns:v="urn:schemas-microsoft-com:vml" Requires="v">
                  <p:oleObj name="公式" r:id="rId4" imgW="939392" imgH="241195" progId="Equation.3">
                    <p:embed/>
                  </p:oleObj>
                </mc:Choice>
                <mc:Fallback>
                  <p:oleObj name="公式" r:id="rId4" imgW="939392" imgH="24119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 y="2160"/>
                          <a:ext cx="172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9" name="Text Box 22">
              <a:extLst>
                <a:ext uri="{FF2B5EF4-FFF2-40B4-BE49-F238E27FC236}">
                  <a16:creationId xmlns:a16="http://schemas.microsoft.com/office/drawing/2014/main" id="{C1EDA13F-A375-C0C6-C5A6-2700FB18BD79}"/>
                </a:ext>
              </a:extLst>
            </p:cNvPr>
            <p:cNvSpPr txBox="1">
              <a:spLocks noChangeArrowheads="1"/>
            </p:cNvSpPr>
            <p:nvPr/>
          </p:nvSpPr>
          <p:spPr bwMode="auto">
            <a:xfrm>
              <a:off x="517" y="2251"/>
              <a:ext cx="22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它的解是一个简谐振动：</a:t>
              </a:r>
            </a:p>
          </p:txBody>
        </p:sp>
      </p:grpSp>
      <p:sp>
        <p:nvSpPr>
          <p:cNvPr id="27655" name="Rectangle 29">
            <a:extLst>
              <a:ext uri="{FF2B5EF4-FFF2-40B4-BE49-F238E27FC236}">
                <a16:creationId xmlns:a16="http://schemas.microsoft.com/office/drawing/2014/main" id="{18F0BA47-EAD0-7935-D8FF-123039E1A650}"/>
              </a:ext>
            </a:extLst>
          </p:cNvPr>
          <p:cNvSpPr>
            <a:spLocks noChangeArrowheads="1"/>
          </p:cNvSpPr>
          <p:nvPr/>
        </p:nvSpPr>
        <p:spPr bwMode="auto">
          <a:xfrm>
            <a:off x="781050" y="333375"/>
            <a:ext cx="75612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一维单原子链的振动</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格波</a:t>
            </a:r>
          </a:p>
        </p:txBody>
      </p:sp>
      <p:sp>
        <p:nvSpPr>
          <p:cNvPr id="27656" name="灯片编号占位符 16">
            <a:extLst>
              <a:ext uri="{FF2B5EF4-FFF2-40B4-BE49-F238E27FC236}">
                <a16:creationId xmlns:a16="http://schemas.microsoft.com/office/drawing/2014/main" id="{F810A9D4-F311-CB8C-8EEB-5504840B27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E1CD37E-B924-4947-85BC-52E78FC2FF3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657" name="对象 18">
                <a:extLst>
                  <a:ext uri="{FF2B5EF4-FFF2-40B4-BE49-F238E27FC236}">
                    <a16:creationId xmlns:a16="http://schemas.microsoft.com/office/drawing/2014/main" id="{2C62986E-686D-1FB5-75E1-0BF40E2A2C18}"/>
                  </a:ext>
                </a:extLst>
              </p:cNvPr>
              <p:cNvSpPr txBox="1"/>
              <p:nvPr/>
            </p:nvSpPr>
            <p:spPr bwMode="auto">
              <a:xfrm>
                <a:off x="2436813" y="1863725"/>
                <a:ext cx="4270375" cy="636588"/>
              </a:xfrm>
              <a:prstGeom prst="rect">
                <a:avLst/>
              </a:prstGeom>
              <a:gradFill rotWithShape="0">
                <a:gsLst>
                  <a:gs pos="0">
                    <a:srgbClr val="FFCCFF"/>
                  </a:gs>
                  <a:gs pos="50000">
                    <a:srgbClr val="FFFCFF"/>
                  </a:gs>
                  <a:gs pos="100000">
                    <a:srgbClr val="FFCCFF"/>
                  </a:gs>
                </a:gsLst>
                <a:lin ang="5400000" scaled="1"/>
              </a:gradFill>
              <a:ln>
                <a:noFill/>
              </a:ln>
            </p:spPr>
            <p:txBody>
              <a:bodyPr>
                <a:normAutofit/>
              </a:bodyPr>
              <a:lstStyle/>
              <a:p>
                <a:pPr/>
                <a14:m>
                  <m:oMathPara xmlns:m="http://schemas.openxmlformats.org/officeDocument/2006/math">
                    <m:oMathParaPr>
                      <m:jc m:val="center"/>
                    </m:oMathParaPr>
                    <m:oMath xmlns:m="http://schemas.openxmlformats.org/officeDocument/2006/math">
                      <m:r>
                        <a:rPr lang="zh-MO" altLang="en-US" sz="2500" i="1">
                          <a:solidFill>
                            <a:srgbClr val="000000"/>
                          </a:solidFill>
                          <a:latin typeface="Cambria Math" panose="02040503050406030204" pitchFamily="18" charset="0"/>
                        </a:rPr>
                        <m:t>𝑚</m:t>
                      </m:r>
                      <m:sSub>
                        <m:sSubPr>
                          <m:ctrlPr>
                            <a:rPr lang="zh-MO" altLang="en-US" sz="2500" i="1">
                              <a:solidFill>
                                <a:srgbClr val="000000"/>
                              </a:solidFill>
                              <a:latin typeface="Cambria Math" panose="02040503050406030204" pitchFamily="18" charset="0"/>
                            </a:rPr>
                          </m:ctrlPr>
                        </m:sSubPr>
                        <m:e>
                          <m:acc>
                            <m:accPr>
                              <m:chr m:val="̈"/>
                              <m:ctrlPr>
                                <a:rPr lang="zh-MO" altLang="en-US" sz="2500" i="1">
                                  <a:solidFill>
                                    <a:srgbClr val="000000"/>
                                  </a:solidFill>
                                  <a:latin typeface="Cambria Math" panose="02040503050406030204" pitchFamily="18" charset="0"/>
                                </a:rPr>
                              </m:ctrlPr>
                            </m:accPr>
                            <m:e>
                              <m:r>
                                <a:rPr lang="zh-MO" altLang="en-US" sz="2500" i="1">
                                  <a:solidFill>
                                    <a:srgbClr val="000000"/>
                                  </a:solidFill>
                                  <a:latin typeface="Cambria Math" panose="02040503050406030204" pitchFamily="18" charset="0"/>
                                </a:rPr>
                                <m:t>𝜇</m:t>
                              </m:r>
                            </m:e>
                          </m:acc>
                        </m:e>
                        <m:sub>
                          <m:r>
                            <a:rPr lang="zh-MO" altLang="en-US" sz="2500" i="1">
                              <a:solidFill>
                                <a:srgbClr val="000000"/>
                              </a:solidFill>
                              <a:latin typeface="Cambria Math" panose="02040503050406030204" pitchFamily="18" charset="0"/>
                            </a:rPr>
                            <m:t>𝑛</m:t>
                          </m:r>
                        </m:sub>
                      </m:sSub>
                      <m:r>
                        <a:rPr lang="zh-MO" altLang="en-US" sz="2500" i="1">
                          <a:solidFill>
                            <a:srgbClr val="000000"/>
                          </a:solidFill>
                          <a:latin typeface="Cambria Math" panose="02040503050406030204" pitchFamily="18" charset="0"/>
                        </a:rPr>
                        <m:t>=</m:t>
                      </m:r>
                      <m:r>
                        <a:rPr lang="zh-MO" altLang="en-US" sz="2500" i="1">
                          <a:solidFill>
                            <a:srgbClr val="000000"/>
                          </a:solidFill>
                          <a:latin typeface="Cambria Math" panose="02040503050406030204" pitchFamily="18" charset="0"/>
                        </a:rPr>
                        <m:t>𝛽</m:t>
                      </m:r>
                      <m:d>
                        <m:dPr>
                          <m:ctrlPr>
                            <a:rPr lang="zh-MO" altLang="en-US" sz="2500" i="1">
                              <a:solidFill>
                                <a:srgbClr val="000000"/>
                              </a:solidFill>
                              <a:latin typeface="Cambria Math" panose="02040503050406030204" pitchFamily="18" charset="0"/>
                            </a:rPr>
                          </m:ctrlPr>
                        </m:dPr>
                        <m:e>
                          <m:sSub>
                            <m:sSubPr>
                              <m:ctrlPr>
                                <a:rPr lang="zh-MO" altLang="en-US" sz="2500" i="1">
                                  <a:solidFill>
                                    <a:srgbClr val="000000"/>
                                  </a:solidFill>
                                  <a:latin typeface="Cambria Math" panose="02040503050406030204" pitchFamily="18" charset="0"/>
                                </a:rPr>
                              </m:ctrlPr>
                            </m:sSubPr>
                            <m:e>
                              <m:r>
                                <a:rPr lang="zh-MO" altLang="en-US" sz="2500" i="1">
                                  <a:solidFill>
                                    <a:srgbClr val="000000"/>
                                  </a:solidFill>
                                  <a:latin typeface="Cambria Math" panose="02040503050406030204" pitchFamily="18" charset="0"/>
                                </a:rPr>
                                <m:t>𝜇</m:t>
                              </m:r>
                            </m:e>
                            <m:sub>
                              <m:r>
                                <a:rPr lang="zh-MO" altLang="en-US" sz="2500" i="1">
                                  <a:solidFill>
                                    <a:srgbClr val="000000"/>
                                  </a:solidFill>
                                  <a:latin typeface="Cambria Math" panose="02040503050406030204" pitchFamily="18" charset="0"/>
                                </a:rPr>
                                <m:t>𝑛</m:t>
                              </m:r>
                              <m:r>
                                <a:rPr lang="zh-MO" altLang="en-US" sz="2500" i="1">
                                  <a:solidFill>
                                    <a:srgbClr val="000000"/>
                                  </a:solidFill>
                                  <a:latin typeface="Cambria Math" panose="02040503050406030204" pitchFamily="18" charset="0"/>
                                </a:rPr>
                                <m:t>+1</m:t>
                              </m:r>
                            </m:sub>
                          </m:sSub>
                          <m:r>
                            <a:rPr lang="zh-MO" altLang="en-US" sz="2500" i="1">
                              <a:solidFill>
                                <a:srgbClr val="000000"/>
                              </a:solidFill>
                              <a:latin typeface="Cambria Math" panose="02040503050406030204" pitchFamily="18" charset="0"/>
                            </a:rPr>
                            <m:t>+</m:t>
                          </m:r>
                          <m:sSub>
                            <m:sSubPr>
                              <m:ctrlPr>
                                <a:rPr lang="zh-MO" altLang="en-US" sz="2500" i="1">
                                  <a:solidFill>
                                    <a:srgbClr val="000000"/>
                                  </a:solidFill>
                                  <a:latin typeface="Cambria Math" panose="02040503050406030204" pitchFamily="18" charset="0"/>
                                </a:rPr>
                              </m:ctrlPr>
                            </m:sSubPr>
                            <m:e>
                              <m:r>
                                <a:rPr lang="zh-MO" altLang="en-US" sz="2500" i="1">
                                  <a:solidFill>
                                    <a:srgbClr val="000000"/>
                                  </a:solidFill>
                                  <a:latin typeface="Cambria Math" panose="02040503050406030204" pitchFamily="18" charset="0"/>
                                </a:rPr>
                                <m:t>𝜇</m:t>
                              </m:r>
                            </m:e>
                            <m:sub>
                              <m:r>
                                <a:rPr lang="zh-MO" altLang="en-US" sz="2500" i="1">
                                  <a:solidFill>
                                    <a:srgbClr val="000000"/>
                                  </a:solidFill>
                                  <a:latin typeface="Cambria Math" panose="02040503050406030204" pitchFamily="18" charset="0"/>
                                </a:rPr>
                                <m:t>𝑛</m:t>
                              </m:r>
                              <m:r>
                                <a:rPr lang="zh-MO" altLang="en-US" sz="2500" i="1">
                                  <a:solidFill>
                                    <a:srgbClr val="000000"/>
                                  </a:solidFill>
                                  <a:latin typeface="Cambria Math" panose="02040503050406030204" pitchFamily="18" charset="0"/>
                                </a:rPr>
                                <m:t>−1</m:t>
                              </m:r>
                            </m:sub>
                          </m:sSub>
                          <m:r>
                            <a:rPr lang="zh-MO" altLang="en-US" sz="2500" i="1">
                              <a:solidFill>
                                <a:srgbClr val="000000"/>
                              </a:solidFill>
                              <a:latin typeface="Cambria Math" panose="02040503050406030204" pitchFamily="18" charset="0"/>
                            </a:rPr>
                            <m:t>−2</m:t>
                          </m:r>
                          <m:sSub>
                            <m:sSubPr>
                              <m:ctrlPr>
                                <a:rPr lang="zh-MO" altLang="en-US" sz="2500" i="1">
                                  <a:solidFill>
                                    <a:srgbClr val="000000"/>
                                  </a:solidFill>
                                  <a:latin typeface="Cambria Math" panose="02040503050406030204" pitchFamily="18" charset="0"/>
                                </a:rPr>
                              </m:ctrlPr>
                            </m:sSubPr>
                            <m:e>
                              <m:r>
                                <a:rPr lang="zh-MO" altLang="en-US" sz="2500" i="1">
                                  <a:solidFill>
                                    <a:srgbClr val="000000"/>
                                  </a:solidFill>
                                  <a:latin typeface="Cambria Math" panose="02040503050406030204" pitchFamily="18" charset="0"/>
                                </a:rPr>
                                <m:t>𝜇</m:t>
                              </m:r>
                            </m:e>
                            <m:sub>
                              <m:r>
                                <a:rPr lang="zh-MO" altLang="en-US" sz="2500" i="1">
                                  <a:solidFill>
                                    <a:srgbClr val="000000"/>
                                  </a:solidFill>
                                  <a:latin typeface="Cambria Math" panose="02040503050406030204" pitchFamily="18" charset="0"/>
                                </a:rPr>
                                <m:t>𝑛</m:t>
                              </m:r>
                            </m:sub>
                          </m:sSub>
                        </m:e>
                      </m:d>
                    </m:oMath>
                  </m:oMathPara>
                </a14:m>
                <a:endParaRPr lang="zh-MO" altLang="en-US" sz="2500" dirty="0"/>
              </a:p>
            </p:txBody>
          </p:sp>
        </mc:Choice>
        <mc:Fallback xmlns="">
          <p:sp>
            <p:nvSpPr>
              <p:cNvPr id="27657" name="对象 18">
                <a:extLst>
                  <a:ext uri="{FF2B5EF4-FFF2-40B4-BE49-F238E27FC236}">
                    <a16:creationId xmlns:a16="http://schemas.microsoft.com/office/drawing/2014/main" id="{2C62986E-686D-1FB5-75E1-0BF40E2A2C18}"/>
                  </a:ext>
                </a:extLst>
              </p:cNvPr>
              <p:cNvSpPr txBox="1">
                <a:spLocks noRot="1" noChangeAspect="1" noMove="1" noResize="1" noEditPoints="1" noAdjustHandles="1" noChangeArrowheads="1" noChangeShapeType="1" noTextEdit="1"/>
              </p:cNvSpPr>
              <p:nvPr/>
            </p:nvSpPr>
            <p:spPr bwMode="auto">
              <a:xfrm>
                <a:off x="2436813" y="1863725"/>
                <a:ext cx="4270375" cy="636588"/>
              </a:xfrm>
              <a:prstGeom prst="rect">
                <a:avLst/>
              </a:prstGeom>
              <a:blipFill>
                <a:blip r:embed="rId6"/>
                <a:stretch>
                  <a:fillRect/>
                </a:stretch>
              </a:blipFill>
              <a:ln>
                <a:noFill/>
              </a:ln>
            </p:spPr>
            <p:txBody>
              <a:bodyPr/>
              <a:lstStyle/>
              <a:p>
                <a:r>
                  <a:rPr lang="zh-MO"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19979"/>
                                        </p:tgtEl>
                                        <p:attrNameLst>
                                          <p:attrName>style.visibility</p:attrName>
                                        </p:attrNameLst>
                                      </p:cBhvr>
                                      <p:to>
                                        <p:strVal val="visible"/>
                                      </p:to>
                                    </p:set>
                                    <p:animEffect transition="in" filter="dissolve">
                                      <p:cBhvr>
                                        <p:cTn id="7" dur="500"/>
                                        <p:tgtEl>
                                          <p:spTgt spid="1619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9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9">
            <a:extLst>
              <a:ext uri="{FF2B5EF4-FFF2-40B4-BE49-F238E27FC236}">
                <a16:creationId xmlns:a16="http://schemas.microsoft.com/office/drawing/2014/main" id="{426AB126-43E6-8AFC-73A0-D09B480994BF}"/>
              </a:ext>
            </a:extLst>
          </p:cNvPr>
          <p:cNvSpPr txBox="1">
            <a:spLocks noChangeArrowheads="1"/>
          </p:cNvSpPr>
          <p:nvPr/>
        </p:nvSpPr>
        <p:spPr bwMode="auto">
          <a:xfrm>
            <a:off x="963613" y="1352550"/>
            <a:ext cx="4186237"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一维简单晶格原子运动方程：</a:t>
            </a:r>
          </a:p>
        </p:txBody>
      </p:sp>
      <p:sp>
        <p:nvSpPr>
          <p:cNvPr id="28675" name="Text Box 11">
            <a:extLst>
              <a:ext uri="{FF2B5EF4-FFF2-40B4-BE49-F238E27FC236}">
                <a16:creationId xmlns:a16="http://schemas.microsoft.com/office/drawing/2014/main" id="{B54542B6-C4BB-B517-E263-FAC9E9C70624}"/>
              </a:ext>
            </a:extLst>
          </p:cNvPr>
          <p:cNvSpPr txBox="1">
            <a:spLocks noChangeArrowheads="1"/>
          </p:cNvSpPr>
          <p:nvPr/>
        </p:nvSpPr>
        <p:spPr bwMode="auto">
          <a:xfrm>
            <a:off x="923925" y="2781300"/>
            <a:ext cx="727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对晶格中所有的原子都可以列出相似的方程</a:t>
            </a:r>
          </a:p>
        </p:txBody>
      </p:sp>
      <p:grpSp>
        <p:nvGrpSpPr>
          <p:cNvPr id="28676" name="Group 24">
            <a:extLst>
              <a:ext uri="{FF2B5EF4-FFF2-40B4-BE49-F238E27FC236}">
                <a16:creationId xmlns:a16="http://schemas.microsoft.com/office/drawing/2014/main" id="{DE2DD847-425C-262D-4D29-41241A43397F}"/>
              </a:ext>
            </a:extLst>
          </p:cNvPr>
          <p:cNvGrpSpPr>
            <a:grpSpLocks/>
          </p:cNvGrpSpPr>
          <p:nvPr/>
        </p:nvGrpSpPr>
        <p:grpSpPr bwMode="auto">
          <a:xfrm>
            <a:off x="2486025" y="4235450"/>
            <a:ext cx="5711825" cy="514350"/>
            <a:chOff x="607" y="2724"/>
            <a:chExt cx="3598" cy="324"/>
          </a:xfrm>
        </p:grpSpPr>
        <p:sp>
          <p:nvSpPr>
            <p:cNvPr id="28684" name="Text Box 15">
              <a:extLst>
                <a:ext uri="{FF2B5EF4-FFF2-40B4-BE49-F238E27FC236}">
                  <a16:creationId xmlns:a16="http://schemas.microsoft.com/office/drawing/2014/main" id="{D541EAD0-2B0D-48E2-FCE0-85BE1AFFE0E5}"/>
                </a:ext>
              </a:extLst>
            </p:cNvPr>
            <p:cNvSpPr txBox="1">
              <a:spLocks noChangeArrowheads="1"/>
            </p:cNvSpPr>
            <p:nvPr/>
          </p:nvSpPr>
          <p:spPr bwMode="auto">
            <a:xfrm>
              <a:off x="607" y="2732"/>
              <a:ext cx="5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式中</a:t>
              </a:r>
            </a:p>
          </p:txBody>
        </p:sp>
        <p:graphicFrame>
          <p:nvGraphicFramePr>
            <p:cNvPr id="28685" name="Object 4">
              <a:extLst>
                <a:ext uri="{FF2B5EF4-FFF2-40B4-BE49-F238E27FC236}">
                  <a16:creationId xmlns:a16="http://schemas.microsoft.com/office/drawing/2014/main" id="{6A0B8374-3BEE-7BDF-C95D-17B8DBC21466}"/>
                </a:ext>
              </a:extLst>
            </p:cNvPr>
            <p:cNvGraphicFramePr>
              <a:graphicFrameLocks noChangeAspect="1"/>
            </p:cNvGraphicFramePr>
            <p:nvPr/>
          </p:nvGraphicFramePr>
          <p:xfrm>
            <a:off x="1111" y="2724"/>
            <a:ext cx="771" cy="324"/>
          </p:xfrm>
          <a:graphic>
            <a:graphicData uri="http://schemas.openxmlformats.org/presentationml/2006/ole">
              <mc:AlternateContent xmlns:mc="http://schemas.openxmlformats.org/markup-compatibility/2006">
                <mc:Choice xmlns:v="urn:schemas-microsoft-com:vml" Requires="v">
                  <p:oleObj name="公式" r:id="rId2" imgW="545863" imgH="228501" progId="Equation.3">
                    <p:embed/>
                  </p:oleObj>
                </mc:Choice>
                <mc:Fallback>
                  <p:oleObj name="公式" r:id="rId2" imgW="545863" imgH="228501"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 y="2724"/>
                          <a:ext cx="77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6" name="Text Box 18">
              <a:extLst>
                <a:ext uri="{FF2B5EF4-FFF2-40B4-BE49-F238E27FC236}">
                  <a16:creationId xmlns:a16="http://schemas.microsoft.com/office/drawing/2014/main" id="{AF60B898-C421-797C-A035-A6FFB62C71B5}"/>
                </a:ext>
              </a:extLst>
            </p:cNvPr>
            <p:cNvSpPr txBox="1">
              <a:spLocks noChangeArrowheads="1"/>
            </p:cNvSpPr>
            <p:nvPr/>
          </p:nvSpPr>
          <p:spPr bwMode="auto">
            <a:xfrm>
              <a:off x="1910" y="2730"/>
              <a:ext cx="229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是第</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个原子的平衡位置  </a:t>
              </a:r>
            </a:p>
          </p:txBody>
        </p:sp>
      </p:grpSp>
      <p:grpSp>
        <p:nvGrpSpPr>
          <p:cNvPr id="28677" name="Group 23">
            <a:extLst>
              <a:ext uri="{FF2B5EF4-FFF2-40B4-BE49-F238E27FC236}">
                <a16:creationId xmlns:a16="http://schemas.microsoft.com/office/drawing/2014/main" id="{CB3DCDB8-E3D7-638C-732E-28B37D0AC881}"/>
              </a:ext>
            </a:extLst>
          </p:cNvPr>
          <p:cNvGrpSpPr>
            <a:grpSpLocks/>
          </p:cNvGrpSpPr>
          <p:nvPr/>
        </p:nvGrpSpPr>
        <p:grpSpPr bwMode="auto">
          <a:xfrm>
            <a:off x="930275" y="3429000"/>
            <a:ext cx="6122988" cy="690563"/>
            <a:chOff x="517" y="2160"/>
            <a:chExt cx="3857" cy="435"/>
          </a:xfrm>
        </p:grpSpPr>
        <p:graphicFrame>
          <p:nvGraphicFramePr>
            <p:cNvPr id="28682" name="Object 3">
              <a:extLst>
                <a:ext uri="{FF2B5EF4-FFF2-40B4-BE49-F238E27FC236}">
                  <a16:creationId xmlns:a16="http://schemas.microsoft.com/office/drawing/2014/main" id="{1E819321-2579-AA40-C7BB-46CD5076C9CA}"/>
                </a:ext>
              </a:extLst>
            </p:cNvPr>
            <p:cNvGraphicFramePr>
              <a:graphicFrameLocks noChangeAspect="1"/>
            </p:cNvGraphicFramePr>
            <p:nvPr/>
          </p:nvGraphicFramePr>
          <p:xfrm>
            <a:off x="2651" y="2160"/>
            <a:ext cx="1723" cy="435"/>
          </p:xfrm>
          <a:graphic>
            <a:graphicData uri="http://schemas.openxmlformats.org/presentationml/2006/ole">
              <mc:AlternateContent xmlns:mc="http://schemas.openxmlformats.org/markup-compatibility/2006">
                <mc:Choice xmlns:v="urn:schemas-microsoft-com:vml" Requires="v">
                  <p:oleObj name="公式" r:id="rId4" imgW="939392" imgH="241195" progId="Equation.3">
                    <p:embed/>
                  </p:oleObj>
                </mc:Choice>
                <mc:Fallback>
                  <p:oleObj name="公式" r:id="rId4" imgW="939392" imgH="24119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1" y="2160"/>
                          <a:ext cx="172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3" name="Text Box 22">
              <a:extLst>
                <a:ext uri="{FF2B5EF4-FFF2-40B4-BE49-F238E27FC236}">
                  <a16:creationId xmlns:a16="http://schemas.microsoft.com/office/drawing/2014/main" id="{41A45561-C473-7CCD-672E-67647E073BF5}"/>
                </a:ext>
              </a:extLst>
            </p:cNvPr>
            <p:cNvSpPr txBox="1">
              <a:spLocks noChangeArrowheads="1"/>
            </p:cNvSpPr>
            <p:nvPr/>
          </p:nvSpPr>
          <p:spPr bwMode="auto">
            <a:xfrm>
              <a:off x="517" y="2251"/>
              <a:ext cx="22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它的解是一个简谐振动：</a:t>
              </a:r>
            </a:p>
          </p:txBody>
        </p:sp>
      </p:grpSp>
      <p:sp>
        <p:nvSpPr>
          <p:cNvPr id="28678" name="Rectangle 29">
            <a:extLst>
              <a:ext uri="{FF2B5EF4-FFF2-40B4-BE49-F238E27FC236}">
                <a16:creationId xmlns:a16="http://schemas.microsoft.com/office/drawing/2014/main" id="{CAA35FC5-A6D7-6E8D-5E9C-3F1B18A9F1AC}"/>
              </a:ext>
            </a:extLst>
          </p:cNvPr>
          <p:cNvSpPr>
            <a:spLocks noChangeArrowheads="1"/>
          </p:cNvSpPr>
          <p:nvPr/>
        </p:nvSpPr>
        <p:spPr bwMode="auto">
          <a:xfrm>
            <a:off x="781050" y="333375"/>
            <a:ext cx="75612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一维单原子链的振动</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格波</a:t>
            </a:r>
          </a:p>
        </p:txBody>
      </p:sp>
      <p:sp>
        <p:nvSpPr>
          <p:cNvPr id="28679" name="灯片编号占位符 16">
            <a:extLst>
              <a:ext uri="{FF2B5EF4-FFF2-40B4-BE49-F238E27FC236}">
                <a16:creationId xmlns:a16="http://schemas.microsoft.com/office/drawing/2014/main" id="{C702A54E-210B-A2A0-3F77-EF94EE6764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2652862-6CFC-4198-8474-E8C19CC29CF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681" name="Text Box 19">
            <a:extLst>
              <a:ext uri="{FF2B5EF4-FFF2-40B4-BE49-F238E27FC236}">
                <a16:creationId xmlns:a16="http://schemas.microsoft.com/office/drawing/2014/main" id="{52403B02-2468-830C-22A1-0F266BC389D1}"/>
              </a:ext>
            </a:extLst>
          </p:cNvPr>
          <p:cNvSpPr txBox="1">
            <a:spLocks noChangeArrowheads="1"/>
          </p:cNvSpPr>
          <p:nvPr/>
        </p:nvSpPr>
        <p:spPr bwMode="auto">
          <a:xfrm>
            <a:off x="823913" y="4892675"/>
            <a:ext cx="7496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所有原子都以相同的频率</a:t>
            </a:r>
            <a:r>
              <a:rPr lang="en-US" altLang="zh-CN" sz="2400" b="1" i="1">
                <a:solidFill>
                  <a:srgbClr val="0000FF"/>
                </a:solidFill>
                <a:latin typeface="Symbol" panose="05050102010706020507" pitchFamily="18" charset="2"/>
                <a:ea typeface="微软雅黑" panose="020B0503020204020204" pitchFamily="34" charset="-122"/>
                <a:cs typeface="Times New Roman" panose="02020603050405020304" pitchFamily="18" charset="0"/>
              </a:rPr>
              <a:t>w</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和相同的振幅</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振动，不同原子之间有相位差，相邻原子之间的相位差为</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aq</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并且当原子间距为</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solidFill>
                  <a:srgbClr val="0000FF"/>
                </a:solidFill>
                <a:latin typeface="Symbol" panose="05050102010706020507" pitchFamily="18" charset="2"/>
                <a:ea typeface="微软雅黑" panose="020B0503020204020204" pitchFamily="34" charset="-122"/>
                <a:cs typeface="Times New Roman" panose="02020603050405020304" pitchFamily="18" charset="0"/>
              </a:rPr>
              <a:t>p</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的整数倍时，两原子的振动位移相同</a:t>
            </a:r>
          </a:p>
        </p:txBody>
      </p:sp>
      <mc:AlternateContent xmlns:mc="http://schemas.openxmlformats.org/markup-compatibility/2006" xmlns:a14="http://schemas.microsoft.com/office/drawing/2010/main">
        <mc:Choice Requires="a14">
          <p:sp>
            <p:nvSpPr>
              <p:cNvPr id="6" name="对象 18">
                <a:extLst>
                  <a:ext uri="{FF2B5EF4-FFF2-40B4-BE49-F238E27FC236}">
                    <a16:creationId xmlns:a16="http://schemas.microsoft.com/office/drawing/2014/main" id="{8867EA20-ACA0-0500-0289-7BAFB6582850}"/>
                  </a:ext>
                </a:extLst>
              </p:cNvPr>
              <p:cNvSpPr txBox="1"/>
              <p:nvPr/>
            </p:nvSpPr>
            <p:spPr bwMode="auto">
              <a:xfrm>
                <a:off x="2436813" y="1863725"/>
                <a:ext cx="4270375" cy="636588"/>
              </a:xfrm>
              <a:prstGeom prst="rect">
                <a:avLst/>
              </a:prstGeom>
              <a:gradFill rotWithShape="0">
                <a:gsLst>
                  <a:gs pos="0">
                    <a:srgbClr val="FFCCFF"/>
                  </a:gs>
                  <a:gs pos="50000">
                    <a:srgbClr val="FFFCFF"/>
                  </a:gs>
                  <a:gs pos="100000">
                    <a:srgbClr val="FFCCFF"/>
                  </a:gs>
                </a:gsLst>
                <a:lin ang="5400000" scaled="1"/>
              </a:gradFill>
              <a:ln>
                <a:noFill/>
              </a:ln>
            </p:spPr>
            <p:txBody>
              <a:bodyPr>
                <a:normAutofit/>
              </a:bodyPr>
              <a:lstStyle/>
              <a:p>
                <a:pPr/>
                <a14:m>
                  <m:oMathPara xmlns:m="http://schemas.openxmlformats.org/officeDocument/2006/math">
                    <m:oMathParaPr>
                      <m:jc m:val="center"/>
                    </m:oMathParaPr>
                    <m:oMath xmlns:m="http://schemas.openxmlformats.org/officeDocument/2006/math">
                      <m:r>
                        <a:rPr lang="zh-MO" altLang="en-US" sz="2500" i="1">
                          <a:solidFill>
                            <a:srgbClr val="000000"/>
                          </a:solidFill>
                          <a:latin typeface="Cambria Math" panose="02040503050406030204" pitchFamily="18" charset="0"/>
                        </a:rPr>
                        <m:t>𝑚</m:t>
                      </m:r>
                      <m:sSub>
                        <m:sSubPr>
                          <m:ctrlPr>
                            <a:rPr lang="zh-MO" altLang="en-US" sz="2500" i="1">
                              <a:solidFill>
                                <a:srgbClr val="000000"/>
                              </a:solidFill>
                              <a:latin typeface="Cambria Math" panose="02040503050406030204" pitchFamily="18" charset="0"/>
                            </a:rPr>
                          </m:ctrlPr>
                        </m:sSubPr>
                        <m:e>
                          <m:acc>
                            <m:accPr>
                              <m:chr m:val="̈"/>
                              <m:ctrlPr>
                                <a:rPr lang="zh-MO" altLang="en-US" sz="2500" i="1">
                                  <a:solidFill>
                                    <a:srgbClr val="000000"/>
                                  </a:solidFill>
                                  <a:latin typeface="Cambria Math" panose="02040503050406030204" pitchFamily="18" charset="0"/>
                                </a:rPr>
                              </m:ctrlPr>
                            </m:accPr>
                            <m:e>
                              <m:r>
                                <a:rPr lang="zh-MO" altLang="en-US" sz="2500" i="1">
                                  <a:solidFill>
                                    <a:srgbClr val="000000"/>
                                  </a:solidFill>
                                  <a:latin typeface="Cambria Math" panose="02040503050406030204" pitchFamily="18" charset="0"/>
                                </a:rPr>
                                <m:t>𝜇</m:t>
                              </m:r>
                            </m:e>
                          </m:acc>
                        </m:e>
                        <m:sub>
                          <m:r>
                            <a:rPr lang="zh-MO" altLang="en-US" sz="2500" i="1">
                              <a:solidFill>
                                <a:srgbClr val="000000"/>
                              </a:solidFill>
                              <a:latin typeface="Cambria Math" panose="02040503050406030204" pitchFamily="18" charset="0"/>
                            </a:rPr>
                            <m:t>𝑛</m:t>
                          </m:r>
                        </m:sub>
                      </m:sSub>
                      <m:r>
                        <a:rPr lang="zh-MO" altLang="en-US" sz="2500" i="1">
                          <a:solidFill>
                            <a:srgbClr val="000000"/>
                          </a:solidFill>
                          <a:latin typeface="Cambria Math" panose="02040503050406030204" pitchFamily="18" charset="0"/>
                        </a:rPr>
                        <m:t>=</m:t>
                      </m:r>
                      <m:r>
                        <a:rPr lang="zh-MO" altLang="en-US" sz="2500" i="1">
                          <a:solidFill>
                            <a:srgbClr val="000000"/>
                          </a:solidFill>
                          <a:latin typeface="Cambria Math" panose="02040503050406030204" pitchFamily="18" charset="0"/>
                        </a:rPr>
                        <m:t>𝛽</m:t>
                      </m:r>
                      <m:d>
                        <m:dPr>
                          <m:ctrlPr>
                            <a:rPr lang="zh-MO" altLang="en-US" sz="2500" i="1">
                              <a:solidFill>
                                <a:srgbClr val="000000"/>
                              </a:solidFill>
                              <a:latin typeface="Cambria Math" panose="02040503050406030204" pitchFamily="18" charset="0"/>
                            </a:rPr>
                          </m:ctrlPr>
                        </m:dPr>
                        <m:e>
                          <m:sSub>
                            <m:sSubPr>
                              <m:ctrlPr>
                                <a:rPr lang="zh-MO" altLang="en-US" sz="2500" i="1">
                                  <a:solidFill>
                                    <a:srgbClr val="000000"/>
                                  </a:solidFill>
                                  <a:latin typeface="Cambria Math" panose="02040503050406030204" pitchFamily="18" charset="0"/>
                                </a:rPr>
                              </m:ctrlPr>
                            </m:sSubPr>
                            <m:e>
                              <m:r>
                                <a:rPr lang="zh-MO" altLang="en-US" sz="2500" i="1">
                                  <a:solidFill>
                                    <a:srgbClr val="000000"/>
                                  </a:solidFill>
                                  <a:latin typeface="Cambria Math" panose="02040503050406030204" pitchFamily="18" charset="0"/>
                                </a:rPr>
                                <m:t>𝜇</m:t>
                              </m:r>
                            </m:e>
                            <m:sub>
                              <m:r>
                                <a:rPr lang="zh-MO" altLang="en-US" sz="2500" i="1">
                                  <a:solidFill>
                                    <a:srgbClr val="000000"/>
                                  </a:solidFill>
                                  <a:latin typeface="Cambria Math" panose="02040503050406030204" pitchFamily="18" charset="0"/>
                                </a:rPr>
                                <m:t>𝑛</m:t>
                              </m:r>
                              <m:r>
                                <a:rPr lang="zh-MO" altLang="en-US" sz="2500" i="1">
                                  <a:solidFill>
                                    <a:srgbClr val="000000"/>
                                  </a:solidFill>
                                  <a:latin typeface="Cambria Math" panose="02040503050406030204" pitchFamily="18" charset="0"/>
                                </a:rPr>
                                <m:t>+1</m:t>
                              </m:r>
                            </m:sub>
                          </m:sSub>
                          <m:r>
                            <a:rPr lang="zh-MO" altLang="en-US" sz="2500" i="1">
                              <a:solidFill>
                                <a:srgbClr val="000000"/>
                              </a:solidFill>
                              <a:latin typeface="Cambria Math" panose="02040503050406030204" pitchFamily="18" charset="0"/>
                            </a:rPr>
                            <m:t>+</m:t>
                          </m:r>
                          <m:sSub>
                            <m:sSubPr>
                              <m:ctrlPr>
                                <a:rPr lang="zh-MO" altLang="en-US" sz="2500" i="1">
                                  <a:solidFill>
                                    <a:srgbClr val="000000"/>
                                  </a:solidFill>
                                  <a:latin typeface="Cambria Math" panose="02040503050406030204" pitchFamily="18" charset="0"/>
                                </a:rPr>
                              </m:ctrlPr>
                            </m:sSubPr>
                            <m:e>
                              <m:r>
                                <a:rPr lang="zh-MO" altLang="en-US" sz="2500" i="1">
                                  <a:solidFill>
                                    <a:srgbClr val="000000"/>
                                  </a:solidFill>
                                  <a:latin typeface="Cambria Math" panose="02040503050406030204" pitchFamily="18" charset="0"/>
                                </a:rPr>
                                <m:t>𝜇</m:t>
                              </m:r>
                            </m:e>
                            <m:sub>
                              <m:r>
                                <a:rPr lang="zh-MO" altLang="en-US" sz="2500" i="1">
                                  <a:solidFill>
                                    <a:srgbClr val="000000"/>
                                  </a:solidFill>
                                  <a:latin typeface="Cambria Math" panose="02040503050406030204" pitchFamily="18" charset="0"/>
                                </a:rPr>
                                <m:t>𝑛</m:t>
                              </m:r>
                              <m:r>
                                <a:rPr lang="zh-MO" altLang="en-US" sz="2500" i="1">
                                  <a:solidFill>
                                    <a:srgbClr val="000000"/>
                                  </a:solidFill>
                                  <a:latin typeface="Cambria Math" panose="02040503050406030204" pitchFamily="18" charset="0"/>
                                </a:rPr>
                                <m:t>−1</m:t>
                              </m:r>
                            </m:sub>
                          </m:sSub>
                          <m:r>
                            <a:rPr lang="zh-MO" altLang="en-US" sz="2500" i="1">
                              <a:solidFill>
                                <a:srgbClr val="000000"/>
                              </a:solidFill>
                              <a:latin typeface="Cambria Math" panose="02040503050406030204" pitchFamily="18" charset="0"/>
                            </a:rPr>
                            <m:t>−2</m:t>
                          </m:r>
                          <m:sSub>
                            <m:sSubPr>
                              <m:ctrlPr>
                                <a:rPr lang="zh-MO" altLang="en-US" sz="2500" i="1">
                                  <a:solidFill>
                                    <a:srgbClr val="000000"/>
                                  </a:solidFill>
                                  <a:latin typeface="Cambria Math" panose="02040503050406030204" pitchFamily="18" charset="0"/>
                                </a:rPr>
                              </m:ctrlPr>
                            </m:sSubPr>
                            <m:e>
                              <m:r>
                                <a:rPr lang="zh-MO" altLang="en-US" sz="2500" i="1">
                                  <a:solidFill>
                                    <a:srgbClr val="000000"/>
                                  </a:solidFill>
                                  <a:latin typeface="Cambria Math" panose="02040503050406030204" pitchFamily="18" charset="0"/>
                                </a:rPr>
                                <m:t>𝜇</m:t>
                              </m:r>
                            </m:e>
                            <m:sub>
                              <m:r>
                                <a:rPr lang="zh-MO" altLang="en-US" sz="2500" i="1">
                                  <a:solidFill>
                                    <a:srgbClr val="000000"/>
                                  </a:solidFill>
                                  <a:latin typeface="Cambria Math" panose="02040503050406030204" pitchFamily="18" charset="0"/>
                                </a:rPr>
                                <m:t>𝑛</m:t>
                              </m:r>
                            </m:sub>
                          </m:sSub>
                        </m:e>
                      </m:d>
                    </m:oMath>
                  </m:oMathPara>
                </a14:m>
                <a:endParaRPr lang="zh-MO" altLang="en-US" sz="2500" dirty="0"/>
              </a:p>
            </p:txBody>
          </p:sp>
        </mc:Choice>
        <mc:Fallback xmlns="">
          <p:sp>
            <p:nvSpPr>
              <p:cNvPr id="6" name="对象 18">
                <a:extLst>
                  <a:ext uri="{FF2B5EF4-FFF2-40B4-BE49-F238E27FC236}">
                    <a16:creationId xmlns:a16="http://schemas.microsoft.com/office/drawing/2014/main" id="{8867EA20-ACA0-0500-0289-7BAFB6582850}"/>
                  </a:ext>
                </a:extLst>
              </p:cNvPr>
              <p:cNvSpPr txBox="1">
                <a:spLocks noRot="1" noChangeAspect="1" noMove="1" noResize="1" noEditPoints="1" noAdjustHandles="1" noChangeArrowheads="1" noChangeShapeType="1" noTextEdit="1"/>
              </p:cNvSpPr>
              <p:nvPr/>
            </p:nvSpPr>
            <p:spPr bwMode="auto">
              <a:xfrm>
                <a:off x="2436813" y="1863725"/>
                <a:ext cx="4270375" cy="636588"/>
              </a:xfrm>
              <a:prstGeom prst="rect">
                <a:avLst/>
              </a:prstGeom>
              <a:blipFill>
                <a:blip r:embed="rId6"/>
                <a:stretch>
                  <a:fillRect/>
                </a:stretch>
              </a:blipFill>
              <a:ln>
                <a:noFill/>
              </a:ln>
            </p:spPr>
            <p:txBody>
              <a:bodyPr/>
              <a:lstStyle/>
              <a:p>
                <a:r>
                  <a:rPr lang="zh-MO" altLang="en-US">
                    <a:noFill/>
                  </a:rPr>
                  <a:t> </a:t>
                </a:r>
              </a:p>
            </p:txBody>
          </p:sp>
        </mc:Fallback>
      </mc:AlternateContent>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213CED46-20F1-169F-1C3D-BB86A2324DA3}"/>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7FAE8A89-ED25-4E30-8570-90248EB2D93D}" type="slidenum">
              <a:rPr lang="en-US" altLang="zh-CN" sz="14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25</a:t>
            </a:fld>
            <a:endParaRPr lang="en-US" altLang="zh-CN" sz="14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699" name="Rectangle 2">
            <a:extLst>
              <a:ext uri="{FF2B5EF4-FFF2-40B4-BE49-F238E27FC236}">
                <a16:creationId xmlns:a16="http://schemas.microsoft.com/office/drawing/2014/main" id="{CD9ACC4A-E7E2-DC92-A7A3-D83F654669F6}"/>
              </a:ext>
            </a:extLst>
          </p:cNvPr>
          <p:cNvSpPr>
            <a:spLocks noGrp="1" noRot="1"/>
          </p:cNvSpPr>
          <p:nvPr>
            <p:ph type="title" idx="4294967295"/>
          </p:nvPr>
        </p:nvSpPr>
        <p:spPr>
          <a:xfrm>
            <a:off x="1671638" y="188913"/>
            <a:ext cx="5799137" cy="1143000"/>
          </a:xfrm>
          <a:solidFill>
            <a:srgbClr val="FFFFFF"/>
          </a:solidFill>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格波的波长</a:t>
            </a:r>
          </a:p>
        </p:txBody>
      </p:sp>
      <p:sp>
        <p:nvSpPr>
          <p:cNvPr id="29700" name="Rectangle 3">
            <a:extLst>
              <a:ext uri="{FF2B5EF4-FFF2-40B4-BE49-F238E27FC236}">
                <a16:creationId xmlns:a16="http://schemas.microsoft.com/office/drawing/2014/main" id="{09AE8F69-F8A8-B46B-4821-91204B4ACB69}"/>
              </a:ext>
            </a:extLst>
          </p:cNvPr>
          <p:cNvSpPr>
            <a:spLocks noGrp="1" noRot="1"/>
          </p:cNvSpPr>
          <p:nvPr>
            <p:ph type="body" idx="4294967295"/>
          </p:nvPr>
        </p:nvSpPr>
        <p:spPr>
          <a:xfrm>
            <a:off x="395288" y="1527175"/>
            <a:ext cx="8229600" cy="533400"/>
          </a:xfrm>
          <a:solidFill>
            <a:srgbClr val="FFFFFF"/>
          </a:solidFill>
        </p:spPr>
        <p:txBody>
          <a:bodyPr/>
          <a:lstStyle/>
          <a:p>
            <a:pPr eaLnBrk="1" hangingPunct="1">
              <a:lnSpc>
                <a:spcPct val="90000"/>
              </a:lnSpc>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两个相邻原子的位移之比</a:t>
            </a:r>
          </a:p>
          <a:p>
            <a:pPr eaLnBrk="1" hangingPunct="1">
              <a:lnSpc>
                <a:spcPct val="90000"/>
              </a:lnSpc>
            </a:pPr>
            <a:endParaRPr lang="zh-CN" altLang="en-US" sz="26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pPr>
            <a:endParaRPr lang="zh-CN" altLang="en-US" sz="26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90000"/>
              </a:lnSpc>
            </a:pPr>
            <a:endParaRPr lang="en-US" altLang="en-US" sz="26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graphicFrame>
        <p:nvGraphicFramePr>
          <p:cNvPr id="402436" name="Object 4">
            <a:extLst>
              <a:ext uri="{FF2B5EF4-FFF2-40B4-BE49-F238E27FC236}">
                <a16:creationId xmlns:a16="http://schemas.microsoft.com/office/drawing/2014/main" id="{DC8342F3-2F3C-0D10-4019-3715EE91E8FC}"/>
              </a:ext>
            </a:extLst>
          </p:cNvPr>
          <p:cNvGraphicFramePr>
            <a:graphicFrameLocks noGrp="1" noChangeAspect="1"/>
          </p:cNvGraphicFramePr>
          <p:nvPr>
            <p:ph sz="quarter" idx="4294967295"/>
          </p:nvPr>
        </p:nvGraphicFramePr>
        <p:xfrm>
          <a:off x="4356100" y="1196975"/>
          <a:ext cx="4679950" cy="1100138"/>
        </p:xfrm>
        <a:graphic>
          <a:graphicData uri="http://schemas.openxmlformats.org/presentationml/2006/ole">
            <mc:AlternateContent xmlns:mc="http://schemas.openxmlformats.org/markup-compatibility/2006">
              <mc:Choice xmlns:v="urn:schemas-microsoft-com:vml" Requires="v">
                <p:oleObj name="公式" r:id="rId3" imgW="1638300" imgH="457200" progId="Equation.3">
                  <p:embed/>
                </p:oleObj>
              </mc:Choice>
              <mc:Fallback>
                <p:oleObj name="公式" r:id="rId3" imgW="1638300" imgH="457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196975"/>
                        <a:ext cx="467995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组合 3">
            <a:extLst>
              <a:ext uri="{FF2B5EF4-FFF2-40B4-BE49-F238E27FC236}">
                <a16:creationId xmlns:a16="http://schemas.microsoft.com/office/drawing/2014/main" id="{8D6620BC-4BD1-D0FD-2055-A2BDAB800BDE}"/>
              </a:ext>
            </a:extLst>
          </p:cNvPr>
          <p:cNvGrpSpPr>
            <a:grpSpLocks/>
          </p:cNvGrpSpPr>
          <p:nvPr/>
        </p:nvGrpSpPr>
        <p:grpSpPr bwMode="auto">
          <a:xfrm>
            <a:off x="395288" y="2390775"/>
            <a:ext cx="8291512" cy="3781425"/>
            <a:chOff x="395288" y="2390775"/>
            <a:chExt cx="8291512" cy="3781425"/>
          </a:xfrm>
        </p:grpSpPr>
        <p:graphicFrame>
          <p:nvGraphicFramePr>
            <p:cNvPr id="29704" name="Object 12">
              <a:extLst>
                <a:ext uri="{FF2B5EF4-FFF2-40B4-BE49-F238E27FC236}">
                  <a16:creationId xmlns:a16="http://schemas.microsoft.com/office/drawing/2014/main" id="{965CF417-5690-CE5D-784E-9B70A760D3E8}"/>
                </a:ext>
              </a:extLst>
            </p:cNvPr>
            <p:cNvGraphicFramePr>
              <a:graphicFrameLocks noChangeAspect="1"/>
            </p:cNvGraphicFramePr>
            <p:nvPr/>
          </p:nvGraphicFramePr>
          <p:xfrm>
            <a:off x="7596188" y="2390775"/>
            <a:ext cx="1090612" cy="839788"/>
          </p:xfrm>
          <a:graphic>
            <a:graphicData uri="http://schemas.openxmlformats.org/presentationml/2006/ole">
              <mc:AlternateContent xmlns:mc="http://schemas.openxmlformats.org/markup-compatibility/2006">
                <mc:Choice xmlns:v="urn:schemas-microsoft-com:vml" Requires="v">
                  <p:oleObj name="公式" r:id="rId5" imgW="495085" imgH="418918" progId="Equation.3">
                    <p:embed/>
                  </p:oleObj>
                </mc:Choice>
                <mc:Fallback>
                  <p:oleObj name="公式" r:id="rId5" imgW="495085" imgH="418918"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188" y="2390775"/>
                          <a:ext cx="1090612"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5" name="Text Box 8">
              <a:extLst>
                <a:ext uri="{FF2B5EF4-FFF2-40B4-BE49-F238E27FC236}">
                  <a16:creationId xmlns:a16="http://schemas.microsoft.com/office/drawing/2014/main" id="{041594C0-0460-B4EC-A375-DE2DA6A58A5E}"/>
                </a:ext>
              </a:extLst>
            </p:cNvPr>
            <p:cNvSpPr txBox="1">
              <a:spLocks noChangeArrowheads="1"/>
            </p:cNvSpPr>
            <p:nvPr/>
          </p:nvSpPr>
          <p:spPr bwMode="auto">
            <a:xfrm>
              <a:off x="395288" y="2492375"/>
              <a:ext cx="76533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如果相位相差</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，则两原子位移相同，格波波长</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9706" name="Picture 9">
              <a:extLst>
                <a:ext uri="{FF2B5EF4-FFF2-40B4-BE49-F238E27FC236}">
                  <a16:creationId xmlns:a16="http://schemas.microsoft.com/office/drawing/2014/main" id="{4293DFED-CC12-9F58-5F33-A01052E51B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3452813"/>
              <a:ext cx="5184775" cy="2719387"/>
            </a:xfrm>
            <a:prstGeom prst="rect">
              <a:avLst/>
            </a:prstGeom>
            <a:noFill/>
            <a:ln w="76200">
              <a:solidFill>
                <a:srgbClr val="99FFCC"/>
              </a:solidFill>
              <a:miter lim="800000"/>
              <a:headEnd/>
              <a:tailEnd/>
            </a:ln>
            <a:extLst>
              <a:ext uri="{909E8E84-426E-40DD-AFC4-6F175D3DCCD1}">
                <a14:hiddenFill xmlns:a14="http://schemas.microsoft.com/office/drawing/2010/main">
                  <a:solidFill>
                    <a:srgbClr val="FFFFFF"/>
                  </a:solidFill>
                </a14:hiddenFill>
              </a:ext>
            </a:extLst>
          </p:spPr>
        </p:pic>
      </p:grpSp>
      <p:sp>
        <p:nvSpPr>
          <p:cNvPr id="29703" name="灯片编号占位符 3">
            <a:extLst>
              <a:ext uri="{FF2B5EF4-FFF2-40B4-BE49-F238E27FC236}">
                <a16:creationId xmlns:a16="http://schemas.microsoft.com/office/drawing/2014/main" id="{222643EB-467A-1CB0-5E17-E7BC4EC7C3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2207938-0385-47C4-8EB6-CAE7A3983959}"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25</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402436"/>
                                        </p:tgtEl>
                                        <p:attrNameLst>
                                          <p:attrName>style.visibility</p:attrName>
                                        </p:attrNameLst>
                                      </p:cBhvr>
                                      <p:to>
                                        <p:strVal val="visible"/>
                                      </p:to>
                                    </p:set>
                                    <p:animEffect transition="in" filter="dissolve">
                                      <p:cBhvr>
                                        <p:cTn id="7" dur="500"/>
                                        <p:tgtEl>
                                          <p:spTgt spid="402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D7D057A-8CF1-CA89-8C64-5C21A4F5A1B4}"/>
              </a:ext>
            </a:extLst>
          </p:cNvPr>
          <p:cNvSpPr>
            <a:spLocks noGrp="1" noRot="1"/>
          </p:cNvSpPr>
          <p:nvPr>
            <p:ph type="title" idx="4294967295"/>
          </p:nvPr>
        </p:nvSpPr>
        <p:spPr>
          <a:xfrm>
            <a:off x="719138" y="115888"/>
            <a:ext cx="7705725" cy="1143000"/>
          </a:xfrm>
          <a:solidFill>
            <a:srgbClr val="FFFFFF"/>
          </a:solidFill>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格波的波矢</a:t>
            </a:r>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第一布里渊区</a:t>
            </a:r>
          </a:p>
        </p:txBody>
      </p:sp>
      <p:sp>
        <p:nvSpPr>
          <p:cNvPr id="31747" name="Rectangle 3">
            <a:extLst>
              <a:ext uri="{FF2B5EF4-FFF2-40B4-BE49-F238E27FC236}">
                <a16:creationId xmlns:a16="http://schemas.microsoft.com/office/drawing/2014/main" id="{74C63DD1-8788-8F18-2E00-407EC3CEF0FB}"/>
              </a:ext>
            </a:extLst>
          </p:cNvPr>
          <p:cNvSpPr>
            <a:spLocks noGrp="1" noRot="1"/>
          </p:cNvSpPr>
          <p:nvPr>
            <p:ph type="body" idx="4294967295"/>
          </p:nvPr>
        </p:nvSpPr>
        <p:spPr>
          <a:xfrm>
            <a:off x="457200" y="1484313"/>
            <a:ext cx="8229600" cy="533400"/>
          </a:xfrm>
          <a:solidFill>
            <a:srgbClr val="FFFFFF"/>
          </a:solidFill>
        </p:spPr>
        <p:txBody>
          <a:bodyPr/>
          <a:lstStyle/>
          <a:p>
            <a:pPr eaLnBrk="1" hangingPunct="1">
              <a:lnSpc>
                <a:spcPct val="90000"/>
              </a:lnSpc>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两个相邻原子的位移之比</a:t>
            </a: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90000"/>
              </a:lnSpc>
            </a:pPr>
            <a:endParaRPr lang="en-US"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graphicFrame>
        <p:nvGraphicFramePr>
          <p:cNvPr id="31748" name="Object 4">
            <a:extLst>
              <a:ext uri="{FF2B5EF4-FFF2-40B4-BE49-F238E27FC236}">
                <a16:creationId xmlns:a16="http://schemas.microsoft.com/office/drawing/2014/main" id="{3DE0112A-0FA5-8A06-9828-ECFA863708A8}"/>
              </a:ext>
            </a:extLst>
          </p:cNvPr>
          <p:cNvGraphicFramePr>
            <a:graphicFrameLocks noGrp="1" noChangeAspect="1"/>
          </p:cNvGraphicFramePr>
          <p:nvPr>
            <p:ph sz="quarter" idx="4294967295"/>
          </p:nvPr>
        </p:nvGraphicFramePr>
        <p:xfrm>
          <a:off x="4213225" y="1189038"/>
          <a:ext cx="4679950" cy="1100137"/>
        </p:xfrm>
        <a:graphic>
          <a:graphicData uri="http://schemas.openxmlformats.org/presentationml/2006/ole">
            <mc:AlternateContent xmlns:mc="http://schemas.openxmlformats.org/markup-compatibility/2006">
              <mc:Choice xmlns:v="urn:schemas-microsoft-com:vml" Requires="v">
                <p:oleObj name="公式" r:id="rId3" imgW="1638300" imgH="457200" progId="Equation.3">
                  <p:embed/>
                </p:oleObj>
              </mc:Choice>
              <mc:Fallback>
                <p:oleObj name="公式" r:id="rId3" imgW="1638300" imgH="4572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1189038"/>
                        <a:ext cx="46799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8691" name="Rectangle 3">
            <a:extLst>
              <a:ext uri="{FF2B5EF4-FFF2-40B4-BE49-F238E27FC236}">
                <a16:creationId xmlns:a16="http://schemas.microsoft.com/office/drawing/2014/main" id="{F9D01F00-1DE3-1695-95A8-A6B8B068BE4C}"/>
              </a:ext>
            </a:extLst>
          </p:cNvPr>
          <p:cNvSpPr>
            <a:spLocks noRot="1" noChangeArrowheads="1"/>
          </p:cNvSpPr>
          <p:nvPr/>
        </p:nvSpPr>
        <p:spPr bwMode="auto">
          <a:xfrm>
            <a:off x="457200" y="2417763"/>
            <a:ext cx="8229600" cy="1036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336666"/>
              </a:buClr>
              <a:buSzPct val="70000"/>
              <a:buFont typeface="Wingdings" panose="05000000000000000000" pitchFamily="2" charset="2"/>
              <a:buChar char="u"/>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到的</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涵盖了指数函数所有独立的值</a:t>
            </a:r>
          </a:p>
          <a:p>
            <a:pPr eaLnBrk="1" hangingPunct="1">
              <a:buClr>
                <a:srgbClr val="336666"/>
              </a:buClr>
              <a:buSzPct val="70000"/>
              <a:buFont typeface="Wingdings" panose="05000000000000000000" pitchFamily="2" charset="2"/>
              <a:buChar char="u"/>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独立</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值的区间为</a:t>
            </a:r>
          </a:p>
          <a:p>
            <a:pPr lvl="1" eaLnBrk="1" hangingPunct="1">
              <a:buClr>
                <a:srgbClr val="99CCCC"/>
              </a:buClr>
              <a:buSzPct val="75000"/>
              <a:buFont typeface="Wingdings" panose="05000000000000000000" pitchFamily="2" charset="2"/>
              <a:buChar char="u"/>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8694" name="Text Box 6">
            <a:extLst>
              <a:ext uri="{FF2B5EF4-FFF2-40B4-BE49-F238E27FC236}">
                <a16:creationId xmlns:a16="http://schemas.microsoft.com/office/drawing/2014/main" id="{A45A8D42-525E-7D14-D4BA-4D3E9A5C5B66}"/>
              </a:ext>
            </a:extLst>
          </p:cNvPr>
          <p:cNvSpPr txBox="1">
            <a:spLocks noChangeArrowheads="1"/>
          </p:cNvSpPr>
          <p:nvPr/>
        </p:nvSpPr>
        <p:spPr bwMode="auto">
          <a:xfrm>
            <a:off x="1719263" y="3656013"/>
            <a:ext cx="57054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这个区间为一维晶格的</a:t>
            </a: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第一布里渊区</a:t>
            </a:r>
          </a:p>
        </p:txBody>
      </p:sp>
      <p:graphicFrame>
        <p:nvGraphicFramePr>
          <p:cNvPr id="498695" name="Object 7">
            <a:extLst>
              <a:ext uri="{FF2B5EF4-FFF2-40B4-BE49-F238E27FC236}">
                <a16:creationId xmlns:a16="http://schemas.microsoft.com/office/drawing/2014/main" id="{64DD2FD4-9382-73A5-25FD-3897B5FB7C6A}"/>
              </a:ext>
            </a:extLst>
          </p:cNvPr>
          <p:cNvGraphicFramePr>
            <a:graphicFrameLocks noChangeAspect="1"/>
          </p:cNvGraphicFramePr>
          <p:nvPr/>
        </p:nvGraphicFramePr>
        <p:xfrm>
          <a:off x="2693988" y="4386263"/>
          <a:ext cx="1296987" cy="544512"/>
        </p:xfrm>
        <a:graphic>
          <a:graphicData uri="http://schemas.openxmlformats.org/presentationml/2006/ole">
            <mc:AlternateContent xmlns:mc="http://schemas.openxmlformats.org/markup-compatibility/2006">
              <mc:Choice xmlns:v="urn:schemas-microsoft-com:vml" Requires="v">
                <p:oleObj name="公式" r:id="rId5" imgW="393359" imgH="164957" progId="Equation.3">
                  <p:embed/>
                </p:oleObj>
              </mc:Choice>
              <mc:Fallback>
                <p:oleObj name="公式" r:id="rId5" imgW="393359" imgH="16495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3988" y="4386263"/>
                        <a:ext cx="1296987"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8696" name="Object 8">
            <a:extLst>
              <a:ext uri="{FF2B5EF4-FFF2-40B4-BE49-F238E27FC236}">
                <a16:creationId xmlns:a16="http://schemas.microsoft.com/office/drawing/2014/main" id="{9E7DAB3D-9AF6-4A64-BE3F-670E02B180B3}"/>
              </a:ext>
            </a:extLst>
          </p:cNvPr>
          <p:cNvGraphicFramePr>
            <a:graphicFrameLocks noChangeAspect="1"/>
          </p:cNvGraphicFramePr>
          <p:nvPr/>
        </p:nvGraphicFramePr>
        <p:xfrm>
          <a:off x="4349750" y="4386263"/>
          <a:ext cx="2217738" cy="587375"/>
        </p:xfrm>
        <a:graphic>
          <a:graphicData uri="http://schemas.openxmlformats.org/presentationml/2006/ole">
            <mc:AlternateContent xmlns:mc="http://schemas.openxmlformats.org/markup-compatibility/2006">
              <mc:Choice xmlns:v="urn:schemas-microsoft-com:vml" Requires="v">
                <p:oleObj name="公式" r:id="rId7" imgW="672516" imgH="177646" progId="Equation.3">
                  <p:embed/>
                </p:oleObj>
              </mc:Choice>
              <mc:Fallback>
                <p:oleObj name="公式" r:id="rId7" imgW="672516" imgH="177646"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9750" y="4386263"/>
                        <a:ext cx="2217738"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8697" name="Line 9">
            <a:extLst>
              <a:ext uri="{FF2B5EF4-FFF2-40B4-BE49-F238E27FC236}">
                <a16:creationId xmlns:a16="http://schemas.microsoft.com/office/drawing/2014/main" id="{31229B7F-BC5F-8DE9-1A2A-95A9D56968BA}"/>
              </a:ext>
            </a:extLst>
          </p:cNvPr>
          <p:cNvSpPr>
            <a:spLocks noChangeShapeType="1"/>
          </p:cNvSpPr>
          <p:nvPr/>
        </p:nvSpPr>
        <p:spPr bwMode="auto">
          <a:xfrm>
            <a:off x="1973263" y="5322888"/>
            <a:ext cx="48244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498698" name="Oval 10">
            <a:extLst>
              <a:ext uri="{FF2B5EF4-FFF2-40B4-BE49-F238E27FC236}">
                <a16:creationId xmlns:a16="http://schemas.microsoft.com/office/drawing/2014/main" id="{D4B40F3B-2324-2AC2-BD0D-45FC5171D097}"/>
              </a:ext>
            </a:extLst>
          </p:cNvPr>
          <p:cNvSpPr>
            <a:spLocks noChangeArrowheads="1"/>
          </p:cNvSpPr>
          <p:nvPr/>
        </p:nvSpPr>
        <p:spPr bwMode="auto">
          <a:xfrm>
            <a:off x="2692400" y="5248275"/>
            <a:ext cx="146050" cy="14605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8699" name="Oval 11">
            <a:extLst>
              <a:ext uri="{FF2B5EF4-FFF2-40B4-BE49-F238E27FC236}">
                <a16:creationId xmlns:a16="http://schemas.microsoft.com/office/drawing/2014/main" id="{9E426E48-D5AC-3576-FC61-902C63EF7BCB}"/>
              </a:ext>
            </a:extLst>
          </p:cNvPr>
          <p:cNvSpPr>
            <a:spLocks noChangeArrowheads="1"/>
          </p:cNvSpPr>
          <p:nvPr/>
        </p:nvSpPr>
        <p:spPr bwMode="auto">
          <a:xfrm>
            <a:off x="4203700" y="5248275"/>
            <a:ext cx="146050" cy="14605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8700" name="Oval 12">
            <a:extLst>
              <a:ext uri="{FF2B5EF4-FFF2-40B4-BE49-F238E27FC236}">
                <a16:creationId xmlns:a16="http://schemas.microsoft.com/office/drawing/2014/main" id="{2192D5AE-FED3-A9B5-163E-CF9EC08793AE}"/>
              </a:ext>
            </a:extLst>
          </p:cNvPr>
          <p:cNvSpPr>
            <a:spLocks noChangeArrowheads="1"/>
          </p:cNvSpPr>
          <p:nvPr/>
        </p:nvSpPr>
        <p:spPr bwMode="auto">
          <a:xfrm>
            <a:off x="4206875" y="5249863"/>
            <a:ext cx="146050" cy="14605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8701" name="Oval 13">
            <a:extLst>
              <a:ext uri="{FF2B5EF4-FFF2-40B4-BE49-F238E27FC236}">
                <a16:creationId xmlns:a16="http://schemas.microsoft.com/office/drawing/2014/main" id="{038E6CF5-2ADC-565B-8BD8-7AE689FAF64C}"/>
              </a:ext>
            </a:extLst>
          </p:cNvPr>
          <p:cNvSpPr>
            <a:spLocks noChangeArrowheads="1"/>
          </p:cNvSpPr>
          <p:nvPr/>
        </p:nvSpPr>
        <p:spPr bwMode="auto">
          <a:xfrm>
            <a:off x="5718175" y="5249863"/>
            <a:ext cx="146050" cy="14605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8702" name="Line 14">
            <a:extLst>
              <a:ext uri="{FF2B5EF4-FFF2-40B4-BE49-F238E27FC236}">
                <a16:creationId xmlns:a16="http://schemas.microsoft.com/office/drawing/2014/main" id="{77C1E479-35A6-C5D8-4B0E-7940C93E1D43}"/>
              </a:ext>
            </a:extLst>
          </p:cNvPr>
          <p:cNvSpPr>
            <a:spLocks noChangeShapeType="1"/>
          </p:cNvSpPr>
          <p:nvPr/>
        </p:nvSpPr>
        <p:spPr bwMode="auto">
          <a:xfrm>
            <a:off x="3413125" y="5105400"/>
            <a:ext cx="0" cy="5048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498703" name="Line 15">
            <a:extLst>
              <a:ext uri="{FF2B5EF4-FFF2-40B4-BE49-F238E27FC236}">
                <a16:creationId xmlns:a16="http://schemas.microsoft.com/office/drawing/2014/main" id="{F8B9EBB4-49D1-B405-09B8-C3750034221C}"/>
              </a:ext>
            </a:extLst>
          </p:cNvPr>
          <p:cNvSpPr>
            <a:spLocks noChangeShapeType="1"/>
          </p:cNvSpPr>
          <p:nvPr/>
        </p:nvSpPr>
        <p:spPr bwMode="auto">
          <a:xfrm>
            <a:off x="5141913" y="5105400"/>
            <a:ext cx="0" cy="5048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498704" name="AutoShape 16">
            <a:extLst>
              <a:ext uri="{FF2B5EF4-FFF2-40B4-BE49-F238E27FC236}">
                <a16:creationId xmlns:a16="http://schemas.microsoft.com/office/drawing/2014/main" id="{1578C3EA-E2C9-B4FD-78C3-D894D3DE22C5}"/>
              </a:ext>
            </a:extLst>
          </p:cNvPr>
          <p:cNvSpPr>
            <a:spLocks/>
          </p:cNvSpPr>
          <p:nvPr/>
        </p:nvSpPr>
        <p:spPr bwMode="auto">
          <a:xfrm rot="5400000">
            <a:off x="4061619" y="4876006"/>
            <a:ext cx="431800" cy="1728788"/>
          </a:xfrm>
          <a:prstGeom prst="rightBrace">
            <a:avLst>
              <a:gd name="adj1" fmla="val 333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8705" name="Rectangle 17">
            <a:extLst>
              <a:ext uri="{FF2B5EF4-FFF2-40B4-BE49-F238E27FC236}">
                <a16:creationId xmlns:a16="http://schemas.microsoft.com/office/drawing/2014/main" id="{C88FDE55-2BC7-A1FA-9B48-0659CB8765CB}"/>
              </a:ext>
            </a:extLst>
          </p:cNvPr>
          <p:cNvSpPr>
            <a:spLocks noChangeArrowheads="1"/>
          </p:cNvSpPr>
          <p:nvPr/>
        </p:nvSpPr>
        <p:spPr bwMode="auto">
          <a:xfrm>
            <a:off x="3989388" y="5897563"/>
            <a:ext cx="204152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第一布里渊区</a:t>
            </a:r>
          </a:p>
        </p:txBody>
      </p:sp>
      <p:graphicFrame>
        <p:nvGraphicFramePr>
          <p:cNvPr id="498693" name="Object 5">
            <a:extLst>
              <a:ext uri="{FF2B5EF4-FFF2-40B4-BE49-F238E27FC236}">
                <a16:creationId xmlns:a16="http://schemas.microsoft.com/office/drawing/2014/main" id="{45300CC1-0DFB-5EE2-7C06-FAA9527DDD9E}"/>
              </a:ext>
            </a:extLst>
          </p:cNvPr>
          <p:cNvGraphicFramePr>
            <a:graphicFrameLocks noChangeAspect="1"/>
          </p:cNvGraphicFramePr>
          <p:nvPr/>
        </p:nvGraphicFramePr>
        <p:xfrm>
          <a:off x="3348038" y="2725738"/>
          <a:ext cx="1728787" cy="865187"/>
        </p:xfrm>
        <a:graphic>
          <a:graphicData uri="http://schemas.openxmlformats.org/presentationml/2006/ole">
            <mc:AlternateContent xmlns:mc="http://schemas.openxmlformats.org/markup-compatibility/2006">
              <mc:Choice xmlns:v="urn:schemas-microsoft-com:vml" Requires="v">
                <p:oleObj name="公式" r:id="rId9" imgW="787058" imgH="393529" progId="Equation.3">
                  <p:embed/>
                </p:oleObj>
              </mc:Choice>
              <mc:Fallback>
                <p:oleObj name="公式" r:id="rId9" imgW="787058" imgH="393529"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8038" y="2725738"/>
                        <a:ext cx="17287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3" name="灯片编号占位符 3">
            <a:extLst>
              <a:ext uri="{FF2B5EF4-FFF2-40B4-BE49-F238E27FC236}">
                <a16:creationId xmlns:a16="http://schemas.microsoft.com/office/drawing/2014/main" id="{FD93BF58-971F-1888-6132-D68838727B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E664355-4108-441F-A510-E6D90044AE95}"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26</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86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498694"/>
                                        </p:tgtEl>
                                        <p:attrNameLst>
                                          <p:attrName>style.visibility</p:attrName>
                                        </p:attrNameLst>
                                      </p:cBhvr>
                                      <p:to>
                                        <p:strVal val="visible"/>
                                      </p:to>
                                    </p:set>
                                    <p:animEffect transition="in" filter="dissolve">
                                      <p:cBhvr>
                                        <p:cTn id="11" dur="500"/>
                                        <p:tgtEl>
                                          <p:spTgt spid="498694"/>
                                        </p:tgtEl>
                                      </p:cBhvr>
                                    </p:animEffect>
                                  </p:childTnLst>
                                </p:cTn>
                              </p:par>
                              <p:par>
                                <p:cTn id="12" presetID="9" presetClass="entr" presetSubtype="0" fill="hold" nodeType="withEffect">
                                  <p:stCondLst>
                                    <p:cond delay="0"/>
                                  </p:stCondLst>
                                  <p:childTnLst>
                                    <p:set>
                                      <p:cBhvr>
                                        <p:cTn id="13" dur="1" fill="hold">
                                          <p:stCondLst>
                                            <p:cond delay="0"/>
                                          </p:stCondLst>
                                        </p:cTn>
                                        <p:tgtEl>
                                          <p:spTgt spid="498693"/>
                                        </p:tgtEl>
                                        <p:attrNameLst>
                                          <p:attrName>style.visibility</p:attrName>
                                        </p:attrNameLst>
                                      </p:cBhvr>
                                      <p:to>
                                        <p:strVal val="visible"/>
                                      </p:to>
                                    </p:set>
                                    <p:animEffect transition="in" filter="dissolve">
                                      <p:cBhvr>
                                        <p:cTn id="14" dur="500"/>
                                        <p:tgtEl>
                                          <p:spTgt spid="49869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86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86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9869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86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869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870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870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nodeType="clickEffect">
                                  <p:stCondLst>
                                    <p:cond delay="0"/>
                                  </p:stCondLst>
                                  <p:childTnLst>
                                    <p:set>
                                      <p:cBhvr>
                                        <p:cTn id="38" dur="1" fill="hold">
                                          <p:stCondLst>
                                            <p:cond delay="0"/>
                                          </p:stCondLst>
                                        </p:cTn>
                                        <p:tgtEl>
                                          <p:spTgt spid="498702"/>
                                        </p:tgtEl>
                                        <p:attrNameLst>
                                          <p:attrName>style.visibility</p:attrName>
                                        </p:attrNameLst>
                                      </p:cBhvr>
                                      <p:to>
                                        <p:strVal val="visible"/>
                                      </p:to>
                                    </p:set>
                                    <p:animEffect transition="in" filter="fade">
                                      <p:cBhvr>
                                        <p:cTn id="39" dur="1000"/>
                                        <p:tgtEl>
                                          <p:spTgt spid="498702"/>
                                        </p:tgtEl>
                                      </p:cBhvr>
                                    </p:animEffect>
                                    <p:anim calcmode="lin" valueType="num">
                                      <p:cBhvr>
                                        <p:cTn id="40" dur="1000" fill="hold"/>
                                        <p:tgtEl>
                                          <p:spTgt spid="498702"/>
                                        </p:tgtEl>
                                        <p:attrNameLst>
                                          <p:attrName>ppt_x</p:attrName>
                                        </p:attrNameLst>
                                      </p:cBhvr>
                                      <p:tavLst>
                                        <p:tav tm="0">
                                          <p:val>
                                            <p:strVal val="#ppt_x"/>
                                          </p:val>
                                        </p:tav>
                                        <p:tav tm="100000">
                                          <p:val>
                                            <p:strVal val="#ppt_x"/>
                                          </p:val>
                                        </p:tav>
                                      </p:tavLst>
                                    </p:anim>
                                    <p:anim calcmode="lin" valueType="num">
                                      <p:cBhvr>
                                        <p:cTn id="41" dur="1000" fill="hold"/>
                                        <p:tgtEl>
                                          <p:spTgt spid="49870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98703"/>
                                        </p:tgtEl>
                                        <p:attrNameLst>
                                          <p:attrName>style.visibility</p:attrName>
                                        </p:attrNameLst>
                                      </p:cBhvr>
                                      <p:to>
                                        <p:strVal val="visible"/>
                                      </p:to>
                                    </p:set>
                                    <p:animEffect transition="in" filter="fade">
                                      <p:cBhvr>
                                        <p:cTn id="44" dur="1000"/>
                                        <p:tgtEl>
                                          <p:spTgt spid="498703"/>
                                        </p:tgtEl>
                                      </p:cBhvr>
                                    </p:animEffect>
                                    <p:anim calcmode="lin" valueType="num">
                                      <p:cBhvr>
                                        <p:cTn id="45" dur="1000" fill="hold"/>
                                        <p:tgtEl>
                                          <p:spTgt spid="498703"/>
                                        </p:tgtEl>
                                        <p:attrNameLst>
                                          <p:attrName>ppt_x</p:attrName>
                                        </p:attrNameLst>
                                      </p:cBhvr>
                                      <p:tavLst>
                                        <p:tav tm="0">
                                          <p:val>
                                            <p:strVal val="#ppt_x"/>
                                          </p:val>
                                        </p:tav>
                                        <p:tav tm="100000">
                                          <p:val>
                                            <p:strVal val="#ppt_x"/>
                                          </p:val>
                                        </p:tav>
                                      </p:tavLst>
                                    </p:anim>
                                    <p:anim calcmode="lin" valueType="num">
                                      <p:cBhvr>
                                        <p:cTn id="46" dur="1000" fill="hold"/>
                                        <p:tgtEl>
                                          <p:spTgt spid="498703"/>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498705"/>
                                        </p:tgtEl>
                                        <p:attrNameLst>
                                          <p:attrName>style.visibility</p:attrName>
                                        </p:attrNameLst>
                                      </p:cBhvr>
                                      <p:to>
                                        <p:strVal val="visible"/>
                                      </p:to>
                                    </p:set>
                                    <p:animEffect transition="in" filter="dissolve">
                                      <p:cBhvr>
                                        <p:cTn id="51" dur="500"/>
                                        <p:tgtEl>
                                          <p:spTgt spid="498705"/>
                                        </p:tgtEl>
                                      </p:cBhvr>
                                    </p:animEffect>
                                  </p:childTnLst>
                                </p:cTn>
                              </p:par>
                              <p:par>
                                <p:cTn id="52" presetID="9" presetClass="entr" presetSubtype="0" fill="hold" nodeType="withEffect">
                                  <p:stCondLst>
                                    <p:cond delay="0"/>
                                  </p:stCondLst>
                                  <p:childTnLst>
                                    <p:set>
                                      <p:cBhvr>
                                        <p:cTn id="53" dur="1" fill="hold">
                                          <p:stCondLst>
                                            <p:cond delay="0"/>
                                          </p:stCondLst>
                                        </p:cTn>
                                        <p:tgtEl>
                                          <p:spTgt spid="498704"/>
                                        </p:tgtEl>
                                        <p:attrNameLst>
                                          <p:attrName>style.visibility</p:attrName>
                                        </p:attrNameLst>
                                      </p:cBhvr>
                                      <p:to>
                                        <p:strVal val="visible"/>
                                      </p:to>
                                    </p:set>
                                    <p:animEffect transition="in" filter="dissolve">
                                      <p:cBhvr>
                                        <p:cTn id="54" dur="500"/>
                                        <p:tgtEl>
                                          <p:spTgt spid="49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4" grpId="0"/>
      <p:bldP spid="498698" grpId="0" animBg="1"/>
      <p:bldP spid="498699" grpId="0" animBg="1"/>
      <p:bldP spid="498700" grpId="0" animBg="1"/>
      <p:bldP spid="498701" grpId="0" animBg="1"/>
      <p:bldP spid="498704" grpId="0" animBg="1"/>
      <p:bldP spid="49870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5" descr="2Q==">
            <a:extLst>
              <a:ext uri="{FF2B5EF4-FFF2-40B4-BE49-F238E27FC236}">
                <a16:creationId xmlns:a16="http://schemas.microsoft.com/office/drawing/2014/main" id="{D9391AEF-3B29-2C3D-0EBB-06B5C177C5A5}"/>
              </a:ext>
            </a:extLst>
          </p:cNvPr>
          <p:cNvSpPr>
            <a:spLocks noChangeAspect="1" noChangeArrowheads="1"/>
          </p:cNvSpPr>
          <p:nvPr/>
        </p:nvSpPr>
        <p:spPr bwMode="auto">
          <a:xfrm>
            <a:off x="3157538" y="2619375"/>
            <a:ext cx="28289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5" name="AutoShape 7" descr="2Q==">
            <a:extLst>
              <a:ext uri="{FF2B5EF4-FFF2-40B4-BE49-F238E27FC236}">
                <a16:creationId xmlns:a16="http://schemas.microsoft.com/office/drawing/2014/main" id="{D89C6087-76DC-BD86-55DF-F7B1D11BEA70}"/>
              </a:ext>
            </a:extLst>
          </p:cNvPr>
          <p:cNvSpPr>
            <a:spLocks noChangeAspect="1" noChangeArrowheads="1"/>
          </p:cNvSpPr>
          <p:nvPr/>
        </p:nvSpPr>
        <p:spPr bwMode="auto">
          <a:xfrm>
            <a:off x="3157538" y="2619375"/>
            <a:ext cx="28289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6" name="AutoShape 9" descr="2Q==">
            <a:extLst>
              <a:ext uri="{FF2B5EF4-FFF2-40B4-BE49-F238E27FC236}">
                <a16:creationId xmlns:a16="http://schemas.microsoft.com/office/drawing/2014/main" id="{7C4E5B90-42A5-C773-F309-862CAE9BA549}"/>
              </a:ext>
            </a:extLst>
          </p:cNvPr>
          <p:cNvSpPr>
            <a:spLocks noChangeAspect="1" noChangeArrowheads="1"/>
          </p:cNvSpPr>
          <p:nvPr/>
        </p:nvSpPr>
        <p:spPr bwMode="auto">
          <a:xfrm>
            <a:off x="3157538" y="2619375"/>
            <a:ext cx="28289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797" name="AutoShape 11" descr="2Q==">
            <a:extLst>
              <a:ext uri="{FF2B5EF4-FFF2-40B4-BE49-F238E27FC236}">
                <a16:creationId xmlns:a16="http://schemas.microsoft.com/office/drawing/2014/main" id="{4B0D218F-4A65-6A5A-8EE6-8C55D0BFD6AD}"/>
              </a:ext>
            </a:extLst>
          </p:cNvPr>
          <p:cNvSpPr>
            <a:spLocks noChangeAspect="1" noChangeArrowheads="1"/>
          </p:cNvSpPr>
          <p:nvPr/>
        </p:nvSpPr>
        <p:spPr bwMode="auto">
          <a:xfrm>
            <a:off x="3405188" y="2762250"/>
            <a:ext cx="23336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3798" name="Picture 13" descr="ANd9GcSe6a2PyWBpBtU-A4RI8XIz_GsclzoD62eHgR4jSHtAeoYTGWwQkA&amp;t=1">
            <a:extLst>
              <a:ext uri="{FF2B5EF4-FFF2-40B4-BE49-F238E27FC236}">
                <a16:creationId xmlns:a16="http://schemas.microsoft.com/office/drawing/2014/main" id="{6BFC64E8-23FA-C5CB-50B6-58D62E39B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12875"/>
            <a:ext cx="7777163"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2">
            <a:extLst>
              <a:ext uri="{FF2B5EF4-FFF2-40B4-BE49-F238E27FC236}">
                <a16:creationId xmlns:a16="http://schemas.microsoft.com/office/drawing/2014/main" id="{4A3174CE-5E78-85A6-3075-8FEF6E547BE3}"/>
              </a:ext>
            </a:extLst>
          </p:cNvPr>
          <p:cNvSpPr>
            <a:spLocks noRot="1" noChangeArrowheads="1"/>
          </p:cNvSpPr>
          <p:nvPr/>
        </p:nvSpPr>
        <p:spPr bwMode="auto">
          <a:xfrm>
            <a:off x="1436688" y="198438"/>
            <a:ext cx="5799137"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800" b="1">
                <a:solidFill>
                  <a:srgbClr val="000099"/>
                </a:solidFill>
                <a:latin typeface="Times New Roman" panose="02020603050405020304" pitchFamily="18" charset="0"/>
                <a:ea typeface="微软雅黑" panose="020B0503020204020204" pitchFamily="34" charset="-122"/>
                <a:cs typeface="Times New Roman" panose="02020603050405020304" pitchFamily="18" charset="0"/>
              </a:rPr>
              <a:t>格波的波长</a:t>
            </a:r>
          </a:p>
        </p:txBody>
      </p:sp>
      <p:sp>
        <p:nvSpPr>
          <p:cNvPr id="33800" name="Rectangle 2">
            <a:extLst>
              <a:ext uri="{FF2B5EF4-FFF2-40B4-BE49-F238E27FC236}">
                <a16:creationId xmlns:a16="http://schemas.microsoft.com/office/drawing/2014/main" id="{AE8C7819-7331-CFF4-EB64-F138EF5B422D}"/>
              </a:ext>
            </a:extLst>
          </p:cNvPr>
          <p:cNvSpPr>
            <a:spLocks noRot="1" noChangeArrowheads="1"/>
          </p:cNvSpPr>
          <p:nvPr/>
        </p:nvSpPr>
        <p:spPr bwMode="auto">
          <a:xfrm>
            <a:off x="719138" y="301625"/>
            <a:ext cx="770572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格波的波矢</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第一布里渊区</a:t>
            </a:r>
            <a:endPar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的取值可以限定在简约区）</a:t>
            </a:r>
          </a:p>
        </p:txBody>
      </p:sp>
      <p:sp>
        <p:nvSpPr>
          <p:cNvPr id="33801" name="Text Box 16">
            <a:extLst>
              <a:ext uri="{FF2B5EF4-FFF2-40B4-BE49-F238E27FC236}">
                <a16:creationId xmlns:a16="http://schemas.microsoft.com/office/drawing/2014/main" id="{805E81C9-86FF-860B-99FD-A04A2B3E37EB}"/>
              </a:ext>
            </a:extLst>
          </p:cNvPr>
          <p:cNvSpPr txBox="1">
            <a:spLocks noChangeArrowheads="1"/>
          </p:cNvSpPr>
          <p:nvPr/>
        </p:nvSpPr>
        <p:spPr bwMode="auto">
          <a:xfrm>
            <a:off x="1311275" y="5634038"/>
            <a:ext cx="184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802" name="Rectangle 18">
            <a:extLst>
              <a:ext uri="{FF2B5EF4-FFF2-40B4-BE49-F238E27FC236}">
                <a16:creationId xmlns:a16="http://schemas.microsoft.com/office/drawing/2014/main" id="{0DCF0E5A-EE47-81AA-F796-68EC1735BA4D}"/>
              </a:ext>
            </a:extLst>
          </p:cNvPr>
          <p:cNvSpPr>
            <a:spLocks noChangeArrowheads="1"/>
          </p:cNvSpPr>
          <p:nvPr/>
        </p:nvSpPr>
        <p:spPr bwMode="auto">
          <a:xfrm>
            <a:off x="0" y="-246063"/>
            <a:ext cx="184150" cy="492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3803" name="Object 2">
            <a:extLst>
              <a:ext uri="{FF2B5EF4-FFF2-40B4-BE49-F238E27FC236}">
                <a16:creationId xmlns:a16="http://schemas.microsoft.com/office/drawing/2014/main" id="{233DEA27-75F8-DC6B-5AAA-6D8034C4435F}"/>
              </a:ext>
            </a:extLst>
          </p:cNvPr>
          <p:cNvGraphicFramePr>
            <a:graphicFrameLocks noChangeAspect="1"/>
          </p:cNvGraphicFramePr>
          <p:nvPr/>
        </p:nvGraphicFramePr>
        <p:xfrm>
          <a:off x="3157538" y="2844800"/>
          <a:ext cx="1150937" cy="952500"/>
        </p:xfrm>
        <a:graphic>
          <a:graphicData uri="http://schemas.openxmlformats.org/presentationml/2006/ole">
            <mc:AlternateContent xmlns:mc="http://schemas.openxmlformats.org/markup-compatibility/2006">
              <mc:Choice xmlns:v="urn:schemas-microsoft-com:vml" Requires="v">
                <p:oleObj name="公式" r:id="rId3" imgW="469696" imgH="393529" progId="Equation.3">
                  <p:embed/>
                </p:oleObj>
              </mc:Choice>
              <mc:Fallback>
                <p:oleObj name="公式" r:id="rId3" imgW="469696"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7538" y="2844800"/>
                        <a:ext cx="1150937" cy="9525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4" name="Object 3">
            <a:extLst>
              <a:ext uri="{FF2B5EF4-FFF2-40B4-BE49-F238E27FC236}">
                <a16:creationId xmlns:a16="http://schemas.microsoft.com/office/drawing/2014/main" id="{86EF4A4B-53A3-1D45-ED7F-A5C4C9710C78}"/>
              </a:ext>
            </a:extLst>
          </p:cNvPr>
          <p:cNvGraphicFramePr>
            <a:graphicFrameLocks noChangeAspect="1"/>
          </p:cNvGraphicFramePr>
          <p:nvPr/>
        </p:nvGraphicFramePr>
        <p:xfrm>
          <a:off x="3157538" y="5275263"/>
          <a:ext cx="2724150" cy="914400"/>
        </p:xfrm>
        <a:graphic>
          <a:graphicData uri="http://schemas.openxmlformats.org/presentationml/2006/ole">
            <mc:AlternateContent xmlns:mc="http://schemas.openxmlformats.org/markup-compatibility/2006">
              <mc:Choice xmlns:v="urn:schemas-microsoft-com:vml" Requires="v">
                <p:oleObj name="公式" r:id="rId5" imgW="1155700" imgH="393700" progId="Equation.3">
                  <p:embed/>
                </p:oleObj>
              </mc:Choice>
              <mc:Fallback>
                <p:oleObj name="公式" r:id="rId5" imgW="11557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7538" y="5275263"/>
                        <a:ext cx="2724150" cy="9144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5" name="灯片编号占位符 3">
            <a:extLst>
              <a:ext uri="{FF2B5EF4-FFF2-40B4-BE49-F238E27FC236}">
                <a16:creationId xmlns:a16="http://schemas.microsoft.com/office/drawing/2014/main" id="{2D013A78-94E9-BE2A-0C09-D39B43AC75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3B19BF-4F0A-479A-8AB7-BB2885E663FC}"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27</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6">
            <a:extLst>
              <a:ext uri="{FF2B5EF4-FFF2-40B4-BE49-F238E27FC236}">
                <a16:creationId xmlns:a16="http://schemas.microsoft.com/office/drawing/2014/main" id="{7C08FE8D-A458-6F8C-2A44-B729C038B4F7}"/>
              </a:ext>
            </a:extLst>
          </p:cNvPr>
          <p:cNvSpPr>
            <a:spLocks noChangeArrowheads="1"/>
          </p:cNvSpPr>
          <p:nvPr/>
        </p:nvSpPr>
        <p:spPr bwMode="auto">
          <a:xfrm>
            <a:off x="612775" y="2205038"/>
            <a:ext cx="3382963" cy="1079500"/>
          </a:xfrm>
          <a:prstGeom prst="rect">
            <a:avLst/>
          </a:prstGeom>
          <a:solidFill>
            <a:srgbClr val="FFFF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19" name="Rectangle 2">
            <a:extLst>
              <a:ext uri="{FF2B5EF4-FFF2-40B4-BE49-F238E27FC236}">
                <a16:creationId xmlns:a16="http://schemas.microsoft.com/office/drawing/2014/main" id="{4C9DBD82-9D82-FB4C-23B8-692C2E52787F}"/>
              </a:ext>
            </a:extLst>
          </p:cNvPr>
          <p:cNvSpPr>
            <a:spLocks noGrp="1" noRot="1"/>
          </p:cNvSpPr>
          <p:nvPr>
            <p:ph type="title" idx="4294967295"/>
          </p:nvPr>
        </p:nvSpPr>
        <p:spPr>
          <a:xfrm>
            <a:off x="754063" y="188913"/>
            <a:ext cx="7634287" cy="1512887"/>
          </a:xfrm>
          <a:noFill/>
        </p:spPr>
        <p:txBody>
          <a:bodyPr/>
          <a:lstStyle/>
          <a:p>
            <a:pPr eaLnBrk="1" hangingPunct="1">
              <a:lnSpc>
                <a:spcPct val="80000"/>
              </a:lnSpc>
            </a:pP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格波解中频率与波数的关系</a:t>
            </a:r>
            <a:b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色散关系</a:t>
            </a:r>
            <a:r>
              <a:rPr lang="el-GR" altLang="zh-CN"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4820" name="Rectangle 3">
            <a:extLst>
              <a:ext uri="{FF2B5EF4-FFF2-40B4-BE49-F238E27FC236}">
                <a16:creationId xmlns:a16="http://schemas.microsoft.com/office/drawing/2014/main" id="{401E957B-609B-5973-14C5-BA5729FF1585}"/>
              </a:ext>
            </a:extLst>
          </p:cNvPr>
          <p:cNvSpPr>
            <a:spLocks noGrp="1" noRot="1"/>
          </p:cNvSpPr>
          <p:nvPr>
            <p:ph type="body" idx="4294967295"/>
          </p:nvPr>
        </p:nvSpPr>
        <p:spPr>
          <a:xfrm>
            <a:off x="457200" y="1644650"/>
            <a:ext cx="8229600" cy="504825"/>
          </a:xfrm>
          <a:noFill/>
        </p:spPr>
        <p:txBody>
          <a:bodyPr/>
          <a:lstStyle/>
          <a:p>
            <a:pPr eaLnBrk="1" hangingPunct="1">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将格波解代入运动方程，求</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与</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的关系</a:t>
            </a:r>
            <a:endParaRPr lang="zh-CN" altLang="zh-CN"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graphicFrame>
        <p:nvGraphicFramePr>
          <p:cNvPr id="34821" name="Object 6">
            <a:extLst>
              <a:ext uri="{FF2B5EF4-FFF2-40B4-BE49-F238E27FC236}">
                <a16:creationId xmlns:a16="http://schemas.microsoft.com/office/drawing/2014/main" id="{11D2A88F-D47B-2F6B-F029-634ECE599E16}"/>
              </a:ext>
            </a:extLst>
          </p:cNvPr>
          <p:cNvGraphicFramePr>
            <a:graphicFrameLocks noChangeAspect="1"/>
          </p:cNvGraphicFramePr>
          <p:nvPr/>
        </p:nvGraphicFramePr>
        <p:xfrm>
          <a:off x="4694238" y="4391025"/>
          <a:ext cx="258762" cy="977900"/>
        </p:xfrm>
        <a:graphic>
          <a:graphicData uri="http://schemas.openxmlformats.org/presentationml/2006/ole">
            <mc:AlternateContent xmlns:mc="http://schemas.openxmlformats.org/markup-compatibility/2006">
              <mc:Choice xmlns:v="urn:schemas-microsoft-com:vml" Requires="v">
                <p:oleObj name="公式" r:id="rId3" imgW="114250" imgH="431613" progId="Equation.3">
                  <p:embed/>
                </p:oleObj>
              </mc:Choice>
              <mc:Fallback>
                <p:oleObj name="公式" r:id="rId3" imgW="114250"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238" y="4391025"/>
                        <a:ext cx="25876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5385" name="Object 9">
            <a:extLst>
              <a:ext uri="{FF2B5EF4-FFF2-40B4-BE49-F238E27FC236}">
                <a16:creationId xmlns:a16="http://schemas.microsoft.com/office/drawing/2014/main" id="{57A53A5B-2BD6-398E-9FE2-CCD91BB46631}"/>
              </a:ext>
            </a:extLst>
          </p:cNvPr>
          <p:cNvGraphicFramePr>
            <a:graphicFrameLocks noChangeAspect="1"/>
          </p:cNvGraphicFramePr>
          <p:nvPr/>
        </p:nvGraphicFramePr>
        <p:xfrm>
          <a:off x="2057400" y="5589588"/>
          <a:ext cx="2684463" cy="1055687"/>
        </p:xfrm>
        <a:graphic>
          <a:graphicData uri="http://schemas.openxmlformats.org/presentationml/2006/ole">
            <mc:AlternateContent xmlns:mc="http://schemas.openxmlformats.org/markup-compatibility/2006">
              <mc:Choice xmlns:v="urn:schemas-microsoft-com:vml" Requires="v">
                <p:oleObj name="公式" r:id="rId5" imgW="1193800" imgH="469900" progId="Equation.3">
                  <p:embed/>
                </p:oleObj>
              </mc:Choice>
              <mc:Fallback>
                <p:oleObj name="公式" r:id="rId5" imgW="1193800" imgH="4699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589588"/>
                        <a:ext cx="2684463" cy="10556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5386" name="Object 10">
            <a:extLst>
              <a:ext uri="{FF2B5EF4-FFF2-40B4-BE49-F238E27FC236}">
                <a16:creationId xmlns:a16="http://schemas.microsoft.com/office/drawing/2014/main" id="{23CA2E56-B5E4-295A-8782-AE683CB60BC2}"/>
              </a:ext>
            </a:extLst>
          </p:cNvPr>
          <p:cNvGraphicFramePr>
            <a:graphicFrameLocks noGrp="1" noChangeAspect="1"/>
          </p:cNvGraphicFramePr>
          <p:nvPr>
            <p:ph sz="half" idx="4294967295"/>
          </p:nvPr>
        </p:nvGraphicFramePr>
        <p:xfrm>
          <a:off x="900113" y="3479800"/>
          <a:ext cx="7375525" cy="581025"/>
        </p:xfrm>
        <a:graphic>
          <a:graphicData uri="http://schemas.openxmlformats.org/presentationml/2006/ole">
            <mc:AlternateContent xmlns:mc="http://schemas.openxmlformats.org/markup-compatibility/2006">
              <mc:Choice xmlns:v="urn:schemas-microsoft-com:vml" Requires="v">
                <p:oleObj name="公式" r:id="rId7" imgW="2844800" imgH="241300" progId="Equation.3">
                  <p:embed/>
                </p:oleObj>
              </mc:Choice>
              <mc:Fallback>
                <p:oleObj name="公式" r:id="rId7" imgW="2844800" imgH="2413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479800"/>
                        <a:ext cx="7375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5389" name="Line 13">
            <a:extLst>
              <a:ext uri="{FF2B5EF4-FFF2-40B4-BE49-F238E27FC236}">
                <a16:creationId xmlns:a16="http://schemas.microsoft.com/office/drawing/2014/main" id="{9BED82CA-5D7D-B022-BA33-C7CB0D54ADEF}"/>
              </a:ext>
            </a:extLst>
          </p:cNvPr>
          <p:cNvSpPr>
            <a:spLocks noChangeShapeType="1"/>
          </p:cNvSpPr>
          <p:nvPr/>
        </p:nvSpPr>
        <p:spPr bwMode="auto">
          <a:xfrm>
            <a:off x="2051050" y="3959225"/>
            <a:ext cx="12969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485390" name="Line 14">
            <a:extLst>
              <a:ext uri="{FF2B5EF4-FFF2-40B4-BE49-F238E27FC236}">
                <a16:creationId xmlns:a16="http://schemas.microsoft.com/office/drawing/2014/main" id="{30B3D33C-6B9C-B6D6-8E52-29D39656B8E5}"/>
              </a:ext>
            </a:extLst>
          </p:cNvPr>
          <p:cNvSpPr>
            <a:spLocks noChangeShapeType="1"/>
          </p:cNvSpPr>
          <p:nvPr/>
        </p:nvSpPr>
        <p:spPr bwMode="auto">
          <a:xfrm>
            <a:off x="4067175" y="3943350"/>
            <a:ext cx="12969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MO" altLang="en-US"/>
          </a:p>
        </p:txBody>
      </p:sp>
      <p:graphicFrame>
        <p:nvGraphicFramePr>
          <p:cNvPr id="485391" name="Object 15">
            <a:extLst>
              <a:ext uri="{FF2B5EF4-FFF2-40B4-BE49-F238E27FC236}">
                <a16:creationId xmlns:a16="http://schemas.microsoft.com/office/drawing/2014/main" id="{CBEEE897-9A83-F198-4CBA-727206DBFDE8}"/>
              </a:ext>
            </a:extLst>
          </p:cNvPr>
          <p:cNvGraphicFramePr>
            <a:graphicFrameLocks noGrp="1" noChangeAspect="1"/>
          </p:cNvGraphicFramePr>
          <p:nvPr>
            <p:ph sz="half" idx="4294967295"/>
          </p:nvPr>
        </p:nvGraphicFramePr>
        <p:xfrm>
          <a:off x="2871788" y="4176713"/>
          <a:ext cx="3398837" cy="476250"/>
        </p:xfrm>
        <a:graphic>
          <a:graphicData uri="http://schemas.openxmlformats.org/presentationml/2006/ole">
            <mc:AlternateContent xmlns:mc="http://schemas.openxmlformats.org/markup-compatibility/2006">
              <mc:Choice xmlns:v="urn:schemas-microsoft-com:vml" Requires="v">
                <p:oleObj name="公式" r:id="rId9" imgW="1511300" imgH="228600" progId="Equation.3">
                  <p:embed/>
                </p:oleObj>
              </mc:Choice>
              <mc:Fallback>
                <p:oleObj name="公式" r:id="rId9" imgW="1511300" imgH="2286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1788" y="4176713"/>
                        <a:ext cx="33988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5393" name="Object 17">
            <a:extLst>
              <a:ext uri="{FF2B5EF4-FFF2-40B4-BE49-F238E27FC236}">
                <a16:creationId xmlns:a16="http://schemas.microsoft.com/office/drawing/2014/main" id="{3E866F5F-9C7A-6E12-E477-8BF667CFF879}"/>
              </a:ext>
            </a:extLst>
          </p:cNvPr>
          <p:cNvGraphicFramePr>
            <a:graphicFrameLocks noChangeAspect="1"/>
          </p:cNvGraphicFramePr>
          <p:nvPr/>
        </p:nvGraphicFramePr>
        <p:xfrm>
          <a:off x="2087563" y="4703763"/>
          <a:ext cx="5000625" cy="977900"/>
        </p:xfrm>
        <a:graphic>
          <a:graphicData uri="http://schemas.openxmlformats.org/presentationml/2006/ole">
            <mc:AlternateContent xmlns:mc="http://schemas.openxmlformats.org/markup-compatibility/2006">
              <mc:Choice xmlns:v="urn:schemas-microsoft-com:vml" Requires="v">
                <p:oleObj name="公式" r:id="rId11" imgW="2209800" imgH="431800" progId="Equation.3">
                  <p:embed/>
                </p:oleObj>
              </mc:Choice>
              <mc:Fallback>
                <p:oleObj name="公式" r:id="rId11" imgW="2209800" imgH="4318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7563" y="4703763"/>
                        <a:ext cx="50006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5394" name="Text Box 18">
            <a:extLst>
              <a:ext uri="{FF2B5EF4-FFF2-40B4-BE49-F238E27FC236}">
                <a16:creationId xmlns:a16="http://schemas.microsoft.com/office/drawing/2014/main" id="{80A9D637-4509-B841-7559-EA746029F10B}"/>
              </a:ext>
            </a:extLst>
          </p:cNvPr>
          <p:cNvSpPr txBox="1">
            <a:spLocks noChangeArrowheads="1"/>
          </p:cNvSpPr>
          <p:nvPr/>
        </p:nvSpPr>
        <p:spPr bwMode="auto">
          <a:xfrm>
            <a:off x="4787900" y="5886450"/>
            <a:ext cx="3024188"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频率</a:t>
            </a:r>
            <a:r>
              <a:rPr lang="zh-CN" altLang="en-US"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习惯取正值</a:t>
            </a:r>
          </a:p>
        </p:txBody>
      </p:sp>
      <p:grpSp>
        <p:nvGrpSpPr>
          <p:cNvPr id="34829" name="Group 25">
            <a:extLst>
              <a:ext uri="{FF2B5EF4-FFF2-40B4-BE49-F238E27FC236}">
                <a16:creationId xmlns:a16="http://schemas.microsoft.com/office/drawing/2014/main" id="{CEBD0B75-32D5-5DF6-14F2-9A0D602752C1}"/>
              </a:ext>
            </a:extLst>
          </p:cNvPr>
          <p:cNvGrpSpPr>
            <a:grpSpLocks/>
          </p:cNvGrpSpPr>
          <p:nvPr/>
        </p:nvGrpSpPr>
        <p:grpSpPr bwMode="auto">
          <a:xfrm>
            <a:off x="641350" y="2295525"/>
            <a:ext cx="3067050" cy="989013"/>
            <a:chOff x="-50" y="1582"/>
            <a:chExt cx="1932" cy="623"/>
          </a:xfrm>
        </p:grpSpPr>
        <p:graphicFrame>
          <p:nvGraphicFramePr>
            <p:cNvPr id="34838" name="Object 8">
              <a:extLst>
                <a:ext uri="{FF2B5EF4-FFF2-40B4-BE49-F238E27FC236}">
                  <a16:creationId xmlns:a16="http://schemas.microsoft.com/office/drawing/2014/main" id="{A637C926-F0A9-E66C-63A1-090B4DD6D067}"/>
                </a:ext>
              </a:extLst>
            </p:cNvPr>
            <p:cNvGraphicFramePr>
              <a:graphicFrameLocks noChangeAspect="1"/>
            </p:cNvGraphicFramePr>
            <p:nvPr/>
          </p:nvGraphicFramePr>
          <p:xfrm>
            <a:off x="385" y="1816"/>
            <a:ext cx="1497" cy="389"/>
          </p:xfrm>
          <a:graphic>
            <a:graphicData uri="http://schemas.openxmlformats.org/presentationml/2006/ole">
              <mc:AlternateContent xmlns:mc="http://schemas.openxmlformats.org/markup-compatibility/2006">
                <mc:Choice xmlns:v="urn:schemas-microsoft-com:vml" Requires="v">
                  <p:oleObj name="公式" r:id="rId13" imgW="914400" imgH="241300" progId="Equation.3">
                    <p:embed/>
                  </p:oleObj>
                </mc:Choice>
                <mc:Fallback>
                  <p:oleObj name="公式" r:id="rId13" imgW="914400" imgH="2413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 y="1816"/>
                          <a:ext cx="149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9" name="Text Box 24">
              <a:extLst>
                <a:ext uri="{FF2B5EF4-FFF2-40B4-BE49-F238E27FC236}">
                  <a16:creationId xmlns:a16="http://schemas.microsoft.com/office/drawing/2014/main" id="{EF98283B-0684-52C6-EE0B-1174BF3C92B2}"/>
                </a:ext>
              </a:extLst>
            </p:cNvPr>
            <p:cNvSpPr txBox="1">
              <a:spLocks noChangeArrowheads="1"/>
            </p:cNvSpPr>
            <p:nvPr/>
          </p:nvSpPr>
          <p:spPr bwMode="auto">
            <a:xfrm>
              <a:off x="-50" y="1582"/>
              <a:ext cx="11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格波的解 ：</a:t>
              </a:r>
            </a:p>
          </p:txBody>
        </p:sp>
      </p:grpSp>
      <p:sp>
        <p:nvSpPr>
          <p:cNvPr id="34830" name="灯片编号占位符 4">
            <a:extLst>
              <a:ext uri="{FF2B5EF4-FFF2-40B4-BE49-F238E27FC236}">
                <a16:creationId xmlns:a16="http://schemas.microsoft.com/office/drawing/2014/main" id="{5B57BCEE-BB49-226A-BE82-08BF5DB3FD76}"/>
              </a:ext>
            </a:extLst>
          </p:cNvPr>
          <p:cNvSpPr>
            <a:spLocks noGrp="1"/>
          </p:cNvSpPr>
          <p:nvPr>
            <p:ph type="sldNum" sz="quarter" idx="12"/>
          </p:nvPr>
        </p:nvSpPr>
        <p:spPr bwMode="auto">
          <a:xfrm>
            <a:off x="6553200" y="651986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9D7DC24-DBC0-44C1-B26A-D38CCC2C2D9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28</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840C965D-8736-1F60-00B4-1BB312FC1323}"/>
              </a:ext>
            </a:extLst>
          </p:cNvPr>
          <p:cNvGrpSpPr>
            <a:grpSpLocks/>
          </p:cNvGrpSpPr>
          <p:nvPr/>
        </p:nvGrpSpPr>
        <p:grpSpPr bwMode="auto">
          <a:xfrm>
            <a:off x="3779838" y="2149475"/>
            <a:ext cx="5256212" cy="1152525"/>
            <a:chOff x="3779838" y="2149475"/>
            <a:chExt cx="5256212" cy="1152525"/>
          </a:xfrm>
        </p:grpSpPr>
        <p:grpSp>
          <p:nvGrpSpPr>
            <p:cNvPr id="34832" name="Group 28">
              <a:extLst>
                <a:ext uri="{FF2B5EF4-FFF2-40B4-BE49-F238E27FC236}">
                  <a16:creationId xmlns:a16="http://schemas.microsoft.com/office/drawing/2014/main" id="{1E7254F2-9B7E-660C-D4C5-42833669E257}"/>
                </a:ext>
              </a:extLst>
            </p:cNvPr>
            <p:cNvGrpSpPr>
              <a:grpSpLocks/>
            </p:cNvGrpSpPr>
            <p:nvPr/>
          </p:nvGrpSpPr>
          <p:grpSpPr bwMode="auto">
            <a:xfrm>
              <a:off x="3779838" y="2149475"/>
              <a:ext cx="5256212" cy="1152525"/>
              <a:chOff x="2381" y="1344"/>
              <a:chExt cx="3311" cy="726"/>
            </a:xfrm>
          </p:grpSpPr>
          <p:grpSp>
            <p:nvGrpSpPr>
              <p:cNvPr id="34834" name="Group 21">
                <a:extLst>
                  <a:ext uri="{FF2B5EF4-FFF2-40B4-BE49-F238E27FC236}">
                    <a16:creationId xmlns:a16="http://schemas.microsoft.com/office/drawing/2014/main" id="{3331A3FD-C4FA-9E96-5761-8BB80CB2BD61}"/>
                  </a:ext>
                </a:extLst>
              </p:cNvPr>
              <p:cNvGrpSpPr>
                <a:grpSpLocks/>
              </p:cNvGrpSpPr>
              <p:nvPr/>
            </p:nvGrpSpPr>
            <p:grpSpPr bwMode="auto">
              <a:xfrm>
                <a:off x="2676" y="1344"/>
                <a:ext cx="3016" cy="726"/>
                <a:chOff x="2744" y="754"/>
                <a:chExt cx="3016" cy="726"/>
              </a:xfrm>
            </p:grpSpPr>
            <p:sp>
              <p:nvSpPr>
                <p:cNvPr id="34836" name="Rectangle 20">
                  <a:extLst>
                    <a:ext uri="{FF2B5EF4-FFF2-40B4-BE49-F238E27FC236}">
                      <a16:creationId xmlns:a16="http://schemas.microsoft.com/office/drawing/2014/main" id="{796531BB-2716-DB90-3A0C-0ED1CA370B63}"/>
                    </a:ext>
                  </a:extLst>
                </p:cNvPr>
                <p:cNvSpPr>
                  <a:spLocks noChangeArrowheads="1"/>
                </p:cNvSpPr>
                <p:nvPr/>
              </p:nvSpPr>
              <p:spPr bwMode="auto">
                <a:xfrm>
                  <a:off x="2744" y="754"/>
                  <a:ext cx="3016" cy="72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837" name="Text Box 17">
                  <a:extLst>
                    <a:ext uri="{FF2B5EF4-FFF2-40B4-BE49-F238E27FC236}">
                      <a16:creationId xmlns:a16="http://schemas.microsoft.com/office/drawing/2014/main" id="{F870D7A7-52A0-C6F4-6EFA-75A005131AEA}"/>
                    </a:ext>
                  </a:extLst>
                </p:cNvPr>
                <p:cNvSpPr txBox="1">
                  <a:spLocks noChangeArrowheads="1"/>
                </p:cNvSpPr>
                <p:nvPr/>
              </p:nvSpPr>
              <p:spPr bwMode="auto">
                <a:xfrm>
                  <a:off x="2835" y="766"/>
                  <a:ext cx="12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运动方程：  </a:t>
                  </a:r>
                </a:p>
              </p:txBody>
            </p:sp>
          </p:grpSp>
          <p:sp>
            <p:nvSpPr>
              <p:cNvPr id="34835" name="AutoShape 27">
                <a:extLst>
                  <a:ext uri="{FF2B5EF4-FFF2-40B4-BE49-F238E27FC236}">
                    <a16:creationId xmlns:a16="http://schemas.microsoft.com/office/drawing/2014/main" id="{E7929BE2-5859-984E-9000-A22AED068D78}"/>
                  </a:ext>
                </a:extLst>
              </p:cNvPr>
              <p:cNvSpPr>
                <a:spLocks noChangeArrowheads="1"/>
              </p:cNvSpPr>
              <p:nvPr/>
            </p:nvSpPr>
            <p:spPr bwMode="auto">
              <a:xfrm>
                <a:off x="2381" y="1742"/>
                <a:ext cx="363" cy="227"/>
              </a:xfrm>
              <a:prstGeom prst="rightArrow">
                <a:avLst>
                  <a:gd name="adj1" fmla="val 50000"/>
                  <a:gd name="adj2" fmla="val 39978"/>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34833" name="对象 26">
                  <a:extLst>
                    <a:ext uri="{FF2B5EF4-FFF2-40B4-BE49-F238E27FC236}">
                      <a16:creationId xmlns:a16="http://schemas.microsoft.com/office/drawing/2014/main" id="{B66AA62A-963B-3282-30F5-2A9FBC835689}"/>
                    </a:ext>
                  </a:extLst>
                </p:cNvPr>
                <p:cNvSpPr txBox="1"/>
                <p:nvPr/>
              </p:nvSpPr>
              <p:spPr bwMode="auto">
                <a:xfrm>
                  <a:off x="4572000" y="2665673"/>
                  <a:ext cx="4208461" cy="573881"/>
                </a:xfrm>
                <a:prstGeom prst="rect">
                  <a:avLst/>
                </a:prstGeom>
                <a:gradFill rotWithShape="0">
                  <a:gsLst>
                    <a:gs pos="0">
                      <a:srgbClr val="FFCCFF"/>
                    </a:gs>
                    <a:gs pos="50000">
                      <a:srgbClr val="FFFCFF"/>
                    </a:gs>
                    <a:gs pos="100000">
                      <a:srgbClr val="FFCCFF"/>
                    </a:gs>
                  </a:gsLst>
                  <a:lin ang="5400000" scaled="1"/>
                </a:gradFill>
                <a:ln>
                  <a:noFill/>
                </a:ln>
              </p:spPr>
              <p:txBody>
                <a:bodyPr>
                  <a:noAutofit/>
                </a:bodyPr>
                <a:lstStyle/>
                <a:p>
                  <a:pPr/>
                  <a14:m>
                    <m:oMathPara xmlns:m="http://schemas.openxmlformats.org/officeDocument/2006/math">
                      <m:oMathParaPr>
                        <m:jc m:val="center"/>
                      </m:oMathParaPr>
                      <m:oMath xmlns:m="http://schemas.openxmlformats.org/officeDocument/2006/math">
                        <m:r>
                          <a:rPr lang="zh-MO" altLang="en-US" sz="2400" i="1">
                            <a:solidFill>
                              <a:srgbClr val="000000"/>
                            </a:solidFill>
                            <a:latin typeface="Cambria Math" panose="02040503050406030204" pitchFamily="18" charset="0"/>
                          </a:rPr>
                          <m:t>𝑚</m:t>
                        </m:r>
                        <m:sSub>
                          <m:sSubPr>
                            <m:ctrlPr>
                              <a:rPr lang="zh-MO" altLang="en-US" sz="2400" i="1">
                                <a:solidFill>
                                  <a:srgbClr val="000000"/>
                                </a:solidFill>
                                <a:latin typeface="Cambria Math" panose="02040503050406030204" pitchFamily="18" charset="0"/>
                              </a:rPr>
                            </m:ctrlPr>
                          </m:sSubPr>
                          <m:e>
                            <m:acc>
                              <m:accPr>
                                <m:chr m:val="̈"/>
                                <m:ctrlPr>
                                  <a:rPr lang="zh-MO" altLang="en-US" sz="2400" i="1">
                                    <a:solidFill>
                                      <a:srgbClr val="000000"/>
                                    </a:solidFill>
                                    <a:latin typeface="Cambria Math" panose="02040503050406030204" pitchFamily="18" charset="0"/>
                                  </a:rPr>
                                </m:ctrlPr>
                              </m:accPr>
                              <m:e>
                                <m:r>
                                  <a:rPr lang="zh-MO" altLang="en-US" sz="2400" i="1">
                                    <a:solidFill>
                                      <a:srgbClr val="000000"/>
                                    </a:solidFill>
                                    <a:latin typeface="Cambria Math" panose="02040503050406030204" pitchFamily="18" charset="0"/>
                                  </a:rPr>
                                  <m:t>𝜇</m:t>
                                </m:r>
                              </m:e>
                            </m:acc>
                          </m:e>
                          <m:sub>
                            <m:r>
                              <a:rPr lang="zh-MO" altLang="en-US" sz="2400" i="1">
                                <a:solidFill>
                                  <a:srgbClr val="000000"/>
                                </a:solidFill>
                                <a:latin typeface="Cambria Math" panose="02040503050406030204" pitchFamily="18" charset="0"/>
                              </a:rPr>
                              <m:t>𝑛</m:t>
                            </m:r>
                          </m:sub>
                        </m:sSub>
                        <m:r>
                          <a:rPr lang="zh-MO" altLang="en-US" sz="2400" i="1">
                            <a:solidFill>
                              <a:srgbClr val="000000"/>
                            </a:solidFill>
                            <a:latin typeface="Cambria Math" panose="02040503050406030204" pitchFamily="18" charset="0"/>
                          </a:rPr>
                          <m:t>=</m:t>
                        </m:r>
                        <m:r>
                          <a:rPr lang="zh-MO" altLang="en-US" sz="2400" i="1">
                            <a:solidFill>
                              <a:srgbClr val="000000"/>
                            </a:solidFill>
                            <a:latin typeface="Cambria Math" panose="02040503050406030204" pitchFamily="18" charset="0"/>
                          </a:rPr>
                          <m:t>𝛽</m:t>
                        </m:r>
                        <m:r>
                          <a:rPr lang="zh-MO" altLang="en-US" sz="2400" i="1">
                            <a:solidFill>
                              <a:srgbClr val="000000"/>
                            </a:solidFill>
                            <a:latin typeface="Cambria Math" panose="02040503050406030204" pitchFamily="18" charset="0"/>
                          </a:rPr>
                          <m:t>(</m:t>
                        </m:r>
                        <m:sSub>
                          <m:sSubPr>
                            <m:ctrlPr>
                              <a:rPr lang="zh-MO" altLang="en-US" sz="2400" i="1">
                                <a:solidFill>
                                  <a:srgbClr val="000000"/>
                                </a:solidFill>
                                <a:latin typeface="Cambria Math" panose="02040503050406030204" pitchFamily="18" charset="0"/>
                              </a:rPr>
                            </m:ctrlPr>
                          </m:sSubPr>
                          <m:e>
                            <m:r>
                              <a:rPr lang="zh-MO" altLang="en-US" sz="2400" i="1">
                                <a:solidFill>
                                  <a:srgbClr val="000000"/>
                                </a:solidFill>
                                <a:latin typeface="Cambria Math" panose="02040503050406030204" pitchFamily="18" charset="0"/>
                              </a:rPr>
                              <m:t>𝜇</m:t>
                            </m:r>
                          </m:e>
                          <m:sub>
                            <m:r>
                              <a:rPr lang="zh-MO" altLang="en-US" sz="2400" i="1">
                                <a:solidFill>
                                  <a:srgbClr val="000000"/>
                                </a:solidFill>
                                <a:latin typeface="Cambria Math" panose="02040503050406030204" pitchFamily="18" charset="0"/>
                              </a:rPr>
                              <m:t>𝑛</m:t>
                            </m:r>
                            <m:r>
                              <a:rPr lang="zh-MO" altLang="en-US" sz="2400" i="1">
                                <a:solidFill>
                                  <a:srgbClr val="000000"/>
                                </a:solidFill>
                                <a:latin typeface="Cambria Math" panose="02040503050406030204" pitchFamily="18" charset="0"/>
                              </a:rPr>
                              <m:t>+1</m:t>
                            </m:r>
                          </m:sub>
                        </m:sSub>
                        <m:r>
                          <a:rPr lang="zh-MO" altLang="en-US" sz="2400" i="1">
                            <a:solidFill>
                              <a:srgbClr val="000000"/>
                            </a:solidFill>
                            <a:latin typeface="Cambria Math" panose="02040503050406030204" pitchFamily="18" charset="0"/>
                          </a:rPr>
                          <m:t>+</m:t>
                        </m:r>
                        <m:sSub>
                          <m:sSubPr>
                            <m:ctrlPr>
                              <a:rPr lang="zh-MO" altLang="en-US" sz="2400" i="1">
                                <a:solidFill>
                                  <a:srgbClr val="000000"/>
                                </a:solidFill>
                                <a:latin typeface="Cambria Math" panose="02040503050406030204" pitchFamily="18" charset="0"/>
                              </a:rPr>
                            </m:ctrlPr>
                          </m:sSubPr>
                          <m:e>
                            <m:r>
                              <a:rPr lang="zh-MO" altLang="en-US" sz="2400" i="1">
                                <a:solidFill>
                                  <a:srgbClr val="000000"/>
                                </a:solidFill>
                                <a:latin typeface="Cambria Math" panose="02040503050406030204" pitchFamily="18" charset="0"/>
                              </a:rPr>
                              <m:t>𝜇</m:t>
                            </m:r>
                          </m:e>
                          <m:sub>
                            <m:r>
                              <a:rPr lang="zh-MO" altLang="en-US" sz="2400" i="1">
                                <a:solidFill>
                                  <a:srgbClr val="000000"/>
                                </a:solidFill>
                                <a:latin typeface="Cambria Math" panose="02040503050406030204" pitchFamily="18" charset="0"/>
                              </a:rPr>
                              <m:t>𝑛</m:t>
                            </m:r>
                            <m:r>
                              <a:rPr lang="zh-MO" altLang="en-US" sz="2400" i="1">
                                <a:solidFill>
                                  <a:srgbClr val="000000"/>
                                </a:solidFill>
                                <a:latin typeface="Cambria Math" panose="02040503050406030204" pitchFamily="18" charset="0"/>
                              </a:rPr>
                              <m:t>−1</m:t>
                            </m:r>
                          </m:sub>
                        </m:sSub>
                        <m:r>
                          <a:rPr lang="zh-MO" altLang="en-US" sz="2400" i="1">
                            <a:solidFill>
                              <a:srgbClr val="000000"/>
                            </a:solidFill>
                            <a:latin typeface="Cambria Math" panose="02040503050406030204" pitchFamily="18" charset="0"/>
                          </a:rPr>
                          <m:t>−2</m:t>
                        </m:r>
                        <m:sSub>
                          <m:sSubPr>
                            <m:ctrlPr>
                              <a:rPr lang="zh-MO" altLang="en-US" sz="2400" i="1">
                                <a:solidFill>
                                  <a:srgbClr val="000000"/>
                                </a:solidFill>
                                <a:latin typeface="Cambria Math" panose="02040503050406030204" pitchFamily="18" charset="0"/>
                              </a:rPr>
                            </m:ctrlPr>
                          </m:sSubPr>
                          <m:e>
                            <m:r>
                              <a:rPr lang="zh-MO" altLang="en-US" sz="2400" i="1">
                                <a:solidFill>
                                  <a:srgbClr val="000000"/>
                                </a:solidFill>
                                <a:latin typeface="Cambria Math" panose="02040503050406030204" pitchFamily="18" charset="0"/>
                              </a:rPr>
                              <m:t>𝜇</m:t>
                            </m:r>
                          </m:e>
                          <m:sub>
                            <m:r>
                              <a:rPr lang="zh-MO" altLang="en-US" sz="2400" i="1">
                                <a:solidFill>
                                  <a:srgbClr val="000000"/>
                                </a:solidFill>
                                <a:latin typeface="Cambria Math" panose="02040503050406030204" pitchFamily="18" charset="0"/>
                              </a:rPr>
                              <m:t>𝑛</m:t>
                            </m:r>
                          </m:sub>
                        </m:sSub>
                        <m:r>
                          <a:rPr lang="zh-MO" altLang="en-US" sz="2400" i="1">
                            <a:solidFill>
                              <a:srgbClr val="000000"/>
                            </a:solidFill>
                            <a:latin typeface="Cambria Math" panose="02040503050406030204" pitchFamily="18" charset="0"/>
                          </a:rPr>
                          <m:t>)</m:t>
                        </m:r>
                      </m:oMath>
                    </m:oMathPara>
                  </a14:m>
                  <a:endParaRPr lang="zh-MO" altLang="en-US" sz="2400" dirty="0"/>
                </a:p>
              </p:txBody>
            </p:sp>
          </mc:Choice>
          <mc:Fallback xmlns="">
            <p:sp>
              <p:nvSpPr>
                <p:cNvPr id="34833" name="对象 26">
                  <a:extLst>
                    <a:ext uri="{FF2B5EF4-FFF2-40B4-BE49-F238E27FC236}">
                      <a16:creationId xmlns:a16="http://schemas.microsoft.com/office/drawing/2014/main" id="{B66AA62A-963B-3282-30F5-2A9FBC835689}"/>
                    </a:ext>
                  </a:extLst>
                </p:cNvPr>
                <p:cNvSpPr txBox="1">
                  <a:spLocks noRot="1" noChangeAspect="1" noMove="1" noResize="1" noEditPoints="1" noAdjustHandles="1" noChangeArrowheads="1" noChangeShapeType="1" noTextEdit="1"/>
                </p:cNvSpPr>
                <p:nvPr/>
              </p:nvSpPr>
              <p:spPr bwMode="auto">
                <a:xfrm>
                  <a:off x="4572000" y="2665673"/>
                  <a:ext cx="4208461" cy="573881"/>
                </a:xfrm>
                <a:prstGeom prst="rect">
                  <a:avLst/>
                </a:prstGeom>
                <a:blipFill>
                  <a:blip r:embed="rId15"/>
                  <a:stretch>
                    <a:fillRect/>
                  </a:stretch>
                </a:blipFill>
                <a:ln>
                  <a:noFill/>
                </a:ln>
              </p:spPr>
              <p:txBody>
                <a:bodyPr/>
                <a:lstStyle/>
                <a:p>
                  <a:r>
                    <a:rPr lang="zh-MO"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5386"/>
                                        </p:tgtEl>
                                        <p:attrNameLst>
                                          <p:attrName>style.visibility</p:attrName>
                                        </p:attrNameLst>
                                      </p:cBhvr>
                                      <p:to>
                                        <p:strVal val="visible"/>
                                      </p:to>
                                    </p:set>
                                    <p:anim calcmode="lin" valueType="num">
                                      <p:cBhvr additive="base">
                                        <p:cTn id="13" dur="500" fill="hold"/>
                                        <p:tgtEl>
                                          <p:spTgt spid="485386"/>
                                        </p:tgtEl>
                                        <p:attrNameLst>
                                          <p:attrName>ppt_x</p:attrName>
                                        </p:attrNameLst>
                                      </p:cBhvr>
                                      <p:tavLst>
                                        <p:tav tm="0">
                                          <p:val>
                                            <p:strVal val="#ppt_x"/>
                                          </p:val>
                                        </p:tav>
                                        <p:tav tm="100000">
                                          <p:val>
                                            <p:strVal val="#ppt_x"/>
                                          </p:val>
                                        </p:tav>
                                      </p:tavLst>
                                    </p:anim>
                                    <p:anim calcmode="lin" valueType="num">
                                      <p:cBhvr additive="base">
                                        <p:cTn id="14" dur="500" fill="hold"/>
                                        <p:tgtEl>
                                          <p:spTgt spid="4853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485390"/>
                                        </p:tgtEl>
                                        <p:attrNameLst>
                                          <p:attrName>style.visibility</p:attrName>
                                        </p:attrNameLst>
                                      </p:cBhvr>
                                      <p:to>
                                        <p:strVal val="visible"/>
                                      </p:to>
                                    </p:set>
                                    <p:animEffect transition="in" filter="box(in)">
                                      <p:cBhvr>
                                        <p:cTn id="19" dur="500"/>
                                        <p:tgtEl>
                                          <p:spTgt spid="485390"/>
                                        </p:tgtEl>
                                      </p:cBhvr>
                                    </p:animEffect>
                                  </p:childTnLst>
                                </p:cTn>
                              </p:par>
                              <p:par>
                                <p:cTn id="20" presetID="4" presetClass="entr" presetSubtype="16" fill="hold" nodeType="withEffect">
                                  <p:stCondLst>
                                    <p:cond delay="0"/>
                                  </p:stCondLst>
                                  <p:childTnLst>
                                    <p:set>
                                      <p:cBhvr>
                                        <p:cTn id="21" dur="1" fill="hold">
                                          <p:stCondLst>
                                            <p:cond delay="0"/>
                                          </p:stCondLst>
                                        </p:cTn>
                                        <p:tgtEl>
                                          <p:spTgt spid="485389"/>
                                        </p:tgtEl>
                                        <p:attrNameLst>
                                          <p:attrName>style.visibility</p:attrName>
                                        </p:attrNameLst>
                                      </p:cBhvr>
                                      <p:to>
                                        <p:strVal val="visible"/>
                                      </p:to>
                                    </p:set>
                                    <p:animEffect transition="in" filter="box(in)">
                                      <p:cBhvr>
                                        <p:cTn id="22" dur="500"/>
                                        <p:tgtEl>
                                          <p:spTgt spid="4853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485391"/>
                                        </p:tgtEl>
                                        <p:attrNameLst>
                                          <p:attrName>style.visibility</p:attrName>
                                        </p:attrNameLst>
                                      </p:cBhvr>
                                      <p:to>
                                        <p:strVal val="visible"/>
                                      </p:to>
                                    </p:set>
                                    <p:anim calcmode="lin" valueType="num">
                                      <p:cBhvr>
                                        <p:cTn id="27" dur="500" fill="hold"/>
                                        <p:tgtEl>
                                          <p:spTgt spid="485391"/>
                                        </p:tgtEl>
                                        <p:attrNameLst>
                                          <p:attrName>ppt_w</p:attrName>
                                        </p:attrNameLst>
                                      </p:cBhvr>
                                      <p:tavLst>
                                        <p:tav tm="0">
                                          <p:val>
                                            <p:fltVal val="0"/>
                                          </p:val>
                                        </p:tav>
                                        <p:tav tm="100000">
                                          <p:val>
                                            <p:strVal val="#ppt_w"/>
                                          </p:val>
                                        </p:tav>
                                      </p:tavLst>
                                    </p:anim>
                                    <p:anim calcmode="lin" valueType="num">
                                      <p:cBhvr>
                                        <p:cTn id="28" dur="500" fill="hold"/>
                                        <p:tgtEl>
                                          <p:spTgt spid="485391"/>
                                        </p:tgtEl>
                                        <p:attrNameLst>
                                          <p:attrName>ppt_h</p:attrName>
                                        </p:attrNameLst>
                                      </p:cBhvr>
                                      <p:tavLst>
                                        <p:tav tm="0">
                                          <p:val>
                                            <p:fltVal val="0"/>
                                          </p:val>
                                        </p:tav>
                                        <p:tav tm="100000">
                                          <p:val>
                                            <p:strVal val="#ppt_h"/>
                                          </p:val>
                                        </p:tav>
                                      </p:tavLst>
                                    </p:anim>
                                    <p:anim calcmode="lin" valueType="num">
                                      <p:cBhvr>
                                        <p:cTn id="29" dur="500" fill="hold"/>
                                        <p:tgtEl>
                                          <p:spTgt spid="485391"/>
                                        </p:tgtEl>
                                        <p:attrNameLst>
                                          <p:attrName>style.rotation</p:attrName>
                                        </p:attrNameLst>
                                      </p:cBhvr>
                                      <p:tavLst>
                                        <p:tav tm="0">
                                          <p:val>
                                            <p:fltVal val="360"/>
                                          </p:val>
                                        </p:tav>
                                        <p:tav tm="100000">
                                          <p:val>
                                            <p:fltVal val="0"/>
                                          </p:val>
                                        </p:tav>
                                      </p:tavLst>
                                    </p:anim>
                                    <p:animEffect transition="in" filter="fade">
                                      <p:cBhvr>
                                        <p:cTn id="30" dur="500"/>
                                        <p:tgtEl>
                                          <p:spTgt spid="48539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8539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853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5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B29F5E7B-44AD-142A-E1CD-90F3536600FC}"/>
              </a:ext>
            </a:extLst>
          </p:cNvPr>
          <p:cNvSpPr>
            <a:spLocks noChangeArrowheads="1"/>
          </p:cNvSpPr>
          <p:nvPr/>
        </p:nvSpPr>
        <p:spPr bwMode="auto">
          <a:xfrm>
            <a:off x="0" y="31162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6867" name="Object 6">
            <a:extLst>
              <a:ext uri="{FF2B5EF4-FFF2-40B4-BE49-F238E27FC236}">
                <a16:creationId xmlns:a16="http://schemas.microsoft.com/office/drawing/2014/main" id="{38BF5A5C-8071-7104-6612-6CBCDA2F7E7A}"/>
              </a:ext>
            </a:extLst>
          </p:cNvPr>
          <p:cNvGraphicFramePr>
            <a:graphicFrameLocks noChangeAspect="1"/>
          </p:cNvGraphicFramePr>
          <p:nvPr/>
        </p:nvGraphicFramePr>
        <p:xfrm>
          <a:off x="1258888" y="1701800"/>
          <a:ext cx="2952750" cy="1162050"/>
        </p:xfrm>
        <a:graphic>
          <a:graphicData uri="http://schemas.openxmlformats.org/presentationml/2006/ole">
            <mc:AlternateContent xmlns:mc="http://schemas.openxmlformats.org/markup-compatibility/2006">
              <mc:Choice xmlns:v="urn:schemas-microsoft-com:vml" Requires="v">
                <p:oleObj name="公式" r:id="rId3" imgW="1193800" imgH="469900" progId="Equation.3">
                  <p:embed/>
                </p:oleObj>
              </mc:Choice>
              <mc:Fallback>
                <p:oleObj name="公式" r:id="rId3" imgW="1193800" imgH="4699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01800"/>
                        <a:ext cx="29527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0391" name="Text Box 7">
            <a:extLst>
              <a:ext uri="{FF2B5EF4-FFF2-40B4-BE49-F238E27FC236}">
                <a16:creationId xmlns:a16="http://schemas.microsoft.com/office/drawing/2014/main" id="{644EE97B-896C-22F6-CAB6-B6878CD60FF5}"/>
              </a:ext>
            </a:extLst>
          </p:cNvPr>
          <p:cNvSpPr txBox="1">
            <a:spLocks noChangeArrowheads="1"/>
          </p:cNvSpPr>
          <p:nvPr/>
        </p:nvSpPr>
        <p:spPr bwMode="auto">
          <a:xfrm>
            <a:off x="765175" y="2960688"/>
            <a:ext cx="7634288"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公式与原子号</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无关，说明</a:t>
            </a:r>
            <a:r>
              <a:rPr lang="zh-CN" altLang="en-US" sz="2600" b="1" u="sng">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频率</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适合所有原子的运动方程</a:t>
            </a:r>
          </a:p>
        </p:txBody>
      </p:sp>
      <p:sp>
        <p:nvSpPr>
          <p:cNvPr id="36869" name="Rectangle 2">
            <a:extLst>
              <a:ext uri="{FF2B5EF4-FFF2-40B4-BE49-F238E27FC236}">
                <a16:creationId xmlns:a16="http://schemas.microsoft.com/office/drawing/2014/main" id="{01A1357D-58A0-5DAC-479D-3E01C9AB04DC}"/>
              </a:ext>
            </a:extLst>
          </p:cNvPr>
          <p:cNvSpPr>
            <a:spLocks noRot="1" noChangeArrowheads="1"/>
          </p:cNvSpPr>
          <p:nvPr/>
        </p:nvSpPr>
        <p:spPr bwMode="auto">
          <a:xfrm>
            <a:off x="754063" y="188913"/>
            <a:ext cx="763428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80000"/>
              </a:lnSpc>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格波解中频率与波数的关系</a:t>
            </a:r>
            <a:b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色散关系</a:t>
            </a:r>
            <a:r>
              <a:rPr lang="el-GR" altLang="zh-CN" sz="4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614857" name="Text Box 9">
            <a:extLst>
              <a:ext uri="{FF2B5EF4-FFF2-40B4-BE49-F238E27FC236}">
                <a16:creationId xmlns:a16="http://schemas.microsoft.com/office/drawing/2014/main" id="{BD95605D-7BD0-EBDB-1F31-2E8F4B41BCD7}"/>
              </a:ext>
            </a:extLst>
          </p:cNvPr>
          <p:cNvSpPr txBox="1">
            <a:spLocks noChangeArrowheads="1"/>
          </p:cNvSpPr>
          <p:nvPr/>
        </p:nvSpPr>
        <p:spPr bwMode="auto">
          <a:xfrm>
            <a:off x="765175" y="3944938"/>
            <a:ext cx="76342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所有原子同时做频率为</a:t>
            </a:r>
            <a:r>
              <a:rPr lang="zh-CN" altLang="en-US"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的波动，原子间有固定的相位差</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a:t>
            </a: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14858" name="Rectangle 10">
            <a:extLst>
              <a:ext uri="{FF2B5EF4-FFF2-40B4-BE49-F238E27FC236}">
                <a16:creationId xmlns:a16="http://schemas.microsoft.com/office/drawing/2014/main" id="{97906948-B59F-3DB4-7F34-014AC87C28E0}"/>
              </a:ext>
            </a:extLst>
          </p:cNvPr>
          <p:cNvSpPr>
            <a:spLocks noChangeArrowheads="1"/>
          </p:cNvSpPr>
          <p:nvPr/>
        </p:nvSpPr>
        <p:spPr bwMode="auto">
          <a:xfrm>
            <a:off x="765175" y="4994275"/>
            <a:ext cx="7623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根据色散关系，频率</a:t>
            </a:r>
            <a:r>
              <a:rPr lang="zh-CN" altLang="en-US"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不能大于</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m</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baseline="30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1/2 </a:t>
            </a:r>
          </a:p>
        </p:txBody>
      </p:sp>
      <p:sp>
        <p:nvSpPr>
          <p:cNvPr id="1614859" name="Text Box 11">
            <a:extLst>
              <a:ext uri="{FF2B5EF4-FFF2-40B4-BE49-F238E27FC236}">
                <a16:creationId xmlns:a16="http://schemas.microsoft.com/office/drawing/2014/main" id="{A3149AA5-1858-B1FA-0C61-A0ED78FB7B02}"/>
              </a:ext>
            </a:extLst>
          </p:cNvPr>
          <p:cNvSpPr txBox="1">
            <a:spLocks noChangeArrowheads="1"/>
          </p:cNvSpPr>
          <p:nvPr/>
        </p:nvSpPr>
        <p:spPr bwMode="auto">
          <a:xfrm>
            <a:off x="765175" y="5648325"/>
            <a:ext cx="6019800" cy="492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色散关系具有反演对称性                          </a:t>
            </a: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73" name="Text Box 12">
            <a:extLst>
              <a:ext uri="{FF2B5EF4-FFF2-40B4-BE49-F238E27FC236}">
                <a16:creationId xmlns:a16="http://schemas.microsoft.com/office/drawing/2014/main" id="{E7821522-AF93-F8B2-5C54-C8B78431D601}"/>
              </a:ext>
            </a:extLst>
          </p:cNvPr>
          <p:cNvSpPr txBox="1">
            <a:spLocks noChangeArrowheads="1"/>
          </p:cNvSpPr>
          <p:nvPr/>
        </p:nvSpPr>
        <p:spPr bwMode="auto">
          <a:xfrm>
            <a:off x="4216400" y="1997075"/>
            <a:ext cx="46736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频率与波数之间的关系式</a:t>
            </a:r>
          </a:p>
        </p:txBody>
      </p:sp>
      <p:sp>
        <p:nvSpPr>
          <p:cNvPr id="36874" name="灯片编号占位符 3">
            <a:extLst>
              <a:ext uri="{FF2B5EF4-FFF2-40B4-BE49-F238E27FC236}">
                <a16:creationId xmlns:a16="http://schemas.microsoft.com/office/drawing/2014/main" id="{B4BE25F7-8D9C-BA21-B269-0C600E7764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0C2C297-7AD0-4E03-AA5F-6DE4192B3D53}"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29</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03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614857"/>
                                        </p:tgtEl>
                                        <p:attrNameLst>
                                          <p:attrName>style.visibility</p:attrName>
                                        </p:attrNameLst>
                                      </p:cBhvr>
                                      <p:to>
                                        <p:strVal val="visible"/>
                                      </p:to>
                                    </p:set>
                                    <p:animEffect transition="in" filter="dissolve">
                                      <p:cBhvr>
                                        <p:cTn id="11" dur="500"/>
                                        <p:tgtEl>
                                          <p:spTgt spid="16148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614858"/>
                                        </p:tgtEl>
                                        <p:attrNameLst>
                                          <p:attrName>style.visibility</p:attrName>
                                        </p:attrNameLst>
                                      </p:cBhvr>
                                      <p:to>
                                        <p:strVal val="visible"/>
                                      </p:to>
                                    </p:set>
                                    <p:animEffect transition="in" filter="dissolve">
                                      <p:cBhvr>
                                        <p:cTn id="16" dur="500"/>
                                        <p:tgtEl>
                                          <p:spTgt spid="16148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614859"/>
                                        </p:tgtEl>
                                        <p:attrNameLst>
                                          <p:attrName>style.visibility</p:attrName>
                                        </p:attrNameLst>
                                      </p:cBhvr>
                                      <p:to>
                                        <p:strVal val="visible"/>
                                      </p:to>
                                    </p:set>
                                    <p:animEffect transition="in" filter="dissolve">
                                      <p:cBhvr>
                                        <p:cTn id="21" dur="500"/>
                                        <p:tgtEl>
                                          <p:spTgt spid="1614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1" grpId="0"/>
      <p:bldP spid="1614857" grpId="0"/>
      <p:bldP spid="1614858" grpId="0"/>
      <p:bldP spid="16148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600" y="164564"/>
            <a:ext cx="8883215" cy="523220"/>
            <a:chOff x="109330" y="1527776"/>
            <a:chExt cx="8883215" cy="523220"/>
          </a:xfrm>
        </p:grpSpPr>
        <p:sp>
          <p:nvSpPr>
            <p:cNvPr id="3" name="矩形 2"/>
            <p:cNvSpPr/>
            <p:nvPr/>
          </p:nvSpPr>
          <p:spPr>
            <a:xfrm>
              <a:off x="109330" y="1527776"/>
              <a:ext cx="1620957" cy="523220"/>
            </a:xfrm>
            <a:prstGeom prst="rect">
              <a:avLst/>
            </a:prstGeom>
          </p:spPr>
          <p:txBody>
            <a:bodyPr wrap="none">
              <a:spAutoFit/>
            </a:bodyPr>
            <a:lstStyle/>
            <a:p>
              <a:r>
                <a:rPr lang="zh-CN" altLang="en-US" sz="28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参考答案</a:t>
              </a:r>
              <a:endParaRPr lang="zh-CN" altLang="en-US" sz="2800" dirty="0">
                <a:solidFill>
                  <a:srgbClr val="0070C0"/>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730287" y="1846814"/>
              <a:ext cx="7262258"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矩形 4"/>
          <p:cNvSpPr/>
          <p:nvPr/>
        </p:nvSpPr>
        <p:spPr>
          <a:xfrm>
            <a:off x="384240" y="797621"/>
            <a:ext cx="620683"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 </a:t>
            </a:r>
            <a:endParaRPr lang="zh-CN" altLang="en-US" sz="2400" dirty="0"/>
          </a:p>
        </p:txBody>
      </p:sp>
      <p:cxnSp>
        <p:nvCxnSpPr>
          <p:cNvPr id="8" name="直接连接符 7"/>
          <p:cNvCxnSpPr/>
          <p:nvPr/>
        </p:nvCxnSpPr>
        <p:spPr>
          <a:xfrm flipV="1">
            <a:off x="881965" y="3091296"/>
            <a:ext cx="2899533" cy="85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06270" y="2977053"/>
            <a:ext cx="0" cy="14688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弧形 12"/>
          <p:cNvSpPr/>
          <p:nvPr/>
        </p:nvSpPr>
        <p:spPr>
          <a:xfrm>
            <a:off x="4006270" y="2939499"/>
            <a:ext cx="644022" cy="373049"/>
          </a:xfrm>
          <a:prstGeom prst="arc">
            <a:avLst>
              <a:gd name="adj1" fmla="val 10663742"/>
              <a:gd name="adj2" fmla="val 1621843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4" name="直接连接符 13"/>
          <p:cNvCxnSpPr/>
          <p:nvPr/>
        </p:nvCxnSpPr>
        <p:spPr>
          <a:xfrm flipV="1">
            <a:off x="4310053" y="2931879"/>
            <a:ext cx="2846439" cy="76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912078" y="2545507"/>
            <a:ext cx="6277897" cy="2094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4006271" y="1897270"/>
            <a:ext cx="4197" cy="3007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弧形 17"/>
          <p:cNvSpPr/>
          <p:nvPr/>
        </p:nvSpPr>
        <p:spPr>
          <a:xfrm rot="10800000">
            <a:off x="3476935" y="2887821"/>
            <a:ext cx="529335" cy="203474"/>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1635301" y="3677736"/>
            <a:ext cx="114326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n-GaAs</a:t>
            </a:r>
            <a:endParaRPr lang="zh-CN" altLang="en-US" sz="2400" dirty="0"/>
          </a:p>
        </p:txBody>
      </p:sp>
      <p:sp>
        <p:nvSpPr>
          <p:cNvPr id="22" name="矩形 21"/>
          <p:cNvSpPr/>
          <p:nvPr/>
        </p:nvSpPr>
        <p:spPr>
          <a:xfrm>
            <a:off x="4820510" y="3670997"/>
            <a:ext cx="1468672"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AlGaAs</a:t>
            </a:r>
            <a:endParaRPr lang="zh-CN" altLang="en-US" sz="2400" dirty="0"/>
          </a:p>
        </p:txBody>
      </p:sp>
      <p:cxnSp>
        <p:nvCxnSpPr>
          <p:cNvPr id="25" name="直接连接符 24"/>
          <p:cNvCxnSpPr/>
          <p:nvPr/>
        </p:nvCxnSpPr>
        <p:spPr>
          <a:xfrm flipV="1">
            <a:off x="881965" y="2293888"/>
            <a:ext cx="2899533" cy="857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弧形 25"/>
          <p:cNvSpPr/>
          <p:nvPr/>
        </p:nvSpPr>
        <p:spPr>
          <a:xfrm rot="10800000">
            <a:off x="3476935" y="2090413"/>
            <a:ext cx="529335" cy="203474"/>
          </a:xfrm>
          <a:prstGeom prst="arc">
            <a:avLst>
              <a:gd name="adj1" fmla="val 10663742"/>
              <a:gd name="adj2" fmla="val 1600680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弧形 26"/>
          <p:cNvSpPr/>
          <p:nvPr/>
        </p:nvSpPr>
        <p:spPr>
          <a:xfrm>
            <a:off x="4006270" y="1738716"/>
            <a:ext cx="644022" cy="373049"/>
          </a:xfrm>
          <a:prstGeom prst="arc">
            <a:avLst>
              <a:gd name="adj1" fmla="val 10663742"/>
              <a:gd name="adj2" fmla="val 16218432"/>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连接符 27"/>
          <p:cNvCxnSpPr/>
          <p:nvPr/>
        </p:nvCxnSpPr>
        <p:spPr>
          <a:xfrm flipV="1">
            <a:off x="4310053" y="1731096"/>
            <a:ext cx="2846439" cy="762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222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F775BAD-EE22-6F90-63AA-18D10A6DE15C}"/>
              </a:ext>
            </a:extLst>
          </p:cNvPr>
          <p:cNvSpPr>
            <a:spLocks noGrp="1" noRot="1"/>
          </p:cNvSpPr>
          <p:nvPr>
            <p:ph type="title" idx="4294967295"/>
          </p:nvPr>
        </p:nvSpPr>
        <p:spPr>
          <a:xfrm>
            <a:off x="1903413" y="198438"/>
            <a:ext cx="2990850" cy="1143000"/>
          </a:xfrm>
          <a:solidFill>
            <a:srgbClr val="FFFFFF"/>
          </a:solidFill>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色散关系</a:t>
            </a:r>
            <a:b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br>
            <a:r>
              <a:rPr lang="el-GR" altLang="zh-CN"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endPar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8915" name="Picture 5">
            <a:extLst>
              <a:ext uri="{FF2B5EF4-FFF2-40B4-BE49-F238E27FC236}">
                <a16:creationId xmlns:a16="http://schemas.microsoft.com/office/drawing/2014/main" id="{655BB93E-9375-9B5E-A8FC-E47FC76A5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50" y="2092325"/>
            <a:ext cx="6980238"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26" name="Line 6">
            <a:extLst>
              <a:ext uri="{FF2B5EF4-FFF2-40B4-BE49-F238E27FC236}">
                <a16:creationId xmlns:a16="http://schemas.microsoft.com/office/drawing/2014/main" id="{C87CC435-C88D-F31B-5E5E-A5E3646186B3}"/>
              </a:ext>
            </a:extLst>
          </p:cNvPr>
          <p:cNvSpPr>
            <a:spLocks noChangeShapeType="1"/>
          </p:cNvSpPr>
          <p:nvPr/>
        </p:nvSpPr>
        <p:spPr bwMode="auto">
          <a:xfrm>
            <a:off x="1368425" y="2706688"/>
            <a:ext cx="65532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491527" name="Rectangle 7">
            <a:extLst>
              <a:ext uri="{FF2B5EF4-FFF2-40B4-BE49-F238E27FC236}">
                <a16:creationId xmlns:a16="http://schemas.microsoft.com/office/drawing/2014/main" id="{C1AC8B93-3B95-360B-6C01-B124E07ACC7F}"/>
              </a:ext>
            </a:extLst>
          </p:cNvPr>
          <p:cNvSpPr>
            <a:spLocks noChangeArrowheads="1"/>
          </p:cNvSpPr>
          <p:nvPr/>
        </p:nvSpPr>
        <p:spPr bwMode="auto">
          <a:xfrm>
            <a:off x="5737225" y="1876425"/>
            <a:ext cx="2663825" cy="4392613"/>
          </a:xfrm>
          <a:prstGeom prst="rect">
            <a:avLst/>
          </a:prstGeom>
          <a:solidFill>
            <a:srgbClr val="FFFF99">
              <a:alpha val="50195"/>
            </a:srgb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solidFill>
                <a:srgbClr val="336666"/>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13">
            <a:extLst>
              <a:ext uri="{FF2B5EF4-FFF2-40B4-BE49-F238E27FC236}">
                <a16:creationId xmlns:a16="http://schemas.microsoft.com/office/drawing/2014/main" id="{BC328892-F23E-5158-2911-5FC5FDB29A06}"/>
              </a:ext>
            </a:extLst>
          </p:cNvPr>
          <p:cNvGrpSpPr>
            <a:grpSpLocks/>
          </p:cNvGrpSpPr>
          <p:nvPr/>
        </p:nvGrpSpPr>
        <p:grpSpPr bwMode="auto">
          <a:xfrm>
            <a:off x="1309688" y="1593850"/>
            <a:ext cx="5437187" cy="1074738"/>
            <a:chOff x="884" y="803"/>
            <a:chExt cx="3425" cy="677"/>
          </a:xfrm>
        </p:grpSpPr>
        <p:sp>
          <p:nvSpPr>
            <p:cNvPr id="38925" name="Text Box 11">
              <a:extLst>
                <a:ext uri="{FF2B5EF4-FFF2-40B4-BE49-F238E27FC236}">
                  <a16:creationId xmlns:a16="http://schemas.microsoft.com/office/drawing/2014/main" id="{491F7EB5-10CE-B58C-FF74-9A7CAC8F3368}"/>
                </a:ext>
              </a:extLst>
            </p:cNvPr>
            <p:cNvSpPr txBox="1">
              <a:spLocks noChangeArrowheads="1"/>
            </p:cNvSpPr>
            <p:nvPr/>
          </p:nvSpPr>
          <p:spPr bwMode="auto">
            <a:xfrm>
              <a:off x="1156" y="803"/>
              <a:ext cx="3153" cy="310"/>
            </a:xfrm>
            <a:prstGeom prst="rect">
              <a:avLst/>
            </a:prstGeom>
            <a:gradFill rotWithShape="1">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l-GR"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有最大值</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截止频率</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m</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baseline="30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1/2 </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8926" name="Line 12">
              <a:extLst>
                <a:ext uri="{FF2B5EF4-FFF2-40B4-BE49-F238E27FC236}">
                  <a16:creationId xmlns:a16="http://schemas.microsoft.com/office/drawing/2014/main" id="{F7B0EC8E-384F-158F-CE00-ACB69F9E5CB0}"/>
                </a:ext>
              </a:extLst>
            </p:cNvPr>
            <p:cNvSpPr>
              <a:spLocks noChangeShapeType="1"/>
            </p:cNvSpPr>
            <p:nvPr/>
          </p:nvSpPr>
          <p:spPr bwMode="auto">
            <a:xfrm flipH="1">
              <a:off x="884" y="1117"/>
              <a:ext cx="748" cy="363"/>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MO" altLang="en-US"/>
            </a:p>
          </p:txBody>
        </p:sp>
      </p:grpSp>
      <p:grpSp>
        <p:nvGrpSpPr>
          <p:cNvPr id="3" name="Group 17">
            <a:extLst>
              <a:ext uri="{FF2B5EF4-FFF2-40B4-BE49-F238E27FC236}">
                <a16:creationId xmlns:a16="http://schemas.microsoft.com/office/drawing/2014/main" id="{9CB60150-D361-52BD-248A-A1283360CC5F}"/>
              </a:ext>
            </a:extLst>
          </p:cNvPr>
          <p:cNvGrpSpPr>
            <a:grpSpLocks/>
          </p:cNvGrpSpPr>
          <p:nvPr/>
        </p:nvGrpSpPr>
        <p:grpSpPr bwMode="auto">
          <a:xfrm>
            <a:off x="4826000" y="233363"/>
            <a:ext cx="3476625" cy="1293813"/>
            <a:chOff x="3140" y="147"/>
            <a:chExt cx="2190" cy="815"/>
          </a:xfrm>
        </p:grpSpPr>
        <p:sp>
          <p:nvSpPr>
            <p:cNvPr id="38923" name="Text Box 14">
              <a:extLst>
                <a:ext uri="{FF2B5EF4-FFF2-40B4-BE49-F238E27FC236}">
                  <a16:creationId xmlns:a16="http://schemas.microsoft.com/office/drawing/2014/main" id="{141C3716-AC3F-178A-F21F-B9EBD7E28B24}"/>
                </a:ext>
              </a:extLst>
            </p:cNvPr>
            <p:cNvSpPr txBox="1">
              <a:spLocks noChangeArrowheads="1"/>
            </p:cNvSpPr>
            <p:nvPr/>
          </p:nvSpPr>
          <p:spPr bwMode="auto">
            <a:xfrm>
              <a:off x="3140" y="147"/>
              <a:ext cx="137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平移对称性：</a:t>
              </a:r>
            </a:p>
          </p:txBody>
        </p:sp>
        <p:graphicFrame>
          <p:nvGraphicFramePr>
            <p:cNvPr id="38924" name="Object 2">
              <a:extLst>
                <a:ext uri="{FF2B5EF4-FFF2-40B4-BE49-F238E27FC236}">
                  <a16:creationId xmlns:a16="http://schemas.microsoft.com/office/drawing/2014/main" id="{D4E57635-FC39-5822-A6B0-9CA4DE9BA30A}"/>
                </a:ext>
              </a:extLst>
            </p:cNvPr>
            <p:cNvGraphicFramePr>
              <a:graphicFrameLocks noChangeAspect="1"/>
            </p:cNvGraphicFramePr>
            <p:nvPr>
              <p:extLst>
                <p:ext uri="{D42A27DB-BD31-4B8C-83A1-F6EECF244321}">
                  <p14:modId xmlns:p14="http://schemas.microsoft.com/office/powerpoint/2010/main" val="3504164399"/>
                </p:ext>
              </p:extLst>
            </p:nvPr>
          </p:nvGraphicFramePr>
          <p:xfrm>
            <a:off x="3652" y="353"/>
            <a:ext cx="1678" cy="609"/>
          </p:xfrm>
          <a:graphic>
            <a:graphicData uri="http://schemas.openxmlformats.org/presentationml/2006/ole">
              <mc:AlternateContent xmlns:mc="http://schemas.openxmlformats.org/markup-compatibility/2006">
                <mc:Choice xmlns:v="urn:schemas-microsoft-com:vml" Requires="v">
                  <p:oleObj name="Equation" r:id="rId3" imgW="1180800" imgH="431640" progId="Equation.DSMT4">
                    <p:embed/>
                  </p:oleObj>
                </mc:Choice>
                <mc:Fallback>
                  <p:oleObj name="Equation" r:id="rId3" imgW="1180800" imgH="431640" progId="Equation.DSMT4">
                    <p:embed/>
                    <p:pic>
                      <p:nvPicPr>
                        <p:cNvPr id="0" name="Object 2"/>
                        <p:cNvPicPr>
                          <a:picLocks noChangeAspect="1" noChangeArrowheads="1"/>
                        </p:cNvPicPr>
                        <p:nvPr/>
                      </p:nvPicPr>
                      <p:blipFill>
                        <a:blip r:embed="rId4"/>
                        <a:srcRect/>
                        <a:stretch>
                          <a:fillRect/>
                        </a:stretch>
                      </p:blipFill>
                      <p:spPr bwMode="auto">
                        <a:xfrm>
                          <a:off x="3652" y="353"/>
                          <a:ext cx="1678"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920" name="Text Box 26">
            <a:extLst>
              <a:ext uri="{FF2B5EF4-FFF2-40B4-BE49-F238E27FC236}">
                <a16:creationId xmlns:a16="http://schemas.microsoft.com/office/drawing/2014/main" id="{9F39588E-8AB6-26B5-E75F-BC342EB019D8}"/>
              </a:ext>
            </a:extLst>
          </p:cNvPr>
          <p:cNvSpPr txBox="1">
            <a:spLocks noChangeArrowheads="1"/>
          </p:cNvSpPr>
          <p:nvPr/>
        </p:nvSpPr>
        <p:spPr bwMode="auto">
          <a:xfrm>
            <a:off x="8016875" y="5476875"/>
            <a:ext cx="3508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p>
        </p:txBody>
      </p:sp>
      <p:sp>
        <p:nvSpPr>
          <p:cNvPr id="38921" name="Text Box 27">
            <a:extLst>
              <a:ext uri="{FF2B5EF4-FFF2-40B4-BE49-F238E27FC236}">
                <a16:creationId xmlns:a16="http://schemas.microsoft.com/office/drawing/2014/main" id="{9E910AF1-40E2-6A23-6320-3AA4A55E04A6}"/>
              </a:ext>
            </a:extLst>
          </p:cNvPr>
          <p:cNvSpPr txBox="1">
            <a:spLocks noChangeArrowheads="1"/>
          </p:cNvSpPr>
          <p:nvPr/>
        </p:nvSpPr>
        <p:spPr bwMode="auto">
          <a:xfrm>
            <a:off x="641350" y="1863725"/>
            <a:ext cx="4254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l-GR"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ω</a:t>
            </a:r>
            <a:endPar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22" name="灯片编号占位符 5">
            <a:extLst>
              <a:ext uri="{FF2B5EF4-FFF2-40B4-BE49-F238E27FC236}">
                <a16:creationId xmlns:a16="http://schemas.microsoft.com/office/drawing/2014/main" id="{E35E1F4F-CF8D-B162-837F-9A8EF7E1E9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D1018B5-4EEC-4F9C-A058-E3C21CCD3D7A}" type="slidenum">
              <a:rPr lang="zh-CN" altLang="en-US" sz="1200" b="1" smtClean="0">
                <a:solidFill>
                  <a:srgbClr val="898989"/>
                </a:solidFill>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30</a:t>
            </a:fld>
            <a:endParaRPr lang="zh-CN" altLang="en-US" sz="1200" b="1">
              <a:solidFill>
                <a:srgbClr val="89898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91526"/>
                                        </p:tgtEl>
                                        <p:attrNameLst>
                                          <p:attrName>style.visibility</p:attrName>
                                        </p:attrNameLst>
                                      </p:cBhvr>
                                      <p:to>
                                        <p:strVal val="visible"/>
                                      </p:to>
                                    </p:set>
                                    <p:animEffect transition="in" filter="fade">
                                      <p:cBhvr>
                                        <p:cTn id="7" dur="1000"/>
                                        <p:tgtEl>
                                          <p:spTgt spid="491526"/>
                                        </p:tgtEl>
                                      </p:cBhvr>
                                    </p:animEffect>
                                    <p:anim calcmode="lin" valueType="num">
                                      <p:cBhvr>
                                        <p:cTn id="8" dur="1000" fill="hold"/>
                                        <p:tgtEl>
                                          <p:spTgt spid="491526"/>
                                        </p:tgtEl>
                                        <p:attrNameLst>
                                          <p:attrName>ppt_x</p:attrName>
                                        </p:attrNameLst>
                                      </p:cBhvr>
                                      <p:tavLst>
                                        <p:tav tm="0">
                                          <p:val>
                                            <p:strVal val="#ppt_x"/>
                                          </p:val>
                                        </p:tav>
                                        <p:tav tm="100000">
                                          <p:val>
                                            <p:strVal val="#ppt_x"/>
                                          </p:val>
                                        </p:tav>
                                      </p:tavLst>
                                    </p:anim>
                                    <p:anim calcmode="lin" valueType="num">
                                      <p:cBhvr>
                                        <p:cTn id="9" dur="1000" fill="hold"/>
                                        <p:tgtEl>
                                          <p:spTgt spid="49152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5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par>
                                <p:cTn id="24" presetID="26" presetClass="emph" presetSubtype="0" fill="hold" nodeType="withEffect">
                                  <p:stCondLst>
                                    <p:cond delay="0"/>
                                  </p:stCondLst>
                                  <p:childTnLst>
                                    <p:animEffect transition="out" filter="fade">
                                      <p:cBhvr>
                                        <p:cTn id="25" dur="500" tmFilter="0, 0; .2, .5; .8, .5; 1, 0"/>
                                        <p:tgtEl>
                                          <p:spTgt spid="491527"/>
                                        </p:tgtEl>
                                      </p:cBhvr>
                                    </p:animEffect>
                                    <p:animScale>
                                      <p:cBhvr>
                                        <p:cTn id="26" dur="250" autoRev="1" fill="hold"/>
                                        <p:tgtEl>
                                          <p:spTgt spid="4915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7" grpId="0" animBg="1"/>
      <p:bldP spid="49152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EFEAEF7-DC62-3EB7-6C37-38D061A899E3}"/>
              </a:ext>
            </a:extLst>
          </p:cNvPr>
          <p:cNvSpPr>
            <a:spLocks noGrp="1" noRot="1"/>
          </p:cNvSpPr>
          <p:nvPr>
            <p:ph type="title" idx="4294967295"/>
          </p:nvPr>
        </p:nvSpPr>
        <p:spPr>
          <a:xfrm>
            <a:off x="1825625" y="188913"/>
            <a:ext cx="5510213" cy="1143000"/>
          </a:xfrm>
          <a:solidFill>
            <a:srgbClr val="FFFFFF"/>
          </a:solid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色散关系中的波速</a:t>
            </a:r>
          </a:p>
        </p:txBody>
      </p:sp>
      <p:sp>
        <p:nvSpPr>
          <p:cNvPr id="39939" name="Rectangle 3">
            <a:extLst>
              <a:ext uri="{FF2B5EF4-FFF2-40B4-BE49-F238E27FC236}">
                <a16:creationId xmlns:a16="http://schemas.microsoft.com/office/drawing/2014/main" id="{D49013A9-4843-3D21-9A7E-C0B037E3DACA}"/>
              </a:ext>
            </a:extLst>
          </p:cNvPr>
          <p:cNvSpPr>
            <a:spLocks noGrp="1" noRot="1"/>
          </p:cNvSpPr>
          <p:nvPr>
            <p:ph type="body" idx="4294967295"/>
          </p:nvPr>
        </p:nvSpPr>
        <p:spPr>
          <a:xfrm>
            <a:off x="515938" y="1990725"/>
            <a:ext cx="4259262" cy="1655763"/>
          </a:xfrm>
          <a:solidFill>
            <a:srgbClr val="FFFFFF"/>
          </a:solidFill>
        </p:spPr>
        <p:txBody>
          <a:bodyPr/>
          <a:lstStyle/>
          <a:p>
            <a:pPr eaLnBrk="1" hangingPunct="1"/>
            <a:r>
              <a:rPr lang="zh-CN" altLang="en-US" sz="26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波速</a:t>
            </a:r>
          </a:p>
          <a:p>
            <a:pPr lvl="1" eaLnBrk="1" hangingPunct="1"/>
            <a:r>
              <a:rPr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相速度  </a:t>
            </a:r>
            <a:r>
              <a:rPr lang="zh-CN" altLang="en-US" sz="26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p</a:t>
            </a:r>
            <a:r>
              <a:rPr lang="en-US" altLang="zh-CN"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600" b="1" dirty="0" err="1">
                <a:solidFill>
                  <a:srgbClr val="FF0000"/>
                </a:solidFill>
                <a:latin typeface="Symbol" panose="05050102010706020507" pitchFamily="18" charset="2"/>
                <a:ea typeface="微软雅黑" panose="020B0503020204020204" pitchFamily="34" charset="-122"/>
                <a:cs typeface="Times New Roman" panose="02020603050405020304" pitchFamily="18" charset="0"/>
                <a:sym typeface="Symbol" panose="05050102010706020507" pitchFamily="18" charset="2"/>
              </a:rPr>
              <a:t>l</a:t>
            </a:r>
            <a:r>
              <a:rPr lang="en-US" altLang="zh-CN" sz="2600" b="1"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lang="en-US" altLang="zh-CN" sz="26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p>
          <a:p>
            <a:pPr lvl="1" eaLnBrk="1" hangingPunct="1"/>
            <a:r>
              <a:rPr lang="zh-CN" altLang="en-US"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群速度</a:t>
            </a:r>
            <a:r>
              <a:rPr lang="zh-CN" altLang="en-US" sz="2600" b="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6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a:t>
            </a:r>
            <a:r>
              <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6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6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endParaRPr lang="en-US" altLang="zh-CN" sz="2600" b="1"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1" eaLnBrk="1" hangingPunct="1"/>
            <a:endParaRPr lang="zh-CN" altLang="en-US" sz="2600" b="1" i="1" dirty="0">
              <a:solidFill>
                <a:srgbClr val="0000CC"/>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pic>
        <p:nvPicPr>
          <p:cNvPr id="39940" name="Picture 12">
            <a:extLst>
              <a:ext uri="{FF2B5EF4-FFF2-40B4-BE49-F238E27FC236}">
                <a16:creationId xmlns:a16="http://schemas.microsoft.com/office/drawing/2014/main" id="{064BB8B9-8E8E-6AD3-EB7D-DCB283844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400" y="1481138"/>
            <a:ext cx="3403600"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 Box 14">
            <a:extLst>
              <a:ext uri="{FF2B5EF4-FFF2-40B4-BE49-F238E27FC236}">
                <a16:creationId xmlns:a16="http://schemas.microsoft.com/office/drawing/2014/main" id="{FB4CE87D-3261-F55F-5298-DB59CC002DC0}"/>
              </a:ext>
            </a:extLst>
          </p:cNvPr>
          <p:cNvSpPr txBox="1">
            <a:spLocks noChangeArrowheads="1"/>
          </p:cNvSpPr>
          <p:nvPr/>
        </p:nvSpPr>
        <p:spPr bwMode="auto">
          <a:xfrm>
            <a:off x="735013" y="3762375"/>
            <a:ext cx="184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99183" name="Text Box 15">
            <a:extLst>
              <a:ext uri="{FF2B5EF4-FFF2-40B4-BE49-F238E27FC236}">
                <a16:creationId xmlns:a16="http://schemas.microsoft.com/office/drawing/2014/main" id="{4C561DA3-E65A-9DC5-F1D4-44D50099D783}"/>
              </a:ext>
            </a:extLst>
          </p:cNvPr>
          <p:cNvSpPr txBox="1">
            <a:spLocks noChangeArrowheads="1"/>
          </p:cNvSpPr>
          <p:nvPr/>
        </p:nvSpPr>
        <p:spPr bwMode="auto">
          <a:xfrm>
            <a:off x="515938" y="4481513"/>
            <a:ext cx="8128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相速度：</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2600" b="1" u="sng">
                <a:latin typeface="Times New Roman" panose="02020603050405020304" pitchFamily="18" charset="0"/>
                <a:ea typeface="微软雅黑" panose="020B0503020204020204" pitchFamily="34" charset="-122"/>
                <a:cs typeface="Times New Roman" panose="02020603050405020304" pitchFamily="18" charset="0"/>
              </a:rPr>
              <a:t>单色波</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单位时间内一定的</a:t>
            </a:r>
            <a:r>
              <a:rPr lang="zh-CN" altLang="en-US" sz="2600" b="1" u="sng">
                <a:latin typeface="Times New Roman" panose="02020603050405020304" pitchFamily="18" charset="0"/>
                <a:ea typeface="微软雅黑" panose="020B0503020204020204" pitchFamily="34" charset="-122"/>
                <a:cs typeface="Times New Roman" panose="02020603050405020304" pitchFamily="18" charset="0"/>
              </a:rPr>
              <a:t>振动位相</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所传播的距离</a:t>
            </a:r>
          </a:p>
        </p:txBody>
      </p:sp>
      <p:sp>
        <p:nvSpPr>
          <p:cNvPr id="1799184" name="Text Box 16">
            <a:extLst>
              <a:ext uri="{FF2B5EF4-FFF2-40B4-BE49-F238E27FC236}">
                <a16:creationId xmlns:a16="http://schemas.microsoft.com/office/drawing/2014/main" id="{B610A1DB-560D-BB08-A69B-2723FD30B95F}"/>
              </a:ext>
            </a:extLst>
          </p:cNvPr>
          <p:cNvSpPr txBox="1">
            <a:spLocks noChangeArrowheads="1"/>
          </p:cNvSpPr>
          <p:nvPr/>
        </p:nvSpPr>
        <p:spPr bwMode="auto">
          <a:xfrm>
            <a:off x="511175" y="5416550"/>
            <a:ext cx="81391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群速度：</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是平均频率为</a:t>
            </a:r>
            <a:r>
              <a:rPr lang="el-GR" altLang="zh-CN" sz="2600" b="1" i="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，平均波矢为 </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q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600" b="1" u="sng">
                <a:latin typeface="Times New Roman" panose="02020603050405020304" pitchFamily="18" charset="0"/>
                <a:ea typeface="微软雅黑" panose="020B0503020204020204" pitchFamily="34" charset="-122"/>
                <a:cs typeface="Times New Roman" panose="02020603050405020304" pitchFamily="18" charset="0"/>
              </a:rPr>
              <a:t>波包</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的传播速度，它是合成波能量和动量的传播速度</a:t>
            </a:r>
          </a:p>
        </p:txBody>
      </p:sp>
      <p:sp>
        <p:nvSpPr>
          <p:cNvPr id="39944" name="灯片编号占位符 3">
            <a:extLst>
              <a:ext uri="{FF2B5EF4-FFF2-40B4-BE49-F238E27FC236}">
                <a16:creationId xmlns:a16="http://schemas.microsoft.com/office/drawing/2014/main" id="{1D2E5EBA-5F5D-575D-81D6-8F3AC094CD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B0A3559-A457-4D53-B4C9-72830C53816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31</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99183"/>
                                        </p:tgtEl>
                                        <p:attrNameLst>
                                          <p:attrName>style.visibility</p:attrName>
                                        </p:attrNameLst>
                                      </p:cBhvr>
                                      <p:to>
                                        <p:strVal val="visible"/>
                                      </p:to>
                                    </p:set>
                                    <p:animEffect transition="in" filter="dissolve">
                                      <p:cBhvr>
                                        <p:cTn id="7" dur="500"/>
                                        <p:tgtEl>
                                          <p:spTgt spid="17991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99184"/>
                                        </p:tgtEl>
                                        <p:attrNameLst>
                                          <p:attrName>style.visibility</p:attrName>
                                        </p:attrNameLst>
                                      </p:cBhvr>
                                      <p:to>
                                        <p:strVal val="visible"/>
                                      </p:to>
                                    </p:set>
                                    <p:animEffect transition="in" filter="dissolve">
                                      <p:cBhvr>
                                        <p:cTn id="12" dur="500"/>
                                        <p:tgtEl>
                                          <p:spTgt spid="1799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9183" grpId="0"/>
      <p:bldP spid="179918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0978" name="Picture 2">
            <a:extLst>
              <a:ext uri="{FF2B5EF4-FFF2-40B4-BE49-F238E27FC236}">
                <a16:creationId xmlns:a16="http://schemas.microsoft.com/office/drawing/2014/main" id="{773366E9-C32E-24E9-31D8-D52BE3288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5195888"/>
            <a:ext cx="6696075"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灯片编号占位符 5">
            <a:extLst>
              <a:ext uri="{FF2B5EF4-FFF2-40B4-BE49-F238E27FC236}">
                <a16:creationId xmlns:a16="http://schemas.microsoft.com/office/drawing/2014/main" id="{F37867C1-32E6-4E84-5CD7-F6DD7AC0935B}"/>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1D1700C5-FA32-4467-9792-8B2EFEF06EC7}" type="slidenum">
              <a:rPr lang="en-US" altLang="zh-CN" sz="1400" b="1">
                <a:solidFill>
                  <a:srgbClr val="336666"/>
                </a:solidFill>
                <a:latin typeface="微软雅黑" panose="020B0503020204020204" pitchFamily="34" charset="-122"/>
                <a:ea typeface="微软雅黑" panose="020B0503020204020204" pitchFamily="34" charset="-122"/>
                <a:cs typeface="Times New Roman" panose="02020603050405020304" pitchFamily="18" charset="0"/>
              </a:rPr>
              <a:pPr algn="r" eaLnBrk="1" hangingPunct="1">
                <a:spcBef>
                  <a:spcPct val="0"/>
                </a:spcBef>
                <a:buFontTx/>
                <a:buNone/>
              </a:pPr>
              <a:t>32</a:t>
            </a:fld>
            <a:endParaRPr lang="en-US" altLang="zh-CN" sz="1400" b="1">
              <a:solidFill>
                <a:srgbClr val="33666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88" name="Rectangle 2">
            <a:extLst>
              <a:ext uri="{FF2B5EF4-FFF2-40B4-BE49-F238E27FC236}">
                <a16:creationId xmlns:a16="http://schemas.microsoft.com/office/drawing/2014/main" id="{ADA1D96D-2B75-66A5-0EC4-75091B868E5C}"/>
              </a:ext>
            </a:extLst>
          </p:cNvPr>
          <p:cNvSpPr>
            <a:spLocks noGrp="1" noRot="1"/>
          </p:cNvSpPr>
          <p:nvPr>
            <p:ph type="title" idx="4294967295"/>
          </p:nvPr>
        </p:nvSpPr>
        <p:spPr>
          <a:xfrm>
            <a:off x="1816100" y="115888"/>
            <a:ext cx="5510213" cy="1143000"/>
          </a:xfrm>
          <a:solidFill>
            <a:srgbClr val="FFFFFF"/>
          </a:solidFill>
        </p:spPr>
        <p:txBody>
          <a:bodyPr/>
          <a:lstStyle/>
          <a:p>
            <a:pPr eaLnBrk="1" hangingPunct="1"/>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色散关系中的波速</a:t>
            </a:r>
          </a:p>
        </p:txBody>
      </p:sp>
      <p:grpSp>
        <p:nvGrpSpPr>
          <p:cNvPr id="2" name="Group 12">
            <a:extLst>
              <a:ext uri="{FF2B5EF4-FFF2-40B4-BE49-F238E27FC236}">
                <a16:creationId xmlns:a16="http://schemas.microsoft.com/office/drawing/2014/main" id="{476CC0EA-283F-D32F-32B9-0DC219C00AA9}"/>
              </a:ext>
            </a:extLst>
          </p:cNvPr>
          <p:cNvGrpSpPr>
            <a:grpSpLocks/>
          </p:cNvGrpSpPr>
          <p:nvPr/>
        </p:nvGrpSpPr>
        <p:grpSpPr bwMode="auto">
          <a:xfrm>
            <a:off x="223838" y="2759075"/>
            <a:ext cx="4213225" cy="1577975"/>
            <a:chOff x="141" y="1738"/>
            <a:chExt cx="2654" cy="994"/>
          </a:xfrm>
        </p:grpSpPr>
        <p:graphicFrame>
          <p:nvGraphicFramePr>
            <p:cNvPr id="41997" name="Object 5">
              <a:extLst>
                <a:ext uri="{FF2B5EF4-FFF2-40B4-BE49-F238E27FC236}">
                  <a16:creationId xmlns:a16="http://schemas.microsoft.com/office/drawing/2014/main" id="{12A6E40D-43EA-02FD-C12C-B95CF05F3B85}"/>
                </a:ext>
              </a:extLst>
            </p:cNvPr>
            <p:cNvGraphicFramePr>
              <a:graphicFrameLocks noChangeAspect="1"/>
            </p:cNvGraphicFramePr>
            <p:nvPr/>
          </p:nvGraphicFramePr>
          <p:xfrm>
            <a:off x="612" y="2162"/>
            <a:ext cx="1918" cy="570"/>
          </p:xfrm>
          <a:graphic>
            <a:graphicData uri="http://schemas.openxmlformats.org/presentationml/2006/ole">
              <mc:AlternateContent xmlns:mc="http://schemas.openxmlformats.org/markup-compatibility/2006">
                <mc:Choice xmlns:v="urn:schemas-microsoft-com:vml" Requires="v">
                  <p:oleObj name="公式" r:id="rId4" imgW="1524000" imgH="457200" progId="Equation.3">
                    <p:embed/>
                  </p:oleObj>
                </mc:Choice>
                <mc:Fallback>
                  <p:oleObj name="公式" r:id="rId4" imgW="15240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 y="2162"/>
                          <a:ext cx="1918"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8" name="Text Box 8">
              <a:extLst>
                <a:ext uri="{FF2B5EF4-FFF2-40B4-BE49-F238E27FC236}">
                  <a16:creationId xmlns:a16="http://schemas.microsoft.com/office/drawing/2014/main" id="{967F2561-0A28-8EDE-566E-7B94EDE1DC66}"/>
                </a:ext>
              </a:extLst>
            </p:cNvPr>
            <p:cNvSpPr txBox="1">
              <a:spLocks noChangeArrowheads="1"/>
            </p:cNvSpPr>
            <p:nvPr/>
          </p:nvSpPr>
          <p:spPr bwMode="auto">
            <a:xfrm>
              <a:off x="141" y="1738"/>
              <a:ext cx="26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&gt;&gt;</a:t>
              </a:r>
              <a:r>
                <a:rPr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时</a:t>
              </a:r>
              <a:r>
                <a:rPr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u="sng">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长波极限</a:t>
              </a:r>
              <a:r>
                <a:rPr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 </a:t>
              </a:r>
              <a:r>
                <a:rPr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，则</a:t>
              </a: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 name="Group 13">
            <a:extLst>
              <a:ext uri="{FF2B5EF4-FFF2-40B4-BE49-F238E27FC236}">
                <a16:creationId xmlns:a16="http://schemas.microsoft.com/office/drawing/2014/main" id="{BF0EC13C-D451-3587-1268-52F43C9E9455}"/>
              </a:ext>
            </a:extLst>
          </p:cNvPr>
          <p:cNvGrpSpPr>
            <a:grpSpLocks/>
          </p:cNvGrpSpPr>
          <p:nvPr/>
        </p:nvGrpSpPr>
        <p:grpSpPr bwMode="auto">
          <a:xfrm>
            <a:off x="1431925" y="4537075"/>
            <a:ext cx="5556250" cy="1054100"/>
            <a:chOff x="948" y="2779"/>
            <a:chExt cx="3500" cy="664"/>
          </a:xfrm>
        </p:grpSpPr>
        <p:graphicFrame>
          <p:nvGraphicFramePr>
            <p:cNvPr id="41995" name="Object 6">
              <a:extLst>
                <a:ext uri="{FF2B5EF4-FFF2-40B4-BE49-F238E27FC236}">
                  <a16:creationId xmlns:a16="http://schemas.microsoft.com/office/drawing/2014/main" id="{61586998-B2E3-DFAD-A0AE-75D7DA677DA3}"/>
                </a:ext>
              </a:extLst>
            </p:cNvPr>
            <p:cNvGraphicFramePr>
              <a:graphicFrameLocks noChangeAspect="1"/>
            </p:cNvGraphicFramePr>
            <p:nvPr/>
          </p:nvGraphicFramePr>
          <p:xfrm>
            <a:off x="2958" y="2779"/>
            <a:ext cx="1490" cy="664"/>
          </p:xfrm>
          <a:graphic>
            <a:graphicData uri="http://schemas.openxmlformats.org/presentationml/2006/ole">
              <mc:AlternateContent xmlns:mc="http://schemas.openxmlformats.org/markup-compatibility/2006">
                <mc:Choice xmlns:v="urn:schemas-microsoft-com:vml" Requires="v">
                  <p:oleObj name="公式" r:id="rId6" imgW="990170" imgH="444307" progId="Equation.3">
                    <p:embed/>
                  </p:oleObj>
                </mc:Choice>
                <mc:Fallback>
                  <p:oleObj name="公式" r:id="rId6" imgW="990170" imgH="44430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8" y="2779"/>
                          <a:ext cx="149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6" name="Text Box 9">
              <a:extLst>
                <a:ext uri="{FF2B5EF4-FFF2-40B4-BE49-F238E27FC236}">
                  <a16:creationId xmlns:a16="http://schemas.microsoft.com/office/drawing/2014/main" id="{E2072FAE-B4C7-CA90-14FA-70FDA3788EEA}"/>
                </a:ext>
              </a:extLst>
            </p:cNvPr>
            <p:cNvSpPr txBox="1">
              <a:spLocks noChangeArrowheads="1"/>
            </p:cNvSpPr>
            <p:nvPr/>
          </p:nvSpPr>
          <p:spPr bwMode="auto">
            <a:xfrm>
              <a:off x="948" y="2836"/>
              <a:ext cx="213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类似于连续介质弹性波</a:t>
              </a:r>
            </a:p>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相速度等于群速度 </a:t>
              </a:r>
              <a:endPar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41991" name="Picture 10">
            <a:extLst>
              <a:ext uri="{FF2B5EF4-FFF2-40B4-BE49-F238E27FC236}">
                <a16:creationId xmlns:a16="http://schemas.microsoft.com/office/drawing/2014/main" id="{7165B2C3-6592-2065-E35A-2094176C51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1279525"/>
            <a:ext cx="38877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Oval 11">
            <a:extLst>
              <a:ext uri="{FF2B5EF4-FFF2-40B4-BE49-F238E27FC236}">
                <a16:creationId xmlns:a16="http://schemas.microsoft.com/office/drawing/2014/main" id="{06027760-57A0-A565-9D07-9445AD4DFF71}"/>
              </a:ext>
            </a:extLst>
          </p:cNvPr>
          <p:cNvSpPr>
            <a:spLocks noChangeArrowheads="1"/>
          </p:cNvSpPr>
          <p:nvPr/>
        </p:nvSpPr>
        <p:spPr bwMode="auto">
          <a:xfrm>
            <a:off x="6716713" y="3836988"/>
            <a:ext cx="360362" cy="6477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600" b="1">
              <a:solidFill>
                <a:srgbClr val="66006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993" name="Rectangle 3">
            <a:extLst>
              <a:ext uri="{FF2B5EF4-FFF2-40B4-BE49-F238E27FC236}">
                <a16:creationId xmlns:a16="http://schemas.microsoft.com/office/drawing/2014/main" id="{21C7533D-A7B1-AD1C-A49F-97C4C61217E4}"/>
              </a:ext>
            </a:extLst>
          </p:cNvPr>
          <p:cNvSpPr>
            <a:spLocks noRot="1" noChangeArrowheads="1"/>
          </p:cNvSpPr>
          <p:nvPr/>
        </p:nvSpPr>
        <p:spPr bwMode="auto">
          <a:xfrm>
            <a:off x="461963" y="1042988"/>
            <a:ext cx="4257675" cy="1655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336666"/>
              </a:buClr>
              <a:buSzPct val="70000"/>
              <a:buFont typeface="Wingdings" panose="05000000000000000000" pitchFamily="2" charset="2"/>
              <a:buChar char="¢"/>
            </a:pP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波速</a:t>
            </a:r>
          </a:p>
          <a:p>
            <a:pPr lvl="1" eaLnBrk="1" hangingPunct="1">
              <a:buClr>
                <a:srgbClr val="99CCCC"/>
              </a:buClr>
              <a:buSzPct val="75000"/>
              <a:buFont typeface="Wingdings" panose="05000000000000000000" pitchFamily="2" charset="2"/>
              <a:buChar char="l"/>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相速度  </a:t>
            </a:r>
            <a:r>
              <a:rPr lang="zh-CN" altLang="en-US"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p</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l-GR"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λ</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 </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p>
          <a:p>
            <a:pPr lvl="1" eaLnBrk="1" hangingPunct="1">
              <a:buClr>
                <a:srgbClr val="99CCCC"/>
              </a:buClr>
              <a:buSzPct val="75000"/>
              <a:buFont typeface="Wingdings" panose="05000000000000000000" pitchFamily="2" charset="2"/>
              <a:buChar char="l"/>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群速度  </a:t>
            </a:r>
            <a:r>
              <a:rPr lang="zh-CN" altLang="en-US"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endPar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
        <p:nvSpPr>
          <p:cNvPr id="41994" name="灯片编号占位符 5">
            <a:extLst>
              <a:ext uri="{FF2B5EF4-FFF2-40B4-BE49-F238E27FC236}">
                <a16:creationId xmlns:a16="http://schemas.microsoft.com/office/drawing/2014/main" id="{052EC82A-D89A-04B5-147F-B46CB621F7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4013D84-F468-4057-B9FC-44E8BE6122DC}" type="slidenum">
              <a:rPr lang="zh-CN" altLang="en-US" sz="1200" b="1" smtClean="0">
                <a:solidFill>
                  <a:srgbClr val="898989"/>
                </a:solidFill>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32</a:t>
            </a:fld>
            <a:endParaRPr lang="zh-CN" altLang="en-US" sz="1200" b="1">
              <a:solidFill>
                <a:srgbClr val="898989"/>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90978"/>
                                        </p:tgtEl>
                                        <p:attrNameLst>
                                          <p:attrName>style.visibility</p:attrName>
                                        </p:attrNameLst>
                                      </p:cBhvr>
                                      <p:to>
                                        <p:strVal val="visible"/>
                                      </p:to>
                                    </p:set>
                                    <p:animEffect transition="in" filter="slide(fromBottom)">
                                      <p:cBhvr>
                                        <p:cTn id="17" dur="500"/>
                                        <p:tgtEl>
                                          <p:spTgt spid="1790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3026" name="Picture 2">
            <a:extLst>
              <a:ext uri="{FF2B5EF4-FFF2-40B4-BE49-F238E27FC236}">
                <a16:creationId xmlns:a16="http://schemas.microsoft.com/office/drawing/2014/main" id="{FC1B635C-86A1-125F-E55C-DCF0518EF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818063"/>
            <a:ext cx="7343775"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a:extLst>
              <a:ext uri="{FF2B5EF4-FFF2-40B4-BE49-F238E27FC236}">
                <a16:creationId xmlns:a16="http://schemas.microsoft.com/office/drawing/2014/main" id="{DE740BED-AD4B-3971-2511-EE643E83FE14}"/>
              </a:ext>
            </a:extLst>
          </p:cNvPr>
          <p:cNvSpPr>
            <a:spLocks noGrp="1" noRot="1"/>
          </p:cNvSpPr>
          <p:nvPr>
            <p:ph type="title" idx="4294967295"/>
          </p:nvPr>
        </p:nvSpPr>
        <p:spPr>
          <a:xfrm>
            <a:off x="1817688" y="125413"/>
            <a:ext cx="5510212" cy="1143000"/>
          </a:xfrm>
          <a:solidFill>
            <a:srgbClr val="FFFFFF"/>
          </a:solid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色散关系中的波速</a:t>
            </a:r>
          </a:p>
        </p:txBody>
      </p:sp>
      <p:grpSp>
        <p:nvGrpSpPr>
          <p:cNvPr id="2" name="Group 13">
            <a:extLst>
              <a:ext uri="{FF2B5EF4-FFF2-40B4-BE49-F238E27FC236}">
                <a16:creationId xmlns:a16="http://schemas.microsoft.com/office/drawing/2014/main" id="{D8335704-B43D-F80D-69A1-7973979A6C45}"/>
              </a:ext>
            </a:extLst>
          </p:cNvPr>
          <p:cNvGrpSpPr>
            <a:grpSpLocks/>
          </p:cNvGrpSpPr>
          <p:nvPr/>
        </p:nvGrpSpPr>
        <p:grpSpPr bwMode="auto">
          <a:xfrm>
            <a:off x="428625" y="2801938"/>
            <a:ext cx="3913188" cy="1779587"/>
            <a:chOff x="127" y="1697"/>
            <a:chExt cx="2465" cy="1121"/>
          </a:xfrm>
        </p:grpSpPr>
        <p:sp>
          <p:nvSpPr>
            <p:cNvPr id="44045" name="Rectangle 10">
              <a:extLst>
                <a:ext uri="{FF2B5EF4-FFF2-40B4-BE49-F238E27FC236}">
                  <a16:creationId xmlns:a16="http://schemas.microsoft.com/office/drawing/2014/main" id="{E812F238-77F9-713C-4630-7B012115E811}"/>
                </a:ext>
              </a:extLst>
            </p:cNvPr>
            <p:cNvSpPr>
              <a:spLocks noRot="1" noChangeArrowheads="1"/>
            </p:cNvSpPr>
            <p:nvPr/>
          </p:nvSpPr>
          <p:spPr bwMode="auto">
            <a:xfrm>
              <a:off x="127" y="1697"/>
              <a:ext cx="2465" cy="635"/>
            </a:xfrm>
            <a:prstGeom prst="rect">
              <a:avLst/>
            </a:prstGeom>
            <a:solidFill>
              <a:srgbClr val="FFFFFF"/>
            </a:solidFill>
            <a:ln>
              <a:noFill/>
            </a:ln>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just" eaLnBrk="1" hangingPunct="1">
                <a:spcBef>
                  <a:spcPct val="0"/>
                </a:spcBef>
                <a:buClr>
                  <a:srgbClr val="336666"/>
                </a:buClr>
                <a:buSzPct val="70000"/>
                <a:buFont typeface="Arial" panose="020B0604020202020204" pitchFamily="34" charset="0"/>
                <a:buNone/>
                <a:defRPr/>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接近布里渊区边界</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时，频率</a:t>
              </a:r>
              <a:r>
                <a:rPr lang="zh-CN" altLang="en-US"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趋向于常数</a:t>
              </a:r>
            </a:p>
            <a:p>
              <a:pPr algn="just" eaLnBrk="1" hangingPunct="1">
                <a:spcBef>
                  <a:spcPts val="0"/>
                </a:spcBef>
                <a:buClr>
                  <a:srgbClr val="336666"/>
                </a:buClr>
                <a:buSzPct val="70000"/>
                <a:buFont typeface="Wingdings" panose="05000000000000000000" pitchFamily="2" charset="2"/>
                <a:buChar char="¢"/>
                <a:defRPr/>
              </a:pP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1" algn="just" eaLnBrk="1" hangingPunct="1">
                <a:spcBef>
                  <a:spcPts val="0"/>
                </a:spcBef>
                <a:buClr>
                  <a:srgbClr val="99CCCC"/>
                </a:buClr>
                <a:buSzPct val="75000"/>
                <a:buFont typeface="Wingdings" panose="05000000000000000000" pitchFamily="2" charset="2"/>
                <a:buChar char="l"/>
                <a:defRPr/>
              </a:pPr>
              <a:endParaRPr lang="zh-CN" altLang="en-US"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algn="just" eaLnBrk="1" hangingPunct="1">
                <a:spcBef>
                  <a:spcPts val="0"/>
                </a:spcBef>
                <a:buClr>
                  <a:srgbClr val="336666"/>
                </a:buClr>
                <a:buSzPct val="70000"/>
                <a:buFont typeface="Wingdings" panose="05000000000000000000" pitchFamily="2" charset="2"/>
                <a:buChar char="¢"/>
                <a:defRPr/>
              </a:pPr>
              <a:endParaRPr lang="en-US" altLang="zh-CN" sz="24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4044" name="Object 8">
              <a:extLst>
                <a:ext uri="{FF2B5EF4-FFF2-40B4-BE49-F238E27FC236}">
                  <a16:creationId xmlns:a16="http://schemas.microsoft.com/office/drawing/2014/main" id="{3F74B15A-52E6-75B8-C69F-34BBBF3F87C4}"/>
                </a:ext>
              </a:extLst>
            </p:cNvPr>
            <p:cNvGraphicFramePr>
              <a:graphicFrameLocks noChangeAspect="1"/>
            </p:cNvGraphicFramePr>
            <p:nvPr/>
          </p:nvGraphicFramePr>
          <p:xfrm>
            <a:off x="647" y="2209"/>
            <a:ext cx="1137" cy="609"/>
          </p:xfrm>
          <a:graphic>
            <a:graphicData uri="http://schemas.openxmlformats.org/presentationml/2006/ole">
              <mc:AlternateContent xmlns:mc="http://schemas.openxmlformats.org/markup-compatibility/2006">
                <mc:Choice xmlns:v="urn:schemas-microsoft-com:vml" Requires="v">
                  <p:oleObj name="公式" r:id="rId4" imgW="698197" imgH="444307" progId="Equation.3">
                    <p:embed/>
                  </p:oleObj>
                </mc:Choice>
                <mc:Fallback>
                  <p:oleObj name="公式" r:id="rId4" imgW="698197" imgH="444307"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 y="2209"/>
                          <a:ext cx="1137"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037" name="Rectangle 3">
            <a:extLst>
              <a:ext uri="{FF2B5EF4-FFF2-40B4-BE49-F238E27FC236}">
                <a16:creationId xmlns:a16="http://schemas.microsoft.com/office/drawing/2014/main" id="{8BD845DA-3F01-7A85-D550-09C4D90B1297}"/>
              </a:ext>
            </a:extLst>
          </p:cNvPr>
          <p:cNvSpPr>
            <a:spLocks noRot="1" noChangeArrowheads="1"/>
          </p:cNvSpPr>
          <p:nvPr/>
        </p:nvSpPr>
        <p:spPr bwMode="auto">
          <a:xfrm>
            <a:off x="428625" y="1144588"/>
            <a:ext cx="4259263" cy="16557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rgbClr val="336666"/>
              </a:buClr>
              <a:buSzPct val="70000"/>
              <a:buFont typeface="Wingdings" panose="05000000000000000000" pitchFamily="2" charset="2"/>
              <a:buChar char="¢"/>
            </a:pP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波速</a:t>
            </a:r>
          </a:p>
          <a:p>
            <a:pPr lvl="1" eaLnBrk="1" hangingPunct="1">
              <a:buClr>
                <a:srgbClr val="99CCCC"/>
              </a:buClr>
              <a:buSzPct val="75000"/>
              <a:buFont typeface="Wingdings" panose="05000000000000000000" pitchFamily="2" charset="2"/>
              <a:buChar char="l"/>
            </a:pP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相速度  </a:t>
            </a:r>
            <a:r>
              <a:rPr lang="zh-CN" altLang="en-US" sz="26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p</a:t>
            </a:r>
            <a:r>
              <a:rPr lang="en-US" altLang="zh-CN"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p>
          <a:p>
            <a:pPr lvl="1" eaLnBrk="1" hangingPunct="1">
              <a:buClr>
                <a:srgbClr val="99CCCC"/>
              </a:buClr>
              <a:buSzPct val="75000"/>
              <a:buFont typeface="Wingdings" panose="05000000000000000000" pitchFamily="2" charset="2"/>
              <a:buChar char="l"/>
            </a:pP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群速度 </a:t>
            </a:r>
            <a:r>
              <a:rPr lang="zh-CN" altLang="en-US" sz="26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a:t>
            </a:r>
            <a:r>
              <a:rPr lang="en-US" altLang="zh-CN"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endParaRPr lang="en-US" altLang="zh-CN" sz="26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1" eaLnBrk="1" hangingPunct="1">
              <a:buClr>
                <a:srgbClr val="99CCCC"/>
              </a:buClr>
              <a:buSzPct val="75000"/>
              <a:buFont typeface="Wingdings" panose="05000000000000000000" pitchFamily="2" charset="2"/>
              <a:buChar char="l"/>
            </a:pPr>
            <a:endParaRPr lang="zh-CN" altLang="en-US"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
        <p:nvSpPr>
          <p:cNvPr id="1793034" name="Text Box 10">
            <a:extLst>
              <a:ext uri="{FF2B5EF4-FFF2-40B4-BE49-F238E27FC236}">
                <a16:creationId xmlns:a16="http://schemas.microsoft.com/office/drawing/2014/main" id="{CBA5F432-0A2A-DA01-9B91-B66E036FBA5A}"/>
              </a:ext>
            </a:extLst>
          </p:cNvPr>
          <p:cNvSpPr txBox="1">
            <a:spLocks noChangeArrowheads="1"/>
          </p:cNvSpPr>
          <p:nvPr/>
        </p:nvSpPr>
        <p:spPr bwMode="auto">
          <a:xfrm>
            <a:off x="3124200" y="4300538"/>
            <a:ext cx="5416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相邻原子相位相差</a:t>
            </a:r>
            <a:r>
              <a:rPr lang="zh-CN" altLang="en-US"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p>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振动相反，类似于布拉格反射，成驻波</a:t>
            </a:r>
          </a:p>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群速度等于</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endPar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4039" name="Picture 6">
            <a:extLst>
              <a:ext uri="{FF2B5EF4-FFF2-40B4-BE49-F238E27FC236}">
                <a16:creationId xmlns:a16="http://schemas.microsoft.com/office/drawing/2014/main" id="{E6E6E77C-DD87-DF94-53C6-BF9E1B22E3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052513"/>
            <a:ext cx="3887787"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Oval 7">
            <a:extLst>
              <a:ext uri="{FF2B5EF4-FFF2-40B4-BE49-F238E27FC236}">
                <a16:creationId xmlns:a16="http://schemas.microsoft.com/office/drawing/2014/main" id="{17D604F4-3D89-0785-FBE7-016914280DE8}"/>
              </a:ext>
            </a:extLst>
          </p:cNvPr>
          <p:cNvSpPr>
            <a:spLocks noChangeArrowheads="1"/>
          </p:cNvSpPr>
          <p:nvPr/>
        </p:nvSpPr>
        <p:spPr bwMode="auto">
          <a:xfrm>
            <a:off x="4852988" y="1252538"/>
            <a:ext cx="360362" cy="6477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6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1" name="Oval 11">
            <a:extLst>
              <a:ext uri="{FF2B5EF4-FFF2-40B4-BE49-F238E27FC236}">
                <a16:creationId xmlns:a16="http://schemas.microsoft.com/office/drawing/2014/main" id="{197A83D9-1975-8390-CC06-C294D64DF4A5}"/>
              </a:ext>
            </a:extLst>
          </p:cNvPr>
          <p:cNvSpPr>
            <a:spLocks noChangeArrowheads="1"/>
          </p:cNvSpPr>
          <p:nvPr/>
        </p:nvSpPr>
        <p:spPr bwMode="auto">
          <a:xfrm>
            <a:off x="8459788" y="1268413"/>
            <a:ext cx="360362" cy="6477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6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42" name="灯片编号占位符 4">
            <a:extLst>
              <a:ext uri="{FF2B5EF4-FFF2-40B4-BE49-F238E27FC236}">
                <a16:creationId xmlns:a16="http://schemas.microsoft.com/office/drawing/2014/main" id="{754BE2B1-D0EE-FF27-9BE2-9D930A5FA8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1452FB8-3C95-4645-8F03-E3DA734C617E}"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33</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93034"/>
                                        </p:tgtEl>
                                        <p:attrNameLst>
                                          <p:attrName>style.visibility</p:attrName>
                                        </p:attrNameLst>
                                      </p:cBhvr>
                                      <p:to>
                                        <p:strVal val="visible"/>
                                      </p:to>
                                    </p:set>
                                    <p:animEffect transition="in" filter="dissolve">
                                      <p:cBhvr>
                                        <p:cTn id="12" dur="500"/>
                                        <p:tgtEl>
                                          <p:spTgt spid="17930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93026"/>
                                        </p:tgtEl>
                                        <p:attrNameLst>
                                          <p:attrName>style.visibility</p:attrName>
                                        </p:attrNameLst>
                                      </p:cBhvr>
                                      <p:to>
                                        <p:strVal val="visible"/>
                                      </p:to>
                                    </p:set>
                                    <p:animEffect transition="in" filter="slide(fromBottom)">
                                      <p:cBhvr>
                                        <p:cTn id="17" dur="500"/>
                                        <p:tgtEl>
                                          <p:spTgt spid="1793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0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A976927E-0921-6302-FA30-DE8B6D65E043}"/>
              </a:ext>
            </a:extLst>
          </p:cNvPr>
          <p:cNvSpPr>
            <a:spLocks noChangeArrowheads="1"/>
          </p:cNvSpPr>
          <p:nvPr/>
        </p:nvSpPr>
        <p:spPr bwMode="auto">
          <a:xfrm>
            <a:off x="336550" y="1249363"/>
            <a:ext cx="8459788" cy="3046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这是因为此时近邻原子散射的子波与入射波位相相差</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p</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原子反射的子波到达近邻</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原子处时恰好和</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原子反射的子波同位相，对所有原子的散射波都满足上述</a:t>
            </a:r>
            <a:r>
              <a:rPr lang="en-US" altLang="zh-CN" sz="2400" b="1" i="1">
                <a:latin typeface="Symbol" panose="05050102010706020507" pitchFamily="18" charset="2"/>
                <a:ea typeface="微软雅黑" panose="020B0503020204020204" pitchFamily="34" charset="-122"/>
                <a:cs typeface="Times New Roman" panose="02020603050405020304" pitchFamily="18" charset="0"/>
              </a:rPr>
              <a:t>p</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条件，所以散射子波之间发生相长干涉，结果反射达到最大值，并与入射波相结合，形成驻波，群速度为零。</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这和</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射线衍射的</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Bragg</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条件，以及在布里渊区边界处电子的布洛赫波是驻波是一致的</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，也同样显示了布里渊区边界的特征。它们都是</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由于入射波的波动性和晶格的周期性所产生的结果</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6083" name="Rectangle 2">
            <a:extLst>
              <a:ext uri="{FF2B5EF4-FFF2-40B4-BE49-F238E27FC236}">
                <a16:creationId xmlns:a16="http://schemas.microsoft.com/office/drawing/2014/main" id="{592973E6-FE07-9D3C-5194-0F7089533A6D}"/>
              </a:ext>
            </a:extLst>
          </p:cNvPr>
          <p:cNvSpPr>
            <a:spLocks noRot="1" noChangeArrowheads="1"/>
          </p:cNvSpPr>
          <p:nvPr/>
        </p:nvSpPr>
        <p:spPr bwMode="auto">
          <a:xfrm>
            <a:off x="1816100" y="142875"/>
            <a:ext cx="5510213"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色散关系中的波速</a:t>
            </a:r>
          </a:p>
        </p:txBody>
      </p:sp>
      <p:pic>
        <p:nvPicPr>
          <p:cNvPr id="46084" name="Picture 6">
            <a:extLst>
              <a:ext uri="{FF2B5EF4-FFF2-40B4-BE49-F238E27FC236}">
                <a16:creationId xmlns:a16="http://schemas.microsoft.com/office/drawing/2014/main" id="{7B9B3237-B5AE-7B42-4507-59561C627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4722813"/>
            <a:ext cx="6462712" cy="163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灯片编号占位符 3">
            <a:extLst>
              <a:ext uri="{FF2B5EF4-FFF2-40B4-BE49-F238E27FC236}">
                <a16:creationId xmlns:a16="http://schemas.microsoft.com/office/drawing/2014/main" id="{0BED1C18-F610-3D3B-F303-AFB8A02EBB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065F005-9B4B-4904-A87B-89867DACDBDA}"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8">
            <a:extLst>
              <a:ext uri="{FF2B5EF4-FFF2-40B4-BE49-F238E27FC236}">
                <a16:creationId xmlns:a16="http://schemas.microsoft.com/office/drawing/2014/main" id="{8D27CA66-679A-BF31-6D4E-3197F29B8F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88" y="1773238"/>
            <a:ext cx="6696075"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Picture 9">
            <a:extLst>
              <a:ext uri="{FF2B5EF4-FFF2-40B4-BE49-F238E27FC236}">
                <a16:creationId xmlns:a16="http://schemas.microsoft.com/office/drawing/2014/main" id="{D0AC1ADC-50A5-1046-6A83-A206EF5B3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525" y="4795838"/>
            <a:ext cx="7345363"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10">
            <a:extLst>
              <a:ext uri="{FF2B5EF4-FFF2-40B4-BE49-F238E27FC236}">
                <a16:creationId xmlns:a16="http://schemas.microsoft.com/office/drawing/2014/main" id="{E3CF3259-028D-80A7-3504-FB3674413FFC}"/>
              </a:ext>
            </a:extLst>
          </p:cNvPr>
          <p:cNvSpPr>
            <a:spLocks noRot="1" noChangeArrowheads="1"/>
          </p:cNvSpPr>
          <p:nvPr/>
        </p:nvSpPr>
        <p:spPr bwMode="auto">
          <a:xfrm>
            <a:off x="652463" y="3198813"/>
            <a:ext cx="4189412" cy="1008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Clr>
                <a:srgbClr val="336666"/>
              </a:buClr>
              <a:buSzPct val="70000"/>
              <a:buFont typeface="Arial" panose="020B0604020202020204" pitchFamily="34" charset="0"/>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接近布里渊区边界</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时，频率</a:t>
            </a:r>
            <a:r>
              <a:rPr lang="zh-CN" altLang="en-US"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趋向于常数</a:t>
            </a:r>
          </a:p>
        </p:txBody>
      </p:sp>
      <p:graphicFrame>
        <p:nvGraphicFramePr>
          <p:cNvPr id="47109" name="Object 8">
            <a:extLst>
              <a:ext uri="{FF2B5EF4-FFF2-40B4-BE49-F238E27FC236}">
                <a16:creationId xmlns:a16="http://schemas.microsoft.com/office/drawing/2014/main" id="{90F843C9-0CC4-1971-4E67-F415B8AD3743}"/>
              </a:ext>
            </a:extLst>
          </p:cNvPr>
          <p:cNvGraphicFramePr>
            <a:graphicFrameLocks noChangeAspect="1"/>
          </p:cNvGraphicFramePr>
          <p:nvPr/>
        </p:nvGraphicFramePr>
        <p:xfrm>
          <a:off x="4748213" y="3163888"/>
          <a:ext cx="1804987" cy="966787"/>
        </p:xfrm>
        <a:graphic>
          <a:graphicData uri="http://schemas.openxmlformats.org/presentationml/2006/ole">
            <mc:AlternateContent xmlns:mc="http://schemas.openxmlformats.org/markup-compatibility/2006">
              <mc:Choice xmlns:v="urn:schemas-microsoft-com:vml" Requires="v">
                <p:oleObj name="公式" r:id="rId4" imgW="698197" imgH="444307" progId="Equation.3">
                  <p:embed/>
                </p:oleObj>
              </mc:Choice>
              <mc:Fallback>
                <p:oleObj name="公式" r:id="rId4" imgW="698197" imgH="444307"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8213" y="3163888"/>
                        <a:ext cx="1804987"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0" name="Text Box 13">
            <a:extLst>
              <a:ext uri="{FF2B5EF4-FFF2-40B4-BE49-F238E27FC236}">
                <a16:creationId xmlns:a16="http://schemas.microsoft.com/office/drawing/2014/main" id="{CC6371B9-C529-8064-E1F5-29B64308C63B}"/>
              </a:ext>
            </a:extLst>
          </p:cNvPr>
          <p:cNvSpPr txBox="1">
            <a:spLocks noChangeArrowheads="1"/>
          </p:cNvSpPr>
          <p:nvPr/>
        </p:nvSpPr>
        <p:spPr bwMode="auto">
          <a:xfrm>
            <a:off x="2197100" y="4165600"/>
            <a:ext cx="5878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相邻原子相位相差</a:t>
            </a:r>
            <a:r>
              <a:rPr lang="zh-CN" altLang="en-US"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p>
          <a:p>
            <a:pPr lvl="1"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振动相反，类似于布拉格反射，成驻波</a:t>
            </a:r>
          </a:p>
          <a:p>
            <a:pPr lvl="1"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群速度等于</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endPar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7111" name="Object 5">
            <a:extLst>
              <a:ext uri="{FF2B5EF4-FFF2-40B4-BE49-F238E27FC236}">
                <a16:creationId xmlns:a16="http://schemas.microsoft.com/office/drawing/2014/main" id="{8CDE8531-DB3E-E015-50BE-641DC3782481}"/>
              </a:ext>
            </a:extLst>
          </p:cNvPr>
          <p:cNvGraphicFramePr>
            <a:graphicFrameLocks noChangeAspect="1"/>
          </p:cNvGraphicFramePr>
          <p:nvPr/>
        </p:nvGraphicFramePr>
        <p:xfrm>
          <a:off x="5435600" y="220663"/>
          <a:ext cx="3044825" cy="904875"/>
        </p:xfrm>
        <a:graphic>
          <a:graphicData uri="http://schemas.openxmlformats.org/presentationml/2006/ole">
            <mc:AlternateContent xmlns:mc="http://schemas.openxmlformats.org/markup-compatibility/2006">
              <mc:Choice xmlns:v="urn:schemas-microsoft-com:vml" Requires="v">
                <p:oleObj name="公式" r:id="rId6" imgW="1524000" imgH="457200" progId="Equation.3">
                  <p:embed/>
                </p:oleObj>
              </mc:Choice>
              <mc:Fallback>
                <p:oleObj name="公式" r:id="rId6" imgW="152400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220663"/>
                        <a:ext cx="30448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Text Box 16">
            <a:extLst>
              <a:ext uri="{FF2B5EF4-FFF2-40B4-BE49-F238E27FC236}">
                <a16:creationId xmlns:a16="http://schemas.microsoft.com/office/drawing/2014/main" id="{CA6DBED3-E73F-0884-0418-817946641B27}"/>
              </a:ext>
            </a:extLst>
          </p:cNvPr>
          <p:cNvSpPr txBox="1">
            <a:spLocks noChangeArrowheads="1"/>
          </p:cNvSpPr>
          <p:nvPr/>
        </p:nvSpPr>
        <p:spPr bwMode="auto">
          <a:xfrm>
            <a:off x="755650" y="427038"/>
            <a:ext cx="4549775" cy="492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&gt;&gt;</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时</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长波极限</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 </a:t>
            </a:r>
            <a:r>
              <a:rPr lang="en-US" altLang="zh-CN"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，则</a:t>
            </a: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7113" name="Object 6">
            <a:extLst>
              <a:ext uri="{FF2B5EF4-FFF2-40B4-BE49-F238E27FC236}">
                <a16:creationId xmlns:a16="http://schemas.microsoft.com/office/drawing/2014/main" id="{2D1AB6EA-AD89-E8B0-C4A8-465FF60C5865}"/>
              </a:ext>
            </a:extLst>
          </p:cNvPr>
          <p:cNvGraphicFramePr>
            <a:graphicFrameLocks noChangeAspect="1"/>
          </p:cNvGraphicFramePr>
          <p:nvPr/>
        </p:nvGraphicFramePr>
        <p:xfrm>
          <a:off x="4102100" y="1143000"/>
          <a:ext cx="2068513" cy="920750"/>
        </p:xfrm>
        <a:graphic>
          <a:graphicData uri="http://schemas.openxmlformats.org/presentationml/2006/ole">
            <mc:AlternateContent xmlns:mc="http://schemas.openxmlformats.org/markup-compatibility/2006">
              <mc:Choice xmlns:v="urn:schemas-microsoft-com:vml" Requires="v">
                <p:oleObj name="公式" r:id="rId8" imgW="990170" imgH="444307" progId="Equation.3">
                  <p:embed/>
                </p:oleObj>
              </mc:Choice>
              <mc:Fallback>
                <p:oleObj name="公式" r:id="rId8" imgW="990170" imgH="444307"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2100" y="1143000"/>
                        <a:ext cx="20685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4" name="Text Box 7">
            <a:extLst>
              <a:ext uri="{FF2B5EF4-FFF2-40B4-BE49-F238E27FC236}">
                <a16:creationId xmlns:a16="http://schemas.microsoft.com/office/drawing/2014/main" id="{993542F8-23E5-C74D-A822-CCB62F9E96AC}"/>
              </a:ext>
            </a:extLst>
          </p:cNvPr>
          <p:cNvSpPr txBox="1">
            <a:spLocks noChangeArrowheads="1"/>
          </p:cNvSpPr>
          <p:nvPr/>
        </p:nvSpPr>
        <p:spPr bwMode="auto">
          <a:xfrm>
            <a:off x="179388" y="1198563"/>
            <a:ext cx="3959225" cy="885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FontTx/>
              <a:buNone/>
            </a:pP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类似于连续介质弹性波</a:t>
            </a:r>
          </a:p>
          <a:p>
            <a:pPr lvl="1" eaLnBrk="1" hangingPunct="1">
              <a:spcBef>
                <a:spcPct val="0"/>
              </a:spcBef>
              <a:buFontTx/>
              <a:buNone/>
            </a:pP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相速度等于群速度 </a:t>
            </a:r>
            <a:endPar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115" name="灯片编号占位符 3">
            <a:extLst>
              <a:ext uri="{FF2B5EF4-FFF2-40B4-BE49-F238E27FC236}">
                <a16:creationId xmlns:a16="http://schemas.microsoft.com/office/drawing/2014/main" id="{A1F53EDA-EFF5-38A9-DA7A-433DC87B27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143B13A-33BF-4197-B2CB-D887EBC14E96}"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35</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Rectangle 3">
            <a:extLst>
              <a:ext uri="{FF2B5EF4-FFF2-40B4-BE49-F238E27FC236}">
                <a16:creationId xmlns:a16="http://schemas.microsoft.com/office/drawing/2014/main" id="{1172D776-7EA6-1467-E847-70078B2D5F72}"/>
              </a:ext>
            </a:extLst>
          </p:cNvPr>
          <p:cNvSpPr>
            <a:spLocks noGrp="1" noRot="1"/>
          </p:cNvSpPr>
          <p:nvPr>
            <p:ph type="body" idx="4294967295"/>
          </p:nvPr>
        </p:nvSpPr>
        <p:spPr>
          <a:xfrm>
            <a:off x="896938" y="2232025"/>
            <a:ext cx="7275512" cy="1008063"/>
          </a:xfrm>
          <a:solidFill>
            <a:srgbClr val="FFFFFF"/>
          </a:solidFill>
        </p:spPr>
        <p:txBody>
          <a:bodyPr/>
          <a:lstStyle/>
          <a:p>
            <a:pPr marL="0" indent="0" algn="just" eaLnBrk="1" hangingPunct="1">
              <a:lnSpc>
                <a:spcPct val="90000"/>
              </a:lnSpc>
              <a:spcBef>
                <a:spcPct val="0"/>
              </a:spcBef>
              <a:buFont typeface="Arial" panose="020B0604020202020204" pitchFamily="34" charset="0"/>
              <a:buNone/>
            </a:pP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对于有限长度的一维原子链，边界原子的运动方程不一样，方程组变得复杂，原来的解不能适用！</a:t>
            </a:r>
          </a:p>
        </p:txBody>
      </p:sp>
      <p:sp>
        <p:nvSpPr>
          <p:cNvPr id="48131" name="Text Box 6">
            <a:extLst>
              <a:ext uri="{FF2B5EF4-FFF2-40B4-BE49-F238E27FC236}">
                <a16:creationId xmlns:a16="http://schemas.microsoft.com/office/drawing/2014/main" id="{21C494F2-B8FF-36FE-2B28-F834B4600CDC}"/>
              </a:ext>
            </a:extLst>
          </p:cNvPr>
          <p:cNvSpPr txBox="1">
            <a:spLocks noChangeArrowheads="1"/>
          </p:cNvSpPr>
          <p:nvPr/>
        </p:nvSpPr>
        <p:spPr bwMode="auto">
          <a:xfrm>
            <a:off x="1490663" y="333375"/>
            <a:ext cx="62023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格波波数</a:t>
            </a:r>
            <a:r>
              <a:rPr lang="en-US" altLang="zh-CN" sz="4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：如何取值？</a:t>
            </a:r>
          </a:p>
        </p:txBody>
      </p:sp>
      <p:sp>
        <p:nvSpPr>
          <p:cNvPr id="48132" name="Text Box 7">
            <a:extLst>
              <a:ext uri="{FF2B5EF4-FFF2-40B4-BE49-F238E27FC236}">
                <a16:creationId xmlns:a16="http://schemas.microsoft.com/office/drawing/2014/main" id="{D894619C-038F-22E7-5823-E605C5E77144}"/>
              </a:ext>
            </a:extLst>
          </p:cNvPr>
          <p:cNvSpPr txBox="1">
            <a:spLocks noChangeArrowheads="1"/>
          </p:cNvSpPr>
          <p:nvPr/>
        </p:nvSpPr>
        <p:spPr bwMode="auto">
          <a:xfrm>
            <a:off x="896938" y="1557338"/>
            <a:ext cx="736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前面讨论的运动方程只适用于无穷长的原子链</a:t>
            </a:r>
          </a:p>
        </p:txBody>
      </p:sp>
      <p:sp>
        <p:nvSpPr>
          <p:cNvPr id="48133" name="灯片编号占位符 6">
            <a:extLst>
              <a:ext uri="{FF2B5EF4-FFF2-40B4-BE49-F238E27FC236}">
                <a16:creationId xmlns:a16="http://schemas.microsoft.com/office/drawing/2014/main" id="{C52239B8-7F00-5BCB-57BB-0DC1D47E2C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E1540D5-EFAC-497C-B17E-341A5F12D197}"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483">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4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a:extLst>
              <a:ext uri="{FF2B5EF4-FFF2-40B4-BE49-F238E27FC236}">
                <a16:creationId xmlns:a16="http://schemas.microsoft.com/office/drawing/2014/main" id="{5CB10837-E306-237C-3945-23B2C7FE2542}"/>
              </a:ext>
            </a:extLst>
          </p:cNvPr>
          <p:cNvSpPr txBox="1">
            <a:spLocks noChangeArrowheads="1"/>
          </p:cNvSpPr>
          <p:nvPr/>
        </p:nvSpPr>
        <p:spPr bwMode="auto">
          <a:xfrm>
            <a:off x="533400" y="13716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79" name="Text Box 4">
            <a:extLst>
              <a:ext uri="{FF2B5EF4-FFF2-40B4-BE49-F238E27FC236}">
                <a16:creationId xmlns:a16="http://schemas.microsoft.com/office/drawing/2014/main" id="{49E66348-C6FF-A952-87E6-1B5687837FD7}"/>
              </a:ext>
            </a:extLst>
          </p:cNvPr>
          <p:cNvSpPr txBox="1">
            <a:spLocks noChangeArrowheads="1"/>
          </p:cNvSpPr>
          <p:nvPr/>
        </p:nvSpPr>
        <p:spPr bwMode="auto">
          <a:xfrm>
            <a:off x="609600" y="1276350"/>
            <a:ext cx="7924800"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设晶体中原子总数为</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，晶体链长为</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，所谓周期性边界条件就是将一有限长度的晶体链看成无限长晶体链的一个重复单元，即：</a:t>
            </a:r>
          </a:p>
        </p:txBody>
      </p:sp>
      <p:grpSp>
        <p:nvGrpSpPr>
          <p:cNvPr id="2" name="Group 5">
            <a:extLst>
              <a:ext uri="{FF2B5EF4-FFF2-40B4-BE49-F238E27FC236}">
                <a16:creationId xmlns:a16="http://schemas.microsoft.com/office/drawing/2014/main" id="{E36C4ECC-9CFE-593D-F93B-4EC8B0956843}"/>
              </a:ext>
            </a:extLst>
          </p:cNvPr>
          <p:cNvGrpSpPr>
            <a:grpSpLocks/>
          </p:cNvGrpSpPr>
          <p:nvPr/>
        </p:nvGrpSpPr>
        <p:grpSpPr bwMode="auto">
          <a:xfrm>
            <a:off x="762000" y="2841625"/>
            <a:ext cx="2747963" cy="566738"/>
            <a:chOff x="594" y="1881"/>
            <a:chExt cx="1731" cy="357"/>
          </a:xfrm>
        </p:grpSpPr>
        <p:grpSp>
          <p:nvGrpSpPr>
            <p:cNvPr id="50210" name="Group 6">
              <a:extLst>
                <a:ext uri="{FF2B5EF4-FFF2-40B4-BE49-F238E27FC236}">
                  <a16:creationId xmlns:a16="http://schemas.microsoft.com/office/drawing/2014/main" id="{EE570DE0-8ADB-9666-795A-E450F1AC4BA3}"/>
                </a:ext>
              </a:extLst>
            </p:cNvPr>
            <p:cNvGrpSpPr>
              <a:grpSpLocks/>
            </p:cNvGrpSpPr>
            <p:nvPr/>
          </p:nvGrpSpPr>
          <p:grpSpPr bwMode="auto">
            <a:xfrm>
              <a:off x="624" y="1881"/>
              <a:ext cx="1632" cy="69"/>
              <a:chOff x="624" y="1881"/>
              <a:chExt cx="1632" cy="69"/>
            </a:xfrm>
          </p:grpSpPr>
          <p:sp>
            <p:nvSpPr>
              <p:cNvPr id="50215" name="Line 7">
                <a:extLst>
                  <a:ext uri="{FF2B5EF4-FFF2-40B4-BE49-F238E27FC236}">
                    <a16:creationId xmlns:a16="http://schemas.microsoft.com/office/drawing/2014/main" id="{71605264-5BED-E743-2A2C-E7F539DDB61E}"/>
                  </a:ext>
                </a:extLst>
              </p:cNvPr>
              <p:cNvSpPr>
                <a:spLocks noChangeShapeType="1"/>
              </p:cNvSpPr>
              <p:nvPr/>
            </p:nvSpPr>
            <p:spPr bwMode="auto">
              <a:xfrm>
                <a:off x="624" y="1920"/>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50216" name="Oval 8">
                <a:extLst>
                  <a:ext uri="{FF2B5EF4-FFF2-40B4-BE49-F238E27FC236}">
                    <a16:creationId xmlns:a16="http://schemas.microsoft.com/office/drawing/2014/main" id="{2F86EF21-A623-2A86-1BF7-7341DEAB7A8D}"/>
                  </a:ext>
                </a:extLst>
              </p:cNvPr>
              <p:cNvSpPr>
                <a:spLocks noChangeArrowheads="1"/>
              </p:cNvSpPr>
              <p:nvPr/>
            </p:nvSpPr>
            <p:spPr bwMode="auto">
              <a:xfrm>
                <a:off x="657" y="1881"/>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17" name="Oval 9">
                <a:extLst>
                  <a:ext uri="{FF2B5EF4-FFF2-40B4-BE49-F238E27FC236}">
                    <a16:creationId xmlns:a16="http://schemas.microsoft.com/office/drawing/2014/main" id="{BE9689E6-5E16-C64E-ACC1-2D6DE7E21BF6}"/>
                  </a:ext>
                </a:extLst>
              </p:cNvPr>
              <p:cNvSpPr>
                <a:spLocks noChangeArrowheads="1"/>
              </p:cNvSpPr>
              <p:nvPr/>
            </p:nvSpPr>
            <p:spPr bwMode="auto">
              <a:xfrm>
                <a:off x="829" y="1882"/>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18" name="Oval 10">
                <a:extLst>
                  <a:ext uri="{FF2B5EF4-FFF2-40B4-BE49-F238E27FC236}">
                    <a16:creationId xmlns:a16="http://schemas.microsoft.com/office/drawing/2014/main" id="{E4723DA1-6AEC-118B-014B-C428F003D3AB}"/>
                  </a:ext>
                </a:extLst>
              </p:cNvPr>
              <p:cNvSpPr>
                <a:spLocks noChangeArrowheads="1"/>
              </p:cNvSpPr>
              <p:nvPr/>
            </p:nvSpPr>
            <p:spPr bwMode="auto">
              <a:xfrm>
                <a:off x="1516" y="1881"/>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19" name="Oval 11">
                <a:extLst>
                  <a:ext uri="{FF2B5EF4-FFF2-40B4-BE49-F238E27FC236}">
                    <a16:creationId xmlns:a16="http://schemas.microsoft.com/office/drawing/2014/main" id="{EC4DC767-325E-8C19-BB6D-14ACFE4C0559}"/>
                  </a:ext>
                </a:extLst>
              </p:cNvPr>
              <p:cNvSpPr>
                <a:spLocks noChangeArrowheads="1"/>
              </p:cNvSpPr>
              <p:nvPr/>
            </p:nvSpPr>
            <p:spPr bwMode="auto">
              <a:xfrm>
                <a:off x="2139" y="1881"/>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0211" name="Text Box 12">
              <a:extLst>
                <a:ext uri="{FF2B5EF4-FFF2-40B4-BE49-F238E27FC236}">
                  <a16:creationId xmlns:a16="http://schemas.microsoft.com/office/drawing/2014/main" id="{4539D4A8-2F0F-A1EE-FD3C-F49CB67F9445}"/>
                </a:ext>
              </a:extLst>
            </p:cNvPr>
            <p:cNvSpPr txBox="1">
              <a:spLocks noChangeArrowheads="1"/>
            </p:cNvSpPr>
            <p:nvPr/>
          </p:nvSpPr>
          <p:spPr bwMode="auto">
            <a:xfrm>
              <a:off x="594" y="195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50212" name="Text Box 13">
              <a:extLst>
                <a:ext uri="{FF2B5EF4-FFF2-40B4-BE49-F238E27FC236}">
                  <a16:creationId xmlns:a16="http://schemas.microsoft.com/office/drawing/2014/main" id="{57E4DA53-30BE-52EC-306A-CF86AD5FD1A2}"/>
                </a:ext>
              </a:extLst>
            </p:cNvPr>
            <p:cNvSpPr txBox="1">
              <a:spLocks noChangeArrowheads="1"/>
            </p:cNvSpPr>
            <p:nvPr/>
          </p:nvSpPr>
          <p:spPr bwMode="auto">
            <a:xfrm>
              <a:off x="768" y="194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0213" name="Text Box 14">
              <a:extLst>
                <a:ext uri="{FF2B5EF4-FFF2-40B4-BE49-F238E27FC236}">
                  <a16:creationId xmlns:a16="http://schemas.microsoft.com/office/drawing/2014/main" id="{7E97E07E-4730-3C14-FB71-24490D06B344}"/>
                </a:ext>
              </a:extLst>
            </p:cNvPr>
            <p:cNvSpPr txBox="1">
              <a:spLocks noChangeArrowheads="1"/>
            </p:cNvSpPr>
            <p:nvPr/>
          </p:nvSpPr>
          <p:spPr bwMode="auto">
            <a:xfrm>
              <a:off x="1449" y="193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n</a:t>
              </a:r>
            </a:p>
          </p:txBody>
        </p:sp>
        <p:sp>
          <p:nvSpPr>
            <p:cNvPr id="50214" name="Text Box 15">
              <a:extLst>
                <a:ext uri="{FF2B5EF4-FFF2-40B4-BE49-F238E27FC236}">
                  <a16:creationId xmlns:a16="http://schemas.microsoft.com/office/drawing/2014/main" id="{7A9DD233-D08C-F66F-71AA-0009109259F1}"/>
                </a:ext>
              </a:extLst>
            </p:cNvPr>
            <p:cNvSpPr txBox="1">
              <a:spLocks noChangeArrowheads="1"/>
            </p:cNvSpPr>
            <p:nvPr/>
          </p:nvSpPr>
          <p:spPr bwMode="auto">
            <a:xfrm>
              <a:off x="2046" y="1944"/>
              <a:ext cx="2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400" b="1" i="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N</a:t>
              </a:r>
            </a:p>
          </p:txBody>
        </p:sp>
      </p:grpSp>
      <p:grpSp>
        <p:nvGrpSpPr>
          <p:cNvPr id="4" name="Group 16">
            <a:extLst>
              <a:ext uri="{FF2B5EF4-FFF2-40B4-BE49-F238E27FC236}">
                <a16:creationId xmlns:a16="http://schemas.microsoft.com/office/drawing/2014/main" id="{5CD4AF8F-4605-1762-6D4C-DEABAEEB927B}"/>
              </a:ext>
            </a:extLst>
          </p:cNvPr>
          <p:cNvGrpSpPr>
            <a:grpSpLocks/>
          </p:cNvGrpSpPr>
          <p:nvPr/>
        </p:nvGrpSpPr>
        <p:grpSpPr bwMode="auto">
          <a:xfrm>
            <a:off x="3133726" y="2374900"/>
            <a:ext cx="2867026" cy="1047750"/>
            <a:chOff x="2088" y="1587"/>
            <a:chExt cx="1806" cy="660"/>
          </a:xfrm>
        </p:grpSpPr>
        <p:grpSp>
          <p:nvGrpSpPr>
            <p:cNvPr id="50201" name="Group 17">
              <a:extLst>
                <a:ext uri="{FF2B5EF4-FFF2-40B4-BE49-F238E27FC236}">
                  <a16:creationId xmlns:a16="http://schemas.microsoft.com/office/drawing/2014/main" id="{F8FD353E-3EA7-A629-48E8-1D2DCC663C80}"/>
                </a:ext>
              </a:extLst>
            </p:cNvPr>
            <p:cNvGrpSpPr>
              <a:grpSpLocks/>
            </p:cNvGrpSpPr>
            <p:nvPr/>
          </p:nvGrpSpPr>
          <p:grpSpPr bwMode="auto">
            <a:xfrm>
              <a:off x="2262" y="1881"/>
              <a:ext cx="1632" cy="69"/>
              <a:chOff x="624" y="1881"/>
              <a:chExt cx="1632" cy="69"/>
            </a:xfrm>
          </p:grpSpPr>
          <p:sp>
            <p:nvSpPr>
              <p:cNvPr id="50205" name="Line 18">
                <a:extLst>
                  <a:ext uri="{FF2B5EF4-FFF2-40B4-BE49-F238E27FC236}">
                    <a16:creationId xmlns:a16="http://schemas.microsoft.com/office/drawing/2014/main" id="{8C613526-9186-85A0-725C-ADE1B23F3BA7}"/>
                  </a:ext>
                </a:extLst>
              </p:cNvPr>
              <p:cNvSpPr>
                <a:spLocks noChangeShapeType="1"/>
              </p:cNvSpPr>
              <p:nvPr/>
            </p:nvSpPr>
            <p:spPr bwMode="auto">
              <a:xfrm>
                <a:off x="624" y="1920"/>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50206" name="Oval 19">
                <a:extLst>
                  <a:ext uri="{FF2B5EF4-FFF2-40B4-BE49-F238E27FC236}">
                    <a16:creationId xmlns:a16="http://schemas.microsoft.com/office/drawing/2014/main" id="{9D9EA34F-F6E0-FEB8-470C-0CAB718BCB62}"/>
                  </a:ext>
                </a:extLst>
              </p:cNvPr>
              <p:cNvSpPr>
                <a:spLocks noChangeArrowheads="1"/>
              </p:cNvSpPr>
              <p:nvPr/>
            </p:nvSpPr>
            <p:spPr bwMode="auto">
              <a:xfrm>
                <a:off x="657" y="1881"/>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7" name="Oval 20">
                <a:extLst>
                  <a:ext uri="{FF2B5EF4-FFF2-40B4-BE49-F238E27FC236}">
                    <a16:creationId xmlns:a16="http://schemas.microsoft.com/office/drawing/2014/main" id="{A0FF5814-2B64-1B2C-93AA-EEAB17E47A04}"/>
                  </a:ext>
                </a:extLst>
              </p:cNvPr>
              <p:cNvSpPr>
                <a:spLocks noChangeArrowheads="1"/>
              </p:cNvSpPr>
              <p:nvPr/>
            </p:nvSpPr>
            <p:spPr bwMode="auto">
              <a:xfrm>
                <a:off x="829" y="1882"/>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8" name="Oval 21">
                <a:extLst>
                  <a:ext uri="{FF2B5EF4-FFF2-40B4-BE49-F238E27FC236}">
                    <a16:creationId xmlns:a16="http://schemas.microsoft.com/office/drawing/2014/main" id="{D2A0B98B-4C9B-D6E9-D685-66403D6BAEE5}"/>
                  </a:ext>
                </a:extLst>
              </p:cNvPr>
              <p:cNvSpPr>
                <a:spLocks noChangeArrowheads="1"/>
              </p:cNvSpPr>
              <p:nvPr/>
            </p:nvSpPr>
            <p:spPr bwMode="auto">
              <a:xfrm>
                <a:off x="1516" y="1881"/>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9" name="Oval 22">
                <a:extLst>
                  <a:ext uri="{FF2B5EF4-FFF2-40B4-BE49-F238E27FC236}">
                    <a16:creationId xmlns:a16="http://schemas.microsoft.com/office/drawing/2014/main" id="{C63D0BB9-B993-1C53-42BE-70D0F0F05E10}"/>
                  </a:ext>
                </a:extLst>
              </p:cNvPr>
              <p:cNvSpPr>
                <a:spLocks noChangeArrowheads="1"/>
              </p:cNvSpPr>
              <p:nvPr/>
            </p:nvSpPr>
            <p:spPr bwMode="auto">
              <a:xfrm>
                <a:off x="2139" y="1881"/>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0202" name="Text Box 23">
              <a:extLst>
                <a:ext uri="{FF2B5EF4-FFF2-40B4-BE49-F238E27FC236}">
                  <a16:creationId xmlns:a16="http://schemas.microsoft.com/office/drawing/2014/main" id="{63F0B656-218A-1023-255E-36FE9266DDB1}"/>
                </a:ext>
              </a:extLst>
            </p:cNvPr>
            <p:cNvSpPr txBox="1">
              <a:spLocks noChangeArrowheads="1"/>
            </p:cNvSpPr>
            <p:nvPr/>
          </p:nvSpPr>
          <p:spPr bwMode="auto">
            <a:xfrm>
              <a:off x="2088" y="1587"/>
              <a:ext cx="6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50203" name="Text Box 24">
              <a:extLst>
                <a:ext uri="{FF2B5EF4-FFF2-40B4-BE49-F238E27FC236}">
                  <a16:creationId xmlns:a16="http://schemas.microsoft.com/office/drawing/2014/main" id="{1611ECEC-A7FF-24CC-10F3-0DE87BE1C171}"/>
                </a:ext>
              </a:extLst>
            </p:cNvPr>
            <p:cNvSpPr txBox="1">
              <a:spLocks noChangeArrowheads="1"/>
            </p:cNvSpPr>
            <p:nvPr/>
          </p:nvSpPr>
          <p:spPr bwMode="auto">
            <a:xfrm>
              <a:off x="2265" y="1947"/>
              <a:ext cx="5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0204" name="Text Box 25">
              <a:extLst>
                <a:ext uri="{FF2B5EF4-FFF2-40B4-BE49-F238E27FC236}">
                  <a16:creationId xmlns:a16="http://schemas.microsoft.com/office/drawing/2014/main" id="{EE3CEB24-A992-6A05-57DB-59F70E4FEFB3}"/>
                </a:ext>
              </a:extLst>
            </p:cNvPr>
            <p:cNvSpPr txBox="1">
              <a:spLocks noChangeArrowheads="1"/>
            </p:cNvSpPr>
            <p:nvPr/>
          </p:nvSpPr>
          <p:spPr bwMode="auto">
            <a:xfrm>
              <a:off x="2955" y="1956"/>
              <a:ext cx="53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err="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dirty="0" err="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+n</a:t>
              </a:r>
              <a:endParaRPr kumimoji="1" lang="en-US" altLang="zh-CN" sz="2400" b="1" dirty="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6" name="Group 26">
            <a:extLst>
              <a:ext uri="{FF2B5EF4-FFF2-40B4-BE49-F238E27FC236}">
                <a16:creationId xmlns:a16="http://schemas.microsoft.com/office/drawing/2014/main" id="{6F394697-087B-0557-95B6-8F125B98CA7D}"/>
              </a:ext>
            </a:extLst>
          </p:cNvPr>
          <p:cNvGrpSpPr>
            <a:grpSpLocks/>
          </p:cNvGrpSpPr>
          <p:nvPr/>
        </p:nvGrpSpPr>
        <p:grpSpPr bwMode="auto">
          <a:xfrm>
            <a:off x="6010275" y="2841625"/>
            <a:ext cx="2590800" cy="109538"/>
            <a:chOff x="624" y="1881"/>
            <a:chExt cx="1632" cy="69"/>
          </a:xfrm>
        </p:grpSpPr>
        <p:sp>
          <p:nvSpPr>
            <p:cNvPr id="50196" name="Line 27">
              <a:extLst>
                <a:ext uri="{FF2B5EF4-FFF2-40B4-BE49-F238E27FC236}">
                  <a16:creationId xmlns:a16="http://schemas.microsoft.com/office/drawing/2014/main" id="{34B76E1F-A1AE-43B4-99AD-59052D2B39CA}"/>
                </a:ext>
              </a:extLst>
            </p:cNvPr>
            <p:cNvSpPr>
              <a:spLocks noChangeShapeType="1"/>
            </p:cNvSpPr>
            <p:nvPr/>
          </p:nvSpPr>
          <p:spPr bwMode="auto">
            <a:xfrm>
              <a:off x="624" y="1920"/>
              <a:ext cx="16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50197" name="Oval 28">
              <a:extLst>
                <a:ext uri="{FF2B5EF4-FFF2-40B4-BE49-F238E27FC236}">
                  <a16:creationId xmlns:a16="http://schemas.microsoft.com/office/drawing/2014/main" id="{98C96A1C-F8AB-A181-D19B-DCF96D35B36C}"/>
                </a:ext>
              </a:extLst>
            </p:cNvPr>
            <p:cNvSpPr>
              <a:spLocks noChangeArrowheads="1"/>
            </p:cNvSpPr>
            <p:nvPr/>
          </p:nvSpPr>
          <p:spPr bwMode="auto">
            <a:xfrm>
              <a:off x="657" y="1881"/>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98" name="Oval 29">
              <a:extLst>
                <a:ext uri="{FF2B5EF4-FFF2-40B4-BE49-F238E27FC236}">
                  <a16:creationId xmlns:a16="http://schemas.microsoft.com/office/drawing/2014/main" id="{FF52FFF1-80DA-9906-7542-9C64929A5ED8}"/>
                </a:ext>
              </a:extLst>
            </p:cNvPr>
            <p:cNvSpPr>
              <a:spLocks noChangeArrowheads="1"/>
            </p:cNvSpPr>
            <p:nvPr/>
          </p:nvSpPr>
          <p:spPr bwMode="auto">
            <a:xfrm>
              <a:off x="829" y="1882"/>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99" name="Oval 30">
              <a:extLst>
                <a:ext uri="{FF2B5EF4-FFF2-40B4-BE49-F238E27FC236}">
                  <a16:creationId xmlns:a16="http://schemas.microsoft.com/office/drawing/2014/main" id="{858CF854-589B-0378-6148-97890B33239C}"/>
                </a:ext>
              </a:extLst>
            </p:cNvPr>
            <p:cNvSpPr>
              <a:spLocks noChangeArrowheads="1"/>
            </p:cNvSpPr>
            <p:nvPr/>
          </p:nvSpPr>
          <p:spPr bwMode="auto">
            <a:xfrm>
              <a:off x="1516" y="1881"/>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0" name="Oval 31">
              <a:extLst>
                <a:ext uri="{FF2B5EF4-FFF2-40B4-BE49-F238E27FC236}">
                  <a16:creationId xmlns:a16="http://schemas.microsoft.com/office/drawing/2014/main" id="{1447F408-B2E5-FC53-2DF1-AF542EFD2AFC}"/>
                </a:ext>
              </a:extLst>
            </p:cNvPr>
            <p:cNvSpPr>
              <a:spLocks noChangeArrowheads="1"/>
            </p:cNvSpPr>
            <p:nvPr/>
          </p:nvSpPr>
          <p:spPr bwMode="auto">
            <a:xfrm>
              <a:off x="2139" y="1881"/>
              <a:ext cx="68" cy="68"/>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0183" name="Text Box 36">
            <a:extLst>
              <a:ext uri="{FF2B5EF4-FFF2-40B4-BE49-F238E27FC236}">
                <a16:creationId xmlns:a16="http://schemas.microsoft.com/office/drawing/2014/main" id="{6D072EA1-81B9-B6E3-C5E5-DBA14EDC19C4}"/>
              </a:ext>
            </a:extLst>
          </p:cNvPr>
          <p:cNvSpPr txBox="1">
            <a:spLocks noChangeArrowheads="1"/>
          </p:cNvSpPr>
          <p:nvPr/>
        </p:nvSpPr>
        <p:spPr bwMode="auto">
          <a:xfrm>
            <a:off x="517525" y="333375"/>
            <a:ext cx="8099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周期性边界条件（波恩</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卡门条件）</a:t>
            </a:r>
          </a:p>
        </p:txBody>
      </p:sp>
      <p:pic>
        <p:nvPicPr>
          <p:cNvPr id="1675303" name="Picture 39">
            <a:extLst>
              <a:ext uri="{FF2B5EF4-FFF2-40B4-BE49-F238E27FC236}">
                <a16:creationId xmlns:a16="http://schemas.microsoft.com/office/drawing/2014/main" id="{108E9D84-34FC-5788-9106-D0E7CE1E35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988" y="3073400"/>
            <a:ext cx="3240087"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46">
            <a:extLst>
              <a:ext uri="{FF2B5EF4-FFF2-40B4-BE49-F238E27FC236}">
                <a16:creationId xmlns:a16="http://schemas.microsoft.com/office/drawing/2014/main" id="{A88C0BCE-6866-1C9B-8D7A-856A9C5BE178}"/>
              </a:ext>
            </a:extLst>
          </p:cNvPr>
          <p:cNvGrpSpPr>
            <a:grpSpLocks/>
          </p:cNvGrpSpPr>
          <p:nvPr/>
        </p:nvGrpSpPr>
        <p:grpSpPr bwMode="auto">
          <a:xfrm>
            <a:off x="250825" y="4725988"/>
            <a:ext cx="3771900" cy="1412875"/>
            <a:chOff x="158" y="3113"/>
            <a:chExt cx="2376" cy="890"/>
          </a:xfrm>
        </p:grpSpPr>
        <p:grpSp>
          <p:nvGrpSpPr>
            <p:cNvPr id="50192" name="Group 44">
              <a:extLst>
                <a:ext uri="{FF2B5EF4-FFF2-40B4-BE49-F238E27FC236}">
                  <a16:creationId xmlns:a16="http://schemas.microsoft.com/office/drawing/2014/main" id="{F4BF34BF-2DF8-EB72-376E-726B8287EFA2}"/>
                </a:ext>
              </a:extLst>
            </p:cNvPr>
            <p:cNvGrpSpPr>
              <a:grpSpLocks/>
            </p:cNvGrpSpPr>
            <p:nvPr/>
          </p:nvGrpSpPr>
          <p:grpSpPr bwMode="auto">
            <a:xfrm>
              <a:off x="158" y="3475"/>
              <a:ext cx="2376" cy="528"/>
              <a:chOff x="158" y="3475"/>
              <a:chExt cx="2376" cy="528"/>
            </a:xfrm>
          </p:grpSpPr>
          <p:graphicFrame>
            <p:nvGraphicFramePr>
              <p:cNvPr id="50194" name="Object 3">
                <a:extLst>
                  <a:ext uri="{FF2B5EF4-FFF2-40B4-BE49-F238E27FC236}">
                    <a16:creationId xmlns:a16="http://schemas.microsoft.com/office/drawing/2014/main" id="{050AAAD6-2C49-9995-5F27-1E651043EC83}"/>
                  </a:ext>
                </a:extLst>
              </p:cNvPr>
              <p:cNvGraphicFramePr>
                <a:graphicFrameLocks noChangeAspect="1"/>
              </p:cNvGraphicFramePr>
              <p:nvPr/>
            </p:nvGraphicFramePr>
            <p:xfrm>
              <a:off x="158" y="3475"/>
              <a:ext cx="1056" cy="528"/>
            </p:xfrm>
            <a:graphic>
              <a:graphicData uri="http://schemas.openxmlformats.org/presentationml/2006/ole">
                <mc:AlternateContent xmlns:mc="http://schemas.openxmlformats.org/markup-compatibility/2006">
                  <mc:Choice xmlns:v="urn:schemas-microsoft-com:vml" Requires="v">
                    <p:oleObj name="Equation" r:id="rId3" imgW="1219200" imgH="609600" progId="Equation.3">
                      <p:embed/>
                    </p:oleObj>
                  </mc:Choice>
                  <mc:Fallback>
                    <p:oleObj name="Equation" r:id="rId3" imgW="1219200" imgH="609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 y="3475"/>
                            <a:ext cx="105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5" name="Text Box 35">
                <a:extLst>
                  <a:ext uri="{FF2B5EF4-FFF2-40B4-BE49-F238E27FC236}">
                    <a16:creationId xmlns:a16="http://schemas.microsoft.com/office/drawing/2014/main" id="{1669D7DA-3EC2-1733-48C2-431C146B5224}"/>
                  </a:ext>
                </a:extLst>
              </p:cNvPr>
              <p:cNvSpPr txBox="1">
                <a:spLocks noChangeArrowheads="1"/>
              </p:cNvSpPr>
              <p:nvPr/>
            </p:nvSpPr>
            <p:spPr bwMode="auto">
              <a:xfrm>
                <a:off x="1262" y="3557"/>
                <a:ext cx="12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1" i="1">
                    <a:latin typeface="Times New Roman" panose="02020603050405020304" pitchFamily="18" charset="0"/>
                    <a:ea typeface="微软雅黑" panose="020B0503020204020204" pitchFamily="34" charset="-122"/>
                    <a:cs typeface="Times New Roman" panose="02020603050405020304" pitchFamily="18" charset="0"/>
                  </a:rPr>
                  <a:t>h </a:t>
                </a:r>
                <a:r>
                  <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整数</a:t>
                </a:r>
                <a:r>
                  <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endParaRPr kumimoji="1" lang="en-US" altLang="zh-CN" sz="2800" b="1" i="1">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50193" name="Object 2">
              <a:extLst>
                <a:ext uri="{FF2B5EF4-FFF2-40B4-BE49-F238E27FC236}">
                  <a16:creationId xmlns:a16="http://schemas.microsoft.com/office/drawing/2014/main" id="{6A613CC8-FFB6-EBCC-C7C8-51108CCC0BEC}"/>
                </a:ext>
              </a:extLst>
            </p:cNvPr>
            <p:cNvGraphicFramePr>
              <a:graphicFrameLocks noChangeAspect="1"/>
            </p:cNvGraphicFramePr>
            <p:nvPr/>
          </p:nvGraphicFramePr>
          <p:xfrm>
            <a:off x="476" y="3113"/>
            <a:ext cx="1134" cy="266"/>
          </p:xfrm>
          <a:graphic>
            <a:graphicData uri="http://schemas.openxmlformats.org/presentationml/2006/ole">
              <mc:AlternateContent xmlns:mc="http://schemas.openxmlformats.org/markup-compatibility/2006">
                <mc:Choice xmlns:v="urn:schemas-microsoft-com:vml" Requires="v">
                  <p:oleObj name="Equation" r:id="rId5" imgW="1244600" imgH="292100" progId="Equation.3">
                    <p:embed/>
                  </p:oleObj>
                </mc:Choice>
                <mc:Fallback>
                  <p:oleObj name="Equation" r:id="rId5" imgW="1244600" imgH="2921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3113"/>
                          <a:ext cx="1134"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186" name="Rectangle 43">
            <a:extLst>
              <a:ext uri="{FF2B5EF4-FFF2-40B4-BE49-F238E27FC236}">
                <a16:creationId xmlns:a16="http://schemas.microsoft.com/office/drawing/2014/main" id="{C04866C8-26F3-C909-43C3-1F9BCAAC3F03}"/>
              </a:ext>
            </a:extLst>
          </p:cNvPr>
          <p:cNvSpPr>
            <a:spLocks noChangeArrowheads="1"/>
          </p:cNvSpPr>
          <p:nvPr/>
        </p:nvSpPr>
        <p:spPr bwMode="auto">
          <a:xfrm>
            <a:off x="3132138" y="6237288"/>
            <a:ext cx="2519362"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4491" name="Text Box 11">
            <a:extLst>
              <a:ext uri="{FF2B5EF4-FFF2-40B4-BE49-F238E27FC236}">
                <a16:creationId xmlns:a16="http://schemas.microsoft.com/office/drawing/2014/main" id="{DD42DDB2-4CE6-2405-FE2D-D4BF3170F39B}"/>
              </a:ext>
            </a:extLst>
          </p:cNvPr>
          <p:cNvSpPr txBox="1">
            <a:spLocks noChangeArrowheads="1"/>
          </p:cNvSpPr>
          <p:nvPr/>
        </p:nvSpPr>
        <p:spPr bwMode="auto">
          <a:xfrm>
            <a:off x="2771775" y="5373688"/>
            <a:ext cx="48244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首尾相连的</a:t>
            </a:r>
          </a:p>
          <a:p>
            <a:pPr algn="ct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波恩</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卡曼环状链模型</a:t>
            </a:r>
          </a:p>
        </p:txBody>
      </p:sp>
      <p:sp>
        <p:nvSpPr>
          <p:cNvPr id="50188" name="灯片编号占位符 43">
            <a:extLst>
              <a:ext uri="{FF2B5EF4-FFF2-40B4-BE49-F238E27FC236}">
                <a16:creationId xmlns:a16="http://schemas.microsoft.com/office/drawing/2014/main" id="{B2AB9386-2A7E-1C43-6571-076417B7DB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E58FA3C-ABD8-4EB1-813A-7F9DA9C5339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EC3746D2-4BD4-F9D7-C223-538C77BAD6E0}"/>
              </a:ext>
            </a:extLst>
          </p:cNvPr>
          <p:cNvGrpSpPr>
            <a:grpSpLocks/>
          </p:cNvGrpSpPr>
          <p:nvPr/>
        </p:nvGrpSpPr>
        <p:grpSpPr bwMode="auto">
          <a:xfrm>
            <a:off x="844550" y="3357563"/>
            <a:ext cx="3343275" cy="1109662"/>
            <a:chOff x="844551" y="3573461"/>
            <a:chExt cx="3343532" cy="1109245"/>
          </a:xfrm>
        </p:grpSpPr>
        <p:graphicFrame>
          <p:nvGraphicFramePr>
            <p:cNvPr id="50190" name="Object 4">
              <a:extLst>
                <a:ext uri="{FF2B5EF4-FFF2-40B4-BE49-F238E27FC236}">
                  <a16:creationId xmlns:a16="http://schemas.microsoft.com/office/drawing/2014/main" id="{8E058732-38FA-8186-BB49-A46456032FA7}"/>
                </a:ext>
              </a:extLst>
            </p:cNvPr>
            <p:cNvGraphicFramePr>
              <a:graphicFrameLocks noChangeAspect="1"/>
            </p:cNvGraphicFramePr>
            <p:nvPr/>
          </p:nvGraphicFramePr>
          <p:xfrm>
            <a:off x="844551" y="3573461"/>
            <a:ext cx="1511300" cy="544512"/>
          </p:xfrm>
          <a:graphic>
            <a:graphicData uri="http://schemas.openxmlformats.org/presentationml/2006/ole">
              <mc:AlternateContent xmlns:mc="http://schemas.openxmlformats.org/markup-compatibility/2006">
                <mc:Choice xmlns:v="urn:schemas-microsoft-com:vml" Requires="v">
                  <p:oleObj name="公式" r:id="rId7" imgW="634725" imgH="228501" progId="Equation.3">
                    <p:embed/>
                  </p:oleObj>
                </mc:Choice>
                <mc:Fallback>
                  <p:oleObj name="公式" r:id="rId7" imgW="634725" imgH="22850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551" y="3573461"/>
                          <a:ext cx="151130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对象 2">
              <a:extLst>
                <a:ext uri="{FF2B5EF4-FFF2-40B4-BE49-F238E27FC236}">
                  <a16:creationId xmlns:a16="http://schemas.microsoft.com/office/drawing/2014/main" id="{AF7F3061-8EA3-5D28-A858-669D5EBF2826}"/>
                </a:ext>
              </a:extLst>
            </p:cNvPr>
            <p:cNvGraphicFramePr>
              <a:graphicFrameLocks noChangeAspect="1"/>
            </p:cNvGraphicFramePr>
            <p:nvPr/>
          </p:nvGraphicFramePr>
          <p:xfrm>
            <a:off x="861301" y="4242801"/>
            <a:ext cx="3326782" cy="439905"/>
          </p:xfrm>
          <a:graphic>
            <a:graphicData uri="http://schemas.openxmlformats.org/presentationml/2006/ole">
              <mc:AlternateContent xmlns:mc="http://schemas.openxmlformats.org/markup-compatibility/2006">
                <mc:Choice xmlns:v="urn:schemas-microsoft-com:vml" Requires="v">
                  <p:oleObj name="Equation" r:id="rId9" imgW="1536033" imgH="203112" progId="Equation.DSMT4">
                    <p:embed/>
                  </p:oleObj>
                </mc:Choice>
                <mc:Fallback>
                  <p:oleObj name="Equation" r:id="rId9" imgW="1536033" imgH="203112"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1301" y="4242801"/>
                          <a:ext cx="3326782" cy="43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675303"/>
                                        </p:tgtEl>
                                        <p:attrNameLst>
                                          <p:attrName>style.visibility</p:attrName>
                                        </p:attrNameLst>
                                      </p:cBhvr>
                                      <p:to>
                                        <p:strVal val="visible"/>
                                      </p:to>
                                    </p:set>
                                    <p:animEffect transition="in" filter="dissolve">
                                      <p:cBhvr>
                                        <p:cTn id="30" dur="500"/>
                                        <p:tgtEl>
                                          <p:spTgt spid="16753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404491"/>
                                        </p:tgtEl>
                                        <p:attrNameLst>
                                          <p:attrName>style.visibility</p:attrName>
                                        </p:attrNameLst>
                                      </p:cBhvr>
                                      <p:to>
                                        <p:strVal val="visible"/>
                                      </p:to>
                                    </p:set>
                                    <p:animEffect transition="in" filter="slide(fromBottom)">
                                      <p:cBhvr>
                                        <p:cTn id="35" dur="500"/>
                                        <p:tgtEl>
                                          <p:spTgt spid="40449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349EC4B1-9DE8-91D0-7888-930025FFED74}"/>
              </a:ext>
            </a:extLst>
          </p:cNvPr>
          <p:cNvSpPr txBox="1">
            <a:spLocks noChangeArrowheads="1"/>
          </p:cNvSpPr>
          <p:nvPr/>
        </p:nvSpPr>
        <p:spPr bwMode="auto">
          <a:xfrm>
            <a:off x="576263" y="1257300"/>
            <a:ext cx="7991475" cy="1938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引入周期性边界条件后，波数</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不能任意取值，只能取分立的值</a:t>
            </a:r>
          </a:p>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        在</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轴上，相邻两个</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的取值相距        ，</a:t>
            </a:r>
          </a:p>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        即在</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轴上，每一个</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的取值所占的空间为</a:t>
            </a:r>
          </a:p>
        </p:txBody>
      </p:sp>
      <p:graphicFrame>
        <p:nvGraphicFramePr>
          <p:cNvPr id="51203" name="Object 2">
            <a:extLst>
              <a:ext uri="{FF2B5EF4-FFF2-40B4-BE49-F238E27FC236}">
                <a16:creationId xmlns:a16="http://schemas.microsoft.com/office/drawing/2014/main" id="{B3386E6F-1AEC-3EE2-977D-2E83C4EB0302}"/>
              </a:ext>
            </a:extLst>
          </p:cNvPr>
          <p:cNvGraphicFramePr>
            <a:graphicFrameLocks noChangeAspect="1"/>
          </p:cNvGraphicFramePr>
          <p:nvPr/>
        </p:nvGraphicFramePr>
        <p:xfrm>
          <a:off x="5651500" y="1989138"/>
          <a:ext cx="619125" cy="762000"/>
        </p:xfrm>
        <a:graphic>
          <a:graphicData uri="http://schemas.openxmlformats.org/presentationml/2006/ole">
            <mc:AlternateContent xmlns:mc="http://schemas.openxmlformats.org/markup-compatibility/2006">
              <mc:Choice xmlns:v="urn:schemas-microsoft-com:vml" Requires="v">
                <p:oleObj name="公式" r:id="rId2" imgW="380835" imgH="609336" progId="Equation.3">
                  <p:embed/>
                </p:oleObj>
              </mc:Choice>
              <mc:Fallback>
                <p:oleObj name="公式" r:id="rId2" imgW="380835" imgH="609336"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989138"/>
                        <a:ext cx="6191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4" name="Object 3">
            <a:extLst>
              <a:ext uri="{FF2B5EF4-FFF2-40B4-BE49-F238E27FC236}">
                <a16:creationId xmlns:a16="http://schemas.microsoft.com/office/drawing/2014/main" id="{C83C79A8-9E4B-4734-BF32-FAB89EE4FDBE}"/>
              </a:ext>
            </a:extLst>
          </p:cNvPr>
          <p:cNvGraphicFramePr>
            <a:graphicFrameLocks noChangeAspect="1"/>
          </p:cNvGraphicFramePr>
          <p:nvPr/>
        </p:nvGraphicFramePr>
        <p:xfrm>
          <a:off x="6875463" y="2565400"/>
          <a:ext cx="619125" cy="762000"/>
        </p:xfrm>
        <a:graphic>
          <a:graphicData uri="http://schemas.openxmlformats.org/presentationml/2006/ole">
            <mc:AlternateContent xmlns:mc="http://schemas.openxmlformats.org/markup-compatibility/2006">
              <mc:Choice xmlns:v="urn:schemas-microsoft-com:vml" Requires="v">
                <p:oleObj name="Equation" r:id="rId4" imgW="380835" imgH="609336" progId="Equation.3">
                  <p:embed/>
                </p:oleObj>
              </mc:Choice>
              <mc:Fallback>
                <p:oleObj name="Equation" r:id="rId4" imgW="380835" imgH="60933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463" y="2565400"/>
                        <a:ext cx="6191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
            <a:extLst>
              <a:ext uri="{FF2B5EF4-FFF2-40B4-BE49-F238E27FC236}">
                <a16:creationId xmlns:a16="http://schemas.microsoft.com/office/drawing/2014/main" id="{4007FF29-5040-2953-4EBC-D43AFFBBC9CC}"/>
              </a:ext>
            </a:extLst>
          </p:cNvPr>
          <p:cNvGrpSpPr>
            <a:grpSpLocks/>
          </p:cNvGrpSpPr>
          <p:nvPr/>
        </p:nvGrpSpPr>
        <p:grpSpPr bwMode="auto">
          <a:xfrm>
            <a:off x="1168400" y="3349625"/>
            <a:ext cx="6859588" cy="1404938"/>
            <a:chOff x="503" y="2336"/>
            <a:chExt cx="4321" cy="885"/>
          </a:xfrm>
        </p:grpSpPr>
        <p:sp>
          <p:nvSpPr>
            <p:cNvPr id="51210" name="Text Box 5">
              <a:extLst>
                <a:ext uri="{FF2B5EF4-FFF2-40B4-BE49-F238E27FC236}">
                  <a16:creationId xmlns:a16="http://schemas.microsoft.com/office/drawing/2014/main" id="{D380C9F7-B90E-C80C-1031-9D8A24937A80}"/>
                </a:ext>
              </a:extLst>
            </p:cNvPr>
            <p:cNvSpPr txBox="1">
              <a:spLocks noChangeArrowheads="1"/>
            </p:cNvSpPr>
            <p:nvPr/>
          </p:nvSpPr>
          <p:spPr bwMode="auto">
            <a:xfrm>
              <a:off x="503" y="2471"/>
              <a:ext cx="299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所以，</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的分布密度为：</a:t>
              </a:r>
            </a:p>
          </p:txBody>
        </p:sp>
        <p:graphicFrame>
          <p:nvGraphicFramePr>
            <p:cNvPr id="51211" name="Object 4">
              <a:extLst>
                <a:ext uri="{FF2B5EF4-FFF2-40B4-BE49-F238E27FC236}">
                  <a16:creationId xmlns:a16="http://schemas.microsoft.com/office/drawing/2014/main" id="{CFD476D6-2AB1-5AEE-B336-C94B3867D758}"/>
                </a:ext>
              </a:extLst>
            </p:cNvPr>
            <p:cNvGraphicFramePr>
              <a:graphicFrameLocks noChangeAspect="1"/>
            </p:cNvGraphicFramePr>
            <p:nvPr/>
          </p:nvGraphicFramePr>
          <p:xfrm>
            <a:off x="2578" y="2336"/>
            <a:ext cx="1497" cy="544"/>
          </p:xfrm>
          <a:graphic>
            <a:graphicData uri="http://schemas.openxmlformats.org/presentationml/2006/ole">
              <mc:AlternateContent xmlns:mc="http://schemas.openxmlformats.org/markup-compatibility/2006">
                <mc:Choice xmlns:v="urn:schemas-microsoft-com:vml" Requires="v">
                  <p:oleObj name="Equation" r:id="rId6" imgW="1676400" imgH="609600" progId="Equation.3">
                    <p:embed/>
                  </p:oleObj>
                </mc:Choice>
                <mc:Fallback>
                  <p:oleObj name="Equation" r:id="rId6" imgW="1676400" imgH="609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8" y="2336"/>
                          <a:ext cx="1497"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2" name="Text Box 8">
              <a:extLst>
                <a:ext uri="{FF2B5EF4-FFF2-40B4-BE49-F238E27FC236}">
                  <a16:creationId xmlns:a16="http://schemas.microsoft.com/office/drawing/2014/main" id="{6260C790-EA78-3FA7-8B66-AABB7B62440F}"/>
                </a:ext>
              </a:extLst>
            </p:cNvPr>
            <p:cNvSpPr txBox="1">
              <a:spLocks noChangeArrowheads="1"/>
            </p:cNvSpPr>
            <p:nvPr/>
          </p:nvSpPr>
          <p:spPr bwMode="auto">
            <a:xfrm>
              <a:off x="2472" y="2930"/>
              <a:ext cx="23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L</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为晶体链的长度</a:t>
              </a:r>
            </a:p>
          </p:txBody>
        </p:sp>
      </p:grpSp>
      <p:sp>
        <p:nvSpPr>
          <p:cNvPr id="51206" name="Text Box 10">
            <a:extLst>
              <a:ext uri="{FF2B5EF4-FFF2-40B4-BE49-F238E27FC236}">
                <a16:creationId xmlns:a16="http://schemas.microsoft.com/office/drawing/2014/main" id="{DDEFDA8C-C4FA-02D8-DF02-EDA39BA89ABF}"/>
              </a:ext>
            </a:extLst>
          </p:cNvPr>
          <p:cNvSpPr txBox="1">
            <a:spLocks noChangeArrowheads="1"/>
          </p:cNvSpPr>
          <p:nvPr/>
        </p:nvSpPr>
        <p:spPr bwMode="auto">
          <a:xfrm>
            <a:off x="2493963" y="404813"/>
            <a:ext cx="413543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44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格波波矢的取值</a:t>
            </a:r>
          </a:p>
        </p:txBody>
      </p:sp>
      <p:sp>
        <p:nvSpPr>
          <p:cNvPr id="1577996" name="Text Box 12">
            <a:extLst>
              <a:ext uri="{FF2B5EF4-FFF2-40B4-BE49-F238E27FC236}">
                <a16:creationId xmlns:a16="http://schemas.microsoft.com/office/drawing/2014/main" id="{319F30C7-9FEB-54A5-D6B5-7BE210E0A033}"/>
              </a:ext>
            </a:extLst>
          </p:cNvPr>
          <p:cNvSpPr txBox="1">
            <a:spLocks noChangeArrowheads="1"/>
          </p:cNvSpPr>
          <p:nvPr/>
        </p:nvSpPr>
        <p:spPr bwMode="auto">
          <a:xfrm>
            <a:off x="576263" y="4895850"/>
            <a:ext cx="7993062"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简约区中波数</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的取值总数＝</a:t>
            </a:r>
            <a:r>
              <a:rPr kumimoji="1" lang="zh-CN" altLang="en-US"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2</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Na/2</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b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b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＝晶体链的原胞数</a:t>
            </a:r>
          </a:p>
        </p:txBody>
      </p:sp>
      <p:sp>
        <p:nvSpPr>
          <p:cNvPr id="1577997" name="Text Box 13">
            <a:extLst>
              <a:ext uri="{FF2B5EF4-FFF2-40B4-BE49-F238E27FC236}">
                <a16:creationId xmlns:a16="http://schemas.microsoft.com/office/drawing/2014/main" id="{D63C5189-DF2C-0A97-02A7-80CA45939801}"/>
              </a:ext>
            </a:extLst>
          </p:cNvPr>
          <p:cNvSpPr txBox="1">
            <a:spLocks noChangeArrowheads="1"/>
          </p:cNvSpPr>
          <p:nvPr/>
        </p:nvSpPr>
        <p:spPr bwMode="auto">
          <a:xfrm>
            <a:off x="1555750" y="5846763"/>
            <a:ext cx="6032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晶格振动格波的总数</a:t>
            </a:r>
            <a:r>
              <a:rPr kumimoji="1"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kumimoji="1"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晶体链的自由度数</a:t>
            </a:r>
            <a:endPar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209" name="灯片编号占位符 12">
            <a:extLst>
              <a:ext uri="{FF2B5EF4-FFF2-40B4-BE49-F238E27FC236}">
                <a16:creationId xmlns:a16="http://schemas.microsoft.com/office/drawing/2014/main" id="{0E19117C-3656-2AA7-C558-3E637BEF0F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CF83DAB-76AA-4358-8C77-49EF03554962}"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38</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77996"/>
                                        </p:tgtEl>
                                        <p:attrNameLst>
                                          <p:attrName>style.visibility</p:attrName>
                                        </p:attrNameLst>
                                      </p:cBhvr>
                                      <p:to>
                                        <p:strVal val="visible"/>
                                      </p:to>
                                    </p:set>
                                    <p:animEffect transition="in" filter="dissolve">
                                      <p:cBhvr>
                                        <p:cTn id="12" dur="500"/>
                                        <p:tgtEl>
                                          <p:spTgt spid="1577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577997"/>
                                        </p:tgtEl>
                                        <p:attrNameLst>
                                          <p:attrName>style.visibility</p:attrName>
                                        </p:attrNameLst>
                                      </p:cBhvr>
                                      <p:to>
                                        <p:strVal val="visible"/>
                                      </p:to>
                                    </p:set>
                                    <p:animEffect transition="in" filter="slide(fromBottom)">
                                      <p:cBhvr>
                                        <p:cTn id="17" dur="500"/>
                                        <p:tgtEl>
                                          <p:spTgt spid="1577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96" grpId="0" animBg="1"/>
      <p:bldP spid="157799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BA3D62D8-BC21-A9C2-019B-0D13C6D029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1DEC23A-4353-48D2-B486-FDD10B624CB5}" type="slidenum">
              <a:rPr lang="en-US" altLang="zh-CN" sz="1200" smtClean="0">
                <a:latin typeface="微软雅黑" panose="020B0503020204020204" pitchFamily="34" charset="-122"/>
                <a:ea typeface="微软雅黑" panose="020B0503020204020204" pitchFamily="34" charset="-122"/>
              </a:rPr>
              <a:pPr>
                <a:spcBef>
                  <a:spcPct val="0"/>
                </a:spcBef>
                <a:buFontTx/>
                <a:buNone/>
              </a:pPr>
              <a:t>39</a:t>
            </a:fld>
            <a:endParaRPr lang="en-US" altLang="zh-CN" sz="1200">
              <a:latin typeface="微软雅黑" panose="020B0503020204020204" pitchFamily="34" charset="-122"/>
              <a:ea typeface="微软雅黑" panose="020B0503020204020204" pitchFamily="34" charset="-122"/>
            </a:endParaRPr>
          </a:p>
        </p:txBody>
      </p:sp>
      <p:sp>
        <p:nvSpPr>
          <p:cNvPr id="52227" name="Rectangle 2">
            <a:extLst>
              <a:ext uri="{FF2B5EF4-FFF2-40B4-BE49-F238E27FC236}">
                <a16:creationId xmlns:a16="http://schemas.microsoft.com/office/drawing/2014/main" id="{F59DF555-1BA5-D6FD-AF91-22EE76CDA233}"/>
              </a:ext>
            </a:extLst>
          </p:cNvPr>
          <p:cNvSpPr>
            <a:spLocks noGrp="1" noRot="1"/>
          </p:cNvSpPr>
          <p:nvPr>
            <p:ph type="title"/>
          </p:nvPr>
        </p:nvSpPr>
        <p:spPr/>
        <p:txBody>
          <a:bodyPr/>
          <a:lstStyle/>
          <a:p>
            <a:pPr eaLnBrk="1" hangingPunct="1"/>
            <a:r>
              <a:rPr lang="en-US" altLang="zh-CN">
                <a:cs typeface="Times New Roman" panose="02020603050405020304" pitchFamily="18" charset="0"/>
              </a:rPr>
              <a:t>6.1  </a:t>
            </a:r>
            <a:r>
              <a:rPr lang="zh-CN" altLang="en-US">
                <a:cs typeface="Times New Roman" panose="02020603050405020304" pitchFamily="18" charset="0"/>
              </a:rPr>
              <a:t>晶格振动的经典描述</a:t>
            </a:r>
            <a:endParaRPr lang="en-US" altLang="zh-CN">
              <a:cs typeface="Times New Roman" panose="02020603050405020304" pitchFamily="18" charset="0"/>
            </a:endParaRPr>
          </a:p>
        </p:txBody>
      </p:sp>
      <p:sp>
        <p:nvSpPr>
          <p:cNvPr id="14342" name="Rectangle 3">
            <a:extLst>
              <a:ext uri="{FF2B5EF4-FFF2-40B4-BE49-F238E27FC236}">
                <a16:creationId xmlns:a16="http://schemas.microsoft.com/office/drawing/2014/main" id="{33BD4D17-E25E-2EA5-149E-9A7E9518E574}"/>
              </a:ext>
            </a:extLst>
          </p:cNvPr>
          <p:cNvSpPr>
            <a:spLocks noGrp="1" noRot="1" noChangeArrowheads="1"/>
          </p:cNvSpPr>
          <p:nvPr>
            <p:ph type="body" idx="1"/>
          </p:nvPr>
        </p:nvSpPr>
        <p:spPr/>
        <p:txBody>
          <a:bodyPr/>
          <a:lstStyle/>
          <a:p>
            <a:pPr eaLnBrk="1" hangingPunct="1">
              <a:buFont typeface="Arial" charset="0"/>
              <a:buChar char="•"/>
              <a:defRPr/>
            </a:pPr>
            <a:r>
              <a:rPr lang="en-US" altLang="zh-CN" dirty="0">
                <a:cs typeface="Times New Roman" panose="02020603050405020304" pitchFamily="18" charset="0"/>
              </a:rPr>
              <a:t>6.1.1</a:t>
            </a:r>
            <a:r>
              <a:rPr lang="zh-CN" altLang="en-US" dirty="0">
                <a:cs typeface="Times New Roman" panose="02020603050405020304" pitchFamily="18" charset="0"/>
              </a:rPr>
              <a:t>  假设固体为均匀弹性介质</a:t>
            </a:r>
            <a:r>
              <a:rPr lang="en-US" altLang="zh-CN" dirty="0">
                <a:cs typeface="Times New Roman" panose="02020603050405020304" pitchFamily="18" charset="0"/>
              </a:rPr>
              <a:t>——</a:t>
            </a:r>
            <a:r>
              <a:rPr lang="zh-CN" altLang="en-US" dirty="0">
                <a:cs typeface="Times New Roman" panose="02020603050405020304" pitchFamily="18" charset="0"/>
              </a:rPr>
              <a:t>弹性波（略讲）</a:t>
            </a:r>
            <a:endParaRPr lang="en-US" altLang="zh-CN" dirty="0">
              <a:cs typeface="Times New Roman" panose="02020603050405020304" pitchFamily="18" charset="0"/>
            </a:endParaRPr>
          </a:p>
          <a:p>
            <a:pPr eaLnBrk="1" hangingPunct="1">
              <a:buFont typeface="Arial" charset="0"/>
              <a:buChar char="•"/>
              <a:defRPr/>
            </a:pPr>
            <a:endParaRPr lang="en-US" altLang="zh-CN" dirty="0">
              <a:cs typeface="Times New Roman" panose="02020603050405020304" pitchFamily="18" charset="0"/>
            </a:endParaRPr>
          </a:p>
          <a:p>
            <a:pPr eaLnBrk="1" hangingPunct="1">
              <a:buFont typeface="Arial" charset="0"/>
              <a:buChar char="•"/>
              <a:defRPr/>
            </a:pPr>
            <a:r>
              <a:rPr lang="zh-CN" altLang="en-US" dirty="0">
                <a:solidFill>
                  <a:schemeClr val="bg1">
                    <a:lumMod val="75000"/>
                  </a:schemeClr>
                </a:solidFill>
                <a:cs typeface="Times New Roman" panose="02020603050405020304" pitchFamily="18" charset="0"/>
              </a:rPr>
              <a:t>考虑晶格的周期性</a:t>
            </a:r>
            <a:r>
              <a:rPr lang="en-US" altLang="zh-CN" dirty="0">
                <a:solidFill>
                  <a:schemeClr val="bg1">
                    <a:lumMod val="75000"/>
                  </a:schemeClr>
                </a:solidFill>
                <a:cs typeface="Times New Roman" panose="02020603050405020304" pitchFamily="18" charset="0"/>
              </a:rPr>
              <a:t>——</a:t>
            </a:r>
            <a:r>
              <a:rPr lang="zh-CN" altLang="en-US" dirty="0">
                <a:solidFill>
                  <a:schemeClr val="bg1">
                    <a:lumMod val="75000"/>
                  </a:schemeClr>
                </a:solidFill>
                <a:cs typeface="Times New Roman" panose="02020603050405020304" pitchFamily="18" charset="0"/>
              </a:rPr>
              <a:t>格波</a:t>
            </a:r>
            <a:endParaRPr lang="en-US" altLang="zh-CN" dirty="0">
              <a:solidFill>
                <a:schemeClr val="bg1">
                  <a:lumMod val="75000"/>
                </a:schemeClr>
              </a:solidFill>
              <a:cs typeface="Times New Roman" panose="02020603050405020304" pitchFamily="18" charset="0"/>
            </a:endParaRPr>
          </a:p>
          <a:p>
            <a:pPr eaLnBrk="1" hangingPunct="1">
              <a:buFont typeface="Arial" charset="0"/>
              <a:buChar char="•"/>
              <a:defRPr/>
            </a:pPr>
            <a:r>
              <a:rPr lang="en-US" altLang="zh-CN" dirty="0">
                <a:cs typeface="Times New Roman" panose="02020603050405020304" pitchFamily="18" charset="0"/>
              </a:rPr>
              <a:t>6.1.2  </a:t>
            </a:r>
            <a:r>
              <a:rPr lang="zh-CN" altLang="en-US" dirty="0">
                <a:cs typeface="Times New Roman" panose="02020603050405020304" pitchFamily="18" charset="0"/>
              </a:rPr>
              <a:t>简单晶格模型</a:t>
            </a:r>
            <a:r>
              <a:rPr lang="en-US" altLang="zh-CN" dirty="0">
                <a:cs typeface="Times New Roman" panose="02020603050405020304" pitchFamily="18" charset="0"/>
              </a:rPr>
              <a:t>——</a:t>
            </a:r>
            <a:r>
              <a:rPr lang="zh-CN" altLang="en-US" dirty="0">
                <a:cs typeface="Times New Roman" panose="02020603050405020304" pitchFamily="18" charset="0"/>
              </a:rPr>
              <a:t>一维单原子链</a:t>
            </a:r>
            <a:endParaRPr lang="en-US" altLang="zh-CN" dirty="0">
              <a:cs typeface="Times New Roman" panose="02020603050405020304" pitchFamily="18" charset="0"/>
            </a:endParaRPr>
          </a:p>
          <a:p>
            <a:pPr eaLnBrk="1" hangingPunct="1">
              <a:buFont typeface="Arial" charset="0"/>
              <a:buChar char="•"/>
              <a:defRPr/>
            </a:pPr>
            <a:r>
              <a:rPr lang="en-US" altLang="zh-CN" dirty="0">
                <a:solidFill>
                  <a:srgbClr val="FF0000"/>
                </a:solidFill>
                <a:cs typeface="Times New Roman" panose="02020603050405020304" pitchFamily="18" charset="0"/>
              </a:rPr>
              <a:t>6.1.3  </a:t>
            </a:r>
            <a:r>
              <a:rPr lang="zh-CN" altLang="en-US" dirty="0">
                <a:solidFill>
                  <a:srgbClr val="FF0000"/>
                </a:solidFill>
                <a:cs typeface="Times New Roman" panose="02020603050405020304" pitchFamily="18" charset="0"/>
              </a:rPr>
              <a:t>复式晶格模型</a:t>
            </a:r>
            <a:r>
              <a:rPr lang="en-US" altLang="zh-CN" dirty="0">
                <a:solidFill>
                  <a:srgbClr val="FF0000"/>
                </a:solidFill>
                <a:cs typeface="Times New Roman" panose="02020603050405020304" pitchFamily="18" charset="0"/>
              </a:rPr>
              <a:t>——</a:t>
            </a:r>
            <a:r>
              <a:rPr lang="zh-CN" altLang="en-US" dirty="0">
                <a:solidFill>
                  <a:srgbClr val="FF0000"/>
                </a:solidFill>
                <a:cs typeface="Times New Roman" panose="02020603050405020304" pitchFamily="18" charset="0"/>
              </a:rPr>
              <a:t>一维双原子链</a:t>
            </a:r>
            <a:r>
              <a:rPr lang="zh-CN" altLang="en-US" dirty="0">
                <a:solidFill>
                  <a:srgbClr val="0000FF"/>
                </a:solidFill>
                <a:cs typeface="Arial" panose="020B0604020202020204" pitchFamily="34" charset="0"/>
              </a:rPr>
              <a:t>（教材</a:t>
            </a:r>
            <a:r>
              <a:rPr lang="en-US" altLang="zh-CN" dirty="0">
                <a:solidFill>
                  <a:srgbClr val="0000FF"/>
                </a:solidFill>
                <a:cs typeface="Arial" panose="020B0604020202020204" pitchFamily="34" charset="0"/>
              </a:rPr>
              <a:t>P144-147</a:t>
            </a:r>
            <a:r>
              <a:rPr lang="zh-CN" altLang="en-US" dirty="0">
                <a:solidFill>
                  <a:srgbClr val="0000FF"/>
                </a:solidFill>
                <a:cs typeface="Arial" panose="020B0604020202020204" pitchFamily="34" charset="0"/>
              </a:rPr>
              <a:t>）</a:t>
            </a:r>
            <a:endParaRPr lang="en-US" altLang="zh-CN" dirty="0">
              <a:solidFill>
                <a:srgbClr val="FF0000"/>
              </a:solidFill>
              <a:cs typeface="Times New Roman" panose="02020603050405020304" pitchFamily="18" charset="0"/>
            </a:endParaRPr>
          </a:p>
          <a:p>
            <a:pPr eaLnBrk="1" hangingPunct="1">
              <a:buFont typeface="Arial" charset="0"/>
              <a:buChar char="•"/>
              <a:defRPr/>
            </a:pPr>
            <a:r>
              <a:rPr lang="en-US" altLang="zh-CN" dirty="0">
                <a:cs typeface="Times New Roman" panose="02020603050405020304" pitchFamily="18" charset="0"/>
              </a:rPr>
              <a:t>6.1.4  </a:t>
            </a:r>
            <a:r>
              <a:rPr lang="zh-CN" altLang="en-US" dirty="0">
                <a:cs typeface="Times New Roman" panose="02020603050405020304" pitchFamily="18" charset="0"/>
              </a:rPr>
              <a:t>推广</a:t>
            </a:r>
            <a:r>
              <a:rPr lang="en-US" altLang="zh-CN" dirty="0">
                <a:cs typeface="Times New Roman" panose="02020603050405020304" pitchFamily="18" charset="0"/>
              </a:rPr>
              <a:t>——</a:t>
            </a:r>
            <a:r>
              <a:rPr lang="zh-CN" altLang="en-US" dirty="0">
                <a:cs typeface="Times New Roman" panose="02020603050405020304" pitchFamily="18" charset="0"/>
              </a:rPr>
              <a:t>三维晶格的振动</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F5F5F7D-D735-5269-929D-2CEFD49E97EB}"/>
              </a:ext>
            </a:extLst>
          </p:cNvPr>
          <p:cNvSpPr>
            <a:spLocks noGrp="1" noRot="1"/>
          </p:cNvSpPr>
          <p:nvPr>
            <p:ph type="ctrTitle"/>
          </p:nvPr>
        </p:nvSpPr>
        <p:spPr/>
        <p:txBody>
          <a:bodyPr/>
          <a:lstStyle/>
          <a:p>
            <a:pPr eaLnBrk="1" hangingPunct="1"/>
            <a:r>
              <a:rPr lang="zh-CN" altLang="en-US"/>
              <a:t>第六章  固体的热特性</a:t>
            </a:r>
          </a:p>
        </p:txBody>
      </p:sp>
      <p:sp>
        <p:nvSpPr>
          <p:cNvPr id="6147" name="Rectangle 3">
            <a:extLst>
              <a:ext uri="{FF2B5EF4-FFF2-40B4-BE49-F238E27FC236}">
                <a16:creationId xmlns:a16="http://schemas.microsoft.com/office/drawing/2014/main" id="{73F3ED35-2509-13FE-F600-30C01A7C34A0}"/>
              </a:ext>
            </a:extLst>
          </p:cNvPr>
          <p:cNvSpPr>
            <a:spLocks noGrp="1" noRot="1"/>
          </p:cNvSpPr>
          <p:nvPr>
            <p:ph type="subTitle" idx="1"/>
          </p:nvPr>
        </p:nvSpPr>
        <p:spPr/>
        <p:txBody>
          <a:bodyPr/>
          <a:lstStyle/>
          <a:p>
            <a:pPr eaLnBrk="1" hangingPunct="1"/>
            <a:endParaRPr lang="en-US" altLang="zh-CN"/>
          </a:p>
          <a:p>
            <a:pPr eaLnBrk="1" hangingPunct="1"/>
            <a:r>
              <a:rPr lang="zh-CN" altLang="en-US"/>
              <a:t>清华大学电子系</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0B8966F-252B-7E04-6673-CBCF0AFC0E3E}"/>
              </a:ext>
            </a:extLst>
          </p:cNvPr>
          <p:cNvSpPr>
            <a:spLocks noGrp="1" noRot="1"/>
          </p:cNvSpPr>
          <p:nvPr>
            <p:ph type="title" idx="4294967295"/>
          </p:nvPr>
        </p:nvSpPr>
        <p:spPr>
          <a:xfrm>
            <a:off x="1836738" y="198438"/>
            <a:ext cx="5472112"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一维双原子链的结构</a:t>
            </a:r>
          </a:p>
        </p:txBody>
      </p:sp>
      <p:grpSp>
        <p:nvGrpSpPr>
          <p:cNvPr id="53251" name="Group 32">
            <a:extLst>
              <a:ext uri="{FF2B5EF4-FFF2-40B4-BE49-F238E27FC236}">
                <a16:creationId xmlns:a16="http://schemas.microsoft.com/office/drawing/2014/main" id="{8EC8E79A-4984-3198-F59E-727488B1CFA6}"/>
              </a:ext>
            </a:extLst>
          </p:cNvPr>
          <p:cNvGrpSpPr>
            <a:grpSpLocks/>
          </p:cNvGrpSpPr>
          <p:nvPr/>
        </p:nvGrpSpPr>
        <p:grpSpPr bwMode="auto">
          <a:xfrm>
            <a:off x="755650" y="1411288"/>
            <a:ext cx="7596188" cy="1538287"/>
            <a:chOff x="521" y="935"/>
            <a:chExt cx="4785" cy="969"/>
          </a:xfrm>
        </p:grpSpPr>
        <p:sp>
          <p:nvSpPr>
            <p:cNvPr id="53263" name="Text Box 6">
              <a:extLst>
                <a:ext uri="{FF2B5EF4-FFF2-40B4-BE49-F238E27FC236}">
                  <a16:creationId xmlns:a16="http://schemas.microsoft.com/office/drawing/2014/main" id="{6FA552E5-F62A-2EE1-F3BF-D688D4B59EE5}"/>
                </a:ext>
              </a:extLst>
            </p:cNvPr>
            <p:cNvSpPr txBox="1">
              <a:spLocks noChangeArrowheads="1"/>
            </p:cNvSpPr>
            <p:nvPr/>
          </p:nvSpPr>
          <p:spPr bwMode="auto">
            <a:xfrm>
              <a:off x="3061" y="935"/>
              <a:ext cx="1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400" b="1">
                  <a:solidFill>
                    <a:srgbClr val="FF0066"/>
                  </a:solidFill>
                  <a:latin typeface="Times New Roman" panose="02020603050405020304" pitchFamily="18" charset="0"/>
                  <a:ea typeface="微软雅黑" panose="020B0503020204020204" pitchFamily="34" charset="-122"/>
                  <a:cs typeface="Times New Roman" panose="02020603050405020304" pitchFamily="18" charset="0"/>
                </a:rPr>
                <a:t>一维双原子链</a:t>
              </a:r>
            </a:p>
          </p:txBody>
        </p:sp>
        <p:pic>
          <p:nvPicPr>
            <p:cNvPr id="53264" name="Picture 11">
              <a:extLst>
                <a:ext uri="{FF2B5EF4-FFF2-40B4-BE49-F238E27FC236}">
                  <a16:creationId xmlns:a16="http://schemas.microsoft.com/office/drawing/2014/main" id="{95E7BA6B-E40E-83BE-DB21-B24402612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1460"/>
              <a:ext cx="47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5" name="Text Box 12">
              <a:extLst>
                <a:ext uri="{FF2B5EF4-FFF2-40B4-BE49-F238E27FC236}">
                  <a16:creationId xmlns:a16="http://schemas.microsoft.com/office/drawing/2014/main" id="{F953F4C9-F186-FDF7-00EB-278A1EF9274A}"/>
                </a:ext>
              </a:extLst>
            </p:cNvPr>
            <p:cNvSpPr txBox="1">
              <a:spLocks noChangeArrowheads="1"/>
            </p:cNvSpPr>
            <p:nvPr/>
          </p:nvSpPr>
          <p:spPr bwMode="auto">
            <a:xfrm>
              <a:off x="951" y="1435"/>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53266" name="Text Box 13">
              <a:extLst>
                <a:ext uri="{FF2B5EF4-FFF2-40B4-BE49-F238E27FC236}">
                  <a16:creationId xmlns:a16="http://schemas.microsoft.com/office/drawing/2014/main" id="{CA62DA09-8E63-936A-D494-BAD582BAEE1E}"/>
                </a:ext>
              </a:extLst>
            </p:cNvPr>
            <p:cNvSpPr txBox="1">
              <a:spLocks noChangeArrowheads="1"/>
            </p:cNvSpPr>
            <p:nvPr/>
          </p:nvSpPr>
          <p:spPr bwMode="auto">
            <a:xfrm>
              <a:off x="1507" y="1429"/>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Q</a:t>
              </a:r>
            </a:p>
          </p:txBody>
        </p:sp>
        <p:sp>
          <p:nvSpPr>
            <p:cNvPr id="53267" name="Text Box 14">
              <a:extLst>
                <a:ext uri="{FF2B5EF4-FFF2-40B4-BE49-F238E27FC236}">
                  <a16:creationId xmlns:a16="http://schemas.microsoft.com/office/drawing/2014/main" id="{F8CEFECD-9DA2-DBF6-3A96-B88C24F52A38}"/>
                </a:ext>
              </a:extLst>
            </p:cNvPr>
            <p:cNvSpPr txBox="1">
              <a:spLocks noChangeArrowheads="1"/>
            </p:cNvSpPr>
            <p:nvPr/>
          </p:nvSpPr>
          <p:spPr bwMode="auto">
            <a:xfrm>
              <a:off x="2085" y="1435"/>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53268" name="Text Box 15">
              <a:extLst>
                <a:ext uri="{FF2B5EF4-FFF2-40B4-BE49-F238E27FC236}">
                  <a16:creationId xmlns:a16="http://schemas.microsoft.com/office/drawing/2014/main" id="{91ED3406-4CD3-45AD-851B-C48693541088}"/>
                </a:ext>
              </a:extLst>
            </p:cNvPr>
            <p:cNvSpPr txBox="1">
              <a:spLocks noChangeArrowheads="1"/>
            </p:cNvSpPr>
            <p:nvPr/>
          </p:nvSpPr>
          <p:spPr bwMode="auto">
            <a:xfrm>
              <a:off x="2641" y="1429"/>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Q</a:t>
              </a:r>
            </a:p>
          </p:txBody>
        </p:sp>
        <p:sp>
          <p:nvSpPr>
            <p:cNvPr id="53269" name="Text Box 16">
              <a:extLst>
                <a:ext uri="{FF2B5EF4-FFF2-40B4-BE49-F238E27FC236}">
                  <a16:creationId xmlns:a16="http://schemas.microsoft.com/office/drawing/2014/main" id="{5789C685-BE95-F6A7-69E8-F425606B3D4E}"/>
                </a:ext>
              </a:extLst>
            </p:cNvPr>
            <p:cNvSpPr txBox="1">
              <a:spLocks noChangeArrowheads="1"/>
            </p:cNvSpPr>
            <p:nvPr/>
          </p:nvSpPr>
          <p:spPr bwMode="auto">
            <a:xfrm>
              <a:off x="3243" y="1435"/>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53270" name="Text Box 17">
              <a:extLst>
                <a:ext uri="{FF2B5EF4-FFF2-40B4-BE49-F238E27FC236}">
                  <a16:creationId xmlns:a16="http://schemas.microsoft.com/office/drawing/2014/main" id="{E9E9888A-D532-5357-5F92-76DD8113F3FD}"/>
                </a:ext>
              </a:extLst>
            </p:cNvPr>
            <p:cNvSpPr txBox="1">
              <a:spLocks noChangeArrowheads="1"/>
            </p:cNvSpPr>
            <p:nvPr/>
          </p:nvSpPr>
          <p:spPr bwMode="auto">
            <a:xfrm>
              <a:off x="3787" y="1429"/>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Q</a:t>
              </a:r>
            </a:p>
          </p:txBody>
        </p:sp>
        <p:sp>
          <p:nvSpPr>
            <p:cNvPr id="53271" name="Text Box 18">
              <a:extLst>
                <a:ext uri="{FF2B5EF4-FFF2-40B4-BE49-F238E27FC236}">
                  <a16:creationId xmlns:a16="http://schemas.microsoft.com/office/drawing/2014/main" id="{AB3DB964-86C2-4D0C-E5FC-482C62A92EE7}"/>
                </a:ext>
              </a:extLst>
            </p:cNvPr>
            <p:cNvSpPr txBox="1">
              <a:spLocks noChangeArrowheads="1"/>
            </p:cNvSpPr>
            <p:nvPr/>
          </p:nvSpPr>
          <p:spPr bwMode="auto">
            <a:xfrm>
              <a:off x="4398" y="1435"/>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53272" name="Text Box 19">
              <a:extLst>
                <a:ext uri="{FF2B5EF4-FFF2-40B4-BE49-F238E27FC236}">
                  <a16:creationId xmlns:a16="http://schemas.microsoft.com/office/drawing/2014/main" id="{DC49EF5E-B8B4-D3FF-B5BC-24F882552BE6}"/>
                </a:ext>
              </a:extLst>
            </p:cNvPr>
            <p:cNvSpPr txBox="1">
              <a:spLocks noChangeArrowheads="1"/>
            </p:cNvSpPr>
            <p:nvPr/>
          </p:nvSpPr>
          <p:spPr bwMode="auto">
            <a:xfrm>
              <a:off x="4916" y="1429"/>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Q</a:t>
              </a:r>
            </a:p>
          </p:txBody>
        </p:sp>
        <p:sp>
          <p:nvSpPr>
            <p:cNvPr id="53273" name="Text Box 27">
              <a:extLst>
                <a:ext uri="{FF2B5EF4-FFF2-40B4-BE49-F238E27FC236}">
                  <a16:creationId xmlns:a16="http://schemas.microsoft.com/office/drawing/2014/main" id="{BACCA112-9863-1396-E9D0-4053A8A39FDA}"/>
                </a:ext>
              </a:extLst>
            </p:cNvPr>
            <p:cNvSpPr txBox="1">
              <a:spLocks noChangeArrowheads="1"/>
            </p:cNvSpPr>
            <p:nvPr/>
          </p:nvSpPr>
          <p:spPr bwMode="auto">
            <a:xfrm>
              <a:off x="2589" y="1671"/>
              <a:ext cx="2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p>
          </p:txBody>
        </p:sp>
        <p:sp>
          <p:nvSpPr>
            <p:cNvPr id="53274" name="Text Box 28">
              <a:extLst>
                <a:ext uri="{FF2B5EF4-FFF2-40B4-BE49-F238E27FC236}">
                  <a16:creationId xmlns:a16="http://schemas.microsoft.com/office/drawing/2014/main" id="{55A294BA-381F-18EB-B87E-8F0C92256323}"/>
                </a:ext>
              </a:extLst>
            </p:cNvPr>
            <p:cNvSpPr txBox="1">
              <a:spLocks noChangeArrowheads="1"/>
            </p:cNvSpPr>
            <p:nvPr/>
          </p:nvSpPr>
          <p:spPr bwMode="auto">
            <a:xfrm>
              <a:off x="3016" y="1661"/>
              <a:ext cx="5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53275" name="Text Box 29">
              <a:extLst>
                <a:ext uri="{FF2B5EF4-FFF2-40B4-BE49-F238E27FC236}">
                  <a16:creationId xmlns:a16="http://schemas.microsoft.com/office/drawing/2014/main" id="{9D2BF362-FA62-787D-A019-0D623C91A734}"/>
                </a:ext>
              </a:extLst>
            </p:cNvPr>
            <p:cNvSpPr txBox="1">
              <a:spLocks noChangeArrowheads="1"/>
            </p:cNvSpPr>
            <p:nvPr/>
          </p:nvSpPr>
          <p:spPr bwMode="auto">
            <a:xfrm>
              <a:off x="3680" y="1661"/>
              <a:ext cx="5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3276" name="Text Box 30">
              <a:extLst>
                <a:ext uri="{FF2B5EF4-FFF2-40B4-BE49-F238E27FC236}">
                  <a16:creationId xmlns:a16="http://schemas.microsoft.com/office/drawing/2014/main" id="{490C2DDB-6BDF-CBB2-5E42-ECCC30CB0AED}"/>
                </a:ext>
              </a:extLst>
            </p:cNvPr>
            <p:cNvSpPr txBox="1">
              <a:spLocks noChangeArrowheads="1"/>
            </p:cNvSpPr>
            <p:nvPr/>
          </p:nvSpPr>
          <p:spPr bwMode="auto">
            <a:xfrm>
              <a:off x="1235" y="1671"/>
              <a:ext cx="4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3277" name="Text Box 31">
              <a:extLst>
                <a:ext uri="{FF2B5EF4-FFF2-40B4-BE49-F238E27FC236}">
                  <a16:creationId xmlns:a16="http://schemas.microsoft.com/office/drawing/2014/main" id="{376C35D6-5B27-6413-5373-5F185FE20718}"/>
                </a:ext>
              </a:extLst>
            </p:cNvPr>
            <p:cNvSpPr txBox="1">
              <a:spLocks noChangeArrowheads="1"/>
            </p:cNvSpPr>
            <p:nvPr/>
          </p:nvSpPr>
          <p:spPr bwMode="auto">
            <a:xfrm>
              <a:off x="1837" y="1661"/>
              <a:ext cx="4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p>
          </p:txBody>
        </p:sp>
      </p:grpSp>
      <p:grpSp>
        <p:nvGrpSpPr>
          <p:cNvPr id="3" name="Group 33">
            <a:extLst>
              <a:ext uri="{FF2B5EF4-FFF2-40B4-BE49-F238E27FC236}">
                <a16:creationId xmlns:a16="http://schemas.microsoft.com/office/drawing/2014/main" id="{6843EC0A-332B-31C0-4607-5830A12BAF51}"/>
              </a:ext>
            </a:extLst>
          </p:cNvPr>
          <p:cNvGrpSpPr>
            <a:grpSpLocks/>
          </p:cNvGrpSpPr>
          <p:nvPr/>
        </p:nvGrpSpPr>
        <p:grpSpPr bwMode="auto">
          <a:xfrm>
            <a:off x="971550" y="3213100"/>
            <a:ext cx="5300663" cy="1428750"/>
            <a:chOff x="794" y="2251"/>
            <a:chExt cx="3339" cy="900"/>
          </a:xfrm>
        </p:grpSpPr>
        <p:sp>
          <p:nvSpPr>
            <p:cNvPr id="53261" name="Text Box 11">
              <a:extLst>
                <a:ext uri="{FF2B5EF4-FFF2-40B4-BE49-F238E27FC236}">
                  <a16:creationId xmlns:a16="http://schemas.microsoft.com/office/drawing/2014/main" id="{CAAC8175-B0EE-44CF-F922-BA0ECE760004}"/>
                </a:ext>
              </a:extLst>
            </p:cNvPr>
            <p:cNvSpPr txBox="1">
              <a:spLocks noChangeArrowheads="1"/>
            </p:cNvSpPr>
            <p:nvPr/>
          </p:nvSpPr>
          <p:spPr bwMode="auto">
            <a:xfrm>
              <a:off x="794" y="2251"/>
              <a:ext cx="18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双原子链的构成：</a:t>
              </a:r>
            </a:p>
          </p:txBody>
        </p:sp>
        <p:sp>
          <p:nvSpPr>
            <p:cNvPr id="53262" name="Text Box 35">
              <a:extLst>
                <a:ext uri="{FF2B5EF4-FFF2-40B4-BE49-F238E27FC236}">
                  <a16:creationId xmlns:a16="http://schemas.microsoft.com/office/drawing/2014/main" id="{70FE6242-1899-3F70-DF5E-3BD548CF486F}"/>
                </a:ext>
              </a:extLst>
            </p:cNvPr>
            <p:cNvSpPr txBox="1">
              <a:spLocks noChangeArrowheads="1"/>
            </p:cNvSpPr>
            <p:nvPr/>
          </p:nvSpPr>
          <p:spPr bwMode="auto">
            <a:xfrm>
              <a:off x="2517" y="2395"/>
              <a:ext cx="161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两个原子不同</a:t>
              </a:r>
            </a:p>
            <a:p>
              <a:pPr eaLnBrk="1" hangingPunct="1">
                <a:spcBef>
                  <a:spcPct val="0"/>
                </a:spcBef>
                <a:buFontTx/>
                <a:buNone/>
              </a:pP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间距不同</a:t>
              </a:r>
            </a:p>
            <a:p>
              <a:pPr eaLnBrk="1" hangingPunct="1">
                <a:spcBef>
                  <a:spcPct val="0"/>
                </a:spcBef>
                <a:buFontTx/>
                <a:buNone/>
              </a:pP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恢复力常数不同</a:t>
              </a:r>
            </a:p>
          </p:txBody>
        </p:sp>
      </p:grpSp>
      <p:sp>
        <p:nvSpPr>
          <p:cNvPr id="518157" name="Text Box 13">
            <a:extLst>
              <a:ext uri="{FF2B5EF4-FFF2-40B4-BE49-F238E27FC236}">
                <a16:creationId xmlns:a16="http://schemas.microsoft.com/office/drawing/2014/main" id="{9927DDD3-67C6-CA65-655E-560E65174B5B}"/>
              </a:ext>
            </a:extLst>
          </p:cNvPr>
          <p:cNvSpPr txBox="1">
            <a:spLocks noChangeArrowheads="1"/>
          </p:cNvSpPr>
          <p:nvPr/>
        </p:nvSpPr>
        <p:spPr bwMode="auto">
          <a:xfrm>
            <a:off x="828675" y="5084763"/>
            <a:ext cx="7488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对于基元含有多个原子，晶格振动将出现新的特征</a:t>
            </a:r>
          </a:p>
        </p:txBody>
      </p:sp>
      <p:sp>
        <p:nvSpPr>
          <p:cNvPr id="1804325" name="Text Box 37">
            <a:extLst>
              <a:ext uri="{FF2B5EF4-FFF2-40B4-BE49-F238E27FC236}">
                <a16:creationId xmlns:a16="http://schemas.microsoft.com/office/drawing/2014/main" id="{8FD1F716-2CED-2968-4E56-8ACB0F437DD2}"/>
              </a:ext>
            </a:extLst>
          </p:cNvPr>
          <p:cNvSpPr txBox="1">
            <a:spLocks noChangeArrowheads="1"/>
          </p:cNvSpPr>
          <p:nvPr/>
        </p:nvSpPr>
        <p:spPr bwMode="auto">
          <a:xfrm>
            <a:off x="684213" y="5541963"/>
            <a:ext cx="6956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基元含有多个原子，是电子材料晶体的常见情况</a:t>
            </a:r>
          </a:p>
        </p:txBody>
      </p:sp>
      <p:sp>
        <p:nvSpPr>
          <p:cNvPr id="53255" name="Text Box 38">
            <a:extLst>
              <a:ext uri="{FF2B5EF4-FFF2-40B4-BE49-F238E27FC236}">
                <a16:creationId xmlns:a16="http://schemas.microsoft.com/office/drawing/2014/main" id="{173AA048-DB92-72A9-3635-F42B66273EF6}"/>
              </a:ext>
            </a:extLst>
          </p:cNvPr>
          <p:cNvSpPr txBox="1">
            <a:spLocks noChangeArrowheads="1"/>
          </p:cNvSpPr>
          <p:nvPr/>
        </p:nvSpPr>
        <p:spPr bwMode="auto">
          <a:xfrm>
            <a:off x="6711950" y="33289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56" name="Text Box 39">
            <a:extLst>
              <a:ext uri="{FF2B5EF4-FFF2-40B4-BE49-F238E27FC236}">
                <a16:creationId xmlns:a16="http://schemas.microsoft.com/office/drawing/2014/main" id="{4F1A8E8A-98F3-46EA-3E67-92F42E55AD54}"/>
              </a:ext>
            </a:extLst>
          </p:cNvPr>
          <p:cNvSpPr txBox="1">
            <a:spLocks noChangeArrowheads="1"/>
          </p:cNvSpPr>
          <p:nvPr/>
        </p:nvSpPr>
        <p:spPr bwMode="auto">
          <a:xfrm>
            <a:off x="6135688" y="340201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3257" name="Group 42">
            <a:extLst>
              <a:ext uri="{FF2B5EF4-FFF2-40B4-BE49-F238E27FC236}">
                <a16:creationId xmlns:a16="http://schemas.microsoft.com/office/drawing/2014/main" id="{5C172157-93E9-638A-D01C-C745422F1D59}"/>
              </a:ext>
            </a:extLst>
          </p:cNvPr>
          <p:cNvGrpSpPr>
            <a:grpSpLocks/>
          </p:cNvGrpSpPr>
          <p:nvPr/>
        </p:nvGrpSpPr>
        <p:grpSpPr bwMode="auto">
          <a:xfrm>
            <a:off x="6172200" y="3151188"/>
            <a:ext cx="2301875" cy="893762"/>
            <a:chOff x="4105" y="2251"/>
            <a:chExt cx="1450" cy="563"/>
          </a:xfrm>
        </p:grpSpPr>
        <p:sp>
          <p:nvSpPr>
            <p:cNvPr id="53259" name="Text Box 40">
              <a:extLst>
                <a:ext uri="{FF2B5EF4-FFF2-40B4-BE49-F238E27FC236}">
                  <a16:creationId xmlns:a16="http://schemas.microsoft.com/office/drawing/2014/main" id="{BE2E32F5-6E62-96CC-679E-B4B0855AF79C}"/>
                </a:ext>
              </a:extLst>
            </p:cNvPr>
            <p:cNvSpPr txBox="1">
              <a:spLocks noChangeArrowheads="1"/>
            </p:cNvSpPr>
            <p:nvPr/>
          </p:nvSpPr>
          <p:spPr bwMode="auto">
            <a:xfrm>
              <a:off x="4151" y="2251"/>
              <a:ext cx="14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原子质量：</a:t>
              </a:r>
              <a:r>
                <a:rPr lang="en-US" altLang="zh-CN" sz="2400" b="1" i="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m</a:t>
              </a:r>
            </a:p>
          </p:txBody>
        </p:sp>
        <p:sp>
          <p:nvSpPr>
            <p:cNvPr id="53260" name="Text Box 41">
              <a:extLst>
                <a:ext uri="{FF2B5EF4-FFF2-40B4-BE49-F238E27FC236}">
                  <a16:creationId xmlns:a16="http://schemas.microsoft.com/office/drawing/2014/main" id="{C129B44B-2DD7-B7E9-5494-AEFC72F67795}"/>
                </a:ext>
              </a:extLst>
            </p:cNvPr>
            <p:cNvSpPr txBox="1">
              <a:spLocks noChangeArrowheads="1"/>
            </p:cNvSpPr>
            <p:nvPr/>
          </p:nvSpPr>
          <p:spPr bwMode="auto">
            <a:xfrm>
              <a:off x="4105" y="2523"/>
              <a:ext cx="14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原子质量：</a:t>
              </a: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M</a:t>
              </a:r>
            </a:p>
          </p:txBody>
        </p:sp>
      </p:grpSp>
      <p:sp>
        <p:nvSpPr>
          <p:cNvPr id="53258" name="灯片编号占位符 37">
            <a:extLst>
              <a:ext uri="{FF2B5EF4-FFF2-40B4-BE49-F238E27FC236}">
                <a16:creationId xmlns:a16="http://schemas.microsoft.com/office/drawing/2014/main" id="{EDFEE87D-23C9-F6B3-3291-E39095AE54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A1349A7-C021-4FBA-A866-234C3381B88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8157"/>
                                        </p:tgtEl>
                                        <p:attrNameLst>
                                          <p:attrName>style.visibility</p:attrName>
                                        </p:attrNameLst>
                                      </p:cBhvr>
                                      <p:to>
                                        <p:strVal val="visible"/>
                                      </p:to>
                                    </p:set>
                                    <p:animEffect transition="in" filter="dissolve">
                                      <p:cBhvr>
                                        <p:cTn id="12" dur="500"/>
                                        <p:tgtEl>
                                          <p:spTgt spid="518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04325"/>
                                        </p:tgtEl>
                                        <p:attrNameLst>
                                          <p:attrName>style.visibility</p:attrName>
                                        </p:attrNameLst>
                                      </p:cBhvr>
                                      <p:to>
                                        <p:strVal val="visible"/>
                                      </p:to>
                                    </p:set>
                                    <p:animEffect transition="in" filter="dissolve">
                                      <p:cBhvr>
                                        <p:cTn id="17" dur="500"/>
                                        <p:tgtEl>
                                          <p:spTgt spid="1804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7" grpId="0"/>
      <p:bldP spid="18043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C82BC80-866B-317B-CCF0-DC079D54BEE8}"/>
              </a:ext>
            </a:extLst>
          </p:cNvPr>
          <p:cNvSpPr>
            <a:spLocks noGrp="1" noRot="1"/>
          </p:cNvSpPr>
          <p:nvPr>
            <p:ph type="title" idx="4294967295"/>
          </p:nvPr>
        </p:nvSpPr>
        <p:spPr>
          <a:xfrm>
            <a:off x="1836738" y="139700"/>
            <a:ext cx="5470525"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一维双原子链的结构</a:t>
            </a:r>
          </a:p>
        </p:txBody>
      </p:sp>
      <p:grpSp>
        <p:nvGrpSpPr>
          <p:cNvPr id="55299" name="Group 4">
            <a:extLst>
              <a:ext uri="{FF2B5EF4-FFF2-40B4-BE49-F238E27FC236}">
                <a16:creationId xmlns:a16="http://schemas.microsoft.com/office/drawing/2014/main" id="{B475F1D1-0946-696F-8424-D98DADA619AC}"/>
              </a:ext>
            </a:extLst>
          </p:cNvPr>
          <p:cNvGrpSpPr>
            <a:grpSpLocks/>
          </p:cNvGrpSpPr>
          <p:nvPr/>
        </p:nvGrpSpPr>
        <p:grpSpPr bwMode="auto">
          <a:xfrm>
            <a:off x="755650" y="1268413"/>
            <a:ext cx="7596188" cy="1681162"/>
            <a:chOff x="521" y="845"/>
            <a:chExt cx="4785" cy="1059"/>
          </a:xfrm>
        </p:grpSpPr>
        <p:sp>
          <p:nvSpPr>
            <p:cNvPr id="55310" name="Text Box 6">
              <a:extLst>
                <a:ext uri="{FF2B5EF4-FFF2-40B4-BE49-F238E27FC236}">
                  <a16:creationId xmlns:a16="http://schemas.microsoft.com/office/drawing/2014/main" id="{D96FB2BE-2316-3267-6290-5BCACEDF10E5}"/>
                </a:ext>
              </a:extLst>
            </p:cNvPr>
            <p:cNvSpPr txBox="1">
              <a:spLocks noChangeArrowheads="1"/>
            </p:cNvSpPr>
            <p:nvPr/>
          </p:nvSpPr>
          <p:spPr bwMode="auto">
            <a:xfrm>
              <a:off x="3061" y="935"/>
              <a:ext cx="1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2400" b="1">
                  <a:solidFill>
                    <a:srgbClr val="FF0066"/>
                  </a:solidFill>
                  <a:latin typeface="Times New Roman" panose="02020603050405020304" pitchFamily="18" charset="0"/>
                  <a:ea typeface="微软雅黑" panose="020B0503020204020204" pitchFamily="34" charset="-122"/>
                  <a:cs typeface="Times New Roman" panose="02020603050405020304" pitchFamily="18" charset="0"/>
                </a:rPr>
                <a:t>双原子链</a:t>
              </a:r>
            </a:p>
          </p:txBody>
        </p:sp>
        <p:pic>
          <p:nvPicPr>
            <p:cNvPr id="55311" name="Picture 6">
              <a:extLst>
                <a:ext uri="{FF2B5EF4-FFF2-40B4-BE49-F238E27FC236}">
                  <a16:creationId xmlns:a16="http://schemas.microsoft.com/office/drawing/2014/main" id="{6C4CA1CE-F2A2-AC51-1D2D-F89EA812D4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1460"/>
              <a:ext cx="478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12" name="Text Box 7">
              <a:extLst>
                <a:ext uri="{FF2B5EF4-FFF2-40B4-BE49-F238E27FC236}">
                  <a16:creationId xmlns:a16="http://schemas.microsoft.com/office/drawing/2014/main" id="{4F6CE900-D23B-2D36-3C1B-A941144A3573}"/>
                </a:ext>
              </a:extLst>
            </p:cNvPr>
            <p:cNvSpPr txBox="1">
              <a:spLocks noChangeArrowheads="1"/>
            </p:cNvSpPr>
            <p:nvPr/>
          </p:nvSpPr>
          <p:spPr bwMode="auto">
            <a:xfrm>
              <a:off x="913" y="1435"/>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55313" name="Text Box 8">
              <a:extLst>
                <a:ext uri="{FF2B5EF4-FFF2-40B4-BE49-F238E27FC236}">
                  <a16:creationId xmlns:a16="http://schemas.microsoft.com/office/drawing/2014/main" id="{0C7A630A-300D-A0B9-3149-DB55C2D20D37}"/>
                </a:ext>
              </a:extLst>
            </p:cNvPr>
            <p:cNvSpPr txBox="1">
              <a:spLocks noChangeArrowheads="1"/>
            </p:cNvSpPr>
            <p:nvPr/>
          </p:nvSpPr>
          <p:spPr bwMode="auto">
            <a:xfrm>
              <a:off x="1477" y="1429"/>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Q</a:t>
              </a:r>
            </a:p>
          </p:txBody>
        </p:sp>
        <p:sp>
          <p:nvSpPr>
            <p:cNvPr id="55314" name="Text Box 9">
              <a:extLst>
                <a:ext uri="{FF2B5EF4-FFF2-40B4-BE49-F238E27FC236}">
                  <a16:creationId xmlns:a16="http://schemas.microsoft.com/office/drawing/2014/main" id="{811A20B0-FF58-F3CA-6435-BFC0D3631A6D}"/>
                </a:ext>
              </a:extLst>
            </p:cNvPr>
            <p:cNvSpPr txBox="1">
              <a:spLocks noChangeArrowheads="1"/>
            </p:cNvSpPr>
            <p:nvPr/>
          </p:nvSpPr>
          <p:spPr bwMode="auto">
            <a:xfrm>
              <a:off x="2063" y="1435"/>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55315" name="Text Box 10">
              <a:extLst>
                <a:ext uri="{FF2B5EF4-FFF2-40B4-BE49-F238E27FC236}">
                  <a16:creationId xmlns:a16="http://schemas.microsoft.com/office/drawing/2014/main" id="{9D5ED0D3-0570-CD52-8D79-B92EF66E380D}"/>
                </a:ext>
              </a:extLst>
            </p:cNvPr>
            <p:cNvSpPr txBox="1">
              <a:spLocks noChangeArrowheads="1"/>
            </p:cNvSpPr>
            <p:nvPr/>
          </p:nvSpPr>
          <p:spPr bwMode="auto">
            <a:xfrm>
              <a:off x="2622" y="1429"/>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Q</a:t>
              </a:r>
            </a:p>
          </p:txBody>
        </p:sp>
        <p:sp>
          <p:nvSpPr>
            <p:cNvPr id="55316" name="Text Box 11">
              <a:extLst>
                <a:ext uri="{FF2B5EF4-FFF2-40B4-BE49-F238E27FC236}">
                  <a16:creationId xmlns:a16="http://schemas.microsoft.com/office/drawing/2014/main" id="{A397B9D7-84E7-FFCE-A3D1-7756F1065767}"/>
                </a:ext>
              </a:extLst>
            </p:cNvPr>
            <p:cNvSpPr txBox="1">
              <a:spLocks noChangeArrowheads="1"/>
            </p:cNvSpPr>
            <p:nvPr/>
          </p:nvSpPr>
          <p:spPr bwMode="auto">
            <a:xfrm>
              <a:off x="3219" y="1435"/>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55317" name="Text Box 12">
              <a:extLst>
                <a:ext uri="{FF2B5EF4-FFF2-40B4-BE49-F238E27FC236}">
                  <a16:creationId xmlns:a16="http://schemas.microsoft.com/office/drawing/2014/main" id="{E900EB79-5CFF-7949-B21E-5C915EBBA972}"/>
                </a:ext>
              </a:extLst>
            </p:cNvPr>
            <p:cNvSpPr txBox="1">
              <a:spLocks noChangeArrowheads="1"/>
            </p:cNvSpPr>
            <p:nvPr/>
          </p:nvSpPr>
          <p:spPr bwMode="auto">
            <a:xfrm>
              <a:off x="3770" y="1429"/>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Q</a:t>
              </a:r>
            </a:p>
          </p:txBody>
        </p:sp>
        <p:sp>
          <p:nvSpPr>
            <p:cNvPr id="55318" name="Text Box 13">
              <a:extLst>
                <a:ext uri="{FF2B5EF4-FFF2-40B4-BE49-F238E27FC236}">
                  <a16:creationId xmlns:a16="http://schemas.microsoft.com/office/drawing/2014/main" id="{83BBEC37-5CC9-9F19-654A-96FD060E3B9F}"/>
                </a:ext>
              </a:extLst>
            </p:cNvPr>
            <p:cNvSpPr txBox="1">
              <a:spLocks noChangeArrowheads="1"/>
            </p:cNvSpPr>
            <p:nvPr/>
          </p:nvSpPr>
          <p:spPr bwMode="auto">
            <a:xfrm>
              <a:off x="4352" y="1435"/>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P</a:t>
              </a:r>
            </a:p>
          </p:txBody>
        </p:sp>
        <p:sp>
          <p:nvSpPr>
            <p:cNvPr id="55319" name="Text Box 14">
              <a:extLst>
                <a:ext uri="{FF2B5EF4-FFF2-40B4-BE49-F238E27FC236}">
                  <a16:creationId xmlns:a16="http://schemas.microsoft.com/office/drawing/2014/main" id="{D4277832-272F-AA16-1FD3-0C41D5092F3C}"/>
                </a:ext>
              </a:extLst>
            </p:cNvPr>
            <p:cNvSpPr txBox="1">
              <a:spLocks noChangeArrowheads="1"/>
            </p:cNvSpPr>
            <p:nvPr/>
          </p:nvSpPr>
          <p:spPr bwMode="auto">
            <a:xfrm>
              <a:off x="4916" y="1429"/>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Q</a:t>
              </a:r>
            </a:p>
          </p:txBody>
        </p:sp>
        <p:sp>
          <p:nvSpPr>
            <p:cNvPr id="55320" name="Text Box 15">
              <a:extLst>
                <a:ext uri="{FF2B5EF4-FFF2-40B4-BE49-F238E27FC236}">
                  <a16:creationId xmlns:a16="http://schemas.microsoft.com/office/drawing/2014/main" id="{E62101D1-4122-38E2-BD76-4F565C4DCA10}"/>
                </a:ext>
              </a:extLst>
            </p:cNvPr>
            <p:cNvSpPr txBox="1">
              <a:spLocks noChangeArrowheads="1"/>
            </p:cNvSpPr>
            <p:nvPr/>
          </p:nvSpPr>
          <p:spPr bwMode="auto">
            <a:xfrm>
              <a:off x="2365" y="845"/>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a</a:t>
              </a:r>
            </a:p>
          </p:txBody>
        </p:sp>
        <p:sp>
          <p:nvSpPr>
            <p:cNvPr id="55321" name="Line 16">
              <a:extLst>
                <a:ext uri="{FF2B5EF4-FFF2-40B4-BE49-F238E27FC236}">
                  <a16:creationId xmlns:a16="http://schemas.microsoft.com/office/drawing/2014/main" id="{0DCD190C-B5B6-923C-1638-8B60E6320C6E}"/>
                </a:ext>
              </a:extLst>
            </p:cNvPr>
            <p:cNvSpPr>
              <a:spLocks noChangeShapeType="1"/>
            </p:cNvSpPr>
            <p:nvPr/>
          </p:nvSpPr>
          <p:spPr bwMode="auto">
            <a:xfrm flipV="1">
              <a:off x="2199" y="925"/>
              <a:ext cx="0" cy="54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55322" name="Line 17">
              <a:extLst>
                <a:ext uri="{FF2B5EF4-FFF2-40B4-BE49-F238E27FC236}">
                  <a16:creationId xmlns:a16="http://schemas.microsoft.com/office/drawing/2014/main" id="{D3CAF6C1-9AB5-4EAC-12FF-02642892D1E6}"/>
                </a:ext>
              </a:extLst>
            </p:cNvPr>
            <p:cNvSpPr>
              <a:spLocks noChangeShapeType="1"/>
            </p:cNvSpPr>
            <p:nvPr/>
          </p:nvSpPr>
          <p:spPr bwMode="auto">
            <a:xfrm flipV="1">
              <a:off x="2764" y="920"/>
              <a:ext cx="0" cy="54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55323" name="Line 18">
              <a:extLst>
                <a:ext uri="{FF2B5EF4-FFF2-40B4-BE49-F238E27FC236}">
                  <a16:creationId xmlns:a16="http://schemas.microsoft.com/office/drawing/2014/main" id="{F9731EE3-8660-F493-C23F-97C8329BA312}"/>
                </a:ext>
              </a:extLst>
            </p:cNvPr>
            <p:cNvSpPr>
              <a:spLocks noChangeShapeType="1"/>
            </p:cNvSpPr>
            <p:nvPr/>
          </p:nvSpPr>
          <p:spPr bwMode="auto">
            <a:xfrm flipV="1">
              <a:off x="3318" y="935"/>
              <a:ext cx="0" cy="54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MO" altLang="en-US"/>
            </a:p>
          </p:txBody>
        </p:sp>
        <p:sp>
          <p:nvSpPr>
            <p:cNvPr id="55324" name="Line 19">
              <a:extLst>
                <a:ext uri="{FF2B5EF4-FFF2-40B4-BE49-F238E27FC236}">
                  <a16:creationId xmlns:a16="http://schemas.microsoft.com/office/drawing/2014/main" id="{1B17C8BC-86DA-58DD-B58C-753698190F00}"/>
                </a:ext>
              </a:extLst>
            </p:cNvPr>
            <p:cNvSpPr>
              <a:spLocks noChangeShapeType="1"/>
            </p:cNvSpPr>
            <p:nvPr/>
          </p:nvSpPr>
          <p:spPr bwMode="auto">
            <a:xfrm flipV="1">
              <a:off x="2199" y="1127"/>
              <a:ext cx="545"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MO" altLang="en-US"/>
            </a:p>
          </p:txBody>
        </p:sp>
        <p:sp>
          <p:nvSpPr>
            <p:cNvPr id="55325" name="Line 20">
              <a:extLst>
                <a:ext uri="{FF2B5EF4-FFF2-40B4-BE49-F238E27FC236}">
                  <a16:creationId xmlns:a16="http://schemas.microsoft.com/office/drawing/2014/main" id="{8C3BF55D-4598-2A91-D1AA-A28A6A9B1B51}"/>
                </a:ext>
              </a:extLst>
            </p:cNvPr>
            <p:cNvSpPr>
              <a:spLocks noChangeShapeType="1"/>
            </p:cNvSpPr>
            <p:nvPr/>
          </p:nvSpPr>
          <p:spPr bwMode="auto">
            <a:xfrm flipV="1">
              <a:off x="2768" y="1132"/>
              <a:ext cx="545" cy="0"/>
            </a:xfrm>
            <a:prstGeom prst="line">
              <a:avLst/>
            </a:prstGeom>
            <a:noFill/>
            <a:ln w="952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MO" altLang="en-US"/>
            </a:p>
          </p:txBody>
        </p:sp>
        <p:sp>
          <p:nvSpPr>
            <p:cNvPr id="55326" name="Text Box 21">
              <a:extLst>
                <a:ext uri="{FF2B5EF4-FFF2-40B4-BE49-F238E27FC236}">
                  <a16:creationId xmlns:a16="http://schemas.microsoft.com/office/drawing/2014/main" id="{86A91101-CC88-C464-399E-70BF4A5CDB02}"/>
                </a:ext>
              </a:extLst>
            </p:cNvPr>
            <p:cNvSpPr txBox="1">
              <a:spLocks noChangeArrowheads="1"/>
            </p:cNvSpPr>
            <p:nvPr/>
          </p:nvSpPr>
          <p:spPr bwMode="auto">
            <a:xfrm>
              <a:off x="2962" y="845"/>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a</a:t>
              </a:r>
            </a:p>
          </p:txBody>
        </p:sp>
        <p:sp>
          <p:nvSpPr>
            <p:cNvPr id="55327" name="Text Box 22">
              <a:extLst>
                <a:ext uri="{FF2B5EF4-FFF2-40B4-BE49-F238E27FC236}">
                  <a16:creationId xmlns:a16="http://schemas.microsoft.com/office/drawing/2014/main" id="{B28DFCFB-A458-B3F0-7A4B-F3BE16812469}"/>
                </a:ext>
              </a:extLst>
            </p:cNvPr>
            <p:cNvSpPr txBox="1">
              <a:spLocks noChangeArrowheads="1"/>
            </p:cNvSpPr>
            <p:nvPr/>
          </p:nvSpPr>
          <p:spPr bwMode="auto">
            <a:xfrm>
              <a:off x="3179" y="1671"/>
              <a:ext cx="27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p>
          </p:txBody>
        </p:sp>
        <p:sp>
          <p:nvSpPr>
            <p:cNvPr id="55328" name="Text Box 23">
              <a:extLst>
                <a:ext uri="{FF2B5EF4-FFF2-40B4-BE49-F238E27FC236}">
                  <a16:creationId xmlns:a16="http://schemas.microsoft.com/office/drawing/2014/main" id="{5EE0D663-826C-49C8-6E2C-74F602B3E745}"/>
                </a:ext>
              </a:extLst>
            </p:cNvPr>
            <p:cNvSpPr txBox="1">
              <a:spLocks noChangeArrowheads="1"/>
            </p:cNvSpPr>
            <p:nvPr/>
          </p:nvSpPr>
          <p:spPr bwMode="auto">
            <a:xfrm>
              <a:off x="3605" y="1661"/>
              <a:ext cx="5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55329" name="Text Box 24">
              <a:extLst>
                <a:ext uri="{FF2B5EF4-FFF2-40B4-BE49-F238E27FC236}">
                  <a16:creationId xmlns:a16="http://schemas.microsoft.com/office/drawing/2014/main" id="{4EBEBF52-8481-9F05-04D5-D20532E57CDC}"/>
                </a:ext>
              </a:extLst>
            </p:cNvPr>
            <p:cNvSpPr txBox="1">
              <a:spLocks noChangeArrowheads="1"/>
            </p:cNvSpPr>
            <p:nvPr/>
          </p:nvSpPr>
          <p:spPr bwMode="auto">
            <a:xfrm>
              <a:off x="4240" y="1661"/>
              <a:ext cx="5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5330" name="Text Box 25">
              <a:extLst>
                <a:ext uri="{FF2B5EF4-FFF2-40B4-BE49-F238E27FC236}">
                  <a16:creationId xmlns:a16="http://schemas.microsoft.com/office/drawing/2014/main" id="{1FBE739B-765C-C9F0-552E-39B7DBE239C2}"/>
                </a:ext>
              </a:extLst>
            </p:cNvPr>
            <p:cNvSpPr txBox="1">
              <a:spLocks noChangeArrowheads="1"/>
            </p:cNvSpPr>
            <p:nvPr/>
          </p:nvSpPr>
          <p:spPr bwMode="auto">
            <a:xfrm>
              <a:off x="1960" y="1671"/>
              <a:ext cx="4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5331" name="Text Box 26">
              <a:extLst>
                <a:ext uri="{FF2B5EF4-FFF2-40B4-BE49-F238E27FC236}">
                  <a16:creationId xmlns:a16="http://schemas.microsoft.com/office/drawing/2014/main" id="{A1692AD9-CFBA-3870-F10C-FCE6C54EB52E}"/>
                </a:ext>
              </a:extLst>
            </p:cNvPr>
            <p:cNvSpPr txBox="1">
              <a:spLocks noChangeArrowheads="1"/>
            </p:cNvSpPr>
            <p:nvPr/>
          </p:nvSpPr>
          <p:spPr bwMode="auto">
            <a:xfrm>
              <a:off x="2505" y="1661"/>
              <a:ext cx="4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p>
          </p:txBody>
        </p:sp>
      </p:grpSp>
      <p:sp>
        <p:nvSpPr>
          <p:cNvPr id="55300" name="Text Box 32">
            <a:extLst>
              <a:ext uri="{FF2B5EF4-FFF2-40B4-BE49-F238E27FC236}">
                <a16:creationId xmlns:a16="http://schemas.microsoft.com/office/drawing/2014/main" id="{54BCF42C-7E92-DC93-FE5E-4396B2A09C8F}"/>
              </a:ext>
            </a:extLst>
          </p:cNvPr>
          <p:cNvSpPr txBox="1">
            <a:spLocks noChangeArrowheads="1"/>
          </p:cNvSpPr>
          <p:nvPr/>
        </p:nvSpPr>
        <p:spPr bwMode="auto">
          <a:xfrm>
            <a:off x="6711950" y="33289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5301" name="Group 34">
            <a:extLst>
              <a:ext uri="{FF2B5EF4-FFF2-40B4-BE49-F238E27FC236}">
                <a16:creationId xmlns:a16="http://schemas.microsoft.com/office/drawing/2014/main" id="{18665BAA-E2FC-339F-44C1-5A9B3EA569ED}"/>
              </a:ext>
            </a:extLst>
          </p:cNvPr>
          <p:cNvGrpSpPr>
            <a:grpSpLocks/>
          </p:cNvGrpSpPr>
          <p:nvPr/>
        </p:nvGrpSpPr>
        <p:grpSpPr bwMode="auto">
          <a:xfrm>
            <a:off x="5905500" y="3213100"/>
            <a:ext cx="2301875" cy="893763"/>
            <a:chOff x="4105" y="2251"/>
            <a:chExt cx="1450" cy="563"/>
          </a:xfrm>
        </p:grpSpPr>
        <p:sp>
          <p:nvSpPr>
            <p:cNvPr id="55308" name="Text Box 35">
              <a:extLst>
                <a:ext uri="{FF2B5EF4-FFF2-40B4-BE49-F238E27FC236}">
                  <a16:creationId xmlns:a16="http://schemas.microsoft.com/office/drawing/2014/main" id="{ADBA3BA1-B2D7-0C4C-3ACD-77CD9226375A}"/>
                </a:ext>
              </a:extLst>
            </p:cNvPr>
            <p:cNvSpPr txBox="1">
              <a:spLocks noChangeArrowheads="1"/>
            </p:cNvSpPr>
            <p:nvPr/>
          </p:nvSpPr>
          <p:spPr bwMode="auto">
            <a:xfrm>
              <a:off x="4151" y="2251"/>
              <a:ext cx="140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原子质量：</a:t>
              </a:r>
              <a:r>
                <a:rPr lang="en-US" altLang="zh-CN" sz="2400" b="1" i="1">
                  <a:solidFill>
                    <a:srgbClr val="006600"/>
                  </a:solidFill>
                  <a:latin typeface="Times New Roman" panose="02020603050405020304" pitchFamily="18" charset="0"/>
                  <a:ea typeface="微软雅黑" panose="020B0503020204020204" pitchFamily="34" charset="-122"/>
                  <a:cs typeface="Times New Roman" panose="02020603050405020304" pitchFamily="18" charset="0"/>
                </a:rPr>
                <a:t>m</a:t>
              </a:r>
            </a:p>
          </p:txBody>
        </p:sp>
        <p:sp>
          <p:nvSpPr>
            <p:cNvPr id="55309" name="Text Box 36">
              <a:extLst>
                <a:ext uri="{FF2B5EF4-FFF2-40B4-BE49-F238E27FC236}">
                  <a16:creationId xmlns:a16="http://schemas.microsoft.com/office/drawing/2014/main" id="{E4ACAD8C-E921-0E33-DFBE-BFF1CBFC5FBB}"/>
                </a:ext>
              </a:extLst>
            </p:cNvPr>
            <p:cNvSpPr txBox="1">
              <a:spLocks noChangeArrowheads="1"/>
            </p:cNvSpPr>
            <p:nvPr/>
          </p:nvSpPr>
          <p:spPr bwMode="auto">
            <a:xfrm>
              <a:off x="4105" y="2523"/>
              <a:ext cx="14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原子质量：</a:t>
              </a: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M</a:t>
              </a:r>
            </a:p>
          </p:txBody>
        </p:sp>
      </p:grpSp>
      <p:sp>
        <p:nvSpPr>
          <p:cNvPr id="55302" name="Text Box 37">
            <a:extLst>
              <a:ext uri="{FF2B5EF4-FFF2-40B4-BE49-F238E27FC236}">
                <a16:creationId xmlns:a16="http://schemas.microsoft.com/office/drawing/2014/main" id="{E148B569-BC15-9B2B-C4D1-D8FB038659BB}"/>
              </a:ext>
            </a:extLst>
          </p:cNvPr>
          <p:cNvSpPr txBox="1">
            <a:spLocks noChangeArrowheads="1"/>
          </p:cNvSpPr>
          <p:nvPr/>
        </p:nvSpPr>
        <p:spPr bwMode="auto">
          <a:xfrm>
            <a:off x="323850" y="3429000"/>
            <a:ext cx="7561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与单原子链的区别：原胞含</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个不同原子</a:t>
            </a:r>
            <a:endPar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303" name="Text Box 38">
            <a:extLst>
              <a:ext uri="{FF2B5EF4-FFF2-40B4-BE49-F238E27FC236}">
                <a16:creationId xmlns:a16="http://schemas.microsoft.com/office/drawing/2014/main" id="{CF6D1C7D-8597-5047-6CFA-DDD87F5300EB}"/>
              </a:ext>
            </a:extLst>
          </p:cNvPr>
          <p:cNvSpPr txBox="1">
            <a:spLocks noChangeArrowheads="1"/>
          </p:cNvSpPr>
          <p:nvPr/>
        </p:nvSpPr>
        <p:spPr bwMode="auto">
          <a:xfrm>
            <a:off x="323850" y="392747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其余条件不变</a:t>
            </a:r>
          </a:p>
        </p:txBody>
      </p:sp>
      <p:sp>
        <p:nvSpPr>
          <p:cNvPr id="55304" name="灯片编号占位符 37">
            <a:extLst>
              <a:ext uri="{FF2B5EF4-FFF2-40B4-BE49-F238E27FC236}">
                <a16:creationId xmlns:a16="http://schemas.microsoft.com/office/drawing/2014/main" id="{6CB31849-3C86-B900-E494-176D3003D58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99F3F47-D818-46B8-AC6D-3800F9B69C4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a:extLst>
              <a:ext uri="{FF2B5EF4-FFF2-40B4-BE49-F238E27FC236}">
                <a16:creationId xmlns:a16="http://schemas.microsoft.com/office/drawing/2014/main" id="{4413BD53-C7E4-73E9-E89A-F51F4B50F77C}"/>
              </a:ext>
            </a:extLst>
          </p:cNvPr>
          <p:cNvGrpSpPr>
            <a:grpSpLocks/>
          </p:cNvGrpSpPr>
          <p:nvPr/>
        </p:nvGrpSpPr>
        <p:grpSpPr bwMode="auto">
          <a:xfrm>
            <a:off x="323850" y="4632325"/>
            <a:ext cx="9000679" cy="1422400"/>
            <a:chOff x="34925" y="4814888"/>
            <a:chExt cx="9000205" cy="1421928"/>
          </a:xfrm>
        </p:grpSpPr>
        <p:sp>
          <p:nvSpPr>
            <p:cNvPr id="55306" name="Text Box 39">
              <a:extLst>
                <a:ext uri="{FF2B5EF4-FFF2-40B4-BE49-F238E27FC236}">
                  <a16:creationId xmlns:a16="http://schemas.microsoft.com/office/drawing/2014/main" id="{3460A9AA-F91B-AD75-AAA1-4D92CBD87056}"/>
                </a:ext>
              </a:extLst>
            </p:cNvPr>
            <p:cNvSpPr txBox="1">
              <a:spLocks noChangeArrowheads="1"/>
            </p:cNvSpPr>
            <p:nvPr/>
          </p:nvSpPr>
          <p:spPr bwMode="auto">
            <a:xfrm>
              <a:off x="34925" y="4814888"/>
              <a:ext cx="375115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类比写出运动方程</a:t>
              </a:r>
            </a:p>
            <a:p>
              <a:pPr lvl="1" eaLnBrk="1" hangingPunct="1">
                <a:lnSpc>
                  <a:spcPct val="120000"/>
                </a:lnSpc>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原子：临近</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a:t>
              </a:r>
            </a:p>
            <a:p>
              <a:pPr lvl="1" eaLnBrk="1" hangingPunct="1">
                <a:lnSpc>
                  <a:spcPct val="120000"/>
                </a:lnSpc>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原子：临近</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原子</a:t>
              </a:r>
            </a:p>
          </p:txBody>
        </p:sp>
        <mc:AlternateContent xmlns:mc="http://schemas.openxmlformats.org/markup-compatibility/2006" xmlns:a14="http://schemas.microsoft.com/office/drawing/2010/main">
          <mc:Choice Requires="a14">
            <p:sp>
              <p:nvSpPr>
                <p:cNvPr id="55307" name="对象 1">
                  <a:extLst>
                    <a:ext uri="{FF2B5EF4-FFF2-40B4-BE49-F238E27FC236}">
                      <a16:creationId xmlns:a16="http://schemas.microsoft.com/office/drawing/2014/main" id="{79DE7F20-A60C-5C74-F33D-D8E68DC4F926}"/>
                    </a:ext>
                  </a:extLst>
                </p:cNvPr>
                <p:cNvSpPr txBox="1"/>
                <p:nvPr/>
              </p:nvSpPr>
              <p:spPr bwMode="auto">
                <a:xfrm>
                  <a:off x="3725669" y="5257654"/>
                  <a:ext cx="5309461" cy="969640"/>
                </a:xfrm>
                <a:prstGeom prst="rect">
                  <a:avLst/>
                </a:prstGeom>
                <a:noFill/>
                <a:ln>
                  <a:noFill/>
                </a:ln>
              </p:spPr>
              <p:txBody>
                <a:bodyPr>
                  <a:noAutofit/>
                </a:bodyPr>
                <a:lstStyle/>
                <a:p>
                  <a:pPr>
                    <a:lnSpc>
                      <a:spcPct val="120000"/>
                    </a:lnSpc>
                  </a:pPr>
                  <a14:m>
                    <m:oMathPara xmlns:m="http://schemas.openxmlformats.org/officeDocument/2006/math">
                      <m:oMathParaPr>
                        <m:jc m:val="left"/>
                      </m:oMathParaPr>
                      <m:oMath xmlns:m="http://schemas.openxmlformats.org/officeDocument/2006/math">
                        <m:r>
                          <a:rPr lang="zh-MO" altLang="en-US" sz="2400" i="1">
                            <a:solidFill>
                              <a:srgbClr val="000000"/>
                            </a:solidFill>
                            <a:latin typeface="Cambria Math" panose="02040503050406030204" pitchFamily="18" charset="0"/>
                          </a:rPr>
                          <m:t>𝑚</m:t>
                        </m:r>
                        <m:sSub>
                          <m:sSubPr>
                            <m:ctrlPr>
                              <a:rPr lang="zh-MO" altLang="en-US" sz="2400" i="1">
                                <a:solidFill>
                                  <a:srgbClr val="000000"/>
                                </a:solidFill>
                                <a:latin typeface="Cambria Math" panose="02040503050406030204" pitchFamily="18" charset="0"/>
                              </a:rPr>
                            </m:ctrlPr>
                          </m:sSubPr>
                          <m:e>
                            <m:acc>
                              <m:accPr>
                                <m:chr m:val="̈"/>
                                <m:ctrlPr>
                                  <a:rPr lang="zh-MO" altLang="en-US" sz="2400" i="1">
                                    <a:solidFill>
                                      <a:srgbClr val="000000"/>
                                    </a:solidFill>
                                    <a:latin typeface="Cambria Math" panose="02040503050406030204" pitchFamily="18" charset="0"/>
                                  </a:rPr>
                                </m:ctrlPr>
                              </m:accPr>
                              <m:e>
                                <m:r>
                                  <a:rPr lang="zh-MO" altLang="en-US" sz="2400" i="1">
                                    <a:solidFill>
                                      <a:srgbClr val="000000"/>
                                    </a:solidFill>
                                    <a:latin typeface="Cambria Math" panose="02040503050406030204" pitchFamily="18" charset="0"/>
                                  </a:rPr>
                                  <m:t>𝜇</m:t>
                                </m:r>
                              </m:e>
                            </m:acc>
                          </m:e>
                          <m:sub>
                            <m:r>
                              <a:rPr lang="zh-MO" altLang="en-US" sz="2400" i="1">
                                <a:solidFill>
                                  <a:srgbClr val="000000"/>
                                </a:solidFill>
                                <a:latin typeface="Cambria Math" panose="02040503050406030204" pitchFamily="18" charset="0"/>
                              </a:rPr>
                              <m:t>2</m:t>
                            </m:r>
                            <m:r>
                              <a:rPr lang="zh-MO" altLang="en-US" sz="2400" i="1">
                                <a:solidFill>
                                  <a:srgbClr val="000000"/>
                                </a:solidFill>
                                <a:latin typeface="Cambria Math" panose="02040503050406030204" pitchFamily="18" charset="0"/>
                              </a:rPr>
                              <m:t>𝑛</m:t>
                            </m:r>
                          </m:sub>
                        </m:sSub>
                        <m:r>
                          <a:rPr lang="zh-MO" altLang="en-US" sz="2400" i="1">
                            <a:solidFill>
                              <a:srgbClr val="000000"/>
                            </a:solidFill>
                            <a:latin typeface="Cambria Math" panose="02040503050406030204" pitchFamily="18" charset="0"/>
                          </a:rPr>
                          <m:t>=−</m:t>
                        </m:r>
                        <m:r>
                          <a:rPr lang="zh-MO" altLang="en-US" sz="2400" i="1">
                            <a:solidFill>
                              <a:srgbClr val="000000"/>
                            </a:solidFill>
                            <a:latin typeface="Cambria Math" panose="02040503050406030204" pitchFamily="18" charset="0"/>
                          </a:rPr>
                          <m:t>𝛽</m:t>
                        </m:r>
                        <m:r>
                          <a:rPr lang="zh-MO" altLang="en-US" sz="2400" i="1">
                            <a:solidFill>
                              <a:srgbClr val="000000"/>
                            </a:solidFill>
                            <a:latin typeface="Cambria Math" panose="02040503050406030204" pitchFamily="18" charset="0"/>
                          </a:rPr>
                          <m:t>(2</m:t>
                        </m:r>
                        <m:sSub>
                          <m:sSubPr>
                            <m:ctrlPr>
                              <a:rPr lang="zh-MO" altLang="en-US" sz="2400" i="1">
                                <a:solidFill>
                                  <a:srgbClr val="000000"/>
                                </a:solidFill>
                                <a:latin typeface="Cambria Math" panose="02040503050406030204" pitchFamily="18" charset="0"/>
                              </a:rPr>
                            </m:ctrlPr>
                          </m:sSubPr>
                          <m:e>
                            <m:r>
                              <a:rPr lang="zh-MO" altLang="en-US" sz="2400" i="1">
                                <a:solidFill>
                                  <a:srgbClr val="000000"/>
                                </a:solidFill>
                                <a:latin typeface="Cambria Math" panose="02040503050406030204" pitchFamily="18" charset="0"/>
                              </a:rPr>
                              <m:t>𝜇</m:t>
                            </m:r>
                          </m:e>
                          <m:sub>
                            <m:r>
                              <a:rPr lang="zh-MO" altLang="en-US" sz="2400" i="1">
                                <a:solidFill>
                                  <a:srgbClr val="000000"/>
                                </a:solidFill>
                                <a:latin typeface="Cambria Math" panose="02040503050406030204" pitchFamily="18" charset="0"/>
                              </a:rPr>
                              <m:t>2</m:t>
                            </m:r>
                            <m:r>
                              <a:rPr lang="zh-MO" altLang="en-US" sz="2400" i="1">
                                <a:solidFill>
                                  <a:srgbClr val="000000"/>
                                </a:solidFill>
                                <a:latin typeface="Cambria Math" panose="02040503050406030204" pitchFamily="18" charset="0"/>
                              </a:rPr>
                              <m:t>𝑛</m:t>
                            </m:r>
                          </m:sub>
                        </m:sSub>
                        <m:r>
                          <a:rPr lang="zh-MO" altLang="en-US" sz="2400" i="1">
                            <a:solidFill>
                              <a:srgbClr val="000000"/>
                            </a:solidFill>
                            <a:latin typeface="Cambria Math" panose="02040503050406030204" pitchFamily="18" charset="0"/>
                          </a:rPr>
                          <m:t>−</m:t>
                        </m:r>
                        <m:sSub>
                          <m:sSubPr>
                            <m:ctrlPr>
                              <a:rPr lang="zh-MO" altLang="en-US" sz="2400" i="1">
                                <a:solidFill>
                                  <a:srgbClr val="000000"/>
                                </a:solidFill>
                                <a:latin typeface="Cambria Math" panose="02040503050406030204" pitchFamily="18" charset="0"/>
                              </a:rPr>
                            </m:ctrlPr>
                          </m:sSubPr>
                          <m:e>
                            <m:r>
                              <a:rPr lang="zh-MO" altLang="en-US" sz="2400" i="1">
                                <a:solidFill>
                                  <a:srgbClr val="000000"/>
                                </a:solidFill>
                                <a:latin typeface="Cambria Math" panose="02040503050406030204" pitchFamily="18" charset="0"/>
                              </a:rPr>
                              <m:t>𝜇</m:t>
                            </m:r>
                          </m:e>
                          <m:sub>
                            <m:r>
                              <a:rPr lang="zh-MO" altLang="en-US" sz="2400" i="1">
                                <a:solidFill>
                                  <a:srgbClr val="000000"/>
                                </a:solidFill>
                                <a:latin typeface="Cambria Math" panose="02040503050406030204" pitchFamily="18" charset="0"/>
                              </a:rPr>
                              <m:t>2</m:t>
                            </m:r>
                            <m:r>
                              <a:rPr lang="zh-MO" altLang="en-US" sz="2400" i="1">
                                <a:solidFill>
                                  <a:srgbClr val="000000"/>
                                </a:solidFill>
                                <a:latin typeface="Cambria Math" panose="02040503050406030204" pitchFamily="18" charset="0"/>
                              </a:rPr>
                              <m:t>𝑛</m:t>
                            </m:r>
                            <m:r>
                              <a:rPr lang="zh-MO" altLang="en-US" sz="2400" i="1">
                                <a:solidFill>
                                  <a:srgbClr val="000000"/>
                                </a:solidFill>
                                <a:latin typeface="Cambria Math" panose="02040503050406030204" pitchFamily="18" charset="0"/>
                              </a:rPr>
                              <m:t>+1</m:t>
                            </m:r>
                          </m:sub>
                        </m:sSub>
                        <m:r>
                          <a:rPr lang="zh-MO" altLang="en-US" sz="2400" i="1">
                            <a:solidFill>
                              <a:srgbClr val="000000"/>
                            </a:solidFill>
                            <a:latin typeface="Cambria Math" panose="02040503050406030204" pitchFamily="18" charset="0"/>
                          </a:rPr>
                          <m:t>−</m:t>
                        </m:r>
                        <m:sSub>
                          <m:sSubPr>
                            <m:ctrlPr>
                              <a:rPr lang="zh-MO" altLang="en-US" sz="2400" i="1">
                                <a:solidFill>
                                  <a:srgbClr val="000000"/>
                                </a:solidFill>
                                <a:latin typeface="Cambria Math" panose="02040503050406030204" pitchFamily="18" charset="0"/>
                              </a:rPr>
                            </m:ctrlPr>
                          </m:sSubPr>
                          <m:e>
                            <m:r>
                              <a:rPr lang="zh-MO" altLang="en-US" sz="2400" i="1">
                                <a:solidFill>
                                  <a:srgbClr val="000000"/>
                                </a:solidFill>
                                <a:latin typeface="Cambria Math" panose="02040503050406030204" pitchFamily="18" charset="0"/>
                              </a:rPr>
                              <m:t>𝜇</m:t>
                            </m:r>
                          </m:e>
                          <m:sub>
                            <m:r>
                              <a:rPr lang="zh-MO" altLang="en-US" sz="2400" i="1">
                                <a:solidFill>
                                  <a:srgbClr val="000000"/>
                                </a:solidFill>
                                <a:latin typeface="Cambria Math" panose="02040503050406030204" pitchFamily="18" charset="0"/>
                              </a:rPr>
                              <m:t>2</m:t>
                            </m:r>
                            <m:r>
                              <a:rPr lang="zh-MO" altLang="en-US" sz="2400" i="1">
                                <a:solidFill>
                                  <a:srgbClr val="000000"/>
                                </a:solidFill>
                                <a:latin typeface="Cambria Math" panose="02040503050406030204" pitchFamily="18" charset="0"/>
                              </a:rPr>
                              <m:t>𝑛</m:t>
                            </m:r>
                            <m:r>
                              <a:rPr lang="zh-MO" altLang="en-US" sz="2400" i="1">
                                <a:solidFill>
                                  <a:srgbClr val="000000"/>
                                </a:solidFill>
                                <a:latin typeface="Cambria Math" panose="02040503050406030204" pitchFamily="18" charset="0"/>
                              </a:rPr>
                              <m:t>−1</m:t>
                            </m:r>
                          </m:sub>
                        </m:sSub>
                        <m:r>
                          <a:rPr lang="zh-MO" altLang="en-US" sz="2400" i="1">
                            <a:solidFill>
                              <a:srgbClr val="000000"/>
                            </a:solidFill>
                            <a:latin typeface="Cambria Math" panose="02040503050406030204" pitchFamily="18" charset="0"/>
                          </a:rPr>
                          <m:t>)</m:t>
                        </m:r>
                      </m:oMath>
                      <m:oMath xmlns:m="http://schemas.openxmlformats.org/officeDocument/2006/math">
                        <m:r>
                          <a:rPr lang="zh-MO" altLang="en-US" sz="2400" i="1">
                            <a:solidFill>
                              <a:srgbClr val="000000"/>
                            </a:solidFill>
                            <a:latin typeface="Cambria Math" panose="02040503050406030204" pitchFamily="18" charset="0"/>
                          </a:rPr>
                          <m:t>𝑀</m:t>
                        </m:r>
                        <m:sSub>
                          <m:sSubPr>
                            <m:ctrlPr>
                              <a:rPr lang="zh-MO" altLang="en-US" sz="2400" i="1">
                                <a:solidFill>
                                  <a:srgbClr val="000000"/>
                                </a:solidFill>
                                <a:latin typeface="Cambria Math" panose="02040503050406030204" pitchFamily="18" charset="0"/>
                              </a:rPr>
                            </m:ctrlPr>
                          </m:sSubPr>
                          <m:e>
                            <m:acc>
                              <m:accPr>
                                <m:chr m:val="̈"/>
                                <m:ctrlPr>
                                  <a:rPr lang="zh-MO" altLang="en-US" sz="2400" i="1">
                                    <a:solidFill>
                                      <a:srgbClr val="000000"/>
                                    </a:solidFill>
                                    <a:latin typeface="Cambria Math" panose="02040503050406030204" pitchFamily="18" charset="0"/>
                                  </a:rPr>
                                </m:ctrlPr>
                              </m:accPr>
                              <m:e>
                                <m:r>
                                  <a:rPr lang="zh-MO" altLang="en-US" sz="2400" i="1">
                                    <a:solidFill>
                                      <a:srgbClr val="000000"/>
                                    </a:solidFill>
                                    <a:latin typeface="Cambria Math" panose="02040503050406030204" pitchFamily="18" charset="0"/>
                                  </a:rPr>
                                  <m:t>𝜇</m:t>
                                </m:r>
                              </m:e>
                            </m:acc>
                          </m:e>
                          <m:sub>
                            <m:r>
                              <a:rPr lang="zh-MO" altLang="en-US" sz="2400" i="1">
                                <a:solidFill>
                                  <a:srgbClr val="000000"/>
                                </a:solidFill>
                                <a:latin typeface="Cambria Math" panose="02040503050406030204" pitchFamily="18" charset="0"/>
                              </a:rPr>
                              <m:t>2</m:t>
                            </m:r>
                            <m:r>
                              <a:rPr lang="zh-MO" altLang="en-US" sz="2400" i="1">
                                <a:solidFill>
                                  <a:srgbClr val="000000"/>
                                </a:solidFill>
                                <a:latin typeface="Cambria Math" panose="02040503050406030204" pitchFamily="18" charset="0"/>
                              </a:rPr>
                              <m:t>𝑛</m:t>
                            </m:r>
                            <m:r>
                              <a:rPr lang="zh-MO" altLang="en-US" sz="2400" i="1">
                                <a:solidFill>
                                  <a:srgbClr val="000000"/>
                                </a:solidFill>
                                <a:latin typeface="Cambria Math" panose="02040503050406030204" pitchFamily="18" charset="0"/>
                              </a:rPr>
                              <m:t>+1</m:t>
                            </m:r>
                          </m:sub>
                        </m:sSub>
                        <m:r>
                          <a:rPr lang="zh-MO" altLang="en-US" sz="2400" i="1">
                            <a:solidFill>
                              <a:srgbClr val="000000"/>
                            </a:solidFill>
                            <a:latin typeface="Cambria Math" panose="02040503050406030204" pitchFamily="18" charset="0"/>
                          </a:rPr>
                          <m:t>=−</m:t>
                        </m:r>
                        <m:r>
                          <a:rPr lang="zh-MO" altLang="en-US" sz="2400" i="1">
                            <a:solidFill>
                              <a:srgbClr val="000000"/>
                            </a:solidFill>
                            <a:latin typeface="Cambria Math" panose="02040503050406030204" pitchFamily="18" charset="0"/>
                          </a:rPr>
                          <m:t>𝛽</m:t>
                        </m:r>
                        <m:r>
                          <a:rPr lang="zh-MO" altLang="en-US" sz="2400" i="1">
                            <a:solidFill>
                              <a:srgbClr val="000000"/>
                            </a:solidFill>
                            <a:latin typeface="Cambria Math" panose="02040503050406030204" pitchFamily="18" charset="0"/>
                          </a:rPr>
                          <m:t>(2</m:t>
                        </m:r>
                        <m:sSub>
                          <m:sSubPr>
                            <m:ctrlPr>
                              <a:rPr lang="zh-MO" altLang="en-US" sz="2400" i="1">
                                <a:solidFill>
                                  <a:srgbClr val="000000"/>
                                </a:solidFill>
                                <a:latin typeface="Cambria Math" panose="02040503050406030204" pitchFamily="18" charset="0"/>
                              </a:rPr>
                            </m:ctrlPr>
                          </m:sSubPr>
                          <m:e>
                            <m:r>
                              <a:rPr lang="zh-MO" altLang="en-US" sz="2400" i="1">
                                <a:solidFill>
                                  <a:srgbClr val="000000"/>
                                </a:solidFill>
                                <a:latin typeface="Cambria Math" panose="02040503050406030204" pitchFamily="18" charset="0"/>
                              </a:rPr>
                              <m:t>𝜇</m:t>
                            </m:r>
                          </m:e>
                          <m:sub>
                            <m:r>
                              <a:rPr lang="zh-MO" altLang="en-US" sz="2400" i="1">
                                <a:solidFill>
                                  <a:srgbClr val="000000"/>
                                </a:solidFill>
                                <a:latin typeface="Cambria Math" panose="02040503050406030204" pitchFamily="18" charset="0"/>
                              </a:rPr>
                              <m:t>2</m:t>
                            </m:r>
                            <m:r>
                              <a:rPr lang="zh-MO" altLang="en-US" sz="2400" i="1">
                                <a:solidFill>
                                  <a:srgbClr val="000000"/>
                                </a:solidFill>
                                <a:latin typeface="Cambria Math" panose="02040503050406030204" pitchFamily="18" charset="0"/>
                              </a:rPr>
                              <m:t>𝑛</m:t>
                            </m:r>
                            <m:r>
                              <a:rPr lang="zh-MO" altLang="en-US" sz="2400" i="1">
                                <a:solidFill>
                                  <a:srgbClr val="000000"/>
                                </a:solidFill>
                                <a:latin typeface="Cambria Math" panose="02040503050406030204" pitchFamily="18" charset="0"/>
                              </a:rPr>
                              <m:t>+1</m:t>
                            </m:r>
                          </m:sub>
                        </m:sSub>
                        <m:r>
                          <a:rPr lang="zh-MO" altLang="en-US" sz="2400" i="1">
                            <a:solidFill>
                              <a:srgbClr val="000000"/>
                            </a:solidFill>
                            <a:latin typeface="Cambria Math" panose="02040503050406030204" pitchFamily="18" charset="0"/>
                          </a:rPr>
                          <m:t>−</m:t>
                        </m:r>
                        <m:sSub>
                          <m:sSubPr>
                            <m:ctrlPr>
                              <a:rPr lang="zh-MO" altLang="en-US" sz="2400" i="1">
                                <a:solidFill>
                                  <a:srgbClr val="000000"/>
                                </a:solidFill>
                                <a:latin typeface="Cambria Math" panose="02040503050406030204" pitchFamily="18" charset="0"/>
                              </a:rPr>
                            </m:ctrlPr>
                          </m:sSubPr>
                          <m:e>
                            <m:r>
                              <a:rPr lang="zh-MO" altLang="en-US" sz="2400" i="1">
                                <a:solidFill>
                                  <a:srgbClr val="000000"/>
                                </a:solidFill>
                                <a:latin typeface="Cambria Math" panose="02040503050406030204" pitchFamily="18" charset="0"/>
                              </a:rPr>
                              <m:t>𝜇</m:t>
                            </m:r>
                          </m:e>
                          <m:sub>
                            <m:r>
                              <a:rPr lang="zh-MO" altLang="en-US" sz="2400" i="1">
                                <a:solidFill>
                                  <a:srgbClr val="000000"/>
                                </a:solidFill>
                                <a:latin typeface="Cambria Math" panose="02040503050406030204" pitchFamily="18" charset="0"/>
                              </a:rPr>
                              <m:t>2</m:t>
                            </m:r>
                            <m:r>
                              <a:rPr lang="zh-MO" altLang="en-US" sz="2400" i="1">
                                <a:solidFill>
                                  <a:srgbClr val="000000"/>
                                </a:solidFill>
                                <a:latin typeface="Cambria Math" panose="02040503050406030204" pitchFamily="18" charset="0"/>
                              </a:rPr>
                              <m:t>𝑛</m:t>
                            </m:r>
                            <m:r>
                              <a:rPr lang="zh-MO" altLang="en-US" sz="2400" i="1">
                                <a:solidFill>
                                  <a:srgbClr val="000000"/>
                                </a:solidFill>
                                <a:latin typeface="Cambria Math" panose="02040503050406030204" pitchFamily="18" charset="0"/>
                              </a:rPr>
                              <m:t>+2</m:t>
                            </m:r>
                          </m:sub>
                        </m:sSub>
                        <m:r>
                          <a:rPr lang="zh-MO" altLang="en-US" sz="2400" i="1">
                            <a:solidFill>
                              <a:srgbClr val="000000"/>
                            </a:solidFill>
                            <a:latin typeface="Cambria Math" panose="02040503050406030204" pitchFamily="18" charset="0"/>
                          </a:rPr>
                          <m:t>−</m:t>
                        </m:r>
                        <m:sSub>
                          <m:sSubPr>
                            <m:ctrlPr>
                              <a:rPr lang="zh-MO" altLang="en-US" sz="2400" i="1">
                                <a:solidFill>
                                  <a:srgbClr val="000000"/>
                                </a:solidFill>
                                <a:latin typeface="Cambria Math" panose="02040503050406030204" pitchFamily="18" charset="0"/>
                              </a:rPr>
                            </m:ctrlPr>
                          </m:sSubPr>
                          <m:e>
                            <m:r>
                              <a:rPr lang="zh-MO" altLang="en-US" sz="2400" i="1">
                                <a:solidFill>
                                  <a:srgbClr val="000000"/>
                                </a:solidFill>
                                <a:latin typeface="Cambria Math" panose="02040503050406030204" pitchFamily="18" charset="0"/>
                              </a:rPr>
                              <m:t>𝜇</m:t>
                            </m:r>
                          </m:e>
                          <m:sub>
                            <m:r>
                              <a:rPr lang="zh-MO" altLang="en-US" sz="2400" i="1">
                                <a:solidFill>
                                  <a:srgbClr val="000000"/>
                                </a:solidFill>
                                <a:latin typeface="Cambria Math" panose="02040503050406030204" pitchFamily="18" charset="0"/>
                              </a:rPr>
                              <m:t>2</m:t>
                            </m:r>
                            <m:r>
                              <a:rPr lang="zh-MO" altLang="en-US" sz="2400" i="1">
                                <a:solidFill>
                                  <a:srgbClr val="000000"/>
                                </a:solidFill>
                                <a:latin typeface="Cambria Math" panose="02040503050406030204" pitchFamily="18" charset="0"/>
                              </a:rPr>
                              <m:t>𝑛</m:t>
                            </m:r>
                          </m:sub>
                        </m:sSub>
                        <m:r>
                          <a:rPr lang="zh-MO" altLang="en-US" sz="2400" i="1">
                            <a:solidFill>
                              <a:srgbClr val="000000"/>
                            </a:solidFill>
                            <a:latin typeface="Cambria Math" panose="02040503050406030204" pitchFamily="18" charset="0"/>
                          </a:rPr>
                          <m:t>)</m:t>
                        </m:r>
                      </m:oMath>
                    </m:oMathPara>
                  </a14:m>
                  <a:endParaRPr lang="zh-MO" altLang="en-US" sz="2400" dirty="0"/>
                </a:p>
              </p:txBody>
            </p:sp>
          </mc:Choice>
          <mc:Fallback xmlns="">
            <p:sp>
              <p:nvSpPr>
                <p:cNvPr id="55307" name="对象 1">
                  <a:extLst>
                    <a:ext uri="{FF2B5EF4-FFF2-40B4-BE49-F238E27FC236}">
                      <a16:creationId xmlns:a16="http://schemas.microsoft.com/office/drawing/2014/main" id="{79DE7F20-A60C-5C74-F33D-D8E68DC4F926}"/>
                    </a:ext>
                  </a:extLst>
                </p:cNvPr>
                <p:cNvSpPr txBox="1">
                  <a:spLocks noRot="1" noChangeAspect="1" noMove="1" noResize="1" noEditPoints="1" noAdjustHandles="1" noChangeArrowheads="1" noChangeShapeType="1" noTextEdit="1"/>
                </p:cNvSpPr>
                <p:nvPr/>
              </p:nvSpPr>
              <p:spPr bwMode="auto">
                <a:xfrm>
                  <a:off x="3725669" y="5257654"/>
                  <a:ext cx="5309461" cy="969640"/>
                </a:xfrm>
                <a:prstGeom prst="rect">
                  <a:avLst/>
                </a:prstGeom>
                <a:blipFill>
                  <a:blip r:embed="rId4"/>
                  <a:stretch>
                    <a:fillRect/>
                  </a:stretch>
                </a:blipFill>
                <a:ln>
                  <a:noFill/>
                </a:ln>
              </p:spPr>
              <p:txBody>
                <a:bodyPr/>
                <a:lstStyle/>
                <a:p>
                  <a:r>
                    <a:rPr lang="zh-MO"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CD381A6-814E-43F0-E289-66122E0A92A2}"/>
              </a:ext>
            </a:extLst>
          </p:cNvPr>
          <p:cNvSpPr>
            <a:spLocks noGrp="1" noRot="1"/>
          </p:cNvSpPr>
          <p:nvPr>
            <p:ph type="title" idx="4294967295"/>
          </p:nvPr>
        </p:nvSpPr>
        <p:spPr>
          <a:xfrm>
            <a:off x="1597025" y="115888"/>
            <a:ext cx="5943600" cy="1143000"/>
          </a:xfrm>
          <a:solidFill>
            <a:srgbClr val="FFFFFF"/>
          </a:solid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双原子链晶格的色散关系</a:t>
            </a:r>
          </a:p>
        </p:txBody>
      </p:sp>
      <p:sp>
        <p:nvSpPr>
          <p:cNvPr id="57347" name="Rectangle 3">
            <a:extLst>
              <a:ext uri="{FF2B5EF4-FFF2-40B4-BE49-F238E27FC236}">
                <a16:creationId xmlns:a16="http://schemas.microsoft.com/office/drawing/2014/main" id="{EFD56839-3F06-0974-47DA-5C3BA8A2FF35}"/>
              </a:ext>
            </a:extLst>
          </p:cNvPr>
          <p:cNvSpPr>
            <a:spLocks noGrp="1" noRot="1"/>
          </p:cNvSpPr>
          <p:nvPr>
            <p:ph type="body" idx="4294967295"/>
          </p:nvPr>
        </p:nvSpPr>
        <p:spPr>
          <a:xfrm>
            <a:off x="457200" y="1268413"/>
            <a:ext cx="4691063" cy="576262"/>
          </a:xfrm>
          <a:solidFill>
            <a:srgbClr val="FFFFFF"/>
          </a:solidFill>
        </p:spPr>
        <p:txBody>
          <a:bodyPr/>
          <a:lstStyle/>
          <a:p>
            <a:pPr eaLnBrk="1" hangingPunct="1">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格波试解（对应</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7348" name="Object 6">
            <a:extLst>
              <a:ext uri="{FF2B5EF4-FFF2-40B4-BE49-F238E27FC236}">
                <a16:creationId xmlns:a16="http://schemas.microsoft.com/office/drawing/2014/main" id="{E22E363C-4193-BFDA-3138-63C9074853B9}"/>
              </a:ext>
            </a:extLst>
          </p:cNvPr>
          <p:cNvGraphicFramePr>
            <a:graphicFrameLocks noChangeAspect="1"/>
          </p:cNvGraphicFramePr>
          <p:nvPr/>
        </p:nvGraphicFramePr>
        <p:xfrm>
          <a:off x="4500563" y="1196975"/>
          <a:ext cx="3346450" cy="1214438"/>
        </p:xfrm>
        <a:graphic>
          <a:graphicData uri="http://schemas.openxmlformats.org/presentationml/2006/ole">
            <mc:AlternateContent xmlns:mc="http://schemas.openxmlformats.org/markup-compatibility/2006">
              <mc:Choice xmlns:v="urn:schemas-microsoft-com:vml" Requires="v">
                <p:oleObj name="公式" r:id="rId3" imgW="1257300" imgH="457200" progId="Equation.3">
                  <p:embed/>
                </p:oleObj>
              </mc:Choice>
              <mc:Fallback>
                <p:oleObj name="公式" r:id="rId3" imgW="12573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196975"/>
                        <a:ext cx="3346450" cy="1214438"/>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5">
            <a:extLst>
              <a:ext uri="{FF2B5EF4-FFF2-40B4-BE49-F238E27FC236}">
                <a16:creationId xmlns:a16="http://schemas.microsoft.com/office/drawing/2014/main" id="{0891B73A-6138-0F0F-5012-52D51E4A1FE7}"/>
              </a:ext>
            </a:extLst>
          </p:cNvPr>
          <p:cNvGrpSpPr>
            <a:grpSpLocks/>
          </p:cNvGrpSpPr>
          <p:nvPr/>
        </p:nvGrpSpPr>
        <p:grpSpPr bwMode="auto">
          <a:xfrm>
            <a:off x="177800" y="4365626"/>
            <a:ext cx="6686551" cy="2162176"/>
            <a:chOff x="22" y="3008"/>
            <a:chExt cx="4212" cy="1362"/>
          </a:xfrm>
        </p:grpSpPr>
        <p:graphicFrame>
          <p:nvGraphicFramePr>
            <p:cNvPr id="57360" name="Object 6">
              <a:extLst>
                <a:ext uri="{FF2B5EF4-FFF2-40B4-BE49-F238E27FC236}">
                  <a16:creationId xmlns:a16="http://schemas.microsoft.com/office/drawing/2014/main" id="{96E9A2B0-FF2C-3994-DC58-C7BC90E2CD51}"/>
                </a:ext>
              </a:extLst>
            </p:cNvPr>
            <p:cNvGraphicFramePr>
              <a:graphicFrameLocks noChangeAspect="1"/>
            </p:cNvGraphicFramePr>
            <p:nvPr>
              <p:extLst>
                <p:ext uri="{D42A27DB-BD31-4B8C-83A1-F6EECF244321}">
                  <p14:modId xmlns:p14="http://schemas.microsoft.com/office/powerpoint/2010/main" val="1695957865"/>
                </p:ext>
              </p:extLst>
            </p:nvPr>
          </p:nvGraphicFramePr>
          <p:xfrm>
            <a:off x="1149" y="3500"/>
            <a:ext cx="3085" cy="870"/>
          </p:xfrm>
          <a:graphic>
            <a:graphicData uri="http://schemas.openxmlformats.org/presentationml/2006/ole">
              <mc:AlternateContent xmlns:mc="http://schemas.openxmlformats.org/markup-compatibility/2006">
                <mc:Choice xmlns:v="urn:schemas-microsoft-com:vml" Requires="v">
                  <p:oleObj name="Equation" r:id="rId5" imgW="2171520" imgH="609480" progId="Equation.DSMT4">
                    <p:embed/>
                  </p:oleObj>
                </mc:Choice>
                <mc:Fallback>
                  <p:oleObj name="Equation" r:id="rId5" imgW="2171520" imgH="609480" progId="Equation.DSMT4">
                    <p:embed/>
                    <p:pic>
                      <p:nvPicPr>
                        <p:cNvPr id="0" name="Object 6"/>
                        <p:cNvPicPr>
                          <a:picLocks noChangeAspect="1" noChangeArrowheads="1"/>
                        </p:cNvPicPr>
                        <p:nvPr/>
                      </p:nvPicPr>
                      <p:blipFill>
                        <a:blip r:embed="rId6"/>
                        <a:srcRect/>
                        <a:stretch>
                          <a:fillRect/>
                        </a:stretch>
                      </p:blipFill>
                      <p:spPr bwMode="auto">
                        <a:xfrm>
                          <a:off x="1149" y="3500"/>
                          <a:ext cx="3085" cy="870"/>
                        </a:xfrm>
                        <a:prstGeom prst="rect">
                          <a:avLst/>
                        </a:prstGeom>
                        <a:solidFill>
                          <a:srgbClr val="FFFF00"/>
                        </a:solidFill>
                        <a:ln>
                          <a:noFill/>
                        </a:ln>
                      </p:spPr>
                    </p:pic>
                  </p:oleObj>
                </mc:Fallback>
              </mc:AlternateContent>
            </a:graphicData>
          </a:graphic>
        </p:graphicFrame>
        <p:sp>
          <p:nvSpPr>
            <p:cNvPr id="57361" name="Text Box 11">
              <a:extLst>
                <a:ext uri="{FF2B5EF4-FFF2-40B4-BE49-F238E27FC236}">
                  <a16:creationId xmlns:a16="http://schemas.microsoft.com/office/drawing/2014/main" id="{A3837D36-C185-C3A2-BDB1-F2B1A86527F5}"/>
                </a:ext>
              </a:extLst>
            </p:cNvPr>
            <p:cNvSpPr txBox="1">
              <a:spLocks noChangeArrowheads="1"/>
            </p:cNvSpPr>
            <p:nvPr/>
          </p:nvSpPr>
          <p:spPr bwMode="auto">
            <a:xfrm>
              <a:off x="22" y="3008"/>
              <a:ext cx="254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方程与</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无关，</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化简为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的齐次方程：</a:t>
              </a:r>
            </a:p>
          </p:txBody>
        </p:sp>
      </p:grpSp>
      <p:grpSp>
        <p:nvGrpSpPr>
          <p:cNvPr id="4" name="Group 24">
            <a:extLst>
              <a:ext uri="{FF2B5EF4-FFF2-40B4-BE49-F238E27FC236}">
                <a16:creationId xmlns:a16="http://schemas.microsoft.com/office/drawing/2014/main" id="{CFFE08AA-7991-A7DD-F55A-6F24866C660C}"/>
              </a:ext>
            </a:extLst>
          </p:cNvPr>
          <p:cNvGrpSpPr>
            <a:grpSpLocks/>
          </p:cNvGrpSpPr>
          <p:nvPr/>
        </p:nvGrpSpPr>
        <p:grpSpPr bwMode="auto">
          <a:xfrm>
            <a:off x="3276600" y="3860800"/>
            <a:ext cx="5795963" cy="1117600"/>
            <a:chOff x="2109" y="2635"/>
            <a:chExt cx="3651" cy="704"/>
          </a:xfrm>
        </p:grpSpPr>
        <p:graphicFrame>
          <p:nvGraphicFramePr>
            <p:cNvPr id="57358" name="Object 10">
              <a:extLst>
                <a:ext uri="{FF2B5EF4-FFF2-40B4-BE49-F238E27FC236}">
                  <a16:creationId xmlns:a16="http://schemas.microsoft.com/office/drawing/2014/main" id="{B207EC93-7ABF-6992-0943-D78697FC2724}"/>
                </a:ext>
              </a:extLst>
            </p:cNvPr>
            <p:cNvGraphicFramePr>
              <a:graphicFrameLocks noChangeAspect="1"/>
            </p:cNvGraphicFramePr>
            <p:nvPr/>
          </p:nvGraphicFramePr>
          <p:xfrm>
            <a:off x="2743" y="2635"/>
            <a:ext cx="3017" cy="704"/>
          </p:xfrm>
          <a:graphic>
            <a:graphicData uri="http://schemas.openxmlformats.org/presentationml/2006/ole">
              <mc:AlternateContent xmlns:mc="http://schemas.openxmlformats.org/markup-compatibility/2006">
                <mc:Choice xmlns:v="urn:schemas-microsoft-com:vml" Requires="v">
                  <p:oleObj name="公式" r:id="rId7" imgW="2082800" imgH="482600" progId="Equation.3">
                    <p:embed/>
                  </p:oleObj>
                </mc:Choice>
                <mc:Fallback>
                  <p:oleObj name="公式" r:id="rId7" imgW="2082800" imgH="482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 y="2635"/>
                          <a:ext cx="3017" cy="704"/>
                        </a:xfrm>
                        <a:prstGeom prst="rect">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9" name="AutoShape 22">
              <a:extLst>
                <a:ext uri="{FF2B5EF4-FFF2-40B4-BE49-F238E27FC236}">
                  <a16:creationId xmlns:a16="http://schemas.microsoft.com/office/drawing/2014/main" id="{9EFB40C6-0C16-41B5-90EF-37DC60F32304}"/>
                </a:ext>
              </a:extLst>
            </p:cNvPr>
            <p:cNvSpPr>
              <a:spLocks noChangeArrowheads="1"/>
            </p:cNvSpPr>
            <p:nvPr/>
          </p:nvSpPr>
          <p:spPr bwMode="auto">
            <a:xfrm>
              <a:off x="2109" y="2750"/>
              <a:ext cx="544" cy="181"/>
            </a:xfrm>
            <a:prstGeom prst="rightArrow">
              <a:avLst>
                <a:gd name="adj1" fmla="val 50000"/>
                <a:gd name="adj2" fmla="val 75138"/>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7351" name="灯片编号占位符 18">
            <a:extLst>
              <a:ext uri="{FF2B5EF4-FFF2-40B4-BE49-F238E27FC236}">
                <a16:creationId xmlns:a16="http://schemas.microsoft.com/office/drawing/2014/main" id="{0CBA2C48-6F64-7705-95D0-557B1520E2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82AB17E-1B2B-4C85-BFDA-8D3BA2A80E9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3867B07D-6FDF-347A-5AE9-784441715BDD}"/>
              </a:ext>
            </a:extLst>
          </p:cNvPr>
          <p:cNvGrpSpPr>
            <a:grpSpLocks/>
          </p:cNvGrpSpPr>
          <p:nvPr/>
        </p:nvGrpSpPr>
        <p:grpSpPr bwMode="auto">
          <a:xfrm>
            <a:off x="179388" y="1989138"/>
            <a:ext cx="5904780" cy="1727200"/>
            <a:chOff x="179388" y="1989138"/>
            <a:chExt cx="5904781" cy="1727200"/>
          </a:xfrm>
        </p:grpSpPr>
        <p:grpSp>
          <p:nvGrpSpPr>
            <p:cNvPr id="57353" name="Group 23">
              <a:extLst>
                <a:ext uri="{FF2B5EF4-FFF2-40B4-BE49-F238E27FC236}">
                  <a16:creationId xmlns:a16="http://schemas.microsoft.com/office/drawing/2014/main" id="{07B092AC-8E19-E708-6F8D-6F21BDE69E17}"/>
                </a:ext>
              </a:extLst>
            </p:cNvPr>
            <p:cNvGrpSpPr>
              <a:grpSpLocks/>
            </p:cNvGrpSpPr>
            <p:nvPr/>
          </p:nvGrpSpPr>
          <p:grpSpPr bwMode="auto">
            <a:xfrm>
              <a:off x="179388" y="1989138"/>
              <a:ext cx="4968876" cy="1727200"/>
              <a:chOff x="113" y="1435"/>
              <a:chExt cx="3130" cy="1088"/>
            </a:xfrm>
          </p:grpSpPr>
          <p:sp>
            <p:nvSpPr>
              <p:cNvPr id="57355" name="Text Box 13">
                <a:extLst>
                  <a:ext uri="{FF2B5EF4-FFF2-40B4-BE49-F238E27FC236}">
                    <a16:creationId xmlns:a16="http://schemas.microsoft.com/office/drawing/2014/main" id="{0DA6034F-1AA9-B9D1-C164-6AAB72633D1B}"/>
                  </a:ext>
                </a:extLst>
              </p:cNvPr>
              <p:cNvSpPr txBox="1">
                <a:spLocks noChangeArrowheads="1"/>
              </p:cNvSpPr>
              <p:nvPr/>
            </p:nvSpPr>
            <p:spPr bwMode="auto">
              <a:xfrm>
                <a:off x="113" y="1537"/>
                <a:ext cx="10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运动方程  </a:t>
                </a:r>
              </a:p>
            </p:txBody>
          </p:sp>
          <p:sp>
            <p:nvSpPr>
              <p:cNvPr id="57356" name="Rectangle 20">
                <a:extLst>
                  <a:ext uri="{FF2B5EF4-FFF2-40B4-BE49-F238E27FC236}">
                    <a16:creationId xmlns:a16="http://schemas.microsoft.com/office/drawing/2014/main" id="{96F0885F-EA62-F883-D8E1-A145CD5C44BE}"/>
                  </a:ext>
                </a:extLst>
              </p:cNvPr>
              <p:cNvSpPr>
                <a:spLocks noChangeArrowheads="1"/>
              </p:cNvSpPr>
              <p:nvPr/>
            </p:nvSpPr>
            <p:spPr bwMode="auto">
              <a:xfrm>
                <a:off x="288" y="1842"/>
                <a:ext cx="2955" cy="681"/>
              </a:xfrm>
              <a:prstGeom prst="rect">
                <a:avLst/>
              </a:prstGeom>
              <a:noFill/>
              <a:ln w="5715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57" name="AutoShape 21">
                <a:extLst>
                  <a:ext uri="{FF2B5EF4-FFF2-40B4-BE49-F238E27FC236}">
                    <a16:creationId xmlns:a16="http://schemas.microsoft.com/office/drawing/2014/main" id="{E5BD0414-8956-8009-45BE-BC7DF6226C6C}"/>
                  </a:ext>
                </a:extLst>
              </p:cNvPr>
              <p:cNvSpPr>
                <a:spLocks noChangeArrowheads="1"/>
              </p:cNvSpPr>
              <p:nvPr/>
            </p:nvSpPr>
            <p:spPr bwMode="auto">
              <a:xfrm rot="1914795">
                <a:off x="2653" y="1435"/>
                <a:ext cx="181" cy="453"/>
              </a:xfrm>
              <a:prstGeom prst="downArrow">
                <a:avLst>
                  <a:gd name="adj1" fmla="val 50000"/>
                  <a:gd name="adj2" fmla="val 62569"/>
                </a:avLst>
              </a:prstGeom>
              <a:solidFill>
                <a:schemeClr val="accent1"/>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57354" name="对象 19">
                  <a:extLst>
                    <a:ext uri="{FF2B5EF4-FFF2-40B4-BE49-F238E27FC236}">
                      <a16:creationId xmlns:a16="http://schemas.microsoft.com/office/drawing/2014/main" id="{0F4C8EDB-4EB8-A686-0C7D-6A75B6EB722D}"/>
                    </a:ext>
                  </a:extLst>
                </p:cNvPr>
                <p:cNvSpPr txBox="1"/>
                <p:nvPr/>
              </p:nvSpPr>
              <p:spPr bwMode="auto">
                <a:xfrm>
                  <a:off x="509588" y="2622550"/>
                  <a:ext cx="5574581" cy="1077913"/>
                </a:xfrm>
                <a:prstGeom prst="rect">
                  <a:avLst/>
                </a:prstGeom>
                <a:noFill/>
                <a:ln>
                  <a:noFill/>
                </a:ln>
              </p:spPr>
              <p:txBody>
                <a:bodyPr>
                  <a:noAutofit/>
                </a:bodyPr>
                <a:lstStyle/>
                <a:p>
                  <a:pPr>
                    <a:lnSpc>
                      <a:spcPct val="150000"/>
                    </a:lnSpc>
                  </a:pPr>
                  <a14:m>
                    <m:oMathPara xmlns:m="http://schemas.openxmlformats.org/officeDocument/2006/math">
                      <m:oMathParaPr>
                        <m:jc m:val="left"/>
                      </m:oMathParaPr>
                      <m:oMath xmlns:m="http://schemas.openxmlformats.org/officeDocument/2006/math">
                        <m:r>
                          <a:rPr lang="zh-MO" altLang="en-US" sz="2200" i="1">
                            <a:solidFill>
                              <a:srgbClr val="000000"/>
                            </a:solidFill>
                            <a:latin typeface="Cambria Math" panose="02040503050406030204" pitchFamily="18" charset="0"/>
                          </a:rPr>
                          <m:t>𝑚</m:t>
                        </m:r>
                        <m:sSub>
                          <m:sSubPr>
                            <m:ctrlPr>
                              <a:rPr lang="zh-MO" altLang="en-US" sz="2200" i="1">
                                <a:solidFill>
                                  <a:srgbClr val="000000"/>
                                </a:solidFill>
                                <a:latin typeface="Cambria Math" panose="02040503050406030204" pitchFamily="18" charset="0"/>
                              </a:rPr>
                            </m:ctrlPr>
                          </m:sSubPr>
                          <m:e>
                            <m:acc>
                              <m:accPr>
                                <m:chr m:val="̈"/>
                                <m:ctrlPr>
                                  <a:rPr lang="zh-MO" altLang="en-US" sz="2200" i="1">
                                    <a:solidFill>
                                      <a:srgbClr val="000000"/>
                                    </a:solidFill>
                                    <a:latin typeface="Cambria Math" panose="02040503050406030204" pitchFamily="18" charset="0"/>
                                  </a:rPr>
                                </m:ctrlPr>
                              </m:accPr>
                              <m:e>
                                <m:r>
                                  <a:rPr lang="zh-MO" altLang="en-US" sz="2200" i="1">
                                    <a:solidFill>
                                      <a:srgbClr val="000000"/>
                                    </a:solidFill>
                                    <a:latin typeface="Cambria Math" panose="02040503050406030204" pitchFamily="18" charset="0"/>
                                  </a:rPr>
                                  <m:t>𝜇</m:t>
                                </m:r>
                              </m:e>
                            </m:acc>
                          </m:e>
                          <m:sub>
                            <m:r>
                              <a:rPr lang="zh-MO" altLang="en-US" sz="2200" i="1">
                                <a:solidFill>
                                  <a:srgbClr val="000000"/>
                                </a:solidFill>
                                <a:latin typeface="Cambria Math" panose="02040503050406030204" pitchFamily="18" charset="0"/>
                              </a:rPr>
                              <m:t>2</m:t>
                            </m:r>
                            <m:r>
                              <a:rPr lang="zh-MO" altLang="en-US" sz="2200" i="1">
                                <a:solidFill>
                                  <a:srgbClr val="000000"/>
                                </a:solidFill>
                                <a:latin typeface="Cambria Math" panose="02040503050406030204" pitchFamily="18" charset="0"/>
                              </a:rPr>
                              <m:t>𝑛</m:t>
                            </m:r>
                          </m:sub>
                        </m:sSub>
                        <m:r>
                          <a:rPr lang="zh-MO" altLang="en-US" sz="2200" i="1">
                            <a:solidFill>
                              <a:srgbClr val="000000"/>
                            </a:solidFill>
                            <a:latin typeface="Cambria Math" panose="02040503050406030204" pitchFamily="18" charset="0"/>
                          </a:rPr>
                          <m:t>=−</m:t>
                        </m:r>
                        <m:r>
                          <a:rPr lang="zh-MO" altLang="en-US" sz="2200" i="1">
                            <a:solidFill>
                              <a:srgbClr val="000000"/>
                            </a:solidFill>
                            <a:latin typeface="Cambria Math" panose="02040503050406030204" pitchFamily="18" charset="0"/>
                          </a:rPr>
                          <m:t>𝛽</m:t>
                        </m:r>
                        <m:d>
                          <m:dPr>
                            <m:ctrlPr>
                              <a:rPr lang="zh-MO" altLang="en-US" sz="2200" i="1">
                                <a:solidFill>
                                  <a:srgbClr val="000000"/>
                                </a:solidFill>
                                <a:latin typeface="Cambria Math" panose="02040503050406030204" pitchFamily="18" charset="0"/>
                              </a:rPr>
                            </m:ctrlPr>
                          </m:dPr>
                          <m:e>
                            <m:r>
                              <a:rPr lang="zh-MO" altLang="en-US" sz="2200" i="1">
                                <a:solidFill>
                                  <a:srgbClr val="000000"/>
                                </a:solidFill>
                                <a:latin typeface="Cambria Math" panose="02040503050406030204" pitchFamily="18" charset="0"/>
                              </a:rPr>
                              <m:t>2</m:t>
                            </m:r>
                            <m:sSub>
                              <m:sSubPr>
                                <m:ctrlPr>
                                  <a:rPr lang="zh-MO" altLang="en-US" sz="2200" i="1">
                                    <a:solidFill>
                                      <a:srgbClr val="000000"/>
                                    </a:solidFill>
                                    <a:latin typeface="Cambria Math" panose="02040503050406030204" pitchFamily="18" charset="0"/>
                                  </a:rPr>
                                </m:ctrlPr>
                              </m:sSubPr>
                              <m:e>
                                <m:r>
                                  <a:rPr lang="zh-MO" altLang="en-US" sz="2200" i="1">
                                    <a:solidFill>
                                      <a:srgbClr val="000000"/>
                                    </a:solidFill>
                                    <a:latin typeface="Cambria Math" panose="02040503050406030204" pitchFamily="18" charset="0"/>
                                  </a:rPr>
                                  <m:t>𝜇</m:t>
                                </m:r>
                              </m:e>
                              <m:sub>
                                <m:r>
                                  <a:rPr lang="zh-MO" altLang="en-US" sz="2200" i="1">
                                    <a:solidFill>
                                      <a:srgbClr val="000000"/>
                                    </a:solidFill>
                                    <a:latin typeface="Cambria Math" panose="02040503050406030204" pitchFamily="18" charset="0"/>
                                  </a:rPr>
                                  <m:t>2</m:t>
                                </m:r>
                                <m:r>
                                  <a:rPr lang="zh-MO" altLang="en-US" sz="2200" i="1">
                                    <a:solidFill>
                                      <a:srgbClr val="000000"/>
                                    </a:solidFill>
                                    <a:latin typeface="Cambria Math" panose="02040503050406030204" pitchFamily="18" charset="0"/>
                                  </a:rPr>
                                  <m:t>𝑛</m:t>
                                </m:r>
                              </m:sub>
                            </m:sSub>
                            <m:r>
                              <a:rPr lang="zh-MO" altLang="en-US" sz="2200" i="1">
                                <a:solidFill>
                                  <a:srgbClr val="000000"/>
                                </a:solidFill>
                                <a:latin typeface="Cambria Math" panose="02040503050406030204" pitchFamily="18" charset="0"/>
                              </a:rPr>
                              <m:t>−</m:t>
                            </m:r>
                            <m:sSub>
                              <m:sSubPr>
                                <m:ctrlPr>
                                  <a:rPr lang="zh-MO" altLang="en-US" sz="2200" i="1">
                                    <a:solidFill>
                                      <a:srgbClr val="000000"/>
                                    </a:solidFill>
                                    <a:latin typeface="Cambria Math" panose="02040503050406030204" pitchFamily="18" charset="0"/>
                                  </a:rPr>
                                </m:ctrlPr>
                              </m:sSubPr>
                              <m:e>
                                <m:r>
                                  <a:rPr lang="zh-MO" altLang="en-US" sz="2200" i="1">
                                    <a:solidFill>
                                      <a:srgbClr val="000000"/>
                                    </a:solidFill>
                                    <a:latin typeface="Cambria Math" panose="02040503050406030204" pitchFamily="18" charset="0"/>
                                  </a:rPr>
                                  <m:t>𝜇</m:t>
                                </m:r>
                              </m:e>
                              <m:sub>
                                <m:r>
                                  <a:rPr lang="zh-MO" altLang="en-US" sz="2200" i="1">
                                    <a:solidFill>
                                      <a:srgbClr val="000000"/>
                                    </a:solidFill>
                                    <a:latin typeface="Cambria Math" panose="02040503050406030204" pitchFamily="18" charset="0"/>
                                  </a:rPr>
                                  <m:t>2</m:t>
                                </m:r>
                                <m:r>
                                  <a:rPr lang="zh-MO" altLang="en-US" sz="2200" i="1">
                                    <a:solidFill>
                                      <a:srgbClr val="000000"/>
                                    </a:solidFill>
                                    <a:latin typeface="Cambria Math" panose="02040503050406030204" pitchFamily="18" charset="0"/>
                                  </a:rPr>
                                  <m:t>𝑛</m:t>
                                </m:r>
                                <m:r>
                                  <a:rPr lang="zh-MO" altLang="en-US" sz="2200" i="1">
                                    <a:solidFill>
                                      <a:srgbClr val="000000"/>
                                    </a:solidFill>
                                    <a:latin typeface="Cambria Math" panose="02040503050406030204" pitchFamily="18" charset="0"/>
                                  </a:rPr>
                                  <m:t>+1</m:t>
                                </m:r>
                              </m:sub>
                            </m:sSub>
                            <m:r>
                              <a:rPr lang="zh-MO" altLang="en-US" sz="2200" i="1">
                                <a:solidFill>
                                  <a:srgbClr val="000000"/>
                                </a:solidFill>
                                <a:latin typeface="Cambria Math" panose="02040503050406030204" pitchFamily="18" charset="0"/>
                              </a:rPr>
                              <m:t>−</m:t>
                            </m:r>
                            <m:sSub>
                              <m:sSubPr>
                                <m:ctrlPr>
                                  <a:rPr lang="zh-MO" altLang="en-US" sz="2200" i="1">
                                    <a:solidFill>
                                      <a:srgbClr val="000000"/>
                                    </a:solidFill>
                                    <a:latin typeface="Cambria Math" panose="02040503050406030204" pitchFamily="18" charset="0"/>
                                  </a:rPr>
                                </m:ctrlPr>
                              </m:sSubPr>
                              <m:e>
                                <m:r>
                                  <a:rPr lang="zh-MO" altLang="en-US" sz="2200" i="1">
                                    <a:solidFill>
                                      <a:srgbClr val="000000"/>
                                    </a:solidFill>
                                    <a:latin typeface="Cambria Math" panose="02040503050406030204" pitchFamily="18" charset="0"/>
                                  </a:rPr>
                                  <m:t>𝜇</m:t>
                                </m:r>
                              </m:e>
                              <m:sub>
                                <m:r>
                                  <a:rPr lang="zh-MO" altLang="en-US" sz="2200" i="1">
                                    <a:solidFill>
                                      <a:srgbClr val="000000"/>
                                    </a:solidFill>
                                    <a:latin typeface="Cambria Math" panose="02040503050406030204" pitchFamily="18" charset="0"/>
                                  </a:rPr>
                                  <m:t>2</m:t>
                                </m:r>
                                <m:r>
                                  <a:rPr lang="zh-MO" altLang="en-US" sz="2200" i="1">
                                    <a:solidFill>
                                      <a:srgbClr val="000000"/>
                                    </a:solidFill>
                                    <a:latin typeface="Cambria Math" panose="02040503050406030204" pitchFamily="18" charset="0"/>
                                  </a:rPr>
                                  <m:t>𝑛</m:t>
                                </m:r>
                                <m:r>
                                  <a:rPr lang="zh-MO" altLang="en-US" sz="2200" i="1">
                                    <a:solidFill>
                                      <a:srgbClr val="000000"/>
                                    </a:solidFill>
                                    <a:latin typeface="Cambria Math" panose="02040503050406030204" pitchFamily="18" charset="0"/>
                                  </a:rPr>
                                  <m:t>−1</m:t>
                                </m:r>
                              </m:sub>
                            </m:sSub>
                          </m:e>
                        </m:d>
                      </m:oMath>
                      <m:oMath xmlns:m="http://schemas.openxmlformats.org/officeDocument/2006/math">
                        <m:r>
                          <a:rPr lang="zh-MO" altLang="en-US" sz="2200" i="1">
                            <a:solidFill>
                              <a:srgbClr val="000000"/>
                            </a:solidFill>
                            <a:latin typeface="Cambria Math" panose="02040503050406030204" pitchFamily="18" charset="0"/>
                          </a:rPr>
                          <m:t>𝑀</m:t>
                        </m:r>
                        <m:sSub>
                          <m:sSubPr>
                            <m:ctrlPr>
                              <a:rPr lang="zh-MO" altLang="en-US" sz="2200" i="1">
                                <a:solidFill>
                                  <a:srgbClr val="000000"/>
                                </a:solidFill>
                                <a:latin typeface="Cambria Math" panose="02040503050406030204" pitchFamily="18" charset="0"/>
                              </a:rPr>
                            </m:ctrlPr>
                          </m:sSubPr>
                          <m:e>
                            <m:acc>
                              <m:accPr>
                                <m:chr m:val="̈"/>
                                <m:ctrlPr>
                                  <a:rPr lang="zh-MO" altLang="en-US" sz="2200" i="1">
                                    <a:solidFill>
                                      <a:srgbClr val="000000"/>
                                    </a:solidFill>
                                    <a:latin typeface="Cambria Math" panose="02040503050406030204" pitchFamily="18" charset="0"/>
                                  </a:rPr>
                                </m:ctrlPr>
                              </m:accPr>
                              <m:e>
                                <m:r>
                                  <a:rPr lang="zh-MO" altLang="en-US" sz="2200" i="1">
                                    <a:solidFill>
                                      <a:srgbClr val="000000"/>
                                    </a:solidFill>
                                    <a:latin typeface="Cambria Math" panose="02040503050406030204" pitchFamily="18" charset="0"/>
                                  </a:rPr>
                                  <m:t>𝜇</m:t>
                                </m:r>
                              </m:e>
                            </m:acc>
                          </m:e>
                          <m:sub>
                            <m:r>
                              <a:rPr lang="zh-MO" altLang="en-US" sz="2200" i="1">
                                <a:solidFill>
                                  <a:srgbClr val="000000"/>
                                </a:solidFill>
                                <a:latin typeface="Cambria Math" panose="02040503050406030204" pitchFamily="18" charset="0"/>
                              </a:rPr>
                              <m:t>2</m:t>
                            </m:r>
                            <m:r>
                              <a:rPr lang="zh-MO" altLang="en-US" sz="2200" i="1">
                                <a:solidFill>
                                  <a:srgbClr val="000000"/>
                                </a:solidFill>
                                <a:latin typeface="Cambria Math" panose="02040503050406030204" pitchFamily="18" charset="0"/>
                              </a:rPr>
                              <m:t>𝑛</m:t>
                            </m:r>
                            <m:r>
                              <a:rPr lang="zh-MO" altLang="en-US" sz="2200" i="1">
                                <a:solidFill>
                                  <a:srgbClr val="000000"/>
                                </a:solidFill>
                                <a:latin typeface="Cambria Math" panose="02040503050406030204" pitchFamily="18" charset="0"/>
                              </a:rPr>
                              <m:t>+1</m:t>
                            </m:r>
                          </m:sub>
                        </m:sSub>
                        <m:r>
                          <a:rPr lang="zh-MO" altLang="en-US" sz="2200" i="1">
                            <a:solidFill>
                              <a:srgbClr val="000000"/>
                            </a:solidFill>
                            <a:latin typeface="Cambria Math" panose="02040503050406030204" pitchFamily="18" charset="0"/>
                          </a:rPr>
                          <m:t>=−</m:t>
                        </m:r>
                        <m:r>
                          <a:rPr lang="zh-MO" altLang="en-US" sz="2200" i="1">
                            <a:solidFill>
                              <a:srgbClr val="000000"/>
                            </a:solidFill>
                            <a:latin typeface="Cambria Math" panose="02040503050406030204" pitchFamily="18" charset="0"/>
                          </a:rPr>
                          <m:t>𝛽</m:t>
                        </m:r>
                        <m:d>
                          <m:dPr>
                            <m:ctrlPr>
                              <a:rPr lang="zh-MO" altLang="en-US" sz="2200" i="1">
                                <a:solidFill>
                                  <a:srgbClr val="000000"/>
                                </a:solidFill>
                                <a:latin typeface="Cambria Math" panose="02040503050406030204" pitchFamily="18" charset="0"/>
                              </a:rPr>
                            </m:ctrlPr>
                          </m:dPr>
                          <m:e>
                            <m:r>
                              <a:rPr lang="zh-MO" altLang="en-US" sz="2200" i="1">
                                <a:solidFill>
                                  <a:srgbClr val="000000"/>
                                </a:solidFill>
                                <a:latin typeface="Cambria Math" panose="02040503050406030204" pitchFamily="18" charset="0"/>
                              </a:rPr>
                              <m:t>2</m:t>
                            </m:r>
                            <m:sSub>
                              <m:sSubPr>
                                <m:ctrlPr>
                                  <a:rPr lang="zh-MO" altLang="en-US" sz="2200" i="1">
                                    <a:solidFill>
                                      <a:srgbClr val="000000"/>
                                    </a:solidFill>
                                    <a:latin typeface="Cambria Math" panose="02040503050406030204" pitchFamily="18" charset="0"/>
                                  </a:rPr>
                                </m:ctrlPr>
                              </m:sSubPr>
                              <m:e>
                                <m:r>
                                  <a:rPr lang="zh-MO" altLang="en-US" sz="2200" i="1">
                                    <a:solidFill>
                                      <a:srgbClr val="000000"/>
                                    </a:solidFill>
                                    <a:latin typeface="Cambria Math" panose="02040503050406030204" pitchFamily="18" charset="0"/>
                                  </a:rPr>
                                  <m:t>𝜇</m:t>
                                </m:r>
                              </m:e>
                              <m:sub>
                                <m:r>
                                  <a:rPr lang="zh-MO" altLang="en-US" sz="2200" i="1">
                                    <a:solidFill>
                                      <a:srgbClr val="000000"/>
                                    </a:solidFill>
                                    <a:latin typeface="Cambria Math" panose="02040503050406030204" pitchFamily="18" charset="0"/>
                                  </a:rPr>
                                  <m:t>2</m:t>
                                </m:r>
                                <m:r>
                                  <a:rPr lang="zh-MO" altLang="en-US" sz="2200" i="1">
                                    <a:solidFill>
                                      <a:srgbClr val="000000"/>
                                    </a:solidFill>
                                    <a:latin typeface="Cambria Math" panose="02040503050406030204" pitchFamily="18" charset="0"/>
                                  </a:rPr>
                                  <m:t>𝑛</m:t>
                                </m:r>
                                <m:r>
                                  <a:rPr lang="zh-MO" altLang="en-US" sz="2200" i="1">
                                    <a:solidFill>
                                      <a:srgbClr val="000000"/>
                                    </a:solidFill>
                                    <a:latin typeface="Cambria Math" panose="02040503050406030204" pitchFamily="18" charset="0"/>
                                  </a:rPr>
                                  <m:t>+1</m:t>
                                </m:r>
                              </m:sub>
                            </m:sSub>
                            <m:r>
                              <a:rPr lang="zh-MO" altLang="en-US" sz="2200" i="1">
                                <a:solidFill>
                                  <a:srgbClr val="000000"/>
                                </a:solidFill>
                                <a:latin typeface="Cambria Math" panose="02040503050406030204" pitchFamily="18" charset="0"/>
                              </a:rPr>
                              <m:t>−</m:t>
                            </m:r>
                            <m:sSub>
                              <m:sSubPr>
                                <m:ctrlPr>
                                  <a:rPr lang="zh-MO" altLang="en-US" sz="2200" i="1">
                                    <a:solidFill>
                                      <a:srgbClr val="000000"/>
                                    </a:solidFill>
                                    <a:latin typeface="Cambria Math" panose="02040503050406030204" pitchFamily="18" charset="0"/>
                                  </a:rPr>
                                </m:ctrlPr>
                              </m:sSubPr>
                              <m:e>
                                <m:r>
                                  <a:rPr lang="zh-MO" altLang="en-US" sz="2200" i="1">
                                    <a:solidFill>
                                      <a:srgbClr val="000000"/>
                                    </a:solidFill>
                                    <a:latin typeface="Cambria Math" panose="02040503050406030204" pitchFamily="18" charset="0"/>
                                  </a:rPr>
                                  <m:t>𝜇</m:t>
                                </m:r>
                              </m:e>
                              <m:sub>
                                <m:r>
                                  <a:rPr lang="zh-MO" altLang="en-US" sz="2200" i="1">
                                    <a:solidFill>
                                      <a:srgbClr val="000000"/>
                                    </a:solidFill>
                                    <a:latin typeface="Cambria Math" panose="02040503050406030204" pitchFamily="18" charset="0"/>
                                  </a:rPr>
                                  <m:t>2</m:t>
                                </m:r>
                                <m:r>
                                  <a:rPr lang="zh-MO" altLang="en-US" sz="2200" i="1">
                                    <a:solidFill>
                                      <a:srgbClr val="000000"/>
                                    </a:solidFill>
                                    <a:latin typeface="Cambria Math" panose="02040503050406030204" pitchFamily="18" charset="0"/>
                                  </a:rPr>
                                  <m:t>𝑛</m:t>
                                </m:r>
                                <m:r>
                                  <a:rPr lang="zh-MO" altLang="en-US" sz="2200" i="1">
                                    <a:solidFill>
                                      <a:srgbClr val="000000"/>
                                    </a:solidFill>
                                    <a:latin typeface="Cambria Math" panose="02040503050406030204" pitchFamily="18" charset="0"/>
                                  </a:rPr>
                                  <m:t>+2</m:t>
                                </m:r>
                              </m:sub>
                            </m:sSub>
                            <m:r>
                              <a:rPr lang="zh-MO" altLang="en-US" sz="2200" i="1">
                                <a:solidFill>
                                  <a:srgbClr val="000000"/>
                                </a:solidFill>
                                <a:latin typeface="Cambria Math" panose="02040503050406030204" pitchFamily="18" charset="0"/>
                              </a:rPr>
                              <m:t>−</m:t>
                            </m:r>
                            <m:sSub>
                              <m:sSubPr>
                                <m:ctrlPr>
                                  <a:rPr lang="zh-MO" altLang="en-US" sz="2200" i="1">
                                    <a:solidFill>
                                      <a:srgbClr val="000000"/>
                                    </a:solidFill>
                                    <a:latin typeface="Cambria Math" panose="02040503050406030204" pitchFamily="18" charset="0"/>
                                  </a:rPr>
                                </m:ctrlPr>
                              </m:sSubPr>
                              <m:e>
                                <m:r>
                                  <a:rPr lang="zh-MO" altLang="en-US" sz="2200" i="1">
                                    <a:solidFill>
                                      <a:srgbClr val="000000"/>
                                    </a:solidFill>
                                    <a:latin typeface="Cambria Math" panose="02040503050406030204" pitchFamily="18" charset="0"/>
                                  </a:rPr>
                                  <m:t>𝜇</m:t>
                                </m:r>
                              </m:e>
                              <m:sub>
                                <m:r>
                                  <a:rPr lang="zh-MO" altLang="en-US" sz="2200" i="1">
                                    <a:solidFill>
                                      <a:srgbClr val="000000"/>
                                    </a:solidFill>
                                    <a:latin typeface="Cambria Math" panose="02040503050406030204" pitchFamily="18" charset="0"/>
                                  </a:rPr>
                                  <m:t>2</m:t>
                                </m:r>
                                <m:r>
                                  <a:rPr lang="zh-MO" altLang="en-US" sz="2200" i="1">
                                    <a:solidFill>
                                      <a:srgbClr val="000000"/>
                                    </a:solidFill>
                                    <a:latin typeface="Cambria Math" panose="02040503050406030204" pitchFamily="18" charset="0"/>
                                  </a:rPr>
                                  <m:t>𝑛</m:t>
                                </m:r>
                              </m:sub>
                            </m:sSub>
                          </m:e>
                        </m:d>
                      </m:oMath>
                    </m:oMathPara>
                  </a14:m>
                  <a:endParaRPr lang="zh-MO" altLang="en-US" sz="2200" dirty="0"/>
                </a:p>
              </p:txBody>
            </p:sp>
          </mc:Choice>
          <mc:Fallback xmlns="">
            <p:sp>
              <p:nvSpPr>
                <p:cNvPr id="57354" name="对象 19">
                  <a:extLst>
                    <a:ext uri="{FF2B5EF4-FFF2-40B4-BE49-F238E27FC236}">
                      <a16:creationId xmlns:a16="http://schemas.microsoft.com/office/drawing/2014/main" id="{0F4C8EDB-4EB8-A686-0C7D-6A75B6EB722D}"/>
                    </a:ext>
                  </a:extLst>
                </p:cNvPr>
                <p:cNvSpPr txBox="1">
                  <a:spLocks noRot="1" noChangeAspect="1" noMove="1" noResize="1" noEditPoints="1" noAdjustHandles="1" noChangeArrowheads="1" noChangeShapeType="1" noTextEdit="1"/>
                </p:cNvSpPr>
                <p:nvPr/>
              </p:nvSpPr>
              <p:spPr bwMode="auto">
                <a:xfrm>
                  <a:off x="509588" y="2622550"/>
                  <a:ext cx="5574581" cy="1077913"/>
                </a:xfrm>
                <a:prstGeom prst="rect">
                  <a:avLst/>
                </a:prstGeom>
                <a:blipFill>
                  <a:blip r:embed="rId9"/>
                  <a:stretch>
                    <a:fillRect/>
                  </a:stretch>
                </a:blipFill>
                <a:ln>
                  <a:noFill/>
                </a:ln>
              </p:spPr>
              <p:txBody>
                <a:bodyPr/>
                <a:lstStyle/>
                <a:p>
                  <a:r>
                    <a:rPr lang="zh-MO"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lide(fromLeft)">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E4563A96-85B3-88BD-73F8-BCE1287D01F4}"/>
              </a:ext>
            </a:extLst>
          </p:cNvPr>
          <p:cNvSpPr>
            <a:spLocks noGrp="1" noRot="1"/>
          </p:cNvSpPr>
          <p:nvPr>
            <p:ph type="title" idx="4294967295"/>
          </p:nvPr>
        </p:nvSpPr>
        <p:spPr>
          <a:xfrm>
            <a:off x="1524000" y="125413"/>
            <a:ext cx="6086475" cy="1143000"/>
          </a:xfrm>
          <a:solidFill>
            <a:srgbClr val="FFFFFF"/>
          </a:solid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双原子链晶格的色散关系</a:t>
            </a:r>
          </a:p>
        </p:txBody>
      </p:sp>
      <p:sp>
        <p:nvSpPr>
          <p:cNvPr id="59395" name="Rectangle 4">
            <a:extLst>
              <a:ext uri="{FF2B5EF4-FFF2-40B4-BE49-F238E27FC236}">
                <a16:creationId xmlns:a16="http://schemas.microsoft.com/office/drawing/2014/main" id="{BB686047-3B4A-E84F-E0E0-9FBC4F508E48}"/>
              </a:ext>
            </a:extLst>
          </p:cNvPr>
          <p:cNvSpPr>
            <a:spLocks noGrp="1" noRot="1"/>
          </p:cNvSpPr>
          <p:nvPr>
            <p:ph type="body" idx="4294967295"/>
          </p:nvPr>
        </p:nvSpPr>
        <p:spPr>
          <a:xfrm>
            <a:off x="457200" y="1527175"/>
            <a:ext cx="8229600" cy="431800"/>
          </a:xfrm>
          <a:solidFill>
            <a:srgbClr val="FFFFFF"/>
          </a:solidFill>
        </p:spPr>
        <p:txBody>
          <a:bodyPr/>
          <a:lstStyle/>
          <a:p>
            <a:pPr eaLnBrk="1" hangingPunct="1">
              <a:lnSpc>
                <a:spcPct val="80000"/>
              </a:lnSpc>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系数行列式</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=0</a:t>
            </a:r>
          </a:p>
          <a:p>
            <a:pPr eaLnBrk="1" hangingPunct="1">
              <a:lnSpc>
                <a:spcPct val="80000"/>
              </a:lnSpc>
            </a:pPr>
            <a:endParaRPr lang="en-US" altLang="zh-CN" sz="26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80000"/>
              </a:lnSpc>
            </a:pPr>
            <a:endParaRPr lang="en-US" altLang="zh-CN" sz="26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18">
            <a:extLst>
              <a:ext uri="{FF2B5EF4-FFF2-40B4-BE49-F238E27FC236}">
                <a16:creationId xmlns:a16="http://schemas.microsoft.com/office/drawing/2014/main" id="{9F21A32C-0B8F-FE76-8518-36E5C4B2B509}"/>
              </a:ext>
            </a:extLst>
          </p:cNvPr>
          <p:cNvGrpSpPr>
            <a:grpSpLocks/>
          </p:cNvGrpSpPr>
          <p:nvPr/>
        </p:nvGrpSpPr>
        <p:grpSpPr bwMode="auto">
          <a:xfrm>
            <a:off x="539750" y="3619500"/>
            <a:ext cx="8162926" cy="1839913"/>
            <a:chOff x="249" y="1979"/>
            <a:chExt cx="5142" cy="1159"/>
          </a:xfrm>
        </p:grpSpPr>
        <p:graphicFrame>
          <p:nvGraphicFramePr>
            <p:cNvPr id="59401" name="Object 14">
              <a:extLst>
                <a:ext uri="{FF2B5EF4-FFF2-40B4-BE49-F238E27FC236}">
                  <a16:creationId xmlns:a16="http://schemas.microsoft.com/office/drawing/2014/main" id="{82727C20-BF7B-ABB5-9BDB-1A3207850943}"/>
                </a:ext>
              </a:extLst>
            </p:cNvPr>
            <p:cNvGraphicFramePr>
              <a:graphicFrameLocks noChangeAspect="1"/>
            </p:cNvGraphicFramePr>
            <p:nvPr>
              <p:extLst>
                <p:ext uri="{D42A27DB-BD31-4B8C-83A1-F6EECF244321}">
                  <p14:modId xmlns:p14="http://schemas.microsoft.com/office/powerpoint/2010/main" val="2796160605"/>
                </p:ext>
              </p:extLst>
            </p:nvPr>
          </p:nvGraphicFramePr>
          <p:xfrm>
            <a:off x="960" y="2242"/>
            <a:ext cx="4431" cy="896"/>
          </p:xfrm>
          <a:graphic>
            <a:graphicData uri="http://schemas.openxmlformats.org/presentationml/2006/ole">
              <mc:AlternateContent xmlns:mc="http://schemas.openxmlformats.org/markup-compatibility/2006">
                <mc:Choice xmlns:v="urn:schemas-microsoft-com:vml" Requires="v">
                  <p:oleObj name="Equation" r:id="rId3" imgW="3162240" imgH="634680" progId="Equation.DSMT4">
                    <p:embed/>
                  </p:oleObj>
                </mc:Choice>
                <mc:Fallback>
                  <p:oleObj name="Equation" r:id="rId3" imgW="3162240" imgH="634680" progId="Equation.DSMT4">
                    <p:embed/>
                    <p:pic>
                      <p:nvPicPr>
                        <p:cNvPr id="0" name="Object 14"/>
                        <p:cNvPicPr>
                          <a:picLocks noChangeAspect="1" noChangeArrowheads="1"/>
                        </p:cNvPicPr>
                        <p:nvPr/>
                      </p:nvPicPr>
                      <p:blipFill>
                        <a:blip r:embed="rId4"/>
                        <a:srcRect/>
                        <a:stretch>
                          <a:fillRect/>
                        </a:stretch>
                      </p:blipFill>
                      <p:spPr bwMode="auto">
                        <a:xfrm>
                          <a:off x="960" y="2242"/>
                          <a:ext cx="4431"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2" name="Text Box 14">
              <a:extLst>
                <a:ext uri="{FF2B5EF4-FFF2-40B4-BE49-F238E27FC236}">
                  <a16:creationId xmlns:a16="http://schemas.microsoft.com/office/drawing/2014/main" id="{E350B6A4-091E-C77D-A6E0-055064D70A4D}"/>
                </a:ext>
              </a:extLst>
            </p:cNvPr>
            <p:cNvSpPr txBox="1">
              <a:spLocks noChangeArrowheads="1"/>
            </p:cNvSpPr>
            <p:nvPr/>
          </p:nvSpPr>
          <p:spPr bwMode="auto">
            <a:xfrm>
              <a:off x="249" y="1979"/>
              <a:ext cx="2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得到两个频率解：</a:t>
              </a:r>
            </a:p>
          </p:txBody>
        </p:sp>
      </p:grpSp>
      <p:grpSp>
        <p:nvGrpSpPr>
          <p:cNvPr id="3" name="Group 17">
            <a:extLst>
              <a:ext uri="{FF2B5EF4-FFF2-40B4-BE49-F238E27FC236}">
                <a16:creationId xmlns:a16="http://schemas.microsoft.com/office/drawing/2014/main" id="{42FC249F-3D5D-6E99-D74B-E24C02D7E03F}"/>
              </a:ext>
            </a:extLst>
          </p:cNvPr>
          <p:cNvGrpSpPr>
            <a:grpSpLocks/>
          </p:cNvGrpSpPr>
          <p:nvPr/>
        </p:nvGrpSpPr>
        <p:grpSpPr bwMode="auto">
          <a:xfrm>
            <a:off x="2195513" y="1906589"/>
            <a:ext cx="6769100" cy="1657350"/>
            <a:chOff x="1383" y="993"/>
            <a:chExt cx="4264" cy="1044"/>
          </a:xfrm>
        </p:grpSpPr>
        <p:graphicFrame>
          <p:nvGraphicFramePr>
            <p:cNvPr id="59399" name="Object 13">
              <a:extLst>
                <a:ext uri="{FF2B5EF4-FFF2-40B4-BE49-F238E27FC236}">
                  <a16:creationId xmlns:a16="http://schemas.microsoft.com/office/drawing/2014/main" id="{B7773B37-79B5-0DCA-245F-832CD2C3CC93}"/>
                </a:ext>
              </a:extLst>
            </p:cNvPr>
            <p:cNvGraphicFramePr>
              <a:graphicFrameLocks noChangeAspect="1"/>
            </p:cNvGraphicFramePr>
            <p:nvPr>
              <p:extLst>
                <p:ext uri="{D42A27DB-BD31-4B8C-83A1-F6EECF244321}">
                  <p14:modId xmlns:p14="http://schemas.microsoft.com/office/powerpoint/2010/main" val="1237381854"/>
                </p:ext>
              </p:extLst>
            </p:nvPr>
          </p:nvGraphicFramePr>
          <p:xfrm>
            <a:off x="1827" y="993"/>
            <a:ext cx="3820" cy="1044"/>
          </p:xfrm>
          <a:graphic>
            <a:graphicData uri="http://schemas.openxmlformats.org/presentationml/2006/ole">
              <mc:AlternateContent xmlns:mc="http://schemas.openxmlformats.org/markup-compatibility/2006">
                <mc:Choice xmlns:v="urn:schemas-microsoft-com:vml" Requires="v">
                  <p:oleObj name="Equation" r:id="rId5" imgW="2806560" imgH="761760" progId="Equation.DSMT4">
                    <p:embed/>
                  </p:oleObj>
                </mc:Choice>
                <mc:Fallback>
                  <p:oleObj name="Equation" r:id="rId5" imgW="2806560" imgH="761760" progId="Equation.DSMT4">
                    <p:embed/>
                    <p:pic>
                      <p:nvPicPr>
                        <p:cNvPr id="0" name="Object 13"/>
                        <p:cNvPicPr>
                          <a:picLocks noChangeAspect="1" noChangeArrowheads="1"/>
                        </p:cNvPicPr>
                        <p:nvPr/>
                      </p:nvPicPr>
                      <p:blipFill>
                        <a:blip r:embed="rId6"/>
                        <a:srcRect/>
                        <a:stretch>
                          <a:fillRect/>
                        </a:stretch>
                      </p:blipFill>
                      <p:spPr bwMode="auto">
                        <a:xfrm>
                          <a:off x="1827" y="993"/>
                          <a:ext cx="3820" cy="1044"/>
                        </a:xfrm>
                        <a:prstGeom prst="rect">
                          <a:avLst/>
                        </a:prstGeom>
                        <a:noFill/>
                        <a:ln>
                          <a:noFill/>
                        </a:ln>
                      </p:spPr>
                    </p:pic>
                  </p:oleObj>
                </mc:Fallback>
              </mc:AlternateContent>
            </a:graphicData>
          </a:graphic>
        </p:graphicFrame>
        <p:sp>
          <p:nvSpPr>
            <p:cNvPr id="59400" name="AutoShape 16">
              <a:extLst>
                <a:ext uri="{FF2B5EF4-FFF2-40B4-BE49-F238E27FC236}">
                  <a16:creationId xmlns:a16="http://schemas.microsoft.com/office/drawing/2014/main" id="{EA8C335F-8948-65E5-70E9-C367F7D84763}"/>
                </a:ext>
              </a:extLst>
            </p:cNvPr>
            <p:cNvSpPr>
              <a:spLocks noChangeArrowheads="1"/>
            </p:cNvSpPr>
            <p:nvPr/>
          </p:nvSpPr>
          <p:spPr bwMode="auto">
            <a:xfrm>
              <a:off x="1383" y="1117"/>
              <a:ext cx="408" cy="226"/>
            </a:xfrm>
            <a:prstGeom prst="rightArrow">
              <a:avLst>
                <a:gd name="adj1" fmla="val 50000"/>
                <a:gd name="adj2" fmla="val 45133"/>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9398" name="灯片编号占位符 12">
            <a:extLst>
              <a:ext uri="{FF2B5EF4-FFF2-40B4-BE49-F238E27FC236}">
                <a16:creationId xmlns:a16="http://schemas.microsoft.com/office/drawing/2014/main" id="{5792B899-B2A1-652C-2199-388B6FCE8A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7C90598-A502-48CA-B4E5-E33B4D2A9CA7}"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对象 1">
            <a:extLst>
              <a:ext uri="{FF2B5EF4-FFF2-40B4-BE49-F238E27FC236}">
                <a16:creationId xmlns:a16="http://schemas.microsoft.com/office/drawing/2014/main" id="{71FF14B0-CCC4-618D-469D-98F1C249EDC3}"/>
              </a:ext>
            </a:extLst>
          </p:cNvPr>
          <p:cNvGraphicFramePr>
            <a:graphicFrameLocks noChangeAspect="1"/>
          </p:cNvGraphicFramePr>
          <p:nvPr>
            <p:extLst>
              <p:ext uri="{D42A27DB-BD31-4B8C-83A1-F6EECF244321}">
                <p14:modId xmlns:p14="http://schemas.microsoft.com/office/powerpoint/2010/main" val="409831079"/>
              </p:ext>
            </p:extLst>
          </p:nvPr>
        </p:nvGraphicFramePr>
        <p:xfrm>
          <a:off x="1554026" y="2519448"/>
          <a:ext cx="5253310" cy="4003504"/>
        </p:xfrm>
        <a:graphic>
          <a:graphicData uri="http://schemas.openxmlformats.org/presentationml/2006/ole">
            <mc:AlternateContent xmlns:mc="http://schemas.openxmlformats.org/markup-compatibility/2006">
              <mc:Choice xmlns:v="urn:schemas-microsoft-com:vml" Requires="v">
                <p:oleObj name="Graph" r:id="rId3" imgW="9601200" imgH="7315011" progId="Origin50.Graph">
                  <p:embed/>
                </p:oleObj>
              </mc:Choice>
              <mc:Fallback>
                <p:oleObj name="Graph" r:id="rId3" imgW="9601200" imgH="7315011" progId="Origin50.Graph">
                  <p:embed/>
                  <p:pic>
                    <p:nvPicPr>
                      <p:cNvPr id="0" name="对象 1"/>
                      <p:cNvPicPr>
                        <a:picLocks noChangeAspect="1" noChangeArrowheads="1"/>
                      </p:cNvPicPr>
                      <p:nvPr/>
                    </p:nvPicPr>
                    <p:blipFill>
                      <a:blip r:embed="rId4"/>
                      <a:srcRect/>
                      <a:stretch>
                        <a:fillRect/>
                      </a:stretch>
                    </p:blipFill>
                    <p:spPr bwMode="auto">
                      <a:xfrm>
                        <a:off x="1554026" y="2519448"/>
                        <a:ext cx="5253310" cy="4003504"/>
                      </a:xfrm>
                      <a:prstGeom prst="rect">
                        <a:avLst/>
                      </a:prstGeom>
                      <a:noFill/>
                      <a:ln>
                        <a:noFill/>
                      </a:ln>
                      <a:effectLst/>
                    </p:spPr>
                  </p:pic>
                </p:oleObj>
              </mc:Fallback>
            </mc:AlternateContent>
          </a:graphicData>
        </a:graphic>
      </p:graphicFrame>
      <p:sp>
        <p:nvSpPr>
          <p:cNvPr id="61443" name="Text Box 4">
            <a:extLst>
              <a:ext uri="{FF2B5EF4-FFF2-40B4-BE49-F238E27FC236}">
                <a16:creationId xmlns:a16="http://schemas.microsoft.com/office/drawing/2014/main" id="{45EEB5E8-06DC-0F00-869D-372E19324D57}"/>
              </a:ext>
            </a:extLst>
          </p:cNvPr>
          <p:cNvSpPr txBox="1">
            <a:spLocks noChangeArrowheads="1"/>
          </p:cNvSpPr>
          <p:nvPr/>
        </p:nvSpPr>
        <p:spPr bwMode="auto">
          <a:xfrm>
            <a:off x="4254500" y="2790825"/>
            <a:ext cx="180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光学支</a:t>
            </a:r>
          </a:p>
        </p:txBody>
      </p:sp>
      <p:sp>
        <p:nvSpPr>
          <p:cNvPr id="61444" name="Text Box 6">
            <a:extLst>
              <a:ext uri="{FF2B5EF4-FFF2-40B4-BE49-F238E27FC236}">
                <a16:creationId xmlns:a16="http://schemas.microsoft.com/office/drawing/2014/main" id="{8A685EB5-16EA-7E43-716C-9A98E942E6B5}"/>
              </a:ext>
            </a:extLst>
          </p:cNvPr>
          <p:cNvSpPr txBox="1">
            <a:spLocks noChangeArrowheads="1"/>
          </p:cNvSpPr>
          <p:nvPr/>
        </p:nvSpPr>
        <p:spPr bwMode="auto">
          <a:xfrm>
            <a:off x="179388" y="2382838"/>
            <a:ext cx="3529012"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不同时的色散关系</a:t>
            </a:r>
          </a:p>
        </p:txBody>
      </p:sp>
      <p:graphicFrame>
        <p:nvGraphicFramePr>
          <p:cNvPr id="521230" name="Object 14">
            <a:extLst>
              <a:ext uri="{FF2B5EF4-FFF2-40B4-BE49-F238E27FC236}">
                <a16:creationId xmlns:a16="http://schemas.microsoft.com/office/drawing/2014/main" id="{7E57346B-7691-F36D-3671-BEC091ED0C55}"/>
              </a:ext>
            </a:extLst>
          </p:cNvPr>
          <p:cNvGraphicFramePr>
            <a:graphicFrameLocks noChangeAspect="1"/>
          </p:cNvGraphicFramePr>
          <p:nvPr>
            <p:extLst>
              <p:ext uri="{D42A27DB-BD31-4B8C-83A1-F6EECF244321}">
                <p14:modId xmlns:p14="http://schemas.microsoft.com/office/powerpoint/2010/main" val="3072761611"/>
              </p:ext>
            </p:extLst>
          </p:nvPr>
        </p:nvGraphicFramePr>
        <p:xfrm>
          <a:off x="1546225" y="1268413"/>
          <a:ext cx="6053138" cy="1223962"/>
        </p:xfrm>
        <a:graphic>
          <a:graphicData uri="http://schemas.openxmlformats.org/presentationml/2006/ole">
            <mc:AlternateContent xmlns:mc="http://schemas.openxmlformats.org/markup-compatibility/2006">
              <mc:Choice xmlns:v="urn:schemas-microsoft-com:vml" Requires="v">
                <p:oleObj name="Equation" r:id="rId5" imgW="3162240" imgH="634680" progId="Equation.DSMT4">
                  <p:embed/>
                </p:oleObj>
              </mc:Choice>
              <mc:Fallback>
                <p:oleObj name="Equation" r:id="rId5" imgW="3162240" imgH="634680" progId="Equation.DSMT4">
                  <p:embed/>
                  <p:pic>
                    <p:nvPicPr>
                      <p:cNvPr id="0" name="Object 14"/>
                      <p:cNvPicPr>
                        <a:picLocks noChangeAspect="1" noChangeArrowheads="1"/>
                      </p:cNvPicPr>
                      <p:nvPr/>
                    </p:nvPicPr>
                    <p:blipFill>
                      <a:blip r:embed="rId6"/>
                      <a:srcRect/>
                      <a:stretch>
                        <a:fillRect/>
                      </a:stretch>
                    </p:blipFill>
                    <p:spPr bwMode="auto">
                      <a:xfrm>
                        <a:off x="1546225" y="1268413"/>
                        <a:ext cx="6053138"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Text Box 4">
            <a:extLst>
              <a:ext uri="{FF2B5EF4-FFF2-40B4-BE49-F238E27FC236}">
                <a16:creationId xmlns:a16="http://schemas.microsoft.com/office/drawing/2014/main" id="{F3797011-B545-531F-6F1D-FEBDE306369A}"/>
              </a:ext>
            </a:extLst>
          </p:cNvPr>
          <p:cNvSpPr txBox="1">
            <a:spLocks noChangeArrowheads="1"/>
          </p:cNvSpPr>
          <p:nvPr/>
        </p:nvSpPr>
        <p:spPr bwMode="auto">
          <a:xfrm>
            <a:off x="4229100" y="4557713"/>
            <a:ext cx="180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声学支</a:t>
            </a:r>
          </a:p>
        </p:txBody>
      </p:sp>
      <p:sp>
        <p:nvSpPr>
          <p:cNvPr id="61447" name="Rectangle 2">
            <a:extLst>
              <a:ext uri="{FF2B5EF4-FFF2-40B4-BE49-F238E27FC236}">
                <a16:creationId xmlns:a16="http://schemas.microsoft.com/office/drawing/2014/main" id="{640F1BCD-0EC9-2A6A-0880-7ABAB3B405E6}"/>
              </a:ext>
            </a:extLst>
          </p:cNvPr>
          <p:cNvSpPr>
            <a:spLocks noRot="1" noChangeArrowheads="1"/>
          </p:cNvSpPr>
          <p:nvPr/>
        </p:nvSpPr>
        <p:spPr bwMode="auto">
          <a:xfrm>
            <a:off x="1528763" y="188913"/>
            <a:ext cx="60864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双原子链晶格的色散关系</a:t>
            </a:r>
          </a:p>
        </p:txBody>
      </p:sp>
      <p:sp>
        <p:nvSpPr>
          <p:cNvPr id="61448" name="灯片编号占位符 9">
            <a:extLst>
              <a:ext uri="{FF2B5EF4-FFF2-40B4-BE49-F238E27FC236}">
                <a16:creationId xmlns:a16="http://schemas.microsoft.com/office/drawing/2014/main" id="{21B404C5-45AA-D4E7-9E88-74B5A514CE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A01AFB1-CF1C-4C09-8E55-73C659EBB3C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21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985CC27-D1A2-4601-1442-8DEF9DD26B0E}"/>
              </a:ext>
            </a:extLst>
          </p:cNvPr>
          <p:cNvSpPr>
            <a:spLocks noRot="1" noChangeArrowheads="1"/>
          </p:cNvSpPr>
          <p:nvPr/>
        </p:nvSpPr>
        <p:spPr bwMode="auto">
          <a:xfrm>
            <a:off x="989013" y="260350"/>
            <a:ext cx="716597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长波极限</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光</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学波与</a:t>
            </a:r>
            <a:r>
              <a:rPr lang="zh-CN" altLang="en-US" sz="4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声</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学波</a:t>
            </a:r>
          </a:p>
        </p:txBody>
      </p:sp>
      <p:sp>
        <p:nvSpPr>
          <p:cNvPr id="63491" name="Text Box 6">
            <a:extLst>
              <a:ext uri="{FF2B5EF4-FFF2-40B4-BE49-F238E27FC236}">
                <a16:creationId xmlns:a16="http://schemas.microsoft.com/office/drawing/2014/main" id="{420749EE-294B-993B-64AC-64E0E86149B2}"/>
              </a:ext>
            </a:extLst>
          </p:cNvPr>
          <p:cNvSpPr txBox="1">
            <a:spLocks noChangeArrowheads="1"/>
          </p:cNvSpPr>
          <p:nvPr/>
        </p:nvSpPr>
        <p:spPr bwMode="auto">
          <a:xfrm>
            <a:off x="1023938" y="22494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492" name="Rectangle 7">
            <a:extLst>
              <a:ext uri="{FF2B5EF4-FFF2-40B4-BE49-F238E27FC236}">
                <a16:creationId xmlns:a16="http://schemas.microsoft.com/office/drawing/2014/main" id="{86A29E4E-3460-ABFE-D1DF-CE2E32E32DB3}"/>
              </a:ext>
            </a:extLst>
          </p:cNvPr>
          <p:cNvSpPr>
            <a:spLocks noChangeArrowheads="1"/>
          </p:cNvSpPr>
          <p:nvPr/>
        </p:nvSpPr>
        <p:spPr bwMode="auto">
          <a:xfrm>
            <a:off x="790575" y="3429000"/>
            <a:ext cx="7561263"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的长波在许多实际问题中具有特别重要的作用，光学波和声学波的命名也主要是由于它们在长波极限的性质</a:t>
            </a:r>
          </a:p>
        </p:txBody>
      </p:sp>
      <p:sp>
        <p:nvSpPr>
          <p:cNvPr id="63493" name="灯片编号占位符 5">
            <a:extLst>
              <a:ext uri="{FF2B5EF4-FFF2-40B4-BE49-F238E27FC236}">
                <a16:creationId xmlns:a16="http://schemas.microsoft.com/office/drawing/2014/main" id="{C7E7D875-336D-3572-8DD3-157C0544F9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585496-C831-4FA7-9ED0-CA5A8A9849B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494" name="TextBox 1">
            <a:extLst>
              <a:ext uri="{FF2B5EF4-FFF2-40B4-BE49-F238E27FC236}">
                <a16:creationId xmlns:a16="http://schemas.microsoft.com/office/drawing/2014/main" id="{10AB881A-CB3F-AA2F-42A2-7F91DC378A8F}"/>
              </a:ext>
            </a:extLst>
          </p:cNvPr>
          <p:cNvSpPr txBox="1">
            <a:spLocks noChangeArrowheads="1"/>
          </p:cNvSpPr>
          <p:nvPr/>
        </p:nvSpPr>
        <p:spPr bwMode="auto">
          <a:xfrm>
            <a:off x="790575" y="1619250"/>
            <a:ext cx="7561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光学支和声学支：是指色散关系曲线</a:t>
            </a:r>
          </a:p>
        </p:txBody>
      </p:sp>
      <p:sp>
        <p:nvSpPr>
          <p:cNvPr id="63495" name="TextBox 8">
            <a:extLst>
              <a:ext uri="{FF2B5EF4-FFF2-40B4-BE49-F238E27FC236}">
                <a16:creationId xmlns:a16="http://schemas.microsoft.com/office/drawing/2014/main" id="{7F00B9E4-51B7-0F34-94D9-282D23FF1A7B}"/>
              </a:ext>
            </a:extLst>
          </p:cNvPr>
          <p:cNvSpPr txBox="1">
            <a:spLocks noChangeArrowheads="1"/>
          </p:cNvSpPr>
          <p:nvPr/>
        </p:nvSpPr>
        <p:spPr bwMode="auto">
          <a:xfrm>
            <a:off x="781050" y="2247900"/>
            <a:ext cx="7561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光学波和声学波：是指格波，格波表达式中的</a:t>
            </a:r>
            <a:r>
              <a:rPr lang="el-GR"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的取值对应色散曲线（光学支或声学支）上的（</a:t>
            </a:r>
            <a:r>
              <a:rPr lang="el-GR"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）点</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006D49F5-FE88-3F59-89FC-8F5BE6B2820F}"/>
              </a:ext>
            </a:extLst>
          </p:cNvPr>
          <p:cNvSpPr>
            <a:spLocks noGrp="1" noRot="1"/>
          </p:cNvSpPr>
          <p:nvPr>
            <p:ph type="body" idx="4294967295"/>
          </p:nvPr>
        </p:nvSpPr>
        <p:spPr>
          <a:xfrm>
            <a:off x="611188" y="1484313"/>
            <a:ext cx="8229600" cy="533400"/>
          </a:xfrm>
          <a:solidFill>
            <a:srgbClr val="FFFFFF"/>
          </a:solidFill>
        </p:spPr>
        <p:txBody>
          <a:bodyPr/>
          <a:lstStyle/>
          <a:p>
            <a:pPr eaLnBrk="1" hangingPunct="1">
              <a:lnSpc>
                <a:spcPct val="90000"/>
              </a:lnSpc>
            </a:pPr>
            <a:r>
              <a:rPr lang="en-US" altLang="zh-CN"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支</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声学波的色散关系</a:t>
            </a: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graphicFrame>
        <p:nvGraphicFramePr>
          <p:cNvPr id="64515" name="Object 6">
            <a:extLst>
              <a:ext uri="{FF2B5EF4-FFF2-40B4-BE49-F238E27FC236}">
                <a16:creationId xmlns:a16="http://schemas.microsoft.com/office/drawing/2014/main" id="{6FF87F7D-FF27-666F-5602-D7C263ADFB25}"/>
              </a:ext>
            </a:extLst>
          </p:cNvPr>
          <p:cNvGraphicFramePr>
            <a:graphicFrameLocks noChangeAspect="1"/>
          </p:cNvGraphicFramePr>
          <p:nvPr>
            <p:extLst>
              <p:ext uri="{D42A27DB-BD31-4B8C-83A1-F6EECF244321}">
                <p14:modId xmlns:p14="http://schemas.microsoft.com/office/powerpoint/2010/main" val="575462816"/>
              </p:ext>
            </p:extLst>
          </p:nvPr>
        </p:nvGraphicFramePr>
        <p:xfrm>
          <a:off x="1397000" y="1906588"/>
          <a:ext cx="6249988" cy="1379537"/>
        </p:xfrm>
        <a:graphic>
          <a:graphicData uri="http://schemas.openxmlformats.org/presentationml/2006/ole">
            <mc:AlternateContent xmlns:mc="http://schemas.openxmlformats.org/markup-compatibility/2006">
              <mc:Choice xmlns:v="urn:schemas-microsoft-com:vml" Requires="v">
                <p:oleObj name="Equation" r:id="rId3" imgW="2895480" imgH="634680" progId="Equation.DSMT4">
                  <p:embed/>
                </p:oleObj>
              </mc:Choice>
              <mc:Fallback>
                <p:oleObj name="Equation" r:id="rId3" imgW="2895480" imgH="634680" progId="Equation.DSMT4">
                  <p:embed/>
                  <p:pic>
                    <p:nvPicPr>
                      <p:cNvPr id="0" name="Object 6"/>
                      <p:cNvPicPr>
                        <a:picLocks noChangeAspect="1" noChangeArrowheads="1"/>
                      </p:cNvPicPr>
                      <p:nvPr/>
                    </p:nvPicPr>
                    <p:blipFill>
                      <a:blip r:embed="rId4"/>
                      <a:srcRect/>
                      <a:stretch>
                        <a:fillRect/>
                      </a:stretch>
                    </p:blipFill>
                    <p:spPr bwMode="auto">
                      <a:xfrm>
                        <a:off x="1397000" y="1906588"/>
                        <a:ext cx="6249988"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0474" name="Text Box 10">
            <a:extLst>
              <a:ext uri="{FF2B5EF4-FFF2-40B4-BE49-F238E27FC236}">
                <a16:creationId xmlns:a16="http://schemas.microsoft.com/office/drawing/2014/main" id="{B9EC1916-9B42-F1DE-26E3-2EA9ED677E99}"/>
              </a:ext>
            </a:extLst>
          </p:cNvPr>
          <p:cNvSpPr txBox="1">
            <a:spLocks noChangeArrowheads="1"/>
          </p:cNvSpPr>
          <p:nvPr/>
        </p:nvSpPr>
        <p:spPr bwMode="auto">
          <a:xfrm>
            <a:off x="941388" y="5876925"/>
            <a:ext cx="7261225" cy="4619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长声学波频率正比于波数，类似于连续介质的弹性波</a:t>
            </a:r>
          </a:p>
        </p:txBody>
      </p:sp>
      <p:graphicFrame>
        <p:nvGraphicFramePr>
          <p:cNvPr id="427016" name="Object 8">
            <a:extLst>
              <a:ext uri="{FF2B5EF4-FFF2-40B4-BE49-F238E27FC236}">
                <a16:creationId xmlns:a16="http://schemas.microsoft.com/office/drawing/2014/main" id="{5CDDBABD-D770-9AA1-849A-6049E1BE716F}"/>
              </a:ext>
            </a:extLst>
          </p:cNvPr>
          <p:cNvGraphicFramePr>
            <a:graphicFrameLocks noChangeAspect="1"/>
          </p:cNvGraphicFramePr>
          <p:nvPr/>
        </p:nvGraphicFramePr>
        <p:xfrm>
          <a:off x="1331913" y="4006850"/>
          <a:ext cx="5948362" cy="1870075"/>
        </p:xfrm>
        <a:graphic>
          <a:graphicData uri="http://schemas.openxmlformats.org/presentationml/2006/ole">
            <mc:AlternateContent xmlns:mc="http://schemas.openxmlformats.org/markup-compatibility/2006">
              <mc:Choice xmlns:v="urn:schemas-microsoft-com:vml" Requires="v">
                <p:oleObj name="Equation" r:id="rId5" imgW="2819400" imgH="889000" progId="Equation.3">
                  <p:embed/>
                </p:oleObj>
              </mc:Choice>
              <mc:Fallback>
                <p:oleObj name="Equation" r:id="rId5" imgW="2819400" imgH="889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4006850"/>
                        <a:ext cx="5948362"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0475" name="Text Box 11">
            <a:extLst>
              <a:ext uri="{FF2B5EF4-FFF2-40B4-BE49-F238E27FC236}">
                <a16:creationId xmlns:a16="http://schemas.microsoft.com/office/drawing/2014/main" id="{6CD5E689-963E-318D-9676-300128749A87}"/>
              </a:ext>
            </a:extLst>
          </p:cNvPr>
          <p:cNvSpPr txBox="1">
            <a:spLocks noChangeArrowheads="1"/>
          </p:cNvSpPr>
          <p:nvPr/>
        </p:nvSpPr>
        <p:spPr bwMode="auto">
          <a:xfrm>
            <a:off x="447675" y="3273425"/>
            <a:ext cx="1208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519" name="Rectangle 2">
            <a:extLst>
              <a:ext uri="{FF2B5EF4-FFF2-40B4-BE49-F238E27FC236}">
                <a16:creationId xmlns:a16="http://schemas.microsoft.com/office/drawing/2014/main" id="{CB522D94-536C-FB22-A0E2-04A782C47B12}"/>
              </a:ext>
            </a:extLst>
          </p:cNvPr>
          <p:cNvSpPr>
            <a:spLocks noRot="1" noChangeArrowheads="1"/>
          </p:cNvSpPr>
          <p:nvPr/>
        </p:nvSpPr>
        <p:spPr bwMode="auto">
          <a:xfrm>
            <a:off x="301625" y="26035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在长波极限</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4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声</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学波</a:t>
            </a:r>
          </a:p>
        </p:txBody>
      </p:sp>
      <p:grpSp>
        <p:nvGrpSpPr>
          <p:cNvPr id="4" name="Group 22">
            <a:extLst>
              <a:ext uri="{FF2B5EF4-FFF2-40B4-BE49-F238E27FC236}">
                <a16:creationId xmlns:a16="http://schemas.microsoft.com/office/drawing/2014/main" id="{1DD64B06-8B8B-58FB-E190-0E70F3AD17CF}"/>
              </a:ext>
            </a:extLst>
          </p:cNvPr>
          <p:cNvGrpSpPr>
            <a:grpSpLocks/>
          </p:cNvGrpSpPr>
          <p:nvPr/>
        </p:nvGrpSpPr>
        <p:grpSpPr bwMode="auto">
          <a:xfrm>
            <a:off x="4427538" y="1989138"/>
            <a:ext cx="3089275" cy="1876425"/>
            <a:chOff x="2789" y="1253"/>
            <a:chExt cx="1946" cy="1182"/>
          </a:xfrm>
        </p:grpSpPr>
        <p:sp>
          <p:nvSpPr>
            <p:cNvPr id="64522" name="Rectangle 19">
              <a:extLst>
                <a:ext uri="{FF2B5EF4-FFF2-40B4-BE49-F238E27FC236}">
                  <a16:creationId xmlns:a16="http://schemas.microsoft.com/office/drawing/2014/main" id="{A6DBF8A2-0181-F7ED-334E-1DFF0578CB82}"/>
                </a:ext>
              </a:extLst>
            </p:cNvPr>
            <p:cNvSpPr>
              <a:spLocks noChangeArrowheads="1"/>
            </p:cNvSpPr>
            <p:nvPr/>
          </p:nvSpPr>
          <p:spPr bwMode="auto">
            <a:xfrm>
              <a:off x="2789" y="1253"/>
              <a:ext cx="1543" cy="726"/>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523" name="Text Box 20">
              <a:extLst>
                <a:ext uri="{FF2B5EF4-FFF2-40B4-BE49-F238E27FC236}">
                  <a16:creationId xmlns:a16="http://schemas.microsoft.com/office/drawing/2014/main" id="{3268D167-CEC6-97B7-90AF-88F844AE4497}"/>
                </a:ext>
              </a:extLst>
            </p:cNvPr>
            <p:cNvSpPr txBox="1">
              <a:spLocks noChangeArrowheads="1"/>
            </p:cNvSpPr>
            <p:nvPr/>
          </p:nvSpPr>
          <p:spPr bwMode="auto">
            <a:xfrm>
              <a:off x="4195" y="2067"/>
              <a:ext cx="540" cy="36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a:latin typeface="Times New Roman" panose="02020603050405020304" pitchFamily="18" charset="0"/>
                  <a:ea typeface="微软雅黑" panose="020B0503020204020204" pitchFamily="34" charset="-122"/>
                  <a:cs typeface="Times New Roman" panose="02020603050405020304" pitchFamily="18" charset="0"/>
                </a:rPr>
                <a:t>&lt;&lt;1</a:t>
              </a:r>
            </a:p>
          </p:txBody>
        </p:sp>
        <p:sp>
          <p:nvSpPr>
            <p:cNvPr id="64524" name="Line 21">
              <a:extLst>
                <a:ext uri="{FF2B5EF4-FFF2-40B4-BE49-F238E27FC236}">
                  <a16:creationId xmlns:a16="http://schemas.microsoft.com/office/drawing/2014/main" id="{76699090-6F09-AC93-680E-89029777E43D}"/>
                </a:ext>
              </a:extLst>
            </p:cNvPr>
            <p:cNvSpPr>
              <a:spLocks noChangeShapeType="1"/>
            </p:cNvSpPr>
            <p:nvPr/>
          </p:nvSpPr>
          <p:spPr bwMode="auto">
            <a:xfrm>
              <a:off x="3606" y="1979"/>
              <a:ext cx="589" cy="272"/>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MO" altLang="en-US"/>
            </a:p>
          </p:txBody>
        </p:sp>
      </p:grpSp>
      <p:sp>
        <p:nvSpPr>
          <p:cNvPr id="64521" name="灯片编号占位符 18">
            <a:extLst>
              <a:ext uri="{FF2B5EF4-FFF2-40B4-BE49-F238E27FC236}">
                <a16:creationId xmlns:a16="http://schemas.microsoft.com/office/drawing/2014/main" id="{6635A0BA-F0A4-013A-F673-3C653ED2A5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FEC4B83-E15F-4D4B-9851-8DE831FD70A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470475"/>
                                        </p:tgtEl>
                                        <p:attrNameLst>
                                          <p:attrName>style.visibility</p:attrName>
                                        </p:attrNameLst>
                                      </p:cBhvr>
                                      <p:to>
                                        <p:strVal val="visible"/>
                                      </p:to>
                                    </p:set>
                                    <p:animEffect transition="in" filter="dissolve">
                                      <p:cBhvr>
                                        <p:cTn id="7" dur="500"/>
                                        <p:tgtEl>
                                          <p:spTgt spid="1470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27016"/>
                                        </p:tgtEl>
                                        <p:attrNameLst>
                                          <p:attrName>style.visibility</p:attrName>
                                        </p:attrNameLst>
                                      </p:cBhvr>
                                      <p:to>
                                        <p:strVal val="visible"/>
                                      </p:to>
                                    </p:set>
                                    <p:animEffect transition="in" filter="dissolve">
                                      <p:cBhvr>
                                        <p:cTn id="17" dur="500"/>
                                        <p:tgtEl>
                                          <p:spTgt spid="4270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470474"/>
                                        </p:tgtEl>
                                        <p:attrNameLst>
                                          <p:attrName>style.visibility</p:attrName>
                                        </p:attrNameLst>
                                      </p:cBhvr>
                                      <p:to>
                                        <p:strVal val="visible"/>
                                      </p:to>
                                    </p:set>
                                    <p:animEffect transition="in" filter="slide(fromBottom)">
                                      <p:cBhvr>
                                        <p:cTn id="22" dur="500"/>
                                        <p:tgtEl>
                                          <p:spTgt spid="1470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0474" grpId="0" animBg="1"/>
      <p:bldP spid="147047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84CB4CDB-888A-B3D7-DC2D-688E7D361389}"/>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F2352B7F-FC5F-4DD6-A57F-5AFA0CC53CD4}"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47</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563" name="Rectangle 3">
            <a:extLst>
              <a:ext uri="{FF2B5EF4-FFF2-40B4-BE49-F238E27FC236}">
                <a16:creationId xmlns:a16="http://schemas.microsoft.com/office/drawing/2014/main" id="{389FCFB7-DCF2-14BE-B6B5-8B7B2DEDB96F}"/>
              </a:ext>
            </a:extLst>
          </p:cNvPr>
          <p:cNvSpPr>
            <a:spLocks noGrp="1" noRot="1"/>
          </p:cNvSpPr>
          <p:nvPr>
            <p:ph type="body" idx="4294967295"/>
          </p:nvPr>
        </p:nvSpPr>
        <p:spPr>
          <a:xfrm>
            <a:off x="611188" y="1484313"/>
            <a:ext cx="8229600" cy="533400"/>
          </a:xfrm>
          <a:solidFill>
            <a:srgbClr val="FFFFFF"/>
          </a:solidFill>
        </p:spPr>
        <p:txBody>
          <a:bodyPr/>
          <a:lstStyle/>
          <a:p>
            <a:pPr eaLnBrk="1" hangingPunct="1">
              <a:lnSpc>
                <a:spcPct val="90000"/>
              </a:lnSpc>
            </a:pPr>
            <a:r>
              <a:rPr lang="en-US" altLang="zh-CN"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支</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声学波的色散关系</a:t>
            </a: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graphicFrame>
        <p:nvGraphicFramePr>
          <p:cNvPr id="66564" name="Object 6">
            <a:extLst>
              <a:ext uri="{FF2B5EF4-FFF2-40B4-BE49-F238E27FC236}">
                <a16:creationId xmlns:a16="http://schemas.microsoft.com/office/drawing/2014/main" id="{14A5CF36-3D81-654A-902E-F653C7DC637F}"/>
              </a:ext>
            </a:extLst>
          </p:cNvPr>
          <p:cNvGraphicFramePr>
            <a:graphicFrameLocks noChangeAspect="1"/>
          </p:cNvGraphicFramePr>
          <p:nvPr/>
        </p:nvGraphicFramePr>
        <p:xfrm>
          <a:off x="1547813" y="1989138"/>
          <a:ext cx="5948362" cy="1214437"/>
        </p:xfrm>
        <a:graphic>
          <a:graphicData uri="http://schemas.openxmlformats.org/presentationml/2006/ole">
            <mc:AlternateContent xmlns:mc="http://schemas.openxmlformats.org/markup-compatibility/2006">
              <mc:Choice xmlns:v="urn:schemas-microsoft-com:vml" Requires="v">
                <p:oleObj name="Equation" r:id="rId3" imgW="2755900" imgH="558800" progId="Equation.3">
                  <p:embed/>
                </p:oleObj>
              </mc:Choice>
              <mc:Fallback>
                <p:oleObj name="Equation" r:id="rId3" imgW="2755900" imgH="558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89138"/>
                        <a:ext cx="594836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565" name="Group 6">
            <a:extLst>
              <a:ext uri="{FF2B5EF4-FFF2-40B4-BE49-F238E27FC236}">
                <a16:creationId xmlns:a16="http://schemas.microsoft.com/office/drawing/2014/main" id="{79325A54-8D44-A4BE-0618-9C91C2F416BB}"/>
              </a:ext>
            </a:extLst>
          </p:cNvPr>
          <p:cNvGrpSpPr>
            <a:grpSpLocks/>
          </p:cNvGrpSpPr>
          <p:nvPr/>
        </p:nvGrpSpPr>
        <p:grpSpPr bwMode="auto">
          <a:xfrm>
            <a:off x="447675" y="3273425"/>
            <a:ext cx="6499225" cy="2487613"/>
            <a:chOff x="282" y="2062"/>
            <a:chExt cx="4094" cy="1567"/>
          </a:xfrm>
        </p:grpSpPr>
        <p:graphicFrame>
          <p:nvGraphicFramePr>
            <p:cNvPr id="66572" name="Object 8">
              <a:extLst>
                <a:ext uri="{FF2B5EF4-FFF2-40B4-BE49-F238E27FC236}">
                  <a16:creationId xmlns:a16="http://schemas.microsoft.com/office/drawing/2014/main" id="{AE8282A7-16AE-B86A-8B9E-05668C89DF76}"/>
                </a:ext>
              </a:extLst>
            </p:cNvPr>
            <p:cNvGraphicFramePr>
              <a:graphicFrameLocks noChangeAspect="1"/>
            </p:cNvGraphicFramePr>
            <p:nvPr/>
          </p:nvGraphicFramePr>
          <p:xfrm>
            <a:off x="612" y="2432"/>
            <a:ext cx="3764" cy="1178"/>
          </p:xfrm>
          <a:graphic>
            <a:graphicData uri="http://schemas.openxmlformats.org/presentationml/2006/ole">
              <mc:AlternateContent xmlns:mc="http://schemas.openxmlformats.org/markup-compatibility/2006">
                <mc:Choice xmlns:v="urn:schemas-microsoft-com:vml" Requires="v">
                  <p:oleObj name="公式" r:id="rId5" imgW="2832100" imgH="889000" progId="Equation.3">
                    <p:embed/>
                  </p:oleObj>
                </mc:Choice>
                <mc:Fallback>
                  <p:oleObj name="公式" r:id="rId5" imgW="2832100" imgH="8890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2432"/>
                          <a:ext cx="3764" cy="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3" name="Text Box 8">
              <a:extLst>
                <a:ext uri="{FF2B5EF4-FFF2-40B4-BE49-F238E27FC236}">
                  <a16:creationId xmlns:a16="http://schemas.microsoft.com/office/drawing/2014/main" id="{EFE2DC26-3871-0826-47DD-C7E38B29195E}"/>
                </a:ext>
              </a:extLst>
            </p:cNvPr>
            <p:cNvSpPr txBox="1">
              <a:spLocks noChangeArrowheads="1"/>
            </p:cNvSpPr>
            <p:nvPr/>
          </p:nvSpPr>
          <p:spPr bwMode="auto">
            <a:xfrm>
              <a:off x="282" y="2062"/>
              <a:ext cx="10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，则</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6574" name="Group 9">
              <a:extLst>
                <a:ext uri="{FF2B5EF4-FFF2-40B4-BE49-F238E27FC236}">
                  <a16:creationId xmlns:a16="http://schemas.microsoft.com/office/drawing/2014/main" id="{844610F6-272C-048E-0357-9AC4A4F63D6B}"/>
                </a:ext>
              </a:extLst>
            </p:cNvPr>
            <p:cNvGrpSpPr>
              <a:grpSpLocks/>
            </p:cNvGrpSpPr>
            <p:nvPr/>
          </p:nvGrpSpPr>
          <p:grpSpPr bwMode="auto">
            <a:xfrm>
              <a:off x="2245" y="3022"/>
              <a:ext cx="1881" cy="607"/>
              <a:chOff x="2245" y="3022"/>
              <a:chExt cx="1881" cy="607"/>
            </a:xfrm>
          </p:grpSpPr>
          <p:grpSp>
            <p:nvGrpSpPr>
              <p:cNvPr id="66575" name="Group 10">
                <a:extLst>
                  <a:ext uri="{FF2B5EF4-FFF2-40B4-BE49-F238E27FC236}">
                    <a16:creationId xmlns:a16="http://schemas.microsoft.com/office/drawing/2014/main" id="{ADBD0E88-0A11-8ABE-0004-E18E40363F79}"/>
                  </a:ext>
                </a:extLst>
              </p:cNvPr>
              <p:cNvGrpSpPr>
                <a:grpSpLocks/>
              </p:cNvGrpSpPr>
              <p:nvPr/>
            </p:nvGrpSpPr>
            <p:grpSpPr bwMode="auto">
              <a:xfrm>
                <a:off x="2245" y="3075"/>
                <a:ext cx="1881" cy="554"/>
                <a:chOff x="2245" y="3075"/>
                <a:chExt cx="1881" cy="554"/>
              </a:xfrm>
            </p:grpSpPr>
            <p:graphicFrame>
              <p:nvGraphicFramePr>
                <p:cNvPr id="66577" name="Object 5">
                  <a:extLst>
                    <a:ext uri="{FF2B5EF4-FFF2-40B4-BE49-F238E27FC236}">
                      <a16:creationId xmlns:a16="http://schemas.microsoft.com/office/drawing/2014/main" id="{BE6B12FD-6329-F0EB-C3F7-92F1F225AED4}"/>
                    </a:ext>
                  </a:extLst>
                </p:cNvPr>
                <p:cNvGraphicFramePr>
                  <a:graphicFrameLocks noChangeAspect="1"/>
                </p:cNvGraphicFramePr>
                <p:nvPr/>
              </p:nvGraphicFramePr>
              <p:xfrm>
                <a:off x="3551" y="3075"/>
                <a:ext cx="575" cy="554"/>
              </p:xfrm>
              <a:graphic>
                <a:graphicData uri="http://schemas.openxmlformats.org/presentationml/2006/ole">
                  <mc:AlternateContent xmlns:mc="http://schemas.openxmlformats.org/markup-compatibility/2006">
                    <mc:Choice xmlns:v="urn:schemas-microsoft-com:vml" Requires="v">
                      <p:oleObj name="公式" r:id="rId7" imgW="457002" imgH="444307" progId="Equation.3">
                        <p:embed/>
                      </p:oleObj>
                    </mc:Choice>
                    <mc:Fallback>
                      <p:oleObj name="公式" r:id="rId7" imgW="457002" imgH="444307"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1" y="3075"/>
                              <a:ext cx="575"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8" name="Line 12">
                  <a:extLst>
                    <a:ext uri="{FF2B5EF4-FFF2-40B4-BE49-F238E27FC236}">
                      <a16:creationId xmlns:a16="http://schemas.microsoft.com/office/drawing/2014/main" id="{39F40E63-B16A-A5FE-8EE3-5FD0244B03CB}"/>
                    </a:ext>
                  </a:extLst>
                </p:cNvPr>
                <p:cNvSpPr>
                  <a:spLocks noChangeShapeType="1"/>
                </p:cNvSpPr>
                <p:nvPr/>
              </p:nvSpPr>
              <p:spPr bwMode="auto">
                <a:xfrm>
                  <a:off x="2245" y="3339"/>
                  <a:ext cx="127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MO" altLang="en-US"/>
                </a:p>
              </p:txBody>
            </p:sp>
          </p:grpSp>
          <p:sp>
            <p:nvSpPr>
              <p:cNvPr id="66576" name="Text Box 13">
                <a:extLst>
                  <a:ext uri="{FF2B5EF4-FFF2-40B4-BE49-F238E27FC236}">
                    <a16:creationId xmlns:a16="http://schemas.microsoft.com/office/drawing/2014/main" id="{25094A8E-C804-59CA-8B7D-5E4897DBD060}"/>
                  </a:ext>
                </a:extLst>
              </p:cNvPr>
              <p:cNvSpPr txBox="1">
                <a:spLocks noChangeArrowheads="1"/>
              </p:cNvSpPr>
              <p:nvPr/>
            </p:nvSpPr>
            <p:spPr bwMode="auto">
              <a:xfrm>
                <a:off x="2525" y="3022"/>
                <a:ext cx="4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M</a:t>
                </a:r>
              </a:p>
            </p:txBody>
          </p:sp>
        </p:grpSp>
      </p:grpSp>
      <p:sp>
        <p:nvSpPr>
          <p:cNvPr id="66566" name="Rectangle 2">
            <a:extLst>
              <a:ext uri="{FF2B5EF4-FFF2-40B4-BE49-F238E27FC236}">
                <a16:creationId xmlns:a16="http://schemas.microsoft.com/office/drawing/2014/main" id="{0A5CC07C-B85B-F5BE-828B-9B1BF7BAA68A}"/>
              </a:ext>
            </a:extLst>
          </p:cNvPr>
          <p:cNvSpPr>
            <a:spLocks noRot="1" noChangeArrowheads="1"/>
          </p:cNvSpPr>
          <p:nvPr/>
        </p:nvSpPr>
        <p:spPr bwMode="auto">
          <a:xfrm>
            <a:off x="301625" y="188913"/>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在长波极限</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4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声</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学波</a:t>
            </a:r>
          </a:p>
        </p:txBody>
      </p:sp>
      <p:sp>
        <p:nvSpPr>
          <p:cNvPr id="66568" name="Text Box 18">
            <a:extLst>
              <a:ext uri="{FF2B5EF4-FFF2-40B4-BE49-F238E27FC236}">
                <a16:creationId xmlns:a16="http://schemas.microsoft.com/office/drawing/2014/main" id="{436CE0F3-A112-FCA8-7E3D-71E455ACD29B}"/>
              </a:ext>
            </a:extLst>
          </p:cNvPr>
          <p:cNvSpPr txBox="1">
            <a:spLocks noChangeArrowheads="1"/>
          </p:cNvSpPr>
          <p:nvPr/>
        </p:nvSpPr>
        <p:spPr bwMode="auto">
          <a:xfrm>
            <a:off x="938213" y="5876925"/>
            <a:ext cx="7264400" cy="4619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长声学波频率正比于波数，类似于连续介质的弹性波</a:t>
            </a:r>
          </a:p>
        </p:txBody>
      </p:sp>
      <p:sp>
        <p:nvSpPr>
          <p:cNvPr id="66569" name="灯片编号占位符 18">
            <a:extLst>
              <a:ext uri="{FF2B5EF4-FFF2-40B4-BE49-F238E27FC236}">
                <a16:creationId xmlns:a16="http://schemas.microsoft.com/office/drawing/2014/main" id="{2474E279-7289-DACD-A9E0-62234A0B3C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457D195-AB55-4817-88AB-2D8B5CCF3C6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对象 1">
            <a:extLst>
              <a:ext uri="{FF2B5EF4-FFF2-40B4-BE49-F238E27FC236}">
                <a16:creationId xmlns:a16="http://schemas.microsoft.com/office/drawing/2014/main" id="{683E47F1-18A6-8BF1-65A1-57761C76F09A}"/>
              </a:ext>
            </a:extLst>
          </p:cNvPr>
          <p:cNvGraphicFramePr>
            <a:graphicFrameLocks noChangeAspect="1"/>
          </p:cNvGraphicFramePr>
          <p:nvPr>
            <p:extLst>
              <p:ext uri="{D42A27DB-BD31-4B8C-83A1-F6EECF244321}">
                <p14:modId xmlns:p14="http://schemas.microsoft.com/office/powerpoint/2010/main" val="498913765"/>
              </p:ext>
            </p:extLst>
          </p:nvPr>
        </p:nvGraphicFramePr>
        <p:xfrm>
          <a:off x="4047743" y="1989138"/>
          <a:ext cx="4821620" cy="3674516"/>
        </p:xfrm>
        <a:graphic>
          <a:graphicData uri="http://schemas.openxmlformats.org/presentationml/2006/ole">
            <mc:AlternateContent xmlns:mc="http://schemas.openxmlformats.org/markup-compatibility/2006">
              <mc:Choice xmlns:v="urn:schemas-microsoft-com:vml" Requires="v">
                <p:oleObj name="Graph" r:id="rId9" imgW="9601200" imgH="7315011" progId="Origin50.Graph">
                  <p:embed/>
                </p:oleObj>
              </mc:Choice>
              <mc:Fallback>
                <p:oleObj name="Graph" r:id="rId9" imgW="9601200" imgH="7315011" progId="Origin50.Graph">
                  <p:embed/>
                  <p:pic>
                    <p:nvPicPr>
                      <p:cNvPr id="61442" name="对象 1">
                        <a:extLst>
                          <a:ext uri="{FF2B5EF4-FFF2-40B4-BE49-F238E27FC236}">
                            <a16:creationId xmlns:a16="http://schemas.microsoft.com/office/drawing/2014/main" id="{71FF14B0-CCC4-618D-469D-98F1C249EDC3}"/>
                          </a:ext>
                        </a:extLst>
                      </p:cNvPr>
                      <p:cNvPicPr>
                        <a:picLocks noChangeAspect="1" noChangeArrowheads="1"/>
                      </p:cNvPicPr>
                      <p:nvPr/>
                    </p:nvPicPr>
                    <p:blipFill>
                      <a:blip r:embed="rId10"/>
                      <a:srcRect/>
                      <a:stretch>
                        <a:fillRect/>
                      </a:stretch>
                    </p:blipFill>
                    <p:spPr bwMode="auto">
                      <a:xfrm>
                        <a:off x="4047743" y="1989138"/>
                        <a:ext cx="4821620" cy="3674516"/>
                      </a:xfrm>
                      <a:prstGeom prst="rect">
                        <a:avLst/>
                      </a:prstGeom>
                      <a:solidFill>
                        <a:schemeClr val="bg1"/>
                      </a:solidFill>
                      <a:ln w="76200">
                        <a:solidFill>
                          <a:srgbClr val="92D050"/>
                        </a:solidFill>
                      </a:ln>
                      <a:effec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E1797541-3945-05B7-4FFD-672A367AC4D2}"/>
              </a:ext>
            </a:extLst>
          </p:cNvPr>
          <p:cNvSpPr>
            <a:spLocks noGrp="1" noRot="1"/>
          </p:cNvSpPr>
          <p:nvPr>
            <p:ph type="body" idx="4294967295"/>
          </p:nvPr>
        </p:nvSpPr>
        <p:spPr>
          <a:xfrm>
            <a:off x="1620838" y="1196975"/>
            <a:ext cx="3887787" cy="576263"/>
          </a:xfrm>
          <a:solidFill>
            <a:srgbClr val="FFFFFF"/>
          </a:solidFill>
        </p:spPr>
        <p:txBody>
          <a:bodyPr/>
          <a:lstStyle/>
          <a:p>
            <a:pPr eaLnBrk="1" hangingPunct="1">
              <a:buFont typeface="Wingdings" panose="05000000000000000000" pitchFamily="2" charset="2"/>
              <a:buNone/>
            </a:pPr>
            <a:r>
              <a:rPr lang="zh-CN" altLang="en-US" sz="26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波速：</a:t>
            </a:r>
            <a:r>
              <a:rPr lang="zh-CN" altLang="en-US" sz="28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相速度</a:t>
            </a:r>
            <a:r>
              <a:rPr lang="en-US" altLang="zh-CN" sz="28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rPr>
              <a:t>群速度</a:t>
            </a:r>
          </a:p>
        </p:txBody>
      </p:sp>
      <p:sp>
        <p:nvSpPr>
          <p:cNvPr id="68611" name="Rectangle 2">
            <a:extLst>
              <a:ext uri="{FF2B5EF4-FFF2-40B4-BE49-F238E27FC236}">
                <a16:creationId xmlns:a16="http://schemas.microsoft.com/office/drawing/2014/main" id="{575F70C7-165B-D092-8F2F-154931A9DE1B}"/>
              </a:ext>
            </a:extLst>
          </p:cNvPr>
          <p:cNvSpPr>
            <a:spLocks noRot="1" noChangeArrowheads="1"/>
          </p:cNvSpPr>
          <p:nvPr/>
        </p:nvSpPr>
        <p:spPr bwMode="auto">
          <a:xfrm>
            <a:off x="301625" y="4445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在长波极限</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4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声</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学波</a:t>
            </a:r>
          </a:p>
        </p:txBody>
      </p:sp>
      <p:sp>
        <p:nvSpPr>
          <p:cNvPr id="1472525" name="Text Box 13">
            <a:extLst>
              <a:ext uri="{FF2B5EF4-FFF2-40B4-BE49-F238E27FC236}">
                <a16:creationId xmlns:a16="http://schemas.microsoft.com/office/drawing/2014/main" id="{250EFD3B-24F7-16E8-7427-2484CF15B001}"/>
              </a:ext>
            </a:extLst>
          </p:cNvPr>
          <p:cNvSpPr txBox="1">
            <a:spLocks noChangeArrowheads="1"/>
          </p:cNvSpPr>
          <p:nvPr/>
        </p:nvSpPr>
        <p:spPr bwMode="auto">
          <a:xfrm>
            <a:off x="782638" y="5084763"/>
            <a:ext cx="7561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2" eaLnBrk="1" hangingPunct="1">
              <a:spcBef>
                <a:spcPct val="0"/>
              </a:spcBef>
              <a:buFontTx/>
              <a:buNone/>
            </a:pP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时</a:t>
            </a:r>
            <a:r>
              <a:rPr lang="en-US" altLang="zh-CN" b="1" i="1">
                <a:latin typeface="Symbol" panose="05050102010706020507" pitchFamily="18" charset="2"/>
                <a:ea typeface="微软雅黑" panose="020B0503020204020204" pitchFamily="34" charset="-122"/>
                <a:cs typeface="Times New Roman" panose="02020603050405020304" pitchFamily="18" charset="0"/>
                <a:sym typeface="Symbol" panose="05050102010706020507" pitchFamily="18" charset="2"/>
              </a:rPr>
              <a:t>w</a:t>
            </a:r>
            <a:r>
              <a:rPr lang="en-US" altLang="zh-CN" b="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 </a:t>
            </a:r>
            <a:r>
              <a:rPr lang="zh-CN" altLang="en-US"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B</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1,  </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相位差</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qa </a:t>
            </a:r>
            <a:r>
              <a:rPr lang="en-US" altLang="zh-CN"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0</a:t>
            </a:r>
          </a:p>
        </p:txBody>
      </p:sp>
      <p:graphicFrame>
        <p:nvGraphicFramePr>
          <p:cNvPr id="68613" name="Object 8">
            <a:extLst>
              <a:ext uri="{FF2B5EF4-FFF2-40B4-BE49-F238E27FC236}">
                <a16:creationId xmlns:a16="http://schemas.microsoft.com/office/drawing/2014/main" id="{9F838617-986F-2F2B-644B-D39161EF8BC9}"/>
              </a:ext>
            </a:extLst>
          </p:cNvPr>
          <p:cNvGraphicFramePr>
            <a:graphicFrameLocks noChangeAspect="1"/>
          </p:cNvGraphicFramePr>
          <p:nvPr>
            <p:extLst>
              <p:ext uri="{D42A27DB-BD31-4B8C-83A1-F6EECF244321}">
                <p14:modId xmlns:p14="http://schemas.microsoft.com/office/powerpoint/2010/main" val="2490785483"/>
              </p:ext>
            </p:extLst>
          </p:nvPr>
        </p:nvGraphicFramePr>
        <p:xfrm>
          <a:off x="339725" y="1773238"/>
          <a:ext cx="4902200" cy="1381125"/>
        </p:xfrm>
        <a:graphic>
          <a:graphicData uri="http://schemas.openxmlformats.org/presentationml/2006/ole">
            <mc:AlternateContent xmlns:mc="http://schemas.openxmlformats.org/markup-compatibility/2006">
              <mc:Choice xmlns:v="urn:schemas-microsoft-com:vml" Requires="v">
                <p:oleObj name="Equation" r:id="rId3" imgW="2171520" imgH="609480" progId="Equation.DSMT4">
                  <p:embed/>
                </p:oleObj>
              </mc:Choice>
              <mc:Fallback>
                <p:oleObj name="Equation" r:id="rId3" imgW="2171520" imgH="609480" progId="Equation.DSMT4">
                  <p:embed/>
                  <p:pic>
                    <p:nvPicPr>
                      <p:cNvPr id="0" name="Object 8"/>
                      <p:cNvPicPr>
                        <a:picLocks noChangeAspect="1" noChangeArrowheads="1"/>
                      </p:cNvPicPr>
                      <p:nvPr/>
                    </p:nvPicPr>
                    <p:blipFill>
                      <a:blip r:embed="rId4"/>
                      <a:srcRect/>
                      <a:stretch>
                        <a:fillRect/>
                      </a:stretch>
                    </p:blipFill>
                    <p:spPr bwMode="auto">
                      <a:xfrm>
                        <a:off x="339725" y="1773238"/>
                        <a:ext cx="4902200" cy="1381125"/>
                      </a:xfrm>
                      <a:prstGeom prst="rect">
                        <a:avLst/>
                      </a:prstGeom>
                      <a:noFill/>
                      <a:ln w="38100">
                        <a:solidFill>
                          <a:srgbClr val="00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2">
            <a:extLst>
              <a:ext uri="{FF2B5EF4-FFF2-40B4-BE49-F238E27FC236}">
                <a16:creationId xmlns:a16="http://schemas.microsoft.com/office/drawing/2014/main" id="{4E99BCD2-BC56-B14B-667F-8484E3B279B2}"/>
              </a:ext>
            </a:extLst>
          </p:cNvPr>
          <p:cNvGrpSpPr>
            <a:grpSpLocks/>
          </p:cNvGrpSpPr>
          <p:nvPr/>
        </p:nvGrpSpPr>
        <p:grpSpPr bwMode="auto">
          <a:xfrm>
            <a:off x="4427538" y="2781300"/>
            <a:ext cx="4175125" cy="1103313"/>
            <a:chOff x="1611" y="1979"/>
            <a:chExt cx="2630" cy="695"/>
          </a:xfrm>
        </p:grpSpPr>
        <p:graphicFrame>
          <p:nvGraphicFramePr>
            <p:cNvPr id="68619" name="Object 10">
              <a:extLst>
                <a:ext uri="{FF2B5EF4-FFF2-40B4-BE49-F238E27FC236}">
                  <a16:creationId xmlns:a16="http://schemas.microsoft.com/office/drawing/2014/main" id="{386E5546-B6BC-5984-EB9D-74946796B1AE}"/>
                </a:ext>
              </a:extLst>
            </p:cNvPr>
            <p:cNvGraphicFramePr>
              <a:graphicFrameLocks noChangeAspect="1"/>
            </p:cNvGraphicFramePr>
            <p:nvPr/>
          </p:nvGraphicFramePr>
          <p:xfrm>
            <a:off x="2290" y="1979"/>
            <a:ext cx="1951" cy="695"/>
          </p:xfrm>
          <a:graphic>
            <a:graphicData uri="http://schemas.openxmlformats.org/presentationml/2006/ole">
              <mc:AlternateContent xmlns:mc="http://schemas.openxmlformats.org/markup-compatibility/2006">
                <mc:Choice xmlns:v="urn:schemas-microsoft-com:vml" Requires="v">
                  <p:oleObj name="公式" r:id="rId5" imgW="1282700" imgH="457200" progId="Equation.3">
                    <p:embed/>
                  </p:oleObj>
                </mc:Choice>
                <mc:Fallback>
                  <p:oleObj name="公式" r:id="rId5" imgW="1282700" imgH="457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0" y="1979"/>
                          <a:ext cx="1951"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20" name="AutoShape 21">
              <a:extLst>
                <a:ext uri="{FF2B5EF4-FFF2-40B4-BE49-F238E27FC236}">
                  <a16:creationId xmlns:a16="http://schemas.microsoft.com/office/drawing/2014/main" id="{EAB25923-F5C2-9A72-F51E-4388E5F2FB4C}"/>
                </a:ext>
              </a:extLst>
            </p:cNvPr>
            <p:cNvSpPr>
              <a:spLocks noChangeArrowheads="1"/>
            </p:cNvSpPr>
            <p:nvPr/>
          </p:nvSpPr>
          <p:spPr bwMode="auto">
            <a:xfrm>
              <a:off x="1611" y="2251"/>
              <a:ext cx="453" cy="227"/>
            </a:xfrm>
            <a:prstGeom prst="rightArrow">
              <a:avLst>
                <a:gd name="adj1" fmla="val 50000"/>
                <a:gd name="adj2" fmla="val 49890"/>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472535" name="Text Box 23">
            <a:extLst>
              <a:ext uri="{FF2B5EF4-FFF2-40B4-BE49-F238E27FC236}">
                <a16:creationId xmlns:a16="http://schemas.microsoft.com/office/drawing/2014/main" id="{E5568638-ACAF-8666-184E-1DA0FB63088B}"/>
              </a:ext>
            </a:extLst>
          </p:cNvPr>
          <p:cNvSpPr txBox="1">
            <a:spLocks noChangeArrowheads="1"/>
          </p:cNvSpPr>
          <p:nvPr/>
        </p:nvSpPr>
        <p:spPr bwMode="auto">
          <a:xfrm>
            <a:off x="684213" y="5589588"/>
            <a:ext cx="7777162" cy="8302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相邻原子同步运动</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原胞中两种原子的运动是完全一致的振幅和位相没有差别</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8616" name="Object 6">
            <a:extLst>
              <a:ext uri="{FF2B5EF4-FFF2-40B4-BE49-F238E27FC236}">
                <a16:creationId xmlns:a16="http://schemas.microsoft.com/office/drawing/2014/main" id="{07284A03-221D-115E-DEB3-6DBE160650AA}"/>
              </a:ext>
            </a:extLst>
          </p:cNvPr>
          <p:cNvGraphicFramePr>
            <a:graphicFrameLocks noChangeAspect="1"/>
          </p:cNvGraphicFramePr>
          <p:nvPr/>
        </p:nvGraphicFramePr>
        <p:xfrm>
          <a:off x="5618163" y="1052513"/>
          <a:ext cx="3346450" cy="1214437"/>
        </p:xfrm>
        <a:graphic>
          <a:graphicData uri="http://schemas.openxmlformats.org/presentationml/2006/ole">
            <mc:AlternateContent xmlns:mc="http://schemas.openxmlformats.org/markup-compatibility/2006">
              <mc:Choice xmlns:v="urn:schemas-microsoft-com:vml" Requires="v">
                <p:oleObj name="公式" r:id="rId7" imgW="1257300" imgH="457200" progId="Equation.3">
                  <p:embed/>
                </p:oleObj>
              </mc:Choice>
              <mc:Fallback>
                <p:oleObj name="公式" r:id="rId7" imgW="1257300" imgH="457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8163" y="1052513"/>
                        <a:ext cx="3346450" cy="1214437"/>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7" name="灯片编号占位符 13">
            <a:extLst>
              <a:ext uri="{FF2B5EF4-FFF2-40B4-BE49-F238E27FC236}">
                <a16:creationId xmlns:a16="http://schemas.microsoft.com/office/drawing/2014/main" id="{832F507D-F63D-FFF0-9926-EB66C4CCEB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4BF037A-8166-4D9D-A895-068005961B6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8618" name="Picture 16">
            <a:extLst>
              <a:ext uri="{FF2B5EF4-FFF2-40B4-BE49-F238E27FC236}">
                <a16:creationId xmlns:a16="http://schemas.microsoft.com/office/drawing/2014/main" id="{94AFD1A4-B3B9-D499-C1BB-84F3E442CB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3213100"/>
            <a:ext cx="41052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72525"/>
                                        </p:tgtEl>
                                        <p:attrNameLst>
                                          <p:attrName>style.visibility</p:attrName>
                                        </p:attrNameLst>
                                      </p:cBhvr>
                                      <p:to>
                                        <p:strVal val="visible"/>
                                      </p:to>
                                    </p:set>
                                    <p:animEffect transition="in" filter="dissolve">
                                      <p:cBhvr>
                                        <p:cTn id="12" dur="500"/>
                                        <p:tgtEl>
                                          <p:spTgt spid="14725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472535"/>
                                        </p:tgtEl>
                                        <p:attrNameLst>
                                          <p:attrName>style.visibility</p:attrName>
                                        </p:attrNameLst>
                                      </p:cBhvr>
                                      <p:to>
                                        <p:strVal val="visible"/>
                                      </p:to>
                                    </p:set>
                                    <p:animEffect transition="in" filter="slide(fromBottom)">
                                      <p:cBhvr>
                                        <p:cTn id="17" dur="500"/>
                                        <p:tgtEl>
                                          <p:spTgt spid="147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25" grpId="0"/>
      <p:bldP spid="147253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01313E9E-63D6-C71D-9708-0592B4DEFDD1}"/>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A6D66210-1867-4304-AC19-3344D0974AD5}"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49</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0659" name="Rectangle 3">
            <a:extLst>
              <a:ext uri="{FF2B5EF4-FFF2-40B4-BE49-F238E27FC236}">
                <a16:creationId xmlns:a16="http://schemas.microsoft.com/office/drawing/2014/main" id="{6AB55E26-6283-D37B-6A8C-DF14E34B2109}"/>
              </a:ext>
            </a:extLst>
          </p:cNvPr>
          <p:cNvSpPr>
            <a:spLocks noGrp="1" noRot="1"/>
          </p:cNvSpPr>
          <p:nvPr>
            <p:ph type="body" idx="4294967295"/>
          </p:nvPr>
        </p:nvSpPr>
        <p:spPr>
          <a:xfrm>
            <a:off x="914400" y="1268413"/>
            <a:ext cx="3729038" cy="533400"/>
          </a:xfrm>
          <a:solidFill>
            <a:srgbClr val="FFFFFF"/>
          </a:solidFill>
        </p:spPr>
        <p:txBody>
          <a:bodyPr/>
          <a:lstStyle/>
          <a:p>
            <a:pPr eaLnBrk="1" hangingPunct="1">
              <a:lnSpc>
                <a:spcPct val="90000"/>
              </a:lnSpc>
              <a:buFont typeface="Wingdings" panose="05000000000000000000" pitchFamily="2" charset="2"/>
              <a:buNone/>
            </a:pPr>
            <a:r>
              <a:rPr lang="en-US" altLang="zh-CN"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600" b="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光学波色散关系</a:t>
            </a: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eaLnBrk="1" hangingPunct="1">
              <a:lnSpc>
                <a:spcPct val="90000"/>
              </a:lnSpc>
            </a:pPr>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graphicFrame>
        <p:nvGraphicFramePr>
          <p:cNvPr id="70660" name="Object 6">
            <a:extLst>
              <a:ext uri="{FF2B5EF4-FFF2-40B4-BE49-F238E27FC236}">
                <a16:creationId xmlns:a16="http://schemas.microsoft.com/office/drawing/2014/main" id="{E8437BDE-BA6F-9789-89E6-C78710ABDE8F}"/>
              </a:ext>
            </a:extLst>
          </p:cNvPr>
          <p:cNvGraphicFramePr>
            <a:graphicFrameLocks noChangeAspect="1"/>
          </p:cNvGraphicFramePr>
          <p:nvPr>
            <p:extLst>
              <p:ext uri="{D42A27DB-BD31-4B8C-83A1-F6EECF244321}">
                <p14:modId xmlns:p14="http://schemas.microsoft.com/office/powerpoint/2010/main" val="1272220776"/>
              </p:ext>
            </p:extLst>
          </p:nvPr>
        </p:nvGraphicFramePr>
        <p:xfrm>
          <a:off x="1885033" y="1646511"/>
          <a:ext cx="5207248" cy="1150392"/>
        </p:xfrm>
        <a:graphic>
          <a:graphicData uri="http://schemas.openxmlformats.org/presentationml/2006/ole">
            <mc:AlternateContent xmlns:mc="http://schemas.openxmlformats.org/markup-compatibility/2006">
              <mc:Choice xmlns:v="urn:schemas-microsoft-com:vml" Requires="v">
                <p:oleObj name="Equation" r:id="rId3" imgW="2895480" imgH="634680" progId="Equation.DSMT4">
                  <p:embed/>
                </p:oleObj>
              </mc:Choice>
              <mc:Fallback>
                <p:oleObj name="Equation" r:id="rId3" imgW="2895480" imgH="634680" progId="Equation.DSMT4">
                  <p:embed/>
                  <p:pic>
                    <p:nvPicPr>
                      <p:cNvPr id="0" name="Object 6"/>
                      <p:cNvPicPr>
                        <a:picLocks noChangeAspect="1" noChangeArrowheads="1"/>
                      </p:cNvPicPr>
                      <p:nvPr/>
                    </p:nvPicPr>
                    <p:blipFill>
                      <a:blip r:embed="rId4"/>
                      <a:srcRect/>
                      <a:stretch>
                        <a:fillRect/>
                      </a:stretch>
                    </p:blipFill>
                    <p:spPr bwMode="auto">
                      <a:xfrm>
                        <a:off x="1885033" y="1646511"/>
                        <a:ext cx="5207248" cy="1150392"/>
                      </a:xfrm>
                      <a:prstGeom prst="rect">
                        <a:avLst/>
                      </a:prstGeom>
                      <a:noFill/>
                      <a:ln>
                        <a:noFill/>
                      </a:ln>
                    </p:spPr>
                  </p:pic>
                </p:oleObj>
              </mc:Fallback>
            </mc:AlternateContent>
          </a:graphicData>
        </a:graphic>
      </p:graphicFrame>
      <p:graphicFrame>
        <p:nvGraphicFramePr>
          <p:cNvPr id="70661" name="Object 7">
            <a:extLst>
              <a:ext uri="{FF2B5EF4-FFF2-40B4-BE49-F238E27FC236}">
                <a16:creationId xmlns:a16="http://schemas.microsoft.com/office/drawing/2014/main" id="{F1FDB7F1-9EFB-B1A0-C548-4CED759C00EA}"/>
              </a:ext>
            </a:extLst>
          </p:cNvPr>
          <p:cNvGraphicFramePr>
            <a:graphicFrameLocks noChangeAspect="1"/>
          </p:cNvGraphicFramePr>
          <p:nvPr/>
        </p:nvGraphicFramePr>
        <p:xfrm>
          <a:off x="1979613" y="3436938"/>
          <a:ext cx="2236787" cy="2152650"/>
        </p:xfrm>
        <a:graphic>
          <a:graphicData uri="http://schemas.openxmlformats.org/presentationml/2006/ole">
            <mc:AlternateContent xmlns:mc="http://schemas.openxmlformats.org/markup-compatibility/2006">
              <mc:Choice xmlns:v="urn:schemas-microsoft-com:vml" Requires="v">
                <p:oleObj name="公式" r:id="rId5" imgW="1143000" imgH="1092200" progId="Equation.3">
                  <p:embed/>
                </p:oleObj>
              </mc:Choice>
              <mc:Fallback>
                <p:oleObj name="公式" r:id="rId5" imgW="1143000" imgH="1092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436938"/>
                        <a:ext cx="2236787"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Rectangle 2">
            <a:extLst>
              <a:ext uri="{FF2B5EF4-FFF2-40B4-BE49-F238E27FC236}">
                <a16:creationId xmlns:a16="http://schemas.microsoft.com/office/drawing/2014/main" id="{DF980592-3A13-F92D-44DD-591280A1DD8B}"/>
              </a:ext>
            </a:extLst>
          </p:cNvPr>
          <p:cNvSpPr>
            <a:spLocks noRot="1" noChangeArrowheads="1"/>
          </p:cNvSpPr>
          <p:nvPr/>
        </p:nvSpPr>
        <p:spPr bwMode="auto">
          <a:xfrm>
            <a:off x="301625" y="125413"/>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在长波极限</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40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光</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学波</a:t>
            </a:r>
          </a:p>
        </p:txBody>
      </p:sp>
      <p:sp>
        <p:nvSpPr>
          <p:cNvPr id="70663" name="Text Box 12">
            <a:extLst>
              <a:ext uri="{FF2B5EF4-FFF2-40B4-BE49-F238E27FC236}">
                <a16:creationId xmlns:a16="http://schemas.microsoft.com/office/drawing/2014/main" id="{C0A41873-8857-C21B-4D0F-49CB82A77350}"/>
              </a:ext>
            </a:extLst>
          </p:cNvPr>
          <p:cNvSpPr txBox="1">
            <a:spLocks noChangeArrowheads="1"/>
          </p:cNvSpPr>
          <p:nvPr/>
        </p:nvSpPr>
        <p:spPr bwMode="auto">
          <a:xfrm>
            <a:off x="663575" y="2986088"/>
            <a:ext cx="3021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当</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，为长光学波</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0664" name="Rectangle 13">
            <a:extLst>
              <a:ext uri="{FF2B5EF4-FFF2-40B4-BE49-F238E27FC236}">
                <a16:creationId xmlns:a16="http://schemas.microsoft.com/office/drawing/2014/main" id="{5330EDF9-8EFD-3832-347B-2EFD5608691B}"/>
              </a:ext>
            </a:extLst>
          </p:cNvPr>
          <p:cNvSpPr>
            <a:spLocks noChangeArrowheads="1"/>
          </p:cNvSpPr>
          <p:nvPr/>
        </p:nvSpPr>
        <p:spPr bwMode="auto">
          <a:xfrm>
            <a:off x="323850" y="4508500"/>
            <a:ext cx="2087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频率最高</a:t>
            </a:r>
          </a:p>
        </p:txBody>
      </p:sp>
      <p:sp>
        <p:nvSpPr>
          <p:cNvPr id="70667" name="灯片编号占位符 13">
            <a:extLst>
              <a:ext uri="{FF2B5EF4-FFF2-40B4-BE49-F238E27FC236}">
                <a16:creationId xmlns:a16="http://schemas.microsoft.com/office/drawing/2014/main" id="{4D1249F1-12D8-7A25-8BB3-CDA54A44D2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58EF199-605B-4C52-A72A-74916D8061F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对象 1">
            <a:extLst>
              <a:ext uri="{FF2B5EF4-FFF2-40B4-BE49-F238E27FC236}">
                <a16:creationId xmlns:a16="http://schemas.microsoft.com/office/drawing/2014/main" id="{2BE75ACF-15A4-C9FC-0217-466212A8FF9C}"/>
              </a:ext>
            </a:extLst>
          </p:cNvPr>
          <p:cNvGraphicFramePr>
            <a:graphicFrameLocks noChangeAspect="1"/>
          </p:cNvGraphicFramePr>
          <p:nvPr>
            <p:extLst>
              <p:ext uri="{D42A27DB-BD31-4B8C-83A1-F6EECF244321}">
                <p14:modId xmlns:p14="http://schemas.microsoft.com/office/powerpoint/2010/main" val="3937817473"/>
              </p:ext>
            </p:extLst>
          </p:nvPr>
        </p:nvGraphicFramePr>
        <p:xfrm>
          <a:off x="4206032" y="3175001"/>
          <a:ext cx="4342368" cy="3309282"/>
        </p:xfrm>
        <a:graphic>
          <a:graphicData uri="http://schemas.openxmlformats.org/presentationml/2006/ole">
            <mc:AlternateContent xmlns:mc="http://schemas.openxmlformats.org/markup-compatibility/2006">
              <mc:Choice xmlns:v="urn:schemas-microsoft-com:vml" Requires="v">
                <p:oleObj name="Graph" r:id="rId7" imgW="9601200" imgH="7315011" progId="Origin50.Graph">
                  <p:embed/>
                </p:oleObj>
              </mc:Choice>
              <mc:Fallback>
                <p:oleObj name="Graph" r:id="rId7" imgW="9601200" imgH="7315011" progId="Origin50.Graph">
                  <p:embed/>
                  <p:pic>
                    <p:nvPicPr>
                      <p:cNvPr id="5" name="对象 1">
                        <a:extLst>
                          <a:ext uri="{FF2B5EF4-FFF2-40B4-BE49-F238E27FC236}">
                            <a16:creationId xmlns:a16="http://schemas.microsoft.com/office/drawing/2014/main" id="{683E47F1-18A6-8BF1-65A1-57761C76F09A}"/>
                          </a:ext>
                        </a:extLst>
                      </p:cNvPr>
                      <p:cNvPicPr>
                        <a:picLocks noChangeAspect="1" noChangeArrowheads="1"/>
                      </p:cNvPicPr>
                      <p:nvPr/>
                    </p:nvPicPr>
                    <p:blipFill>
                      <a:blip r:embed="rId8"/>
                      <a:srcRect/>
                      <a:stretch>
                        <a:fillRect/>
                      </a:stretch>
                    </p:blipFill>
                    <p:spPr bwMode="auto">
                      <a:xfrm>
                        <a:off x="4206032" y="3175001"/>
                        <a:ext cx="4342368" cy="3309282"/>
                      </a:xfrm>
                      <a:prstGeom prst="rect">
                        <a:avLst/>
                      </a:prstGeom>
                      <a:solidFill>
                        <a:schemeClr val="bg1"/>
                      </a:solidFill>
                      <a:ln w="76200">
                        <a:solidFill>
                          <a:srgbClr val="92D050"/>
                        </a:solidFill>
                      </a:ln>
                      <a:effectLst/>
                    </p:spPr>
                  </p:pic>
                </p:oleObj>
              </mc:Fallback>
            </mc:AlternateContent>
          </a:graphicData>
        </a:graphic>
      </p:graphicFrame>
      <p:sp>
        <p:nvSpPr>
          <p:cNvPr id="70666" name="Oval 16">
            <a:extLst>
              <a:ext uri="{FF2B5EF4-FFF2-40B4-BE49-F238E27FC236}">
                <a16:creationId xmlns:a16="http://schemas.microsoft.com/office/drawing/2014/main" id="{1A811E42-34D2-BC7F-22AE-960DF6CA0AAF}"/>
              </a:ext>
            </a:extLst>
          </p:cNvPr>
          <p:cNvSpPr>
            <a:spLocks noChangeArrowheads="1"/>
          </p:cNvSpPr>
          <p:nvPr/>
        </p:nvSpPr>
        <p:spPr bwMode="auto">
          <a:xfrm>
            <a:off x="6283325" y="3284538"/>
            <a:ext cx="360363" cy="6477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b="1">
              <a:solidFill>
                <a:srgbClr val="660066"/>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CBD0B8C9-FF22-46BB-D2D3-5B550CFA762E}"/>
              </a:ext>
            </a:extLst>
          </p:cNvPr>
          <p:cNvSpPr>
            <a:spLocks noGrp="1"/>
          </p:cNvSpPr>
          <p:nvPr>
            <p:ph type="title"/>
          </p:nvPr>
        </p:nvSpPr>
        <p:spPr/>
        <p:txBody>
          <a:bodyPr/>
          <a:lstStyle/>
          <a:p>
            <a:r>
              <a:rPr lang="zh-CN" altLang="en-US"/>
              <a:t>黄昆</a:t>
            </a:r>
          </a:p>
        </p:txBody>
      </p:sp>
      <p:sp>
        <p:nvSpPr>
          <p:cNvPr id="8195" name="灯片编号占位符 5">
            <a:extLst>
              <a:ext uri="{FF2B5EF4-FFF2-40B4-BE49-F238E27FC236}">
                <a16:creationId xmlns:a16="http://schemas.microsoft.com/office/drawing/2014/main" id="{10A1FE8A-2949-DCA6-416D-BD20263B6B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99B5B45-E12F-495B-92DF-A7D4BBFFEAE7}" type="slidenum">
              <a:rPr lang="zh-CN" altLang="en-US" sz="1200" smtClean="0">
                <a:solidFill>
                  <a:srgbClr val="898989"/>
                </a:solidFill>
              </a:rPr>
              <a:pPr>
                <a:spcBef>
                  <a:spcPct val="0"/>
                </a:spcBef>
                <a:buFontTx/>
                <a:buNone/>
              </a:pPr>
              <a:t>5</a:t>
            </a:fld>
            <a:endParaRPr lang="zh-CN" altLang="en-US" sz="1200">
              <a:solidFill>
                <a:srgbClr val="898989"/>
              </a:solidFill>
            </a:endParaRPr>
          </a:p>
        </p:txBody>
      </p:sp>
      <p:pic>
        <p:nvPicPr>
          <p:cNvPr id="8196" name="Picture 2" descr=" 名人和夫人简介（10）——黄昆和夫人李爱扶">
            <a:extLst>
              <a:ext uri="{FF2B5EF4-FFF2-40B4-BE49-F238E27FC236}">
                <a16:creationId xmlns:a16="http://schemas.microsoft.com/office/drawing/2014/main" id="{F613A06C-213A-D79D-DB40-AE9D61936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188" y="1268413"/>
            <a:ext cx="339725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descr="http://www.southcn.com/weekend/top/200507140016_30716.jpg">
            <a:extLst>
              <a:ext uri="{FF2B5EF4-FFF2-40B4-BE49-F238E27FC236}">
                <a16:creationId xmlns:a16="http://schemas.microsoft.com/office/drawing/2014/main" id="{08EC70D9-98E5-F0B2-F1C4-5897B3EDD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3513" y="1692275"/>
            <a:ext cx="28575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http://www.southcn.com/weekend/top/200507140016_30717.jpg">
            <a:extLst>
              <a:ext uri="{FF2B5EF4-FFF2-40B4-BE49-F238E27FC236}">
                <a16:creationId xmlns:a16="http://schemas.microsoft.com/office/drawing/2014/main" id="{372D5293-CE6F-A34A-E1F9-13878052B1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3860800"/>
            <a:ext cx="3709988"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a:extLst>
              <a:ext uri="{FF2B5EF4-FFF2-40B4-BE49-F238E27FC236}">
                <a16:creationId xmlns:a16="http://schemas.microsoft.com/office/drawing/2014/main" id="{DEF2C150-25BD-8884-8435-849E682BC262}"/>
              </a:ext>
            </a:extLst>
          </p:cNvPr>
          <p:cNvSpPr>
            <a:spLocks noGrp="1" noRot="1"/>
          </p:cNvSpPr>
          <p:nvPr>
            <p:ph type="body" idx="4294967295"/>
          </p:nvPr>
        </p:nvSpPr>
        <p:spPr>
          <a:xfrm>
            <a:off x="1979613" y="1052513"/>
            <a:ext cx="4824412" cy="431800"/>
          </a:xfrm>
          <a:solidFill>
            <a:srgbClr val="FFFFFF"/>
          </a:solidFill>
        </p:spPr>
        <p:txBody>
          <a:bodyPr/>
          <a:lstStyle/>
          <a:p>
            <a:pPr eaLnBrk="1" hangingPunct="1">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波速：群速度为</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33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
        <p:nvSpPr>
          <p:cNvPr id="72707" name="Rectangle 8">
            <a:extLst>
              <a:ext uri="{FF2B5EF4-FFF2-40B4-BE49-F238E27FC236}">
                <a16:creationId xmlns:a16="http://schemas.microsoft.com/office/drawing/2014/main" id="{388A532E-058A-96AC-F629-D06C45A13662}"/>
              </a:ext>
            </a:extLst>
          </p:cNvPr>
          <p:cNvSpPr>
            <a:spLocks noChangeArrowheads="1"/>
          </p:cNvSpPr>
          <p:nvPr/>
        </p:nvSpPr>
        <p:spPr bwMode="auto">
          <a:xfrm>
            <a:off x="0" y="28114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708" name="Rectangle 2">
            <a:extLst>
              <a:ext uri="{FF2B5EF4-FFF2-40B4-BE49-F238E27FC236}">
                <a16:creationId xmlns:a16="http://schemas.microsoft.com/office/drawing/2014/main" id="{556FDD7E-BBD6-04D8-948E-DEE0097F227B}"/>
              </a:ext>
            </a:extLst>
          </p:cNvPr>
          <p:cNvSpPr>
            <a:spLocks noRot="1" noChangeArrowheads="1"/>
          </p:cNvSpPr>
          <p:nvPr/>
        </p:nvSpPr>
        <p:spPr bwMode="auto">
          <a:xfrm>
            <a:off x="301625" y="125413"/>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在长波极限</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4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光</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学波</a:t>
            </a:r>
          </a:p>
        </p:txBody>
      </p:sp>
      <p:graphicFrame>
        <p:nvGraphicFramePr>
          <p:cNvPr id="72709" name="Object 8">
            <a:extLst>
              <a:ext uri="{FF2B5EF4-FFF2-40B4-BE49-F238E27FC236}">
                <a16:creationId xmlns:a16="http://schemas.microsoft.com/office/drawing/2014/main" id="{480425B0-CDD8-7B88-3E8B-FB2266260C43}"/>
              </a:ext>
            </a:extLst>
          </p:cNvPr>
          <p:cNvGraphicFramePr>
            <a:graphicFrameLocks noChangeAspect="1"/>
          </p:cNvGraphicFramePr>
          <p:nvPr>
            <p:extLst>
              <p:ext uri="{D42A27DB-BD31-4B8C-83A1-F6EECF244321}">
                <p14:modId xmlns:p14="http://schemas.microsoft.com/office/powerpoint/2010/main" val="2242093395"/>
              </p:ext>
            </p:extLst>
          </p:nvPr>
        </p:nvGraphicFramePr>
        <p:xfrm>
          <a:off x="207963" y="1612900"/>
          <a:ext cx="4627562" cy="1304925"/>
        </p:xfrm>
        <a:graphic>
          <a:graphicData uri="http://schemas.openxmlformats.org/presentationml/2006/ole">
            <mc:AlternateContent xmlns:mc="http://schemas.openxmlformats.org/markup-compatibility/2006">
              <mc:Choice xmlns:v="urn:schemas-microsoft-com:vml" Requires="v">
                <p:oleObj name="Equation" r:id="rId3" imgW="2171520" imgH="609480" progId="Equation.DSMT4">
                  <p:embed/>
                </p:oleObj>
              </mc:Choice>
              <mc:Fallback>
                <p:oleObj name="Equation" r:id="rId3" imgW="2171520" imgH="609480" progId="Equation.DSMT4">
                  <p:embed/>
                  <p:pic>
                    <p:nvPicPr>
                      <p:cNvPr id="0" name="Object 8"/>
                      <p:cNvPicPr>
                        <a:picLocks noChangeAspect="1" noChangeArrowheads="1"/>
                      </p:cNvPicPr>
                      <p:nvPr/>
                    </p:nvPicPr>
                    <p:blipFill>
                      <a:blip r:embed="rId4"/>
                      <a:srcRect/>
                      <a:stretch>
                        <a:fillRect/>
                      </a:stretch>
                    </p:blipFill>
                    <p:spPr bwMode="auto">
                      <a:xfrm>
                        <a:off x="207963" y="1612900"/>
                        <a:ext cx="4627562" cy="1304925"/>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
            <a:extLst>
              <a:ext uri="{FF2B5EF4-FFF2-40B4-BE49-F238E27FC236}">
                <a16:creationId xmlns:a16="http://schemas.microsoft.com/office/drawing/2014/main" id="{DC016433-D8B9-28F1-141C-F80923D7D433}"/>
              </a:ext>
            </a:extLst>
          </p:cNvPr>
          <p:cNvGrpSpPr>
            <a:grpSpLocks/>
          </p:cNvGrpSpPr>
          <p:nvPr/>
        </p:nvGrpSpPr>
        <p:grpSpPr bwMode="auto">
          <a:xfrm>
            <a:off x="227013" y="2673351"/>
            <a:ext cx="6865938" cy="2209801"/>
            <a:chOff x="143" y="1797"/>
            <a:chExt cx="4325" cy="1392"/>
          </a:xfrm>
        </p:grpSpPr>
        <p:graphicFrame>
          <p:nvGraphicFramePr>
            <p:cNvPr id="72716" name="Object 9">
              <a:extLst>
                <a:ext uri="{FF2B5EF4-FFF2-40B4-BE49-F238E27FC236}">
                  <a16:creationId xmlns:a16="http://schemas.microsoft.com/office/drawing/2014/main" id="{47F1C38F-22D4-19BE-BA78-A874DA58FDAD}"/>
                </a:ext>
              </a:extLst>
            </p:cNvPr>
            <p:cNvGraphicFramePr>
              <a:graphicFrameLocks noChangeAspect="1"/>
            </p:cNvGraphicFramePr>
            <p:nvPr>
              <p:extLst>
                <p:ext uri="{D42A27DB-BD31-4B8C-83A1-F6EECF244321}">
                  <p14:modId xmlns:p14="http://schemas.microsoft.com/office/powerpoint/2010/main" val="492147977"/>
                </p:ext>
              </p:extLst>
            </p:nvPr>
          </p:nvGraphicFramePr>
          <p:xfrm>
            <a:off x="143" y="2016"/>
            <a:ext cx="4325" cy="1173"/>
          </p:xfrm>
          <a:graphic>
            <a:graphicData uri="http://schemas.openxmlformats.org/presentationml/2006/ole">
              <mc:AlternateContent xmlns:mc="http://schemas.openxmlformats.org/markup-compatibility/2006">
                <mc:Choice xmlns:v="urn:schemas-microsoft-com:vml" Requires="v">
                  <p:oleObj name="Equation" r:id="rId5" imgW="3136680" imgH="850680" progId="Equation.DSMT4">
                    <p:embed/>
                  </p:oleObj>
                </mc:Choice>
                <mc:Fallback>
                  <p:oleObj name="Equation" r:id="rId5" imgW="3136680" imgH="850680" progId="Equation.DSMT4">
                    <p:embed/>
                    <p:pic>
                      <p:nvPicPr>
                        <p:cNvPr id="0" name="Object 9"/>
                        <p:cNvPicPr>
                          <a:picLocks noChangeAspect="1" noChangeArrowheads="1"/>
                        </p:cNvPicPr>
                        <p:nvPr/>
                      </p:nvPicPr>
                      <p:blipFill>
                        <a:blip r:embed="rId6"/>
                        <a:srcRect/>
                        <a:stretch>
                          <a:fillRect/>
                        </a:stretch>
                      </p:blipFill>
                      <p:spPr bwMode="auto">
                        <a:xfrm>
                          <a:off x="143" y="2016"/>
                          <a:ext cx="4325" cy="1173"/>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7" name="AutoShape 9">
              <a:extLst>
                <a:ext uri="{FF2B5EF4-FFF2-40B4-BE49-F238E27FC236}">
                  <a16:creationId xmlns:a16="http://schemas.microsoft.com/office/drawing/2014/main" id="{BF273AD8-1F18-8F65-8344-A364A55D6314}"/>
                </a:ext>
              </a:extLst>
            </p:cNvPr>
            <p:cNvSpPr>
              <a:spLocks noChangeArrowheads="1"/>
            </p:cNvSpPr>
            <p:nvPr/>
          </p:nvSpPr>
          <p:spPr bwMode="auto">
            <a:xfrm>
              <a:off x="1292" y="1797"/>
              <a:ext cx="227" cy="408"/>
            </a:xfrm>
            <a:prstGeom prst="downArrow">
              <a:avLst>
                <a:gd name="adj1" fmla="val 50000"/>
                <a:gd name="adj2" fmla="val 44934"/>
              </a:avLst>
            </a:prstGeom>
            <a:solidFill>
              <a:schemeClr val="accent1"/>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 name="Group 10">
            <a:extLst>
              <a:ext uri="{FF2B5EF4-FFF2-40B4-BE49-F238E27FC236}">
                <a16:creationId xmlns:a16="http://schemas.microsoft.com/office/drawing/2014/main" id="{3B382B0D-355E-FF13-73D3-A745DF7277EA}"/>
              </a:ext>
            </a:extLst>
          </p:cNvPr>
          <p:cNvGrpSpPr>
            <a:grpSpLocks/>
          </p:cNvGrpSpPr>
          <p:nvPr/>
        </p:nvGrpSpPr>
        <p:grpSpPr bwMode="auto">
          <a:xfrm>
            <a:off x="4932363" y="1484313"/>
            <a:ext cx="3605212" cy="1327150"/>
            <a:chOff x="3107" y="935"/>
            <a:chExt cx="2271" cy="836"/>
          </a:xfrm>
        </p:grpSpPr>
        <p:graphicFrame>
          <p:nvGraphicFramePr>
            <p:cNvPr id="72714" name="Object 7">
              <a:extLst>
                <a:ext uri="{FF2B5EF4-FFF2-40B4-BE49-F238E27FC236}">
                  <a16:creationId xmlns:a16="http://schemas.microsoft.com/office/drawing/2014/main" id="{1643BB12-CBE0-9F4F-5991-8567DEABE597}"/>
                </a:ext>
              </a:extLst>
            </p:cNvPr>
            <p:cNvGraphicFramePr>
              <a:graphicFrameLocks noChangeAspect="1"/>
            </p:cNvGraphicFramePr>
            <p:nvPr/>
          </p:nvGraphicFramePr>
          <p:xfrm>
            <a:off x="3969" y="935"/>
            <a:ext cx="1409" cy="836"/>
          </p:xfrm>
          <a:graphic>
            <a:graphicData uri="http://schemas.openxmlformats.org/presentationml/2006/ole">
              <mc:AlternateContent xmlns:mc="http://schemas.openxmlformats.org/markup-compatibility/2006">
                <mc:Choice xmlns:v="urn:schemas-microsoft-com:vml" Requires="v">
                  <p:oleObj name="公式" r:id="rId7" imgW="1143000" imgH="673100" progId="Equation.3">
                    <p:embed/>
                  </p:oleObj>
                </mc:Choice>
                <mc:Fallback>
                  <p:oleObj name="公式" r:id="rId7" imgW="1143000" imgH="673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9" y="935"/>
                          <a:ext cx="1409" cy="836"/>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5" name="AutoShape 12">
              <a:extLst>
                <a:ext uri="{FF2B5EF4-FFF2-40B4-BE49-F238E27FC236}">
                  <a16:creationId xmlns:a16="http://schemas.microsoft.com/office/drawing/2014/main" id="{103DB866-C67F-B4FB-8365-D8F47A8B8639}"/>
                </a:ext>
              </a:extLst>
            </p:cNvPr>
            <p:cNvSpPr>
              <a:spLocks noChangeArrowheads="1"/>
            </p:cNvSpPr>
            <p:nvPr/>
          </p:nvSpPr>
          <p:spPr bwMode="auto">
            <a:xfrm>
              <a:off x="3107" y="1253"/>
              <a:ext cx="771" cy="226"/>
            </a:xfrm>
            <a:prstGeom prst="leftArrow">
              <a:avLst>
                <a:gd name="adj1" fmla="val 50000"/>
                <a:gd name="adj2" fmla="val 85288"/>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826830" name="Text Box 14">
            <a:extLst>
              <a:ext uri="{FF2B5EF4-FFF2-40B4-BE49-F238E27FC236}">
                <a16:creationId xmlns:a16="http://schemas.microsoft.com/office/drawing/2014/main" id="{7928A325-2532-C7CE-7C5A-613B88C6262F}"/>
              </a:ext>
            </a:extLst>
          </p:cNvPr>
          <p:cNvSpPr txBox="1">
            <a:spLocks noChangeArrowheads="1"/>
          </p:cNvSpPr>
          <p:nvPr/>
        </p:nvSpPr>
        <p:spPr bwMode="auto">
          <a:xfrm>
            <a:off x="744538" y="5373688"/>
            <a:ext cx="7653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相邻原子振动相反，振幅反比于原子质量</a:t>
            </a:r>
          </a:p>
        </p:txBody>
      </p:sp>
      <p:sp>
        <p:nvSpPr>
          <p:cNvPr id="72713" name="灯片编号占位符 14">
            <a:extLst>
              <a:ext uri="{FF2B5EF4-FFF2-40B4-BE49-F238E27FC236}">
                <a16:creationId xmlns:a16="http://schemas.microsoft.com/office/drawing/2014/main" id="{C901A623-E453-321E-1EAD-1AA7C93427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5E1DFC5-54C0-41AD-A74D-8E4279A7E401}"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To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826830"/>
                                        </p:tgtEl>
                                        <p:attrNameLst>
                                          <p:attrName>style.visibility</p:attrName>
                                        </p:attrNameLst>
                                      </p:cBhvr>
                                      <p:to>
                                        <p:strVal val="visible"/>
                                      </p:to>
                                    </p:set>
                                    <p:animEffect transition="in" filter="slide(fromBottom)">
                                      <p:cBhvr>
                                        <p:cTn id="17" dur="500"/>
                                        <p:tgtEl>
                                          <p:spTgt spid="1826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683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F7D137D6-B192-32DE-E128-CA4A3EC680BD}"/>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160FA6BC-0BE9-4829-8650-E7AAAFFF44AF}" type="slidenum">
              <a:rPr lang="en-US" altLang="zh-CN"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51</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55" name="Rectangle 4">
            <a:extLst>
              <a:ext uri="{FF2B5EF4-FFF2-40B4-BE49-F238E27FC236}">
                <a16:creationId xmlns:a16="http://schemas.microsoft.com/office/drawing/2014/main" id="{C0909ABA-66AA-4932-7DE5-2C3DBFA6E205}"/>
              </a:ext>
            </a:extLst>
          </p:cNvPr>
          <p:cNvSpPr>
            <a:spLocks noGrp="1" noRot="1"/>
          </p:cNvSpPr>
          <p:nvPr>
            <p:ph type="body" idx="4294967295"/>
          </p:nvPr>
        </p:nvSpPr>
        <p:spPr>
          <a:xfrm>
            <a:off x="2149475" y="1084263"/>
            <a:ext cx="4824413" cy="431800"/>
          </a:xfrm>
          <a:solidFill>
            <a:srgbClr val="FFFFFF"/>
          </a:solidFill>
        </p:spPr>
        <p:txBody>
          <a:bodyPr/>
          <a:lstStyle/>
          <a:p>
            <a:pPr eaLnBrk="1" hangingPunct="1">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波速：相速度</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，群速度为</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sz="33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
        <p:nvSpPr>
          <p:cNvPr id="74756" name="Rectangle 8">
            <a:extLst>
              <a:ext uri="{FF2B5EF4-FFF2-40B4-BE49-F238E27FC236}">
                <a16:creationId xmlns:a16="http://schemas.microsoft.com/office/drawing/2014/main" id="{56FFB790-E96C-BE3D-0D81-4B129F3AA44C}"/>
              </a:ext>
            </a:extLst>
          </p:cNvPr>
          <p:cNvSpPr>
            <a:spLocks noChangeArrowheads="1"/>
          </p:cNvSpPr>
          <p:nvPr/>
        </p:nvSpPr>
        <p:spPr bwMode="auto">
          <a:xfrm>
            <a:off x="0" y="28114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57" name="Rectangle 2">
            <a:extLst>
              <a:ext uri="{FF2B5EF4-FFF2-40B4-BE49-F238E27FC236}">
                <a16:creationId xmlns:a16="http://schemas.microsoft.com/office/drawing/2014/main" id="{DB0ED100-C7E2-97B4-CEC1-CB9B1F530697}"/>
              </a:ext>
            </a:extLst>
          </p:cNvPr>
          <p:cNvSpPr>
            <a:spLocks noRot="1" noChangeArrowheads="1"/>
          </p:cNvSpPr>
          <p:nvPr/>
        </p:nvSpPr>
        <p:spPr bwMode="auto">
          <a:xfrm>
            <a:off x="290513" y="9525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在长波极限</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40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光</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学波</a:t>
            </a:r>
          </a:p>
        </p:txBody>
      </p:sp>
      <p:graphicFrame>
        <p:nvGraphicFramePr>
          <p:cNvPr id="74758" name="Object 9">
            <a:extLst>
              <a:ext uri="{FF2B5EF4-FFF2-40B4-BE49-F238E27FC236}">
                <a16:creationId xmlns:a16="http://schemas.microsoft.com/office/drawing/2014/main" id="{996CF49D-0D50-6EA6-C6ED-1DD255F3ACE8}"/>
              </a:ext>
            </a:extLst>
          </p:cNvPr>
          <p:cNvGraphicFramePr>
            <a:graphicFrameLocks noChangeAspect="1"/>
          </p:cNvGraphicFramePr>
          <p:nvPr/>
        </p:nvGraphicFramePr>
        <p:xfrm>
          <a:off x="827088" y="1997075"/>
          <a:ext cx="2808287" cy="1512888"/>
        </p:xfrm>
        <a:graphic>
          <a:graphicData uri="http://schemas.openxmlformats.org/presentationml/2006/ole">
            <mc:AlternateContent xmlns:mc="http://schemas.openxmlformats.org/markup-compatibility/2006">
              <mc:Choice xmlns:v="urn:schemas-microsoft-com:vml" Requires="v">
                <p:oleObj name="Equation" r:id="rId3" imgW="825142" imgH="444307" progId="Equation.3">
                  <p:embed/>
                </p:oleObj>
              </mc:Choice>
              <mc:Fallback>
                <p:oleObj name="Equation" r:id="rId3" imgW="825142" imgH="444307"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97075"/>
                        <a:ext cx="2808287" cy="1512888"/>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9" name="Object 6">
            <a:extLst>
              <a:ext uri="{FF2B5EF4-FFF2-40B4-BE49-F238E27FC236}">
                <a16:creationId xmlns:a16="http://schemas.microsoft.com/office/drawing/2014/main" id="{8F41700E-46E7-DBD4-53A3-F1AECD660F49}"/>
              </a:ext>
            </a:extLst>
          </p:cNvPr>
          <p:cNvGraphicFramePr>
            <a:graphicFrameLocks noChangeAspect="1"/>
          </p:cNvGraphicFramePr>
          <p:nvPr/>
        </p:nvGraphicFramePr>
        <p:xfrm>
          <a:off x="5580063" y="4014788"/>
          <a:ext cx="3346450" cy="1214437"/>
        </p:xfrm>
        <a:graphic>
          <a:graphicData uri="http://schemas.openxmlformats.org/presentationml/2006/ole">
            <mc:AlternateContent xmlns:mc="http://schemas.openxmlformats.org/markup-compatibility/2006">
              <mc:Choice xmlns:v="urn:schemas-microsoft-com:vml" Requires="v">
                <p:oleObj name="公式" r:id="rId5" imgW="1257300" imgH="457200" progId="Equation.3">
                  <p:embed/>
                </p:oleObj>
              </mc:Choice>
              <mc:Fallback>
                <p:oleObj name="公式" r:id="rId5" imgW="12573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4014788"/>
                        <a:ext cx="3346450" cy="1214437"/>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0" name="Text Box 8">
            <a:extLst>
              <a:ext uri="{FF2B5EF4-FFF2-40B4-BE49-F238E27FC236}">
                <a16:creationId xmlns:a16="http://schemas.microsoft.com/office/drawing/2014/main" id="{0EF4D613-1A26-A45B-B373-25060972D760}"/>
              </a:ext>
            </a:extLst>
          </p:cNvPr>
          <p:cNvSpPr txBox="1">
            <a:spLocks noChangeArrowheads="1"/>
          </p:cNvSpPr>
          <p:nvPr/>
        </p:nvSpPr>
        <p:spPr bwMode="auto">
          <a:xfrm>
            <a:off x="92075" y="3789363"/>
            <a:ext cx="525621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时</a:t>
            </a:r>
          </a:p>
          <a:p>
            <a:pPr algn="just"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）同种原子具有相同的位相，所以每一种原子（</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P</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原子或</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原子）形成的格子象一个刚体一样整体地振动</a:t>
            </a:r>
          </a:p>
        </p:txBody>
      </p:sp>
      <p:sp>
        <p:nvSpPr>
          <p:cNvPr id="74761" name="Text Box 9">
            <a:extLst>
              <a:ext uri="{FF2B5EF4-FFF2-40B4-BE49-F238E27FC236}">
                <a16:creationId xmlns:a16="http://schemas.microsoft.com/office/drawing/2014/main" id="{E2249CDB-0933-A368-721D-3E7836715B3E}"/>
              </a:ext>
            </a:extLst>
          </p:cNvPr>
          <p:cNvSpPr txBox="1">
            <a:spLocks noChangeArrowheads="1"/>
          </p:cNvSpPr>
          <p:nvPr/>
        </p:nvSpPr>
        <p:spPr bwMode="auto">
          <a:xfrm>
            <a:off x="125413" y="5373688"/>
            <a:ext cx="8893175"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）两种原子的振动有完全相反的位相。长光学波的极限实际上是</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P</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两个格子的</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相对振动，振动中保持质心不变</a:t>
            </a:r>
          </a:p>
        </p:txBody>
      </p:sp>
      <p:sp>
        <p:nvSpPr>
          <p:cNvPr id="74762" name="灯片编号占位符 11">
            <a:extLst>
              <a:ext uri="{FF2B5EF4-FFF2-40B4-BE49-F238E27FC236}">
                <a16:creationId xmlns:a16="http://schemas.microsoft.com/office/drawing/2014/main" id="{472BA278-7B54-9C56-91BD-27ED93CBC9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4B473AA-196B-4DB2-AE63-058C961986B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4763" name="Picture 16">
            <a:extLst>
              <a:ext uri="{FF2B5EF4-FFF2-40B4-BE49-F238E27FC236}">
                <a16:creationId xmlns:a16="http://schemas.microsoft.com/office/drawing/2014/main" id="{15AA6CA9-DA52-A866-1222-CAFD4D06AF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0038" y="1660525"/>
            <a:ext cx="48863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57A060D0-5BEB-6191-DACB-26FAD51BCD84}"/>
              </a:ext>
            </a:extLst>
          </p:cNvPr>
          <p:cNvSpPr>
            <a:spLocks noGrp="1"/>
          </p:cNvSpPr>
          <p:nvPr>
            <p:ph type="title"/>
          </p:nvPr>
        </p:nvSpPr>
        <p:spPr>
          <a:xfrm>
            <a:off x="206375" y="274638"/>
            <a:ext cx="8686800" cy="1143000"/>
          </a:xfrm>
        </p:spPr>
        <p:txBody>
          <a:bodyPr/>
          <a:lstStyle/>
          <a:p>
            <a:pPr eaLnBrk="1" hangingPunct="1"/>
            <a:r>
              <a:rPr lang="zh-CN" altLang="en-US">
                <a:latin typeface="Times New Roman" panose="02020603050405020304" pitchFamily="18" charset="0"/>
                <a:cs typeface="Times New Roman" panose="02020603050405020304" pitchFamily="18" charset="0"/>
              </a:rPr>
              <a:t>短波极限（</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cs typeface="Times New Roman" panose="02020603050405020304" pitchFamily="18" charset="0"/>
              </a:rPr>
              <a:t>）时的</a:t>
            </a:r>
            <a:r>
              <a:rPr lang="zh-CN" altLang="en-US">
                <a:solidFill>
                  <a:srgbClr val="C00000"/>
                </a:solidFill>
                <a:latin typeface="Times New Roman" panose="02020603050405020304" pitchFamily="18" charset="0"/>
                <a:cs typeface="Times New Roman" panose="02020603050405020304" pitchFamily="18" charset="0"/>
              </a:rPr>
              <a:t>声</a:t>
            </a:r>
            <a:r>
              <a:rPr lang="zh-CN" altLang="en-US">
                <a:latin typeface="Times New Roman" panose="02020603050405020304" pitchFamily="18" charset="0"/>
                <a:cs typeface="Times New Roman" panose="02020603050405020304" pitchFamily="18" charset="0"/>
              </a:rPr>
              <a:t>学波</a:t>
            </a:r>
          </a:p>
        </p:txBody>
      </p:sp>
      <p:sp>
        <p:nvSpPr>
          <p:cNvPr id="76803" name="灯片编号占位符 5">
            <a:extLst>
              <a:ext uri="{FF2B5EF4-FFF2-40B4-BE49-F238E27FC236}">
                <a16:creationId xmlns:a16="http://schemas.microsoft.com/office/drawing/2014/main" id="{09013FA9-3C36-8AD5-27AD-4FE8EF0B2A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81AAEFD-C99E-468E-8C43-4BFAA8079DD8}"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52</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6804" name="Object 2">
            <a:extLst>
              <a:ext uri="{FF2B5EF4-FFF2-40B4-BE49-F238E27FC236}">
                <a16:creationId xmlns:a16="http://schemas.microsoft.com/office/drawing/2014/main" id="{F15DC0A2-9489-7FBF-4AED-F1BD68295310}"/>
              </a:ext>
            </a:extLst>
          </p:cNvPr>
          <p:cNvGraphicFramePr>
            <a:graphicFrameLocks noChangeAspect="1"/>
          </p:cNvGraphicFramePr>
          <p:nvPr/>
        </p:nvGraphicFramePr>
        <p:xfrm>
          <a:off x="4640263" y="336550"/>
          <a:ext cx="585787" cy="1008063"/>
        </p:xfrm>
        <a:graphic>
          <a:graphicData uri="http://schemas.openxmlformats.org/presentationml/2006/ole">
            <mc:AlternateContent xmlns:mc="http://schemas.openxmlformats.org/markup-compatibility/2006">
              <mc:Choice xmlns:v="urn:schemas-microsoft-com:vml" Requires="v">
                <p:oleObj name="Equation" r:id="rId2" imgW="228501" imgH="393529" progId="Equation.3">
                  <p:embed/>
                </p:oleObj>
              </mc:Choice>
              <mc:Fallback>
                <p:oleObj name="Equation" r:id="rId2" imgW="228501" imgH="39352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263" y="336550"/>
                        <a:ext cx="585787"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5" name="Object 9">
            <a:extLst>
              <a:ext uri="{FF2B5EF4-FFF2-40B4-BE49-F238E27FC236}">
                <a16:creationId xmlns:a16="http://schemas.microsoft.com/office/drawing/2014/main" id="{0309EF9E-C6B9-44B9-6B4A-E7847D46AC64}"/>
              </a:ext>
            </a:extLst>
          </p:cNvPr>
          <p:cNvGraphicFramePr>
            <a:graphicFrameLocks noChangeAspect="1"/>
          </p:cNvGraphicFramePr>
          <p:nvPr/>
        </p:nvGraphicFramePr>
        <p:xfrm>
          <a:off x="947738" y="2217738"/>
          <a:ext cx="2806700" cy="1000125"/>
        </p:xfrm>
        <a:graphic>
          <a:graphicData uri="http://schemas.openxmlformats.org/presentationml/2006/ole">
            <mc:AlternateContent xmlns:mc="http://schemas.openxmlformats.org/markup-compatibility/2006">
              <mc:Choice xmlns:v="urn:schemas-microsoft-com:vml" Requires="v">
                <p:oleObj name="Equation" r:id="rId4" imgW="1282700" imgH="457200" progId="Equation.3">
                  <p:embed/>
                </p:oleObj>
              </mc:Choice>
              <mc:Fallback>
                <p:oleObj name="Equation" r:id="rId4" imgW="1282700" imgH="457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738" y="2217738"/>
                        <a:ext cx="2806700" cy="1000125"/>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6" name="Object 5">
            <a:extLst>
              <a:ext uri="{FF2B5EF4-FFF2-40B4-BE49-F238E27FC236}">
                <a16:creationId xmlns:a16="http://schemas.microsoft.com/office/drawing/2014/main" id="{61999403-BC36-7E4C-AFA6-69A07331BE7A}"/>
              </a:ext>
            </a:extLst>
          </p:cNvPr>
          <p:cNvGraphicFramePr>
            <a:graphicFrameLocks noChangeAspect="1"/>
          </p:cNvGraphicFramePr>
          <p:nvPr>
            <p:extLst>
              <p:ext uri="{D42A27DB-BD31-4B8C-83A1-F6EECF244321}">
                <p14:modId xmlns:p14="http://schemas.microsoft.com/office/powerpoint/2010/main" val="624425431"/>
              </p:ext>
            </p:extLst>
          </p:nvPr>
        </p:nvGraphicFramePr>
        <p:xfrm>
          <a:off x="1647147" y="3657600"/>
          <a:ext cx="1916741" cy="1079500"/>
        </p:xfrm>
        <a:graphic>
          <a:graphicData uri="http://schemas.openxmlformats.org/presentationml/2006/ole">
            <mc:AlternateContent xmlns:mc="http://schemas.openxmlformats.org/markup-compatibility/2006">
              <mc:Choice xmlns:v="urn:schemas-microsoft-com:vml" Requires="v">
                <p:oleObj name="Equation" r:id="rId6" imgW="914400" imgH="469900" progId="Equation.3">
                  <p:embed/>
                </p:oleObj>
              </mc:Choice>
              <mc:Fallback>
                <p:oleObj name="Equation" r:id="rId6" imgW="914400" imgH="469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147" y="3657600"/>
                        <a:ext cx="1916741" cy="1079500"/>
                      </a:xfrm>
                      <a:prstGeom prst="rect">
                        <a:avLst/>
                      </a:prstGeom>
                      <a:noFill/>
                      <a:ln>
                        <a:noFill/>
                      </a:ln>
                      <a:effectLst/>
                    </p:spPr>
                  </p:pic>
                </p:oleObj>
              </mc:Fallback>
            </mc:AlternateContent>
          </a:graphicData>
        </a:graphic>
      </p:graphicFrame>
      <p:graphicFrame>
        <p:nvGraphicFramePr>
          <p:cNvPr id="76807" name="Object 6">
            <a:extLst>
              <a:ext uri="{FF2B5EF4-FFF2-40B4-BE49-F238E27FC236}">
                <a16:creationId xmlns:a16="http://schemas.microsoft.com/office/drawing/2014/main" id="{51C7B091-B45A-6D52-C25C-5B124AB95991}"/>
              </a:ext>
            </a:extLst>
          </p:cNvPr>
          <p:cNvGraphicFramePr>
            <a:graphicFrameLocks noChangeAspect="1"/>
          </p:cNvGraphicFramePr>
          <p:nvPr>
            <p:extLst>
              <p:ext uri="{D42A27DB-BD31-4B8C-83A1-F6EECF244321}">
                <p14:modId xmlns:p14="http://schemas.microsoft.com/office/powerpoint/2010/main" val="505021964"/>
              </p:ext>
            </p:extLst>
          </p:nvPr>
        </p:nvGraphicFramePr>
        <p:xfrm>
          <a:off x="5724128" y="3716338"/>
          <a:ext cx="2129235" cy="1020762"/>
        </p:xfrm>
        <a:graphic>
          <a:graphicData uri="http://schemas.openxmlformats.org/presentationml/2006/ole">
            <mc:AlternateContent xmlns:mc="http://schemas.openxmlformats.org/markup-compatibility/2006">
              <mc:Choice xmlns:v="urn:schemas-microsoft-com:vml" Requires="v">
                <p:oleObj name="Equation" r:id="rId8" imgW="710891" imgH="444307" progId="Equation.3">
                  <p:embed/>
                </p:oleObj>
              </mc:Choice>
              <mc:Fallback>
                <p:oleObj name="Equation" r:id="rId8" imgW="710891" imgH="444307"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4128" y="3716338"/>
                        <a:ext cx="2129235" cy="1020762"/>
                      </a:xfrm>
                      <a:prstGeom prst="rect">
                        <a:avLst/>
                      </a:prstGeom>
                      <a:noFill/>
                      <a:ln>
                        <a:noFill/>
                      </a:ln>
                      <a:effectLst/>
                    </p:spPr>
                  </p:pic>
                </p:oleObj>
              </mc:Fallback>
            </mc:AlternateContent>
          </a:graphicData>
        </a:graphic>
      </p:graphicFrame>
      <p:sp>
        <p:nvSpPr>
          <p:cNvPr id="76808" name="TextBox 11">
            <a:extLst>
              <a:ext uri="{FF2B5EF4-FFF2-40B4-BE49-F238E27FC236}">
                <a16:creationId xmlns:a16="http://schemas.microsoft.com/office/drawing/2014/main" id="{EF6B4337-44D9-686E-BE04-4CE370559905}"/>
              </a:ext>
            </a:extLst>
          </p:cNvPr>
          <p:cNvSpPr txBox="1">
            <a:spLocks noChangeArrowheads="1"/>
          </p:cNvSpPr>
          <p:nvPr/>
        </p:nvSpPr>
        <p:spPr bwMode="auto">
          <a:xfrm>
            <a:off x="393700" y="5300663"/>
            <a:ext cx="8394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原子静止不动，相邻</a:t>
            </a:r>
            <a:r>
              <a:rPr lang="en-US" altLang="zh-CN"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原子振动的相位相反</a:t>
            </a:r>
            <a:endPar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6809" name="Picture 7">
            <a:extLst>
              <a:ext uri="{FF2B5EF4-FFF2-40B4-BE49-F238E27FC236}">
                <a16:creationId xmlns:a16="http://schemas.microsoft.com/office/drawing/2014/main" id="{6983BFE4-C87C-C511-CD2B-94E2233CF4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9625" y="1641475"/>
            <a:ext cx="45243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FA4C89FD-5E83-FA33-FC74-49421AB7C0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E2D9835-FC45-4277-9C78-E59B74D87750}"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53</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27" name="标题 1">
            <a:extLst>
              <a:ext uri="{FF2B5EF4-FFF2-40B4-BE49-F238E27FC236}">
                <a16:creationId xmlns:a16="http://schemas.microsoft.com/office/drawing/2014/main" id="{07FEF2C8-C634-2074-904C-05F69B7AD426}"/>
              </a:ext>
            </a:extLst>
          </p:cNvPr>
          <p:cNvSpPr>
            <a:spLocks noGrp="1"/>
          </p:cNvSpPr>
          <p:nvPr>
            <p:ph type="title"/>
          </p:nvPr>
        </p:nvSpPr>
        <p:spPr>
          <a:xfrm>
            <a:off x="0" y="274638"/>
            <a:ext cx="9144000" cy="1143000"/>
          </a:xfrm>
        </p:spPr>
        <p:txBody>
          <a:bodyPr/>
          <a:lstStyle/>
          <a:p>
            <a:pPr eaLnBrk="1" hangingPunct="1"/>
            <a:r>
              <a:rPr lang="zh-CN" altLang="en-US">
                <a:latin typeface="Times New Roman" panose="02020603050405020304" pitchFamily="18" charset="0"/>
                <a:cs typeface="Times New Roman" panose="02020603050405020304" pitchFamily="18" charset="0"/>
              </a:rPr>
              <a:t>短波极限（</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cs typeface="Times New Roman" panose="02020603050405020304" pitchFamily="18" charset="0"/>
              </a:rPr>
              <a:t>）时的</a:t>
            </a:r>
            <a:r>
              <a:rPr lang="zh-CN" altLang="en-US">
                <a:solidFill>
                  <a:srgbClr val="FF0000"/>
                </a:solidFill>
                <a:latin typeface="Times New Roman" panose="02020603050405020304" pitchFamily="18" charset="0"/>
                <a:cs typeface="Times New Roman" panose="02020603050405020304" pitchFamily="18" charset="0"/>
              </a:rPr>
              <a:t>光</a:t>
            </a:r>
            <a:r>
              <a:rPr lang="zh-CN" altLang="en-US">
                <a:latin typeface="Times New Roman" panose="02020603050405020304" pitchFamily="18" charset="0"/>
                <a:cs typeface="Times New Roman" panose="02020603050405020304" pitchFamily="18" charset="0"/>
              </a:rPr>
              <a:t>学波</a:t>
            </a:r>
          </a:p>
        </p:txBody>
      </p:sp>
      <p:graphicFrame>
        <p:nvGraphicFramePr>
          <p:cNvPr id="77828" name="Object 2">
            <a:extLst>
              <a:ext uri="{FF2B5EF4-FFF2-40B4-BE49-F238E27FC236}">
                <a16:creationId xmlns:a16="http://schemas.microsoft.com/office/drawing/2014/main" id="{A2DA2E6B-3B8D-E49B-0FAF-83C58583AB59}"/>
              </a:ext>
            </a:extLst>
          </p:cNvPr>
          <p:cNvGraphicFramePr>
            <a:graphicFrameLocks noChangeAspect="1"/>
          </p:cNvGraphicFramePr>
          <p:nvPr/>
        </p:nvGraphicFramePr>
        <p:xfrm>
          <a:off x="4610100" y="346075"/>
          <a:ext cx="585788" cy="1008063"/>
        </p:xfrm>
        <a:graphic>
          <a:graphicData uri="http://schemas.openxmlformats.org/presentationml/2006/ole">
            <mc:AlternateContent xmlns:mc="http://schemas.openxmlformats.org/markup-compatibility/2006">
              <mc:Choice xmlns:v="urn:schemas-microsoft-com:vml" Requires="v">
                <p:oleObj name="Equation" r:id="rId2" imgW="228501" imgH="393529" progId="Equation.3">
                  <p:embed/>
                </p:oleObj>
              </mc:Choice>
              <mc:Fallback>
                <p:oleObj name="Equation" r:id="rId2" imgW="228501" imgH="39352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100" y="346075"/>
                        <a:ext cx="585788"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29" name="Object 9">
            <a:extLst>
              <a:ext uri="{FF2B5EF4-FFF2-40B4-BE49-F238E27FC236}">
                <a16:creationId xmlns:a16="http://schemas.microsoft.com/office/drawing/2014/main" id="{4E6EBB30-48EC-FA74-A356-677D60E2BC51}"/>
              </a:ext>
            </a:extLst>
          </p:cNvPr>
          <p:cNvGraphicFramePr>
            <a:graphicFrameLocks noChangeAspect="1"/>
          </p:cNvGraphicFramePr>
          <p:nvPr/>
        </p:nvGraphicFramePr>
        <p:xfrm>
          <a:off x="900113" y="2290763"/>
          <a:ext cx="2806700" cy="1000125"/>
        </p:xfrm>
        <a:graphic>
          <a:graphicData uri="http://schemas.openxmlformats.org/presentationml/2006/ole">
            <mc:AlternateContent xmlns:mc="http://schemas.openxmlformats.org/markup-compatibility/2006">
              <mc:Choice xmlns:v="urn:schemas-microsoft-com:vml" Requires="v">
                <p:oleObj name="Equation" r:id="rId4" imgW="1282700" imgH="457200" progId="Equation.3">
                  <p:embed/>
                </p:oleObj>
              </mc:Choice>
              <mc:Fallback>
                <p:oleObj name="Equation" r:id="rId4" imgW="1282700" imgH="457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290763"/>
                        <a:ext cx="2806700" cy="1000125"/>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2" name="TextBox 12">
            <a:extLst>
              <a:ext uri="{FF2B5EF4-FFF2-40B4-BE49-F238E27FC236}">
                <a16:creationId xmlns:a16="http://schemas.microsoft.com/office/drawing/2014/main" id="{B494CE02-8FA2-5CC0-5E1B-AC73A52C1EBA}"/>
              </a:ext>
            </a:extLst>
          </p:cNvPr>
          <p:cNvSpPr txBox="1">
            <a:spLocks noChangeArrowheads="1"/>
          </p:cNvSpPr>
          <p:nvPr/>
        </p:nvSpPr>
        <p:spPr bwMode="auto">
          <a:xfrm>
            <a:off x="393700" y="5373688"/>
            <a:ext cx="8394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原子静止不动，相邻</a:t>
            </a:r>
            <a:r>
              <a:rPr lang="en-US" altLang="zh-CN"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原子振动的相位相反</a:t>
            </a:r>
            <a:endParaRPr lang="en-US" altLang="zh-CN"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7833" name="Picture 6">
            <a:extLst>
              <a:ext uri="{FF2B5EF4-FFF2-40B4-BE49-F238E27FC236}">
                <a16:creationId xmlns:a16="http://schemas.microsoft.com/office/drawing/2014/main" id="{7766A9E6-8049-DF89-CEA2-7B16D76F90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714500"/>
            <a:ext cx="4513263"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5">
            <a:extLst>
              <a:ext uri="{FF2B5EF4-FFF2-40B4-BE49-F238E27FC236}">
                <a16:creationId xmlns:a16="http://schemas.microsoft.com/office/drawing/2014/main" id="{229A7B45-C7E5-021C-858B-589D3CB6163F}"/>
              </a:ext>
            </a:extLst>
          </p:cNvPr>
          <p:cNvGraphicFramePr>
            <a:graphicFrameLocks noChangeAspect="1"/>
          </p:cNvGraphicFramePr>
          <p:nvPr>
            <p:extLst>
              <p:ext uri="{D42A27DB-BD31-4B8C-83A1-F6EECF244321}">
                <p14:modId xmlns:p14="http://schemas.microsoft.com/office/powerpoint/2010/main" val="2052902847"/>
              </p:ext>
            </p:extLst>
          </p:nvPr>
        </p:nvGraphicFramePr>
        <p:xfrm>
          <a:off x="1660525" y="3657600"/>
          <a:ext cx="1889125" cy="1079500"/>
        </p:xfrm>
        <a:graphic>
          <a:graphicData uri="http://schemas.openxmlformats.org/presentationml/2006/ole">
            <mc:AlternateContent xmlns:mc="http://schemas.openxmlformats.org/markup-compatibility/2006">
              <mc:Choice xmlns:v="urn:schemas-microsoft-com:vml" Requires="v">
                <p:oleObj name="Equation" r:id="rId7" imgW="901440" imgH="469800" progId="Equation.DSMT4">
                  <p:embed/>
                </p:oleObj>
              </mc:Choice>
              <mc:Fallback>
                <p:oleObj name="Equation" r:id="rId7" imgW="901440" imgH="469800" progId="Equation.DSMT4">
                  <p:embed/>
                  <p:pic>
                    <p:nvPicPr>
                      <p:cNvPr id="76806" name="Object 5">
                        <a:extLst>
                          <a:ext uri="{FF2B5EF4-FFF2-40B4-BE49-F238E27FC236}">
                            <a16:creationId xmlns:a16="http://schemas.microsoft.com/office/drawing/2014/main" id="{61999403-BC36-7E4C-AFA6-69A07331BE7A}"/>
                          </a:ext>
                        </a:extLst>
                      </p:cNvPr>
                      <p:cNvPicPr>
                        <a:picLocks noChangeAspect="1" noChangeArrowheads="1"/>
                      </p:cNvPicPr>
                      <p:nvPr/>
                    </p:nvPicPr>
                    <p:blipFill>
                      <a:blip r:embed="rId8"/>
                      <a:srcRect/>
                      <a:stretch>
                        <a:fillRect/>
                      </a:stretch>
                    </p:blipFill>
                    <p:spPr bwMode="auto">
                      <a:xfrm>
                        <a:off x="1660525" y="3657600"/>
                        <a:ext cx="1889125" cy="1079500"/>
                      </a:xfrm>
                      <a:prstGeom prst="rect">
                        <a:avLst/>
                      </a:prstGeom>
                      <a:noFill/>
                      <a:ln>
                        <a:noFill/>
                      </a:ln>
                      <a:effectLst/>
                    </p:spPr>
                  </p:pic>
                </p:oleObj>
              </mc:Fallback>
            </mc:AlternateContent>
          </a:graphicData>
        </a:graphic>
      </p:graphicFrame>
      <p:graphicFrame>
        <p:nvGraphicFramePr>
          <p:cNvPr id="3" name="Object 6">
            <a:extLst>
              <a:ext uri="{FF2B5EF4-FFF2-40B4-BE49-F238E27FC236}">
                <a16:creationId xmlns:a16="http://schemas.microsoft.com/office/drawing/2014/main" id="{1A48E87B-8F3B-227D-71C1-A31011D495A8}"/>
              </a:ext>
            </a:extLst>
          </p:cNvPr>
          <p:cNvGraphicFramePr>
            <a:graphicFrameLocks noChangeAspect="1"/>
          </p:cNvGraphicFramePr>
          <p:nvPr>
            <p:extLst>
              <p:ext uri="{D42A27DB-BD31-4B8C-83A1-F6EECF244321}">
                <p14:modId xmlns:p14="http://schemas.microsoft.com/office/powerpoint/2010/main" val="1842764990"/>
              </p:ext>
            </p:extLst>
          </p:nvPr>
        </p:nvGraphicFramePr>
        <p:xfrm>
          <a:off x="5705475" y="3716338"/>
          <a:ext cx="2166938" cy="1020762"/>
        </p:xfrm>
        <a:graphic>
          <a:graphicData uri="http://schemas.openxmlformats.org/presentationml/2006/ole">
            <mc:AlternateContent xmlns:mc="http://schemas.openxmlformats.org/markup-compatibility/2006">
              <mc:Choice xmlns:v="urn:schemas-microsoft-com:vml" Requires="v">
                <p:oleObj name="Equation" r:id="rId9" imgW="723600" imgH="444240" progId="Equation.DSMT4">
                  <p:embed/>
                </p:oleObj>
              </mc:Choice>
              <mc:Fallback>
                <p:oleObj name="Equation" r:id="rId9" imgW="723600" imgH="444240" progId="Equation.DSMT4">
                  <p:embed/>
                  <p:pic>
                    <p:nvPicPr>
                      <p:cNvPr id="76807" name="Object 6">
                        <a:extLst>
                          <a:ext uri="{FF2B5EF4-FFF2-40B4-BE49-F238E27FC236}">
                            <a16:creationId xmlns:a16="http://schemas.microsoft.com/office/drawing/2014/main" id="{51C7B091-B45A-6D52-C25C-5B124AB95991}"/>
                          </a:ext>
                        </a:extLst>
                      </p:cNvPr>
                      <p:cNvPicPr>
                        <a:picLocks noChangeAspect="1" noChangeArrowheads="1"/>
                      </p:cNvPicPr>
                      <p:nvPr/>
                    </p:nvPicPr>
                    <p:blipFill>
                      <a:blip r:embed="rId10"/>
                      <a:srcRect/>
                      <a:stretch>
                        <a:fillRect/>
                      </a:stretch>
                    </p:blipFill>
                    <p:spPr bwMode="auto">
                      <a:xfrm>
                        <a:off x="5705475" y="3716338"/>
                        <a:ext cx="2166938" cy="1020762"/>
                      </a:xfrm>
                      <a:prstGeom prst="rect">
                        <a:avLst/>
                      </a:prstGeom>
                      <a:noFill/>
                      <a:ln>
                        <a:noFill/>
                      </a:ln>
                      <a:effec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a:extLst>
              <a:ext uri="{FF2B5EF4-FFF2-40B4-BE49-F238E27FC236}">
                <a16:creationId xmlns:a16="http://schemas.microsoft.com/office/drawing/2014/main" id="{67082C05-5AB7-BA1B-6766-FFC75D416FB0}"/>
              </a:ext>
            </a:extLst>
          </p:cNvPr>
          <p:cNvSpPr>
            <a:spLocks noChangeArrowheads="1"/>
          </p:cNvSpPr>
          <p:nvPr/>
        </p:nvSpPr>
        <p:spPr bwMode="auto">
          <a:xfrm>
            <a:off x="347663" y="1968500"/>
            <a:ext cx="8461375"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a:lnSpc>
                <a:spcPct val="125000"/>
              </a:lnSpc>
              <a:spcBef>
                <a:spcPct val="0"/>
              </a:spcBef>
              <a:buFontTx/>
              <a:buNone/>
            </a:pP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长光学支格波</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的特征是每个原胞内的不同原子做</a:t>
            </a: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相对振动</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振动频率较高</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它包含了晶格振动频率最高的振动模式</a:t>
            </a:r>
          </a:p>
        </p:txBody>
      </p:sp>
      <p:sp>
        <p:nvSpPr>
          <p:cNvPr id="78851" name="Rectangle 2">
            <a:extLst>
              <a:ext uri="{FF2B5EF4-FFF2-40B4-BE49-F238E27FC236}">
                <a16:creationId xmlns:a16="http://schemas.microsoft.com/office/drawing/2014/main" id="{FF5FA003-C6FD-D14D-1555-51C4DA5B9851}"/>
              </a:ext>
            </a:extLst>
          </p:cNvPr>
          <p:cNvSpPr>
            <a:spLocks noRot="1" noChangeArrowheads="1"/>
          </p:cNvSpPr>
          <p:nvPr/>
        </p:nvSpPr>
        <p:spPr bwMode="auto">
          <a:xfrm>
            <a:off x="701675" y="185738"/>
            <a:ext cx="77406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声学波与光学波的区别</a:t>
            </a:r>
          </a:p>
        </p:txBody>
      </p:sp>
      <p:sp>
        <p:nvSpPr>
          <p:cNvPr id="78852" name="Rectangle 6">
            <a:extLst>
              <a:ext uri="{FF2B5EF4-FFF2-40B4-BE49-F238E27FC236}">
                <a16:creationId xmlns:a16="http://schemas.microsoft.com/office/drawing/2014/main" id="{87A52080-6374-5776-3CFE-0E2186C6F54F}"/>
              </a:ext>
            </a:extLst>
          </p:cNvPr>
          <p:cNvSpPr>
            <a:spLocks noChangeArrowheads="1"/>
          </p:cNvSpPr>
          <p:nvPr/>
        </p:nvSpPr>
        <p:spPr bwMode="auto">
          <a:xfrm>
            <a:off x="457200" y="1174750"/>
            <a:ext cx="1820863" cy="5857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lang="zh-CN" altLang="en-US"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时：</a:t>
            </a:r>
          </a:p>
        </p:txBody>
      </p:sp>
      <p:sp>
        <p:nvSpPr>
          <p:cNvPr id="1892359" name="Text Box 7">
            <a:extLst>
              <a:ext uri="{FF2B5EF4-FFF2-40B4-BE49-F238E27FC236}">
                <a16:creationId xmlns:a16="http://schemas.microsoft.com/office/drawing/2014/main" id="{5DC4D164-A6B4-E79E-2AD9-19ED159CAED4}"/>
              </a:ext>
            </a:extLst>
          </p:cNvPr>
          <p:cNvSpPr txBox="1">
            <a:spLocks noChangeArrowheads="1"/>
          </p:cNvSpPr>
          <p:nvPr/>
        </p:nvSpPr>
        <p:spPr bwMode="auto">
          <a:xfrm>
            <a:off x="347663" y="3179763"/>
            <a:ext cx="8461375"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lnSpc>
                <a:spcPct val="125000"/>
              </a:lnSpc>
              <a:spcBef>
                <a:spcPct val="0"/>
              </a:spcBef>
              <a:buFontTx/>
              <a:buNone/>
            </a:pP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长声学支格波</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的特征是原胞内的不同原子没有相对位移</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原胞做</a:t>
            </a: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整体运动</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振动频率较低</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它包含了晶格振动频率最低的振动模式</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波速是一常数</a:t>
            </a:r>
          </a:p>
        </p:txBody>
      </p:sp>
      <p:sp>
        <p:nvSpPr>
          <p:cNvPr id="1892360" name="Rectangle 8">
            <a:extLst>
              <a:ext uri="{FF2B5EF4-FFF2-40B4-BE49-F238E27FC236}">
                <a16:creationId xmlns:a16="http://schemas.microsoft.com/office/drawing/2014/main" id="{7EEE64EB-888A-C156-C597-1013C0D031AE}"/>
              </a:ext>
            </a:extLst>
          </p:cNvPr>
          <p:cNvSpPr>
            <a:spLocks noChangeArrowheads="1"/>
          </p:cNvSpPr>
          <p:nvPr/>
        </p:nvSpPr>
        <p:spPr bwMode="auto">
          <a:xfrm>
            <a:off x="347663" y="4943475"/>
            <a:ext cx="846137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lnSpc>
                <a:spcPct val="125000"/>
              </a:lnSpc>
              <a:spcBef>
                <a:spcPct val="0"/>
              </a:spcBef>
              <a:buFontTx/>
              <a:buNone/>
            </a:pP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任何晶体都存在声学支格波</a:t>
            </a:r>
            <a:r>
              <a:rPr lang="en-US" altLang="zh-CN"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但简单晶格</a:t>
            </a:r>
            <a:r>
              <a:rPr lang="en-US" altLang="zh-CN"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非复式格子</a:t>
            </a:r>
            <a:r>
              <a:rPr lang="en-US" altLang="zh-CN"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晶体不存在光学支格波 </a:t>
            </a:r>
          </a:p>
        </p:txBody>
      </p:sp>
      <p:sp>
        <p:nvSpPr>
          <p:cNvPr id="78855" name="灯片编号占位符 3">
            <a:extLst>
              <a:ext uri="{FF2B5EF4-FFF2-40B4-BE49-F238E27FC236}">
                <a16:creationId xmlns:a16="http://schemas.microsoft.com/office/drawing/2014/main" id="{AA86E9EE-C46A-0FB8-6F51-7D49D84362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E5E78FA-638F-49F9-8692-CA68FBD148E8}"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54</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92359"/>
                                        </p:tgtEl>
                                        <p:attrNameLst>
                                          <p:attrName>style.visibility</p:attrName>
                                        </p:attrNameLst>
                                      </p:cBhvr>
                                      <p:to>
                                        <p:strVal val="visible"/>
                                      </p:to>
                                    </p:set>
                                    <p:animEffect transition="in" filter="dissolve">
                                      <p:cBhvr>
                                        <p:cTn id="7" dur="500"/>
                                        <p:tgtEl>
                                          <p:spTgt spid="18923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892360"/>
                                        </p:tgtEl>
                                        <p:attrNameLst>
                                          <p:attrName>style.visibility</p:attrName>
                                        </p:attrNameLst>
                                      </p:cBhvr>
                                      <p:to>
                                        <p:strVal val="visible"/>
                                      </p:to>
                                    </p:set>
                                    <p:animEffect transition="in" filter="slide(fromBottom)">
                                      <p:cBhvr>
                                        <p:cTn id="12" dur="500"/>
                                        <p:tgtEl>
                                          <p:spTgt spid="1892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2359" grpId="0"/>
      <p:bldP spid="189236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对象 1">
            <a:extLst>
              <a:ext uri="{FF2B5EF4-FFF2-40B4-BE49-F238E27FC236}">
                <a16:creationId xmlns:a16="http://schemas.microsoft.com/office/drawing/2014/main" id="{BBB85F35-7762-6CC5-C201-41371AE94EAA}"/>
              </a:ext>
            </a:extLst>
          </p:cNvPr>
          <p:cNvGraphicFramePr>
            <a:graphicFrameLocks noChangeAspect="1"/>
          </p:cNvGraphicFramePr>
          <p:nvPr/>
        </p:nvGraphicFramePr>
        <p:xfrm>
          <a:off x="3727450" y="2406650"/>
          <a:ext cx="5430838" cy="4137025"/>
        </p:xfrm>
        <a:graphic>
          <a:graphicData uri="http://schemas.openxmlformats.org/presentationml/2006/ole">
            <mc:AlternateContent xmlns:mc="http://schemas.openxmlformats.org/markup-compatibility/2006">
              <mc:Choice xmlns:v="urn:schemas-microsoft-com:vml" Requires="v">
                <p:oleObj name="Graph" r:id="rId3" imgW="3840480" imgH="2926080" progId="Origin50.Graph">
                  <p:embed/>
                </p:oleObj>
              </mc:Choice>
              <mc:Fallback>
                <p:oleObj name="Graph" r:id="rId3" imgW="3840480" imgH="2926080" progId="Origin50.Graph">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2406650"/>
                        <a:ext cx="5430838" cy="413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5" name="Text Box 4">
            <a:extLst>
              <a:ext uri="{FF2B5EF4-FFF2-40B4-BE49-F238E27FC236}">
                <a16:creationId xmlns:a16="http://schemas.microsoft.com/office/drawing/2014/main" id="{5EED7AF6-37AA-E877-6002-4604F9F332D0}"/>
              </a:ext>
            </a:extLst>
          </p:cNvPr>
          <p:cNvSpPr txBox="1">
            <a:spLocks noChangeArrowheads="1"/>
          </p:cNvSpPr>
          <p:nvPr/>
        </p:nvSpPr>
        <p:spPr bwMode="auto">
          <a:xfrm>
            <a:off x="6516688" y="2744788"/>
            <a:ext cx="180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光学支</a:t>
            </a:r>
          </a:p>
        </p:txBody>
      </p:sp>
      <p:sp>
        <p:nvSpPr>
          <p:cNvPr id="79876" name="Text Box 6">
            <a:extLst>
              <a:ext uri="{FF2B5EF4-FFF2-40B4-BE49-F238E27FC236}">
                <a16:creationId xmlns:a16="http://schemas.microsoft.com/office/drawing/2014/main" id="{9B613D46-B862-BA83-C499-0804EBC60C4A}"/>
              </a:ext>
            </a:extLst>
          </p:cNvPr>
          <p:cNvSpPr txBox="1">
            <a:spLocks noChangeArrowheads="1"/>
          </p:cNvSpPr>
          <p:nvPr/>
        </p:nvSpPr>
        <p:spPr bwMode="auto">
          <a:xfrm>
            <a:off x="6084888" y="2236788"/>
            <a:ext cx="96837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en-US" altLang="zh-CN" sz="20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a:t>
            </a:r>
            <a:endPar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9877" name="Object 14">
            <a:extLst>
              <a:ext uri="{FF2B5EF4-FFF2-40B4-BE49-F238E27FC236}">
                <a16:creationId xmlns:a16="http://schemas.microsoft.com/office/drawing/2014/main" id="{327E49D4-C8A9-CD09-6D00-F25A918FF6B6}"/>
              </a:ext>
            </a:extLst>
          </p:cNvPr>
          <p:cNvGraphicFramePr>
            <a:graphicFrameLocks noChangeAspect="1"/>
          </p:cNvGraphicFramePr>
          <p:nvPr/>
        </p:nvGraphicFramePr>
        <p:xfrm>
          <a:off x="4965700" y="1549400"/>
          <a:ext cx="3671888" cy="687388"/>
        </p:xfrm>
        <a:graphic>
          <a:graphicData uri="http://schemas.openxmlformats.org/presentationml/2006/ole">
            <mc:AlternateContent xmlns:mc="http://schemas.openxmlformats.org/markup-compatibility/2006">
              <mc:Choice xmlns:v="urn:schemas-microsoft-com:vml" Requires="v">
                <p:oleObj name="公式" r:id="rId5" imgW="3009900" imgH="558800" progId="Equation.3">
                  <p:embed/>
                </p:oleObj>
              </mc:Choice>
              <mc:Fallback>
                <p:oleObj name="公式" r:id="rId5" imgW="3009900" imgH="5588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5700" y="1549400"/>
                        <a:ext cx="3671888"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8" name="Text Box 4">
            <a:extLst>
              <a:ext uri="{FF2B5EF4-FFF2-40B4-BE49-F238E27FC236}">
                <a16:creationId xmlns:a16="http://schemas.microsoft.com/office/drawing/2014/main" id="{A06D8617-F792-225D-B846-8F6BBA1FFE23}"/>
              </a:ext>
            </a:extLst>
          </p:cNvPr>
          <p:cNvSpPr txBox="1">
            <a:spLocks noChangeArrowheads="1"/>
          </p:cNvSpPr>
          <p:nvPr/>
        </p:nvSpPr>
        <p:spPr bwMode="auto">
          <a:xfrm>
            <a:off x="6491288" y="4511675"/>
            <a:ext cx="180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声学支</a:t>
            </a:r>
          </a:p>
        </p:txBody>
      </p:sp>
      <p:sp>
        <p:nvSpPr>
          <p:cNvPr id="79879" name="Rectangle 2">
            <a:extLst>
              <a:ext uri="{FF2B5EF4-FFF2-40B4-BE49-F238E27FC236}">
                <a16:creationId xmlns:a16="http://schemas.microsoft.com/office/drawing/2014/main" id="{4830D318-6ED6-329E-F61E-DC6A1A253141}"/>
              </a:ext>
            </a:extLst>
          </p:cNvPr>
          <p:cNvSpPr>
            <a:spLocks noRot="1" noChangeArrowheads="1"/>
          </p:cNvSpPr>
          <p:nvPr/>
        </p:nvSpPr>
        <p:spPr bwMode="auto">
          <a:xfrm>
            <a:off x="0" y="188913"/>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一维单原子链和一维双原子链晶格色散关系的对比</a:t>
            </a:r>
          </a:p>
        </p:txBody>
      </p:sp>
      <p:sp>
        <p:nvSpPr>
          <p:cNvPr id="79880" name="灯片编号占位符 9">
            <a:extLst>
              <a:ext uri="{FF2B5EF4-FFF2-40B4-BE49-F238E27FC236}">
                <a16:creationId xmlns:a16="http://schemas.microsoft.com/office/drawing/2014/main" id="{C7A21483-8A09-E500-0626-CD8D2E8DE2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251AA09-932F-4D7F-A020-F8AB9B18490F}"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1F3DDC35-5CD4-E188-4B8E-682D7E36E50A}"/>
              </a:ext>
            </a:extLst>
          </p:cNvPr>
          <p:cNvGrpSpPr>
            <a:grpSpLocks/>
          </p:cNvGrpSpPr>
          <p:nvPr/>
        </p:nvGrpSpPr>
        <p:grpSpPr bwMode="auto">
          <a:xfrm>
            <a:off x="6708775" y="5549900"/>
            <a:ext cx="1366838" cy="1100138"/>
            <a:chOff x="6921857" y="4082413"/>
            <a:chExt cx="2202847" cy="1798608"/>
          </a:xfrm>
        </p:grpSpPr>
        <p:sp>
          <p:nvSpPr>
            <p:cNvPr id="79885" name="文本框 1">
              <a:extLst>
                <a:ext uri="{FF2B5EF4-FFF2-40B4-BE49-F238E27FC236}">
                  <a16:creationId xmlns:a16="http://schemas.microsoft.com/office/drawing/2014/main" id="{4069B394-EDF0-CEBD-8B26-53E2FCF38EB7}"/>
                </a:ext>
              </a:extLst>
            </p:cNvPr>
            <p:cNvSpPr txBox="1">
              <a:spLocks noChangeArrowheads="1"/>
            </p:cNvSpPr>
            <p:nvPr/>
          </p:nvSpPr>
          <p:spPr bwMode="auto">
            <a:xfrm>
              <a:off x="6921857" y="5327388"/>
              <a:ext cx="2202847" cy="5536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16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6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相同呢？</a:t>
              </a:r>
              <a:endParaRPr lang="en-US" altLang="zh-CN"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9886" name="图片 2">
              <a:extLst>
                <a:ext uri="{FF2B5EF4-FFF2-40B4-BE49-F238E27FC236}">
                  <a16:creationId xmlns:a16="http://schemas.microsoft.com/office/drawing/2014/main" id="{308F4C59-5BCA-2440-4D12-0A77DA58FE87}"/>
                </a:ext>
              </a:extLst>
            </p:cNvPr>
            <p:cNvPicPr>
              <a:picLocks noChangeAspect="1"/>
            </p:cNvPicPr>
            <p:nvPr/>
          </p:nvPicPr>
          <p:blipFill>
            <a:blip r:embed="rId7">
              <a:extLst>
                <a:ext uri="{28A0092B-C50C-407E-A947-70E740481C1C}">
                  <a14:useLocalDpi xmlns:a14="http://schemas.microsoft.com/office/drawing/2010/main" val="0"/>
                </a:ext>
              </a:extLst>
            </a:blip>
            <a:srcRect l="15001" t="2750" r="12201" b="6950"/>
            <a:stretch>
              <a:fillRect/>
            </a:stretch>
          </p:blipFill>
          <p:spPr bwMode="auto">
            <a:xfrm>
              <a:off x="7622139" y="4082413"/>
              <a:ext cx="802282" cy="132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9882" name="Picture 12">
            <a:extLst>
              <a:ext uri="{FF2B5EF4-FFF2-40B4-BE49-F238E27FC236}">
                <a16:creationId xmlns:a16="http://schemas.microsoft.com/office/drawing/2014/main" id="{D0E90638-1800-4E27-5798-47A0D8EBC8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 y="2562225"/>
            <a:ext cx="4408488"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矩形 4">
            <a:extLst>
              <a:ext uri="{FF2B5EF4-FFF2-40B4-BE49-F238E27FC236}">
                <a16:creationId xmlns:a16="http://schemas.microsoft.com/office/drawing/2014/main" id="{B4637AF2-974D-E649-CE39-EC1B7C7E7CEC}"/>
              </a:ext>
            </a:extLst>
          </p:cNvPr>
          <p:cNvSpPr>
            <a:spLocks noChangeArrowheads="1"/>
          </p:cNvSpPr>
          <p:nvPr/>
        </p:nvSpPr>
        <p:spPr bwMode="auto">
          <a:xfrm>
            <a:off x="457200" y="2844800"/>
            <a:ext cx="1060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1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1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m</a:t>
            </a:r>
            <a:r>
              <a:rPr lang="en-US" altLang="zh-CN" sz="1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1800" b="1" baseline="30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1/2 </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9884" name="Object 6">
            <a:extLst>
              <a:ext uri="{FF2B5EF4-FFF2-40B4-BE49-F238E27FC236}">
                <a16:creationId xmlns:a16="http://schemas.microsoft.com/office/drawing/2014/main" id="{3213E65C-2330-E859-CFB0-71087CFA508D}"/>
              </a:ext>
            </a:extLst>
          </p:cNvPr>
          <p:cNvGraphicFramePr>
            <a:graphicFrameLocks noChangeAspect="1"/>
          </p:cNvGraphicFramePr>
          <p:nvPr/>
        </p:nvGraphicFramePr>
        <p:xfrm>
          <a:off x="1241425" y="1600200"/>
          <a:ext cx="2068513" cy="812800"/>
        </p:xfrm>
        <a:graphic>
          <a:graphicData uri="http://schemas.openxmlformats.org/presentationml/2006/ole">
            <mc:AlternateContent xmlns:mc="http://schemas.openxmlformats.org/markup-compatibility/2006">
              <mc:Choice xmlns:v="urn:schemas-microsoft-com:vml" Requires="v">
                <p:oleObj name="公式" r:id="rId9" imgW="1193800" imgH="469900" progId="Equation.3">
                  <p:embed/>
                </p:oleObj>
              </mc:Choice>
              <mc:Fallback>
                <p:oleObj name="公式" r:id="rId9" imgW="1193800" imgH="4699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1425" y="1600200"/>
                        <a:ext cx="206851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49166A29-7966-8606-6D2A-113477A815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57AFF22-77AD-4109-B089-5F92609D6EC9}"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56</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923" name="Rectangle 2">
            <a:extLst>
              <a:ext uri="{FF2B5EF4-FFF2-40B4-BE49-F238E27FC236}">
                <a16:creationId xmlns:a16="http://schemas.microsoft.com/office/drawing/2014/main" id="{F63B613A-9787-D94B-10E5-A2FBA725F686}"/>
              </a:ext>
            </a:extLst>
          </p:cNvPr>
          <p:cNvSpPr>
            <a:spLocks noGrp="1" noRot="1"/>
          </p:cNvSpPr>
          <p:nvPr>
            <p:ph type="title"/>
          </p:nvPr>
        </p:nvSpPr>
        <p:spPr>
          <a:xfrm>
            <a:off x="301625" y="260350"/>
            <a:ext cx="8540750" cy="1143000"/>
          </a:xfrm>
        </p:spPr>
        <p:txBody>
          <a:bodyPr/>
          <a:lstStyle/>
          <a:p>
            <a:pPr eaLnBrk="1" hangingPunct="1"/>
            <a:r>
              <a:rPr lang="zh-CN" altLang="en-US">
                <a:latin typeface="Times New Roman" panose="02020603050405020304" pitchFamily="18" charset="0"/>
                <a:cs typeface="Times New Roman" panose="02020603050405020304" pitchFamily="18" charset="0"/>
              </a:rPr>
              <a:t>离子晶体的晶格振动</a:t>
            </a:r>
          </a:p>
        </p:txBody>
      </p:sp>
      <p:sp>
        <p:nvSpPr>
          <p:cNvPr id="431107" name="Rectangle 3">
            <a:extLst>
              <a:ext uri="{FF2B5EF4-FFF2-40B4-BE49-F238E27FC236}">
                <a16:creationId xmlns:a16="http://schemas.microsoft.com/office/drawing/2014/main" id="{B17CCD1F-8E31-9E59-D440-23564B7383C4}"/>
              </a:ext>
            </a:extLst>
          </p:cNvPr>
          <p:cNvSpPr>
            <a:spLocks noGrp="1" noRot="1"/>
          </p:cNvSpPr>
          <p:nvPr>
            <p:ph type="body" idx="1"/>
          </p:nvPr>
        </p:nvSpPr>
        <p:spPr/>
        <p:txBody>
          <a:bodyPr/>
          <a:lstStyle/>
          <a:p>
            <a:pPr eaLnBrk="1" hangingPunct="1"/>
            <a:r>
              <a:rPr lang="zh-CN" altLang="en-US">
                <a:latin typeface="Times New Roman" panose="02020603050405020304" pitchFamily="18" charset="0"/>
                <a:cs typeface="Times New Roman" panose="02020603050405020304" pitchFamily="18" charset="0"/>
              </a:rPr>
              <a:t>离子晶体</a:t>
            </a:r>
          </a:p>
          <a:p>
            <a:pPr lvl="1" eaLnBrk="1" hangingPunct="1"/>
            <a:r>
              <a:rPr lang="zh-CN" altLang="en-US">
                <a:latin typeface="Times New Roman" panose="02020603050405020304" pitchFamily="18" charset="0"/>
                <a:cs typeface="Times New Roman" panose="02020603050405020304" pitchFamily="18" charset="0"/>
              </a:rPr>
              <a:t>正、负离子构成（仍满足简谐近似条件）</a:t>
            </a:r>
          </a:p>
          <a:p>
            <a:pPr lvl="1" eaLnBrk="1" hangingPunct="1"/>
            <a:r>
              <a:rPr lang="zh-CN" altLang="en-US">
                <a:latin typeface="Times New Roman" panose="02020603050405020304" pitchFamily="18" charset="0"/>
                <a:cs typeface="Times New Roman" panose="02020603050405020304" pitchFamily="18" charset="0"/>
              </a:rPr>
              <a:t>其相对振动构成</a:t>
            </a:r>
            <a:r>
              <a:rPr lang="zh-CN" altLang="en-US">
                <a:solidFill>
                  <a:srgbClr val="0000FF"/>
                </a:solidFill>
                <a:latin typeface="Times New Roman" panose="02020603050405020304" pitchFamily="18" charset="0"/>
                <a:cs typeface="Times New Roman" panose="02020603050405020304" pitchFamily="18" charset="0"/>
              </a:rPr>
              <a:t>电偶极矩</a:t>
            </a:r>
            <a:r>
              <a:rPr lang="zh-CN" altLang="en-US">
                <a:latin typeface="Times New Roman" panose="02020603050405020304" pitchFamily="18" charset="0"/>
                <a:cs typeface="Times New Roman" panose="02020603050405020304" pitchFamily="18" charset="0"/>
              </a:rPr>
              <a:t>的变化，可与电磁波相互作用</a:t>
            </a:r>
          </a:p>
          <a:p>
            <a:pPr eaLnBrk="1" hangingPunct="1"/>
            <a:endParaRPr lang="zh-CN" altLang="en-US">
              <a:latin typeface="Times New Roman" panose="02020603050405020304" pitchFamily="18" charset="0"/>
              <a:cs typeface="Times New Roman" panose="02020603050405020304" pitchFamily="18" charset="0"/>
              <a:sym typeface="Symbol" panose="05050102010706020507" pitchFamily="18" charset="2"/>
            </a:endParaRPr>
          </a:p>
        </p:txBody>
      </p:sp>
      <p:pic>
        <p:nvPicPr>
          <p:cNvPr id="431110" name="Picture 6">
            <a:extLst>
              <a:ext uri="{FF2B5EF4-FFF2-40B4-BE49-F238E27FC236}">
                <a16:creationId xmlns:a16="http://schemas.microsoft.com/office/drawing/2014/main" id="{DA30C892-31A3-B14A-4A5C-383CF191B176}"/>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250825" y="3429000"/>
            <a:ext cx="8459788" cy="1089025"/>
          </a:xfrm>
          <a:noFill/>
        </p:spPr>
      </p:pic>
      <p:sp>
        <p:nvSpPr>
          <p:cNvPr id="431111" name="Text Box 7">
            <a:extLst>
              <a:ext uri="{FF2B5EF4-FFF2-40B4-BE49-F238E27FC236}">
                <a16:creationId xmlns:a16="http://schemas.microsoft.com/office/drawing/2014/main" id="{6CE42A76-498E-6831-C55B-1D33305E1C58}"/>
              </a:ext>
            </a:extLst>
          </p:cNvPr>
          <p:cNvSpPr txBox="1">
            <a:spLocks noChangeArrowheads="1"/>
          </p:cNvSpPr>
          <p:nvPr/>
        </p:nvSpPr>
        <p:spPr bwMode="auto">
          <a:xfrm>
            <a:off x="2633663" y="4519613"/>
            <a:ext cx="3887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长光学波的原子振动示意图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1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11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110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110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P spid="4311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05E3BD41-05AB-8C83-ADA1-BF46BF86B2D0}"/>
              </a:ext>
            </a:extLst>
          </p:cNvPr>
          <p:cNvSpPr>
            <a:spLocks noRot="1" noChangeArrowheads="1"/>
          </p:cNvSpPr>
          <p:nvPr/>
        </p:nvSpPr>
        <p:spPr bwMode="auto">
          <a:xfrm>
            <a:off x="301625" y="187325"/>
            <a:ext cx="85407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离子晶体中的长光学波</a:t>
            </a:r>
          </a:p>
        </p:txBody>
      </p:sp>
      <p:sp>
        <p:nvSpPr>
          <p:cNvPr id="83972" name="Text Box 4">
            <a:extLst>
              <a:ext uri="{FF2B5EF4-FFF2-40B4-BE49-F238E27FC236}">
                <a16:creationId xmlns:a16="http://schemas.microsoft.com/office/drawing/2014/main" id="{398B40C5-396E-6AC9-31E0-046AEABCB8E6}"/>
              </a:ext>
            </a:extLst>
          </p:cNvPr>
          <p:cNvSpPr txBox="1">
            <a:spLocks noChangeArrowheads="1"/>
          </p:cNvSpPr>
          <p:nvPr/>
        </p:nvSpPr>
        <p:spPr bwMode="auto">
          <a:xfrm>
            <a:off x="1333500" y="1141413"/>
            <a:ext cx="6497638" cy="83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不同离子之间的相对振动产生一定的电偶极矩， </a:t>
            </a:r>
          </a:p>
          <a:p>
            <a:pPr algn="just" eaLnBrk="1" hangingPunct="1">
              <a:spcBef>
                <a:spcPct val="0"/>
              </a:spcBef>
              <a:buFontTx/>
              <a:buNone/>
            </a:pP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从而可以和电磁波相互作用</a:t>
            </a:r>
          </a:p>
        </p:txBody>
      </p:sp>
      <p:sp>
        <p:nvSpPr>
          <p:cNvPr id="83973" name="Text Box 5">
            <a:extLst>
              <a:ext uri="{FF2B5EF4-FFF2-40B4-BE49-F238E27FC236}">
                <a16:creationId xmlns:a16="http://schemas.microsoft.com/office/drawing/2014/main" id="{9A73F8D4-2EC2-F9E5-F9E5-904A6FC0B38F}"/>
              </a:ext>
            </a:extLst>
          </p:cNvPr>
          <p:cNvSpPr txBox="1">
            <a:spLocks noChangeArrowheads="1"/>
          </p:cNvSpPr>
          <p:nvPr/>
        </p:nvSpPr>
        <p:spPr bwMode="auto">
          <a:xfrm>
            <a:off x="119063" y="2365375"/>
            <a:ext cx="38877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电磁波和格波在波长和频率都相同时可以发生共振</a:t>
            </a:r>
          </a:p>
        </p:txBody>
      </p:sp>
      <p:graphicFrame>
        <p:nvGraphicFramePr>
          <p:cNvPr id="4" name="对象 1">
            <a:extLst>
              <a:ext uri="{FF2B5EF4-FFF2-40B4-BE49-F238E27FC236}">
                <a16:creationId xmlns:a16="http://schemas.microsoft.com/office/drawing/2014/main" id="{1EFE77C7-C63D-3ED6-C6CB-87EF635B3A7B}"/>
              </a:ext>
            </a:extLst>
          </p:cNvPr>
          <p:cNvGraphicFramePr>
            <a:graphicFrameLocks noChangeAspect="1"/>
          </p:cNvGraphicFramePr>
          <p:nvPr>
            <p:extLst>
              <p:ext uri="{D42A27DB-BD31-4B8C-83A1-F6EECF244321}">
                <p14:modId xmlns:p14="http://schemas.microsoft.com/office/powerpoint/2010/main" val="3976225799"/>
              </p:ext>
            </p:extLst>
          </p:nvPr>
        </p:nvGraphicFramePr>
        <p:xfrm>
          <a:off x="3922714" y="2845896"/>
          <a:ext cx="4450142" cy="3391416"/>
        </p:xfrm>
        <a:graphic>
          <a:graphicData uri="http://schemas.openxmlformats.org/presentationml/2006/ole">
            <mc:AlternateContent xmlns:mc="http://schemas.openxmlformats.org/markup-compatibility/2006">
              <mc:Choice xmlns:v="urn:schemas-microsoft-com:vml" Requires="v">
                <p:oleObj name="Graph" r:id="rId3" imgW="9601200" imgH="7315011" progId="Origin50.Graph">
                  <p:embed/>
                </p:oleObj>
              </mc:Choice>
              <mc:Fallback>
                <p:oleObj name="Graph" r:id="rId3" imgW="9601200" imgH="7315011" progId="Origin50.Graph">
                  <p:embed/>
                  <p:pic>
                    <p:nvPicPr>
                      <p:cNvPr id="5" name="对象 1">
                        <a:extLst>
                          <a:ext uri="{FF2B5EF4-FFF2-40B4-BE49-F238E27FC236}">
                            <a16:creationId xmlns:a16="http://schemas.microsoft.com/office/drawing/2014/main" id="{683E47F1-18A6-8BF1-65A1-57761C76F09A}"/>
                          </a:ext>
                        </a:extLst>
                      </p:cNvPr>
                      <p:cNvPicPr>
                        <a:picLocks noChangeAspect="1" noChangeArrowheads="1"/>
                      </p:cNvPicPr>
                      <p:nvPr/>
                    </p:nvPicPr>
                    <p:blipFill>
                      <a:blip r:embed="rId4"/>
                      <a:srcRect/>
                      <a:stretch>
                        <a:fillRect/>
                      </a:stretch>
                    </p:blipFill>
                    <p:spPr bwMode="auto">
                      <a:xfrm>
                        <a:off x="3922714" y="2845896"/>
                        <a:ext cx="4450142" cy="3391416"/>
                      </a:xfrm>
                      <a:prstGeom prst="rect">
                        <a:avLst/>
                      </a:prstGeom>
                      <a:solidFill>
                        <a:schemeClr val="bg1"/>
                      </a:solidFill>
                      <a:ln w="76200">
                        <a:solidFill>
                          <a:srgbClr val="92D050"/>
                        </a:solidFill>
                      </a:ln>
                      <a:effectLst/>
                    </p:spPr>
                  </p:pic>
                </p:oleObj>
              </mc:Fallback>
            </mc:AlternateContent>
          </a:graphicData>
        </a:graphic>
      </p:graphicFrame>
      <p:sp>
        <p:nvSpPr>
          <p:cNvPr id="83974" name="Rectangle 6">
            <a:extLst>
              <a:ext uri="{FF2B5EF4-FFF2-40B4-BE49-F238E27FC236}">
                <a16:creationId xmlns:a16="http://schemas.microsoft.com/office/drawing/2014/main" id="{27D142C2-F3E1-ECB3-20BC-A28BB9FC9ECA}"/>
              </a:ext>
            </a:extLst>
          </p:cNvPr>
          <p:cNvSpPr>
            <a:spLocks noChangeArrowheads="1"/>
          </p:cNvSpPr>
          <p:nvPr/>
        </p:nvSpPr>
        <p:spPr bwMode="auto">
          <a:xfrm>
            <a:off x="0" y="3068638"/>
            <a:ext cx="1841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86567" name="Line 7">
            <a:extLst>
              <a:ext uri="{FF2B5EF4-FFF2-40B4-BE49-F238E27FC236}">
                <a16:creationId xmlns:a16="http://schemas.microsoft.com/office/drawing/2014/main" id="{51D67454-95D9-4EA2-E17E-4FCF617276D1}"/>
              </a:ext>
            </a:extLst>
          </p:cNvPr>
          <p:cNvSpPr>
            <a:spLocks noChangeShapeType="1"/>
          </p:cNvSpPr>
          <p:nvPr/>
        </p:nvSpPr>
        <p:spPr bwMode="auto">
          <a:xfrm flipV="1">
            <a:off x="6242050" y="2368550"/>
            <a:ext cx="142875" cy="331311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MO" altLang="en-US"/>
          </a:p>
        </p:txBody>
      </p:sp>
      <p:grpSp>
        <p:nvGrpSpPr>
          <p:cNvPr id="2" name="Group 8">
            <a:extLst>
              <a:ext uri="{FF2B5EF4-FFF2-40B4-BE49-F238E27FC236}">
                <a16:creationId xmlns:a16="http://schemas.microsoft.com/office/drawing/2014/main" id="{823BA0BB-0A91-4994-125B-D5A5CAFB91B3}"/>
              </a:ext>
            </a:extLst>
          </p:cNvPr>
          <p:cNvGrpSpPr>
            <a:grpSpLocks/>
          </p:cNvGrpSpPr>
          <p:nvPr/>
        </p:nvGrpSpPr>
        <p:grpSpPr bwMode="auto">
          <a:xfrm>
            <a:off x="844550" y="3449638"/>
            <a:ext cx="2232025" cy="576262"/>
            <a:chOff x="385" y="2120"/>
            <a:chExt cx="1406" cy="363"/>
          </a:xfrm>
        </p:grpSpPr>
        <p:grpSp>
          <p:nvGrpSpPr>
            <p:cNvPr id="83979" name="Group 9">
              <a:extLst>
                <a:ext uri="{FF2B5EF4-FFF2-40B4-BE49-F238E27FC236}">
                  <a16:creationId xmlns:a16="http://schemas.microsoft.com/office/drawing/2014/main" id="{3A2D594B-08BA-D29F-7239-80CB901F6FE8}"/>
                </a:ext>
              </a:extLst>
            </p:cNvPr>
            <p:cNvGrpSpPr>
              <a:grpSpLocks/>
            </p:cNvGrpSpPr>
            <p:nvPr/>
          </p:nvGrpSpPr>
          <p:grpSpPr bwMode="auto">
            <a:xfrm>
              <a:off x="418" y="2148"/>
              <a:ext cx="1277" cy="308"/>
              <a:chOff x="146" y="2148"/>
              <a:chExt cx="1277" cy="308"/>
            </a:xfrm>
          </p:grpSpPr>
          <p:graphicFrame>
            <p:nvGraphicFramePr>
              <p:cNvPr id="83981" name="Object 2">
                <a:extLst>
                  <a:ext uri="{FF2B5EF4-FFF2-40B4-BE49-F238E27FC236}">
                    <a16:creationId xmlns:a16="http://schemas.microsoft.com/office/drawing/2014/main" id="{C9696D23-3908-6205-E4D8-76AE8C00A037}"/>
                  </a:ext>
                </a:extLst>
              </p:cNvPr>
              <p:cNvGraphicFramePr>
                <a:graphicFrameLocks noChangeAspect="1"/>
              </p:cNvGraphicFramePr>
              <p:nvPr/>
            </p:nvGraphicFramePr>
            <p:xfrm>
              <a:off x="742" y="2148"/>
              <a:ext cx="681" cy="308"/>
            </p:xfrm>
            <a:graphic>
              <a:graphicData uri="http://schemas.openxmlformats.org/presentationml/2006/ole">
                <mc:AlternateContent xmlns:mc="http://schemas.openxmlformats.org/markup-compatibility/2006">
                  <mc:Choice xmlns:v="urn:schemas-microsoft-com:vml" Requires="v">
                    <p:oleObj name="公式" r:id="rId5" imgW="508000" imgH="228600" progId="Equation.3">
                      <p:embed/>
                    </p:oleObj>
                  </mc:Choice>
                  <mc:Fallback>
                    <p:oleObj name="公式" r:id="rId5" imgW="5080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 y="2148"/>
                            <a:ext cx="68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82" name="Text Box 11">
                <a:extLst>
                  <a:ext uri="{FF2B5EF4-FFF2-40B4-BE49-F238E27FC236}">
                    <a16:creationId xmlns:a16="http://schemas.microsoft.com/office/drawing/2014/main" id="{66CAC6F6-B2F8-6E0F-B173-A42F33CCE467}"/>
                  </a:ext>
                </a:extLst>
              </p:cNvPr>
              <p:cNvSpPr txBox="1">
                <a:spLocks noChangeArrowheads="1"/>
              </p:cNvSpPr>
              <p:nvPr/>
            </p:nvSpPr>
            <p:spPr bwMode="auto">
              <a:xfrm>
                <a:off x="146" y="2157"/>
                <a:ext cx="7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光波： </a:t>
                </a:r>
              </a:p>
            </p:txBody>
          </p:sp>
        </p:grpSp>
        <p:sp>
          <p:nvSpPr>
            <p:cNvPr id="83980" name="Rectangle 12">
              <a:extLst>
                <a:ext uri="{FF2B5EF4-FFF2-40B4-BE49-F238E27FC236}">
                  <a16:creationId xmlns:a16="http://schemas.microsoft.com/office/drawing/2014/main" id="{981EF0CF-9909-491F-41C7-1A0609BFA370}"/>
                </a:ext>
              </a:extLst>
            </p:cNvPr>
            <p:cNvSpPr>
              <a:spLocks noChangeArrowheads="1"/>
            </p:cNvSpPr>
            <p:nvPr/>
          </p:nvSpPr>
          <p:spPr bwMode="auto">
            <a:xfrm>
              <a:off x="385" y="2120"/>
              <a:ext cx="1406" cy="363"/>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9881" name="Text Box 13">
            <a:extLst>
              <a:ext uri="{FF2B5EF4-FFF2-40B4-BE49-F238E27FC236}">
                <a16:creationId xmlns:a16="http://schemas.microsoft.com/office/drawing/2014/main" id="{9650B62D-0B84-F66F-E36A-A8D65A282801}"/>
              </a:ext>
            </a:extLst>
          </p:cNvPr>
          <p:cNvSpPr txBox="1">
            <a:spLocks noChangeArrowheads="1"/>
          </p:cNvSpPr>
          <p:nvPr/>
        </p:nvSpPr>
        <p:spPr bwMode="auto">
          <a:xfrm>
            <a:off x="114300" y="4305300"/>
            <a:ext cx="36925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实际晶体的长光学波的频率对应于远红外的光波，</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离子晶体中光学波的共振能够引起对远红外光在</a:t>
            </a:r>
            <a:r>
              <a:rPr lang="el-GR"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附近强烈吸收</a:t>
            </a:r>
          </a:p>
        </p:txBody>
      </p:sp>
      <p:sp>
        <p:nvSpPr>
          <p:cNvPr id="83978" name="灯片编号占位符 4">
            <a:extLst>
              <a:ext uri="{FF2B5EF4-FFF2-40B4-BE49-F238E27FC236}">
                <a16:creationId xmlns:a16="http://schemas.microsoft.com/office/drawing/2014/main" id="{34AC6E2B-A2CF-3386-0E2B-8F7BBA89C7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9390688-FA4A-4D4B-B0E8-8780F7B01AA0}" type="slidenum">
              <a:rPr lang="zh-CN" altLang="en-US" sz="1200" b="1"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57</a:t>
            </a:fld>
            <a:endParaRPr lang="zh-CN" altLang="en-US" sz="1200" b="1">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86567"/>
                                        </p:tgtEl>
                                        <p:attrNameLst>
                                          <p:attrName>style.visibility</p:attrName>
                                        </p:attrNameLst>
                                      </p:cBhvr>
                                      <p:to>
                                        <p:strVal val="visible"/>
                                      </p:to>
                                    </p:set>
                                    <p:animEffect transition="in" filter="dissolve">
                                      <p:cBhvr>
                                        <p:cTn id="12" dur="500"/>
                                        <p:tgtEl>
                                          <p:spTgt spid="19865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295391DA-0D1F-A42C-2B80-6A6A89FA4F1D}"/>
              </a:ext>
            </a:extLst>
          </p:cNvPr>
          <p:cNvSpPr>
            <a:spLocks noGrp="1" noRot="1"/>
          </p:cNvSpPr>
          <p:nvPr>
            <p:ph type="body" idx="4294967295"/>
          </p:nvPr>
        </p:nvSpPr>
        <p:spPr>
          <a:xfrm>
            <a:off x="250825" y="1196975"/>
            <a:ext cx="3959225" cy="1008063"/>
          </a:xfrm>
          <a:solidFill>
            <a:srgbClr val="FFFFFF"/>
          </a:solidFill>
        </p:spPr>
        <p:txBody>
          <a:bodyPr/>
          <a:lstStyle/>
          <a:p>
            <a:pPr eaLnBrk="1" hangingPunct="1">
              <a:buFont typeface="Wingdings" panose="05000000000000000000" pitchFamily="2" charset="2"/>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相邻原胞相位差</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aq</a:t>
            </a:r>
          </a:p>
          <a:p>
            <a:pPr lvl="1" eaLnBrk="1" hangingPunct="1"/>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波数</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的取值范围：</a:t>
            </a:r>
          </a:p>
          <a:p>
            <a:pPr lvl="1" eaLnBrk="1" hangingPunct="1"/>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lvl="2" eaLnBrk="1" hangingPunct="1"/>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endParaRPr lang="zh-CN" altLang="en-US" sz="26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6019" name="Object 6">
            <a:extLst>
              <a:ext uri="{FF2B5EF4-FFF2-40B4-BE49-F238E27FC236}">
                <a16:creationId xmlns:a16="http://schemas.microsoft.com/office/drawing/2014/main" id="{466CEC90-A624-CD98-DB08-371A01F0017F}"/>
              </a:ext>
            </a:extLst>
          </p:cNvPr>
          <p:cNvGraphicFramePr>
            <a:graphicFrameLocks noChangeAspect="1"/>
          </p:cNvGraphicFramePr>
          <p:nvPr/>
        </p:nvGraphicFramePr>
        <p:xfrm>
          <a:off x="2466975" y="2060575"/>
          <a:ext cx="2249488" cy="973138"/>
        </p:xfrm>
        <a:graphic>
          <a:graphicData uri="http://schemas.openxmlformats.org/presentationml/2006/ole">
            <mc:AlternateContent xmlns:mc="http://schemas.openxmlformats.org/markup-compatibility/2006">
              <mc:Choice xmlns:v="urn:schemas-microsoft-com:vml" Requires="v">
                <p:oleObj name="公式" r:id="rId3" imgW="901309" imgH="393529" progId="Equation.3">
                  <p:embed/>
                </p:oleObj>
              </mc:Choice>
              <mc:Fallback>
                <p:oleObj name="公式" r:id="rId3" imgW="901309" imgH="39352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2060575"/>
                        <a:ext cx="224948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0" name="Rectangle 2">
            <a:extLst>
              <a:ext uri="{FF2B5EF4-FFF2-40B4-BE49-F238E27FC236}">
                <a16:creationId xmlns:a16="http://schemas.microsoft.com/office/drawing/2014/main" id="{02D0D99D-E7BD-0CF2-9038-D9D9DBCE9DA1}"/>
              </a:ext>
            </a:extLst>
          </p:cNvPr>
          <p:cNvSpPr>
            <a:spLocks noGrp="1" noRot="1"/>
          </p:cNvSpPr>
          <p:nvPr>
            <p:ph type="title" idx="4294967295"/>
          </p:nvPr>
        </p:nvSpPr>
        <p:spPr>
          <a:xfrm>
            <a:off x="1655763" y="115888"/>
            <a:ext cx="5832475" cy="1143000"/>
          </a:xfrm>
          <a:noFill/>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双原子链中波矢</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的取值</a:t>
            </a:r>
          </a:p>
        </p:txBody>
      </p:sp>
      <p:sp>
        <p:nvSpPr>
          <p:cNvPr id="86021" name="Text Box 11">
            <a:extLst>
              <a:ext uri="{FF2B5EF4-FFF2-40B4-BE49-F238E27FC236}">
                <a16:creationId xmlns:a16="http://schemas.microsoft.com/office/drawing/2014/main" id="{956A8EEF-9B7C-ACCF-D905-8DD5CE53E7BA}"/>
              </a:ext>
            </a:extLst>
          </p:cNvPr>
          <p:cNvSpPr txBox="1">
            <a:spLocks noChangeArrowheads="1"/>
          </p:cNvSpPr>
          <p:nvPr/>
        </p:nvSpPr>
        <p:spPr bwMode="auto">
          <a:xfrm>
            <a:off x="96838" y="3060700"/>
            <a:ext cx="748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2" eaLnBrk="1" hangingPunct="1">
              <a:spcBef>
                <a:spcPct val="0"/>
              </a:spcBef>
              <a:buFontTx/>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原胞变大，倒格矢变小，布里渊区变小</a:t>
            </a:r>
          </a:p>
        </p:txBody>
      </p:sp>
      <p:sp>
        <p:nvSpPr>
          <p:cNvPr id="528388" name="Rectangle 4">
            <a:extLst>
              <a:ext uri="{FF2B5EF4-FFF2-40B4-BE49-F238E27FC236}">
                <a16:creationId xmlns:a16="http://schemas.microsoft.com/office/drawing/2014/main" id="{F1CD9831-7480-EC95-EE4F-E424FD33F477}"/>
              </a:ext>
            </a:extLst>
          </p:cNvPr>
          <p:cNvSpPr>
            <a:spLocks noRot="1" noChangeArrowheads="1"/>
          </p:cNvSpPr>
          <p:nvPr/>
        </p:nvSpPr>
        <p:spPr bwMode="auto">
          <a:xfrm>
            <a:off x="333375" y="4579938"/>
            <a:ext cx="8229600" cy="1512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格波个数</a:t>
            </a:r>
          </a:p>
          <a:p>
            <a:pPr lvl="1" eaLnBrk="1" hangingPunct="1">
              <a:buClr>
                <a:schemeClr val="accent1"/>
              </a:buClr>
              <a:buSzPct val="75000"/>
              <a:buFont typeface="Wingdings" panose="05000000000000000000" pitchFamily="2" charset="2"/>
              <a:buChar char="l"/>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值对应两个格波，</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的取值数为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p>
          <a:p>
            <a:pPr lvl="2" eaLnBrk="1" hangingPunct="1">
              <a:buClr>
                <a:schemeClr val="accent2"/>
              </a:buClr>
              <a:buFontTx/>
              <a:buChar char="•"/>
            </a:pP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只能从</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a:latin typeface="Times New Roman" panose="02020603050405020304" pitchFamily="18" charset="0"/>
                <a:ea typeface="微软雅黑" panose="020B0503020204020204" pitchFamily="34" charset="-122"/>
                <a:cs typeface="Times New Roman" panose="02020603050405020304" pitchFamily="18" charset="0"/>
              </a:rPr>
              <a:t>/2</a:t>
            </a:r>
          </a:p>
        </p:txBody>
      </p:sp>
      <p:grpSp>
        <p:nvGrpSpPr>
          <p:cNvPr id="2" name="Group 16">
            <a:extLst>
              <a:ext uri="{FF2B5EF4-FFF2-40B4-BE49-F238E27FC236}">
                <a16:creationId xmlns:a16="http://schemas.microsoft.com/office/drawing/2014/main" id="{E6CFF4EF-2EB7-2184-8A7C-9CDFF83E55BA}"/>
              </a:ext>
            </a:extLst>
          </p:cNvPr>
          <p:cNvGrpSpPr>
            <a:grpSpLocks/>
          </p:cNvGrpSpPr>
          <p:nvPr/>
        </p:nvGrpSpPr>
        <p:grpSpPr bwMode="auto">
          <a:xfrm>
            <a:off x="333375" y="3573463"/>
            <a:ext cx="7569200" cy="1165225"/>
            <a:chOff x="176" y="1894"/>
            <a:chExt cx="4768" cy="734"/>
          </a:xfrm>
        </p:grpSpPr>
        <p:graphicFrame>
          <p:nvGraphicFramePr>
            <p:cNvPr id="86027" name="Object 8">
              <a:extLst>
                <a:ext uri="{FF2B5EF4-FFF2-40B4-BE49-F238E27FC236}">
                  <a16:creationId xmlns:a16="http://schemas.microsoft.com/office/drawing/2014/main" id="{078916BA-7B0D-ADC2-410C-A26B0C501347}"/>
                </a:ext>
              </a:extLst>
            </p:cNvPr>
            <p:cNvGraphicFramePr>
              <a:graphicFrameLocks noChangeAspect="1"/>
            </p:cNvGraphicFramePr>
            <p:nvPr/>
          </p:nvGraphicFramePr>
          <p:xfrm>
            <a:off x="1701" y="2233"/>
            <a:ext cx="2371" cy="335"/>
          </p:xfrm>
          <a:graphic>
            <a:graphicData uri="http://schemas.openxmlformats.org/presentationml/2006/ole">
              <mc:AlternateContent xmlns:mc="http://schemas.openxmlformats.org/markup-compatibility/2006">
                <mc:Choice xmlns:v="urn:schemas-microsoft-com:vml" Requires="v">
                  <p:oleObj name="公式" r:id="rId5" imgW="1548728" imgH="215806" progId="Equation.3">
                    <p:embed/>
                  </p:oleObj>
                </mc:Choice>
                <mc:Fallback>
                  <p:oleObj name="公式" r:id="rId5" imgW="1548728"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2233"/>
                          <a:ext cx="2371"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8" name="Object 10">
              <a:extLst>
                <a:ext uri="{FF2B5EF4-FFF2-40B4-BE49-F238E27FC236}">
                  <a16:creationId xmlns:a16="http://schemas.microsoft.com/office/drawing/2014/main" id="{4A2D30F2-5BB4-C0BC-97CB-E20BE04ED74B}"/>
                </a:ext>
              </a:extLst>
            </p:cNvPr>
            <p:cNvGraphicFramePr>
              <a:graphicFrameLocks noChangeAspect="1"/>
            </p:cNvGraphicFramePr>
            <p:nvPr/>
          </p:nvGraphicFramePr>
          <p:xfrm>
            <a:off x="4207" y="2078"/>
            <a:ext cx="737" cy="550"/>
          </p:xfrm>
          <a:graphic>
            <a:graphicData uri="http://schemas.openxmlformats.org/presentationml/2006/ole">
              <mc:AlternateContent xmlns:mc="http://schemas.openxmlformats.org/markup-compatibility/2006">
                <mc:Choice xmlns:v="urn:schemas-microsoft-com:vml" Requires="v">
                  <p:oleObj name="公式" r:id="rId7" imgW="520474" imgH="393529" progId="Equation.3">
                    <p:embed/>
                  </p:oleObj>
                </mc:Choice>
                <mc:Fallback>
                  <p:oleObj name="公式" r:id="rId7" imgW="520474" imgH="39352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7" y="2078"/>
                          <a:ext cx="737" cy="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9" name="Text Box 12">
              <a:extLst>
                <a:ext uri="{FF2B5EF4-FFF2-40B4-BE49-F238E27FC236}">
                  <a16:creationId xmlns:a16="http://schemas.microsoft.com/office/drawing/2014/main" id="{8C0AF0E8-302A-AE15-8077-49746CBBC023}"/>
                </a:ext>
              </a:extLst>
            </p:cNvPr>
            <p:cNvSpPr txBox="1">
              <a:spLocks noChangeArrowheads="1"/>
            </p:cNvSpPr>
            <p:nvPr/>
          </p:nvSpPr>
          <p:spPr bwMode="auto">
            <a:xfrm>
              <a:off x="340" y="2250"/>
              <a:ext cx="15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spcBef>
                  <a:spcPct val="0"/>
                </a:spcBef>
                <a:buFontTx/>
                <a:buNone/>
              </a:pP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个原子： </a:t>
              </a:r>
            </a:p>
          </p:txBody>
        </p:sp>
        <p:sp>
          <p:nvSpPr>
            <p:cNvPr id="86030" name="Text Box 15">
              <a:extLst>
                <a:ext uri="{FF2B5EF4-FFF2-40B4-BE49-F238E27FC236}">
                  <a16:creationId xmlns:a16="http://schemas.microsoft.com/office/drawing/2014/main" id="{31A117BD-A4D1-66F8-21EB-83AC32B5A5A3}"/>
                </a:ext>
              </a:extLst>
            </p:cNvPr>
            <p:cNvSpPr txBox="1">
              <a:spLocks noChangeArrowheads="1"/>
            </p:cNvSpPr>
            <p:nvPr/>
          </p:nvSpPr>
          <p:spPr bwMode="auto">
            <a:xfrm>
              <a:off x="176" y="1894"/>
              <a:ext cx="166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周期性边界条件：</a:t>
              </a:r>
            </a:p>
          </p:txBody>
        </p:sp>
      </p:grpSp>
      <p:sp>
        <p:nvSpPr>
          <p:cNvPr id="1464338" name="Text Box 18">
            <a:extLst>
              <a:ext uri="{FF2B5EF4-FFF2-40B4-BE49-F238E27FC236}">
                <a16:creationId xmlns:a16="http://schemas.microsoft.com/office/drawing/2014/main" id="{42D13F72-BF9E-0858-48E2-E457109D178B}"/>
              </a:ext>
            </a:extLst>
          </p:cNvPr>
          <p:cNvSpPr txBox="1">
            <a:spLocks noChangeArrowheads="1"/>
          </p:cNvSpPr>
          <p:nvPr/>
        </p:nvSpPr>
        <p:spPr bwMode="auto">
          <a:xfrm>
            <a:off x="354013" y="5897563"/>
            <a:ext cx="8435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对于双原子链，有</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个原子，也有</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个格波，即</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个自由度 </a:t>
            </a:r>
          </a:p>
        </p:txBody>
      </p:sp>
      <p:graphicFrame>
        <p:nvGraphicFramePr>
          <p:cNvPr id="86025" name="Object 3">
            <a:extLst>
              <a:ext uri="{FF2B5EF4-FFF2-40B4-BE49-F238E27FC236}">
                <a16:creationId xmlns:a16="http://schemas.microsoft.com/office/drawing/2014/main" id="{74BDF139-EBB3-3314-4DC1-D0E50DCDA4EF}"/>
              </a:ext>
            </a:extLst>
          </p:cNvPr>
          <p:cNvGraphicFramePr>
            <a:graphicFrameLocks noChangeAspect="1"/>
          </p:cNvGraphicFramePr>
          <p:nvPr/>
        </p:nvGraphicFramePr>
        <p:xfrm>
          <a:off x="5216525" y="1395413"/>
          <a:ext cx="3346450" cy="1214437"/>
        </p:xfrm>
        <a:graphic>
          <a:graphicData uri="http://schemas.openxmlformats.org/presentationml/2006/ole">
            <mc:AlternateContent xmlns:mc="http://schemas.openxmlformats.org/markup-compatibility/2006">
              <mc:Choice xmlns:v="urn:schemas-microsoft-com:vml" Requires="v">
                <p:oleObj name="公式" r:id="rId9" imgW="1257300" imgH="457200" progId="Equation.3">
                  <p:embed/>
                </p:oleObj>
              </mc:Choice>
              <mc:Fallback>
                <p:oleObj name="公式" r:id="rId9" imgW="1257300" imgH="4572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6525" y="1395413"/>
                        <a:ext cx="3346450" cy="1214437"/>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6" name="灯片编号占位符 15">
            <a:extLst>
              <a:ext uri="{FF2B5EF4-FFF2-40B4-BE49-F238E27FC236}">
                <a16:creationId xmlns:a16="http://schemas.microsoft.com/office/drawing/2014/main" id="{54EF6242-84A3-AE24-4A81-31182F8CF3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0E75577-15D3-41BE-871C-2E5BB091D84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28388"/>
                                        </p:tgtEl>
                                        <p:attrNameLst>
                                          <p:attrName>style.visibility</p:attrName>
                                        </p:attrNameLst>
                                      </p:cBhvr>
                                      <p:to>
                                        <p:strVal val="visible"/>
                                      </p:to>
                                    </p:set>
                                    <p:animEffect transition="in" filter="dissolve">
                                      <p:cBhvr>
                                        <p:cTn id="12" dur="500"/>
                                        <p:tgtEl>
                                          <p:spTgt spid="5283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464338"/>
                                        </p:tgtEl>
                                        <p:attrNameLst>
                                          <p:attrName>style.visibility</p:attrName>
                                        </p:attrNameLst>
                                      </p:cBhvr>
                                      <p:to>
                                        <p:strVal val="visible"/>
                                      </p:to>
                                    </p:set>
                                    <p:animEffect transition="in" filter="slide(fromBottom)">
                                      <p:cBhvr>
                                        <p:cTn id="17" dur="500"/>
                                        <p:tgtEl>
                                          <p:spTgt spid="146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8" grpId="0" animBg="1"/>
      <p:bldP spid="14643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a:extLst>
              <a:ext uri="{FF2B5EF4-FFF2-40B4-BE49-F238E27FC236}">
                <a16:creationId xmlns:a16="http://schemas.microsoft.com/office/drawing/2014/main" id="{B529AC8A-7662-D39E-B6F3-1FEA203DE0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5D0F7B3-A3D1-4412-8AD2-8A6A95256B40}"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59</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8067" name="Rectangle 2">
            <a:extLst>
              <a:ext uri="{FF2B5EF4-FFF2-40B4-BE49-F238E27FC236}">
                <a16:creationId xmlns:a16="http://schemas.microsoft.com/office/drawing/2014/main" id="{94CCC103-109B-95E2-571D-AB11828C2D7E}"/>
              </a:ext>
            </a:extLst>
          </p:cNvPr>
          <p:cNvSpPr>
            <a:spLocks noGrp="1" noRot="1"/>
          </p:cNvSpPr>
          <p:nvPr>
            <p:ph type="title"/>
          </p:nvPr>
        </p:nvSpPr>
        <p:spPr/>
        <p:txBody>
          <a:bodyPr/>
          <a:lstStyle/>
          <a:p>
            <a:pPr eaLnBrk="1" hangingPunct="1"/>
            <a:r>
              <a:rPr lang="en-US" altLang="zh-CN">
                <a:latin typeface="Times New Roman" panose="02020603050405020304" pitchFamily="18" charset="0"/>
                <a:cs typeface="Times New Roman" panose="02020603050405020304" pitchFamily="18" charset="0"/>
              </a:rPr>
              <a:t>6.1  </a:t>
            </a:r>
            <a:r>
              <a:rPr lang="zh-CN" altLang="en-US">
                <a:latin typeface="Times New Roman" panose="02020603050405020304" pitchFamily="18" charset="0"/>
                <a:cs typeface="Times New Roman" panose="02020603050405020304" pitchFamily="18" charset="0"/>
              </a:rPr>
              <a:t>晶格振动的经典描述</a:t>
            </a:r>
            <a:endParaRPr lang="en-US" altLang="zh-CN">
              <a:latin typeface="Times New Roman" panose="02020603050405020304" pitchFamily="18" charset="0"/>
              <a:cs typeface="Times New Roman" panose="02020603050405020304" pitchFamily="18" charset="0"/>
            </a:endParaRPr>
          </a:p>
        </p:txBody>
      </p:sp>
      <p:sp>
        <p:nvSpPr>
          <p:cNvPr id="14342" name="Rectangle 3">
            <a:extLst>
              <a:ext uri="{FF2B5EF4-FFF2-40B4-BE49-F238E27FC236}">
                <a16:creationId xmlns:a16="http://schemas.microsoft.com/office/drawing/2014/main" id="{D7C3FEA0-EBAF-3C1C-6BCF-8BE9101327A7}"/>
              </a:ext>
            </a:extLst>
          </p:cNvPr>
          <p:cNvSpPr>
            <a:spLocks noGrp="1" noRot="1" noChangeArrowheads="1"/>
          </p:cNvSpPr>
          <p:nvPr>
            <p:ph type="body" idx="1"/>
          </p:nvPr>
        </p:nvSpPr>
        <p:spPr/>
        <p:txBody>
          <a:bodyPr/>
          <a:lstStyle/>
          <a:p>
            <a:pPr eaLnBrk="1" hangingPunct="1">
              <a:buFont typeface="Arial" charset="0"/>
              <a:buChar char="•"/>
              <a:defRPr/>
            </a:pPr>
            <a:r>
              <a:rPr lang="en-US" altLang="zh-CN" dirty="0">
                <a:latin typeface="Times New Roman" panose="02020603050405020304" pitchFamily="18" charset="0"/>
                <a:cs typeface="Times New Roman" panose="02020603050405020304" pitchFamily="18" charset="0"/>
              </a:rPr>
              <a:t>6.1.1</a:t>
            </a:r>
            <a:r>
              <a:rPr lang="zh-CN" altLang="en-US" dirty="0">
                <a:latin typeface="Times New Roman" panose="02020603050405020304" pitchFamily="18" charset="0"/>
                <a:cs typeface="Times New Roman" panose="02020603050405020304" pitchFamily="18" charset="0"/>
              </a:rPr>
              <a:t>  假设固体为均匀弹性介质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弹性波（略讲）</a:t>
            </a:r>
            <a:endParaRPr lang="en-US" altLang="zh-CN" dirty="0">
              <a:latin typeface="Times New Roman" panose="02020603050405020304" pitchFamily="18" charset="0"/>
              <a:cs typeface="Times New Roman" panose="02020603050405020304" pitchFamily="18" charset="0"/>
            </a:endParaRPr>
          </a:p>
          <a:p>
            <a:pPr eaLnBrk="1" hangingPunct="1">
              <a:buFont typeface="Arial" charset="0"/>
              <a:buChar char="•"/>
              <a:defRPr/>
            </a:pPr>
            <a:endParaRPr lang="en-US" altLang="zh-CN" dirty="0">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r>
              <a:rPr lang="zh-CN" altLang="en-US" dirty="0">
                <a:solidFill>
                  <a:schemeClr val="bg1">
                    <a:lumMod val="75000"/>
                  </a:schemeClr>
                </a:solidFill>
                <a:latin typeface="Times New Roman" panose="02020603050405020304" pitchFamily="18" charset="0"/>
                <a:cs typeface="Times New Roman" panose="02020603050405020304" pitchFamily="18" charset="0"/>
              </a:rPr>
              <a:t>考虑晶格的周期性</a:t>
            </a:r>
            <a:r>
              <a:rPr lang="en-US" altLang="zh-CN" dirty="0">
                <a:solidFill>
                  <a:schemeClr val="bg1">
                    <a:lumMod val="75000"/>
                  </a:schemeClr>
                </a:solidFill>
                <a:latin typeface="Times New Roman" panose="02020603050405020304" pitchFamily="18" charset="0"/>
                <a:cs typeface="Times New Roman" panose="02020603050405020304" pitchFamily="18" charset="0"/>
              </a:rPr>
              <a:t>——</a:t>
            </a:r>
            <a:r>
              <a:rPr lang="zh-CN" altLang="en-US" dirty="0">
                <a:solidFill>
                  <a:schemeClr val="bg1">
                    <a:lumMod val="75000"/>
                  </a:schemeClr>
                </a:solidFill>
                <a:latin typeface="Times New Roman" panose="02020603050405020304" pitchFamily="18" charset="0"/>
                <a:cs typeface="Times New Roman" panose="02020603050405020304" pitchFamily="18" charset="0"/>
              </a:rPr>
              <a:t>格波</a:t>
            </a:r>
            <a:endParaRPr lang="en-US" altLang="zh-CN" dirty="0">
              <a:solidFill>
                <a:schemeClr val="bg1">
                  <a:lumMod val="75000"/>
                </a:schemeClr>
              </a:solidFill>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CN" dirty="0">
                <a:latin typeface="Times New Roman" panose="02020603050405020304" pitchFamily="18" charset="0"/>
                <a:cs typeface="Times New Roman" panose="02020603050405020304" pitchFamily="18" charset="0"/>
              </a:rPr>
              <a:t>6.1.2  </a:t>
            </a:r>
            <a:r>
              <a:rPr lang="zh-CN" altLang="en-US" dirty="0">
                <a:latin typeface="Times New Roman" panose="02020603050405020304" pitchFamily="18" charset="0"/>
                <a:cs typeface="Times New Roman" panose="02020603050405020304" pitchFamily="18" charset="0"/>
              </a:rPr>
              <a:t>简单晶格模型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一维单原子链</a:t>
            </a:r>
            <a:endParaRPr lang="en-US" altLang="zh-CN" dirty="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CN" dirty="0">
                <a:latin typeface="Times New Roman" panose="02020603050405020304" pitchFamily="18" charset="0"/>
                <a:cs typeface="Times New Roman" panose="02020603050405020304" pitchFamily="18" charset="0"/>
              </a:rPr>
              <a:t>6.1.3  </a:t>
            </a:r>
            <a:r>
              <a:rPr lang="zh-CN" altLang="en-US" dirty="0">
                <a:latin typeface="Times New Roman" panose="02020603050405020304" pitchFamily="18" charset="0"/>
                <a:cs typeface="Times New Roman" panose="02020603050405020304" pitchFamily="18" charset="0"/>
              </a:rPr>
              <a:t>复式晶格模型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一维双原子链</a:t>
            </a:r>
            <a:endParaRPr lang="en-US" altLang="zh-CN" dirty="0">
              <a:latin typeface="Times New Roman" panose="02020603050405020304" pitchFamily="18" charset="0"/>
              <a:cs typeface="Times New Roman" panose="02020603050405020304" pitchFamily="18" charset="0"/>
            </a:endParaRPr>
          </a:p>
          <a:p>
            <a:pPr eaLnBrk="1" hangingPunct="1">
              <a:buFont typeface="Arial" charset="0"/>
              <a:buChar char="•"/>
              <a:defRPr/>
            </a:pPr>
            <a:r>
              <a:rPr lang="en-US" altLang="zh-CN" dirty="0">
                <a:solidFill>
                  <a:srgbClr val="FF0000"/>
                </a:solidFill>
                <a:latin typeface="Times New Roman" panose="02020603050405020304" pitchFamily="18" charset="0"/>
                <a:cs typeface="Times New Roman" panose="02020603050405020304" pitchFamily="18" charset="0"/>
              </a:rPr>
              <a:t>6.1.4  </a:t>
            </a:r>
            <a:r>
              <a:rPr lang="zh-CN" altLang="en-US" dirty="0">
                <a:solidFill>
                  <a:srgbClr val="FF0000"/>
                </a:solidFill>
                <a:latin typeface="Times New Roman" panose="02020603050405020304" pitchFamily="18" charset="0"/>
                <a:cs typeface="Times New Roman" panose="02020603050405020304" pitchFamily="18" charset="0"/>
              </a:rPr>
              <a:t>推广</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三维晶格的振动</a:t>
            </a:r>
            <a:r>
              <a:rPr lang="zh-CN" altLang="en-US" dirty="0">
                <a:solidFill>
                  <a:srgbClr val="0000FF"/>
                </a:solidFill>
                <a:cs typeface="Arial" panose="020B0604020202020204" pitchFamily="34" charset="0"/>
              </a:rPr>
              <a:t>（教材</a:t>
            </a:r>
            <a:r>
              <a:rPr lang="en-US" altLang="zh-CN" dirty="0">
                <a:solidFill>
                  <a:srgbClr val="0000FF"/>
                </a:solidFill>
                <a:cs typeface="Arial" panose="020B0604020202020204" pitchFamily="34" charset="0"/>
              </a:rPr>
              <a:t>P147</a:t>
            </a:r>
            <a:r>
              <a:rPr lang="zh-CN" altLang="en-US" dirty="0">
                <a:solidFill>
                  <a:srgbClr val="0000FF"/>
                </a:solidFill>
                <a:cs typeface="Arial" panose="020B0604020202020204" pitchFamily="34" charset="0"/>
              </a:rPr>
              <a:t>）</a:t>
            </a:r>
          </a:p>
          <a:p>
            <a:pPr eaLnBrk="1" hangingPunct="1">
              <a:buFont typeface="Arial" charset="0"/>
              <a:buChar char="•"/>
              <a:defRPr/>
            </a:pPr>
            <a:endParaRPr lang="zh-CN" altLang="en-US"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D2F64746-7375-24E8-DA1B-DEFEB0992D88}"/>
              </a:ext>
            </a:extLst>
          </p:cNvPr>
          <p:cNvSpPr>
            <a:spLocks noGrp="1"/>
          </p:cNvSpPr>
          <p:nvPr>
            <p:ph type="title"/>
          </p:nvPr>
        </p:nvSpPr>
        <p:spPr/>
        <p:txBody>
          <a:bodyPr/>
          <a:lstStyle/>
          <a:p>
            <a:pPr eaLnBrk="1" hangingPunct="1"/>
            <a:r>
              <a:rPr lang="zh-CN" altLang="en-US">
                <a:cs typeface="Arial" panose="020B0604020202020204" pitchFamily="34" charset="0"/>
              </a:rPr>
              <a:t>主要内容</a:t>
            </a:r>
          </a:p>
        </p:txBody>
      </p:sp>
      <p:sp>
        <p:nvSpPr>
          <p:cNvPr id="9219" name="内容占位符 2">
            <a:extLst>
              <a:ext uri="{FF2B5EF4-FFF2-40B4-BE49-F238E27FC236}">
                <a16:creationId xmlns:a16="http://schemas.microsoft.com/office/drawing/2014/main" id="{5DAE4FA8-AC28-22D2-21A9-FF0DB4657CA3}"/>
              </a:ext>
            </a:extLst>
          </p:cNvPr>
          <p:cNvSpPr>
            <a:spLocks noGrp="1"/>
          </p:cNvSpPr>
          <p:nvPr>
            <p:ph idx="1"/>
          </p:nvPr>
        </p:nvSpPr>
        <p:spPr/>
        <p:txBody>
          <a:bodyPr/>
          <a:lstStyle/>
          <a:p>
            <a:pPr eaLnBrk="1" hangingPunct="1"/>
            <a:r>
              <a:rPr lang="en-US" altLang="zh-CN">
                <a:solidFill>
                  <a:srgbClr val="FF0000"/>
                </a:solidFill>
                <a:cs typeface="Arial" panose="020B0604020202020204" pitchFamily="34" charset="0"/>
              </a:rPr>
              <a:t>6.1  </a:t>
            </a:r>
            <a:r>
              <a:rPr lang="zh-CN" altLang="en-US">
                <a:solidFill>
                  <a:srgbClr val="FF0000"/>
                </a:solidFill>
                <a:cs typeface="Arial" panose="020B0604020202020204" pitchFamily="34" charset="0"/>
              </a:rPr>
              <a:t>晶格振动的经典描述</a:t>
            </a:r>
            <a:endParaRPr lang="en-US" altLang="zh-CN" sz="2800">
              <a:solidFill>
                <a:srgbClr val="0000FF"/>
              </a:solidFill>
              <a:cs typeface="Arial" panose="020B0604020202020204" pitchFamily="34" charset="0"/>
            </a:endParaRPr>
          </a:p>
          <a:p>
            <a:pPr eaLnBrk="1" hangingPunct="1"/>
            <a:r>
              <a:rPr lang="en-US" altLang="zh-CN">
                <a:cs typeface="Arial" panose="020B0604020202020204" pitchFamily="34" charset="0"/>
              </a:rPr>
              <a:t>6.2  </a:t>
            </a:r>
            <a:r>
              <a:rPr lang="zh-CN" altLang="en-US">
                <a:cs typeface="Arial" panose="020B0604020202020204" pitchFamily="34" charset="0"/>
              </a:rPr>
              <a:t>晶格振动的量子化</a:t>
            </a:r>
            <a:endParaRPr lang="en-US" altLang="zh-CN">
              <a:cs typeface="Arial" panose="020B0604020202020204" pitchFamily="34" charset="0"/>
            </a:endParaRPr>
          </a:p>
          <a:p>
            <a:pPr eaLnBrk="1" hangingPunct="1"/>
            <a:r>
              <a:rPr lang="en-US" altLang="zh-CN">
                <a:cs typeface="Arial" panose="020B0604020202020204" pitchFamily="34" charset="0"/>
              </a:rPr>
              <a:t>6.3  </a:t>
            </a:r>
            <a:r>
              <a:rPr lang="zh-CN" altLang="en-US">
                <a:cs typeface="Arial" panose="020B0604020202020204" pitchFamily="34" charset="0"/>
              </a:rPr>
              <a:t>晶格振动谱的测量</a:t>
            </a:r>
            <a:endParaRPr lang="en-US" altLang="zh-CN">
              <a:cs typeface="Arial" panose="020B0604020202020204" pitchFamily="34" charset="0"/>
            </a:endParaRPr>
          </a:p>
          <a:p>
            <a:pPr eaLnBrk="1" hangingPunct="1"/>
            <a:r>
              <a:rPr lang="en-US" altLang="zh-CN">
                <a:cs typeface="Arial" panose="020B0604020202020204" pitchFamily="34" charset="0"/>
              </a:rPr>
              <a:t>6.4  </a:t>
            </a:r>
            <a:r>
              <a:rPr lang="zh-CN" altLang="en-US">
                <a:cs typeface="Arial" panose="020B0604020202020204" pitchFamily="34" charset="0"/>
              </a:rPr>
              <a:t>晶体的热特性</a:t>
            </a:r>
            <a:endParaRPr lang="en-US" altLang="zh-CN">
              <a:cs typeface="Arial" panose="020B0604020202020204" pitchFamily="34" charset="0"/>
            </a:endParaRPr>
          </a:p>
        </p:txBody>
      </p:sp>
      <p:sp>
        <p:nvSpPr>
          <p:cNvPr id="9220" name="灯片编号占位符 3">
            <a:extLst>
              <a:ext uri="{FF2B5EF4-FFF2-40B4-BE49-F238E27FC236}">
                <a16:creationId xmlns:a16="http://schemas.microsoft.com/office/drawing/2014/main" id="{7F2A9604-3BA3-B3B3-28D6-4D3904E4E9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4B7D936-48F8-48F7-BD3E-A78A4EB5DCEA}" type="slidenum">
              <a:rPr lang="zh-CN" altLang="en-US" sz="1200" smtClean="0">
                <a:solidFill>
                  <a:srgbClr val="898989"/>
                </a:solidFill>
                <a:latin typeface="微软雅黑" panose="020B0503020204020204" pitchFamily="34" charset="-122"/>
                <a:ea typeface="微软雅黑" panose="020B0503020204020204" pitchFamily="34" charset="-122"/>
              </a:rPr>
              <a:pPr>
                <a:spcBef>
                  <a:spcPct val="0"/>
                </a:spcBef>
                <a:buFontTx/>
                <a:buNone/>
              </a:pPr>
              <a:t>6</a:t>
            </a:fld>
            <a:endParaRPr lang="zh-CN" altLang="en-US" sz="120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A3EB5141-57F4-BF5B-37CE-98EFD85097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D44D20A-B763-4CFE-BF49-2CCDE8ACC13A}"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60</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9091" name="Rectangle 2">
            <a:extLst>
              <a:ext uri="{FF2B5EF4-FFF2-40B4-BE49-F238E27FC236}">
                <a16:creationId xmlns:a16="http://schemas.microsoft.com/office/drawing/2014/main" id="{BAF0F82F-43DE-9D6A-478E-CBA1990730E7}"/>
              </a:ext>
            </a:extLst>
          </p:cNvPr>
          <p:cNvSpPr>
            <a:spLocks noGrp="1" noRot="1"/>
          </p:cNvSpPr>
          <p:nvPr>
            <p:ph type="title"/>
          </p:nvPr>
        </p:nvSpPr>
        <p:spPr>
          <a:xfrm>
            <a:off x="301625" y="115888"/>
            <a:ext cx="8540750" cy="1143000"/>
          </a:xfrm>
        </p:spPr>
        <p:txBody>
          <a:bodyPr/>
          <a:lstStyle/>
          <a:p>
            <a:pPr eaLnBrk="1" hangingPunct="1"/>
            <a:r>
              <a:rPr lang="zh-CN" altLang="en-US">
                <a:latin typeface="Times New Roman" panose="02020603050405020304" pitchFamily="18" charset="0"/>
                <a:cs typeface="Times New Roman" panose="02020603050405020304" pitchFamily="18" charset="0"/>
              </a:rPr>
              <a:t>三维晶体格波的声学波和光学波</a:t>
            </a:r>
          </a:p>
        </p:txBody>
      </p:sp>
      <p:sp>
        <p:nvSpPr>
          <p:cNvPr id="441348" name="Rectangle 4">
            <a:extLst>
              <a:ext uri="{FF2B5EF4-FFF2-40B4-BE49-F238E27FC236}">
                <a16:creationId xmlns:a16="http://schemas.microsoft.com/office/drawing/2014/main" id="{1D37C601-D666-6EFA-748A-8E05EA9FBBB2}"/>
              </a:ext>
            </a:extLst>
          </p:cNvPr>
          <p:cNvSpPr>
            <a:spLocks noGrp="1" noRot="1"/>
          </p:cNvSpPr>
          <p:nvPr>
            <p:ph type="body" idx="1"/>
          </p:nvPr>
        </p:nvSpPr>
        <p:spPr>
          <a:xfrm>
            <a:off x="457200" y="1268413"/>
            <a:ext cx="8229600" cy="4924425"/>
          </a:xfrm>
        </p:spPr>
        <p:txBody>
          <a:bodyPr/>
          <a:lstStyle/>
          <a:p>
            <a:pPr eaLnBrk="1" hangingPunct="1">
              <a:lnSpc>
                <a:spcPct val="90000"/>
              </a:lnSpc>
            </a:pPr>
            <a:r>
              <a:rPr lang="zh-CN" altLang="en-US" dirty="0">
                <a:solidFill>
                  <a:srgbClr val="FF0000"/>
                </a:solidFill>
                <a:latin typeface="Times New Roman" panose="02020603050405020304" pitchFamily="18" charset="0"/>
                <a:cs typeface="Times New Roman" panose="02020603050405020304" pitchFamily="18" charset="0"/>
              </a:rPr>
              <a:t>色散关系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一个复式晶格原胞含有</a:t>
            </a:r>
            <a:r>
              <a:rPr lang="en-US" altLang="zh-CN"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个原子</a:t>
            </a:r>
            <a:r>
              <a:rPr lang="en-US" altLang="zh-CN" dirty="0">
                <a:latin typeface="Times New Roman" panose="02020603050405020304" pitchFamily="18" charset="0"/>
                <a:cs typeface="Times New Roman" panose="02020603050405020304" pitchFamily="18" charset="0"/>
              </a:rPr>
              <a:t>)</a:t>
            </a:r>
          </a:p>
          <a:p>
            <a:pPr lvl="1" eaLnBrk="1" hangingPunct="1">
              <a:lnSpc>
                <a:spcPct val="90000"/>
              </a:lnSpc>
            </a:pP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a:t>
            </a:r>
            <a:r>
              <a:rPr lang="zh-CN" altLang="en-US" dirty="0">
                <a:latin typeface="Times New Roman" panose="02020603050405020304" pitchFamily="18" charset="0"/>
                <a:cs typeface="Times New Roman" panose="02020603050405020304" pitchFamily="18" charset="0"/>
                <a:sym typeface="Symbol" panose="05050102010706020507" pitchFamily="18" charset="2"/>
              </a:rPr>
              <a:t>的</a:t>
            </a:r>
            <a:r>
              <a:rPr lang="en-US" altLang="zh-CN"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n</a:t>
            </a:r>
            <a:r>
              <a:rPr lang="zh-CN" altLang="en-US" dirty="0">
                <a:latin typeface="Times New Roman" panose="02020603050405020304" pitchFamily="18" charset="0"/>
                <a:cs typeface="Times New Roman" panose="02020603050405020304" pitchFamily="18" charset="0"/>
                <a:sym typeface="Symbol" panose="05050102010706020507" pitchFamily="18" charset="2"/>
              </a:rPr>
              <a:t>次方程有</a:t>
            </a:r>
            <a:r>
              <a:rPr lang="en-US" altLang="zh-CN"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n</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个解</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j</a:t>
            </a:r>
          </a:p>
          <a:p>
            <a:pPr lvl="1" eaLnBrk="1" hangingPunct="1">
              <a:lnSpc>
                <a:spcPct val="90000"/>
              </a:lnSpc>
            </a:pP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3</a:t>
            </a:r>
            <a:r>
              <a:rPr lang="zh-CN" altLang="en-US"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个声学支</a:t>
            </a:r>
            <a:endPar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90000"/>
              </a:lnSpc>
            </a:pP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3</a:t>
            </a:r>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n</a:t>
            </a:r>
            <a:r>
              <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-3</a:t>
            </a:r>
            <a:r>
              <a:rPr lang="zh-CN" altLang="en-US"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个光学支</a:t>
            </a:r>
            <a:endParaRPr lang="en-US" altLang="zh-CN" dirty="0">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90000"/>
              </a:lnSpc>
            </a:pP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声学波的长波极限</a:t>
            </a:r>
          </a:p>
          <a:p>
            <a:pPr lvl="1" eaLnBrk="1" hangingPunct="1">
              <a:lnSpc>
                <a:spcPct val="9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当</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q</a:t>
            </a:r>
            <a:r>
              <a:rPr lang="en-US" altLang="zh-CN" dirty="0">
                <a:latin typeface="Times New Roman" panose="02020603050405020304" pitchFamily="18" charset="0"/>
                <a:cs typeface="Times New Roman" panose="02020603050405020304" pitchFamily="18" charset="0"/>
                <a:sym typeface="Wingdings" panose="05000000000000000000" pitchFamily="2" charset="2"/>
              </a:rPr>
              <a:t>0</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u="sng" dirty="0">
                <a:latin typeface="Times New Roman" panose="02020603050405020304" pitchFamily="18" charset="0"/>
                <a:cs typeface="Times New Roman" panose="02020603050405020304" pitchFamily="18" charset="0"/>
                <a:sym typeface="Wingdings" panose="05000000000000000000" pitchFamily="2" charset="2"/>
              </a:rPr>
              <a:t>3</a:t>
            </a:r>
            <a:r>
              <a:rPr lang="zh-CN" altLang="en-US" u="sng" dirty="0">
                <a:latin typeface="Times New Roman" panose="02020603050405020304" pitchFamily="18" charset="0"/>
                <a:cs typeface="Times New Roman" panose="02020603050405020304" pitchFamily="18" charset="0"/>
                <a:sym typeface="Wingdings" panose="05000000000000000000" pitchFamily="2" charset="2"/>
              </a:rPr>
              <a:t>个解（</a:t>
            </a:r>
            <a:r>
              <a:rPr lang="en-US" altLang="zh-CN" u="sng" dirty="0">
                <a:latin typeface="Times New Roman" panose="02020603050405020304" pitchFamily="18" charset="0"/>
                <a:cs typeface="Times New Roman" panose="02020603050405020304" pitchFamily="18" charset="0"/>
                <a:sym typeface="Wingdings" panose="05000000000000000000" pitchFamily="2" charset="2"/>
              </a:rPr>
              <a:t>3</a:t>
            </a:r>
            <a:r>
              <a:rPr lang="zh-CN" altLang="en-US" u="sng" dirty="0">
                <a:latin typeface="Times New Roman" panose="02020603050405020304" pitchFamily="18" charset="0"/>
                <a:cs typeface="Times New Roman" panose="02020603050405020304" pitchFamily="18" charset="0"/>
                <a:sym typeface="Wingdings" panose="05000000000000000000" pitchFamily="2" charset="2"/>
              </a:rPr>
              <a:t>个偏振方向）</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j</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正比于</a:t>
            </a:r>
            <a:r>
              <a:rPr lang="en-US" altLang="zh-CN" i="1" dirty="0">
                <a:latin typeface="Times New Roman" panose="02020603050405020304" pitchFamily="18" charset="0"/>
                <a:cs typeface="Times New Roman" panose="02020603050405020304" pitchFamily="18" charset="0"/>
                <a:sym typeface="Wingdings" panose="05000000000000000000" pitchFamily="2" charset="2"/>
              </a:rPr>
              <a:t>q</a:t>
            </a:r>
          </a:p>
          <a:p>
            <a:pPr lvl="1" eaLnBrk="1" hangingPunct="1">
              <a:lnSpc>
                <a:spcPct val="90000"/>
              </a:lnSpc>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且所有位移矢量</a:t>
            </a:r>
            <a:r>
              <a:rPr lang="en-US" altLang="zh-CN" i="1" dirty="0">
                <a:latin typeface="Times New Roman" panose="02020603050405020304" pitchFamily="18" charset="0"/>
                <a:cs typeface="Times New Roman" panose="02020603050405020304" pitchFamily="18" charset="0"/>
                <a:sym typeface="Wingdings" panose="05000000000000000000" pitchFamily="2" charset="2"/>
              </a:rPr>
              <a:t>A</a:t>
            </a:r>
            <a:r>
              <a:rPr lang="en-US" altLang="zh-CN" i="1" baseline="-25000" dirty="0">
                <a:latin typeface="Times New Roman" panose="02020603050405020304" pitchFamily="18" charset="0"/>
                <a:cs typeface="Times New Roman" panose="02020603050405020304" pitchFamily="18" charset="0"/>
                <a:sym typeface="Wingdings" panose="05000000000000000000" pitchFamily="2" charset="2"/>
              </a:rPr>
              <a:t>k</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趋同，即长波极限下原胞内原子</a:t>
            </a:r>
            <a:r>
              <a:rPr lang="zh-CN" altLang="en-US"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一起移动</a:t>
            </a:r>
            <a:endParaRPr lang="en-US" altLang="zh-CN"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a:p>
            <a:pPr eaLnBrk="1" hangingPunct="1">
              <a:lnSpc>
                <a:spcPct val="90000"/>
              </a:lnSpc>
            </a:pPr>
            <a:r>
              <a:rPr lang="zh-CN" altLang="en-US"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光学波的长波极限</a:t>
            </a:r>
          </a:p>
          <a:p>
            <a:pPr lvl="1" eaLnBrk="1" hangingPunct="1">
              <a:lnSpc>
                <a:spcPct val="90000"/>
              </a:lnSpc>
            </a:pPr>
            <a:r>
              <a:rPr lang="en-US" altLang="zh-CN" u="sng"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i="1" u="sng" dirty="0">
                <a:latin typeface="Times New Roman" panose="02020603050405020304" pitchFamily="18" charset="0"/>
                <a:cs typeface="Times New Roman" panose="02020603050405020304" pitchFamily="18" charset="0"/>
                <a:sym typeface="Symbol" panose="05050102010706020507" pitchFamily="18" charset="2"/>
              </a:rPr>
              <a:t>n</a:t>
            </a:r>
            <a:r>
              <a:rPr lang="en-US" altLang="zh-CN" u="sng" dirty="0">
                <a:latin typeface="Times New Roman" panose="02020603050405020304" pitchFamily="18" charset="0"/>
                <a:cs typeface="Times New Roman" panose="02020603050405020304" pitchFamily="18" charset="0"/>
                <a:sym typeface="Symbol" panose="05050102010706020507" pitchFamily="18" charset="2"/>
              </a:rPr>
              <a:t>-3</a:t>
            </a:r>
            <a:r>
              <a:rPr lang="zh-CN" altLang="en-US" u="sng" dirty="0">
                <a:latin typeface="Times New Roman" panose="02020603050405020304" pitchFamily="18" charset="0"/>
                <a:cs typeface="Times New Roman" panose="02020603050405020304" pitchFamily="18" charset="0"/>
                <a:sym typeface="Symbol" panose="05050102010706020507" pitchFamily="18" charset="2"/>
              </a:rPr>
              <a:t>个解</a:t>
            </a:r>
            <a:r>
              <a:rPr lang="zh-CN" altLang="en-US" dirty="0">
                <a:latin typeface="Times New Roman" panose="02020603050405020304" pitchFamily="18" charset="0"/>
                <a:cs typeface="Times New Roman" panose="02020603050405020304" pitchFamily="18" charset="0"/>
                <a:sym typeface="Symbol" panose="05050102010706020507" pitchFamily="18" charset="2"/>
              </a:rPr>
              <a:t>描述</a:t>
            </a:r>
            <a:r>
              <a:rPr lang="zh-CN" altLang="en-US"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相对振动</a:t>
            </a:r>
            <a:r>
              <a:rPr lang="zh-CN" altLang="en-US" dirty="0">
                <a:latin typeface="Times New Roman" panose="02020603050405020304" pitchFamily="18" charset="0"/>
                <a:cs typeface="Times New Roman" panose="02020603050405020304" pitchFamily="18" charset="0"/>
                <a:sym typeface="Symbol" panose="05050102010706020507" pitchFamily="18" charset="2"/>
              </a:rPr>
              <a:t>，频率不为</a:t>
            </a:r>
            <a:r>
              <a:rPr lang="en-US" altLang="zh-CN" dirty="0">
                <a:latin typeface="Times New Roman" panose="02020603050405020304" pitchFamily="18" charset="0"/>
                <a:cs typeface="Times New Roman" panose="02020603050405020304" pitchFamily="18" charset="0"/>
                <a:sym typeface="Symbol" panose="05050102010706020507" pitchFamily="18" charset="2"/>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13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13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13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134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4134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134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1348">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4134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13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7">
            <a:extLst>
              <a:ext uri="{FF2B5EF4-FFF2-40B4-BE49-F238E27FC236}">
                <a16:creationId xmlns:a16="http://schemas.microsoft.com/office/drawing/2014/main" id="{E89041B6-1232-3DEC-48EE-78D94CDDB900}"/>
              </a:ext>
            </a:extLst>
          </p:cNvPr>
          <p:cNvSpPr>
            <a:spLocks noGrp="1"/>
          </p:cNvSpPr>
          <p:nvPr>
            <p:ph type="title"/>
          </p:nvPr>
        </p:nvSpPr>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三维晶体格波的振动模</a:t>
            </a:r>
          </a:p>
        </p:txBody>
      </p:sp>
      <p:sp>
        <p:nvSpPr>
          <p:cNvPr id="91139" name="灯片编号占位符 6">
            <a:extLst>
              <a:ext uri="{FF2B5EF4-FFF2-40B4-BE49-F238E27FC236}">
                <a16:creationId xmlns:a16="http://schemas.microsoft.com/office/drawing/2014/main" id="{E22D793A-E3A2-F31D-A4D8-E06E40BC0C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7C453D3-EA14-4B20-B5C8-57AE179F61B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1140" name="TextBox 8">
            <a:extLst>
              <a:ext uri="{FF2B5EF4-FFF2-40B4-BE49-F238E27FC236}">
                <a16:creationId xmlns:a16="http://schemas.microsoft.com/office/drawing/2014/main" id="{9AB0B09D-A022-597B-221C-342E19AEA23D}"/>
              </a:ext>
            </a:extLst>
          </p:cNvPr>
          <p:cNvSpPr txBox="1">
            <a:spLocks noChangeArrowheads="1"/>
          </p:cNvSpPr>
          <p:nvPr/>
        </p:nvSpPr>
        <p:spPr bwMode="auto">
          <a:xfrm>
            <a:off x="250825" y="2365375"/>
            <a:ext cx="367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占据的</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空间体积为</a:t>
            </a:r>
          </a:p>
        </p:txBody>
      </p:sp>
      <p:graphicFrame>
        <p:nvGraphicFramePr>
          <p:cNvPr id="445453" name="Object 13">
            <a:extLst>
              <a:ext uri="{FF2B5EF4-FFF2-40B4-BE49-F238E27FC236}">
                <a16:creationId xmlns:a16="http://schemas.microsoft.com/office/drawing/2014/main" id="{FE50C695-8D70-7C51-4131-477153AD7833}"/>
              </a:ext>
            </a:extLst>
          </p:cNvPr>
          <p:cNvGraphicFramePr>
            <a:graphicFrameLocks noChangeAspect="1"/>
          </p:cNvGraphicFramePr>
          <p:nvPr>
            <p:extLst>
              <p:ext uri="{D42A27DB-BD31-4B8C-83A1-F6EECF244321}">
                <p14:modId xmlns:p14="http://schemas.microsoft.com/office/powerpoint/2010/main" val="2897893140"/>
              </p:ext>
            </p:extLst>
          </p:nvPr>
        </p:nvGraphicFramePr>
        <p:xfrm>
          <a:off x="3906838" y="2187575"/>
          <a:ext cx="4646612" cy="855663"/>
        </p:xfrm>
        <a:graphic>
          <a:graphicData uri="http://schemas.openxmlformats.org/presentationml/2006/ole">
            <mc:AlternateContent xmlns:mc="http://schemas.openxmlformats.org/markup-compatibility/2006">
              <mc:Choice xmlns:v="urn:schemas-microsoft-com:vml" Requires="v">
                <p:oleObj name="Equation" r:id="rId2" imgW="2603160" imgH="482400" progId="Equation.DSMT4">
                  <p:embed/>
                </p:oleObj>
              </mc:Choice>
              <mc:Fallback>
                <p:oleObj name="Equation" r:id="rId2" imgW="2603160" imgH="482400" progId="Equation.DSMT4">
                  <p:embed/>
                  <p:pic>
                    <p:nvPicPr>
                      <p:cNvPr id="0" name="Object 13"/>
                      <p:cNvPicPr>
                        <a:picLocks noChangeAspect="1" noChangeArrowheads="1"/>
                      </p:cNvPicPr>
                      <p:nvPr/>
                    </p:nvPicPr>
                    <p:blipFill>
                      <a:blip r:embed="rId3"/>
                      <a:srcRect/>
                      <a:stretch>
                        <a:fillRect/>
                      </a:stretch>
                    </p:blipFill>
                    <p:spPr bwMode="auto">
                      <a:xfrm>
                        <a:off x="3906838" y="2187575"/>
                        <a:ext cx="4646612"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8" name="TextBox 10">
            <a:extLst>
              <a:ext uri="{FF2B5EF4-FFF2-40B4-BE49-F238E27FC236}">
                <a16:creationId xmlns:a16="http://schemas.microsoft.com/office/drawing/2014/main" id="{E63DAD0F-3655-E35A-C2C0-C7B46D41A7BA}"/>
              </a:ext>
            </a:extLst>
          </p:cNvPr>
          <p:cNvSpPr txBox="1">
            <a:spLocks noChangeArrowheads="1"/>
          </p:cNvSpPr>
          <p:nvPr/>
        </p:nvSpPr>
        <p:spPr bwMode="auto">
          <a:xfrm>
            <a:off x="250825" y="3068638"/>
            <a:ext cx="58277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边界条件允许的</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空间均匀分布的密度</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3">
            <a:extLst>
              <a:ext uri="{FF2B5EF4-FFF2-40B4-BE49-F238E27FC236}">
                <a16:creationId xmlns:a16="http://schemas.microsoft.com/office/drawing/2014/main" id="{F5895AF5-E87C-2229-7650-B297CF1B765B}"/>
              </a:ext>
            </a:extLst>
          </p:cNvPr>
          <p:cNvGraphicFramePr>
            <a:graphicFrameLocks noChangeAspect="1"/>
          </p:cNvGraphicFramePr>
          <p:nvPr>
            <p:extLst>
              <p:ext uri="{D42A27DB-BD31-4B8C-83A1-F6EECF244321}">
                <p14:modId xmlns:p14="http://schemas.microsoft.com/office/powerpoint/2010/main" val="3644572805"/>
              </p:ext>
            </p:extLst>
          </p:nvPr>
        </p:nvGraphicFramePr>
        <p:xfrm>
          <a:off x="2090738" y="3506788"/>
          <a:ext cx="4960937" cy="1190625"/>
        </p:xfrm>
        <a:graphic>
          <a:graphicData uri="http://schemas.openxmlformats.org/presentationml/2006/ole">
            <mc:AlternateContent xmlns:mc="http://schemas.openxmlformats.org/markup-compatibility/2006">
              <mc:Choice xmlns:v="urn:schemas-microsoft-com:vml" Requires="v">
                <p:oleObj name="Equation" r:id="rId4" imgW="2781000" imgH="672840" progId="Equation.DSMT4">
                  <p:embed/>
                </p:oleObj>
              </mc:Choice>
              <mc:Fallback>
                <p:oleObj name="Equation" r:id="rId4" imgW="2781000" imgH="672840" progId="Equation.DSMT4">
                  <p:embed/>
                  <p:pic>
                    <p:nvPicPr>
                      <p:cNvPr id="0" name="Object 3"/>
                      <p:cNvPicPr>
                        <a:picLocks noChangeAspect="1" noChangeArrowheads="1"/>
                      </p:cNvPicPr>
                      <p:nvPr/>
                    </p:nvPicPr>
                    <p:blipFill>
                      <a:blip r:embed="rId5"/>
                      <a:srcRect/>
                      <a:stretch>
                        <a:fillRect/>
                      </a:stretch>
                    </p:blipFill>
                    <p:spPr bwMode="auto">
                      <a:xfrm>
                        <a:off x="2090738" y="3506788"/>
                        <a:ext cx="49609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0" name="TextBox 12">
            <a:extLst>
              <a:ext uri="{FF2B5EF4-FFF2-40B4-BE49-F238E27FC236}">
                <a16:creationId xmlns:a16="http://schemas.microsoft.com/office/drawing/2014/main" id="{0C8DD6BA-8415-BD34-4E61-FAE41BED5C56}"/>
              </a:ext>
            </a:extLst>
          </p:cNvPr>
          <p:cNvSpPr txBox="1">
            <a:spLocks noChangeArrowheads="1"/>
          </p:cNvSpPr>
          <p:nvPr/>
        </p:nvSpPr>
        <p:spPr bwMode="auto">
          <a:xfrm>
            <a:off x="352425" y="4738688"/>
            <a:ext cx="8424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一个倒格子原胞内</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的取值已经代表了所有不同的格波，而不同的</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的总数是：</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倒格子原胞体积</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V </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(2</a:t>
            </a:r>
            <a:r>
              <a:rPr lang="el-GR" altLang="zh-CN" sz="2400" b="1" i="1">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，所以不同的格波总数是</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N ∙ ( 3 + 3n - 3 ) = 3nN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，正好等于晶体中</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个原子的自由度</a:t>
            </a:r>
          </a:p>
        </p:txBody>
      </p:sp>
      <p:sp>
        <p:nvSpPr>
          <p:cNvPr id="91145" name="文本框 1">
            <a:extLst>
              <a:ext uri="{FF2B5EF4-FFF2-40B4-BE49-F238E27FC236}">
                <a16:creationId xmlns:a16="http://schemas.microsoft.com/office/drawing/2014/main" id="{244BB5CE-F9C6-5F51-2A91-1F554FEF9D98}"/>
              </a:ext>
            </a:extLst>
          </p:cNvPr>
          <p:cNvSpPr txBox="1">
            <a:spLocks noChangeArrowheads="1"/>
          </p:cNvSpPr>
          <p:nvPr/>
        </p:nvSpPr>
        <p:spPr bwMode="auto">
          <a:xfrm>
            <a:off x="250825" y="1598613"/>
            <a:ext cx="590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微软雅黑" panose="020B0503020204020204" pitchFamily="34" charset="-122"/>
                <a:ea typeface="微软雅黑" panose="020B0503020204020204" pitchFamily="34" charset="-122"/>
              </a:rPr>
              <a:t>色散关系中的一组</a:t>
            </a:r>
            <a:r>
              <a:rPr lang="en-US" altLang="zh-CN" sz="2400" b="1">
                <a:latin typeface="微软雅黑" panose="020B0503020204020204" pitchFamily="34" charset="-122"/>
                <a:ea typeface="微软雅黑" panose="020B0503020204020204" pitchFamily="34" charset="-122"/>
              </a:rPr>
              <a:t>(</a:t>
            </a:r>
            <a:r>
              <a:rPr lang="el-GR" altLang="zh-CN" sz="2400" b="1" i="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a:latin typeface="微软雅黑" panose="020B0503020204020204" pitchFamily="34" charset="-122"/>
                <a:ea typeface="微软雅黑" panose="020B0503020204020204" pitchFamily="34" charset="-122"/>
              </a:rPr>
              <a:t>, </a:t>
            </a:r>
            <a:r>
              <a:rPr lang="en-US" altLang="zh-CN" sz="2400" b="1" i="1">
                <a:latin typeface="Times New Roman" panose="02020603050405020304" pitchFamily="18" charset="0"/>
                <a:ea typeface="微软雅黑" panose="020B0503020204020204" pitchFamily="34" charset="-122"/>
              </a:rPr>
              <a:t>q</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即对应一个振动模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5453"/>
                                        </p:tgtEl>
                                        <p:attrNameLst>
                                          <p:attrName>style.visibility</p:attrName>
                                        </p:attrNameLst>
                                      </p:cBhvr>
                                      <p:to>
                                        <p:strVal val="visible"/>
                                      </p:to>
                                    </p:set>
                                    <p:anim calcmode="lin" valueType="num">
                                      <p:cBhvr additive="base">
                                        <p:cTn id="7" dur="500" fill="hold"/>
                                        <p:tgtEl>
                                          <p:spTgt spid="445453"/>
                                        </p:tgtEl>
                                        <p:attrNameLst>
                                          <p:attrName>ppt_x</p:attrName>
                                        </p:attrNameLst>
                                      </p:cBhvr>
                                      <p:tavLst>
                                        <p:tav tm="0">
                                          <p:val>
                                            <p:strVal val="#ppt_x"/>
                                          </p:val>
                                        </p:tav>
                                        <p:tav tm="100000">
                                          <p:val>
                                            <p:strVal val="#ppt_x"/>
                                          </p:val>
                                        </p:tav>
                                      </p:tavLst>
                                    </p:anim>
                                    <p:anim calcmode="lin" valueType="num">
                                      <p:cBhvr additive="base">
                                        <p:cTn id="8" dur="500" fill="hold"/>
                                        <p:tgtEl>
                                          <p:spTgt spid="4454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704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7050"/>
                                        </p:tgtEl>
                                        <p:attrNameLst>
                                          <p:attrName>style.visibility</p:attrName>
                                        </p:attrNameLst>
                                      </p:cBhvr>
                                      <p:to>
                                        <p:strVal val="visible"/>
                                      </p:to>
                                    </p:set>
                                    <p:anim calcmode="lin" valueType="num">
                                      <p:cBhvr additive="base">
                                        <p:cTn id="23" dur="500" fill="hold"/>
                                        <p:tgtEl>
                                          <p:spTgt spid="87050"/>
                                        </p:tgtEl>
                                        <p:attrNameLst>
                                          <p:attrName>ppt_x</p:attrName>
                                        </p:attrNameLst>
                                      </p:cBhvr>
                                      <p:tavLst>
                                        <p:tav tm="0">
                                          <p:val>
                                            <p:strVal val="#ppt_x"/>
                                          </p:val>
                                        </p:tav>
                                        <p:tav tm="100000">
                                          <p:val>
                                            <p:strVal val="#ppt_x"/>
                                          </p:val>
                                        </p:tav>
                                      </p:tavLst>
                                    </p:anim>
                                    <p:anim calcmode="lin" valueType="num">
                                      <p:cBhvr additive="base">
                                        <p:cTn id="24" dur="500" fill="hold"/>
                                        <p:tgtEl>
                                          <p:spTgt spid="87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8705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6">
            <a:extLst>
              <a:ext uri="{FF2B5EF4-FFF2-40B4-BE49-F238E27FC236}">
                <a16:creationId xmlns:a16="http://schemas.microsoft.com/office/drawing/2014/main" id="{9EAC08B7-19FE-F6D3-7BD5-AAAF04ED30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F2FE175-0C87-4CFE-A4DD-D200A0C2DD6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163" name="Rectangle 2">
            <a:extLst>
              <a:ext uri="{FF2B5EF4-FFF2-40B4-BE49-F238E27FC236}">
                <a16:creationId xmlns:a16="http://schemas.microsoft.com/office/drawing/2014/main" id="{27703108-C676-B948-D804-A5FBBDAE13BD}"/>
              </a:ext>
            </a:extLst>
          </p:cNvPr>
          <p:cNvSpPr>
            <a:spLocks noGrp="1" noRot="1"/>
          </p:cNvSpPr>
          <p:nvPr>
            <p:ph type="title"/>
          </p:nvPr>
        </p:nvSpPr>
        <p:spPr>
          <a:xfrm>
            <a:off x="300038" y="165100"/>
            <a:ext cx="8540750" cy="1143000"/>
          </a:xfrm>
        </p:spPr>
        <p:txBody>
          <a:bodyPr/>
          <a:lstStyle/>
          <a:p>
            <a:pPr eaLnBrk="1" hangingPunct="1"/>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典型的格波色散关系</a:t>
            </a:r>
          </a:p>
        </p:txBody>
      </p:sp>
      <p:sp>
        <p:nvSpPr>
          <p:cNvPr id="447491" name="Rectangle 3">
            <a:extLst>
              <a:ext uri="{FF2B5EF4-FFF2-40B4-BE49-F238E27FC236}">
                <a16:creationId xmlns:a16="http://schemas.microsoft.com/office/drawing/2014/main" id="{76BCA6BA-73BF-2B52-F6D4-44FB41B4A655}"/>
              </a:ext>
            </a:extLst>
          </p:cNvPr>
          <p:cNvSpPr>
            <a:spLocks noGrp="1" noRot="1"/>
          </p:cNvSpPr>
          <p:nvPr>
            <p:ph type="body" sz="half" idx="1"/>
          </p:nvPr>
        </p:nvSpPr>
        <p:spPr>
          <a:xfrm>
            <a:off x="6350" y="1196975"/>
            <a:ext cx="3240088" cy="5227638"/>
          </a:xfrm>
        </p:spPr>
        <p:txBody>
          <a:bodyPr/>
          <a:lstStyle/>
          <a:p>
            <a:pPr eaLnBrk="1" hangingPunct="1"/>
            <a:r>
              <a:rPr lang="el-GR" altLang="zh-CN" sz="2400" b="1">
                <a:latin typeface="Times New Roman" panose="02020603050405020304" pitchFamily="18" charset="0"/>
                <a:ea typeface="微软雅黑" panose="020B0503020204020204" pitchFamily="34" charset="-122"/>
                <a:cs typeface="Times New Roman" panose="02020603050405020304" pitchFamily="18" charset="0"/>
              </a:rPr>
              <a:t>ω</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是波矢</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的函数</a:t>
            </a:r>
          </a:p>
          <a:p>
            <a:pPr lvl="1"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波矢方向一般选择最为典型的对称轴方向</a:t>
            </a:r>
          </a:p>
          <a:p>
            <a:pPr lvl="1" eaLnBrk="1" hangingPunct="1"/>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格波色散关系也称晶格振动谱</a:t>
            </a:r>
          </a:p>
          <a:p>
            <a:pPr eaLnBrk="1" hangingPunct="1"/>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横波、纵波</a:t>
            </a:r>
          </a:p>
          <a:p>
            <a:pPr lvl="1" eaLnBrk="1" hangingPunct="1"/>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适用条件：</a:t>
            </a:r>
            <a:r>
              <a:rPr lang="el-GR" altLang="zh-CN" sz="2000" b="1">
                <a:latin typeface="Times New Roman" panose="02020603050405020304" pitchFamily="18" charset="0"/>
                <a:ea typeface="微软雅黑" panose="020B0503020204020204" pitchFamily="34" charset="-122"/>
                <a:cs typeface="Times New Roman" panose="02020603050405020304" pitchFamily="18" charset="0"/>
              </a:rPr>
              <a:t>q</a:t>
            </a:r>
            <a:r>
              <a:rPr lang="zh-CN" altLang="el-GR" sz="2000" b="1">
                <a:latin typeface="Times New Roman" panose="02020603050405020304" pitchFamily="18" charset="0"/>
                <a:ea typeface="微软雅黑" panose="020B0503020204020204" pitchFamily="34" charset="-122"/>
                <a:cs typeface="Times New Roman" panose="02020603050405020304" pitchFamily="18" charset="0"/>
              </a:rPr>
              <a:t>沿对称轴</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l-GR" sz="2000" b="1">
                <a:latin typeface="Times New Roman" panose="02020603050405020304" pitchFamily="18" charset="0"/>
                <a:ea typeface="微软雅黑" panose="020B0503020204020204" pitchFamily="34" charset="-122"/>
                <a:cs typeface="Times New Roman" panose="02020603050405020304" pitchFamily="18" charset="0"/>
              </a:rPr>
              <a:t>晶体绕轴转</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 (&lt;100&gt;)</a:t>
            </a:r>
            <a:r>
              <a:rPr lang="zh-CN" altLang="el-GR" sz="2000" b="1">
                <a:latin typeface="Times New Roman" panose="02020603050405020304" pitchFamily="18" charset="0"/>
                <a:ea typeface="微软雅黑" panose="020B0503020204020204" pitchFamily="34" charset="-122"/>
                <a:cs typeface="Times New Roman" panose="02020603050405020304" pitchFamily="18" charset="0"/>
              </a:rPr>
              <a:t>，或者</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/3</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2/3(&lt;111&gt;)</a:t>
            </a:r>
            <a:r>
              <a:rPr lang="zh-CN" altLang="el-GR" sz="2000" b="1">
                <a:latin typeface="Times New Roman" panose="02020603050405020304" pitchFamily="18" charset="0"/>
                <a:ea typeface="微软雅黑" panose="020B0503020204020204" pitchFamily="34" charset="-122"/>
                <a:cs typeface="Times New Roman" panose="02020603050405020304" pitchFamily="18" charset="0"/>
              </a:rPr>
              <a:t>是对称操作</a:t>
            </a:r>
            <a:endParaRPr lang="zh-CN" altLang="en-US" sz="2000" b="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LA,LO</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：纵声学波、光学波</a:t>
            </a:r>
          </a:p>
          <a:p>
            <a:pPr lvl="1" eaLnBrk="1" hangingPunct="1"/>
            <a:r>
              <a:rPr lang="en-US" altLang="zh-CN" sz="2000" b="1">
                <a:latin typeface="Times New Roman" panose="02020603050405020304" pitchFamily="18" charset="0"/>
                <a:ea typeface="微软雅黑" panose="020B0503020204020204" pitchFamily="34" charset="-122"/>
                <a:cs typeface="Times New Roman" panose="02020603050405020304" pitchFamily="18" charset="0"/>
              </a:rPr>
              <a:t>TA,TO</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：横声学波、光学波</a:t>
            </a:r>
            <a:endParaRPr lang="zh-CN" altLang="el-GR" sz="20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47492" name="Picture 4">
            <a:extLst>
              <a:ext uri="{FF2B5EF4-FFF2-40B4-BE49-F238E27FC236}">
                <a16:creationId xmlns:a16="http://schemas.microsoft.com/office/drawing/2014/main" id="{E951219F-5E8D-FADC-D3B2-BAD1751D53D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084513" y="1700213"/>
            <a:ext cx="6059487" cy="4524375"/>
          </a:xfrm>
        </p:spPr>
      </p:pic>
      <p:sp>
        <p:nvSpPr>
          <p:cNvPr id="447493" name="Text Box 5">
            <a:extLst>
              <a:ext uri="{FF2B5EF4-FFF2-40B4-BE49-F238E27FC236}">
                <a16:creationId xmlns:a16="http://schemas.microsoft.com/office/drawing/2014/main" id="{E5B48683-0AD0-A77E-427C-806BC90DB987}"/>
              </a:ext>
            </a:extLst>
          </p:cNvPr>
          <p:cNvSpPr txBox="1">
            <a:spLocks noChangeArrowheads="1"/>
          </p:cNvSpPr>
          <p:nvPr/>
        </p:nvSpPr>
        <p:spPr bwMode="auto">
          <a:xfrm>
            <a:off x="4656138" y="1390650"/>
            <a:ext cx="3095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1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典型格波谱</a:t>
            </a:r>
            <a:r>
              <a:rPr lang="en-US" altLang="zh-CN" sz="1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(Si</a:t>
            </a:r>
            <a:r>
              <a:rPr lang="zh-CN" altLang="en-US" sz="1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的格波谱</a:t>
            </a:r>
            <a:r>
              <a:rPr lang="en-US" altLang="zh-CN" sz="1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7492"/>
                                        </p:tgtEl>
                                        <p:attrNameLst>
                                          <p:attrName>style.visibility</p:attrName>
                                        </p:attrNameLst>
                                      </p:cBhvr>
                                      <p:to>
                                        <p:strVal val="visible"/>
                                      </p:to>
                                    </p:set>
                                    <p:anim calcmode="lin" valueType="num">
                                      <p:cBhvr additive="base">
                                        <p:cTn id="7" dur="500" fill="hold"/>
                                        <p:tgtEl>
                                          <p:spTgt spid="447492"/>
                                        </p:tgtEl>
                                        <p:attrNameLst>
                                          <p:attrName>ppt_x</p:attrName>
                                        </p:attrNameLst>
                                      </p:cBhvr>
                                      <p:tavLst>
                                        <p:tav tm="0">
                                          <p:val>
                                            <p:strVal val="#ppt_x"/>
                                          </p:val>
                                        </p:tav>
                                        <p:tav tm="100000">
                                          <p:val>
                                            <p:strVal val="#ppt_x"/>
                                          </p:val>
                                        </p:tav>
                                      </p:tavLst>
                                    </p:anim>
                                    <p:anim calcmode="lin" valueType="num">
                                      <p:cBhvr additive="base">
                                        <p:cTn id="8" dur="500" fill="hold"/>
                                        <p:tgtEl>
                                          <p:spTgt spid="44749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7493"/>
                                        </p:tgtEl>
                                        <p:attrNameLst>
                                          <p:attrName>style.visibility</p:attrName>
                                        </p:attrNameLst>
                                      </p:cBhvr>
                                      <p:to>
                                        <p:strVal val="visible"/>
                                      </p:to>
                                    </p:set>
                                    <p:anim calcmode="lin" valueType="num">
                                      <p:cBhvr additive="base">
                                        <p:cTn id="11" dur="500" fill="hold"/>
                                        <p:tgtEl>
                                          <p:spTgt spid="447493"/>
                                        </p:tgtEl>
                                        <p:attrNameLst>
                                          <p:attrName>ppt_x</p:attrName>
                                        </p:attrNameLst>
                                      </p:cBhvr>
                                      <p:tavLst>
                                        <p:tav tm="0">
                                          <p:val>
                                            <p:strVal val="#ppt_x"/>
                                          </p:val>
                                        </p:tav>
                                        <p:tav tm="100000">
                                          <p:val>
                                            <p:strVal val="#ppt_x"/>
                                          </p:val>
                                        </p:tav>
                                      </p:tavLst>
                                    </p:anim>
                                    <p:anim calcmode="lin" valueType="num">
                                      <p:cBhvr additive="base">
                                        <p:cTn id="12" dur="500" fill="hold"/>
                                        <p:tgtEl>
                                          <p:spTgt spid="44749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4749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749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7491">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47491">
                                            <p:txEl>
                                              <p:pRg st="3" end="3"/>
                                            </p:txEl>
                                          </p:spTgt>
                                        </p:tgtEl>
                                        <p:attrNameLst>
                                          <p:attrName>style.visibility</p:attrName>
                                        </p:attrNameLst>
                                      </p:cBhvr>
                                      <p:to>
                                        <p:strVal val="visible"/>
                                      </p:to>
                                    </p:set>
                                    <p:anim calcmode="lin" valueType="num">
                                      <p:cBhvr additive="base">
                                        <p:cTn id="25" dur="500" fill="hold"/>
                                        <p:tgtEl>
                                          <p:spTgt spid="4474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749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47491">
                                            <p:txEl>
                                              <p:pRg st="4" end="4"/>
                                            </p:txEl>
                                          </p:spTgt>
                                        </p:tgtEl>
                                        <p:attrNameLst>
                                          <p:attrName>style.visibility</p:attrName>
                                        </p:attrNameLst>
                                      </p:cBhvr>
                                      <p:to>
                                        <p:strVal val="visible"/>
                                      </p:to>
                                    </p:set>
                                    <p:anim calcmode="lin" valueType="num">
                                      <p:cBhvr additive="base">
                                        <p:cTn id="29" dur="500" fill="hold"/>
                                        <p:tgtEl>
                                          <p:spTgt spid="44749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4749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47491">
                                            <p:txEl>
                                              <p:pRg st="5" end="5"/>
                                            </p:txEl>
                                          </p:spTgt>
                                        </p:tgtEl>
                                        <p:attrNameLst>
                                          <p:attrName>style.visibility</p:attrName>
                                        </p:attrNameLst>
                                      </p:cBhvr>
                                      <p:to>
                                        <p:strVal val="visible"/>
                                      </p:to>
                                    </p:set>
                                    <p:anim calcmode="lin" valueType="num">
                                      <p:cBhvr additive="base">
                                        <p:cTn id="33" dur="500" fill="hold"/>
                                        <p:tgtEl>
                                          <p:spTgt spid="44749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749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47491">
                                            <p:txEl>
                                              <p:pRg st="6" end="6"/>
                                            </p:txEl>
                                          </p:spTgt>
                                        </p:tgtEl>
                                        <p:attrNameLst>
                                          <p:attrName>style.visibility</p:attrName>
                                        </p:attrNameLst>
                                      </p:cBhvr>
                                      <p:to>
                                        <p:strVal val="visible"/>
                                      </p:to>
                                    </p:set>
                                    <p:anim calcmode="lin" valueType="num">
                                      <p:cBhvr additive="base">
                                        <p:cTn id="37" dur="500" fill="hold"/>
                                        <p:tgtEl>
                                          <p:spTgt spid="4474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74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2" grpId="0"/>
      <p:bldP spid="44749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5">
            <a:extLst>
              <a:ext uri="{FF2B5EF4-FFF2-40B4-BE49-F238E27FC236}">
                <a16:creationId xmlns:a16="http://schemas.microsoft.com/office/drawing/2014/main" id="{338567CE-E1F5-D739-5447-3EB1B159342A}"/>
              </a:ext>
            </a:extLst>
          </p:cNvPr>
          <p:cNvSpPr>
            <a:spLocks noGrp="1"/>
          </p:cNvSpPr>
          <p:nvPr>
            <p:ph type="title"/>
          </p:nvPr>
        </p:nvSpPr>
        <p:spPr>
          <a:xfrm>
            <a:off x="457200" y="152400"/>
            <a:ext cx="8229600" cy="808038"/>
          </a:xfrm>
        </p:spPr>
        <p:txBody>
          <a:bodyPr/>
          <a:lstStyle/>
          <a:p>
            <a:r>
              <a:rPr lang="zh-CN" altLang="en-US"/>
              <a:t>小结</a:t>
            </a:r>
          </a:p>
        </p:txBody>
      </p:sp>
      <p:sp>
        <p:nvSpPr>
          <p:cNvPr id="94211" name="内容占位符 6">
            <a:extLst>
              <a:ext uri="{FF2B5EF4-FFF2-40B4-BE49-F238E27FC236}">
                <a16:creationId xmlns:a16="http://schemas.microsoft.com/office/drawing/2014/main" id="{85FB1A80-3BC8-13EB-1395-2E5BB8062DBF}"/>
              </a:ext>
            </a:extLst>
          </p:cNvPr>
          <p:cNvSpPr>
            <a:spLocks noGrp="1"/>
          </p:cNvSpPr>
          <p:nvPr>
            <p:ph idx="1"/>
          </p:nvPr>
        </p:nvSpPr>
        <p:spPr>
          <a:xfrm>
            <a:off x="354013" y="1125538"/>
            <a:ext cx="8435975" cy="5486400"/>
          </a:xfrm>
        </p:spPr>
        <p:txBody>
          <a:bodyPr/>
          <a:lstStyle/>
          <a:p>
            <a:r>
              <a:rPr lang="zh-CN" altLang="en-US" sz="2400"/>
              <a:t>弹性波是线性的色散关系</a:t>
            </a:r>
            <a:endParaRPr lang="en-US" altLang="zh-CN" sz="2400"/>
          </a:p>
          <a:p>
            <a:r>
              <a:rPr lang="zh-CN" altLang="en-US" sz="2400"/>
              <a:t>晶格振动，简谐近似求解牛顿力学方程</a:t>
            </a:r>
            <a:r>
              <a:rPr lang="en-US" altLang="zh-CN" sz="2400"/>
              <a:t>——</a:t>
            </a:r>
            <a:r>
              <a:rPr lang="zh-CN" altLang="en-US" sz="2400"/>
              <a:t>格波</a:t>
            </a:r>
            <a:endParaRPr lang="en-US" altLang="zh-CN" sz="2400"/>
          </a:p>
          <a:p>
            <a:r>
              <a:rPr lang="zh-CN" altLang="en-US" sz="2400"/>
              <a:t>一维单原子链、色散关系</a:t>
            </a:r>
            <a:endParaRPr lang="en-US" altLang="zh-CN" sz="2400"/>
          </a:p>
          <a:p>
            <a:pPr lvl="1"/>
            <a:r>
              <a:rPr lang="zh-CN" altLang="en-US" sz="2000"/>
              <a:t>长波极限</a:t>
            </a:r>
            <a:r>
              <a:rPr lang="en-US" altLang="zh-CN" sz="2000"/>
              <a:t>——</a:t>
            </a:r>
            <a:r>
              <a:rPr lang="zh-CN" altLang="en-US" sz="2000"/>
              <a:t>弹性波</a:t>
            </a:r>
            <a:endParaRPr lang="en-US" altLang="zh-CN" sz="2000"/>
          </a:p>
          <a:p>
            <a:pPr lvl="1"/>
            <a:r>
              <a:rPr lang="zh-CN" altLang="en-US" sz="2000"/>
              <a:t>短波极限</a:t>
            </a:r>
            <a:r>
              <a:rPr lang="en-US" altLang="zh-CN" sz="2000"/>
              <a:t>——</a:t>
            </a:r>
            <a:r>
              <a:rPr lang="zh-CN" altLang="en-US" sz="2000"/>
              <a:t>驻波</a:t>
            </a:r>
            <a:endParaRPr lang="en-US" altLang="zh-CN" sz="2000"/>
          </a:p>
          <a:p>
            <a:r>
              <a:rPr lang="zh-CN" altLang="en-US" sz="2400"/>
              <a:t>一维双原子链、色散关系（光学支、声学支）</a:t>
            </a:r>
            <a:endParaRPr lang="en-US" altLang="zh-CN" sz="2400"/>
          </a:p>
          <a:p>
            <a:pPr lvl="1"/>
            <a:r>
              <a:rPr lang="zh-CN" altLang="en-US" sz="2000"/>
              <a:t>长波极限</a:t>
            </a:r>
            <a:r>
              <a:rPr lang="en-US" altLang="zh-CN" sz="2000"/>
              <a:t>——</a:t>
            </a:r>
            <a:r>
              <a:rPr lang="zh-CN" altLang="en-US" sz="2000"/>
              <a:t>声学波是弹性波、反映原胞内原子的一致振动；光学波反映原胞内原子的相互振动</a:t>
            </a:r>
            <a:endParaRPr lang="en-US" altLang="zh-CN" sz="2000"/>
          </a:p>
          <a:p>
            <a:pPr lvl="1"/>
            <a:r>
              <a:rPr lang="zh-CN" altLang="en-US" sz="2000"/>
              <a:t>短波极限</a:t>
            </a:r>
            <a:r>
              <a:rPr lang="en-US" altLang="zh-CN" sz="2000"/>
              <a:t>——</a:t>
            </a:r>
            <a:r>
              <a:rPr lang="zh-CN" altLang="en-US" sz="2000"/>
              <a:t>声学波和光学波都是驻波</a:t>
            </a:r>
            <a:endParaRPr lang="en-US" altLang="zh-CN" sz="2000"/>
          </a:p>
          <a:p>
            <a:r>
              <a:rPr lang="zh-CN" altLang="en-US" sz="2400">
                <a:latin typeface="Times New Roman" panose="02020603050405020304" pitchFamily="18" charset="0"/>
                <a:cs typeface="Times New Roman" panose="02020603050405020304" pitchFamily="18" charset="0"/>
              </a:rPr>
              <a:t>三维晶格：原胞数</a:t>
            </a:r>
            <a:r>
              <a:rPr lang="en-US" altLang="zh-CN" sz="2400" i="1">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，一个原胞内</a:t>
            </a:r>
            <a:r>
              <a:rPr lang="en-US" altLang="zh-CN" sz="2400" i="1">
                <a:latin typeface="Times New Roman" panose="02020603050405020304" pitchFamily="18" charset="0"/>
                <a:cs typeface="Times New Roman" panose="02020603050405020304" pitchFamily="18" charset="0"/>
              </a:rPr>
              <a:t>n</a:t>
            </a:r>
            <a:r>
              <a:rPr lang="zh-CN" altLang="en-US" sz="2400">
                <a:latin typeface="Times New Roman" panose="02020603050405020304" pitchFamily="18" charset="0"/>
                <a:cs typeface="Times New Roman" panose="02020603050405020304" pitchFamily="18" charset="0"/>
              </a:rPr>
              <a:t>个原子，总原子数</a:t>
            </a:r>
            <a:r>
              <a:rPr lang="en-US" altLang="zh-CN" sz="2400" i="1">
                <a:latin typeface="Times New Roman" panose="02020603050405020304" pitchFamily="18" charset="0"/>
                <a:cs typeface="Times New Roman" panose="02020603050405020304" pitchFamily="18" charset="0"/>
              </a:rPr>
              <a:t>nN</a:t>
            </a:r>
            <a:r>
              <a:rPr lang="zh-CN" altLang="en-US" sz="2400">
                <a:latin typeface="Times New Roman" panose="02020603050405020304" pitchFamily="18" charset="0"/>
                <a:cs typeface="Times New Roman" panose="02020603050405020304" pitchFamily="18" charset="0"/>
              </a:rPr>
              <a:t>，总自由度</a:t>
            </a:r>
            <a:r>
              <a:rPr lang="en-US" altLang="zh-CN" sz="2400">
                <a:latin typeface="Times New Roman" panose="02020603050405020304" pitchFamily="18" charset="0"/>
                <a:cs typeface="Times New Roman" panose="02020603050405020304" pitchFamily="18" charset="0"/>
              </a:rPr>
              <a:t>3</a:t>
            </a:r>
            <a:r>
              <a:rPr lang="en-US" altLang="zh-CN" sz="2400" i="1">
                <a:latin typeface="Times New Roman" panose="02020603050405020304" pitchFamily="18" charset="0"/>
                <a:cs typeface="Times New Roman" panose="02020603050405020304" pitchFamily="18" charset="0"/>
              </a:rPr>
              <a:t>nN</a:t>
            </a:r>
          </a:p>
          <a:p>
            <a:pPr lvl="1"/>
            <a:r>
              <a:rPr lang="zh-CN" altLang="en-US" sz="2000">
                <a:latin typeface="Times New Roman" panose="02020603050405020304" pitchFamily="18" charset="0"/>
                <a:cs typeface="Times New Roman" panose="02020603050405020304" pitchFamily="18" charset="0"/>
              </a:rPr>
              <a:t>色散关系</a:t>
            </a:r>
            <a:r>
              <a:rPr lang="en-US" altLang="zh-CN" sz="2000">
                <a:latin typeface="Times New Roman" panose="02020603050405020304" pitchFamily="18" charset="0"/>
                <a:cs typeface="Times New Roman" panose="02020603050405020304" pitchFamily="18" charset="0"/>
              </a:rPr>
              <a:t>3</a:t>
            </a:r>
            <a:r>
              <a:rPr lang="en-US" altLang="zh-CN" sz="2000" i="1">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支：声学支</a:t>
            </a:r>
            <a:r>
              <a:rPr lang="en-US" altLang="zh-CN" sz="2000">
                <a:latin typeface="Times New Roman" panose="02020603050405020304" pitchFamily="18" charset="0"/>
                <a:cs typeface="Times New Roman" panose="02020603050405020304" pitchFamily="18" charset="0"/>
              </a:rPr>
              <a:t>3</a:t>
            </a:r>
            <a:r>
              <a:rPr lang="zh-CN" altLang="en-US" sz="2000">
                <a:latin typeface="Times New Roman" panose="02020603050405020304" pitchFamily="18" charset="0"/>
                <a:cs typeface="Times New Roman" panose="02020603050405020304" pitchFamily="18" charset="0"/>
              </a:rPr>
              <a:t>，光学支</a:t>
            </a:r>
            <a:r>
              <a:rPr lang="en-US" altLang="zh-CN" sz="2000">
                <a:latin typeface="Times New Roman" panose="02020603050405020304" pitchFamily="18" charset="0"/>
                <a:cs typeface="Times New Roman" panose="02020603050405020304" pitchFamily="18" charset="0"/>
              </a:rPr>
              <a:t>3</a:t>
            </a:r>
            <a:r>
              <a:rPr lang="en-US" altLang="zh-CN" sz="2000" i="1">
                <a:latin typeface="Times New Roman" panose="02020603050405020304" pitchFamily="18" charset="0"/>
                <a:cs typeface="Times New Roman" panose="02020603050405020304" pitchFamily="18" charset="0"/>
              </a:rPr>
              <a:t>n</a:t>
            </a:r>
            <a:r>
              <a:rPr lang="en-US" altLang="zh-CN" sz="2000">
                <a:latin typeface="Times New Roman" panose="02020603050405020304" pitchFamily="18" charset="0"/>
                <a:cs typeface="Times New Roman" panose="02020603050405020304" pitchFamily="18" charset="0"/>
              </a:rPr>
              <a:t>-3</a:t>
            </a:r>
          </a:p>
          <a:p>
            <a:pPr lvl="1"/>
            <a:r>
              <a:rPr lang="en-US" altLang="zh-CN" sz="2000" i="1">
                <a:latin typeface="Times New Roman" panose="02020603050405020304" pitchFamily="18" charset="0"/>
                <a:cs typeface="Times New Roman" panose="02020603050405020304" pitchFamily="18" charset="0"/>
              </a:rPr>
              <a:t>q</a:t>
            </a:r>
            <a:r>
              <a:rPr lang="zh-CN" altLang="en-US" sz="2000">
                <a:latin typeface="Times New Roman" panose="02020603050405020304" pitchFamily="18" charset="0"/>
                <a:cs typeface="Times New Roman" panose="02020603050405020304" pitchFamily="18" charset="0"/>
              </a:rPr>
              <a:t>有</a:t>
            </a:r>
            <a:r>
              <a:rPr lang="en-US" altLang="zh-CN" sz="2000" i="1">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个取值</a:t>
            </a:r>
            <a:endParaRPr lang="en-US" altLang="zh-CN" sz="2000">
              <a:latin typeface="Times New Roman" panose="02020603050405020304" pitchFamily="18" charset="0"/>
              <a:cs typeface="Times New Roman" panose="02020603050405020304" pitchFamily="18" charset="0"/>
            </a:endParaRPr>
          </a:p>
          <a:p>
            <a:pPr lvl="1"/>
            <a:r>
              <a:rPr lang="zh-CN" altLang="en-US" sz="2000">
                <a:latin typeface="Times New Roman" panose="02020603050405020304" pitchFamily="18" charset="0"/>
                <a:cs typeface="Times New Roman" panose="02020603050405020304" pitchFamily="18" charset="0"/>
              </a:rPr>
              <a:t>格波数</a:t>
            </a:r>
            <a:r>
              <a:rPr lang="en-US" altLang="zh-CN" sz="2000">
                <a:latin typeface="Times New Roman" panose="02020603050405020304" pitchFamily="18" charset="0"/>
                <a:cs typeface="Times New Roman" panose="02020603050405020304" pitchFamily="18" charset="0"/>
              </a:rPr>
              <a:t>3</a:t>
            </a:r>
            <a:r>
              <a:rPr lang="en-US" altLang="zh-CN" sz="2000" i="1">
                <a:latin typeface="Times New Roman" panose="02020603050405020304" pitchFamily="18" charset="0"/>
                <a:cs typeface="Times New Roman" panose="02020603050405020304" pitchFamily="18" charset="0"/>
              </a:rPr>
              <a:t>nN</a:t>
            </a:r>
            <a:r>
              <a:rPr lang="zh-CN" altLang="en-US" sz="2000">
                <a:latin typeface="Times New Roman" panose="02020603050405020304" pitchFamily="18" charset="0"/>
                <a:cs typeface="Times New Roman" panose="02020603050405020304" pitchFamily="18" charset="0"/>
              </a:rPr>
              <a:t>：声学波</a:t>
            </a:r>
            <a:r>
              <a:rPr lang="en-US" altLang="zh-CN" sz="2000">
                <a:latin typeface="Times New Roman" panose="02020603050405020304" pitchFamily="18" charset="0"/>
                <a:cs typeface="Times New Roman" panose="02020603050405020304" pitchFamily="18" charset="0"/>
              </a:rPr>
              <a:t>3</a:t>
            </a:r>
            <a:r>
              <a:rPr lang="en-US" altLang="zh-CN" sz="2000" i="1">
                <a:latin typeface="Times New Roman" panose="02020603050405020304" pitchFamily="18" charset="0"/>
                <a:cs typeface="Times New Roman" panose="02020603050405020304" pitchFamily="18" charset="0"/>
              </a:rPr>
              <a:t>N</a:t>
            </a:r>
            <a:r>
              <a:rPr lang="zh-CN" altLang="en-US" sz="2000">
                <a:latin typeface="Times New Roman" panose="02020603050405020304" pitchFamily="18" charset="0"/>
                <a:cs typeface="Times New Roman" panose="02020603050405020304" pitchFamily="18" charset="0"/>
              </a:rPr>
              <a:t>，光学波</a:t>
            </a:r>
            <a:r>
              <a:rPr lang="en-US" altLang="zh-CN" sz="2000">
                <a:latin typeface="Times New Roman" panose="02020603050405020304" pitchFamily="18" charset="0"/>
                <a:cs typeface="Times New Roman" panose="02020603050405020304" pitchFamily="18" charset="0"/>
              </a:rPr>
              <a:t>(3</a:t>
            </a:r>
            <a:r>
              <a:rPr lang="en-US" altLang="zh-CN" sz="2000" i="1">
                <a:latin typeface="Times New Roman" panose="02020603050405020304" pitchFamily="18" charset="0"/>
                <a:cs typeface="Times New Roman" panose="02020603050405020304" pitchFamily="18" charset="0"/>
              </a:rPr>
              <a:t>n</a:t>
            </a:r>
            <a:r>
              <a:rPr lang="en-US" altLang="zh-CN" sz="2000">
                <a:latin typeface="Times New Roman" panose="02020603050405020304" pitchFamily="18" charset="0"/>
                <a:cs typeface="Times New Roman" panose="02020603050405020304" pitchFamily="18" charset="0"/>
              </a:rPr>
              <a:t>-3)</a:t>
            </a:r>
            <a:r>
              <a:rPr lang="en-US" altLang="zh-CN" sz="2000" i="1">
                <a:latin typeface="Times New Roman" panose="02020603050405020304" pitchFamily="18" charset="0"/>
                <a:cs typeface="Times New Roman" panose="02020603050405020304" pitchFamily="18" charset="0"/>
              </a:rPr>
              <a:t>N</a:t>
            </a:r>
            <a:endParaRPr lang="zh-CN" altLang="en-US" sz="2000" i="1"/>
          </a:p>
        </p:txBody>
      </p:sp>
      <p:sp>
        <p:nvSpPr>
          <p:cNvPr id="94212" name="灯片编号占位符 4">
            <a:extLst>
              <a:ext uri="{FF2B5EF4-FFF2-40B4-BE49-F238E27FC236}">
                <a16:creationId xmlns:a16="http://schemas.microsoft.com/office/drawing/2014/main" id="{8CCC99BB-3882-9A0F-3048-C101EE24B6B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5DF2AFB-21C1-4C4E-878F-3509871186ED}" type="slidenum">
              <a:rPr lang="en-US" altLang="zh-CN" sz="1200" smtClean="0">
                <a:solidFill>
                  <a:srgbClr val="898989"/>
                </a:solidFill>
                <a:latin typeface="微软雅黑" panose="020B0503020204020204" pitchFamily="34" charset="-122"/>
                <a:ea typeface="微软雅黑" panose="020B0503020204020204" pitchFamily="34" charset="-122"/>
              </a:rPr>
              <a:pPr>
                <a:spcBef>
                  <a:spcPct val="0"/>
                </a:spcBef>
                <a:buFontTx/>
                <a:buNone/>
              </a:pPr>
              <a:t>63</a:t>
            </a:fld>
            <a:endParaRPr lang="en-US" altLang="zh-CN" sz="120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7">
            <a:extLst>
              <a:ext uri="{FF2B5EF4-FFF2-40B4-BE49-F238E27FC236}">
                <a16:creationId xmlns:a16="http://schemas.microsoft.com/office/drawing/2014/main" id="{B3EA5D8B-B5A1-2BA5-788A-CF3283912A08}"/>
              </a:ext>
            </a:extLst>
          </p:cNvPr>
          <p:cNvSpPr>
            <a:spLocks noGrp="1"/>
          </p:cNvSpPr>
          <p:nvPr>
            <p:ph type="title"/>
          </p:nvPr>
        </p:nvSpPr>
        <p:spPr/>
        <p:txBody>
          <a:bodyPr/>
          <a:lstStyle/>
          <a:p>
            <a:r>
              <a:rPr lang="zh-CN" altLang="en-US"/>
              <a:t>作业</a:t>
            </a:r>
          </a:p>
        </p:txBody>
      </p:sp>
      <p:sp>
        <p:nvSpPr>
          <p:cNvPr id="95235" name="内容占位符 8">
            <a:extLst>
              <a:ext uri="{FF2B5EF4-FFF2-40B4-BE49-F238E27FC236}">
                <a16:creationId xmlns:a16="http://schemas.microsoft.com/office/drawing/2014/main" id="{3B8CE23C-B99B-EA45-0718-AD075F36F9E5}"/>
              </a:ext>
            </a:extLst>
          </p:cNvPr>
          <p:cNvSpPr>
            <a:spLocks noGrp="1"/>
          </p:cNvSpPr>
          <p:nvPr>
            <p:ph idx="1"/>
          </p:nvPr>
        </p:nvSpPr>
        <p:spPr/>
        <p:txBody>
          <a:bodyPr/>
          <a:lstStyle/>
          <a:p>
            <a:r>
              <a:rPr lang="en-US" altLang="zh-CN"/>
              <a:t>7.1-7.4</a:t>
            </a:r>
            <a:endParaRPr lang="zh-CN" altLang="en-US"/>
          </a:p>
        </p:txBody>
      </p:sp>
      <p:sp>
        <p:nvSpPr>
          <p:cNvPr id="95236" name="灯片编号占位符 6">
            <a:extLst>
              <a:ext uri="{FF2B5EF4-FFF2-40B4-BE49-F238E27FC236}">
                <a16:creationId xmlns:a16="http://schemas.microsoft.com/office/drawing/2014/main" id="{456915D6-70D8-4DB7-9043-291A2E29E7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27A10A3-DBE7-4A32-8889-6A5FC0D4D28F}" type="slidenum">
              <a:rPr lang="en-US" altLang="zh-CN" sz="1200" smtClean="0">
                <a:solidFill>
                  <a:srgbClr val="898989"/>
                </a:solidFill>
                <a:latin typeface="微软雅黑" panose="020B0503020204020204" pitchFamily="34" charset="-122"/>
                <a:ea typeface="微软雅黑" panose="020B0503020204020204" pitchFamily="34" charset="-122"/>
              </a:rPr>
              <a:pPr>
                <a:spcBef>
                  <a:spcPct val="0"/>
                </a:spcBef>
                <a:buFontTx/>
                <a:buNone/>
              </a:pPr>
              <a:t>64</a:t>
            </a:fld>
            <a:endParaRPr lang="en-US" altLang="zh-CN" sz="1200">
              <a:solidFill>
                <a:srgbClr val="898989"/>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23A9E6AE-87D6-C1F7-BE5E-3B11483071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FE67AFC-2A6F-4C94-AAA8-BAEAEB6F2673}" type="slidenum">
              <a:rPr lang="en-US" altLang="zh-CN" sz="1200" smtClean="0">
                <a:latin typeface="微软雅黑" panose="020B0503020204020204" pitchFamily="34" charset="-122"/>
                <a:ea typeface="微软雅黑" panose="020B0503020204020204" pitchFamily="34" charset="-122"/>
              </a:rPr>
              <a:pPr>
                <a:spcBef>
                  <a:spcPct val="0"/>
                </a:spcBef>
                <a:buFontTx/>
                <a:buNone/>
              </a:pPr>
              <a:t>7</a:t>
            </a:fld>
            <a:endParaRPr lang="en-US" altLang="zh-CN" sz="1200">
              <a:latin typeface="微软雅黑" panose="020B0503020204020204" pitchFamily="34" charset="-122"/>
              <a:ea typeface="微软雅黑" panose="020B0503020204020204" pitchFamily="34" charset="-122"/>
            </a:endParaRPr>
          </a:p>
        </p:txBody>
      </p:sp>
      <p:sp>
        <p:nvSpPr>
          <p:cNvPr id="10243" name="Rectangle 2">
            <a:extLst>
              <a:ext uri="{FF2B5EF4-FFF2-40B4-BE49-F238E27FC236}">
                <a16:creationId xmlns:a16="http://schemas.microsoft.com/office/drawing/2014/main" id="{6F7595AD-85BB-BB20-A278-4BCDC231E1B0}"/>
              </a:ext>
            </a:extLst>
          </p:cNvPr>
          <p:cNvSpPr>
            <a:spLocks noGrp="1" noRot="1"/>
          </p:cNvSpPr>
          <p:nvPr>
            <p:ph type="title"/>
          </p:nvPr>
        </p:nvSpPr>
        <p:spPr/>
        <p:txBody>
          <a:bodyPr/>
          <a:lstStyle/>
          <a:p>
            <a:pPr eaLnBrk="1" hangingPunct="1"/>
            <a:r>
              <a:rPr lang="en-US" altLang="zh-CN">
                <a:cs typeface="Arial" panose="020B0604020202020204" pitchFamily="34" charset="0"/>
              </a:rPr>
              <a:t>6.1  </a:t>
            </a:r>
            <a:r>
              <a:rPr lang="zh-CN" altLang="en-US">
                <a:cs typeface="Arial" panose="020B0604020202020204" pitchFamily="34" charset="0"/>
              </a:rPr>
              <a:t>晶格振动的经典描述</a:t>
            </a:r>
            <a:endParaRPr lang="en-US" altLang="zh-CN">
              <a:cs typeface="Arial" panose="020B0604020202020204" pitchFamily="34" charset="0"/>
            </a:endParaRPr>
          </a:p>
        </p:txBody>
      </p:sp>
      <p:sp>
        <p:nvSpPr>
          <p:cNvPr id="14342" name="Rectangle 3">
            <a:extLst>
              <a:ext uri="{FF2B5EF4-FFF2-40B4-BE49-F238E27FC236}">
                <a16:creationId xmlns:a16="http://schemas.microsoft.com/office/drawing/2014/main" id="{31A7484E-A8CB-F81A-A755-B071DADDAB18}"/>
              </a:ext>
            </a:extLst>
          </p:cNvPr>
          <p:cNvSpPr>
            <a:spLocks noGrp="1" noRot="1" noChangeArrowheads="1"/>
          </p:cNvSpPr>
          <p:nvPr>
            <p:ph type="body" idx="1"/>
          </p:nvPr>
        </p:nvSpPr>
        <p:spPr/>
        <p:txBody>
          <a:bodyPr/>
          <a:lstStyle/>
          <a:p>
            <a:pPr eaLnBrk="1" hangingPunct="1">
              <a:buFont typeface="Arial" charset="0"/>
              <a:buChar char="•"/>
              <a:defRPr/>
            </a:pPr>
            <a:r>
              <a:rPr lang="en-US" altLang="zh-CN" dirty="0">
                <a:solidFill>
                  <a:srgbClr val="FF0000"/>
                </a:solidFill>
                <a:cs typeface="Arial" panose="020B0604020202020204" pitchFamily="34" charset="0"/>
              </a:rPr>
              <a:t>6.1.1</a:t>
            </a:r>
            <a:r>
              <a:rPr lang="zh-CN" altLang="en-US" dirty="0">
                <a:solidFill>
                  <a:srgbClr val="FF0000"/>
                </a:solidFill>
                <a:cs typeface="Arial" panose="020B0604020202020204" pitchFamily="34" charset="0"/>
              </a:rPr>
              <a:t>  假设固体为</a:t>
            </a:r>
            <a:r>
              <a:rPr lang="zh-CN" altLang="en-US" dirty="0">
                <a:solidFill>
                  <a:srgbClr val="0000FF"/>
                </a:solidFill>
                <a:cs typeface="Arial" panose="020B0604020202020204" pitchFamily="34" charset="0"/>
              </a:rPr>
              <a:t>均匀</a:t>
            </a:r>
            <a:r>
              <a:rPr lang="zh-CN" altLang="en-US" dirty="0">
                <a:solidFill>
                  <a:srgbClr val="FF0000"/>
                </a:solidFill>
                <a:cs typeface="Arial" panose="020B0604020202020204" pitchFamily="34" charset="0"/>
              </a:rPr>
              <a:t>弹性介质</a:t>
            </a:r>
            <a:r>
              <a:rPr lang="en-US" altLang="zh-CN" dirty="0">
                <a:solidFill>
                  <a:srgbClr val="FF0000"/>
                </a:solidFill>
                <a:cs typeface="Arial" panose="020B0604020202020204" pitchFamily="34" charset="0"/>
              </a:rPr>
              <a:t>——</a:t>
            </a:r>
            <a:r>
              <a:rPr lang="zh-CN" altLang="en-US" dirty="0">
                <a:solidFill>
                  <a:srgbClr val="FF0000"/>
                </a:solidFill>
                <a:cs typeface="Arial" panose="020B0604020202020204" pitchFamily="34" charset="0"/>
              </a:rPr>
              <a:t>弹性波（略讲）</a:t>
            </a:r>
            <a:endParaRPr lang="en-US" altLang="zh-CN" dirty="0">
              <a:solidFill>
                <a:srgbClr val="FF0000"/>
              </a:solidFill>
              <a:cs typeface="Arial" panose="020B0604020202020204" pitchFamily="34" charset="0"/>
            </a:endParaRPr>
          </a:p>
          <a:p>
            <a:pPr eaLnBrk="1" hangingPunct="1">
              <a:buFont typeface="Arial" charset="0"/>
              <a:buChar char="•"/>
              <a:defRPr/>
            </a:pPr>
            <a:endParaRPr lang="en-US" altLang="zh-CN" dirty="0">
              <a:solidFill>
                <a:srgbClr val="FF0000"/>
              </a:solidFill>
              <a:cs typeface="Arial" panose="020B0604020202020204" pitchFamily="34" charset="0"/>
            </a:endParaRPr>
          </a:p>
          <a:p>
            <a:pPr marL="0" indent="0" eaLnBrk="1" hangingPunct="1">
              <a:buFont typeface="Arial" panose="020B0604020202020204" pitchFamily="34" charset="0"/>
              <a:buNone/>
              <a:defRPr/>
            </a:pPr>
            <a:r>
              <a:rPr lang="zh-CN" altLang="en-US" dirty="0">
                <a:solidFill>
                  <a:schemeClr val="bg1">
                    <a:lumMod val="75000"/>
                  </a:schemeClr>
                </a:solidFill>
                <a:cs typeface="Arial" panose="020B0604020202020204" pitchFamily="34" charset="0"/>
              </a:rPr>
              <a:t>考虑晶格的周期性</a:t>
            </a:r>
            <a:r>
              <a:rPr lang="en-US" altLang="zh-CN" dirty="0">
                <a:solidFill>
                  <a:schemeClr val="bg1">
                    <a:lumMod val="75000"/>
                  </a:schemeClr>
                </a:solidFill>
                <a:cs typeface="Arial" panose="020B0604020202020204" pitchFamily="34" charset="0"/>
              </a:rPr>
              <a:t>——</a:t>
            </a:r>
            <a:r>
              <a:rPr lang="zh-CN" altLang="en-US" dirty="0">
                <a:solidFill>
                  <a:schemeClr val="bg1">
                    <a:lumMod val="75000"/>
                  </a:schemeClr>
                </a:solidFill>
                <a:cs typeface="Arial" panose="020B0604020202020204" pitchFamily="34" charset="0"/>
              </a:rPr>
              <a:t>格波</a:t>
            </a:r>
            <a:endParaRPr lang="en-US" altLang="zh-CN" dirty="0">
              <a:solidFill>
                <a:schemeClr val="bg1">
                  <a:lumMod val="75000"/>
                </a:schemeClr>
              </a:solidFill>
              <a:cs typeface="Arial" panose="020B0604020202020204" pitchFamily="34" charset="0"/>
            </a:endParaRPr>
          </a:p>
          <a:p>
            <a:pPr eaLnBrk="1" hangingPunct="1">
              <a:buFont typeface="Arial" charset="0"/>
              <a:buChar char="•"/>
              <a:defRPr/>
            </a:pPr>
            <a:r>
              <a:rPr lang="en-US" altLang="zh-CN" dirty="0">
                <a:cs typeface="Arial" panose="020B0604020202020204" pitchFamily="34" charset="0"/>
              </a:rPr>
              <a:t>6.1.2  </a:t>
            </a:r>
            <a:r>
              <a:rPr lang="zh-CN" altLang="en-US" dirty="0">
                <a:cs typeface="Arial" panose="020B0604020202020204" pitchFamily="34" charset="0"/>
              </a:rPr>
              <a:t>简单晶格模型</a:t>
            </a:r>
            <a:r>
              <a:rPr lang="en-US" altLang="zh-CN" dirty="0">
                <a:cs typeface="Arial" panose="020B0604020202020204" pitchFamily="34" charset="0"/>
              </a:rPr>
              <a:t>——</a:t>
            </a:r>
            <a:r>
              <a:rPr lang="zh-CN" altLang="en-US" dirty="0">
                <a:cs typeface="Arial" panose="020B0604020202020204" pitchFamily="34" charset="0"/>
              </a:rPr>
              <a:t>一维单原子链</a:t>
            </a:r>
            <a:endParaRPr lang="en-US" altLang="zh-CN" dirty="0">
              <a:cs typeface="Arial" panose="020B0604020202020204" pitchFamily="34" charset="0"/>
            </a:endParaRPr>
          </a:p>
          <a:p>
            <a:pPr eaLnBrk="1" hangingPunct="1">
              <a:buFont typeface="Arial" charset="0"/>
              <a:buChar char="•"/>
              <a:defRPr/>
            </a:pPr>
            <a:r>
              <a:rPr lang="en-US" altLang="zh-CN" dirty="0">
                <a:cs typeface="Arial" panose="020B0604020202020204" pitchFamily="34" charset="0"/>
              </a:rPr>
              <a:t>6.1.3  </a:t>
            </a:r>
            <a:r>
              <a:rPr lang="zh-CN" altLang="en-US" dirty="0">
                <a:cs typeface="Arial" panose="020B0604020202020204" pitchFamily="34" charset="0"/>
              </a:rPr>
              <a:t>复式晶格模型</a:t>
            </a:r>
            <a:r>
              <a:rPr lang="en-US" altLang="zh-CN" dirty="0">
                <a:cs typeface="Arial" panose="020B0604020202020204" pitchFamily="34" charset="0"/>
              </a:rPr>
              <a:t>——</a:t>
            </a:r>
            <a:r>
              <a:rPr lang="zh-CN" altLang="en-US" dirty="0">
                <a:cs typeface="Arial" panose="020B0604020202020204" pitchFamily="34" charset="0"/>
              </a:rPr>
              <a:t>一维双原子链</a:t>
            </a:r>
            <a:endParaRPr lang="en-US" altLang="zh-CN" dirty="0">
              <a:cs typeface="Arial" panose="020B0604020202020204" pitchFamily="34" charset="0"/>
            </a:endParaRPr>
          </a:p>
          <a:p>
            <a:pPr eaLnBrk="1" hangingPunct="1">
              <a:buFont typeface="Arial" charset="0"/>
              <a:buChar char="•"/>
              <a:defRPr/>
            </a:pPr>
            <a:r>
              <a:rPr lang="en-US" altLang="zh-CN" dirty="0">
                <a:cs typeface="Arial" panose="020B0604020202020204" pitchFamily="34" charset="0"/>
              </a:rPr>
              <a:t>6.1.4  </a:t>
            </a:r>
            <a:r>
              <a:rPr lang="zh-CN" altLang="en-US" dirty="0">
                <a:cs typeface="Arial" panose="020B0604020202020204" pitchFamily="34" charset="0"/>
              </a:rPr>
              <a:t>推广</a:t>
            </a:r>
            <a:r>
              <a:rPr lang="en-US" altLang="zh-CN" dirty="0">
                <a:cs typeface="Arial" panose="020B0604020202020204" pitchFamily="34" charset="0"/>
              </a:rPr>
              <a:t>——</a:t>
            </a:r>
            <a:r>
              <a:rPr lang="zh-CN" altLang="en-US" dirty="0">
                <a:cs typeface="Arial" panose="020B0604020202020204" pitchFamily="34" charset="0"/>
              </a:rPr>
              <a:t>三维晶格的振动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208FDAF-4A4A-9E8B-5801-4C711962F0FC}"/>
              </a:ext>
            </a:extLst>
          </p:cNvPr>
          <p:cNvSpPr>
            <a:spLocks noGrp="1"/>
          </p:cNvSpPr>
          <p:nvPr>
            <p:ph type="title"/>
          </p:nvPr>
        </p:nvSpPr>
        <p:spPr/>
        <p:txBody>
          <a:bodyPr/>
          <a:lstStyle/>
          <a:p>
            <a:pPr eaLnBrk="1" hangingPunct="1"/>
            <a:r>
              <a:rPr lang="zh-CN" altLang="en-US">
                <a:latin typeface="Times New Roman" panose="02020603050405020304" pitchFamily="18" charset="0"/>
                <a:cs typeface="Times New Roman" panose="02020603050405020304" pitchFamily="18" charset="0"/>
              </a:rPr>
              <a:t>应力与应变</a:t>
            </a:r>
            <a:endParaRPr lang="en-US" altLang="zh-CN">
              <a:latin typeface="Times New Roman" panose="02020603050405020304" pitchFamily="18" charset="0"/>
              <a:cs typeface="Times New Roman" panose="02020603050405020304" pitchFamily="18" charset="0"/>
            </a:endParaRPr>
          </a:p>
        </p:txBody>
      </p:sp>
      <p:sp>
        <p:nvSpPr>
          <p:cNvPr id="11267" name="内容占位符 2">
            <a:extLst>
              <a:ext uri="{FF2B5EF4-FFF2-40B4-BE49-F238E27FC236}">
                <a16:creationId xmlns:a16="http://schemas.microsoft.com/office/drawing/2014/main" id="{A1BFBCFB-9C77-FE9B-F62B-0181ED0C8E4E}"/>
              </a:ext>
            </a:extLst>
          </p:cNvPr>
          <p:cNvSpPr>
            <a:spLocks noGrp="1"/>
          </p:cNvSpPr>
          <p:nvPr>
            <p:ph idx="1"/>
          </p:nvPr>
        </p:nvSpPr>
        <p:spPr>
          <a:xfrm>
            <a:off x="457200" y="1484313"/>
            <a:ext cx="8229600" cy="4710112"/>
          </a:xfrm>
        </p:spPr>
        <p:txBody>
          <a:bodyPr/>
          <a:lstStyle/>
          <a:p>
            <a:pPr algn="just" eaLnBrk="1" hangingPunct="1"/>
            <a:r>
              <a:rPr lang="zh-CN" altLang="zh-CN" sz="2800">
                <a:latin typeface="Times New Roman" panose="02020603050405020304" pitchFamily="18" charset="0"/>
                <a:cs typeface="Times New Roman" panose="02020603050405020304" pitchFamily="18" charset="0"/>
              </a:rPr>
              <a:t>当</a:t>
            </a:r>
            <a:r>
              <a:rPr lang="zh-CN" altLang="en-US" sz="2800">
                <a:latin typeface="Times New Roman" panose="02020603050405020304" pitchFamily="18" charset="0"/>
                <a:cs typeface="Times New Roman" panose="02020603050405020304" pitchFamily="18" charset="0"/>
              </a:rPr>
              <a:t>固体</a:t>
            </a:r>
            <a:r>
              <a:rPr lang="zh-CN" altLang="zh-CN" sz="2800">
                <a:latin typeface="Times New Roman" panose="02020603050405020304" pitchFamily="18" charset="0"/>
                <a:cs typeface="Times New Roman" panose="02020603050405020304" pitchFamily="18" charset="0"/>
              </a:rPr>
              <a:t>在外力作用下而不能产生位移时，它的几何形状和尺寸将发生变化，这种形变称为</a:t>
            </a:r>
            <a:r>
              <a:rPr lang="zh-CN" altLang="zh-CN" sz="2800">
                <a:solidFill>
                  <a:srgbClr val="0000FF"/>
                </a:solidFill>
                <a:latin typeface="Times New Roman" panose="02020603050405020304" pitchFamily="18" charset="0"/>
                <a:cs typeface="Times New Roman" panose="02020603050405020304" pitchFamily="18" charset="0"/>
              </a:rPr>
              <a:t>应变</a:t>
            </a:r>
            <a:r>
              <a:rPr lang="zh-CN" altLang="en-US" sz="2800">
                <a:latin typeface="Times New Roman" panose="02020603050405020304" pitchFamily="18" charset="0"/>
                <a:cs typeface="Times New Roman" panose="02020603050405020304" pitchFamily="18" charset="0"/>
              </a:rPr>
              <a:t>（无量纲）</a:t>
            </a:r>
            <a:endParaRPr lang="en-US" altLang="zh-CN" sz="2800">
              <a:latin typeface="Times New Roman" panose="02020603050405020304" pitchFamily="18" charset="0"/>
              <a:cs typeface="Times New Roman" panose="02020603050405020304" pitchFamily="18" charset="0"/>
            </a:endParaRPr>
          </a:p>
          <a:p>
            <a:pPr algn="just" eaLnBrk="1" hangingPunct="1"/>
            <a:r>
              <a:rPr lang="zh-CN" altLang="en-US" sz="2800">
                <a:latin typeface="Times New Roman" panose="02020603050405020304" pitchFamily="18" charset="0"/>
                <a:cs typeface="Times New Roman" panose="02020603050405020304" pitchFamily="18" charset="0"/>
              </a:rPr>
              <a:t>如果固体有形变，那么就不再处于平衡态，而会受到力的作用，该力会有使固体回复到平衡状态的趋向。这种在固体形变时，作用在固体中</a:t>
            </a:r>
            <a:r>
              <a:rPr lang="zh-CN" altLang="en-US" sz="2800" u="sng">
                <a:latin typeface="Times New Roman" panose="02020603050405020304" pitchFamily="18" charset="0"/>
                <a:cs typeface="Times New Roman" panose="02020603050405020304" pitchFamily="18" charset="0"/>
              </a:rPr>
              <a:t>单位面积</a:t>
            </a:r>
            <a:r>
              <a:rPr lang="zh-CN" altLang="en-US" sz="2800">
                <a:latin typeface="Times New Roman" panose="02020603050405020304" pitchFamily="18" charset="0"/>
                <a:cs typeface="Times New Roman" panose="02020603050405020304" pitchFamily="18" charset="0"/>
              </a:rPr>
              <a:t>上的力称为</a:t>
            </a:r>
            <a:r>
              <a:rPr lang="zh-CN" altLang="en-US" sz="2800">
                <a:solidFill>
                  <a:srgbClr val="0000FF"/>
                </a:solidFill>
                <a:latin typeface="Times New Roman" panose="02020603050405020304" pitchFamily="18" charset="0"/>
                <a:cs typeface="Times New Roman" panose="02020603050405020304" pitchFamily="18" charset="0"/>
              </a:rPr>
              <a:t>应力</a:t>
            </a:r>
            <a:r>
              <a:rPr lang="zh-CN" altLang="en-US"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N</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m</a:t>
            </a:r>
            <a:r>
              <a:rPr lang="en-US" altLang="zh-CN" sz="2800" baseline="30000">
                <a:latin typeface="Times New Roman" panose="02020603050405020304" pitchFamily="18" charset="0"/>
                <a:cs typeface="Times New Roman" panose="02020603050405020304" pitchFamily="18" charset="0"/>
              </a:rPr>
              <a:t>2</a:t>
            </a:r>
            <a:r>
              <a:rPr lang="zh-CN" altLang="en-US" sz="2800">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a:p>
            <a:pPr algn="just" eaLnBrk="1" hangingPunct="1"/>
            <a:r>
              <a:rPr lang="zh-CN" altLang="en-US" sz="2800">
                <a:latin typeface="Times New Roman" panose="02020603050405020304" pitchFamily="18" charset="0"/>
                <a:cs typeface="Times New Roman" panose="02020603050405020304" pitchFamily="18" charset="0"/>
              </a:rPr>
              <a:t>对于足够小的形变，其应变与应力成正比</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胡克定律，应力</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弹性模量</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应变</a:t>
            </a:r>
            <a:endParaRPr lang="en-US" altLang="zh-CN" sz="2800">
              <a:latin typeface="Times New Roman" panose="02020603050405020304" pitchFamily="18" charset="0"/>
              <a:cs typeface="Times New Roman" panose="02020603050405020304" pitchFamily="18" charset="0"/>
            </a:endParaRPr>
          </a:p>
          <a:p>
            <a:pPr algn="just" eaLnBrk="1" hangingPunct="1"/>
            <a:r>
              <a:rPr lang="zh-CN" altLang="en-US" sz="2800">
                <a:solidFill>
                  <a:srgbClr val="0000FF"/>
                </a:solidFill>
                <a:latin typeface="Times New Roman" panose="02020603050405020304" pitchFamily="18" charset="0"/>
                <a:cs typeface="Times New Roman" panose="02020603050405020304" pitchFamily="18" charset="0"/>
              </a:rPr>
              <a:t>弹性模量</a:t>
            </a:r>
            <a:r>
              <a:rPr lang="zh-CN" altLang="en-US" sz="2800">
                <a:latin typeface="Times New Roman" panose="02020603050405020304" pitchFamily="18" charset="0"/>
                <a:cs typeface="Times New Roman" panose="02020603050405020304" pitchFamily="18" charset="0"/>
              </a:rPr>
              <a:t>一般是张量，单位</a:t>
            </a:r>
            <a:r>
              <a:rPr lang="en-US" altLang="zh-CN" sz="2800" i="1">
                <a:latin typeface="Times New Roman" panose="02020603050405020304" pitchFamily="18" charset="0"/>
                <a:cs typeface="Times New Roman" panose="02020603050405020304" pitchFamily="18" charset="0"/>
              </a:rPr>
              <a:t>N</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m</a:t>
            </a:r>
            <a:r>
              <a:rPr lang="en-US" altLang="zh-CN" sz="2800" baseline="30000">
                <a:latin typeface="Times New Roman" panose="02020603050405020304" pitchFamily="18" charset="0"/>
                <a:cs typeface="Times New Roman" panose="02020603050405020304" pitchFamily="18" charset="0"/>
              </a:rPr>
              <a:t>2</a:t>
            </a:r>
            <a:endParaRPr lang="zh-CN" altLang="zh-CN" sz="2800" baseline="30000">
              <a:latin typeface="Times New Roman" panose="02020603050405020304" pitchFamily="18" charset="0"/>
              <a:cs typeface="Times New Roman" panose="02020603050405020304" pitchFamily="18" charset="0"/>
            </a:endParaRPr>
          </a:p>
        </p:txBody>
      </p:sp>
      <p:sp>
        <p:nvSpPr>
          <p:cNvPr id="11268" name="灯片编号占位符 5">
            <a:extLst>
              <a:ext uri="{FF2B5EF4-FFF2-40B4-BE49-F238E27FC236}">
                <a16:creationId xmlns:a16="http://schemas.microsoft.com/office/drawing/2014/main" id="{36BA6A57-F600-598C-6A89-8D3BCB3C53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B50E399-E097-4C45-B43B-2798033C9B9F}"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8</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6CDF40A8-AFA0-18BC-A147-28226B97986E}"/>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弹性波方程</a:t>
            </a:r>
          </a:p>
        </p:txBody>
      </p:sp>
      <p:sp>
        <p:nvSpPr>
          <p:cNvPr id="12291" name="内容占位符 2">
            <a:extLst>
              <a:ext uri="{FF2B5EF4-FFF2-40B4-BE49-F238E27FC236}">
                <a16:creationId xmlns:a16="http://schemas.microsoft.com/office/drawing/2014/main" id="{C4938048-1526-CCA7-BAF9-E76CBE1424B4}"/>
              </a:ext>
            </a:extLst>
          </p:cNvPr>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想讨论物质内某一质点的振动（相对平衡位置的位移及其传播情况），可由牛顿第二定律（</a:t>
            </a:r>
            <a:r>
              <a:rPr lang="en-US" altLang="zh-CN" i="1">
                <a:latin typeface="Times New Roman" panose="02020603050405020304" pitchFamily="18" charset="0"/>
                <a:cs typeface="Times New Roman" panose="02020603050405020304" pitchFamily="18" charset="0"/>
              </a:rPr>
              <a:t>F</a:t>
            </a:r>
            <a:r>
              <a:rPr lang="en-US" altLang="zh-CN">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ma</a:t>
            </a:r>
            <a:r>
              <a:rPr lang="zh-CN" altLang="en-US">
                <a:latin typeface="Times New Roman" panose="02020603050405020304" pitchFamily="18" charset="0"/>
                <a:cs typeface="Times New Roman" panose="02020603050405020304" pitchFamily="18" charset="0"/>
              </a:rPr>
              <a:t>）列出该质点位移</a:t>
            </a:r>
            <a:r>
              <a:rPr lang="en-US" altLang="zh-CN" i="1">
                <a:latin typeface="Times New Roman" panose="02020603050405020304" pitchFamily="18" charset="0"/>
                <a:cs typeface="Times New Roman" panose="02020603050405020304" pitchFamily="18" charset="0"/>
              </a:rPr>
              <a:t>u</a:t>
            </a:r>
            <a:r>
              <a:rPr lang="zh-CN" altLang="en-US">
                <a:latin typeface="Times New Roman" panose="02020603050405020304" pitchFamily="18" charset="0"/>
                <a:cs typeface="Times New Roman" panose="02020603050405020304" pitchFamily="18" charset="0"/>
              </a:rPr>
              <a:t>满足的方程</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可解得</a:t>
            </a:r>
            <a:r>
              <a:rPr lang="en-US" altLang="zh-CN" i="1">
                <a:latin typeface="Times New Roman" panose="02020603050405020304" pitchFamily="18" charset="0"/>
                <a:cs typeface="Times New Roman" panose="02020603050405020304" pitchFamily="18" charset="0"/>
              </a:rPr>
              <a:t>u</a:t>
            </a:r>
            <a:r>
              <a:rPr lang="zh-CN" altLang="en-US">
                <a:latin typeface="Times New Roman" panose="02020603050405020304" pitchFamily="18" charset="0"/>
                <a:cs typeface="Times New Roman" panose="02020603050405020304" pitchFamily="18" charset="0"/>
              </a:rPr>
              <a:t>满足如下形式</a:t>
            </a:r>
          </a:p>
        </p:txBody>
      </p:sp>
      <p:sp>
        <p:nvSpPr>
          <p:cNvPr id="12292" name="灯片编号占位符 5">
            <a:extLst>
              <a:ext uri="{FF2B5EF4-FFF2-40B4-BE49-F238E27FC236}">
                <a16:creationId xmlns:a16="http://schemas.microsoft.com/office/drawing/2014/main" id="{568BA7A1-9E84-D545-B73B-C66D7C96EB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6EF3BF-97C7-408D-BC9A-6DDAF88C1948}" type="slidenum">
              <a:rPr lang="zh-CN" altLang="en-US" sz="1200" smtClean="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9</a:t>
            </a:fld>
            <a:endParaRPr lang="zh-CN" altLang="en-US" sz="1200">
              <a:solidFill>
                <a:srgbClr val="89898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293" name="对象 6">
            <a:extLst>
              <a:ext uri="{FF2B5EF4-FFF2-40B4-BE49-F238E27FC236}">
                <a16:creationId xmlns:a16="http://schemas.microsoft.com/office/drawing/2014/main" id="{DE9FF5D6-B284-2C74-DF48-CA12EAA19A64}"/>
              </a:ext>
            </a:extLst>
          </p:cNvPr>
          <p:cNvGraphicFramePr>
            <a:graphicFrameLocks noChangeAspect="1"/>
          </p:cNvGraphicFramePr>
          <p:nvPr/>
        </p:nvGraphicFramePr>
        <p:xfrm>
          <a:off x="3419475" y="3284538"/>
          <a:ext cx="2305050" cy="1057275"/>
        </p:xfrm>
        <a:graphic>
          <a:graphicData uri="http://schemas.openxmlformats.org/presentationml/2006/ole">
            <mc:AlternateContent xmlns:mc="http://schemas.openxmlformats.org/markup-compatibility/2006">
              <mc:Choice xmlns:v="urn:schemas-microsoft-com:vml" Requires="v">
                <p:oleObj name="Equation" r:id="rId2" imgW="914400" imgH="419100" progId="Equation.DSMT4">
                  <p:embed/>
                </p:oleObj>
              </mc:Choice>
              <mc:Fallback>
                <p:oleObj name="Equation" r:id="rId2" imgW="914400" imgH="419100" progId="Equation.DSMT4">
                  <p:embed/>
                  <p:pic>
                    <p:nvPicPr>
                      <p:cNvPr id="0"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3284538"/>
                        <a:ext cx="23050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TextBox 7">
            <a:extLst>
              <a:ext uri="{FF2B5EF4-FFF2-40B4-BE49-F238E27FC236}">
                <a16:creationId xmlns:a16="http://schemas.microsoft.com/office/drawing/2014/main" id="{F0F7454D-76F1-0AD9-966A-AC19F6E1BF94}"/>
              </a:ext>
            </a:extLst>
          </p:cNvPr>
          <p:cNvSpPr txBox="1">
            <a:spLocks noChangeArrowheads="1"/>
          </p:cNvSpPr>
          <p:nvPr/>
        </p:nvSpPr>
        <p:spPr bwMode="auto">
          <a:xfrm>
            <a:off x="2089150" y="4397375"/>
            <a:ext cx="50307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是传播方向上等效的弹性模量分量</a:t>
            </a:r>
          </a:p>
        </p:txBody>
      </p:sp>
      <p:graphicFrame>
        <p:nvGraphicFramePr>
          <p:cNvPr id="12295" name="对象 8">
            <a:extLst>
              <a:ext uri="{FF2B5EF4-FFF2-40B4-BE49-F238E27FC236}">
                <a16:creationId xmlns:a16="http://schemas.microsoft.com/office/drawing/2014/main" id="{B2D87AF7-77EF-D2FA-6488-53D0F27DA06B}"/>
              </a:ext>
            </a:extLst>
          </p:cNvPr>
          <p:cNvGraphicFramePr>
            <a:graphicFrameLocks noChangeAspect="1"/>
          </p:cNvGraphicFramePr>
          <p:nvPr/>
        </p:nvGraphicFramePr>
        <p:xfrm>
          <a:off x="3341688" y="5445125"/>
          <a:ext cx="2462212" cy="720725"/>
        </p:xfrm>
        <a:graphic>
          <a:graphicData uri="http://schemas.openxmlformats.org/presentationml/2006/ole">
            <mc:AlternateContent xmlns:mc="http://schemas.openxmlformats.org/markup-compatibility/2006">
              <mc:Choice xmlns:v="urn:schemas-microsoft-com:vml" Requires="v">
                <p:oleObj name="Equation" r:id="rId4" imgW="825500" imgH="241300" progId="Equation.DSMT4">
                  <p:embed/>
                </p:oleObj>
              </mc:Choice>
              <mc:Fallback>
                <p:oleObj name="Equation" r:id="rId4" imgW="825500" imgH="241300" progId="Equation.DSMT4">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1688" y="5445125"/>
                        <a:ext cx="246221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TextBox 1">
            <a:extLst>
              <a:ext uri="{FF2B5EF4-FFF2-40B4-BE49-F238E27FC236}">
                <a16:creationId xmlns:a16="http://schemas.microsoft.com/office/drawing/2014/main" id="{F37AB237-AB5B-6129-0582-98392ECA6CC8}"/>
              </a:ext>
            </a:extLst>
          </p:cNvPr>
          <p:cNvSpPr txBox="1">
            <a:spLocks noChangeArrowheads="1"/>
          </p:cNvSpPr>
          <p:nvPr/>
        </p:nvSpPr>
        <p:spPr bwMode="auto">
          <a:xfrm>
            <a:off x="6270625" y="5516563"/>
            <a:ext cx="10842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l-GR" altLang="zh-CN" sz="1800" b="1" i="1">
                <a:latin typeface="Times New Roman" panose="02020603050405020304" pitchFamily="18" charset="0"/>
                <a:ea typeface="微软雅黑" panose="020B0503020204020204" pitchFamily="34" charset="-122"/>
                <a:cs typeface="Times New Roman" panose="02020603050405020304" pitchFamily="18" charset="0"/>
              </a:rPr>
              <a:t>ω</a:t>
            </a: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：频率</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800" b="1">
                <a:latin typeface="Times New Roman" panose="02020603050405020304" pitchFamily="18" charset="0"/>
                <a:ea typeface="微软雅黑" panose="020B0503020204020204" pitchFamily="34" charset="-122"/>
                <a:cs typeface="Times New Roman" panose="02020603050405020304" pitchFamily="18" charset="0"/>
              </a:rPr>
              <a:t>：波矢</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3299</TotalTime>
  <Words>4597</Words>
  <Application>Microsoft Office PowerPoint</Application>
  <PresentationFormat>On-screen Show (4:3)</PresentationFormat>
  <Paragraphs>506</Paragraphs>
  <Slides>64</Slides>
  <Notes>27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64</vt:i4>
      </vt:variant>
    </vt:vector>
  </HeadingPairs>
  <TitlesOfParts>
    <vt:vector size="79" baseType="lpstr">
      <vt:lpstr>华文中宋</vt:lpstr>
      <vt:lpstr>宋体</vt:lpstr>
      <vt:lpstr>微软雅黑</vt:lpstr>
      <vt:lpstr>黑体</vt:lpstr>
      <vt:lpstr>Arial</vt:lpstr>
      <vt:lpstr>Calibri</vt:lpstr>
      <vt:lpstr>Cambria Math</vt:lpstr>
      <vt:lpstr>Symbol</vt:lpstr>
      <vt:lpstr>Times New Roman</vt:lpstr>
      <vt:lpstr>Wingdings</vt:lpstr>
      <vt:lpstr>Office 主题​​</vt:lpstr>
      <vt:lpstr>Equation</vt:lpstr>
      <vt:lpstr>公式</vt:lpstr>
      <vt:lpstr>Origin Graph</vt:lpstr>
      <vt:lpstr>Graph</vt:lpstr>
      <vt:lpstr>PowerPoint Presentation</vt:lpstr>
      <vt:lpstr>PowerPoint Presentation</vt:lpstr>
      <vt:lpstr>PowerPoint Presentation</vt:lpstr>
      <vt:lpstr>第六章  固体的热特性</vt:lpstr>
      <vt:lpstr>黄昆</vt:lpstr>
      <vt:lpstr>主要内容</vt:lpstr>
      <vt:lpstr>6.1  晶格振动的经典描述</vt:lpstr>
      <vt:lpstr>应力与应变</vt:lpstr>
      <vt:lpstr>弹性波方程</vt:lpstr>
      <vt:lpstr>例：沿立方晶格[100]方向的弹性波</vt:lpstr>
      <vt:lpstr>6.1  晶格振动的经典描述</vt:lpstr>
      <vt:lpstr>绝热近似</vt:lpstr>
      <vt:lpstr>PowerPoint Presentation</vt:lpstr>
      <vt:lpstr>PowerPoint Presentation</vt:lpstr>
      <vt:lpstr>晶体中一维单原子链的振动</vt:lpstr>
      <vt:lpstr>纵波</vt:lpstr>
      <vt:lpstr>横波</vt:lpstr>
      <vt:lpstr>一维单原子链的原子间距变化</vt:lpstr>
      <vt:lpstr>PowerPoint Presentation</vt:lpstr>
      <vt:lpstr>PowerPoint Presentation</vt:lpstr>
      <vt:lpstr>PowerPoint Presentation</vt:lpstr>
      <vt:lpstr>PowerPoint Presentation</vt:lpstr>
      <vt:lpstr>PowerPoint Presentation</vt:lpstr>
      <vt:lpstr>PowerPoint Presentation</vt:lpstr>
      <vt:lpstr>格波的波长</vt:lpstr>
      <vt:lpstr>格波的波矢—第一布里渊区</vt:lpstr>
      <vt:lpstr>PowerPoint Presentation</vt:lpstr>
      <vt:lpstr>格波解中频率与波数的关系 (色散关系ω-q)</vt:lpstr>
      <vt:lpstr>PowerPoint Presentation</vt:lpstr>
      <vt:lpstr>色散关系 ω-q</vt:lpstr>
      <vt:lpstr>色散关系中的波速</vt:lpstr>
      <vt:lpstr>色散关系中的波速</vt:lpstr>
      <vt:lpstr>色散关系中的波速</vt:lpstr>
      <vt:lpstr>PowerPoint Presentation</vt:lpstr>
      <vt:lpstr>PowerPoint Presentation</vt:lpstr>
      <vt:lpstr>PowerPoint Presentation</vt:lpstr>
      <vt:lpstr>PowerPoint Presentation</vt:lpstr>
      <vt:lpstr>PowerPoint Presentation</vt:lpstr>
      <vt:lpstr>6.1  晶格振动的经典描述</vt:lpstr>
      <vt:lpstr>一维双原子链的结构</vt:lpstr>
      <vt:lpstr>一维双原子链的结构</vt:lpstr>
      <vt:lpstr>双原子链晶格的色散关系</vt:lpstr>
      <vt:lpstr>双原子链晶格的色散关系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短波极限（q±   ）时的声学波</vt:lpstr>
      <vt:lpstr>短波极限（q±   ）时的光学波</vt:lpstr>
      <vt:lpstr>PowerPoint Presentation</vt:lpstr>
      <vt:lpstr>PowerPoint Presentation</vt:lpstr>
      <vt:lpstr>离子晶体的晶格振动</vt:lpstr>
      <vt:lpstr>PowerPoint Presentation</vt:lpstr>
      <vt:lpstr>双原子链中波矢q的取值</vt:lpstr>
      <vt:lpstr>6.1  晶格振动的经典描述</vt:lpstr>
      <vt:lpstr>三维晶体格波的声学波和光学波</vt:lpstr>
      <vt:lpstr>三维晶体格波的振动模</vt:lpstr>
      <vt:lpstr>典型的格波色散关系</vt:lpstr>
      <vt:lpstr>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晶格振动</dc:title>
  <dc:creator>Wang Lai</dc:creator>
  <cp:lastModifiedBy>Man Fong Lio</cp:lastModifiedBy>
  <cp:revision>159</cp:revision>
  <dcterms:created xsi:type="dcterms:W3CDTF">2013-05-23T03:42:25Z</dcterms:created>
  <dcterms:modified xsi:type="dcterms:W3CDTF">2024-06-04T03:53:42Z</dcterms:modified>
</cp:coreProperties>
</file>