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9"/>
  </p:notesMasterIdLst>
  <p:sldIdLst>
    <p:sldId id="336" r:id="rId2"/>
    <p:sldId id="355" r:id="rId3"/>
    <p:sldId id="356" r:id="rId4"/>
    <p:sldId id="357" r:id="rId5"/>
    <p:sldId id="337" r:id="rId6"/>
    <p:sldId id="345" r:id="rId7"/>
    <p:sldId id="344" r:id="rId8"/>
    <p:sldId id="347" r:id="rId9"/>
    <p:sldId id="258" r:id="rId10"/>
    <p:sldId id="349" r:id="rId11"/>
    <p:sldId id="350" r:id="rId12"/>
    <p:sldId id="352" r:id="rId13"/>
    <p:sldId id="348" r:id="rId14"/>
    <p:sldId id="270" r:id="rId15"/>
    <p:sldId id="271" r:id="rId16"/>
    <p:sldId id="273" r:id="rId17"/>
    <p:sldId id="274" r:id="rId18"/>
    <p:sldId id="275" r:id="rId19"/>
    <p:sldId id="338" r:id="rId20"/>
    <p:sldId id="278" r:id="rId21"/>
    <p:sldId id="281" r:id="rId22"/>
    <p:sldId id="282" r:id="rId23"/>
    <p:sldId id="283" r:id="rId24"/>
    <p:sldId id="284" r:id="rId25"/>
    <p:sldId id="286" r:id="rId26"/>
    <p:sldId id="288" r:id="rId27"/>
    <p:sldId id="359" r:id="rId28"/>
    <p:sldId id="360" r:id="rId29"/>
    <p:sldId id="361" r:id="rId30"/>
    <p:sldId id="362" r:id="rId31"/>
    <p:sldId id="363" r:id="rId32"/>
    <p:sldId id="316" r:id="rId33"/>
    <p:sldId id="317" r:id="rId34"/>
    <p:sldId id="339" r:id="rId35"/>
    <p:sldId id="290" r:id="rId36"/>
    <p:sldId id="291" r:id="rId37"/>
    <p:sldId id="292" r:id="rId38"/>
    <p:sldId id="293" r:id="rId39"/>
    <p:sldId id="340" r:id="rId40"/>
    <p:sldId id="295" r:id="rId41"/>
    <p:sldId id="297" r:id="rId42"/>
    <p:sldId id="298"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41" r:id="rId60"/>
    <p:sldId id="318" r:id="rId61"/>
    <p:sldId id="320" r:id="rId62"/>
    <p:sldId id="322" r:id="rId63"/>
    <p:sldId id="323" r:id="rId64"/>
    <p:sldId id="342" r:id="rId65"/>
    <p:sldId id="325" r:id="rId66"/>
    <p:sldId id="326" r:id="rId67"/>
    <p:sldId id="327" r:id="rId68"/>
    <p:sldId id="328" r:id="rId69"/>
    <p:sldId id="329" r:id="rId70"/>
    <p:sldId id="330" r:id="rId71"/>
    <p:sldId id="331" r:id="rId72"/>
    <p:sldId id="343" r:id="rId73"/>
    <p:sldId id="333" r:id="rId74"/>
    <p:sldId id="334" r:id="rId75"/>
    <p:sldId id="335" r:id="rId76"/>
    <p:sldId id="353" r:id="rId77"/>
    <p:sldId id="358" r:id="rId7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11" autoAdjust="0"/>
  </p:normalViewPr>
  <p:slideViewPr>
    <p:cSldViewPr>
      <p:cViewPr varScale="1">
        <p:scale>
          <a:sx n="76" d="100"/>
          <a:sy n="76" d="100"/>
        </p:scale>
        <p:origin x="164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ECA5E57-EBB9-1D3A-A374-A398703D508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F3129D56-A9FF-BCD8-D7E7-624F28BCEBB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F760BEE5-D031-461A-9FF1-CAF087E2C361}" type="datetimeFigureOut">
              <a:rPr lang="zh-CN" altLang="en-US"/>
              <a:pPr>
                <a:defRPr/>
              </a:pPr>
              <a:t>2024/6/11</a:t>
            </a:fld>
            <a:endParaRPr lang="zh-CN" altLang="en-US"/>
          </a:p>
        </p:txBody>
      </p:sp>
      <p:sp>
        <p:nvSpPr>
          <p:cNvPr id="4" name="幻灯片图像占位符 3">
            <a:extLst>
              <a:ext uri="{FF2B5EF4-FFF2-40B4-BE49-F238E27FC236}">
                <a16:creationId xmlns:a16="http://schemas.microsoft.com/office/drawing/2014/main" id="{85260DBD-D161-0388-E930-CD0E6CD25DE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BB28B8CD-89A0-9BB1-CB3E-ACF512A19002}"/>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E091275E-40FD-6365-2415-8FD46157E26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32A45343-20F0-C799-053D-E457D127414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0047ABB-5D47-44AD-8983-69709FEA1F8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E84BF9ED-4851-CA84-73C6-4D4E29764E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85F172B1-315F-2582-E146-72A80F2961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124" name="灯片编号占位符 3">
            <a:extLst>
              <a:ext uri="{FF2B5EF4-FFF2-40B4-BE49-F238E27FC236}">
                <a16:creationId xmlns:a16="http://schemas.microsoft.com/office/drawing/2014/main" id="{CC9D4D33-E471-5248-86C4-A0A82195C84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6788EC5-914A-4BC7-9BBA-480B7A463DF9}"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DA14F35C-0A3B-00C2-9E4C-55D5927E97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a:extLst>
              <a:ext uri="{FF2B5EF4-FFF2-40B4-BE49-F238E27FC236}">
                <a16:creationId xmlns:a16="http://schemas.microsoft.com/office/drawing/2014/main" id="{A5602E07-9EE2-BFC8-DAEF-E0C4F5A799F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5364" name="灯片编号占位符 3">
            <a:extLst>
              <a:ext uri="{FF2B5EF4-FFF2-40B4-BE49-F238E27FC236}">
                <a16:creationId xmlns:a16="http://schemas.microsoft.com/office/drawing/2014/main" id="{2D61A7D3-BD36-E7F9-1988-C15BC74217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93E5255-7B51-433A-8D80-5107F4186B94}" type="slidenum">
              <a:rPr lang="zh-CN" altLang="en-US" smtClean="0"/>
              <a:pPr/>
              <a:t>10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E944EDEA-486F-ADE3-5E65-3813B651751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Calibri" panose="020F0502020204030204" pitchFamily="34" charset="0"/>
                <a:ea typeface="宋体" panose="02010600030101010101" pitchFamily="2" charset="-122"/>
              </a:defRPr>
            </a:lvl1pPr>
            <a:lvl2pPr marL="742950" indent="-285750" defTabSz="990600">
              <a:defRPr>
                <a:solidFill>
                  <a:schemeClr val="tx1"/>
                </a:solidFill>
                <a:latin typeface="Calibri" panose="020F0502020204030204" pitchFamily="34" charset="0"/>
                <a:ea typeface="宋体" panose="02010600030101010101" pitchFamily="2" charset="-122"/>
              </a:defRPr>
            </a:lvl2pPr>
            <a:lvl3pPr marL="1143000" indent="-228600" defTabSz="990600">
              <a:defRPr>
                <a:solidFill>
                  <a:schemeClr val="tx1"/>
                </a:solidFill>
                <a:latin typeface="Calibri" panose="020F0502020204030204" pitchFamily="34" charset="0"/>
                <a:ea typeface="宋体" panose="02010600030101010101" pitchFamily="2" charset="-122"/>
              </a:defRPr>
            </a:lvl3pPr>
            <a:lvl4pPr marL="1600200" indent="-228600" defTabSz="990600">
              <a:defRPr>
                <a:solidFill>
                  <a:schemeClr val="tx1"/>
                </a:solidFill>
                <a:latin typeface="Calibri" panose="020F0502020204030204" pitchFamily="34" charset="0"/>
                <a:ea typeface="宋体" panose="02010600030101010101" pitchFamily="2" charset="-122"/>
              </a:defRPr>
            </a:lvl4pPr>
            <a:lvl5pPr marL="2057400" indent="-228600" defTabSz="990600">
              <a:defRPr>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4B4099D-D18C-4DBB-9F35-9006AF231200}" type="slidenum">
              <a:rPr lang="en-US" altLang="zh-CN" smtClean="0">
                <a:latin typeface="Arial" panose="020B0604020202020204" pitchFamily="34" charset="0"/>
                <a:ea typeface="楷体_GB2312" pitchFamily="49" charset="-122"/>
              </a:rPr>
              <a:pPr/>
              <a:t>15</a:t>
            </a:fld>
            <a:endParaRPr lang="en-US" altLang="zh-CN">
              <a:latin typeface="Arial" panose="020B0604020202020204" pitchFamily="34" charset="0"/>
              <a:ea typeface="楷体_GB2312" pitchFamily="49" charset="-122"/>
            </a:endParaRPr>
          </a:p>
        </p:txBody>
      </p:sp>
      <p:sp>
        <p:nvSpPr>
          <p:cNvPr id="21507" name="Rectangle 2">
            <a:extLst>
              <a:ext uri="{FF2B5EF4-FFF2-40B4-BE49-F238E27FC236}">
                <a16:creationId xmlns:a16="http://schemas.microsoft.com/office/drawing/2014/main" id="{655699EC-1BB5-6F72-3858-5A12FB51A38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8" name="Rectangle 3">
            <a:extLst>
              <a:ext uri="{FF2B5EF4-FFF2-40B4-BE49-F238E27FC236}">
                <a16:creationId xmlns:a16="http://schemas.microsoft.com/office/drawing/2014/main" id="{A82EB54B-82F0-AC56-5C39-77E7181A3FA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对于格波及其对应的简正坐标，我们可以直接过渡到量子理论。因此，格波的能级是量子化的，有零点能，能量单元由频率决定，为</a:t>
            </a:r>
            <a:r>
              <a:rPr lang="en-US" altLang="zh-CN">
                <a:cs typeface="Times New Roman" panose="02020603050405020304" pitchFamily="18" charset="0"/>
              </a:rPr>
              <a:t>ħ</a:t>
            </a:r>
            <a:r>
              <a:rPr lang="el-GR" altLang="zh-CN">
                <a:latin typeface="华文中宋" panose="02010600040101010101" pitchFamily="2" charset="-122"/>
                <a:cs typeface="Times New Roman" panose="02020603050405020304" pitchFamily="18" charset="0"/>
              </a:rPr>
              <a:t>ω</a:t>
            </a:r>
            <a:r>
              <a:rPr lang="en-US" altLang="zh-CN" baseline="-25000">
                <a:latin typeface="华文中宋" panose="02010600040101010101" pitchFamily="2" charset="-122"/>
                <a:cs typeface="Times New Roman" panose="02020603050405020304" pitchFamily="18" charset="0"/>
              </a:rPr>
              <a:t>q</a:t>
            </a:r>
            <a:r>
              <a:rPr lang="zh-CN" altLang="en-US">
                <a:latin typeface="华文中宋" panose="02010600040101010101" pitchFamily="2" charset="-122"/>
                <a:cs typeface="Times New Roman" panose="02020603050405020304" pitchFamily="18" charset="0"/>
              </a:rPr>
              <a:t>。</a:t>
            </a:r>
          </a:p>
          <a:p>
            <a:pPr eaLnBrk="1" hangingPunct="1">
              <a:spcBef>
                <a:spcPct val="0"/>
              </a:spcBef>
            </a:pPr>
            <a:endParaRPr lang="zh-CN" altLang="en-US">
              <a:latin typeface="华文中宋" panose="02010600040101010101" pitchFamily="2" charset="-122"/>
              <a:cs typeface="Times New Roman" panose="02020603050405020304" pitchFamily="18" charset="0"/>
            </a:endParaRPr>
          </a:p>
          <a:p>
            <a:pPr eaLnBrk="1" hangingPunct="1">
              <a:spcBef>
                <a:spcPct val="0"/>
              </a:spcBef>
            </a:pPr>
            <a:r>
              <a:rPr lang="zh-CN" altLang="en-US">
                <a:latin typeface="华文中宋" panose="02010600040101010101" pitchFamily="2" charset="-122"/>
                <a:cs typeface="Times New Roman" panose="02020603050405020304" pitchFamily="18" charset="0"/>
              </a:rPr>
              <a:t>我们定义一个声子的概念，即格波的量子单元，因此一个声子的能量是</a:t>
            </a:r>
            <a:r>
              <a:rPr lang="en-US" altLang="zh-CN">
                <a:cs typeface="Times New Roman" panose="02020603050405020304" pitchFamily="18" charset="0"/>
              </a:rPr>
              <a:t>ħ</a:t>
            </a:r>
            <a:r>
              <a:rPr lang="el-GR" altLang="zh-CN">
                <a:latin typeface="华文中宋" panose="02010600040101010101" pitchFamily="2" charset="-122"/>
                <a:cs typeface="Times New Roman" panose="02020603050405020304" pitchFamily="18" charset="0"/>
              </a:rPr>
              <a:t>ω</a:t>
            </a:r>
            <a:r>
              <a:rPr lang="en-US" altLang="zh-CN" baseline="-25000">
                <a:latin typeface="华文中宋" panose="02010600040101010101" pitchFamily="2" charset="-122"/>
                <a:cs typeface="Times New Roman" panose="02020603050405020304" pitchFamily="18" charset="0"/>
              </a:rPr>
              <a:t>q</a:t>
            </a:r>
            <a:r>
              <a:rPr lang="zh-CN" altLang="en-US">
                <a:latin typeface="华文中宋" panose="02010600040101010101" pitchFamily="2" charset="-122"/>
                <a:cs typeface="Times New Roman" panose="02020603050405020304" pitchFamily="18" charset="0"/>
              </a:rPr>
              <a:t>。一种格波具有一个频率，对应于一种声子，当格波位于第</a:t>
            </a:r>
            <a:r>
              <a:rPr lang="en-US" altLang="zh-CN">
                <a:latin typeface="华文中宋" panose="02010600040101010101" pitchFamily="2" charset="-122"/>
                <a:cs typeface="Times New Roman" panose="02020603050405020304" pitchFamily="18" charset="0"/>
              </a:rPr>
              <a:t>n</a:t>
            </a:r>
            <a:r>
              <a:rPr lang="zh-CN" altLang="en-US">
                <a:latin typeface="华文中宋" panose="02010600040101010101" pitchFamily="2" charset="-122"/>
                <a:cs typeface="Times New Roman" panose="02020603050405020304" pitchFamily="18" charset="0"/>
              </a:rPr>
              <a:t>级本征态的本征能级时，则称格波具有</a:t>
            </a:r>
            <a:r>
              <a:rPr lang="en-US" altLang="zh-CN">
                <a:latin typeface="华文中宋" panose="02010600040101010101" pitchFamily="2" charset="-122"/>
                <a:cs typeface="Times New Roman" panose="02020603050405020304" pitchFamily="18" charset="0"/>
              </a:rPr>
              <a:t>n</a:t>
            </a:r>
            <a:r>
              <a:rPr lang="zh-CN" altLang="en-US">
                <a:latin typeface="华文中宋" panose="02010600040101010101" pitchFamily="2" charset="-122"/>
                <a:cs typeface="Times New Roman" panose="02020603050405020304" pitchFamily="18" charset="0"/>
              </a:rPr>
              <a:t>个声子。</a:t>
            </a:r>
          </a:p>
          <a:p>
            <a:pPr eaLnBrk="1" hangingPunct="1">
              <a:spcBef>
                <a:spcPct val="0"/>
              </a:spcBef>
            </a:pPr>
            <a:endParaRPr lang="zh-CN" altLang="en-US">
              <a:latin typeface="华文中宋" panose="02010600040101010101" pitchFamily="2" charset="-122"/>
              <a:cs typeface="Times New Roman" panose="02020603050405020304" pitchFamily="18" charset="0"/>
            </a:endParaRPr>
          </a:p>
          <a:p>
            <a:pPr eaLnBrk="1" hangingPunct="1">
              <a:spcBef>
                <a:spcPct val="0"/>
              </a:spcBef>
            </a:pPr>
            <a:r>
              <a:rPr lang="zh-CN" altLang="en-US">
                <a:latin typeface="华文中宋" panose="02010600040101010101" pitchFamily="2" charset="-122"/>
                <a:cs typeface="Times New Roman" panose="02020603050405020304" pitchFamily="18" charset="0"/>
              </a:rPr>
              <a:t>当电子、光子与晶格相互作用时，发生交换能量也是按声子为单元的，比如电子获得一个声子能量，则称吸收一个声子。</a:t>
            </a:r>
          </a:p>
          <a:p>
            <a:pPr eaLnBrk="1" hangingPunct="1">
              <a:spcBef>
                <a:spcPct val="0"/>
              </a:spcBef>
            </a:pPr>
            <a:endParaRPr lang="zh-CN" altLang="en-US">
              <a:latin typeface="华文中宋" panose="02010600040101010101" pitchFamily="2" charset="-122"/>
              <a:cs typeface="Times New Roman" panose="02020603050405020304" pitchFamily="18" charset="0"/>
            </a:endParaRPr>
          </a:p>
          <a:p>
            <a:pPr eaLnBrk="1" hangingPunct="1">
              <a:spcBef>
                <a:spcPct val="0"/>
              </a:spcBef>
            </a:pPr>
            <a:r>
              <a:rPr lang="zh-CN" altLang="en-US">
                <a:latin typeface="华文中宋" panose="02010600040101010101" pitchFamily="2" charset="-122"/>
                <a:cs typeface="Times New Roman" panose="02020603050405020304" pitchFamily="18" charset="0"/>
              </a:rPr>
              <a:t>利用声子描述晶格振动，可以使表述简化。声子不是真实粒子，但深刻地反映了晶体集体运动状态，声子是一个很重要的概念。</a:t>
            </a:r>
          </a:p>
          <a:p>
            <a:pPr eaLnBrk="1" hangingPunct="1">
              <a:spcBef>
                <a:spcPct val="0"/>
              </a:spcBef>
            </a:pPr>
            <a:endParaRPr lang="zh-CN" altLang="en-US">
              <a:latin typeface="华文中宋" panose="02010600040101010101" pitchFamily="2" charset="-122"/>
              <a:cs typeface="Times New Roman" panose="02020603050405020304" pitchFamily="18" charset="0"/>
            </a:endParaRPr>
          </a:p>
          <a:p>
            <a:pPr eaLnBrk="1" hangingPunct="1">
              <a:spcBef>
                <a:spcPct val="0"/>
              </a:spcBef>
            </a:pPr>
            <a:r>
              <a:rPr lang="zh-CN" altLang="en-US">
                <a:latin typeface="华文中宋" panose="02010600040101010101" pitchFamily="2" charset="-122"/>
                <a:cs typeface="Times New Roman" panose="02020603050405020304" pitchFamily="18" charset="0"/>
              </a:rPr>
              <a:t>除了有能量，声子还具有准动量，用</a:t>
            </a:r>
            <a:r>
              <a:rPr lang="en-US" altLang="zh-CN">
                <a:latin typeface="华文中宋" panose="02010600040101010101" pitchFamily="2" charset="-122"/>
                <a:cs typeface="Times New Roman" panose="02020603050405020304" pitchFamily="18" charset="0"/>
              </a:rPr>
              <a:t>hq</a:t>
            </a:r>
            <a:r>
              <a:rPr lang="zh-CN" altLang="en-US">
                <a:latin typeface="华文中宋" panose="02010600040101010101" pitchFamily="2" charset="-122"/>
                <a:cs typeface="Times New Roman" panose="02020603050405020304" pitchFamily="18" charset="0"/>
              </a:rPr>
              <a:t>表示，但是准动量不是真实粒子的物理动量，反映的是原子位移坐标的集体运动。</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A91095DE-AF52-C60D-1476-DC8426E81A0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a:extLst>
              <a:ext uri="{FF2B5EF4-FFF2-40B4-BE49-F238E27FC236}">
                <a16:creationId xmlns:a16="http://schemas.microsoft.com/office/drawing/2014/main" id="{D9746BBF-2110-73BD-D9F8-18BA4D05278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7652" name="灯片编号占位符 3">
            <a:extLst>
              <a:ext uri="{FF2B5EF4-FFF2-40B4-BE49-F238E27FC236}">
                <a16:creationId xmlns:a16="http://schemas.microsoft.com/office/drawing/2014/main" id="{42435CFF-B955-A60C-1984-3EE477EAF2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9FC5C3D-B8FF-4237-9DB1-C921C4841953}" type="slidenum">
              <a:rPr lang="zh-CN" altLang="en-US" smtClean="0"/>
              <a:pPr/>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D087D22E-F2D6-97C2-BBCE-9EFC908EA3AB}"/>
              </a:ext>
            </a:extLst>
          </p:cNvPr>
          <p:cNvSpPr>
            <a:spLocks noGrp="1"/>
          </p:cNvSpPr>
          <p:nvPr>
            <p:ph type="dt" sz="half" idx="10"/>
          </p:nvPr>
        </p:nvSpPr>
        <p:spPr/>
        <p:txBody>
          <a:bodyPr/>
          <a:lstStyle>
            <a:lvl1pPr>
              <a:defRPr/>
            </a:lvl1pPr>
          </a:lstStyle>
          <a:p>
            <a:pPr>
              <a:defRPr/>
            </a:pPr>
            <a:r>
              <a:rPr lang="zh-CN" altLang="en-US"/>
              <a:t>固体物理（</a:t>
            </a:r>
            <a:r>
              <a:rPr lang="en-US" altLang="zh-CN"/>
              <a:t>2019</a:t>
            </a:r>
            <a:r>
              <a:rPr lang="zh-CN" altLang="en-US"/>
              <a:t>春）</a:t>
            </a:r>
          </a:p>
        </p:txBody>
      </p:sp>
      <p:sp>
        <p:nvSpPr>
          <p:cNvPr id="5" name="页脚占位符 4">
            <a:extLst>
              <a:ext uri="{FF2B5EF4-FFF2-40B4-BE49-F238E27FC236}">
                <a16:creationId xmlns:a16="http://schemas.microsoft.com/office/drawing/2014/main" id="{5DBB0216-094A-A8FC-7CE6-9B056853D321}"/>
              </a:ext>
            </a:extLst>
          </p:cNvPr>
          <p:cNvSpPr>
            <a:spLocks noGrp="1"/>
          </p:cNvSpPr>
          <p:nvPr>
            <p:ph type="ftr" sz="quarter" idx="11"/>
          </p:nvPr>
        </p:nvSpPr>
        <p:spPr/>
        <p:txBody>
          <a:bodyPr/>
          <a:lstStyle>
            <a:lvl1pPr>
              <a:defRPr/>
            </a:lvl1pPr>
          </a:lstStyle>
          <a:p>
            <a:pPr>
              <a:defRPr/>
            </a:pPr>
            <a:r>
              <a:rPr lang="zh-CN" altLang="en-US"/>
              <a:t>清华大学电子工程系 汪莱</a:t>
            </a:r>
          </a:p>
        </p:txBody>
      </p:sp>
      <p:sp>
        <p:nvSpPr>
          <p:cNvPr id="6" name="灯片编号占位符 5">
            <a:extLst>
              <a:ext uri="{FF2B5EF4-FFF2-40B4-BE49-F238E27FC236}">
                <a16:creationId xmlns:a16="http://schemas.microsoft.com/office/drawing/2014/main" id="{B466191E-8122-E699-C8E0-6ED6CB0628F5}"/>
              </a:ext>
            </a:extLst>
          </p:cNvPr>
          <p:cNvSpPr>
            <a:spLocks noGrp="1"/>
          </p:cNvSpPr>
          <p:nvPr>
            <p:ph type="sldNum" sz="quarter" idx="12"/>
          </p:nvPr>
        </p:nvSpPr>
        <p:spPr/>
        <p:txBody>
          <a:bodyPr/>
          <a:lstStyle>
            <a:lvl1pPr>
              <a:defRPr/>
            </a:lvl1pPr>
          </a:lstStyle>
          <a:p>
            <a:pPr>
              <a:defRPr/>
            </a:pPr>
            <a:fld id="{654E2235-408D-4B25-831D-AF8D31EC8932}" type="slidenum">
              <a:rPr lang="zh-CN" altLang="en-US"/>
              <a:pPr>
                <a:defRPr/>
              </a:pPr>
              <a:t>‹#›</a:t>
            </a:fld>
            <a:endParaRPr lang="zh-CN" altLang="en-US"/>
          </a:p>
        </p:txBody>
      </p:sp>
    </p:spTree>
    <p:extLst>
      <p:ext uri="{BB962C8B-B14F-4D97-AF65-F5344CB8AC3E}">
        <p14:creationId xmlns:p14="http://schemas.microsoft.com/office/powerpoint/2010/main" val="4124906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0A75C2E-975A-CD8D-EF33-1BC2D1EFCDF8}"/>
              </a:ext>
            </a:extLst>
          </p:cNvPr>
          <p:cNvSpPr>
            <a:spLocks noGrp="1"/>
          </p:cNvSpPr>
          <p:nvPr>
            <p:ph type="dt" sz="half" idx="10"/>
          </p:nvPr>
        </p:nvSpPr>
        <p:spPr/>
        <p:txBody>
          <a:bodyPr/>
          <a:lstStyle>
            <a:lvl1pPr>
              <a:defRPr/>
            </a:lvl1pPr>
          </a:lstStyle>
          <a:p>
            <a:pPr>
              <a:defRPr/>
            </a:pPr>
            <a:r>
              <a:rPr lang="zh-CN" altLang="en-US"/>
              <a:t>固体物理（</a:t>
            </a:r>
            <a:r>
              <a:rPr lang="en-US" altLang="zh-CN"/>
              <a:t>2019</a:t>
            </a:r>
            <a:r>
              <a:rPr lang="zh-CN" altLang="en-US"/>
              <a:t>春）</a:t>
            </a:r>
          </a:p>
        </p:txBody>
      </p:sp>
      <p:sp>
        <p:nvSpPr>
          <p:cNvPr id="5" name="页脚占位符 4">
            <a:extLst>
              <a:ext uri="{FF2B5EF4-FFF2-40B4-BE49-F238E27FC236}">
                <a16:creationId xmlns:a16="http://schemas.microsoft.com/office/drawing/2014/main" id="{82CCC8E1-52B3-06D6-9B2A-AE568FA47C9B}"/>
              </a:ext>
            </a:extLst>
          </p:cNvPr>
          <p:cNvSpPr>
            <a:spLocks noGrp="1"/>
          </p:cNvSpPr>
          <p:nvPr>
            <p:ph type="ftr" sz="quarter" idx="11"/>
          </p:nvPr>
        </p:nvSpPr>
        <p:spPr/>
        <p:txBody>
          <a:bodyPr/>
          <a:lstStyle>
            <a:lvl1pPr>
              <a:defRPr/>
            </a:lvl1pPr>
          </a:lstStyle>
          <a:p>
            <a:pPr>
              <a:defRPr/>
            </a:pPr>
            <a:r>
              <a:rPr lang="zh-CN" altLang="en-US"/>
              <a:t>清华大学电子工程系 汪莱</a:t>
            </a:r>
          </a:p>
        </p:txBody>
      </p:sp>
      <p:sp>
        <p:nvSpPr>
          <p:cNvPr id="6" name="灯片编号占位符 5">
            <a:extLst>
              <a:ext uri="{FF2B5EF4-FFF2-40B4-BE49-F238E27FC236}">
                <a16:creationId xmlns:a16="http://schemas.microsoft.com/office/drawing/2014/main" id="{31ADD6F1-187B-2151-9950-A955AB2A9661}"/>
              </a:ext>
            </a:extLst>
          </p:cNvPr>
          <p:cNvSpPr>
            <a:spLocks noGrp="1"/>
          </p:cNvSpPr>
          <p:nvPr>
            <p:ph type="sldNum" sz="quarter" idx="12"/>
          </p:nvPr>
        </p:nvSpPr>
        <p:spPr/>
        <p:txBody>
          <a:bodyPr/>
          <a:lstStyle>
            <a:lvl1pPr>
              <a:defRPr/>
            </a:lvl1pPr>
          </a:lstStyle>
          <a:p>
            <a:pPr>
              <a:defRPr/>
            </a:pPr>
            <a:fld id="{7D5B8231-3814-43EC-ABD5-9CF633CA0ECA}" type="slidenum">
              <a:rPr lang="zh-CN" altLang="en-US"/>
              <a:pPr>
                <a:defRPr/>
              </a:pPr>
              <a:t>‹#›</a:t>
            </a:fld>
            <a:endParaRPr lang="zh-CN" altLang="en-US"/>
          </a:p>
        </p:txBody>
      </p:sp>
    </p:spTree>
    <p:extLst>
      <p:ext uri="{BB962C8B-B14F-4D97-AF65-F5344CB8AC3E}">
        <p14:creationId xmlns:p14="http://schemas.microsoft.com/office/powerpoint/2010/main" val="426386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38088F2-423E-9907-72A4-0D5C13A4FE5B}"/>
              </a:ext>
            </a:extLst>
          </p:cNvPr>
          <p:cNvSpPr>
            <a:spLocks noGrp="1"/>
          </p:cNvSpPr>
          <p:nvPr>
            <p:ph type="dt" sz="half" idx="10"/>
          </p:nvPr>
        </p:nvSpPr>
        <p:spPr/>
        <p:txBody>
          <a:bodyPr/>
          <a:lstStyle>
            <a:lvl1pPr>
              <a:defRPr/>
            </a:lvl1pPr>
          </a:lstStyle>
          <a:p>
            <a:pPr>
              <a:defRPr/>
            </a:pPr>
            <a:r>
              <a:rPr lang="zh-CN" altLang="en-US"/>
              <a:t>固体物理（</a:t>
            </a:r>
            <a:r>
              <a:rPr lang="en-US" altLang="zh-CN"/>
              <a:t>2019</a:t>
            </a:r>
            <a:r>
              <a:rPr lang="zh-CN" altLang="en-US"/>
              <a:t>春）</a:t>
            </a:r>
          </a:p>
        </p:txBody>
      </p:sp>
      <p:sp>
        <p:nvSpPr>
          <p:cNvPr id="5" name="页脚占位符 4">
            <a:extLst>
              <a:ext uri="{FF2B5EF4-FFF2-40B4-BE49-F238E27FC236}">
                <a16:creationId xmlns:a16="http://schemas.microsoft.com/office/drawing/2014/main" id="{34053063-7B51-D3E3-4F3C-A8745784EB59}"/>
              </a:ext>
            </a:extLst>
          </p:cNvPr>
          <p:cNvSpPr>
            <a:spLocks noGrp="1"/>
          </p:cNvSpPr>
          <p:nvPr>
            <p:ph type="ftr" sz="quarter" idx="11"/>
          </p:nvPr>
        </p:nvSpPr>
        <p:spPr/>
        <p:txBody>
          <a:bodyPr/>
          <a:lstStyle>
            <a:lvl1pPr>
              <a:defRPr/>
            </a:lvl1pPr>
          </a:lstStyle>
          <a:p>
            <a:pPr>
              <a:defRPr/>
            </a:pPr>
            <a:r>
              <a:rPr lang="zh-CN" altLang="en-US"/>
              <a:t>清华大学电子工程系 汪莱</a:t>
            </a:r>
          </a:p>
        </p:txBody>
      </p:sp>
      <p:sp>
        <p:nvSpPr>
          <p:cNvPr id="6" name="灯片编号占位符 5">
            <a:extLst>
              <a:ext uri="{FF2B5EF4-FFF2-40B4-BE49-F238E27FC236}">
                <a16:creationId xmlns:a16="http://schemas.microsoft.com/office/drawing/2014/main" id="{238C4EC0-EDB8-942E-02C4-F090D8EF2711}"/>
              </a:ext>
            </a:extLst>
          </p:cNvPr>
          <p:cNvSpPr>
            <a:spLocks noGrp="1"/>
          </p:cNvSpPr>
          <p:nvPr>
            <p:ph type="sldNum" sz="quarter" idx="12"/>
          </p:nvPr>
        </p:nvSpPr>
        <p:spPr/>
        <p:txBody>
          <a:bodyPr/>
          <a:lstStyle>
            <a:lvl1pPr>
              <a:defRPr/>
            </a:lvl1pPr>
          </a:lstStyle>
          <a:p>
            <a:pPr>
              <a:defRPr/>
            </a:pPr>
            <a:fld id="{53A37E17-ED4A-48BF-85AE-BB15297DC97B}" type="slidenum">
              <a:rPr lang="zh-CN" altLang="en-US"/>
              <a:pPr>
                <a:defRPr/>
              </a:pPr>
              <a:t>‹#›</a:t>
            </a:fld>
            <a:endParaRPr lang="zh-CN" altLang="en-US"/>
          </a:p>
        </p:txBody>
      </p:sp>
    </p:spTree>
    <p:extLst>
      <p:ext uri="{BB962C8B-B14F-4D97-AF65-F5344CB8AC3E}">
        <p14:creationId xmlns:p14="http://schemas.microsoft.com/office/powerpoint/2010/main" val="1924617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85720" y="142852"/>
            <a:ext cx="8540750" cy="11430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301625" y="1428736"/>
            <a:ext cx="4194175" cy="459423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内容占位符 3"/>
          <p:cNvSpPr>
            <a:spLocks noGrp="1"/>
          </p:cNvSpPr>
          <p:nvPr>
            <p:ph sz="half" idx="2"/>
          </p:nvPr>
        </p:nvSpPr>
        <p:spPr>
          <a:xfrm>
            <a:off x="4648200" y="1428736"/>
            <a:ext cx="4194175" cy="459423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日期占位符 3">
            <a:extLst>
              <a:ext uri="{FF2B5EF4-FFF2-40B4-BE49-F238E27FC236}">
                <a16:creationId xmlns:a16="http://schemas.microsoft.com/office/drawing/2014/main" id="{17398929-16B0-9780-A127-536607833137}"/>
              </a:ext>
            </a:extLst>
          </p:cNvPr>
          <p:cNvSpPr>
            <a:spLocks noGrp="1"/>
          </p:cNvSpPr>
          <p:nvPr>
            <p:ph type="dt" sz="half" idx="10"/>
          </p:nvPr>
        </p:nvSpPr>
        <p:spPr/>
        <p:txBody>
          <a:bodyPr/>
          <a:lstStyle>
            <a:lvl1pPr>
              <a:defRPr/>
            </a:lvl1pPr>
          </a:lstStyle>
          <a:p>
            <a:pPr>
              <a:defRPr/>
            </a:pPr>
            <a:r>
              <a:rPr lang="zh-CN" altLang="en-US"/>
              <a:t>固体物理（</a:t>
            </a:r>
            <a:r>
              <a:rPr lang="en-US" altLang="zh-CN"/>
              <a:t>2019</a:t>
            </a:r>
            <a:r>
              <a:rPr lang="zh-CN" altLang="en-US"/>
              <a:t>春）</a:t>
            </a:r>
            <a:endParaRPr lang="en-US" altLang="zh-CN" dirty="0"/>
          </a:p>
        </p:txBody>
      </p:sp>
      <p:sp>
        <p:nvSpPr>
          <p:cNvPr id="6" name="页脚占位符 4">
            <a:extLst>
              <a:ext uri="{FF2B5EF4-FFF2-40B4-BE49-F238E27FC236}">
                <a16:creationId xmlns:a16="http://schemas.microsoft.com/office/drawing/2014/main" id="{A65C84B4-EBEE-E096-1A40-3642878E9341}"/>
              </a:ext>
            </a:extLst>
          </p:cNvPr>
          <p:cNvSpPr>
            <a:spLocks noGrp="1"/>
          </p:cNvSpPr>
          <p:nvPr>
            <p:ph type="ftr" sz="quarter" idx="11"/>
          </p:nvPr>
        </p:nvSpPr>
        <p:spPr/>
        <p:txBody>
          <a:bodyPr/>
          <a:lstStyle>
            <a:lvl1pPr>
              <a:defRPr/>
            </a:lvl1pPr>
          </a:lstStyle>
          <a:p>
            <a:pPr>
              <a:defRPr/>
            </a:pPr>
            <a:r>
              <a:rPr lang="zh-CN" altLang="en-US"/>
              <a:t>清华大学电子工程系 汪莱</a:t>
            </a:r>
            <a:endParaRPr lang="en-US" altLang="zh-CN" dirty="0"/>
          </a:p>
        </p:txBody>
      </p:sp>
      <p:sp>
        <p:nvSpPr>
          <p:cNvPr id="7" name="灯片编号占位符 5">
            <a:extLst>
              <a:ext uri="{FF2B5EF4-FFF2-40B4-BE49-F238E27FC236}">
                <a16:creationId xmlns:a16="http://schemas.microsoft.com/office/drawing/2014/main" id="{D3455BAC-B21E-4A9F-73F3-E68CD5F36E45}"/>
              </a:ext>
            </a:extLst>
          </p:cNvPr>
          <p:cNvSpPr>
            <a:spLocks noGrp="1"/>
          </p:cNvSpPr>
          <p:nvPr>
            <p:ph type="sldNum" sz="quarter" idx="12"/>
          </p:nvPr>
        </p:nvSpPr>
        <p:spPr/>
        <p:txBody>
          <a:bodyPr/>
          <a:lstStyle>
            <a:lvl1pPr>
              <a:defRPr/>
            </a:lvl1pPr>
          </a:lstStyle>
          <a:p>
            <a:pPr>
              <a:defRPr/>
            </a:pPr>
            <a:fld id="{DF0806B1-63E7-4452-8B61-D969A6E02651}" type="slidenum">
              <a:rPr lang="en-US" altLang="zh-CN"/>
              <a:pPr>
                <a:defRPr/>
              </a:pPr>
              <a:t>‹#›</a:t>
            </a:fld>
            <a:endParaRPr lang="en-US" altLang="zh-CN"/>
          </a:p>
        </p:txBody>
      </p:sp>
    </p:spTree>
    <p:extLst>
      <p:ext uri="{BB962C8B-B14F-4D97-AF65-F5344CB8AC3E}">
        <p14:creationId xmlns:p14="http://schemas.microsoft.com/office/powerpoint/2010/main" val="31127537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43D5A89-2C1F-EFFA-B661-2EF1E07208AC}"/>
              </a:ext>
            </a:extLst>
          </p:cNvPr>
          <p:cNvSpPr>
            <a:spLocks noGrp="1"/>
          </p:cNvSpPr>
          <p:nvPr>
            <p:ph type="dt" sz="half" idx="10"/>
          </p:nvPr>
        </p:nvSpPr>
        <p:spPr/>
        <p:txBody>
          <a:bodyPr/>
          <a:lstStyle>
            <a:lvl1pPr>
              <a:defRPr/>
            </a:lvl1pPr>
          </a:lstStyle>
          <a:p>
            <a:pPr>
              <a:defRPr/>
            </a:pPr>
            <a:r>
              <a:rPr lang="zh-CN" altLang="en-US"/>
              <a:t>固体物理（</a:t>
            </a:r>
            <a:r>
              <a:rPr lang="en-US" altLang="zh-CN"/>
              <a:t>2019</a:t>
            </a:r>
            <a:r>
              <a:rPr lang="zh-CN" altLang="en-US"/>
              <a:t>春）</a:t>
            </a:r>
          </a:p>
        </p:txBody>
      </p:sp>
      <p:sp>
        <p:nvSpPr>
          <p:cNvPr id="5" name="页脚占位符 4">
            <a:extLst>
              <a:ext uri="{FF2B5EF4-FFF2-40B4-BE49-F238E27FC236}">
                <a16:creationId xmlns:a16="http://schemas.microsoft.com/office/drawing/2014/main" id="{0EDA849F-7DB5-389B-A2CF-7342DF7A54F5}"/>
              </a:ext>
            </a:extLst>
          </p:cNvPr>
          <p:cNvSpPr>
            <a:spLocks noGrp="1"/>
          </p:cNvSpPr>
          <p:nvPr>
            <p:ph type="ftr" sz="quarter" idx="11"/>
          </p:nvPr>
        </p:nvSpPr>
        <p:spPr/>
        <p:txBody>
          <a:bodyPr/>
          <a:lstStyle>
            <a:lvl1pPr>
              <a:defRPr/>
            </a:lvl1pPr>
          </a:lstStyle>
          <a:p>
            <a:pPr>
              <a:defRPr/>
            </a:pPr>
            <a:r>
              <a:rPr lang="zh-CN" altLang="en-US"/>
              <a:t>清华大学电子工程系 汪莱</a:t>
            </a:r>
          </a:p>
        </p:txBody>
      </p:sp>
      <p:sp>
        <p:nvSpPr>
          <p:cNvPr id="6" name="灯片编号占位符 5">
            <a:extLst>
              <a:ext uri="{FF2B5EF4-FFF2-40B4-BE49-F238E27FC236}">
                <a16:creationId xmlns:a16="http://schemas.microsoft.com/office/drawing/2014/main" id="{A7C2F3B2-D719-D728-3EB4-A1B5E14D674B}"/>
              </a:ext>
            </a:extLst>
          </p:cNvPr>
          <p:cNvSpPr>
            <a:spLocks noGrp="1"/>
          </p:cNvSpPr>
          <p:nvPr>
            <p:ph type="sldNum" sz="quarter" idx="12"/>
          </p:nvPr>
        </p:nvSpPr>
        <p:spPr/>
        <p:txBody>
          <a:bodyPr/>
          <a:lstStyle>
            <a:lvl1pPr>
              <a:defRPr/>
            </a:lvl1pPr>
          </a:lstStyle>
          <a:p>
            <a:pPr>
              <a:defRPr/>
            </a:pPr>
            <a:fld id="{E8E8DA5A-FCD9-48A8-BE45-1A528068D213}" type="slidenum">
              <a:rPr lang="zh-CN" altLang="en-US"/>
              <a:pPr>
                <a:defRPr/>
              </a:pPr>
              <a:t>‹#›</a:t>
            </a:fld>
            <a:endParaRPr lang="zh-CN" altLang="en-US"/>
          </a:p>
        </p:txBody>
      </p:sp>
    </p:spTree>
    <p:extLst>
      <p:ext uri="{BB962C8B-B14F-4D97-AF65-F5344CB8AC3E}">
        <p14:creationId xmlns:p14="http://schemas.microsoft.com/office/powerpoint/2010/main" val="2908454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AD86310-5583-50B4-C776-A9FF4470FF85}"/>
              </a:ext>
            </a:extLst>
          </p:cNvPr>
          <p:cNvSpPr>
            <a:spLocks noGrp="1"/>
          </p:cNvSpPr>
          <p:nvPr>
            <p:ph type="dt" sz="half" idx="10"/>
          </p:nvPr>
        </p:nvSpPr>
        <p:spPr/>
        <p:txBody>
          <a:bodyPr/>
          <a:lstStyle>
            <a:lvl1pPr>
              <a:defRPr/>
            </a:lvl1pPr>
          </a:lstStyle>
          <a:p>
            <a:pPr>
              <a:defRPr/>
            </a:pPr>
            <a:r>
              <a:rPr lang="zh-CN" altLang="en-US"/>
              <a:t>固体物理（</a:t>
            </a:r>
            <a:r>
              <a:rPr lang="en-US" altLang="zh-CN"/>
              <a:t>2019</a:t>
            </a:r>
            <a:r>
              <a:rPr lang="zh-CN" altLang="en-US"/>
              <a:t>春）</a:t>
            </a:r>
          </a:p>
        </p:txBody>
      </p:sp>
      <p:sp>
        <p:nvSpPr>
          <p:cNvPr id="5" name="页脚占位符 4">
            <a:extLst>
              <a:ext uri="{FF2B5EF4-FFF2-40B4-BE49-F238E27FC236}">
                <a16:creationId xmlns:a16="http://schemas.microsoft.com/office/drawing/2014/main" id="{EC373CF2-70ED-F489-E9A4-60A93DDDD6FB}"/>
              </a:ext>
            </a:extLst>
          </p:cNvPr>
          <p:cNvSpPr>
            <a:spLocks noGrp="1"/>
          </p:cNvSpPr>
          <p:nvPr>
            <p:ph type="ftr" sz="quarter" idx="11"/>
          </p:nvPr>
        </p:nvSpPr>
        <p:spPr/>
        <p:txBody>
          <a:bodyPr/>
          <a:lstStyle>
            <a:lvl1pPr>
              <a:defRPr/>
            </a:lvl1pPr>
          </a:lstStyle>
          <a:p>
            <a:pPr>
              <a:defRPr/>
            </a:pPr>
            <a:r>
              <a:rPr lang="zh-CN" altLang="en-US"/>
              <a:t>清华大学电子工程系 汪莱</a:t>
            </a:r>
          </a:p>
        </p:txBody>
      </p:sp>
      <p:sp>
        <p:nvSpPr>
          <p:cNvPr id="6" name="灯片编号占位符 5">
            <a:extLst>
              <a:ext uri="{FF2B5EF4-FFF2-40B4-BE49-F238E27FC236}">
                <a16:creationId xmlns:a16="http://schemas.microsoft.com/office/drawing/2014/main" id="{C7A7A922-0F2F-20D4-B864-1FE3A2E9A240}"/>
              </a:ext>
            </a:extLst>
          </p:cNvPr>
          <p:cNvSpPr>
            <a:spLocks noGrp="1"/>
          </p:cNvSpPr>
          <p:nvPr>
            <p:ph type="sldNum" sz="quarter" idx="12"/>
          </p:nvPr>
        </p:nvSpPr>
        <p:spPr/>
        <p:txBody>
          <a:bodyPr/>
          <a:lstStyle>
            <a:lvl1pPr>
              <a:defRPr/>
            </a:lvl1pPr>
          </a:lstStyle>
          <a:p>
            <a:pPr>
              <a:defRPr/>
            </a:pPr>
            <a:fld id="{C295382E-2F1F-4D4E-987E-FC2657309406}" type="slidenum">
              <a:rPr lang="zh-CN" altLang="en-US"/>
              <a:pPr>
                <a:defRPr/>
              </a:pPr>
              <a:t>‹#›</a:t>
            </a:fld>
            <a:endParaRPr lang="zh-CN" altLang="en-US"/>
          </a:p>
        </p:txBody>
      </p:sp>
    </p:spTree>
    <p:extLst>
      <p:ext uri="{BB962C8B-B14F-4D97-AF65-F5344CB8AC3E}">
        <p14:creationId xmlns:p14="http://schemas.microsoft.com/office/powerpoint/2010/main" val="1323094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B723CB69-0B04-38B9-6B4D-F5638A80E65C}"/>
              </a:ext>
            </a:extLst>
          </p:cNvPr>
          <p:cNvSpPr>
            <a:spLocks noGrp="1"/>
          </p:cNvSpPr>
          <p:nvPr>
            <p:ph type="dt" sz="half" idx="10"/>
          </p:nvPr>
        </p:nvSpPr>
        <p:spPr/>
        <p:txBody>
          <a:bodyPr/>
          <a:lstStyle>
            <a:lvl1pPr>
              <a:defRPr/>
            </a:lvl1pPr>
          </a:lstStyle>
          <a:p>
            <a:pPr>
              <a:defRPr/>
            </a:pPr>
            <a:r>
              <a:rPr lang="zh-CN" altLang="en-US"/>
              <a:t>固体物理（</a:t>
            </a:r>
            <a:r>
              <a:rPr lang="en-US" altLang="zh-CN"/>
              <a:t>2019</a:t>
            </a:r>
            <a:r>
              <a:rPr lang="zh-CN" altLang="en-US"/>
              <a:t>春）</a:t>
            </a:r>
          </a:p>
        </p:txBody>
      </p:sp>
      <p:sp>
        <p:nvSpPr>
          <p:cNvPr id="6" name="页脚占位符 4">
            <a:extLst>
              <a:ext uri="{FF2B5EF4-FFF2-40B4-BE49-F238E27FC236}">
                <a16:creationId xmlns:a16="http://schemas.microsoft.com/office/drawing/2014/main" id="{6A78EFCA-F648-5987-4D63-FE80553ED1D5}"/>
              </a:ext>
            </a:extLst>
          </p:cNvPr>
          <p:cNvSpPr>
            <a:spLocks noGrp="1"/>
          </p:cNvSpPr>
          <p:nvPr>
            <p:ph type="ftr" sz="quarter" idx="11"/>
          </p:nvPr>
        </p:nvSpPr>
        <p:spPr/>
        <p:txBody>
          <a:bodyPr/>
          <a:lstStyle>
            <a:lvl1pPr>
              <a:defRPr/>
            </a:lvl1pPr>
          </a:lstStyle>
          <a:p>
            <a:pPr>
              <a:defRPr/>
            </a:pPr>
            <a:r>
              <a:rPr lang="zh-CN" altLang="en-US"/>
              <a:t>清华大学电子工程系 汪莱</a:t>
            </a:r>
          </a:p>
        </p:txBody>
      </p:sp>
      <p:sp>
        <p:nvSpPr>
          <p:cNvPr id="7" name="灯片编号占位符 5">
            <a:extLst>
              <a:ext uri="{FF2B5EF4-FFF2-40B4-BE49-F238E27FC236}">
                <a16:creationId xmlns:a16="http://schemas.microsoft.com/office/drawing/2014/main" id="{648CFFC1-3703-2464-831F-FB7576E9EAF6}"/>
              </a:ext>
            </a:extLst>
          </p:cNvPr>
          <p:cNvSpPr>
            <a:spLocks noGrp="1"/>
          </p:cNvSpPr>
          <p:nvPr>
            <p:ph type="sldNum" sz="quarter" idx="12"/>
          </p:nvPr>
        </p:nvSpPr>
        <p:spPr/>
        <p:txBody>
          <a:bodyPr/>
          <a:lstStyle>
            <a:lvl1pPr>
              <a:defRPr/>
            </a:lvl1pPr>
          </a:lstStyle>
          <a:p>
            <a:pPr>
              <a:defRPr/>
            </a:pPr>
            <a:fld id="{3766C1F0-7301-45A5-91F9-844FA9C78140}" type="slidenum">
              <a:rPr lang="zh-CN" altLang="en-US"/>
              <a:pPr>
                <a:defRPr/>
              </a:pPr>
              <a:t>‹#›</a:t>
            </a:fld>
            <a:endParaRPr lang="zh-CN" altLang="en-US"/>
          </a:p>
        </p:txBody>
      </p:sp>
    </p:spTree>
    <p:extLst>
      <p:ext uri="{BB962C8B-B14F-4D97-AF65-F5344CB8AC3E}">
        <p14:creationId xmlns:p14="http://schemas.microsoft.com/office/powerpoint/2010/main" val="2790579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E36AF057-9A39-74D6-70FE-5D44EB3CB55E}"/>
              </a:ext>
            </a:extLst>
          </p:cNvPr>
          <p:cNvSpPr>
            <a:spLocks noGrp="1"/>
          </p:cNvSpPr>
          <p:nvPr>
            <p:ph type="dt" sz="half" idx="10"/>
          </p:nvPr>
        </p:nvSpPr>
        <p:spPr/>
        <p:txBody>
          <a:bodyPr/>
          <a:lstStyle>
            <a:lvl1pPr>
              <a:defRPr/>
            </a:lvl1pPr>
          </a:lstStyle>
          <a:p>
            <a:pPr>
              <a:defRPr/>
            </a:pPr>
            <a:r>
              <a:rPr lang="zh-CN" altLang="en-US"/>
              <a:t>固体物理（</a:t>
            </a:r>
            <a:r>
              <a:rPr lang="en-US" altLang="zh-CN"/>
              <a:t>2019</a:t>
            </a:r>
            <a:r>
              <a:rPr lang="zh-CN" altLang="en-US"/>
              <a:t>春）</a:t>
            </a:r>
          </a:p>
        </p:txBody>
      </p:sp>
      <p:sp>
        <p:nvSpPr>
          <p:cNvPr id="8" name="页脚占位符 4">
            <a:extLst>
              <a:ext uri="{FF2B5EF4-FFF2-40B4-BE49-F238E27FC236}">
                <a16:creationId xmlns:a16="http://schemas.microsoft.com/office/drawing/2014/main" id="{400AD29E-B749-1792-2213-98C05FCE0ACD}"/>
              </a:ext>
            </a:extLst>
          </p:cNvPr>
          <p:cNvSpPr>
            <a:spLocks noGrp="1"/>
          </p:cNvSpPr>
          <p:nvPr>
            <p:ph type="ftr" sz="quarter" idx="11"/>
          </p:nvPr>
        </p:nvSpPr>
        <p:spPr/>
        <p:txBody>
          <a:bodyPr/>
          <a:lstStyle>
            <a:lvl1pPr>
              <a:defRPr/>
            </a:lvl1pPr>
          </a:lstStyle>
          <a:p>
            <a:pPr>
              <a:defRPr/>
            </a:pPr>
            <a:r>
              <a:rPr lang="zh-CN" altLang="en-US"/>
              <a:t>清华大学电子工程系 汪莱</a:t>
            </a:r>
          </a:p>
        </p:txBody>
      </p:sp>
      <p:sp>
        <p:nvSpPr>
          <p:cNvPr id="9" name="灯片编号占位符 5">
            <a:extLst>
              <a:ext uri="{FF2B5EF4-FFF2-40B4-BE49-F238E27FC236}">
                <a16:creationId xmlns:a16="http://schemas.microsoft.com/office/drawing/2014/main" id="{3652648B-B143-C72F-89CE-4D9EB4BC6377}"/>
              </a:ext>
            </a:extLst>
          </p:cNvPr>
          <p:cNvSpPr>
            <a:spLocks noGrp="1"/>
          </p:cNvSpPr>
          <p:nvPr>
            <p:ph type="sldNum" sz="quarter" idx="12"/>
          </p:nvPr>
        </p:nvSpPr>
        <p:spPr/>
        <p:txBody>
          <a:bodyPr/>
          <a:lstStyle>
            <a:lvl1pPr>
              <a:defRPr/>
            </a:lvl1pPr>
          </a:lstStyle>
          <a:p>
            <a:pPr>
              <a:defRPr/>
            </a:pPr>
            <a:fld id="{DABFD77E-FC8A-40E4-AC57-B962D388C957}" type="slidenum">
              <a:rPr lang="zh-CN" altLang="en-US"/>
              <a:pPr>
                <a:defRPr/>
              </a:pPr>
              <a:t>‹#›</a:t>
            </a:fld>
            <a:endParaRPr lang="zh-CN" altLang="en-US"/>
          </a:p>
        </p:txBody>
      </p:sp>
    </p:spTree>
    <p:extLst>
      <p:ext uri="{BB962C8B-B14F-4D97-AF65-F5344CB8AC3E}">
        <p14:creationId xmlns:p14="http://schemas.microsoft.com/office/powerpoint/2010/main" val="212535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C79C2E44-55F5-E929-602E-906646593619}"/>
              </a:ext>
            </a:extLst>
          </p:cNvPr>
          <p:cNvSpPr>
            <a:spLocks noGrp="1"/>
          </p:cNvSpPr>
          <p:nvPr>
            <p:ph type="dt" sz="half" idx="10"/>
          </p:nvPr>
        </p:nvSpPr>
        <p:spPr/>
        <p:txBody>
          <a:bodyPr/>
          <a:lstStyle>
            <a:lvl1pPr>
              <a:defRPr/>
            </a:lvl1pPr>
          </a:lstStyle>
          <a:p>
            <a:pPr>
              <a:defRPr/>
            </a:pPr>
            <a:r>
              <a:rPr lang="zh-CN" altLang="en-US"/>
              <a:t>固体物理（</a:t>
            </a:r>
            <a:r>
              <a:rPr lang="en-US" altLang="zh-CN"/>
              <a:t>2019</a:t>
            </a:r>
            <a:r>
              <a:rPr lang="zh-CN" altLang="en-US"/>
              <a:t>春）</a:t>
            </a:r>
          </a:p>
        </p:txBody>
      </p:sp>
      <p:sp>
        <p:nvSpPr>
          <p:cNvPr id="4" name="页脚占位符 4">
            <a:extLst>
              <a:ext uri="{FF2B5EF4-FFF2-40B4-BE49-F238E27FC236}">
                <a16:creationId xmlns:a16="http://schemas.microsoft.com/office/drawing/2014/main" id="{2815BA1A-BE45-EB46-068B-90949A495C06}"/>
              </a:ext>
            </a:extLst>
          </p:cNvPr>
          <p:cNvSpPr>
            <a:spLocks noGrp="1"/>
          </p:cNvSpPr>
          <p:nvPr>
            <p:ph type="ftr" sz="quarter" idx="11"/>
          </p:nvPr>
        </p:nvSpPr>
        <p:spPr/>
        <p:txBody>
          <a:bodyPr/>
          <a:lstStyle>
            <a:lvl1pPr>
              <a:defRPr/>
            </a:lvl1pPr>
          </a:lstStyle>
          <a:p>
            <a:pPr>
              <a:defRPr/>
            </a:pPr>
            <a:r>
              <a:rPr lang="zh-CN" altLang="en-US"/>
              <a:t>清华大学电子工程系 汪莱</a:t>
            </a:r>
          </a:p>
        </p:txBody>
      </p:sp>
      <p:sp>
        <p:nvSpPr>
          <p:cNvPr id="5" name="灯片编号占位符 5">
            <a:extLst>
              <a:ext uri="{FF2B5EF4-FFF2-40B4-BE49-F238E27FC236}">
                <a16:creationId xmlns:a16="http://schemas.microsoft.com/office/drawing/2014/main" id="{DC53986D-454A-4E41-E0AA-F913C7E0334A}"/>
              </a:ext>
            </a:extLst>
          </p:cNvPr>
          <p:cNvSpPr>
            <a:spLocks noGrp="1"/>
          </p:cNvSpPr>
          <p:nvPr>
            <p:ph type="sldNum" sz="quarter" idx="12"/>
          </p:nvPr>
        </p:nvSpPr>
        <p:spPr/>
        <p:txBody>
          <a:bodyPr/>
          <a:lstStyle>
            <a:lvl1pPr>
              <a:defRPr/>
            </a:lvl1pPr>
          </a:lstStyle>
          <a:p>
            <a:pPr>
              <a:defRPr/>
            </a:pPr>
            <a:fld id="{ECEE8493-2003-45A2-AA86-585675B6C8AD}" type="slidenum">
              <a:rPr lang="zh-CN" altLang="en-US"/>
              <a:pPr>
                <a:defRPr/>
              </a:pPr>
              <a:t>‹#›</a:t>
            </a:fld>
            <a:endParaRPr lang="zh-CN" altLang="en-US"/>
          </a:p>
        </p:txBody>
      </p:sp>
    </p:spTree>
    <p:extLst>
      <p:ext uri="{BB962C8B-B14F-4D97-AF65-F5344CB8AC3E}">
        <p14:creationId xmlns:p14="http://schemas.microsoft.com/office/powerpoint/2010/main" val="278939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2172D14C-39F3-FAD8-3757-B73333110C38}"/>
              </a:ext>
            </a:extLst>
          </p:cNvPr>
          <p:cNvSpPr>
            <a:spLocks noGrp="1"/>
          </p:cNvSpPr>
          <p:nvPr>
            <p:ph type="dt" sz="half" idx="10"/>
          </p:nvPr>
        </p:nvSpPr>
        <p:spPr/>
        <p:txBody>
          <a:bodyPr/>
          <a:lstStyle>
            <a:lvl1pPr>
              <a:defRPr/>
            </a:lvl1pPr>
          </a:lstStyle>
          <a:p>
            <a:pPr>
              <a:defRPr/>
            </a:pPr>
            <a:r>
              <a:rPr lang="zh-CN" altLang="en-US"/>
              <a:t>固体物理（</a:t>
            </a:r>
            <a:r>
              <a:rPr lang="en-US" altLang="zh-CN"/>
              <a:t>2019</a:t>
            </a:r>
            <a:r>
              <a:rPr lang="zh-CN" altLang="en-US"/>
              <a:t>春）</a:t>
            </a:r>
          </a:p>
        </p:txBody>
      </p:sp>
      <p:sp>
        <p:nvSpPr>
          <p:cNvPr id="3" name="页脚占位符 4">
            <a:extLst>
              <a:ext uri="{FF2B5EF4-FFF2-40B4-BE49-F238E27FC236}">
                <a16:creationId xmlns:a16="http://schemas.microsoft.com/office/drawing/2014/main" id="{6C021DC8-C1E8-11AC-B1E5-7D816F4425D7}"/>
              </a:ext>
            </a:extLst>
          </p:cNvPr>
          <p:cNvSpPr>
            <a:spLocks noGrp="1"/>
          </p:cNvSpPr>
          <p:nvPr>
            <p:ph type="ftr" sz="quarter" idx="11"/>
          </p:nvPr>
        </p:nvSpPr>
        <p:spPr/>
        <p:txBody>
          <a:bodyPr/>
          <a:lstStyle>
            <a:lvl1pPr>
              <a:defRPr/>
            </a:lvl1pPr>
          </a:lstStyle>
          <a:p>
            <a:pPr>
              <a:defRPr/>
            </a:pPr>
            <a:r>
              <a:rPr lang="zh-CN" altLang="en-US"/>
              <a:t>清华大学电子工程系 汪莱</a:t>
            </a:r>
          </a:p>
        </p:txBody>
      </p:sp>
      <p:sp>
        <p:nvSpPr>
          <p:cNvPr id="4" name="灯片编号占位符 5">
            <a:extLst>
              <a:ext uri="{FF2B5EF4-FFF2-40B4-BE49-F238E27FC236}">
                <a16:creationId xmlns:a16="http://schemas.microsoft.com/office/drawing/2014/main" id="{91A94B06-F5FB-06D1-5B3D-DC7E6045F15B}"/>
              </a:ext>
            </a:extLst>
          </p:cNvPr>
          <p:cNvSpPr>
            <a:spLocks noGrp="1"/>
          </p:cNvSpPr>
          <p:nvPr>
            <p:ph type="sldNum" sz="quarter" idx="12"/>
          </p:nvPr>
        </p:nvSpPr>
        <p:spPr/>
        <p:txBody>
          <a:bodyPr/>
          <a:lstStyle>
            <a:lvl1pPr>
              <a:defRPr/>
            </a:lvl1pPr>
          </a:lstStyle>
          <a:p>
            <a:pPr>
              <a:defRPr/>
            </a:pPr>
            <a:fld id="{B46C450C-F361-473F-944F-25DAF49A6BF5}" type="slidenum">
              <a:rPr lang="zh-CN" altLang="en-US"/>
              <a:pPr>
                <a:defRPr/>
              </a:pPr>
              <a:t>‹#›</a:t>
            </a:fld>
            <a:endParaRPr lang="zh-CN" altLang="en-US"/>
          </a:p>
        </p:txBody>
      </p:sp>
    </p:spTree>
    <p:extLst>
      <p:ext uri="{BB962C8B-B14F-4D97-AF65-F5344CB8AC3E}">
        <p14:creationId xmlns:p14="http://schemas.microsoft.com/office/powerpoint/2010/main" val="2462568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C66FD50A-FA03-D796-0125-A278508503CD}"/>
              </a:ext>
            </a:extLst>
          </p:cNvPr>
          <p:cNvSpPr>
            <a:spLocks noGrp="1"/>
          </p:cNvSpPr>
          <p:nvPr>
            <p:ph type="dt" sz="half" idx="10"/>
          </p:nvPr>
        </p:nvSpPr>
        <p:spPr/>
        <p:txBody>
          <a:bodyPr/>
          <a:lstStyle>
            <a:lvl1pPr>
              <a:defRPr/>
            </a:lvl1pPr>
          </a:lstStyle>
          <a:p>
            <a:pPr>
              <a:defRPr/>
            </a:pPr>
            <a:r>
              <a:rPr lang="zh-CN" altLang="en-US"/>
              <a:t>固体物理（</a:t>
            </a:r>
            <a:r>
              <a:rPr lang="en-US" altLang="zh-CN"/>
              <a:t>2019</a:t>
            </a:r>
            <a:r>
              <a:rPr lang="zh-CN" altLang="en-US"/>
              <a:t>春）</a:t>
            </a:r>
          </a:p>
        </p:txBody>
      </p:sp>
      <p:sp>
        <p:nvSpPr>
          <p:cNvPr id="6" name="页脚占位符 4">
            <a:extLst>
              <a:ext uri="{FF2B5EF4-FFF2-40B4-BE49-F238E27FC236}">
                <a16:creationId xmlns:a16="http://schemas.microsoft.com/office/drawing/2014/main" id="{86C7C502-A97E-6936-D20A-8DA8BB1D2E63}"/>
              </a:ext>
            </a:extLst>
          </p:cNvPr>
          <p:cNvSpPr>
            <a:spLocks noGrp="1"/>
          </p:cNvSpPr>
          <p:nvPr>
            <p:ph type="ftr" sz="quarter" idx="11"/>
          </p:nvPr>
        </p:nvSpPr>
        <p:spPr/>
        <p:txBody>
          <a:bodyPr/>
          <a:lstStyle>
            <a:lvl1pPr>
              <a:defRPr/>
            </a:lvl1pPr>
          </a:lstStyle>
          <a:p>
            <a:pPr>
              <a:defRPr/>
            </a:pPr>
            <a:r>
              <a:rPr lang="zh-CN" altLang="en-US"/>
              <a:t>清华大学电子工程系 汪莱</a:t>
            </a:r>
          </a:p>
        </p:txBody>
      </p:sp>
      <p:sp>
        <p:nvSpPr>
          <p:cNvPr id="7" name="灯片编号占位符 5">
            <a:extLst>
              <a:ext uri="{FF2B5EF4-FFF2-40B4-BE49-F238E27FC236}">
                <a16:creationId xmlns:a16="http://schemas.microsoft.com/office/drawing/2014/main" id="{5E6D2E13-47A5-B450-C265-3ADEB2CBFE66}"/>
              </a:ext>
            </a:extLst>
          </p:cNvPr>
          <p:cNvSpPr>
            <a:spLocks noGrp="1"/>
          </p:cNvSpPr>
          <p:nvPr>
            <p:ph type="sldNum" sz="quarter" idx="12"/>
          </p:nvPr>
        </p:nvSpPr>
        <p:spPr/>
        <p:txBody>
          <a:bodyPr/>
          <a:lstStyle>
            <a:lvl1pPr>
              <a:defRPr/>
            </a:lvl1pPr>
          </a:lstStyle>
          <a:p>
            <a:pPr>
              <a:defRPr/>
            </a:pPr>
            <a:fld id="{CB3DE928-2B23-48A5-96E7-E1F6232446A2}" type="slidenum">
              <a:rPr lang="zh-CN" altLang="en-US"/>
              <a:pPr>
                <a:defRPr/>
              </a:pPr>
              <a:t>‹#›</a:t>
            </a:fld>
            <a:endParaRPr lang="zh-CN" altLang="en-US"/>
          </a:p>
        </p:txBody>
      </p:sp>
    </p:spTree>
    <p:extLst>
      <p:ext uri="{BB962C8B-B14F-4D97-AF65-F5344CB8AC3E}">
        <p14:creationId xmlns:p14="http://schemas.microsoft.com/office/powerpoint/2010/main" val="17283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8EC5A355-9D56-F818-FC91-E66A70EE5A15}"/>
              </a:ext>
            </a:extLst>
          </p:cNvPr>
          <p:cNvSpPr>
            <a:spLocks noGrp="1"/>
          </p:cNvSpPr>
          <p:nvPr>
            <p:ph type="dt" sz="half" idx="10"/>
          </p:nvPr>
        </p:nvSpPr>
        <p:spPr/>
        <p:txBody>
          <a:bodyPr/>
          <a:lstStyle>
            <a:lvl1pPr>
              <a:defRPr/>
            </a:lvl1pPr>
          </a:lstStyle>
          <a:p>
            <a:pPr>
              <a:defRPr/>
            </a:pPr>
            <a:r>
              <a:rPr lang="zh-CN" altLang="en-US"/>
              <a:t>固体物理（</a:t>
            </a:r>
            <a:r>
              <a:rPr lang="en-US" altLang="zh-CN"/>
              <a:t>2019</a:t>
            </a:r>
            <a:r>
              <a:rPr lang="zh-CN" altLang="en-US"/>
              <a:t>春）</a:t>
            </a:r>
          </a:p>
        </p:txBody>
      </p:sp>
      <p:sp>
        <p:nvSpPr>
          <p:cNvPr id="6" name="页脚占位符 4">
            <a:extLst>
              <a:ext uri="{FF2B5EF4-FFF2-40B4-BE49-F238E27FC236}">
                <a16:creationId xmlns:a16="http://schemas.microsoft.com/office/drawing/2014/main" id="{E49E981D-7F4D-A045-2F60-9031605BEBB0}"/>
              </a:ext>
            </a:extLst>
          </p:cNvPr>
          <p:cNvSpPr>
            <a:spLocks noGrp="1"/>
          </p:cNvSpPr>
          <p:nvPr>
            <p:ph type="ftr" sz="quarter" idx="11"/>
          </p:nvPr>
        </p:nvSpPr>
        <p:spPr/>
        <p:txBody>
          <a:bodyPr/>
          <a:lstStyle>
            <a:lvl1pPr>
              <a:defRPr/>
            </a:lvl1pPr>
          </a:lstStyle>
          <a:p>
            <a:pPr>
              <a:defRPr/>
            </a:pPr>
            <a:r>
              <a:rPr lang="zh-CN" altLang="en-US"/>
              <a:t>清华大学电子工程系 汪莱</a:t>
            </a:r>
          </a:p>
        </p:txBody>
      </p:sp>
      <p:sp>
        <p:nvSpPr>
          <p:cNvPr id="7" name="灯片编号占位符 5">
            <a:extLst>
              <a:ext uri="{FF2B5EF4-FFF2-40B4-BE49-F238E27FC236}">
                <a16:creationId xmlns:a16="http://schemas.microsoft.com/office/drawing/2014/main" id="{6B409E19-B6C0-69C6-B9A7-DD25DEB405A6}"/>
              </a:ext>
            </a:extLst>
          </p:cNvPr>
          <p:cNvSpPr>
            <a:spLocks noGrp="1"/>
          </p:cNvSpPr>
          <p:nvPr>
            <p:ph type="sldNum" sz="quarter" idx="12"/>
          </p:nvPr>
        </p:nvSpPr>
        <p:spPr/>
        <p:txBody>
          <a:bodyPr/>
          <a:lstStyle>
            <a:lvl1pPr>
              <a:defRPr/>
            </a:lvl1pPr>
          </a:lstStyle>
          <a:p>
            <a:pPr>
              <a:defRPr/>
            </a:pPr>
            <a:fld id="{417047B1-A5CF-43A0-B987-4A21744C325F}" type="slidenum">
              <a:rPr lang="zh-CN" altLang="en-US"/>
              <a:pPr>
                <a:defRPr/>
              </a:pPr>
              <a:t>‹#›</a:t>
            </a:fld>
            <a:endParaRPr lang="zh-CN" altLang="en-US"/>
          </a:p>
        </p:txBody>
      </p:sp>
    </p:spTree>
    <p:extLst>
      <p:ext uri="{BB962C8B-B14F-4D97-AF65-F5344CB8AC3E}">
        <p14:creationId xmlns:p14="http://schemas.microsoft.com/office/powerpoint/2010/main" val="636279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B28377E0-1BF7-9AFA-B5F8-72D1AE3BB6DC}"/>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EC1A5A6E-76C4-BF9C-AB50-0B3963A71686}"/>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732B7AA-4A9C-0FD9-2A41-625D77BFF06A}"/>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r>
              <a:rPr lang="zh-CN" altLang="en-US"/>
              <a:t>固体物理（</a:t>
            </a:r>
            <a:r>
              <a:rPr lang="en-US" altLang="zh-CN"/>
              <a:t>2019</a:t>
            </a:r>
            <a:r>
              <a:rPr lang="zh-CN" altLang="en-US"/>
              <a:t>春）</a:t>
            </a:r>
          </a:p>
        </p:txBody>
      </p:sp>
      <p:sp>
        <p:nvSpPr>
          <p:cNvPr id="5" name="页脚占位符 4">
            <a:extLst>
              <a:ext uri="{FF2B5EF4-FFF2-40B4-BE49-F238E27FC236}">
                <a16:creationId xmlns:a16="http://schemas.microsoft.com/office/drawing/2014/main" id="{9E2DA353-EFBD-EE9A-7724-E2A5DD624EB7}"/>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r>
              <a:rPr lang="zh-CN" altLang="en-US"/>
              <a:t>清华大学电子工程系 汪莱</a:t>
            </a:r>
          </a:p>
        </p:txBody>
      </p:sp>
      <p:sp>
        <p:nvSpPr>
          <p:cNvPr id="6" name="灯片编号占位符 5">
            <a:extLst>
              <a:ext uri="{FF2B5EF4-FFF2-40B4-BE49-F238E27FC236}">
                <a16:creationId xmlns:a16="http://schemas.microsoft.com/office/drawing/2014/main" id="{380E26C8-B37D-4AD6-D733-9927100966FD}"/>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2670CBB-9F82-4165-8F23-8730F41FA91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wmf"/><Relationship Id="rId5" Type="http://schemas.openxmlformats.org/officeDocument/2006/relationships/oleObject" Target="../embeddings/oleObject6.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5.wmf"/><Relationship Id="rId3" Type="http://schemas.openxmlformats.org/officeDocument/2006/relationships/image" Target="../media/image11.wmf"/><Relationship Id="rId7" Type="http://schemas.openxmlformats.org/officeDocument/2006/relationships/image" Target="../media/image12.wmf"/><Relationship Id="rId12" Type="http://schemas.openxmlformats.org/officeDocument/2006/relationships/oleObject" Target="../embeddings/oleObject14.bin"/><Relationship Id="rId2" Type="http://schemas.openxmlformats.org/officeDocument/2006/relationships/oleObject" Target="../embeddings/oleObject9.bin"/><Relationship Id="rId1" Type="http://schemas.openxmlformats.org/officeDocument/2006/relationships/slideLayout" Target="../slideLayouts/slideLayout7.xml"/><Relationship Id="rId6" Type="http://schemas.openxmlformats.org/officeDocument/2006/relationships/oleObject" Target="../embeddings/oleObject11.bin"/><Relationship Id="rId11" Type="http://schemas.openxmlformats.org/officeDocument/2006/relationships/image" Target="../media/image14.wmf"/><Relationship Id="rId5" Type="http://schemas.openxmlformats.org/officeDocument/2006/relationships/image" Target="../media/image10.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3.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18.wmf"/><Relationship Id="rId12" Type="http://schemas.openxmlformats.org/officeDocument/2006/relationships/oleObject" Target="../embeddings/oleObject20.bin"/><Relationship Id="rId2" Type="http://schemas.openxmlformats.org/officeDocument/2006/relationships/oleObject" Target="../embeddings/oleObject15.bin"/><Relationship Id="rId1" Type="http://schemas.openxmlformats.org/officeDocument/2006/relationships/slideLayout" Target="../slideLayouts/slideLayout2.xml"/><Relationship Id="rId6" Type="http://schemas.openxmlformats.org/officeDocument/2006/relationships/oleObject" Target="../embeddings/oleObject17.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19.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21.bin"/><Relationship Id="rId1" Type="http://schemas.openxmlformats.org/officeDocument/2006/relationships/slideLayout" Target="../slideLayouts/slideLayout2.xml"/><Relationship Id="rId5" Type="http://schemas.openxmlformats.org/officeDocument/2006/relationships/image" Target="../media/image23.wmf"/><Relationship Id="rId4" Type="http://schemas.openxmlformats.org/officeDocument/2006/relationships/oleObject" Target="../embeddings/oleObject22.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4.wmf"/></Relationships>
</file>

<file path=ppt/slides/_rels/slide16.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4.bin"/><Relationship Id="rId1" Type="http://schemas.openxmlformats.org/officeDocument/2006/relationships/slideLayout" Target="../slideLayouts/slideLayout6.xml"/><Relationship Id="rId5" Type="http://schemas.openxmlformats.org/officeDocument/2006/relationships/image" Target="../media/image26.wmf"/><Relationship Id="rId4" Type="http://schemas.openxmlformats.org/officeDocument/2006/relationships/oleObject" Target="../embeddings/oleObject25.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0.wmf"/><Relationship Id="rId2" Type="http://schemas.openxmlformats.org/officeDocument/2006/relationships/oleObject" Target="../embeddings/oleObject26.bin"/><Relationship Id="rId1" Type="http://schemas.openxmlformats.org/officeDocument/2006/relationships/slideLayout" Target="../slideLayouts/slideLayout7.xml"/><Relationship Id="rId6" Type="http://schemas.openxmlformats.org/officeDocument/2006/relationships/oleObject" Target="../embeddings/oleObject28.bin"/><Relationship Id="rId5" Type="http://schemas.openxmlformats.org/officeDocument/2006/relationships/image" Target="../media/image29.w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29.bin"/><Relationship Id="rId1" Type="http://schemas.openxmlformats.org/officeDocument/2006/relationships/slideLayout" Target="../slideLayouts/slideLayout7.xml"/><Relationship Id="rId5" Type="http://schemas.openxmlformats.org/officeDocument/2006/relationships/image" Target="../media/image32.wmf"/><Relationship Id="rId4" Type="http://schemas.openxmlformats.org/officeDocument/2006/relationships/oleObject" Target="../embeddings/oleObject30.bin"/></Relationships>
</file>

<file path=ppt/slides/_rels/slide23.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34.wmf"/><Relationship Id="rId7" Type="http://schemas.openxmlformats.org/officeDocument/2006/relationships/image" Target="../media/image36.wmf"/><Relationship Id="rId2" Type="http://schemas.openxmlformats.org/officeDocument/2006/relationships/oleObject" Target="../embeddings/oleObject31.bin"/><Relationship Id="rId1" Type="http://schemas.openxmlformats.org/officeDocument/2006/relationships/slideLayout" Target="../slideLayouts/slideLayout7.xml"/><Relationship Id="rId6" Type="http://schemas.openxmlformats.org/officeDocument/2006/relationships/oleObject" Target="../embeddings/oleObject33.bin"/><Relationship Id="rId11" Type="http://schemas.openxmlformats.org/officeDocument/2006/relationships/image" Target="../media/image38.wmf"/><Relationship Id="rId5" Type="http://schemas.openxmlformats.org/officeDocument/2006/relationships/image" Target="../media/image35.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37.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9.wmf"/><Relationship Id="rId7" Type="http://schemas.openxmlformats.org/officeDocument/2006/relationships/image" Target="../media/image41.wmf"/><Relationship Id="rId2" Type="http://schemas.openxmlformats.org/officeDocument/2006/relationships/oleObject" Target="../embeddings/oleObject36.bin"/><Relationship Id="rId1" Type="http://schemas.openxmlformats.org/officeDocument/2006/relationships/slideLayout" Target="../slideLayouts/slideLayout2.xml"/><Relationship Id="rId6" Type="http://schemas.openxmlformats.org/officeDocument/2006/relationships/oleObject" Target="../embeddings/oleObject38.bin"/><Relationship Id="rId5" Type="http://schemas.openxmlformats.org/officeDocument/2006/relationships/image" Target="../media/image40.wmf"/><Relationship Id="rId4" Type="http://schemas.openxmlformats.org/officeDocument/2006/relationships/oleObject" Target="../embeddings/oleObject37.bin"/></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oleObject" Target="../embeddings/oleObject39.bin"/><Relationship Id="rId1" Type="http://schemas.openxmlformats.org/officeDocument/2006/relationships/slideLayout" Target="../slideLayouts/slideLayout4.xml"/><Relationship Id="rId5" Type="http://schemas.openxmlformats.org/officeDocument/2006/relationships/image" Target="../media/image43.png"/><Relationship Id="rId4" Type="http://schemas.openxmlformats.org/officeDocument/2006/relationships/oleObject" Target="../embeddings/oleObject40.bin"/></Relationships>
</file>

<file path=ppt/slides/_rels/slide29.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41.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oleObject" Target="../embeddings/oleObject42.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43.bin"/><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44.bin"/><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45.bin"/><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wmf"/><Relationship Id="rId4" Type="http://schemas.openxmlformats.org/officeDocument/2006/relationships/oleObject" Target="../embeddings/oleObject46.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oleObject" Target="../embeddings/oleObject47.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6.wmf"/><Relationship Id="rId7" Type="http://schemas.openxmlformats.org/officeDocument/2006/relationships/image" Target="../media/image58.wmf"/><Relationship Id="rId2" Type="http://schemas.openxmlformats.org/officeDocument/2006/relationships/oleObject" Target="../embeddings/oleObject48.bin"/><Relationship Id="rId1" Type="http://schemas.openxmlformats.org/officeDocument/2006/relationships/slideLayout" Target="../slideLayouts/slideLayout2.xml"/><Relationship Id="rId6" Type="http://schemas.openxmlformats.org/officeDocument/2006/relationships/oleObject" Target="../embeddings/oleObject50.bin"/><Relationship Id="rId5" Type="http://schemas.openxmlformats.org/officeDocument/2006/relationships/image" Target="../media/image57.wmf"/><Relationship Id="rId4" Type="http://schemas.openxmlformats.org/officeDocument/2006/relationships/oleObject" Target="../embeddings/oleObject49.bin"/></Relationships>
</file>

<file path=ppt/slides/_rels/slide42.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oleObject" Target="../embeddings/oleObject51.bin"/><Relationship Id="rId1" Type="http://schemas.openxmlformats.org/officeDocument/2006/relationships/slideLayout" Target="../slideLayouts/slideLayout2.xml"/><Relationship Id="rId5" Type="http://schemas.openxmlformats.org/officeDocument/2006/relationships/image" Target="../media/image60.wmf"/><Relationship Id="rId4" Type="http://schemas.openxmlformats.org/officeDocument/2006/relationships/oleObject" Target="../embeddings/oleObject52.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oleObject" Target="../embeddings/oleObject53.bin"/><Relationship Id="rId1" Type="http://schemas.openxmlformats.org/officeDocument/2006/relationships/slideLayout" Target="../slideLayouts/slideLayout2.xml"/><Relationship Id="rId5" Type="http://schemas.openxmlformats.org/officeDocument/2006/relationships/image" Target="../media/image62.wmf"/><Relationship Id="rId4" Type="http://schemas.openxmlformats.org/officeDocument/2006/relationships/oleObject" Target="../embeddings/oleObject54.bin"/></Relationships>
</file>

<file path=ppt/slides/_rels/slide46.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oleObject" Target="../embeddings/oleObject55.bin"/><Relationship Id="rId1" Type="http://schemas.openxmlformats.org/officeDocument/2006/relationships/slideLayout" Target="../slideLayouts/slideLayout2.xml"/><Relationship Id="rId5" Type="http://schemas.openxmlformats.org/officeDocument/2006/relationships/image" Target="../media/image64.wmf"/><Relationship Id="rId4" Type="http://schemas.openxmlformats.org/officeDocument/2006/relationships/oleObject" Target="../embeddings/oleObject56.bin"/></Relationships>
</file>

<file path=ppt/slides/_rels/slide4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oleObject" Target="../embeddings/oleObject57.bin"/><Relationship Id="rId1" Type="http://schemas.openxmlformats.org/officeDocument/2006/relationships/slideLayout" Target="../slideLayouts/slideLayout2.xml"/><Relationship Id="rId5" Type="http://schemas.openxmlformats.org/officeDocument/2006/relationships/image" Target="../media/image67.wmf"/><Relationship Id="rId4" Type="http://schemas.openxmlformats.org/officeDocument/2006/relationships/oleObject" Target="../embeddings/oleObject58.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oleObject" Target="../embeddings/oleObject59.bin"/><Relationship Id="rId1" Type="http://schemas.openxmlformats.org/officeDocument/2006/relationships/slideLayout" Target="../slideLayouts/slideLayout2.xml"/><Relationship Id="rId5" Type="http://schemas.openxmlformats.org/officeDocument/2006/relationships/image" Target="../media/image69.wmf"/><Relationship Id="rId4" Type="http://schemas.openxmlformats.org/officeDocument/2006/relationships/oleObject" Target="../embeddings/oleObject60.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image" Target="../media/image70.wmf"/><Relationship Id="rId7" Type="http://schemas.openxmlformats.org/officeDocument/2006/relationships/image" Target="../media/image72.wmf"/><Relationship Id="rId2" Type="http://schemas.openxmlformats.org/officeDocument/2006/relationships/oleObject" Target="../embeddings/oleObject61.bin"/><Relationship Id="rId1" Type="http://schemas.openxmlformats.org/officeDocument/2006/relationships/slideLayout" Target="../slideLayouts/slideLayout2.xml"/><Relationship Id="rId6" Type="http://schemas.openxmlformats.org/officeDocument/2006/relationships/oleObject" Target="../embeddings/oleObject63.bin"/><Relationship Id="rId5" Type="http://schemas.openxmlformats.org/officeDocument/2006/relationships/image" Target="../media/image71.wmf"/><Relationship Id="rId4" Type="http://schemas.openxmlformats.org/officeDocument/2006/relationships/oleObject" Target="../embeddings/oleObject62.bin"/><Relationship Id="rId9" Type="http://schemas.openxmlformats.org/officeDocument/2006/relationships/image" Target="../media/image73.wmf"/></Relationships>
</file>

<file path=ppt/slides/_rels/slide52.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oleObject" Target="../embeddings/oleObject65.bin"/><Relationship Id="rId1" Type="http://schemas.openxmlformats.org/officeDocument/2006/relationships/slideLayout" Target="../slideLayouts/slideLayout2.xml"/><Relationship Id="rId5" Type="http://schemas.openxmlformats.org/officeDocument/2006/relationships/image" Target="../media/image75.wmf"/><Relationship Id="rId4" Type="http://schemas.openxmlformats.org/officeDocument/2006/relationships/oleObject" Target="../embeddings/oleObject66.bin"/></Relationships>
</file>

<file path=ppt/slides/_rels/slide53.x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oleObject" Target="../embeddings/oleObject67.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oleObject" Target="../embeddings/oleObject68.bin"/><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oleObject" Target="../embeddings/oleObject69.bin"/><Relationship Id="rId1" Type="http://schemas.openxmlformats.org/officeDocument/2006/relationships/slideLayout" Target="../slideLayouts/slideLayout2.xml"/><Relationship Id="rId5" Type="http://schemas.openxmlformats.org/officeDocument/2006/relationships/image" Target="../media/image79.wmf"/><Relationship Id="rId4" Type="http://schemas.openxmlformats.org/officeDocument/2006/relationships/oleObject" Target="../embeddings/oleObject70.bin"/></Relationships>
</file>

<file path=ppt/slides/_rels/slide5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oleObject" Target="../embeddings/oleObject71.bin"/><Relationship Id="rId1" Type="http://schemas.openxmlformats.org/officeDocument/2006/relationships/slideLayout" Target="../slideLayouts/slideLayout2.xml"/><Relationship Id="rId5" Type="http://schemas.openxmlformats.org/officeDocument/2006/relationships/image" Target="../media/image82.wmf"/><Relationship Id="rId4" Type="http://schemas.openxmlformats.org/officeDocument/2006/relationships/oleObject" Target="../embeddings/oleObject72.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oleObject" Target="../embeddings/oleObject73.bin"/><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oleObject" Target="../embeddings/oleObject74.bin"/><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oleObject" Target="../embeddings/oleObject75.bin"/><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oleObject" Target="../embeddings/oleObject76.bin"/><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oleObject" Target="../embeddings/oleObject77.bin"/><Relationship Id="rId1" Type="http://schemas.openxmlformats.org/officeDocument/2006/relationships/slideLayout" Target="../slideLayouts/slideLayout2.xml"/><Relationship Id="rId5" Type="http://schemas.openxmlformats.org/officeDocument/2006/relationships/image" Target="../media/image88.wmf"/><Relationship Id="rId4" Type="http://schemas.openxmlformats.org/officeDocument/2006/relationships/oleObject" Target="../embeddings/oleObject78.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90.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image" Target="../media/image91.wmf"/><Relationship Id="rId1" Type="http://schemas.openxmlformats.org/officeDocument/2006/relationships/slideLayout" Target="../slideLayouts/slideLayout2.xml"/><Relationship Id="rId4" Type="http://schemas.openxmlformats.org/officeDocument/2006/relationships/image" Target="../media/image88.wmf"/></Relationships>
</file>

<file path=ppt/slides/_rels/slide69.x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oleObject" Target="../embeddings/oleObject81.bin"/><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oleObject" Target="../embeddings/oleObject82.bin"/><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image" Target="../media/image95.jpeg"/><Relationship Id="rId1" Type="http://schemas.openxmlformats.org/officeDocument/2006/relationships/slideLayout" Target="../slideLayouts/slideLayout7.xml"/><Relationship Id="rId4" Type="http://schemas.openxmlformats.org/officeDocument/2006/relationships/image" Target="../media/image96.wmf"/></Relationships>
</file>

<file path=ppt/slides/_rels/slide75.x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oleObject" Target="../embeddings/oleObject84.bin"/><Relationship Id="rId1" Type="http://schemas.openxmlformats.org/officeDocument/2006/relationships/slideLayout" Target="../slideLayouts/slideLayout2.xml"/><Relationship Id="rId5" Type="http://schemas.openxmlformats.org/officeDocument/2006/relationships/image" Target="../media/image98.wmf"/><Relationship Id="rId4" Type="http://schemas.openxmlformats.org/officeDocument/2006/relationships/oleObject" Target="../embeddings/oleObject85.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DE276FF-89A3-351C-63C8-A7CBDB64035A}"/>
              </a:ext>
            </a:extLst>
          </p:cNvPr>
          <p:cNvSpPr>
            <a:spLocks noGrp="1" noRot="1"/>
          </p:cNvSpPr>
          <p:nvPr>
            <p:ph type="ctrTitle"/>
          </p:nvPr>
        </p:nvSpPr>
        <p:spPr/>
        <p:txBody>
          <a:bodyPr/>
          <a:lstStyle/>
          <a:p>
            <a:pPr eaLnBrk="1" hangingPunct="1"/>
            <a:r>
              <a:rPr lang="zh-CN" altLang="en-US" b="1">
                <a:solidFill>
                  <a:srgbClr val="7030A0"/>
                </a:solidFill>
                <a:latin typeface="微软雅黑" panose="020B0503020204020204" pitchFamily="34" charset="-122"/>
                <a:ea typeface="微软雅黑" panose="020B0503020204020204" pitchFamily="34" charset="-122"/>
              </a:rPr>
              <a:t>第六章  固体的热特性</a:t>
            </a:r>
          </a:p>
        </p:txBody>
      </p:sp>
      <p:sp>
        <p:nvSpPr>
          <p:cNvPr id="12291" name="Rectangle 3">
            <a:extLst>
              <a:ext uri="{FF2B5EF4-FFF2-40B4-BE49-F238E27FC236}">
                <a16:creationId xmlns:a16="http://schemas.microsoft.com/office/drawing/2014/main" id="{746B2715-2759-8EF9-11A6-44C56F56F3CD}"/>
              </a:ext>
            </a:extLst>
          </p:cNvPr>
          <p:cNvSpPr>
            <a:spLocks noGrp="1" noRot="1" noChangeArrowheads="1"/>
          </p:cNvSpPr>
          <p:nvPr>
            <p:ph type="subTitle" idx="1"/>
          </p:nvPr>
        </p:nvSpPr>
        <p:spPr/>
        <p:txBody>
          <a:bodyPr rtlCol="0">
            <a:normAutofit/>
          </a:bodyPr>
          <a:lstStyle/>
          <a:p>
            <a:pPr eaLnBrk="1" fontAlgn="auto" hangingPunct="1">
              <a:spcAft>
                <a:spcPts val="0"/>
              </a:spcAft>
              <a:defRPr/>
            </a:pPr>
            <a:endParaRPr lang="en-US" altLang="zh-CN" b="1" dirty="0">
              <a:latin typeface="微软雅黑" panose="020B0503020204020204" pitchFamily="34" charset="-122"/>
              <a:ea typeface="微软雅黑" panose="020B0503020204020204" pitchFamily="34" charset="-122"/>
            </a:endParaRPr>
          </a:p>
          <a:p>
            <a:pPr eaLnBrk="1" fontAlgn="auto" hangingPunct="1">
              <a:spcAft>
                <a:spcPts val="0"/>
              </a:spcAft>
              <a:defRPr/>
            </a:pPr>
            <a:r>
              <a:rPr lang="zh-CN" altLang="en-US" b="1" dirty="0">
                <a:latin typeface="微软雅黑" panose="020B0503020204020204" pitchFamily="34" charset="-122"/>
                <a:ea typeface="微软雅黑" panose="020B0503020204020204" pitchFamily="34" charset="-122"/>
              </a:rPr>
              <a:t>清华大学电子系</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5">
            <a:extLst>
              <a:ext uri="{FF2B5EF4-FFF2-40B4-BE49-F238E27FC236}">
                <a16:creationId xmlns:a16="http://schemas.microsoft.com/office/drawing/2014/main" id="{5AC2B1E1-A0CA-B752-88F9-9EFF461D622F}"/>
              </a:ext>
            </a:extLst>
          </p:cNvPr>
          <p:cNvSpPr txBox="1">
            <a:spLocks noChangeArrowheads="1"/>
          </p:cNvSpPr>
          <p:nvPr/>
        </p:nvSpPr>
        <p:spPr bwMode="auto">
          <a:xfrm>
            <a:off x="577850" y="1371600"/>
            <a:ext cx="7993063" cy="892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线性谐振子是描述物质微观运动特性的基本数学模型</a:t>
            </a:r>
            <a:r>
              <a:rPr lang="en-US" altLang="zh-CN"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也是量子力学中一个可以精确求解的能量本征值问题</a:t>
            </a:r>
            <a:r>
              <a:rPr lang="en-US" altLang="zh-CN"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339" name="Text Box 6">
            <a:extLst>
              <a:ext uri="{FF2B5EF4-FFF2-40B4-BE49-F238E27FC236}">
                <a16:creationId xmlns:a16="http://schemas.microsoft.com/office/drawing/2014/main" id="{C1E9EF5D-7BC5-7873-F556-DD57D5C9F95C}"/>
              </a:ext>
            </a:extLst>
          </p:cNvPr>
          <p:cNvSpPr txBox="1">
            <a:spLocks noChangeArrowheads="1"/>
          </p:cNvSpPr>
          <p:nvPr/>
        </p:nvSpPr>
        <p:spPr bwMode="auto">
          <a:xfrm>
            <a:off x="119063" y="258763"/>
            <a:ext cx="89058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回顾：谐振子的能量本征值和本征函数</a:t>
            </a:r>
            <a:endPar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98504" name="Text Box 8">
            <a:extLst>
              <a:ext uri="{FF2B5EF4-FFF2-40B4-BE49-F238E27FC236}">
                <a16:creationId xmlns:a16="http://schemas.microsoft.com/office/drawing/2014/main" id="{C9449942-0D87-A66A-8241-62D8F9EFD006}"/>
              </a:ext>
            </a:extLst>
          </p:cNvPr>
          <p:cNvSpPr txBox="1">
            <a:spLocks noChangeArrowheads="1"/>
          </p:cNvSpPr>
          <p:nvPr/>
        </p:nvSpPr>
        <p:spPr bwMode="auto">
          <a:xfrm>
            <a:off x="577850" y="2290763"/>
            <a:ext cx="799306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6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用</a:t>
            </a:r>
            <a:r>
              <a:rPr lang="en-US" altLang="zh-CN" sz="26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Schrodinger </a:t>
            </a:r>
            <a:r>
              <a:rPr lang="zh-CN" altLang="en-US" sz="26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的能量本征方程来求出谐振子的能量本征值和本征函数</a:t>
            </a:r>
          </a:p>
        </p:txBody>
      </p:sp>
      <p:sp>
        <p:nvSpPr>
          <p:cNvPr id="14341" name="Rectangle 11">
            <a:extLst>
              <a:ext uri="{FF2B5EF4-FFF2-40B4-BE49-F238E27FC236}">
                <a16:creationId xmlns:a16="http://schemas.microsoft.com/office/drawing/2014/main" id="{ADB57CC7-7A89-978A-5B22-EBDC7DC13818}"/>
              </a:ext>
            </a:extLst>
          </p:cNvPr>
          <p:cNvSpPr>
            <a:spLocks noChangeArrowheads="1"/>
          </p:cNvSpPr>
          <p:nvPr/>
        </p:nvSpPr>
        <p:spPr bwMode="auto">
          <a:xfrm>
            <a:off x="0" y="-246063"/>
            <a:ext cx="184150" cy="492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898506" name="Object 2">
            <a:extLst>
              <a:ext uri="{FF2B5EF4-FFF2-40B4-BE49-F238E27FC236}">
                <a16:creationId xmlns:a16="http://schemas.microsoft.com/office/drawing/2014/main" id="{71800FCC-F1C9-F1D5-A6AF-8DB0DB21E635}"/>
              </a:ext>
            </a:extLst>
          </p:cNvPr>
          <p:cNvGraphicFramePr>
            <a:graphicFrameLocks noChangeAspect="1"/>
          </p:cNvGraphicFramePr>
          <p:nvPr/>
        </p:nvGraphicFramePr>
        <p:xfrm>
          <a:off x="5292725" y="4149725"/>
          <a:ext cx="2016125" cy="939800"/>
        </p:xfrm>
        <a:graphic>
          <a:graphicData uri="http://schemas.openxmlformats.org/presentationml/2006/ole">
            <mc:AlternateContent xmlns:mc="http://schemas.openxmlformats.org/markup-compatibility/2006">
              <mc:Choice xmlns:v="urn:schemas-microsoft-com:vml" Requires="v">
                <p:oleObj name="Equation" r:id="rId3" imgW="837836" imgH="393529" progId="Equation.DSMT4">
                  <p:embed/>
                </p:oleObj>
              </mc:Choice>
              <mc:Fallback>
                <p:oleObj name="Equation" r:id="rId3" imgW="837836" imgH="393529"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4149725"/>
                        <a:ext cx="201612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98508" name="Text Box 12">
            <a:extLst>
              <a:ext uri="{FF2B5EF4-FFF2-40B4-BE49-F238E27FC236}">
                <a16:creationId xmlns:a16="http://schemas.microsoft.com/office/drawing/2014/main" id="{25225B91-12EC-A1F7-02B8-D94841EC5A36}"/>
              </a:ext>
            </a:extLst>
          </p:cNvPr>
          <p:cNvSpPr txBox="1">
            <a:spLocks noChangeArrowheads="1"/>
          </p:cNvSpPr>
          <p:nvPr/>
        </p:nvSpPr>
        <p:spPr bwMode="auto">
          <a:xfrm>
            <a:off x="577850" y="3230563"/>
            <a:ext cx="7993063"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取谐振子的平衡位置为坐标原点，并选原点为势能的零点，则一维谐振子的势能可表示为：</a:t>
            </a:r>
          </a:p>
        </p:txBody>
      </p:sp>
      <p:grpSp>
        <p:nvGrpSpPr>
          <p:cNvPr id="2" name="Group 20">
            <a:extLst>
              <a:ext uri="{FF2B5EF4-FFF2-40B4-BE49-F238E27FC236}">
                <a16:creationId xmlns:a16="http://schemas.microsoft.com/office/drawing/2014/main" id="{4C510AD2-0F2C-5938-2050-CC4E7D433A2C}"/>
              </a:ext>
            </a:extLst>
          </p:cNvPr>
          <p:cNvGrpSpPr>
            <a:grpSpLocks/>
          </p:cNvGrpSpPr>
          <p:nvPr/>
        </p:nvGrpSpPr>
        <p:grpSpPr bwMode="auto">
          <a:xfrm>
            <a:off x="611188" y="4149725"/>
            <a:ext cx="3600450" cy="935038"/>
            <a:chOff x="385" y="2704"/>
            <a:chExt cx="2268" cy="589"/>
          </a:xfrm>
        </p:grpSpPr>
        <p:grpSp>
          <p:nvGrpSpPr>
            <p:cNvPr id="14352" name="Group 18">
              <a:extLst>
                <a:ext uri="{FF2B5EF4-FFF2-40B4-BE49-F238E27FC236}">
                  <a16:creationId xmlns:a16="http://schemas.microsoft.com/office/drawing/2014/main" id="{5CA68B9E-A4E1-978D-E80D-79BDE03DF7CF}"/>
                </a:ext>
              </a:extLst>
            </p:cNvPr>
            <p:cNvGrpSpPr>
              <a:grpSpLocks/>
            </p:cNvGrpSpPr>
            <p:nvPr/>
          </p:nvGrpSpPr>
          <p:grpSpPr bwMode="auto">
            <a:xfrm>
              <a:off x="529" y="2704"/>
              <a:ext cx="1897" cy="545"/>
              <a:chOff x="529" y="2704"/>
              <a:chExt cx="1897" cy="545"/>
            </a:xfrm>
          </p:grpSpPr>
          <p:sp>
            <p:nvSpPr>
              <p:cNvPr id="14354" name="Text Box 9">
                <a:extLst>
                  <a:ext uri="{FF2B5EF4-FFF2-40B4-BE49-F238E27FC236}">
                    <a16:creationId xmlns:a16="http://schemas.microsoft.com/office/drawing/2014/main" id="{D7F331C0-552F-CBEF-3A08-E9B523C62173}"/>
                  </a:ext>
                </a:extLst>
              </p:cNvPr>
              <p:cNvSpPr txBox="1">
                <a:spLocks noChangeArrowheads="1"/>
              </p:cNvSpPr>
              <p:nvPr/>
            </p:nvSpPr>
            <p:spPr bwMode="auto">
              <a:xfrm>
                <a:off x="872" y="2823"/>
                <a:ext cx="11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4355" name="Object 5">
                <a:extLst>
                  <a:ext uri="{FF2B5EF4-FFF2-40B4-BE49-F238E27FC236}">
                    <a16:creationId xmlns:a16="http://schemas.microsoft.com/office/drawing/2014/main" id="{22169326-458E-FC71-EDF7-E695AB1C62E4}"/>
                  </a:ext>
                </a:extLst>
              </p:cNvPr>
              <p:cNvGraphicFramePr>
                <a:graphicFrameLocks noChangeAspect="1"/>
              </p:cNvGraphicFramePr>
              <p:nvPr/>
            </p:nvGraphicFramePr>
            <p:xfrm>
              <a:off x="529" y="2976"/>
              <a:ext cx="1897" cy="273"/>
            </p:xfrm>
            <a:graphic>
              <a:graphicData uri="http://schemas.openxmlformats.org/presentationml/2006/ole">
                <mc:AlternateContent xmlns:mc="http://schemas.openxmlformats.org/markup-compatibility/2006">
                  <mc:Choice xmlns:v="urn:schemas-microsoft-com:vml" Requires="v">
                    <p:oleObj name="Equation" r:id="rId5" imgW="1256755" imgH="177723" progId="Equation.DSMT4">
                      <p:embed/>
                    </p:oleObj>
                  </mc:Choice>
                  <mc:Fallback>
                    <p:oleObj name="Equation" r:id="rId5" imgW="1256755" imgH="177723"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 y="2976"/>
                            <a:ext cx="189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56" name="Text Box 17">
                <a:extLst>
                  <a:ext uri="{FF2B5EF4-FFF2-40B4-BE49-F238E27FC236}">
                    <a16:creationId xmlns:a16="http://schemas.microsoft.com/office/drawing/2014/main" id="{14F0B04C-4934-179A-8638-92122E9AE0B0}"/>
                  </a:ext>
                </a:extLst>
              </p:cNvPr>
              <p:cNvSpPr txBox="1">
                <a:spLocks noChangeArrowheads="1"/>
              </p:cNvSpPr>
              <p:nvPr/>
            </p:nvSpPr>
            <p:spPr bwMode="auto">
              <a:xfrm>
                <a:off x="839" y="2704"/>
                <a:ext cx="133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Hooke</a:t>
                </a:r>
                <a:r>
                  <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定律：</a:t>
                </a:r>
              </a:p>
            </p:txBody>
          </p:sp>
        </p:grpSp>
        <p:sp>
          <p:nvSpPr>
            <p:cNvPr id="14353" name="Rectangle 19">
              <a:extLst>
                <a:ext uri="{FF2B5EF4-FFF2-40B4-BE49-F238E27FC236}">
                  <a16:creationId xmlns:a16="http://schemas.microsoft.com/office/drawing/2014/main" id="{E010AB81-57B9-E04E-EF52-BE056208F0EF}"/>
                </a:ext>
              </a:extLst>
            </p:cNvPr>
            <p:cNvSpPr>
              <a:spLocks noChangeArrowheads="1"/>
            </p:cNvSpPr>
            <p:nvPr/>
          </p:nvSpPr>
          <p:spPr bwMode="auto">
            <a:xfrm>
              <a:off x="385" y="2704"/>
              <a:ext cx="2268" cy="589"/>
            </a:xfrm>
            <a:prstGeom prst="rect">
              <a:avLst/>
            </a:prstGeom>
            <a:noFill/>
            <a:ln w="952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 name="Group 26">
            <a:extLst>
              <a:ext uri="{FF2B5EF4-FFF2-40B4-BE49-F238E27FC236}">
                <a16:creationId xmlns:a16="http://schemas.microsoft.com/office/drawing/2014/main" id="{701D1149-4571-17B9-0485-A99B45B964B6}"/>
              </a:ext>
            </a:extLst>
          </p:cNvPr>
          <p:cNvGrpSpPr>
            <a:grpSpLocks/>
          </p:cNvGrpSpPr>
          <p:nvPr/>
        </p:nvGrpSpPr>
        <p:grpSpPr bwMode="auto">
          <a:xfrm>
            <a:off x="538163" y="5373688"/>
            <a:ext cx="2305050" cy="1035050"/>
            <a:chOff x="249" y="3413"/>
            <a:chExt cx="1452" cy="652"/>
          </a:xfrm>
        </p:grpSpPr>
        <p:sp>
          <p:nvSpPr>
            <p:cNvPr id="14349" name="Rectangle 25">
              <a:extLst>
                <a:ext uri="{FF2B5EF4-FFF2-40B4-BE49-F238E27FC236}">
                  <a16:creationId xmlns:a16="http://schemas.microsoft.com/office/drawing/2014/main" id="{E4C3061D-56B9-9B3C-1A71-561444EE63AB}"/>
                </a:ext>
              </a:extLst>
            </p:cNvPr>
            <p:cNvSpPr>
              <a:spLocks noChangeArrowheads="1"/>
            </p:cNvSpPr>
            <p:nvPr/>
          </p:nvSpPr>
          <p:spPr bwMode="auto">
            <a:xfrm>
              <a:off x="249" y="3430"/>
              <a:ext cx="1452" cy="63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4350" name="Object 4">
              <a:extLst>
                <a:ext uri="{FF2B5EF4-FFF2-40B4-BE49-F238E27FC236}">
                  <a16:creationId xmlns:a16="http://schemas.microsoft.com/office/drawing/2014/main" id="{5C7E7B57-CA6F-E025-1135-B93C101FBCD5}"/>
                </a:ext>
              </a:extLst>
            </p:cNvPr>
            <p:cNvGraphicFramePr>
              <a:graphicFrameLocks noChangeAspect="1"/>
            </p:cNvGraphicFramePr>
            <p:nvPr/>
          </p:nvGraphicFramePr>
          <p:xfrm>
            <a:off x="431" y="3702"/>
            <a:ext cx="1134" cy="345"/>
          </p:xfrm>
          <a:graphic>
            <a:graphicData uri="http://schemas.openxmlformats.org/presentationml/2006/ole">
              <mc:AlternateContent xmlns:mc="http://schemas.openxmlformats.org/markup-compatibility/2006">
                <mc:Choice xmlns:v="urn:schemas-microsoft-com:vml" Requires="v">
                  <p:oleObj name="Equation" r:id="rId7" imgW="749300" imgH="228600" progId="Equation.DSMT4">
                    <p:embed/>
                  </p:oleObj>
                </mc:Choice>
                <mc:Fallback>
                  <p:oleObj name="Equation" r:id="rId7" imgW="749300" imgH="2286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 y="3702"/>
                          <a:ext cx="1134"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51" name="Text Box 23">
              <a:extLst>
                <a:ext uri="{FF2B5EF4-FFF2-40B4-BE49-F238E27FC236}">
                  <a16:creationId xmlns:a16="http://schemas.microsoft.com/office/drawing/2014/main" id="{3B7A74D4-196F-9FF2-AFF6-F0DA29B1FDE8}"/>
                </a:ext>
              </a:extLst>
            </p:cNvPr>
            <p:cNvSpPr txBox="1">
              <a:spLocks noChangeArrowheads="1"/>
            </p:cNvSpPr>
            <p:nvPr/>
          </p:nvSpPr>
          <p:spPr bwMode="auto">
            <a:xfrm>
              <a:off x="327" y="3413"/>
              <a:ext cx="53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令：</a:t>
              </a:r>
            </a:p>
          </p:txBody>
        </p:sp>
      </p:grpSp>
      <p:sp>
        <p:nvSpPr>
          <p:cNvPr id="14346" name="灯片编号占位符 5">
            <a:extLst>
              <a:ext uri="{FF2B5EF4-FFF2-40B4-BE49-F238E27FC236}">
                <a16:creationId xmlns:a16="http://schemas.microsoft.com/office/drawing/2014/main" id="{6E037CFE-0846-05D8-6658-AB338F19B63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E3DCE19-4654-4D54-A92C-64FAD9DE6D6C}"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10</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898517" name="Object 3">
            <a:extLst>
              <a:ext uri="{FF2B5EF4-FFF2-40B4-BE49-F238E27FC236}">
                <a16:creationId xmlns:a16="http://schemas.microsoft.com/office/drawing/2014/main" id="{18DD887D-704C-7811-E1F2-9E6DE11B60CF}"/>
              </a:ext>
            </a:extLst>
          </p:cNvPr>
          <p:cNvGraphicFramePr>
            <a:graphicFrameLocks noChangeAspect="1"/>
          </p:cNvGraphicFramePr>
          <p:nvPr>
            <p:extLst>
              <p:ext uri="{D42A27DB-BD31-4B8C-83A1-F6EECF244321}">
                <p14:modId xmlns:p14="http://schemas.microsoft.com/office/powerpoint/2010/main" val="3226459536"/>
              </p:ext>
            </p:extLst>
          </p:nvPr>
        </p:nvGraphicFramePr>
        <p:xfrm>
          <a:off x="2987675" y="5564188"/>
          <a:ext cx="5688013" cy="1203325"/>
        </p:xfrm>
        <a:graphic>
          <a:graphicData uri="http://schemas.openxmlformats.org/presentationml/2006/ole">
            <mc:AlternateContent xmlns:mc="http://schemas.openxmlformats.org/markup-compatibility/2006">
              <mc:Choice xmlns:v="urn:schemas-microsoft-com:vml" Requires="v">
                <p:oleObj name="Equation" r:id="rId9" imgW="2298700" imgH="482600" progId="Equation.DSMT4">
                  <p:embed/>
                </p:oleObj>
              </mc:Choice>
              <mc:Fallback>
                <p:oleObj name="Equation" r:id="rId9" imgW="2298700" imgH="482600" progId="Equation.DSMT4">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7675" y="5564188"/>
                        <a:ext cx="5688013" cy="12033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98520" name="Text Box 24">
            <a:extLst>
              <a:ext uri="{FF2B5EF4-FFF2-40B4-BE49-F238E27FC236}">
                <a16:creationId xmlns:a16="http://schemas.microsoft.com/office/drawing/2014/main" id="{A67AAA59-5D88-F34A-DB1C-ADAF32B33029}"/>
              </a:ext>
            </a:extLst>
          </p:cNvPr>
          <p:cNvSpPr txBox="1">
            <a:spLocks noChangeArrowheads="1"/>
          </p:cNvSpPr>
          <p:nvPr/>
        </p:nvSpPr>
        <p:spPr bwMode="auto">
          <a:xfrm>
            <a:off x="2987675" y="5084763"/>
            <a:ext cx="48291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一维谐振子的能量本征值方程：</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98504"/>
                                        </p:tgtEl>
                                        <p:attrNameLst>
                                          <p:attrName>style.visibility</p:attrName>
                                        </p:attrNameLst>
                                      </p:cBhvr>
                                      <p:to>
                                        <p:strVal val="visible"/>
                                      </p:to>
                                    </p:set>
                                    <p:animEffect transition="in" filter="dissolve">
                                      <p:cBhvr>
                                        <p:cTn id="7" dur="500"/>
                                        <p:tgtEl>
                                          <p:spTgt spid="18985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98508"/>
                                        </p:tgtEl>
                                        <p:attrNameLst>
                                          <p:attrName>style.visibility</p:attrName>
                                        </p:attrNameLst>
                                      </p:cBhvr>
                                      <p:to>
                                        <p:strVal val="visible"/>
                                      </p:to>
                                    </p:set>
                                    <p:animEffect transition="in" filter="dissolve">
                                      <p:cBhvr>
                                        <p:cTn id="12" dur="500"/>
                                        <p:tgtEl>
                                          <p:spTgt spid="18985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898506"/>
                                        </p:tgtEl>
                                        <p:attrNameLst>
                                          <p:attrName>style.visibility</p:attrName>
                                        </p:attrNameLst>
                                      </p:cBhvr>
                                      <p:to>
                                        <p:strVal val="visible"/>
                                      </p:to>
                                    </p:set>
                                    <p:animEffect transition="in" filter="dissolve">
                                      <p:cBhvr>
                                        <p:cTn id="17" dur="500"/>
                                        <p:tgtEl>
                                          <p:spTgt spid="18985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lide(fromLef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898517"/>
                                        </p:tgtEl>
                                        <p:attrNameLst>
                                          <p:attrName>style.visibility</p:attrName>
                                        </p:attrNameLst>
                                      </p:cBhvr>
                                      <p:to>
                                        <p:strVal val="visible"/>
                                      </p:to>
                                    </p:set>
                                    <p:animEffect transition="in" filter="dissolve">
                                      <p:cBhvr>
                                        <p:cTn id="32" dur="500"/>
                                        <p:tgtEl>
                                          <p:spTgt spid="1898517"/>
                                        </p:tgtEl>
                                      </p:cBhvr>
                                    </p:animEffect>
                                  </p:childTnLst>
                                </p:cTn>
                              </p:par>
                              <p:par>
                                <p:cTn id="33" presetID="9" presetClass="entr" presetSubtype="0" fill="hold" nodeType="withEffect">
                                  <p:stCondLst>
                                    <p:cond delay="0"/>
                                  </p:stCondLst>
                                  <p:childTnLst>
                                    <p:set>
                                      <p:cBhvr>
                                        <p:cTn id="34" dur="1" fill="hold">
                                          <p:stCondLst>
                                            <p:cond delay="0"/>
                                          </p:stCondLst>
                                        </p:cTn>
                                        <p:tgtEl>
                                          <p:spTgt spid="1898520"/>
                                        </p:tgtEl>
                                        <p:attrNameLst>
                                          <p:attrName>style.visibility</p:attrName>
                                        </p:attrNameLst>
                                      </p:cBhvr>
                                      <p:to>
                                        <p:strVal val="visible"/>
                                      </p:to>
                                    </p:set>
                                    <p:animEffect transition="in" filter="dissolve">
                                      <p:cBhvr>
                                        <p:cTn id="35" dur="500"/>
                                        <p:tgtEl>
                                          <p:spTgt spid="1898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8504" grpId="0"/>
      <p:bldP spid="1898508" grpId="0"/>
      <p:bldP spid="18985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3">
            <a:extLst>
              <a:ext uri="{FF2B5EF4-FFF2-40B4-BE49-F238E27FC236}">
                <a16:creationId xmlns:a16="http://schemas.microsoft.com/office/drawing/2014/main" id="{2218D89F-0AE4-129F-1ECE-17390FB8C7D9}"/>
              </a:ext>
            </a:extLst>
          </p:cNvPr>
          <p:cNvSpPr txBox="1">
            <a:spLocks noChangeArrowheads="1"/>
          </p:cNvSpPr>
          <p:nvPr/>
        </p:nvSpPr>
        <p:spPr bwMode="auto">
          <a:xfrm>
            <a:off x="119063" y="258763"/>
            <a:ext cx="89058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回顾：谐振子的能量本征值和本征函数</a:t>
            </a:r>
            <a:endPar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387" name="Rectangle 5">
            <a:extLst>
              <a:ext uri="{FF2B5EF4-FFF2-40B4-BE49-F238E27FC236}">
                <a16:creationId xmlns:a16="http://schemas.microsoft.com/office/drawing/2014/main" id="{CFF350AC-5B21-6BE1-8573-D44C059BDA08}"/>
              </a:ext>
            </a:extLst>
          </p:cNvPr>
          <p:cNvSpPr>
            <a:spLocks noChangeArrowheads="1"/>
          </p:cNvSpPr>
          <p:nvPr/>
        </p:nvSpPr>
        <p:spPr bwMode="auto">
          <a:xfrm>
            <a:off x="0" y="-246063"/>
            <a:ext cx="184150" cy="492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6388" name="Object 2">
            <a:extLst>
              <a:ext uri="{FF2B5EF4-FFF2-40B4-BE49-F238E27FC236}">
                <a16:creationId xmlns:a16="http://schemas.microsoft.com/office/drawing/2014/main" id="{4CBB98B5-B926-A126-2578-4D9407FA013F}"/>
              </a:ext>
            </a:extLst>
          </p:cNvPr>
          <p:cNvGraphicFramePr>
            <a:graphicFrameLocks noChangeAspect="1"/>
          </p:cNvGraphicFramePr>
          <p:nvPr/>
        </p:nvGraphicFramePr>
        <p:xfrm>
          <a:off x="2987675" y="1712913"/>
          <a:ext cx="5688013" cy="1203325"/>
        </p:xfrm>
        <a:graphic>
          <a:graphicData uri="http://schemas.openxmlformats.org/presentationml/2006/ole">
            <mc:AlternateContent xmlns:mc="http://schemas.openxmlformats.org/markup-compatibility/2006">
              <mc:Choice xmlns:v="urn:schemas-microsoft-com:vml" Requires="v">
                <p:oleObj name="Equation" r:id="rId2" imgW="2298700" imgH="482600" progId="Equation.DSMT4">
                  <p:embed/>
                </p:oleObj>
              </mc:Choice>
              <mc:Fallback>
                <p:oleObj name="Equation" r:id="rId2" imgW="2298700" imgH="4826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1712913"/>
                        <a:ext cx="5688013" cy="12033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6389" name="Group 18">
            <a:extLst>
              <a:ext uri="{FF2B5EF4-FFF2-40B4-BE49-F238E27FC236}">
                <a16:creationId xmlns:a16="http://schemas.microsoft.com/office/drawing/2014/main" id="{2E59E1BE-8EAF-6ECC-D0E6-486E90E7FB84}"/>
              </a:ext>
            </a:extLst>
          </p:cNvPr>
          <p:cNvGrpSpPr>
            <a:grpSpLocks/>
          </p:cNvGrpSpPr>
          <p:nvPr/>
        </p:nvGrpSpPr>
        <p:grpSpPr bwMode="auto">
          <a:xfrm>
            <a:off x="180975" y="1752600"/>
            <a:ext cx="2305050" cy="1028700"/>
            <a:chOff x="249" y="3417"/>
            <a:chExt cx="1452" cy="648"/>
          </a:xfrm>
        </p:grpSpPr>
        <p:sp>
          <p:nvSpPr>
            <p:cNvPr id="16408" name="Rectangle 19">
              <a:extLst>
                <a:ext uri="{FF2B5EF4-FFF2-40B4-BE49-F238E27FC236}">
                  <a16:creationId xmlns:a16="http://schemas.microsoft.com/office/drawing/2014/main" id="{E12EE11E-A159-9F6A-1DAD-869F14F2E489}"/>
                </a:ext>
              </a:extLst>
            </p:cNvPr>
            <p:cNvSpPr>
              <a:spLocks noChangeArrowheads="1"/>
            </p:cNvSpPr>
            <p:nvPr/>
          </p:nvSpPr>
          <p:spPr bwMode="auto">
            <a:xfrm>
              <a:off x="249" y="3430"/>
              <a:ext cx="1452" cy="63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6409" name="Object 8">
              <a:extLst>
                <a:ext uri="{FF2B5EF4-FFF2-40B4-BE49-F238E27FC236}">
                  <a16:creationId xmlns:a16="http://schemas.microsoft.com/office/drawing/2014/main" id="{B5C44D87-5A9C-7F4C-4663-740F6D514C4B}"/>
                </a:ext>
              </a:extLst>
            </p:cNvPr>
            <p:cNvGraphicFramePr>
              <a:graphicFrameLocks noChangeAspect="1"/>
            </p:cNvGraphicFramePr>
            <p:nvPr/>
          </p:nvGraphicFramePr>
          <p:xfrm>
            <a:off x="423" y="3685"/>
            <a:ext cx="1134" cy="345"/>
          </p:xfrm>
          <a:graphic>
            <a:graphicData uri="http://schemas.openxmlformats.org/presentationml/2006/ole">
              <mc:AlternateContent xmlns:mc="http://schemas.openxmlformats.org/markup-compatibility/2006">
                <mc:Choice xmlns:v="urn:schemas-microsoft-com:vml" Requires="v">
                  <p:oleObj name="Equation" r:id="rId4" imgW="749300" imgH="228600" progId="Equation.DSMT4">
                    <p:embed/>
                  </p:oleObj>
                </mc:Choice>
                <mc:Fallback>
                  <p:oleObj name="Equation" r:id="rId4" imgW="749300" imgH="2286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 y="3685"/>
                          <a:ext cx="1134"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10" name="Text Box 21">
              <a:extLst>
                <a:ext uri="{FF2B5EF4-FFF2-40B4-BE49-F238E27FC236}">
                  <a16:creationId xmlns:a16="http://schemas.microsoft.com/office/drawing/2014/main" id="{871313B1-209F-B9B1-E360-6DE623E51BDF}"/>
                </a:ext>
              </a:extLst>
            </p:cNvPr>
            <p:cNvSpPr txBox="1">
              <a:spLocks noChangeArrowheads="1"/>
            </p:cNvSpPr>
            <p:nvPr/>
          </p:nvSpPr>
          <p:spPr bwMode="auto">
            <a:xfrm>
              <a:off x="366" y="3417"/>
              <a:ext cx="53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令：</a:t>
              </a:r>
            </a:p>
          </p:txBody>
        </p:sp>
      </p:grpSp>
      <p:sp>
        <p:nvSpPr>
          <p:cNvPr id="16390" name="Text Box 22">
            <a:extLst>
              <a:ext uri="{FF2B5EF4-FFF2-40B4-BE49-F238E27FC236}">
                <a16:creationId xmlns:a16="http://schemas.microsoft.com/office/drawing/2014/main" id="{C5D2AE56-9505-679E-BD63-162B0AB44DEA}"/>
              </a:ext>
            </a:extLst>
          </p:cNvPr>
          <p:cNvSpPr txBox="1">
            <a:spLocks noChangeArrowheads="1"/>
          </p:cNvSpPr>
          <p:nvPr/>
        </p:nvSpPr>
        <p:spPr bwMode="auto">
          <a:xfrm>
            <a:off x="2987675" y="1139825"/>
            <a:ext cx="48291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6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一维谐振子的能量本征值方程：</a:t>
            </a:r>
          </a:p>
        </p:txBody>
      </p:sp>
      <p:sp>
        <p:nvSpPr>
          <p:cNvPr id="16391" name="Rectangle 25">
            <a:extLst>
              <a:ext uri="{FF2B5EF4-FFF2-40B4-BE49-F238E27FC236}">
                <a16:creationId xmlns:a16="http://schemas.microsoft.com/office/drawing/2014/main" id="{FA56A465-24DD-FF3B-92EE-1FB5BF7E121A}"/>
              </a:ext>
            </a:extLst>
          </p:cNvPr>
          <p:cNvSpPr>
            <a:spLocks noChangeArrowheads="1"/>
          </p:cNvSpPr>
          <p:nvPr/>
        </p:nvSpPr>
        <p:spPr bwMode="auto">
          <a:xfrm>
            <a:off x="0" y="-246063"/>
            <a:ext cx="184150" cy="492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392" name="Rectangle 27">
            <a:extLst>
              <a:ext uri="{FF2B5EF4-FFF2-40B4-BE49-F238E27FC236}">
                <a16:creationId xmlns:a16="http://schemas.microsoft.com/office/drawing/2014/main" id="{39DE5205-B846-122B-4838-A581DAAAE9F5}"/>
              </a:ext>
            </a:extLst>
          </p:cNvPr>
          <p:cNvSpPr>
            <a:spLocks noChangeArrowheads="1"/>
          </p:cNvSpPr>
          <p:nvPr/>
        </p:nvSpPr>
        <p:spPr bwMode="auto">
          <a:xfrm>
            <a:off x="0" y="-246063"/>
            <a:ext cx="184150" cy="492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393" name="Rectangle 30">
            <a:extLst>
              <a:ext uri="{FF2B5EF4-FFF2-40B4-BE49-F238E27FC236}">
                <a16:creationId xmlns:a16="http://schemas.microsoft.com/office/drawing/2014/main" id="{DD0109E4-2929-17D5-E5F6-CF08A098E117}"/>
              </a:ext>
            </a:extLst>
          </p:cNvPr>
          <p:cNvSpPr>
            <a:spLocks noChangeArrowheads="1"/>
          </p:cNvSpPr>
          <p:nvPr/>
        </p:nvSpPr>
        <p:spPr bwMode="auto">
          <a:xfrm>
            <a:off x="0" y="-246063"/>
            <a:ext cx="184150" cy="492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Group 36">
            <a:extLst>
              <a:ext uri="{FF2B5EF4-FFF2-40B4-BE49-F238E27FC236}">
                <a16:creationId xmlns:a16="http://schemas.microsoft.com/office/drawing/2014/main" id="{4DADEFA6-6C39-2615-5766-CDB547EAD66A}"/>
              </a:ext>
            </a:extLst>
          </p:cNvPr>
          <p:cNvGrpSpPr>
            <a:grpSpLocks/>
          </p:cNvGrpSpPr>
          <p:nvPr/>
        </p:nvGrpSpPr>
        <p:grpSpPr bwMode="auto">
          <a:xfrm>
            <a:off x="0" y="3067050"/>
            <a:ext cx="8386763" cy="1154113"/>
            <a:chOff x="0" y="1818"/>
            <a:chExt cx="5283" cy="727"/>
          </a:xfrm>
        </p:grpSpPr>
        <p:sp>
          <p:nvSpPr>
            <p:cNvPr id="16403" name="Text Box 23">
              <a:extLst>
                <a:ext uri="{FF2B5EF4-FFF2-40B4-BE49-F238E27FC236}">
                  <a16:creationId xmlns:a16="http://schemas.microsoft.com/office/drawing/2014/main" id="{8B0FE463-68B3-4BD6-E3CC-7910A9E99135}"/>
                </a:ext>
              </a:extLst>
            </p:cNvPr>
            <p:cNvSpPr txBox="1">
              <a:spLocks noChangeArrowheads="1"/>
            </p:cNvSpPr>
            <p:nvPr/>
          </p:nvSpPr>
          <p:spPr bwMode="auto">
            <a:xfrm>
              <a:off x="231" y="1818"/>
              <a:ext cx="505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理想的谐振子势是一个无限深的势阱，只存在束缚态</a:t>
              </a:r>
              <a:r>
                <a:rPr lang="en-US" altLang="zh-CN"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p:txBody>
        </p:sp>
        <p:graphicFrame>
          <p:nvGraphicFramePr>
            <p:cNvPr id="16404" name="Object 4">
              <a:extLst>
                <a:ext uri="{FF2B5EF4-FFF2-40B4-BE49-F238E27FC236}">
                  <a16:creationId xmlns:a16="http://schemas.microsoft.com/office/drawing/2014/main" id="{652DAE3B-7B2E-860C-768B-8A6F430F4257}"/>
                </a:ext>
              </a:extLst>
            </p:cNvPr>
            <p:cNvGraphicFramePr>
              <a:graphicFrameLocks noChangeAspect="1"/>
            </p:cNvGraphicFramePr>
            <p:nvPr/>
          </p:nvGraphicFramePr>
          <p:xfrm>
            <a:off x="1701" y="2160"/>
            <a:ext cx="741" cy="385"/>
          </p:xfrm>
          <a:graphic>
            <a:graphicData uri="http://schemas.openxmlformats.org/presentationml/2006/ole">
              <mc:AlternateContent xmlns:mc="http://schemas.openxmlformats.org/markup-compatibility/2006">
                <mc:Choice xmlns:v="urn:schemas-microsoft-com:vml" Requires="v">
                  <p:oleObj name="Equation" r:id="rId6" imgW="494870" imgH="253780" progId="Equation.DSMT4">
                    <p:embed/>
                  </p:oleObj>
                </mc:Choice>
                <mc:Fallback>
                  <p:oleObj name="Equation" r:id="rId6" imgW="494870" imgH="25378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1" y="2160"/>
                          <a:ext cx="74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05" name="Object 5">
              <a:extLst>
                <a:ext uri="{FF2B5EF4-FFF2-40B4-BE49-F238E27FC236}">
                  <a16:creationId xmlns:a16="http://schemas.microsoft.com/office/drawing/2014/main" id="{BB5B08AB-3D27-BE85-6360-354306D3AD1D}"/>
                </a:ext>
              </a:extLst>
            </p:cNvPr>
            <p:cNvGraphicFramePr>
              <a:graphicFrameLocks noChangeAspect="1"/>
            </p:cNvGraphicFramePr>
            <p:nvPr/>
          </p:nvGraphicFramePr>
          <p:xfrm>
            <a:off x="2835" y="2179"/>
            <a:ext cx="953" cy="299"/>
          </p:xfrm>
          <a:graphic>
            <a:graphicData uri="http://schemas.openxmlformats.org/presentationml/2006/ole">
              <mc:AlternateContent xmlns:mc="http://schemas.openxmlformats.org/markup-compatibility/2006">
                <mc:Choice xmlns:v="urn:schemas-microsoft-com:vml" Requires="v">
                  <p:oleObj name="Equation" r:id="rId8" imgW="634725" imgH="203112" progId="Equation.DSMT4">
                    <p:embed/>
                  </p:oleObj>
                </mc:Choice>
                <mc:Fallback>
                  <p:oleObj name="Equation" r:id="rId8" imgW="634725" imgH="203112"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5" y="2179"/>
                          <a:ext cx="953"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06" name="Rectangle 32">
              <a:extLst>
                <a:ext uri="{FF2B5EF4-FFF2-40B4-BE49-F238E27FC236}">
                  <a16:creationId xmlns:a16="http://schemas.microsoft.com/office/drawing/2014/main" id="{AF7172EF-6593-8DED-A900-3944585FE438}"/>
                </a:ext>
              </a:extLst>
            </p:cNvPr>
            <p:cNvSpPr>
              <a:spLocks noChangeArrowheads="1"/>
            </p:cNvSpPr>
            <p:nvPr/>
          </p:nvSpPr>
          <p:spPr bwMode="auto">
            <a:xfrm>
              <a:off x="0" y="1882"/>
              <a:ext cx="11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407" name="Rectangle 34">
              <a:extLst>
                <a:ext uri="{FF2B5EF4-FFF2-40B4-BE49-F238E27FC236}">
                  <a16:creationId xmlns:a16="http://schemas.microsoft.com/office/drawing/2014/main" id="{6914B023-3985-1C8B-59A9-18F2189B5A1C}"/>
                </a:ext>
              </a:extLst>
            </p:cNvPr>
            <p:cNvSpPr>
              <a:spLocks noChangeArrowheads="1"/>
            </p:cNvSpPr>
            <p:nvPr/>
          </p:nvSpPr>
          <p:spPr bwMode="auto">
            <a:xfrm>
              <a:off x="0" y="1864"/>
              <a:ext cx="11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6395" name="灯片编号占位符 6">
            <a:extLst>
              <a:ext uri="{FF2B5EF4-FFF2-40B4-BE49-F238E27FC236}">
                <a16:creationId xmlns:a16="http://schemas.microsoft.com/office/drawing/2014/main" id="{F4236661-9730-9805-9E4F-964B3188723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D1B735C-ED08-4FBB-B472-AD713AC119E0}"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11</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9" name="Group 34">
            <a:extLst>
              <a:ext uri="{FF2B5EF4-FFF2-40B4-BE49-F238E27FC236}">
                <a16:creationId xmlns:a16="http://schemas.microsoft.com/office/drawing/2014/main" id="{967D1C36-7015-7A99-B44C-8F2A5297F096}"/>
              </a:ext>
            </a:extLst>
          </p:cNvPr>
          <p:cNvGrpSpPr>
            <a:grpSpLocks/>
          </p:cNvGrpSpPr>
          <p:nvPr/>
        </p:nvGrpSpPr>
        <p:grpSpPr bwMode="auto">
          <a:xfrm>
            <a:off x="1393825" y="4873625"/>
            <a:ext cx="6335713" cy="571500"/>
            <a:chOff x="1565" y="3475"/>
            <a:chExt cx="3991" cy="360"/>
          </a:xfrm>
        </p:grpSpPr>
        <p:graphicFrame>
          <p:nvGraphicFramePr>
            <p:cNvPr id="16401" name="Object 6">
              <a:extLst>
                <a:ext uri="{FF2B5EF4-FFF2-40B4-BE49-F238E27FC236}">
                  <a16:creationId xmlns:a16="http://schemas.microsoft.com/office/drawing/2014/main" id="{E00EAFBC-FE75-A98B-4C64-5874CEA53C93}"/>
                </a:ext>
              </a:extLst>
            </p:cNvPr>
            <p:cNvGraphicFramePr>
              <a:graphicFrameLocks noChangeAspect="1"/>
            </p:cNvGraphicFramePr>
            <p:nvPr/>
          </p:nvGraphicFramePr>
          <p:xfrm>
            <a:off x="2154" y="3475"/>
            <a:ext cx="3402" cy="360"/>
          </p:xfrm>
          <a:graphic>
            <a:graphicData uri="http://schemas.openxmlformats.org/presentationml/2006/ole">
              <mc:AlternateContent xmlns:mc="http://schemas.openxmlformats.org/markup-compatibility/2006">
                <mc:Choice xmlns:v="urn:schemas-microsoft-com:vml" Requires="v">
                  <p:oleObj name="Equation" r:id="rId10" imgW="2159000" imgH="228600" progId="Equation.DSMT4">
                    <p:embed/>
                  </p:oleObj>
                </mc:Choice>
                <mc:Fallback>
                  <p:oleObj name="Equation" r:id="rId10" imgW="2159000" imgH="2286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54" y="3475"/>
                          <a:ext cx="340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02" name="AutoShape 33">
              <a:extLst>
                <a:ext uri="{FF2B5EF4-FFF2-40B4-BE49-F238E27FC236}">
                  <a16:creationId xmlns:a16="http://schemas.microsoft.com/office/drawing/2014/main" id="{3D047853-F68C-C597-F3DF-C75C2B42CAC7}"/>
                </a:ext>
              </a:extLst>
            </p:cNvPr>
            <p:cNvSpPr>
              <a:spLocks noChangeArrowheads="1"/>
            </p:cNvSpPr>
            <p:nvPr/>
          </p:nvSpPr>
          <p:spPr bwMode="auto">
            <a:xfrm>
              <a:off x="1565" y="3521"/>
              <a:ext cx="499" cy="227"/>
            </a:xfrm>
            <a:prstGeom prst="rightArrow">
              <a:avLst>
                <a:gd name="adj1" fmla="val 50000"/>
                <a:gd name="adj2" fmla="val 54956"/>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2" name="Text Box 35">
            <a:extLst>
              <a:ext uri="{FF2B5EF4-FFF2-40B4-BE49-F238E27FC236}">
                <a16:creationId xmlns:a16="http://schemas.microsoft.com/office/drawing/2014/main" id="{902E6F63-88F6-F7C3-8220-D49FF9B806AE}"/>
              </a:ext>
            </a:extLst>
          </p:cNvPr>
          <p:cNvSpPr txBox="1">
            <a:spLocks noChangeArrowheads="1"/>
          </p:cNvSpPr>
          <p:nvPr/>
        </p:nvSpPr>
        <p:spPr bwMode="auto">
          <a:xfrm>
            <a:off x="1403350" y="4356100"/>
            <a:ext cx="3179763" cy="498475"/>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6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谐振子的能量本征值</a:t>
            </a:r>
          </a:p>
        </p:txBody>
      </p:sp>
      <p:grpSp>
        <p:nvGrpSpPr>
          <p:cNvPr id="33" name="Group 39">
            <a:extLst>
              <a:ext uri="{FF2B5EF4-FFF2-40B4-BE49-F238E27FC236}">
                <a16:creationId xmlns:a16="http://schemas.microsoft.com/office/drawing/2014/main" id="{81B20289-28B5-2799-94EF-FCD6AB4A1035}"/>
              </a:ext>
            </a:extLst>
          </p:cNvPr>
          <p:cNvGrpSpPr>
            <a:grpSpLocks/>
          </p:cNvGrpSpPr>
          <p:nvPr/>
        </p:nvGrpSpPr>
        <p:grpSpPr bwMode="auto">
          <a:xfrm>
            <a:off x="366713" y="5576888"/>
            <a:ext cx="8331200" cy="504825"/>
            <a:chOff x="89" y="3768"/>
            <a:chExt cx="5248" cy="318"/>
          </a:xfrm>
        </p:grpSpPr>
        <p:sp>
          <p:nvSpPr>
            <p:cNvPr id="16399" name="Text Box 36">
              <a:extLst>
                <a:ext uri="{FF2B5EF4-FFF2-40B4-BE49-F238E27FC236}">
                  <a16:creationId xmlns:a16="http://schemas.microsoft.com/office/drawing/2014/main" id="{694E184F-A5B4-2CB9-7DBA-E5440361DE53}"/>
                </a:ext>
              </a:extLst>
            </p:cNvPr>
            <p:cNvSpPr txBox="1">
              <a:spLocks noChangeArrowheads="1"/>
            </p:cNvSpPr>
            <p:nvPr/>
          </p:nvSpPr>
          <p:spPr bwMode="auto">
            <a:xfrm>
              <a:off x="89" y="3776"/>
              <a:ext cx="4970" cy="3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谐振子的能级是均匀分布的，相邻两条能级的间距为</a:t>
              </a:r>
            </a:p>
          </p:txBody>
        </p:sp>
        <p:graphicFrame>
          <p:nvGraphicFramePr>
            <p:cNvPr id="16400" name="Object 5">
              <a:extLst>
                <a:ext uri="{FF2B5EF4-FFF2-40B4-BE49-F238E27FC236}">
                  <a16:creationId xmlns:a16="http://schemas.microsoft.com/office/drawing/2014/main" id="{05F3C5C4-39E2-CE75-4B81-0BBE7FDFC796}"/>
                </a:ext>
              </a:extLst>
            </p:cNvPr>
            <p:cNvGraphicFramePr>
              <a:graphicFrameLocks noChangeAspect="1"/>
            </p:cNvGraphicFramePr>
            <p:nvPr/>
          </p:nvGraphicFramePr>
          <p:xfrm>
            <a:off x="4929" y="3768"/>
            <a:ext cx="408" cy="311"/>
          </p:xfrm>
          <a:graphic>
            <a:graphicData uri="http://schemas.openxmlformats.org/presentationml/2006/ole">
              <mc:AlternateContent xmlns:mc="http://schemas.openxmlformats.org/markup-compatibility/2006">
                <mc:Choice xmlns:v="urn:schemas-microsoft-com:vml" Requires="v">
                  <p:oleObj name="Equation" r:id="rId12" imgW="241091" imgH="177646" progId="Equation.DSMT4">
                    <p:embed/>
                  </p:oleObj>
                </mc:Choice>
                <mc:Fallback>
                  <p:oleObj name="Equation" r:id="rId12" imgW="241091" imgH="177646" progId="Equation.DSMT4">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29" y="3768"/>
                          <a:ext cx="408"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ssolve">
                                      <p:cBhvr>
                                        <p:cTn id="12" dur="500"/>
                                        <p:tgtEl>
                                          <p:spTgt spid="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slide(fromLeft)">
                                      <p:cBhvr>
                                        <p:cTn id="17" dur="500"/>
                                        <p:tgtEl>
                                          <p:spTgt spid="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slide(fromBottom)">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8E0C15BB-59CC-8CC3-8B4D-83DC70601EB1}"/>
              </a:ext>
            </a:extLst>
          </p:cNvPr>
          <p:cNvSpPr>
            <a:spLocks noGrp="1"/>
          </p:cNvSpPr>
          <p:nvPr>
            <p:ph type="title"/>
          </p:nvPr>
        </p:nvSpPr>
        <p:spPr>
          <a:xfrm>
            <a:off x="457200" y="44450"/>
            <a:ext cx="8229600" cy="863600"/>
          </a:xfrm>
        </p:spPr>
        <p:txBody>
          <a:bodyPr/>
          <a:lstStyle/>
          <a:p>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引入简正坐标</a:t>
            </a:r>
          </a:p>
        </p:txBody>
      </p:sp>
      <p:sp>
        <p:nvSpPr>
          <p:cNvPr id="17411" name="TextBox 4">
            <a:extLst>
              <a:ext uri="{FF2B5EF4-FFF2-40B4-BE49-F238E27FC236}">
                <a16:creationId xmlns:a16="http://schemas.microsoft.com/office/drawing/2014/main" id="{B5F6EF39-2A53-0D4B-3619-5B7B28610165}"/>
              </a:ext>
            </a:extLst>
          </p:cNvPr>
          <p:cNvSpPr txBox="1">
            <a:spLocks noChangeArrowheads="1"/>
          </p:cNvSpPr>
          <p:nvPr/>
        </p:nvSpPr>
        <p:spPr bwMode="auto">
          <a:xfrm>
            <a:off x="323850" y="765175"/>
            <a:ext cx="30241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一维单原子链总能量</a:t>
            </a:r>
          </a:p>
          <a:p>
            <a:pPr eaLnBrk="1" hangingPunct="1">
              <a:spcBef>
                <a:spcPct val="0"/>
              </a:spcBef>
              <a:buFontTx/>
              <a:buNone/>
            </a:pPr>
            <a:endParaRPr lang="zh-CN" altLang="en-US" sz="2000"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6" name="组合 5">
            <a:extLst>
              <a:ext uri="{FF2B5EF4-FFF2-40B4-BE49-F238E27FC236}">
                <a16:creationId xmlns:a16="http://schemas.microsoft.com/office/drawing/2014/main" id="{15D5C685-39AE-0FC9-D2AF-278EFE663273}"/>
              </a:ext>
            </a:extLst>
          </p:cNvPr>
          <p:cNvGrpSpPr>
            <a:grpSpLocks/>
          </p:cNvGrpSpPr>
          <p:nvPr/>
        </p:nvGrpSpPr>
        <p:grpSpPr bwMode="auto">
          <a:xfrm>
            <a:off x="5616575" y="1122363"/>
            <a:ext cx="3541713" cy="800100"/>
            <a:chOff x="5616576" y="1267943"/>
            <a:chExt cx="3541505" cy="799496"/>
          </a:xfrm>
        </p:grpSpPr>
        <p:sp>
          <p:nvSpPr>
            <p:cNvPr id="17424" name="Oval 7">
              <a:extLst>
                <a:ext uri="{FF2B5EF4-FFF2-40B4-BE49-F238E27FC236}">
                  <a16:creationId xmlns:a16="http://schemas.microsoft.com/office/drawing/2014/main" id="{63C8C105-53CF-523B-C3E3-58299D0D42F1}"/>
                </a:ext>
              </a:extLst>
            </p:cNvPr>
            <p:cNvSpPr>
              <a:spLocks noChangeArrowheads="1"/>
            </p:cNvSpPr>
            <p:nvPr/>
          </p:nvSpPr>
          <p:spPr bwMode="auto">
            <a:xfrm>
              <a:off x="5616576" y="1267943"/>
              <a:ext cx="1320800" cy="78667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25" name="Text Box 8">
              <a:extLst>
                <a:ext uri="{FF2B5EF4-FFF2-40B4-BE49-F238E27FC236}">
                  <a16:creationId xmlns:a16="http://schemas.microsoft.com/office/drawing/2014/main" id="{98B742EA-ABD6-1CA9-FF14-239F6C6E4963}"/>
                </a:ext>
              </a:extLst>
            </p:cNvPr>
            <p:cNvSpPr txBox="1">
              <a:spLocks noChangeArrowheads="1"/>
            </p:cNvSpPr>
            <p:nvPr/>
          </p:nvSpPr>
          <p:spPr bwMode="auto">
            <a:xfrm>
              <a:off x="6853577" y="1667329"/>
              <a:ext cx="23045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交叉项能否消去？</a:t>
              </a:r>
            </a:p>
          </p:txBody>
        </p:sp>
      </p:grpSp>
      <p:sp>
        <p:nvSpPr>
          <p:cNvPr id="14344" name="TextBox 9">
            <a:extLst>
              <a:ext uri="{FF2B5EF4-FFF2-40B4-BE49-F238E27FC236}">
                <a16:creationId xmlns:a16="http://schemas.microsoft.com/office/drawing/2014/main" id="{CC3371C5-257B-5C23-C3D9-B50BF1081D6D}"/>
              </a:ext>
            </a:extLst>
          </p:cNvPr>
          <p:cNvSpPr txBox="1">
            <a:spLocks noChangeArrowheads="1"/>
          </p:cNvSpPr>
          <p:nvPr/>
        </p:nvSpPr>
        <p:spPr bwMode="auto">
          <a:xfrm>
            <a:off x="328613" y="1990725"/>
            <a:ext cx="57562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引入特殊的坐标体系：简正坐标</a:t>
            </a:r>
            <a:endParaRPr lang="en-US" altLang="zh-CN" sz="20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spcBef>
                <a:spcPct val="0"/>
              </a:spcBef>
              <a:buFontTx/>
              <a:buNone/>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（将坐标系由实空间变化为状态空间）</a:t>
            </a:r>
          </a:p>
        </p:txBody>
      </p:sp>
      <p:graphicFrame>
        <p:nvGraphicFramePr>
          <p:cNvPr id="14345" name="对象 10">
            <a:extLst>
              <a:ext uri="{FF2B5EF4-FFF2-40B4-BE49-F238E27FC236}">
                <a16:creationId xmlns:a16="http://schemas.microsoft.com/office/drawing/2014/main" id="{D187556E-1016-1056-29FB-42B2D74191BA}"/>
              </a:ext>
            </a:extLst>
          </p:cNvPr>
          <p:cNvGraphicFramePr>
            <a:graphicFrameLocks noChangeAspect="1"/>
          </p:cNvGraphicFramePr>
          <p:nvPr/>
        </p:nvGraphicFramePr>
        <p:xfrm>
          <a:off x="1601788" y="3644900"/>
          <a:ext cx="2733675" cy="823913"/>
        </p:xfrm>
        <a:graphic>
          <a:graphicData uri="http://schemas.openxmlformats.org/presentationml/2006/ole">
            <mc:AlternateContent xmlns:mc="http://schemas.openxmlformats.org/markup-compatibility/2006">
              <mc:Choice xmlns:v="urn:schemas-microsoft-com:vml" Requires="v">
                <p:oleObj name="公式" r:id="rId2" imgW="1180588" imgH="355446" progId="Equation.3">
                  <p:embed/>
                </p:oleObj>
              </mc:Choice>
              <mc:Fallback>
                <p:oleObj name="公式" r:id="rId2" imgW="1180588" imgH="355446" progId="Equation.3">
                  <p:embed/>
                  <p:pic>
                    <p:nvPicPr>
                      <p:cNvPr id="0" name="对象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1788" y="3644900"/>
                        <a:ext cx="2733675" cy="823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6" name="对象 11">
            <a:extLst>
              <a:ext uri="{FF2B5EF4-FFF2-40B4-BE49-F238E27FC236}">
                <a16:creationId xmlns:a16="http://schemas.microsoft.com/office/drawing/2014/main" id="{637136A3-5084-41FB-C0BD-9C6C538BD71A}"/>
              </a:ext>
            </a:extLst>
          </p:cNvPr>
          <p:cNvGraphicFramePr>
            <a:graphicFrameLocks noChangeAspect="1"/>
          </p:cNvGraphicFramePr>
          <p:nvPr/>
        </p:nvGraphicFramePr>
        <p:xfrm>
          <a:off x="800100" y="4783138"/>
          <a:ext cx="4286250" cy="877887"/>
        </p:xfrm>
        <a:graphic>
          <a:graphicData uri="http://schemas.openxmlformats.org/presentationml/2006/ole">
            <mc:AlternateContent xmlns:mc="http://schemas.openxmlformats.org/markup-compatibility/2006">
              <mc:Choice xmlns:v="urn:schemas-microsoft-com:vml" Requires="v">
                <p:oleObj name="公式" r:id="rId4" imgW="2108200" imgH="431800" progId="Equation.3">
                  <p:embed/>
                </p:oleObj>
              </mc:Choice>
              <mc:Fallback>
                <p:oleObj name="公式" r:id="rId4" imgW="2108200" imgH="431800" progId="Equation.3">
                  <p:embed/>
                  <p:pic>
                    <p:nvPicPr>
                      <p:cNvPr id="0" name="对象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4783138"/>
                        <a:ext cx="428625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7" name="Text Box 5">
            <a:extLst>
              <a:ext uri="{FF2B5EF4-FFF2-40B4-BE49-F238E27FC236}">
                <a16:creationId xmlns:a16="http://schemas.microsoft.com/office/drawing/2014/main" id="{B6715EA8-4AE2-F280-7F16-00290D9C4713}"/>
              </a:ext>
            </a:extLst>
          </p:cNvPr>
          <p:cNvSpPr txBox="1">
            <a:spLocks noChangeArrowheads="1"/>
          </p:cNvSpPr>
          <p:nvPr/>
        </p:nvSpPr>
        <p:spPr bwMode="auto">
          <a:xfrm>
            <a:off x="288925" y="4365625"/>
            <a:ext cx="6154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化简为经典的哈密顿量形式</a:t>
            </a:r>
          </a:p>
        </p:txBody>
      </p:sp>
      <p:sp>
        <p:nvSpPr>
          <p:cNvPr id="17417" name="灯片编号占位符 3">
            <a:extLst>
              <a:ext uri="{FF2B5EF4-FFF2-40B4-BE49-F238E27FC236}">
                <a16:creationId xmlns:a16="http://schemas.microsoft.com/office/drawing/2014/main" id="{D52EF630-846C-8915-2DA3-F9329A34044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C3E24E-4251-431D-A577-826AE9B6B341}"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12</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 name="对象 3">
            <a:extLst>
              <a:ext uri="{FF2B5EF4-FFF2-40B4-BE49-F238E27FC236}">
                <a16:creationId xmlns:a16="http://schemas.microsoft.com/office/drawing/2014/main" id="{13B57B79-4EBB-32B6-79C5-11D173D309B1}"/>
              </a:ext>
            </a:extLst>
          </p:cNvPr>
          <p:cNvGraphicFramePr>
            <a:graphicFrameLocks noChangeAspect="1"/>
          </p:cNvGraphicFramePr>
          <p:nvPr/>
        </p:nvGraphicFramePr>
        <p:xfrm>
          <a:off x="800100" y="2708275"/>
          <a:ext cx="5427663" cy="900113"/>
        </p:xfrm>
        <a:graphic>
          <a:graphicData uri="http://schemas.openxmlformats.org/presentationml/2006/ole">
            <mc:AlternateContent xmlns:mc="http://schemas.openxmlformats.org/markup-compatibility/2006">
              <mc:Choice xmlns:v="urn:schemas-microsoft-com:vml" Requires="v">
                <p:oleObj name="Equation" r:id="rId6" imgW="2603500" imgH="431800" progId="Equation.DSMT4">
                  <p:embed/>
                </p:oleObj>
              </mc:Choice>
              <mc:Fallback>
                <p:oleObj name="Equation" r:id="rId6" imgW="2603500" imgH="431800" progId="Equation.DSMT4">
                  <p:embed/>
                  <p:pic>
                    <p:nvPicPr>
                      <p:cNvPr id="0" name="对象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0100" y="2708275"/>
                        <a:ext cx="5427663"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a:extLst>
              <a:ext uri="{FF2B5EF4-FFF2-40B4-BE49-F238E27FC236}">
                <a16:creationId xmlns:a16="http://schemas.microsoft.com/office/drawing/2014/main" id="{8AE1F212-A194-996B-864B-465E57A64D3B}"/>
              </a:ext>
            </a:extLst>
          </p:cNvPr>
          <p:cNvGraphicFramePr>
            <a:graphicFrameLocks noChangeAspect="1"/>
          </p:cNvGraphicFramePr>
          <p:nvPr/>
        </p:nvGraphicFramePr>
        <p:xfrm>
          <a:off x="4754563" y="3662363"/>
          <a:ext cx="2697162" cy="774700"/>
        </p:xfrm>
        <a:graphic>
          <a:graphicData uri="http://schemas.openxmlformats.org/presentationml/2006/ole">
            <mc:AlternateContent xmlns:mc="http://schemas.openxmlformats.org/markup-compatibility/2006">
              <mc:Choice xmlns:v="urn:schemas-microsoft-com:vml" Requires="v">
                <p:oleObj name="Equation" r:id="rId8" imgW="1193800" imgH="342900" progId="Equation.DSMT4">
                  <p:embed/>
                </p:oleObj>
              </mc:Choice>
              <mc:Fallback>
                <p:oleObj name="Equation" r:id="rId8" imgW="1193800" imgH="342900" progId="Equation.DSMT4">
                  <p:embed/>
                  <p:pic>
                    <p:nvPicPr>
                      <p:cNvPr id="0" name="对象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54563" y="3662363"/>
                        <a:ext cx="2697162"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extBox 9">
            <a:extLst>
              <a:ext uri="{FF2B5EF4-FFF2-40B4-BE49-F238E27FC236}">
                <a16:creationId xmlns:a16="http://schemas.microsoft.com/office/drawing/2014/main" id="{D4AD126F-F636-7DE4-584C-D1FD9F6555E6}"/>
              </a:ext>
            </a:extLst>
          </p:cNvPr>
          <p:cNvSpPr txBox="1">
            <a:spLocks noChangeArrowheads="1"/>
          </p:cNvSpPr>
          <p:nvPr/>
        </p:nvSpPr>
        <p:spPr bwMode="auto">
          <a:xfrm>
            <a:off x="280988" y="3749675"/>
            <a:ext cx="977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并利用</a:t>
            </a:r>
          </a:p>
        </p:txBody>
      </p:sp>
      <p:sp>
        <p:nvSpPr>
          <p:cNvPr id="7" name="矩形 6">
            <a:extLst>
              <a:ext uri="{FF2B5EF4-FFF2-40B4-BE49-F238E27FC236}">
                <a16:creationId xmlns:a16="http://schemas.microsoft.com/office/drawing/2014/main" id="{D5B6626B-5B06-643F-1733-638AE94A85CF}"/>
              </a:ext>
            </a:extLst>
          </p:cNvPr>
          <p:cNvSpPr>
            <a:spLocks noChangeArrowheads="1"/>
          </p:cNvSpPr>
          <p:nvPr/>
        </p:nvSpPr>
        <p:spPr bwMode="auto">
          <a:xfrm>
            <a:off x="287338" y="5697538"/>
            <a:ext cx="8569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简正坐标就是在状态空间下新的动量（</a:t>
            </a:r>
            <a:r>
              <a:rPr lang="en-US" altLang="zh-CN" sz="20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0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）和位置（</a:t>
            </a:r>
            <a:r>
              <a:rPr lang="en-US" altLang="zh-CN" sz="20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0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）坐标，不是单个原子的动量和位置坐标，是反映整体运动的坐标</a:t>
            </a:r>
          </a:p>
        </p:txBody>
      </p:sp>
      <p:graphicFrame>
        <p:nvGraphicFramePr>
          <p:cNvPr id="17422" name="对象 7">
            <a:extLst>
              <a:ext uri="{FF2B5EF4-FFF2-40B4-BE49-F238E27FC236}">
                <a16:creationId xmlns:a16="http://schemas.microsoft.com/office/drawing/2014/main" id="{F7813858-D9CB-8198-F44A-62F10D99B3E6}"/>
              </a:ext>
            </a:extLst>
          </p:cNvPr>
          <p:cNvGraphicFramePr>
            <a:graphicFrameLocks noChangeAspect="1"/>
          </p:cNvGraphicFramePr>
          <p:nvPr/>
        </p:nvGraphicFramePr>
        <p:xfrm>
          <a:off x="660400" y="1133475"/>
          <a:ext cx="6215063" cy="855663"/>
        </p:xfrm>
        <a:graphic>
          <a:graphicData uri="http://schemas.openxmlformats.org/presentationml/2006/ole">
            <mc:AlternateContent xmlns:mc="http://schemas.openxmlformats.org/markup-compatibility/2006">
              <mc:Choice xmlns:v="urn:schemas-microsoft-com:vml" Requires="v">
                <p:oleObj name="Equation" r:id="rId10" imgW="3136900" imgH="431800" progId="Equation.DSMT4">
                  <p:embed/>
                </p:oleObj>
              </mc:Choice>
              <mc:Fallback>
                <p:oleObj name="Equation" r:id="rId10" imgW="3136900" imgH="431800" progId="Equation.DSMT4">
                  <p:embed/>
                  <p:pic>
                    <p:nvPicPr>
                      <p:cNvPr id="0" name="对象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0400" y="1133475"/>
                        <a:ext cx="6215063"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a:extLst>
              <a:ext uri="{FF2B5EF4-FFF2-40B4-BE49-F238E27FC236}">
                <a16:creationId xmlns:a16="http://schemas.microsoft.com/office/drawing/2014/main" id="{0B8D19FC-2C92-63B1-FF3E-4F13CF1DB7F1}"/>
              </a:ext>
            </a:extLst>
          </p:cNvPr>
          <p:cNvGraphicFramePr>
            <a:graphicFrameLocks noChangeAspect="1"/>
          </p:cNvGraphicFramePr>
          <p:nvPr/>
        </p:nvGraphicFramePr>
        <p:xfrm>
          <a:off x="5721350" y="4365625"/>
          <a:ext cx="3108325" cy="1393825"/>
        </p:xfrm>
        <a:graphic>
          <a:graphicData uri="http://schemas.openxmlformats.org/presentationml/2006/ole">
            <mc:AlternateContent xmlns:mc="http://schemas.openxmlformats.org/markup-compatibility/2006">
              <mc:Choice xmlns:v="urn:schemas-microsoft-com:vml" Requires="v">
                <p:oleObj name="Equation" r:id="rId12" imgW="1473200" imgH="660400" progId="Equation.DSMT4">
                  <p:embed/>
                </p:oleObj>
              </mc:Choice>
              <mc:Fallback>
                <p:oleObj name="Equation" r:id="rId12" imgW="1473200" imgH="660400" progId="Equation.DSMT4">
                  <p:embed/>
                  <p:pic>
                    <p:nvPicPr>
                      <p:cNvPr id="0" name="对象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21350" y="4365625"/>
                        <a:ext cx="3108325" cy="139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3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434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3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p:bldP spid="14347" grpId="0"/>
      <p:bldP spid="18"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A7EC088C-674A-ED41-9D60-44156BD8F364}"/>
              </a:ext>
            </a:extLst>
          </p:cNvPr>
          <p:cNvSpPr>
            <a:spLocks noGrp="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晶格振动的量子化</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声子</a:t>
            </a:r>
          </a:p>
        </p:txBody>
      </p:sp>
      <p:sp>
        <p:nvSpPr>
          <p:cNvPr id="18435" name="内容占位符 2">
            <a:extLst>
              <a:ext uri="{FF2B5EF4-FFF2-40B4-BE49-F238E27FC236}">
                <a16:creationId xmlns:a16="http://schemas.microsoft.com/office/drawing/2014/main" id="{008BD704-E694-AF4C-AEB6-844932618D1F}"/>
              </a:ext>
            </a:extLst>
          </p:cNvPr>
          <p:cNvSpPr>
            <a:spLocks noGrp="1"/>
          </p:cNvSpPr>
          <p:nvPr>
            <p:ph idx="1"/>
          </p:nvPr>
        </p:nvSpPr>
        <p:spPr/>
        <p:txBody>
          <a:bodyPr/>
          <a:lstStyle/>
          <a:p>
            <a:pPr eaLnBrk="1" hangingPunct="1"/>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简谐近似下，格波是简谐波，格波之间的相互作用可以忽略，即认为格波的存在是相互独立的。每一个独立的模式对应一个振动模（</a:t>
            </a:r>
            <a:r>
              <a:rPr lang="el-GR" altLang="zh-CN" sz="2800" b="1" i="1">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可以用独立简谐振子的振动来表示格波的独立模式。</a:t>
            </a:r>
            <a:endParaRPr lang="en-US" altLang="zh-CN" sz="28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通过引进简正坐标，使系统的哈密顿量表示成为标准式。</a:t>
            </a:r>
            <a:r>
              <a:rPr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把晶格振动的总能量表述为独立简谐振子的能量之和</a:t>
            </a:r>
          </a:p>
        </p:txBody>
      </p:sp>
      <p:sp>
        <p:nvSpPr>
          <p:cNvPr id="18436" name="灯片编号占位符 5">
            <a:extLst>
              <a:ext uri="{FF2B5EF4-FFF2-40B4-BE49-F238E27FC236}">
                <a16:creationId xmlns:a16="http://schemas.microsoft.com/office/drawing/2014/main" id="{196ECC6C-1BFB-0598-0205-FB8593D1F76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4F86977-43E0-4584-8EE2-C0F671795D9C}"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13</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圆角矩形 6">
            <a:extLst>
              <a:ext uri="{FF2B5EF4-FFF2-40B4-BE49-F238E27FC236}">
                <a16:creationId xmlns:a16="http://schemas.microsoft.com/office/drawing/2014/main" id="{35CE4107-9B99-2D13-8E9E-81FF578BECE3}"/>
              </a:ext>
            </a:extLst>
          </p:cNvPr>
          <p:cNvSpPr/>
          <p:nvPr/>
        </p:nvSpPr>
        <p:spPr>
          <a:xfrm>
            <a:off x="1042988" y="5522913"/>
            <a:ext cx="2305050" cy="431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系统总能量</a:t>
            </a:r>
          </a:p>
        </p:txBody>
      </p:sp>
      <p:grpSp>
        <p:nvGrpSpPr>
          <p:cNvPr id="18438" name="组合 16">
            <a:extLst>
              <a:ext uri="{FF2B5EF4-FFF2-40B4-BE49-F238E27FC236}">
                <a16:creationId xmlns:a16="http://schemas.microsoft.com/office/drawing/2014/main" id="{4B625BFB-56DA-D9C7-D5EA-FB2A82E423DD}"/>
              </a:ext>
            </a:extLst>
          </p:cNvPr>
          <p:cNvGrpSpPr>
            <a:grpSpLocks/>
          </p:cNvGrpSpPr>
          <p:nvPr/>
        </p:nvGrpSpPr>
        <p:grpSpPr bwMode="auto">
          <a:xfrm>
            <a:off x="4572000" y="5013325"/>
            <a:ext cx="4103688" cy="1157288"/>
            <a:chOff x="4499992" y="2055166"/>
            <a:chExt cx="4104456" cy="1157810"/>
          </a:xfrm>
        </p:grpSpPr>
        <p:sp>
          <p:nvSpPr>
            <p:cNvPr id="9" name="圆角矩形 8">
              <a:extLst>
                <a:ext uri="{FF2B5EF4-FFF2-40B4-BE49-F238E27FC236}">
                  <a16:creationId xmlns:a16="http://schemas.microsoft.com/office/drawing/2014/main" id="{86BDEE87-F4B1-F70F-4C4E-79C72EE4AEC2}"/>
                </a:ext>
              </a:extLst>
            </p:cNvPr>
            <p:cNvSpPr/>
            <p:nvPr/>
          </p:nvSpPr>
          <p:spPr>
            <a:xfrm>
              <a:off x="4499992" y="2420456"/>
              <a:ext cx="4104456" cy="79252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频率为</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ω</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的振动的（动能</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势能）</a:t>
              </a:r>
            </a:p>
          </p:txBody>
        </p:sp>
        <p:sp>
          <p:nvSpPr>
            <p:cNvPr id="10" name="矩形 9">
              <a:extLst>
                <a:ext uri="{FF2B5EF4-FFF2-40B4-BE49-F238E27FC236}">
                  <a16:creationId xmlns:a16="http://schemas.microsoft.com/office/drawing/2014/main" id="{EE47D516-9267-F594-4BA4-0E69061F09E4}"/>
                </a:ext>
              </a:extLst>
            </p:cNvPr>
            <p:cNvSpPr/>
            <p:nvPr/>
          </p:nvSpPr>
          <p:spPr>
            <a:xfrm>
              <a:off x="6287564" y="2055166"/>
              <a:ext cx="559874" cy="369499"/>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eaLnBrk="1" hangingPunct="1">
                <a:defRPr/>
              </a:pPr>
              <a:r>
                <a:rPr lang="el-GR" altLang="zh-CN" b="1" dirty="0">
                  <a:latin typeface="Times New Roman" panose="02020603050405020304" pitchFamily="18" charset="0"/>
                  <a:ea typeface="微软雅黑" panose="020B0503020204020204" pitchFamily="34" charset="-122"/>
                  <a:cs typeface="Times New Roman" panose="02020603050405020304" pitchFamily="18" charset="0"/>
                </a:rPr>
                <a:t>Σ</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ω</a:t>
              </a:r>
              <a:endParaRPr lang="zh-CN" altLang="en-US" b="1" i="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1" name="上箭头 10">
            <a:extLst>
              <a:ext uri="{FF2B5EF4-FFF2-40B4-BE49-F238E27FC236}">
                <a16:creationId xmlns:a16="http://schemas.microsoft.com/office/drawing/2014/main" id="{4A25021A-5D42-048E-413B-77D7AEA33A0C}"/>
              </a:ext>
            </a:extLst>
          </p:cNvPr>
          <p:cNvSpPr/>
          <p:nvPr/>
        </p:nvSpPr>
        <p:spPr>
          <a:xfrm rot="16200000">
            <a:off x="3840957" y="5469731"/>
            <a:ext cx="271462" cy="536575"/>
          </a:xfrm>
          <a:prstGeom prst="upArrow">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AC859EC8-52CC-27F5-5987-B6E23A538F3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1DF695B-AF2F-43CE-95EA-E85E7AD3710E}"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14</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459" name="Rectangle 2">
            <a:extLst>
              <a:ext uri="{FF2B5EF4-FFF2-40B4-BE49-F238E27FC236}">
                <a16:creationId xmlns:a16="http://schemas.microsoft.com/office/drawing/2014/main" id="{47B83A06-2D61-82AF-9A47-8375A08058A3}"/>
              </a:ext>
            </a:extLst>
          </p:cNvPr>
          <p:cNvSpPr>
            <a:spLocks noGrp="1" noRot="1"/>
          </p:cNvSpPr>
          <p:nvPr>
            <p:ph type="title"/>
          </p:nvPr>
        </p:nvSpPr>
        <p:spPr>
          <a:xfrm>
            <a:off x="301625" y="115888"/>
            <a:ext cx="8540750" cy="1143000"/>
          </a:xfrm>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一维单原子链晶格振动的能量</a:t>
            </a:r>
          </a:p>
        </p:txBody>
      </p:sp>
      <p:sp>
        <p:nvSpPr>
          <p:cNvPr id="19460" name="Rectangle 3">
            <a:extLst>
              <a:ext uri="{FF2B5EF4-FFF2-40B4-BE49-F238E27FC236}">
                <a16:creationId xmlns:a16="http://schemas.microsoft.com/office/drawing/2014/main" id="{575A16F7-576C-4C40-AC55-148014CF664C}"/>
              </a:ext>
            </a:extLst>
          </p:cNvPr>
          <p:cNvSpPr>
            <a:spLocks noGrp="1" noRot="1"/>
          </p:cNvSpPr>
          <p:nvPr>
            <p:ph type="body" idx="1"/>
          </p:nvPr>
        </p:nvSpPr>
        <p:spPr/>
        <p:txBody>
          <a:bodyPr/>
          <a:lstStyle/>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单个独立简谐振子的能量</a:t>
            </a:r>
          </a:p>
          <a:p>
            <a:pPr eaLnBrk="1" hangingPunct="1"/>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表示频率为</a:t>
            </a:r>
            <a:r>
              <a:rPr lang="el-GR" altLang="zh-CN" b="1" i="1">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的格波被激发的程度</a:t>
            </a:r>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总能量</a:t>
            </a:r>
          </a:p>
        </p:txBody>
      </p:sp>
      <p:graphicFrame>
        <p:nvGraphicFramePr>
          <p:cNvPr id="19461" name="对象 1">
            <a:extLst>
              <a:ext uri="{FF2B5EF4-FFF2-40B4-BE49-F238E27FC236}">
                <a16:creationId xmlns:a16="http://schemas.microsoft.com/office/drawing/2014/main" id="{BD9F58C6-DF13-5AC0-B3C6-BE762E87C1D5}"/>
              </a:ext>
            </a:extLst>
          </p:cNvPr>
          <p:cNvGraphicFramePr>
            <a:graphicFrameLocks noChangeAspect="1"/>
          </p:cNvGraphicFramePr>
          <p:nvPr>
            <p:extLst>
              <p:ext uri="{D42A27DB-BD31-4B8C-83A1-F6EECF244321}">
                <p14:modId xmlns:p14="http://schemas.microsoft.com/office/powerpoint/2010/main" val="820515855"/>
              </p:ext>
            </p:extLst>
          </p:nvPr>
        </p:nvGraphicFramePr>
        <p:xfrm>
          <a:off x="1619250" y="2349500"/>
          <a:ext cx="5895975" cy="863600"/>
        </p:xfrm>
        <a:graphic>
          <a:graphicData uri="http://schemas.openxmlformats.org/presentationml/2006/ole">
            <mc:AlternateContent xmlns:mc="http://schemas.openxmlformats.org/markup-compatibility/2006">
              <mc:Choice xmlns:v="urn:schemas-microsoft-com:vml" Requires="v">
                <p:oleObj name="Equation" r:id="rId2" imgW="2946240" imgH="431640" progId="Equation.DSMT4">
                  <p:embed/>
                </p:oleObj>
              </mc:Choice>
              <mc:Fallback>
                <p:oleObj name="Equation" r:id="rId2" imgW="2946240" imgH="431640" progId="Equation.DSMT4">
                  <p:embed/>
                  <p:pic>
                    <p:nvPicPr>
                      <p:cNvPr id="0" name="对象 1"/>
                      <p:cNvPicPr>
                        <a:picLocks noChangeAspect="1" noChangeArrowheads="1"/>
                      </p:cNvPicPr>
                      <p:nvPr/>
                    </p:nvPicPr>
                    <p:blipFill>
                      <a:blip r:embed="rId3"/>
                      <a:srcRect/>
                      <a:stretch>
                        <a:fillRect/>
                      </a:stretch>
                    </p:blipFill>
                    <p:spPr bwMode="auto">
                      <a:xfrm>
                        <a:off x="1619250" y="2349500"/>
                        <a:ext cx="58959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2" name="对象 9">
            <a:extLst>
              <a:ext uri="{FF2B5EF4-FFF2-40B4-BE49-F238E27FC236}">
                <a16:creationId xmlns:a16="http://schemas.microsoft.com/office/drawing/2014/main" id="{7207270C-65E3-0359-A362-EC45C4BBBE3B}"/>
              </a:ext>
            </a:extLst>
          </p:cNvPr>
          <p:cNvGraphicFramePr>
            <a:graphicFrameLocks noChangeAspect="1"/>
          </p:cNvGraphicFramePr>
          <p:nvPr/>
        </p:nvGraphicFramePr>
        <p:xfrm>
          <a:off x="2393950" y="5145088"/>
          <a:ext cx="4344988" cy="889000"/>
        </p:xfrm>
        <a:graphic>
          <a:graphicData uri="http://schemas.openxmlformats.org/presentationml/2006/ole">
            <mc:AlternateContent xmlns:mc="http://schemas.openxmlformats.org/markup-compatibility/2006">
              <mc:Choice xmlns:v="urn:schemas-microsoft-com:vml" Requires="v">
                <p:oleObj name="Equation" r:id="rId4" imgW="2171700" imgH="444500" progId="Equation.DSMT4">
                  <p:embed/>
                </p:oleObj>
              </mc:Choice>
              <mc:Fallback>
                <p:oleObj name="Equation" r:id="rId4" imgW="2171700" imgH="444500" progId="Equation.DSMT4">
                  <p:embed/>
                  <p:pic>
                    <p:nvPicPr>
                      <p:cNvPr id="0" name="对象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950" y="5145088"/>
                        <a:ext cx="4344988"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6">
            <a:extLst>
              <a:ext uri="{FF2B5EF4-FFF2-40B4-BE49-F238E27FC236}">
                <a16:creationId xmlns:a16="http://schemas.microsoft.com/office/drawing/2014/main" id="{BE84400A-E2E7-120B-F12A-F6BA73E69AA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8017A78-6577-4231-87F1-DA14736CB158}"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15</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483" name="Rectangle 2">
            <a:extLst>
              <a:ext uri="{FF2B5EF4-FFF2-40B4-BE49-F238E27FC236}">
                <a16:creationId xmlns:a16="http://schemas.microsoft.com/office/drawing/2014/main" id="{5FA81687-5D5B-B27D-95D1-F9A6A5B8C137}"/>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格波的量子单元</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声子</a:t>
            </a:r>
          </a:p>
        </p:txBody>
      </p:sp>
      <p:sp>
        <p:nvSpPr>
          <p:cNvPr id="585731" name="Rectangle 3">
            <a:extLst>
              <a:ext uri="{FF2B5EF4-FFF2-40B4-BE49-F238E27FC236}">
                <a16:creationId xmlns:a16="http://schemas.microsoft.com/office/drawing/2014/main" id="{7383F47D-3EF7-5455-9E6C-B22E9F4A0867}"/>
              </a:ext>
            </a:extLst>
          </p:cNvPr>
          <p:cNvSpPr>
            <a:spLocks noGrp="1" noRot="1"/>
          </p:cNvSpPr>
          <p:nvPr>
            <p:ph type="body" sz="half" idx="1"/>
          </p:nvPr>
        </p:nvSpPr>
        <p:spPr>
          <a:xfrm>
            <a:off x="250825" y="1484313"/>
            <a:ext cx="4191000" cy="4270375"/>
          </a:xfrm>
        </p:spPr>
        <p:txBody>
          <a:bodyPr/>
          <a:lstStyle/>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格波的量子化</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格波的振幅对应系统的简正坐标</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格波的能级是量子化的</a:t>
            </a:r>
          </a:p>
          <a:p>
            <a:pPr lvl="2" eaLnBrk="1" hangingPunct="1"/>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格波具有零点能</a:t>
            </a:r>
          </a:p>
          <a:p>
            <a:pPr lvl="2"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能量单元是</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ħ</a:t>
            </a:r>
            <a:r>
              <a:rPr lang="el-GR" altLang="zh-CN" b="1" i="1">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b="1" i="1" baseline="-25000">
                <a:latin typeface="Times New Roman" panose="02020603050405020304" pitchFamily="18" charset="0"/>
                <a:ea typeface="微软雅黑" panose="020B0503020204020204" pitchFamily="34" charset="-122"/>
                <a:cs typeface="Times New Roman" panose="02020603050405020304" pitchFamily="18" charset="0"/>
              </a:rPr>
              <a:t>q</a:t>
            </a:r>
          </a:p>
          <a:p>
            <a:pPr eaLnBrk="1" hangingPunct="1"/>
            <a:endParaRPr lang="en-US" altLang="zh-CN" b="1" baseline="-2500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en-US" altLang="zh-CN" b="1" baseline="-2500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en-US" altLang="zh-CN" b="1" baseline="-2500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en-US" altLang="zh-CN" b="1" baseline="-2500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en-US" altLang="zh-CN" b="1" baseline="-25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85732" name="Rectangle 4">
            <a:extLst>
              <a:ext uri="{FF2B5EF4-FFF2-40B4-BE49-F238E27FC236}">
                <a16:creationId xmlns:a16="http://schemas.microsoft.com/office/drawing/2014/main" id="{2572682A-4CF6-8AFE-D3A6-CAD57B00B939}"/>
              </a:ext>
            </a:extLst>
          </p:cNvPr>
          <p:cNvSpPr>
            <a:spLocks noGrp="1" noRot="1" noChangeArrowheads="1"/>
          </p:cNvSpPr>
          <p:nvPr>
            <p:ph type="body" sz="half" idx="2"/>
          </p:nvPr>
        </p:nvSpPr>
        <p:spPr>
          <a:xfrm>
            <a:off x="4651375" y="1484313"/>
            <a:ext cx="4191000" cy="4897437"/>
          </a:xfrm>
        </p:spPr>
        <p:txBody>
          <a:bodyPr rtlCol="0">
            <a:normAutofit fontScale="92500" lnSpcReduction="20000"/>
          </a:bodyPr>
          <a:lstStyle/>
          <a:p>
            <a:pPr eaLnBrk="1" fontAlgn="auto" hangingPunct="1">
              <a:lnSpc>
                <a:spcPct val="110000"/>
              </a:lnSpc>
              <a:spcAft>
                <a:spcPts val="0"/>
              </a:spcAft>
              <a:defRPr/>
            </a:pPr>
            <a:r>
              <a:rPr lang="zh-CN" altLang="en-US" sz="3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声子</a:t>
            </a:r>
            <a:r>
              <a:rPr lang="en-US" altLang="zh-CN" sz="3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格波的量子单元</a:t>
            </a:r>
          </a:p>
          <a:p>
            <a:pPr lvl="1" eaLnBrk="1" fontAlgn="auto" hangingPunct="1">
              <a:lnSpc>
                <a:spcPct val="110000"/>
              </a:lnSpc>
              <a:spcAft>
                <a:spcPts val="0"/>
              </a:spcAft>
              <a:defRPr/>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能量为</a:t>
            </a:r>
            <a:r>
              <a:rPr lang="en-US" altLang="zh-CN" sz="2600" b="1" i="1" dirty="0">
                <a:latin typeface="Times New Roman" panose="02020603050405020304" pitchFamily="18" charset="0"/>
                <a:ea typeface="微软雅黑" panose="020B0503020204020204" pitchFamily="34" charset="-122"/>
                <a:cs typeface="Times New Roman" panose="02020603050405020304" pitchFamily="18" charset="0"/>
              </a:rPr>
              <a:t>ħ</a:t>
            </a:r>
            <a:r>
              <a:rPr lang="el-GR" altLang="zh-CN" sz="2600" b="1" i="1" dirty="0">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600" b="1" i="1" baseline="-25000" dirty="0">
                <a:latin typeface="Times New Roman" panose="02020603050405020304" pitchFamily="18" charset="0"/>
                <a:ea typeface="微软雅黑" panose="020B0503020204020204" pitchFamily="34" charset="-122"/>
                <a:cs typeface="Times New Roman" panose="02020603050405020304" pitchFamily="18" charset="0"/>
              </a:rPr>
              <a:t>q</a:t>
            </a:r>
          </a:p>
          <a:p>
            <a:pPr lvl="1" eaLnBrk="1" fontAlgn="auto" hangingPunct="1">
              <a:lnSpc>
                <a:spcPct val="110000"/>
              </a:lnSpc>
              <a:spcAft>
                <a:spcPts val="0"/>
              </a:spcAft>
              <a:defRPr/>
            </a:pPr>
            <a:r>
              <a:rPr lang="zh-CN" altLang="en-US" sz="26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一个格波对应一种声子</a:t>
            </a:r>
          </a:p>
          <a:p>
            <a:pPr lvl="2" eaLnBrk="1" fontAlgn="auto" hangingPunct="1">
              <a:lnSpc>
                <a:spcPct val="110000"/>
              </a:lnSpc>
              <a:spcAft>
                <a:spcPts val="0"/>
              </a:spcAft>
              <a:defRPr/>
            </a:pP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格波处于</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+1/2) </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ħ</a:t>
            </a:r>
            <a:r>
              <a:rPr lang="el-GR" altLang="zh-CN" sz="2200" b="1" i="1" dirty="0">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200" b="1" i="1" baseline="-25000" dirty="0">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本征态，则有</a:t>
            </a:r>
            <a:r>
              <a:rPr lang="en-US" altLang="zh-CN" sz="2200" b="1"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个声子</a:t>
            </a:r>
          </a:p>
          <a:p>
            <a:pPr lvl="1" eaLnBrk="1" fontAlgn="auto" hangingPunct="1">
              <a:lnSpc>
                <a:spcPct val="110000"/>
              </a:lnSpc>
              <a:spcAft>
                <a:spcPts val="0"/>
              </a:spcAft>
              <a:defRPr/>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当电子、光子与晶格相互作用时，交换能量以声子为单元，电子获得能量，即吸收一个声子</a:t>
            </a:r>
          </a:p>
          <a:p>
            <a:pPr lvl="1" eaLnBrk="1" fontAlgn="auto" hangingPunct="1">
              <a:lnSpc>
                <a:spcPct val="110000"/>
              </a:lnSpc>
              <a:spcAft>
                <a:spcPts val="0"/>
              </a:spcAft>
              <a:defRPr/>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不是真实粒子，但反映了晶体集体运动状态</a:t>
            </a:r>
          </a:p>
          <a:p>
            <a:pPr lvl="1" eaLnBrk="1" fontAlgn="auto" hangingPunct="1">
              <a:lnSpc>
                <a:spcPct val="110000"/>
              </a:lnSpc>
              <a:spcAft>
                <a:spcPts val="0"/>
              </a:spcAft>
              <a:defRPr/>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准动量</a:t>
            </a:r>
            <a:r>
              <a:rPr lang="en-US" altLang="zh-CN" sz="2600" b="1" i="1" dirty="0" err="1">
                <a:latin typeface="Times New Roman" panose="02020603050405020304" pitchFamily="18" charset="0"/>
                <a:ea typeface="微软雅黑" panose="020B0503020204020204" pitchFamily="34" charset="-122"/>
                <a:cs typeface="Times New Roman" panose="02020603050405020304" pitchFamily="18" charset="0"/>
              </a:rPr>
              <a:t>ħq</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非物理动量</a:t>
            </a:r>
          </a:p>
        </p:txBody>
      </p:sp>
      <p:sp>
        <p:nvSpPr>
          <p:cNvPr id="585734" name="Text Box 6">
            <a:extLst>
              <a:ext uri="{FF2B5EF4-FFF2-40B4-BE49-F238E27FC236}">
                <a16:creationId xmlns:a16="http://schemas.microsoft.com/office/drawing/2014/main" id="{803A33B4-8F3B-CA6E-A524-78EAFB880755}"/>
              </a:ext>
            </a:extLst>
          </p:cNvPr>
          <p:cNvSpPr txBox="1">
            <a:spLocks noChangeArrowheads="1"/>
          </p:cNvSpPr>
          <p:nvPr/>
        </p:nvSpPr>
        <p:spPr bwMode="auto">
          <a:xfrm>
            <a:off x="1403350" y="5013325"/>
            <a:ext cx="2736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这里的</a:t>
            </a: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不是原子序号，而是量子能级数</a:t>
            </a:r>
          </a:p>
        </p:txBody>
      </p:sp>
      <p:graphicFrame>
        <p:nvGraphicFramePr>
          <p:cNvPr id="3" name="对象 2">
            <a:extLst>
              <a:ext uri="{FF2B5EF4-FFF2-40B4-BE49-F238E27FC236}">
                <a16:creationId xmlns:a16="http://schemas.microsoft.com/office/drawing/2014/main" id="{2AF32427-1721-74AB-F7B8-2DB2591704BE}"/>
              </a:ext>
            </a:extLst>
          </p:cNvPr>
          <p:cNvGraphicFramePr>
            <a:graphicFrameLocks noChangeAspect="1"/>
          </p:cNvGraphicFramePr>
          <p:nvPr/>
        </p:nvGraphicFramePr>
        <p:xfrm>
          <a:off x="1403350" y="4076700"/>
          <a:ext cx="2397125" cy="865188"/>
        </p:xfrm>
        <a:graphic>
          <a:graphicData uri="http://schemas.openxmlformats.org/presentationml/2006/ole">
            <mc:AlternateContent xmlns:mc="http://schemas.openxmlformats.org/markup-compatibility/2006">
              <mc:Choice xmlns:v="urn:schemas-microsoft-com:vml" Requires="v">
                <p:oleObj name="Equation" r:id="rId3" imgW="1091726" imgH="393529" progId="Equation.DSMT4">
                  <p:embed/>
                </p:oleObj>
              </mc:Choice>
              <mc:Fallback>
                <p:oleObj name="Equation" r:id="rId3" imgW="1091726" imgH="393529"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4076700"/>
                        <a:ext cx="239712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57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5731">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573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573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57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573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8573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5732">
                                            <p:txEl>
                                              <p:pRg st="1" end="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85732">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85732">
                                            <p:txEl>
                                              <p:pRg st="3" end="3"/>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85732">
                                            <p:txEl>
                                              <p:pRg st="4" end="4"/>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85732">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8573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1" grpId="0" build="p"/>
      <p:bldP spid="585732" grpId="0" build="p"/>
      <p:bldP spid="5857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7">
            <a:extLst>
              <a:ext uri="{FF2B5EF4-FFF2-40B4-BE49-F238E27FC236}">
                <a16:creationId xmlns:a16="http://schemas.microsoft.com/office/drawing/2014/main" id="{BD3523D2-7C6E-FD1B-CEF3-8E45641B8BD3}"/>
              </a:ext>
            </a:extLst>
          </p:cNvPr>
          <p:cNvSpPr>
            <a:spLocks noGrp="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声子满足波尔兹曼分布</a:t>
            </a:r>
          </a:p>
        </p:txBody>
      </p:sp>
      <p:sp>
        <p:nvSpPr>
          <p:cNvPr id="22531" name="灯片编号占位符 6">
            <a:extLst>
              <a:ext uri="{FF2B5EF4-FFF2-40B4-BE49-F238E27FC236}">
                <a16:creationId xmlns:a16="http://schemas.microsoft.com/office/drawing/2014/main" id="{171F042F-24D5-0868-2B2B-9A3F810E16A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62B9F08-4A50-40FF-80B4-5FDEB602291E}"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16</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585733" name="Object 2">
            <a:extLst>
              <a:ext uri="{FF2B5EF4-FFF2-40B4-BE49-F238E27FC236}">
                <a16:creationId xmlns:a16="http://schemas.microsoft.com/office/drawing/2014/main" id="{2D89E713-EAEF-4995-EEE9-1901F1DE7FEE}"/>
              </a:ext>
            </a:extLst>
          </p:cNvPr>
          <p:cNvGraphicFramePr>
            <a:graphicFrameLocks noChangeAspect="1"/>
          </p:cNvGraphicFramePr>
          <p:nvPr>
            <p:extLst>
              <p:ext uri="{D42A27DB-BD31-4B8C-83A1-F6EECF244321}">
                <p14:modId xmlns:p14="http://schemas.microsoft.com/office/powerpoint/2010/main" val="1021494168"/>
              </p:ext>
            </p:extLst>
          </p:nvPr>
        </p:nvGraphicFramePr>
        <p:xfrm>
          <a:off x="1849438" y="2058988"/>
          <a:ext cx="5443537" cy="2379662"/>
        </p:xfrm>
        <a:graphic>
          <a:graphicData uri="http://schemas.openxmlformats.org/presentationml/2006/ole">
            <mc:AlternateContent xmlns:mc="http://schemas.openxmlformats.org/markup-compatibility/2006">
              <mc:Choice xmlns:v="urn:schemas-microsoft-com:vml" Requires="v">
                <p:oleObj name="Equation" r:id="rId2" imgW="2717640" imgH="1193760" progId="Equation.DSMT4">
                  <p:embed/>
                </p:oleObj>
              </mc:Choice>
              <mc:Fallback>
                <p:oleObj name="Equation" r:id="rId2" imgW="2717640" imgH="1193760" progId="Equation.DSMT4">
                  <p:embed/>
                  <p:pic>
                    <p:nvPicPr>
                      <p:cNvPr id="0" name="Object 2"/>
                      <p:cNvPicPr>
                        <a:picLocks noChangeAspect="1" noChangeArrowheads="1"/>
                      </p:cNvPicPr>
                      <p:nvPr/>
                    </p:nvPicPr>
                    <p:blipFill>
                      <a:blip r:embed="rId3"/>
                      <a:srcRect/>
                      <a:stretch>
                        <a:fillRect/>
                      </a:stretch>
                    </p:blipFill>
                    <p:spPr bwMode="auto">
                      <a:xfrm>
                        <a:off x="1849438" y="2058988"/>
                        <a:ext cx="5443537"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3">
            <a:extLst>
              <a:ext uri="{FF2B5EF4-FFF2-40B4-BE49-F238E27FC236}">
                <a16:creationId xmlns:a16="http://schemas.microsoft.com/office/drawing/2014/main" id="{CBA1AFDD-E17D-C47A-9D45-147A94D67D9B}"/>
              </a:ext>
            </a:extLst>
          </p:cNvPr>
          <p:cNvGraphicFramePr>
            <a:graphicFrameLocks noChangeAspect="1"/>
          </p:cNvGraphicFramePr>
          <p:nvPr>
            <p:extLst>
              <p:ext uri="{D42A27DB-BD31-4B8C-83A1-F6EECF244321}">
                <p14:modId xmlns:p14="http://schemas.microsoft.com/office/powerpoint/2010/main" val="4122490538"/>
              </p:ext>
            </p:extLst>
          </p:nvPr>
        </p:nvGraphicFramePr>
        <p:xfrm>
          <a:off x="222250" y="4937125"/>
          <a:ext cx="2974975" cy="1317625"/>
        </p:xfrm>
        <a:graphic>
          <a:graphicData uri="http://schemas.openxmlformats.org/presentationml/2006/ole">
            <mc:AlternateContent xmlns:mc="http://schemas.openxmlformats.org/markup-compatibility/2006">
              <mc:Choice xmlns:v="urn:schemas-microsoft-com:vml" Requires="v">
                <p:oleObj name="Equation" r:id="rId4" imgW="1485720" imgH="660240" progId="Equation.DSMT4">
                  <p:embed/>
                </p:oleObj>
              </mc:Choice>
              <mc:Fallback>
                <p:oleObj name="Equation" r:id="rId4" imgW="1485720" imgH="660240" progId="Equation.DSMT4">
                  <p:embed/>
                  <p:pic>
                    <p:nvPicPr>
                      <p:cNvPr id="0" name="Object 3"/>
                      <p:cNvPicPr>
                        <a:picLocks noChangeAspect="1" noChangeArrowheads="1"/>
                      </p:cNvPicPr>
                      <p:nvPr/>
                    </p:nvPicPr>
                    <p:blipFill>
                      <a:blip r:embed="rId5"/>
                      <a:srcRect/>
                      <a:stretch>
                        <a:fillRect/>
                      </a:stretch>
                    </p:blipFill>
                    <p:spPr bwMode="auto">
                      <a:xfrm>
                        <a:off x="222250" y="4937125"/>
                        <a:ext cx="2974975"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8" name="TextBox 10">
            <a:extLst>
              <a:ext uri="{FF2B5EF4-FFF2-40B4-BE49-F238E27FC236}">
                <a16:creationId xmlns:a16="http://schemas.microsoft.com/office/drawing/2014/main" id="{F19A1E55-19DA-8DF8-20CE-F15FC798E9AF}"/>
              </a:ext>
            </a:extLst>
          </p:cNvPr>
          <p:cNvSpPr txBox="1">
            <a:spLocks noChangeArrowheads="1"/>
          </p:cNvSpPr>
          <p:nvPr/>
        </p:nvSpPr>
        <p:spPr bwMode="auto">
          <a:xfrm>
            <a:off x="3133725" y="5135563"/>
            <a:ext cx="58324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频率为</a:t>
            </a:r>
            <a:r>
              <a:rPr lang="el-GR" altLang="zh-CN" sz="2400" b="1">
                <a:latin typeface="Times New Roman" panose="02020603050405020304" pitchFamily="18" charset="0"/>
                <a:ea typeface="微软雅黑" panose="020B0503020204020204" pitchFamily="34" charset="-122"/>
                <a:cs typeface="Times New Roman" panose="02020603050405020304" pitchFamily="18" charset="0"/>
              </a:rPr>
              <a:t>ω</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的格波在温度为</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时的</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平均声子数</a:t>
            </a:r>
          </a:p>
        </p:txBody>
      </p:sp>
      <p:sp>
        <p:nvSpPr>
          <p:cNvPr id="22535" name="矩形 1">
            <a:extLst>
              <a:ext uri="{FF2B5EF4-FFF2-40B4-BE49-F238E27FC236}">
                <a16:creationId xmlns:a16="http://schemas.microsoft.com/office/drawing/2014/main" id="{907D2E96-7289-8EE1-8ACF-6C0D69C1C14F}"/>
              </a:ext>
            </a:extLst>
          </p:cNvPr>
          <p:cNvSpPr>
            <a:spLocks noChangeArrowheads="1"/>
          </p:cNvSpPr>
          <p:nvPr/>
        </p:nvSpPr>
        <p:spPr bwMode="auto">
          <a:xfrm>
            <a:off x="1249363" y="1493838"/>
            <a:ext cx="66452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在确定的温度</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下，频率为</a:t>
            </a:r>
            <a:r>
              <a:rPr lang="el-GR" altLang="zh-CN" sz="2400" b="1">
                <a:latin typeface="Times New Roman" panose="02020603050405020304" pitchFamily="18" charset="0"/>
                <a:ea typeface="微软雅黑" panose="020B0503020204020204" pitchFamily="34" charset="-122"/>
                <a:cs typeface="Times New Roman" panose="02020603050405020304" pitchFamily="18" charset="0"/>
              </a:rPr>
              <a:t>ω</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的格波的平均能量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57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7207F2D2-32B0-3B91-E25D-BC0FF654DB2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EAB77CA-91AC-4911-9208-D630915CCB56}"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17</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555" name="Rectangle 2">
            <a:extLst>
              <a:ext uri="{FF2B5EF4-FFF2-40B4-BE49-F238E27FC236}">
                <a16:creationId xmlns:a16="http://schemas.microsoft.com/office/drawing/2014/main" id="{782C2E7C-B7CC-4A70-3E0A-07FE20AAE7B0}"/>
              </a:ext>
            </a:extLst>
          </p:cNvPr>
          <p:cNvSpPr>
            <a:spLocks noGrp="1" noRot="1"/>
          </p:cNvSpPr>
          <p:nvPr>
            <p:ph type="title"/>
          </p:nvPr>
        </p:nvSpPr>
        <p:spPr>
          <a:xfrm>
            <a:off x="295275" y="188913"/>
            <a:ext cx="8540750" cy="1143000"/>
          </a:xfrm>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声子与光子的比较</a:t>
            </a:r>
          </a:p>
        </p:txBody>
      </p:sp>
      <p:graphicFrame>
        <p:nvGraphicFramePr>
          <p:cNvPr id="600067" name="Group 3">
            <a:extLst>
              <a:ext uri="{FF2B5EF4-FFF2-40B4-BE49-F238E27FC236}">
                <a16:creationId xmlns:a16="http://schemas.microsoft.com/office/drawing/2014/main" id="{C51ED32E-0387-5942-3641-DBD0A3C4846F}"/>
              </a:ext>
            </a:extLst>
          </p:cNvPr>
          <p:cNvGraphicFramePr>
            <a:graphicFrameLocks noGrp="1"/>
          </p:cNvGraphicFramePr>
          <p:nvPr/>
        </p:nvGraphicFramePr>
        <p:xfrm>
          <a:off x="323850" y="1557338"/>
          <a:ext cx="8569325" cy="3292479"/>
        </p:xfrm>
        <a:graphic>
          <a:graphicData uri="http://schemas.openxmlformats.org/drawingml/2006/table">
            <a:tbl>
              <a:tblPr/>
              <a:tblGrid>
                <a:gridCol w="2855264">
                  <a:extLst>
                    <a:ext uri="{9D8B030D-6E8A-4147-A177-3AD203B41FA5}">
                      <a16:colId xmlns:a16="http://schemas.microsoft.com/office/drawing/2014/main" val="20000"/>
                    </a:ext>
                  </a:extLst>
                </a:gridCol>
                <a:gridCol w="2590398">
                  <a:extLst>
                    <a:ext uri="{9D8B030D-6E8A-4147-A177-3AD203B41FA5}">
                      <a16:colId xmlns:a16="http://schemas.microsoft.com/office/drawing/2014/main" val="20001"/>
                    </a:ext>
                  </a:extLst>
                </a:gridCol>
                <a:gridCol w="3123663">
                  <a:extLst>
                    <a:ext uri="{9D8B030D-6E8A-4147-A177-3AD203B41FA5}">
                      <a16:colId xmlns:a16="http://schemas.microsoft.com/office/drawing/2014/main" val="20002"/>
                    </a:ext>
                  </a:extLst>
                </a:gridCol>
              </a:tblGrid>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项目</a:t>
                      </a:r>
                      <a:endParaRPr kumimoji="0" lang="zh-CN" altLang="en-US" sz="32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光子</a:t>
                      </a:r>
                      <a:endParaRPr kumimoji="0" lang="zh-CN" altLang="en-US" sz="32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声子</a:t>
                      </a:r>
                      <a:endParaRPr kumimoji="0" lang="zh-CN" altLang="en-US" sz="32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粒子性</a:t>
                      </a:r>
                      <a:endParaRPr kumimoji="0" lang="zh-CN" altLang="en-US" sz="32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光电效应；康普顿效应</a:t>
                      </a:r>
                      <a:endParaRPr kumimoji="0" lang="zh-CN" altLang="en-US" sz="32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中子非弹性散射</a:t>
                      </a:r>
                      <a:endParaRPr kumimoji="0" lang="zh-CN" altLang="en-US" sz="32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能量</a:t>
                      </a:r>
                      <a:endParaRPr kumimoji="0" lang="zh-CN" altLang="en-US" sz="32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ħ</a:t>
                      </a:r>
                      <a:r>
                        <a:rPr kumimoji="0" lang="en-US" altLang="zh-CN" sz="18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p>
                  </a:txBody>
                  <a:tcPr marL="91444" marR="91444"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ħ</a:t>
                      </a:r>
                      <a:r>
                        <a:rPr kumimoji="0" lang="en-US" altLang="zh-CN" sz="18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p>
                  </a:txBody>
                  <a:tcPr marL="91444" marR="91444"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动量（准动量）</a:t>
                      </a:r>
                      <a:endParaRPr kumimoji="0" lang="zh-CN" altLang="en-US" sz="32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ħk</a:t>
                      </a:r>
                      <a:r>
                        <a:rPr kumimoji="0" lang="en-US" altLang="zh-CN" sz="18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(k</a:t>
                      </a:r>
                      <a:r>
                        <a:rPr kumimoji="0" lang="zh-CN" altLang="en-US" sz="18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是光子波矢</a:t>
                      </a:r>
                      <a:r>
                        <a:rPr kumimoji="0" lang="en-US" altLang="zh-CN" sz="18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sz="32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ħq</a:t>
                      </a:r>
                      <a:r>
                        <a:rPr kumimoji="0" lang="zh-CN" altLang="en-US" sz="18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18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q</a:t>
                      </a:r>
                      <a:r>
                        <a:rPr kumimoji="0" lang="zh-CN" altLang="en-US" sz="18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是声子波矢）</a:t>
                      </a:r>
                      <a:endParaRPr kumimoji="0" lang="zh-CN" altLang="en-US" sz="32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波动性</a:t>
                      </a:r>
                      <a:endParaRPr kumimoji="0" lang="zh-CN" altLang="en-US" sz="32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频率、波矢</a:t>
                      </a:r>
                      <a:endParaRPr kumimoji="0" lang="zh-CN" altLang="en-US" sz="32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频率、波矢</a:t>
                      </a:r>
                      <a:endParaRPr kumimoji="0" lang="zh-CN" altLang="en-US" sz="32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玻色子</a:t>
                      </a:r>
                      <a:r>
                        <a:rPr kumimoji="0" lang="en-US" altLang="zh-CN" sz="18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18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费米子</a:t>
                      </a:r>
                      <a:endParaRPr kumimoji="0" lang="zh-CN" altLang="en-US" sz="32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玻色子</a:t>
                      </a:r>
                      <a:endParaRPr kumimoji="0" lang="zh-CN" altLang="en-US" sz="32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玻色子</a:t>
                      </a:r>
                      <a:endParaRPr kumimoji="0" lang="zh-CN" altLang="en-US" sz="32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是否需要媒质</a:t>
                      </a:r>
                      <a:endParaRPr kumimoji="0" lang="zh-CN" altLang="en-US" sz="32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不一定</a:t>
                      </a:r>
                      <a:endParaRPr kumimoji="0" lang="zh-CN" altLang="en-US" sz="32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需要</a:t>
                      </a:r>
                      <a:endParaRPr kumimoji="0" lang="zh-CN" altLang="en-US" sz="32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频率是否存在限制</a:t>
                      </a:r>
                      <a:endParaRPr kumimoji="0" lang="zh-CN" altLang="en-US" sz="32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不存在（电磁波）</a:t>
                      </a:r>
                      <a:endParaRPr kumimoji="0" lang="zh-CN" altLang="en-US" sz="32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存在（色散关系）</a:t>
                      </a:r>
                      <a:endParaRPr kumimoji="0" lang="zh-CN" altLang="en-US" sz="32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波能量</a:t>
                      </a:r>
                      <a:endParaRPr kumimoji="0" lang="zh-CN" altLang="en-US" sz="32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正比于光子数</a:t>
                      </a:r>
                      <a:endParaRPr kumimoji="0" lang="zh-CN" altLang="en-US" sz="32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正比于声子数（存在零点能）</a:t>
                      </a:r>
                      <a:endParaRPr kumimoji="0" lang="zh-CN" altLang="en-US" sz="32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1444" marR="91444"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3598" name="Rectangle 45">
            <a:extLst>
              <a:ext uri="{FF2B5EF4-FFF2-40B4-BE49-F238E27FC236}">
                <a16:creationId xmlns:a16="http://schemas.microsoft.com/office/drawing/2014/main" id="{82EF4610-C94E-849A-2D89-BADC28291C57}"/>
              </a:ext>
            </a:extLst>
          </p:cNvPr>
          <p:cNvSpPr>
            <a:spLocks noChangeArrowheads="1"/>
          </p:cNvSpPr>
          <p:nvPr/>
        </p:nvSpPr>
        <p:spPr bwMode="auto">
          <a:xfrm>
            <a:off x="806450" y="5108575"/>
            <a:ext cx="7518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对于声子，我们不熟悉，但是对于光子我们要熟悉得多，因此，我们在理解声子的时候，不妨类比光子，对于帮助我们加深理解声子、格波，应该有相当的帮助。</a:t>
            </a:r>
            <a:endParaRPr lang="zh-CN" altLang="en-US" sz="40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6B5E9535-902E-7CAC-29B5-95741BDEFE6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A3497F0-86C6-4939-8FD2-36BDDA3A3DBE}"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18</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579" name="Rectangle 2">
            <a:extLst>
              <a:ext uri="{FF2B5EF4-FFF2-40B4-BE49-F238E27FC236}">
                <a16:creationId xmlns:a16="http://schemas.microsoft.com/office/drawing/2014/main" id="{D5C37024-DC63-C5A6-A67D-DB2551E50662}"/>
              </a:ext>
            </a:extLst>
          </p:cNvPr>
          <p:cNvSpPr>
            <a:spLocks noGrp="1" noRot="1"/>
          </p:cNvSpPr>
          <p:nvPr>
            <p:ph type="title"/>
          </p:nvPr>
        </p:nvSpPr>
        <p:spPr>
          <a:xfrm>
            <a:off x="295275" y="269875"/>
            <a:ext cx="8540750" cy="1143000"/>
          </a:xfrm>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声子对材料性质的影响</a:t>
            </a:r>
          </a:p>
        </p:txBody>
      </p:sp>
      <p:sp>
        <p:nvSpPr>
          <p:cNvPr id="24580" name="Rectangle 3">
            <a:extLst>
              <a:ext uri="{FF2B5EF4-FFF2-40B4-BE49-F238E27FC236}">
                <a16:creationId xmlns:a16="http://schemas.microsoft.com/office/drawing/2014/main" id="{9B1D9071-1FCB-797F-85C8-8459BD6C9243}"/>
              </a:ext>
            </a:extLst>
          </p:cNvPr>
          <p:cNvSpPr>
            <a:spLocks noGrp="1" noRot="1"/>
          </p:cNvSpPr>
          <p:nvPr>
            <p:ph type="body" idx="1"/>
          </p:nvPr>
        </p:nvSpPr>
        <p:spPr/>
        <p:txBody>
          <a:bodyPr/>
          <a:lstStyle/>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热传导</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声子运动及其相互作用的结果</a:t>
            </a:r>
          </a:p>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金属电阻随温度增加</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声子增多、对电子散射增强</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晶格散射</a:t>
            </a:r>
          </a:p>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超导现象</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声子与电子相互作用，使两个电子结合成为库珀对，从而产生超导现象（极低温下大量库珀对的有序凝聚态）</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8A083372-09F1-7FAD-CCBC-EACCA5684EA3}"/>
              </a:ext>
            </a:extLst>
          </p:cNvPr>
          <p:cNvSpPr>
            <a:spLocks noGrp="1"/>
          </p:cNvSpPr>
          <p:nvPr>
            <p:ph type="title"/>
          </p:nvPr>
        </p:nvSpPr>
        <p:spPr/>
        <p:txBody>
          <a:bodyPr/>
          <a:lstStyle/>
          <a:p>
            <a:pPr eaLnBrk="1" hangingPunct="1"/>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主要内容</a:t>
            </a:r>
          </a:p>
        </p:txBody>
      </p:sp>
      <p:sp>
        <p:nvSpPr>
          <p:cNvPr id="25603" name="内容占位符 2">
            <a:extLst>
              <a:ext uri="{FF2B5EF4-FFF2-40B4-BE49-F238E27FC236}">
                <a16:creationId xmlns:a16="http://schemas.microsoft.com/office/drawing/2014/main" id="{127C02C4-47E5-6EB3-18C7-946E7B9D5EE4}"/>
              </a:ext>
            </a:extLst>
          </p:cNvPr>
          <p:cNvSpPr>
            <a:spLocks noGrp="1"/>
          </p:cNvSpPr>
          <p:nvPr>
            <p:ph idx="1"/>
          </p:nvPr>
        </p:nvSpPr>
        <p:spPr/>
        <p:txBody>
          <a:bodyPr/>
          <a:lstStyle/>
          <a:p>
            <a:pPr eaLnBrk="1" hangingPunct="1"/>
            <a:r>
              <a:rPr lang="en-US" altLang="zh-CN" b="1">
                <a:latin typeface="Times New Roman" panose="02020603050405020304" pitchFamily="18" charset="0"/>
                <a:ea typeface="微软雅黑" panose="020B0503020204020204" pitchFamily="34" charset="-122"/>
                <a:cs typeface="Times New Roman" panose="02020603050405020304" pitchFamily="18" charset="0"/>
              </a:rPr>
              <a:t>6.1  </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晶格振动的经典描述</a:t>
            </a:r>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a:latin typeface="Times New Roman" panose="02020603050405020304" pitchFamily="18" charset="0"/>
                <a:ea typeface="微软雅黑" panose="020B0503020204020204" pitchFamily="34" charset="-122"/>
                <a:cs typeface="Times New Roman" panose="02020603050405020304" pitchFamily="18" charset="0"/>
              </a:rPr>
              <a:t>6.2  </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晶格振动的量子化</a:t>
            </a:r>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6.3  </a:t>
            </a:r>
            <a:r>
              <a:rPr lang="zh-CN" altLang="en-US"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晶格振动谱的测量</a:t>
            </a:r>
            <a:r>
              <a:rPr lang="zh-CN" altLang="en-US"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（教材</a:t>
            </a:r>
            <a:r>
              <a:rPr lang="en-US" altLang="zh-CN"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P149</a:t>
            </a:r>
            <a:r>
              <a:rPr lang="zh-CN" altLang="en-US"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a:latin typeface="Times New Roman" panose="02020603050405020304" pitchFamily="18" charset="0"/>
                <a:ea typeface="微软雅黑" panose="020B0503020204020204" pitchFamily="34" charset="-122"/>
                <a:cs typeface="Times New Roman" panose="02020603050405020304" pitchFamily="18" charset="0"/>
              </a:rPr>
              <a:t>6.4  </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晶体的热特性</a:t>
            </a:r>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604" name="灯片编号占位符 3">
            <a:extLst>
              <a:ext uri="{FF2B5EF4-FFF2-40B4-BE49-F238E27FC236}">
                <a16:creationId xmlns:a16="http://schemas.microsoft.com/office/drawing/2014/main" id="{35DF92CB-4FA4-63BC-CE55-55535DF0B69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8945C29-6B4E-430C-8426-1070CB01A011}"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19</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605" name="Rectangle 3">
            <a:extLst>
              <a:ext uri="{FF2B5EF4-FFF2-40B4-BE49-F238E27FC236}">
                <a16:creationId xmlns:a16="http://schemas.microsoft.com/office/drawing/2014/main" id="{EBC1A8F7-32AE-3422-3FAD-FE8BE4073F8D}"/>
              </a:ext>
            </a:extLst>
          </p:cNvPr>
          <p:cNvSpPr txBox="1">
            <a:spLocks noRot="1" noChangeArrowheads="1"/>
          </p:cNvSpPr>
          <p:nvPr/>
        </p:nvSpPr>
        <p:spPr bwMode="auto">
          <a:xfrm>
            <a:off x="1371600" y="4268788"/>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晶格振动谱关系着晶体的许多性质，因此确定其函数关系具重要意义</a:t>
            </a:r>
          </a:p>
          <a:p>
            <a:pPr eaLnBrk="1" hangingPunct="1">
              <a:spcBef>
                <a:spcPct val="0"/>
              </a:spcBef>
              <a:buFont typeface="Arial" panose="020B0604020202020204" pitchFamily="34" charset="0"/>
              <a:buNone/>
            </a:pPr>
            <a:r>
              <a:rPr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测量原理：格波与探测波间的相互作用</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ACEFC142-AB91-F028-536D-E93D3C44364D}"/>
              </a:ext>
            </a:extLst>
          </p:cNvPr>
          <p:cNvSpPr>
            <a:spLocks noGrp="1"/>
          </p:cNvSpPr>
          <p:nvPr>
            <p:ph type="title"/>
          </p:nvPr>
        </p:nvSpPr>
        <p:spPr>
          <a:xfrm>
            <a:off x="457200" y="115888"/>
            <a:ext cx="8229600" cy="1143000"/>
          </a:xfrm>
        </p:spPr>
        <p:txBody>
          <a:bodyPr/>
          <a:lstStyle/>
          <a:p>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一维单原子链</a:t>
            </a:r>
          </a:p>
        </p:txBody>
      </p:sp>
      <p:sp>
        <p:nvSpPr>
          <p:cNvPr id="6147" name="内容占位符 2">
            <a:extLst>
              <a:ext uri="{FF2B5EF4-FFF2-40B4-BE49-F238E27FC236}">
                <a16:creationId xmlns:a16="http://schemas.microsoft.com/office/drawing/2014/main" id="{CD8BE882-BC21-D238-4282-24BD9E79B74E}"/>
              </a:ext>
            </a:extLst>
          </p:cNvPr>
          <p:cNvSpPr>
            <a:spLocks noGrp="1"/>
          </p:cNvSpPr>
          <p:nvPr>
            <p:ph idx="1"/>
          </p:nvPr>
        </p:nvSpPr>
        <p:spPr>
          <a:xfrm>
            <a:off x="457200" y="1268413"/>
            <a:ext cx="8229600" cy="5256212"/>
          </a:xfrm>
        </p:spPr>
        <p:txBody>
          <a:bodyPr/>
          <a:lstStyle/>
          <a:p>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一维情况，只考虑纵波</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对某个原子受力分析（简谐近似、只考虑最近邻作用）</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写出这个原子的</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牛顿方程</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把试解                           代入上述方程，可确立</a:t>
            </a:r>
            <a:r>
              <a:rPr lang="el-GR" altLang="zh-CN" sz="2400" b="1" i="1">
                <a:latin typeface="Times New Roman" panose="02020603050405020304" pitchFamily="18" charset="0"/>
                <a:ea typeface="微软雅黑" panose="020B0503020204020204" pitchFamily="34" charset="-122"/>
                <a:cs typeface="Times New Roman" panose="02020603050405020304" pitchFamily="18" charset="0"/>
              </a:rPr>
              <a:t>ω</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的关系</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发现所有原子的</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和</a:t>
            </a:r>
            <a:r>
              <a:rPr lang="el-GR" altLang="zh-CN" sz="2400" b="1" i="1">
                <a:latin typeface="Times New Roman" panose="02020603050405020304" pitchFamily="18" charset="0"/>
                <a:ea typeface="微软雅黑" panose="020B0503020204020204" pitchFamily="34" charset="-122"/>
                <a:cs typeface="Times New Roman" panose="02020603050405020304" pitchFamily="18" charset="0"/>
              </a:rPr>
              <a:t>ω</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都相同，只是相位差</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anq</a:t>
            </a:r>
          </a:p>
          <a:p>
            <a:r>
              <a:rPr lang="el-GR"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称为色散关系</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400" b="1" i="1">
                <a:latin typeface="Times New Roman" panose="02020603050405020304" pitchFamily="18" charset="0"/>
                <a:ea typeface="微软雅黑" panose="020B0503020204020204" pitchFamily="34" charset="-122"/>
                <a:cs typeface="Times New Roman" panose="02020603050405020304" pitchFamily="18" charset="0"/>
              </a:rPr>
              <a:t> ω</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具有周期性，</a:t>
            </a:r>
            <a:r>
              <a:rPr lang="el-GR" altLang="zh-CN" sz="2400" b="1" i="1">
                <a:latin typeface="Times New Roman" panose="02020603050405020304" pitchFamily="18" charset="0"/>
                <a:ea typeface="微软雅黑" panose="020B0503020204020204" pitchFamily="34" charset="-122"/>
                <a:cs typeface="Times New Roman" panose="02020603050405020304" pitchFamily="18" charset="0"/>
              </a:rPr>
              <a:t> ω</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有最大值</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的取值范围，只需取到第一布里渊区</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引入周期性边界条件，</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的值不连续，只能是</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每一个</a:t>
            </a:r>
            <a:r>
              <a:rPr lang="el-GR"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对应的格波称为一个振动模</a:t>
            </a:r>
            <a:endPar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长波极限（</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），弹性波，所有原子一起同相振动</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短波极限（</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  ），驻波（群速为零），相邻原子相对振动</a:t>
            </a:r>
          </a:p>
        </p:txBody>
      </p:sp>
      <p:sp>
        <p:nvSpPr>
          <p:cNvPr id="6148" name="灯片编号占位符 5">
            <a:extLst>
              <a:ext uri="{FF2B5EF4-FFF2-40B4-BE49-F238E27FC236}">
                <a16:creationId xmlns:a16="http://schemas.microsoft.com/office/drawing/2014/main" id="{A00414B5-F423-FA6E-087B-4687A474D7A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3027D8D-8FF2-497B-A07A-EB5128DDDB1E}"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152" name="Object 3">
            <a:extLst>
              <a:ext uri="{FF2B5EF4-FFF2-40B4-BE49-F238E27FC236}">
                <a16:creationId xmlns:a16="http://schemas.microsoft.com/office/drawing/2014/main" id="{2AF4719C-E00D-D16B-BED0-A9D4B6D60ACE}"/>
              </a:ext>
            </a:extLst>
          </p:cNvPr>
          <p:cNvGraphicFramePr>
            <a:graphicFrameLocks noChangeAspect="1"/>
          </p:cNvGraphicFramePr>
          <p:nvPr>
            <p:extLst>
              <p:ext uri="{D42A27DB-BD31-4B8C-83A1-F6EECF244321}">
                <p14:modId xmlns:p14="http://schemas.microsoft.com/office/powerpoint/2010/main" val="1658855912"/>
              </p:ext>
            </p:extLst>
          </p:nvPr>
        </p:nvGraphicFramePr>
        <p:xfrm>
          <a:off x="1919685" y="2565400"/>
          <a:ext cx="1871662" cy="471488"/>
        </p:xfrm>
        <a:graphic>
          <a:graphicData uri="http://schemas.openxmlformats.org/presentationml/2006/ole">
            <mc:AlternateContent xmlns:mc="http://schemas.openxmlformats.org/markup-compatibility/2006">
              <mc:Choice xmlns:v="urn:schemas-microsoft-com:vml" Requires="v">
                <p:oleObj name="公式" r:id="rId2" imgW="939392" imgH="241195" progId="Equation.3">
                  <p:embed/>
                </p:oleObj>
              </mc:Choice>
              <mc:Fallback>
                <p:oleObj name="公式" r:id="rId2" imgW="939392" imgH="241195"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685" y="2565400"/>
                        <a:ext cx="1871662"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3" name="Object 5">
            <a:extLst>
              <a:ext uri="{FF2B5EF4-FFF2-40B4-BE49-F238E27FC236}">
                <a16:creationId xmlns:a16="http://schemas.microsoft.com/office/drawing/2014/main" id="{875E85E9-7024-587E-AD9C-83169C314348}"/>
              </a:ext>
            </a:extLst>
          </p:cNvPr>
          <p:cNvGraphicFramePr>
            <a:graphicFrameLocks noChangeAspect="1"/>
          </p:cNvGraphicFramePr>
          <p:nvPr/>
        </p:nvGraphicFramePr>
        <p:xfrm>
          <a:off x="6850063" y="4284663"/>
          <a:ext cx="962025" cy="584200"/>
        </p:xfrm>
        <a:graphic>
          <a:graphicData uri="http://schemas.openxmlformats.org/presentationml/2006/ole">
            <mc:AlternateContent xmlns:mc="http://schemas.openxmlformats.org/markup-compatibility/2006">
              <mc:Choice xmlns:v="urn:schemas-microsoft-com:vml" Requires="v">
                <p:oleObj name="Equation" r:id="rId4" imgW="647419" imgH="393529" progId="Equation.3">
                  <p:embed/>
                </p:oleObj>
              </mc:Choice>
              <mc:Fallback>
                <p:oleObj name="Equation" r:id="rId4" imgW="647419" imgH="39352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0063" y="4284663"/>
                        <a:ext cx="96202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4" name="Object 6">
            <a:extLst>
              <a:ext uri="{FF2B5EF4-FFF2-40B4-BE49-F238E27FC236}">
                <a16:creationId xmlns:a16="http://schemas.microsoft.com/office/drawing/2014/main" id="{D71F7BB7-A54F-1C38-F715-840A2E0F96AE}"/>
              </a:ext>
            </a:extLst>
          </p:cNvPr>
          <p:cNvGraphicFramePr>
            <a:graphicFrameLocks noChangeAspect="1"/>
          </p:cNvGraphicFramePr>
          <p:nvPr/>
        </p:nvGraphicFramePr>
        <p:xfrm>
          <a:off x="3132138" y="5589588"/>
          <a:ext cx="244475" cy="584200"/>
        </p:xfrm>
        <a:graphic>
          <a:graphicData uri="http://schemas.openxmlformats.org/presentationml/2006/ole">
            <mc:AlternateContent xmlns:mc="http://schemas.openxmlformats.org/markup-compatibility/2006">
              <mc:Choice xmlns:v="urn:schemas-microsoft-com:vml" Requires="v">
                <p:oleObj name="Equation" r:id="rId6" imgW="164957" imgH="393359" progId="Equation.3">
                  <p:embed/>
                </p:oleObj>
              </mc:Choice>
              <mc:Fallback>
                <p:oleObj name="Equation" r:id="rId6" imgW="164957" imgH="393359"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2138" y="5589588"/>
                        <a:ext cx="24447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1" name="对象 16">
                <a:extLst>
                  <a:ext uri="{FF2B5EF4-FFF2-40B4-BE49-F238E27FC236}">
                    <a16:creationId xmlns:a16="http://schemas.microsoft.com/office/drawing/2014/main" id="{6630DAEF-C930-F0C9-3771-8422978218F4}"/>
                  </a:ext>
                </a:extLst>
              </p:cNvPr>
              <p:cNvSpPr txBox="1"/>
              <p:nvPr/>
            </p:nvSpPr>
            <p:spPr bwMode="auto">
              <a:xfrm>
                <a:off x="4449763" y="2173288"/>
                <a:ext cx="3578621" cy="392112"/>
              </a:xfrm>
              <a:prstGeom prst="rect">
                <a:avLst/>
              </a:prstGeom>
              <a:gradFill rotWithShape="0">
                <a:gsLst>
                  <a:gs pos="0">
                    <a:srgbClr val="FFCCFF"/>
                  </a:gs>
                  <a:gs pos="50000">
                    <a:srgbClr val="FFFCFF"/>
                  </a:gs>
                  <a:gs pos="100000">
                    <a:srgbClr val="FFCCFF"/>
                  </a:gs>
                </a:gsLst>
                <a:lin ang="5400000" scaled="1"/>
              </a:gradFill>
              <a:ln>
                <a:noFill/>
              </a:ln>
            </p:spPr>
            <p:txBody>
              <a:bodyPr>
                <a:noAutofit/>
              </a:bodyPr>
              <a:lstStyle/>
              <a:p>
                <a:pPr/>
                <a14:m>
                  <m:oMathPara xmlns:m="http://schemas.openxmlformats.org/officeDocument/2006/math">
                    <m:oMathParaPr>
                      <m:jc m:val="left"/>
                    </m:oMathParaPr>
                    <m:oMath xmlns:m="http://schemas.openxmlformats.org/officeDocument/2006/math">
                      <m:r>
                        <a:rPr lang="zh-MO" altLang="en-US" sz="2000" i="1">
                          <a:solidFill>
                            <a:srgbClr val="000000"/>
                          </a:solidFill>
                          <a:latin typeface="Cambria Math" panose="02040503050406030204" pitchFamily="18" charset="0"/>
                        </a:rPr>
                        <m:t>𝑚</m:t>
                      </m:r>
                      <m:sSub>
                        <m:sSubPr>
                          <m:ctrlPr>
                            <a:rPr lang="zh-MO" altLang="en-US" sz="2000" i="1">
                              <a:solidFill>
                                <a:srgbClr val="000000"/>
                              </a:solidFill>
                              <a:latin typeface="Cambria Math" panose="02040503050406030204" pitchFamily="18" charset="0"/>
                            </a:rPr>
                          </m:ctrlPr>
                        </m:sSubPr>
                        <m:e>
                          <m:acc>
                            <m:accPr>
                              <m:chr m:val="̈"/>
                              <m:ctrlPr>
                                <a:rPr lang="zh-MO" altLang="en-US" sz="2000" i="1">
                                  <a:solidFill>
                                    <a:srgbClr val="000000"/>
                                  </a:solidFill>
                                  <a:latin typeface="Cambria Math" panose="02040503050406030204" pitchFamily="18" charset="0"/>
                                </a:rPr>
                              </m:ctrlPr>
                            </m:accPr>
                            <m:e>
                              <m:r>
                                <a:rPr lang="zh-MO" altLang="en-US" sz="2000" i="1">
                                  <a:solidFill>
                                    <a:srgbClr val="000000"/>
                                  </a:solidFill>
                                  <a:latin typeface="Cambria Math" panose="02040503050406030204" pitchFamily="18" charset="0"/>
                                </a:rPr>
                                <m:t>𝜇</m:t>
                              </m:r>
                            </m:e>
                          </m:acc>
                        </m:e>
                        <m:sub>
                          <m:r>
                            <a:rPr lang="zh-MO" altLang="en-US" sz="2000" i="1">
                              <a:solidFill>
                                <a:srgbClr val="000000"/>
                              </a:solidFill>
                              <a:latin typeface="Cambria Math" panose="02040503050406030204" pitchFamily="18" charset="0"/>
                            </a:rPr>
                            <m:t>𝑛</m:t>
                          </m:r>
                        </m:sub>
                      </m:sSub>
                      <m:r>
                        <a:rPr lang="zh-MO" altLang="en-US" sz="2000" i="1">
                          <a:solidFill>
                            <a:srgbClr val="000000"/>
                          </a:solidFill>
                          <a:latin typeface="Cambria Math" panose="02040503050406030204" pitchFamily="18" charset="0"/>
                        </a:rPr>
                        <m:t>=</m:t>
                      </m:r>
                      <m:r>
                        <a:rPr lang="zh-MO" altLang="en-US" sz="2000" i="1">
                          <a:solidFill>
                            <a:srgbClr val="000000"/>
                          </a:solidFill>
                          <a:latin typeface="Cambria Math" panose="02040503050406030204" pitchFamily="18" charset="0"/>
                        </a:rPr>
                        <m:t>𝛽</m:t>
                      </m:r>
                      <m:r>
                        <a:rPr lang="zh-MO" altLang="en-US" sz="2000" i="1">
                          <a:solidFill>
                            <a:srgbClr val="000000"/>
                          </a:solidFill>
                          <a:latin typeface="Cambria Math" panose="02040503050406030204" pitchFamily="18" charset="0"/>
                        </a:rPr>
                        <m:t>(</m:t>
                      </m:r>
                      <m:sSub>
                        <m:sSubPr>
                          <m:ctrlPr>
                            <a:rPr lang="zh-MO" altLang="en-US" sz="2000" i="1">
                              <a:solidFill>
                                <a:srgbClr val="000000"/>
                              </a:solidFill>
                              <a:latin typeface="Cambria Math" panose="02040503050406030204" pitchFamily="18" charset="0"/>
                            </a:rPr>
                          </m:ctrlPr>
                        </m:sSubPr>
                        <m:e>
                          <m:r>
                            <a:rPr lang="zh-MO" altLang="en-US" sz="2000" i="1">
                              <a:solidFill>
                                <a:srgbClr val="000000"/>
                              </a:solidFill>
                              <a:latin typeface="Cambria Math" panose="02040503050406030204" pitchFamily="18" charset="0"/>
                            </a:rPr>
                            <m:t>𝜇</m:t>
                          </m:r>
                        </m:e>
                        <m:sub>
                          <m:r>
                            <a:rPr lang="zh-MO" altLang="en-US" sz="2000" i="1">
                              <a:solidFill>
                                <a:srgbClr val="000000"/>
                              </a:solidFill>
                              <a:latin typeface="Cambria Math" panose="02040503050406030204" pitchFamily="18" charset="0"/>
                            </a:rPr>
                            <m:t>𝑛</m:t>
                          </m:r>
                          <m:r>
                            <a:rPr lang="zh-MO" altLang="en-US" sz="2000" i="1">
                              <a:solidFill>
                                <a:srgbClr val="000000"/>
                              </a:solidFill>
                              <a:latin typeface="Cambria Math" panose="02040503050406030204" pitchFamily="18" charset="0"/>
                            </a:rPr>
                            <m:t>+1</m:t>
                          </m:r>
                        </m:sub>
                      </m:sSub>
                      <m:r>
                        <a:rPr lang="zh-MO" altLang="en-US" sz="2000" i="1">
                          <a:solidFill>
                            <a:srgbClr val="000000"/>
                          </a:solidFill>
                          <a:latin typeface="Cambria Math" panose="02040503050406030204" pitchFamily="18" charset="0"/>
                        </a:rPr>
                        <m:t>+</m:t>
                      </m:r>
                      <m:sSub>
                        <m:sSubPr>
                          <m:ctrlPr>
                            <a:rPr lang="zh-MO" altLang="en-US" sz="2000" i="1">
                              <a:solidFill>
                                <a:srgbClr val="000000"/>
                              </a:solidFill>
                              <a:latin typeface="Cambria Math" panose="02040503050406030204" pitchFamily="18" charset="0"/>
                            </a:rPr>
                          </m:ctrlPr>
                        </m:sSubPr>
                        <m:e>
                          <m:r>
                            <a:rPr lang="zh-MO" altLang="en-US" sz="2000" i="1">
                              <a:solidFill>
                                <a:srgbClr val="000000"/>
                              </a:solidFill>
                              <a:latin typeface="Cambria Math" panose="02040503050406030204" pitchFamily="18" charset="0"/>
                            </a:rPr>
                            <m:t>𝜇</m:t>
                          </m:r>
                        </m:e>
                        <m:sub>
                          <m:r>
                            <a:rPr lang="zh-MO" altLang="en-US" sz="2000" i="1">
                              <a:solidFill>
                                <a:srgbClr val="000000"/>
                              </a:solidFill>
                              <a:latin typeface="Cambria Math" panose="02040503050406030204" pitchFamily="18" charset="0"/>
                            </a:rPr>
                            <m:t>𝑛</m:t>
                          </m:r>
                          <m:r>
                            <a:rPr lang="zh-MO" altLang="en-US" sz="2000" i="1">
                              <a:solidFill>
                                <a:srgbClr val="000000"/>
                              </a:solidFill>
                              <a:latin typeface="Cambria Math" panose="02040503050406030204" pitchFamily="18" charset="0"/>
                            </a:rPr>
                            <m:t>−1</m:t>
                          </m:r>
                        </m:sub>
                      </m:sSub>
                      <m:r>
                        <a:rPr lang="zh-MO" altLang="en-US" sz="2000" i="1">
                          <a:solidFill>
                            <a:srgbClr val="000000"/>
                          </a:solidFill>
                          <a:latin typeface="Cambria Math" panose="02040503050406030204" pitchFamily="18" charset="0"/>
                        </a:rPr>
                        <m:t>−2</m:t>
                      </m:r>
                      <m:sSub>
                        <m:sSubPr>
                          <m:ctrlPr>
                            <a:rPr lang="zh-MO" altLang="en-US" sz="2000" i="1">
                              <a:solidFill>
                                <a:srgbClr val="000000"/>
                              </a:solidFill>
                              <a:latin typeface="Cambria Math" panose="02040503050406030204" pitchFamily="18" charset="0"/>
                            </a:rPr>
                          </m:ctrlPr>
                        </m:sSubPr>
                        <m:e>
                          <m:r>
                            <a:rPr lang="zh-MO" altLang="en-US" sz="2000" i="1">
                              <a:solidFill>
                                <a:srgbClr val="000000"/>
                              </a:solidFill>
                              <a:latin typeface="Cambria Math" panose="02040503050406030204" pitchFamily="18" charset="0"/>
                            </a:rPr>
                            <m:t>𝜇</m:t>
                          </m:r>
                        </m:e>
                        <m:sub>
                          <m:r>
                            <a:rPr lang="zh-MO" altLang="en-US" sz="2000" i="1">
                              <a:solidFill>
                                <a:srgbClr val="000000"/>
                              </a:solidFill>
                              <a:latin typeface="Cambria Math" panose="02040503050406030204" pitchFamily="18" charset="0"/>
                            </a:rPr>
                            <m:t>𝑛</m:t>
                          </m:r>
                        </m:sub>
                      </m:sSub>
                      <m:r>
                        <a:rPr lang="zh-MO" altLang="en-US" sz="2000" i="1">
                          <a:solidFill>
                            <a:srgbClr val="000000"/>
                          </a:solidFill>
                          <a:latin typeface="Cambria Math" panose="02040503050406030204" pitchFamily="18" charset="0"/>
                        </a:rPr>
                        <m:t>)</m:t>
                      </m:r>
                    </m:oMath>
                  </m:oMathPara>
                </a14:m>
                <a:endParaRPr lang="zh-MO" altLang="en-US" sz="1400" dirty="0"/>
              </a:p>
            </p:txBody>
          </p:sp>
        </mc:Choice>
        <mc:Fallback xmlns="">
          <p:sp>
            <p:nvSpPr>
              <p:cNvPr id="11" name="对象 16">
                <a:extLst>
                  <a:ext uri="{FF2B5EF4-FFF2-40B4-BE49-F238E27FC236}">
                    <a16:creationId xmlns:a16="http://schemas.microsoft.com/office/drawing/2014/main" id="{6630DAEF-C930-F0C9-3771-8422978218F4}"/>
                  </a:ext>
                </a:extLst>
              </p:cNvPr>
              <p:cNvSpPr txBox="1">
                <a:spLocks noRot="1" noChangeAspect="1" noMove="1" noResize="1" noEditPoints="1" noAdjustHandles="1" noChangeArrowheads="1" noChangeShapeType="1" noTextEdit="1"/>
              </p:cNvSpPr>
              <p:nvPr/>
            </p:nvSpPr>
            <p:spPr bwMode="auto">
              <a:xfrm>
                <a:off x="4449763" y="2173288"/>
                <a:ext cx="3578621" cy="392112"/>
              </a:xfrm>
              <a:prstGeom prst="rect">
                <a:avLst/>
              </a:prstGeom>
              <a:blipFill>
                <a:blip r:embed="rId8"/>
                <a:stretch>
                  <a:fillRect b="-17188"/>
                </a:stretch>
              </a:blipFill>
              <a:ln>
                <a:noFill/>
              </a:ln>
            </p:spPr>
            <p:txBody>
              <a:bodyPr/>
              <a:lstStyle/>
              <a:p>
                <a:r>
                  <a:rPr lang="zh-MO"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par>
                          <p:cTn id="15" fill="hold">
                            <p:stCondLst>
                              <p:cond delay="0"/>
                            </p:stCondLst>
                            <p:childTnLst>
                              <p:par>
                                <p:cTn id="16" presetID="22" presetClass="entr" presetSubtype="8"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7">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5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6147">
                                            <p:txEl>
                                              <p:pRg st="7" end="7"/>
                                            </p:txEl>
                                          </p:spTgt>
                                        </p:tgtEl>
                                        <p:attrNameLst>
                                          <p:attrName>style.visibility</p:attrName>
                                        </p:attrNameLst>
                                      </p:cBhvr>
                                      <p:to>
                                        <p:strVal val="visible"/>
                                      </p:to>
                                    </p:set>
                                  </p:childTnLst>
                                </p:cTn>
                              </p:par>
                            </p:childTnLst>
                          </p:cTn>
                        </p:par>
                        <p:par>
                          <p:cTn id="41" fill="hold" nodeType="afterGroup">
                            <p:stCondLst>
                              <p:cond delay="0"/>
                            </p:stCondLst>
                            <p:childTnLst>
                              <p:par>
                                <p:cTn id="42" presetID="22" presetClass="entr" presetSubtype="8" fill="hold" nodeType="afterEffect">
                                  <p:stCondLst>
                                    <p:cond delay="0"/>
                                  </p:stCondLst>
                                  <p:childTnLst>
                                    <p:set>
                                      <p:cBhvr>
                                        <p:cTn id="43" dur="1" fill="hold">
                                          <p:stCondLst>
                                            <p:cond delay="0"/>
                                          </p:stCondLst>
                                        </p:cTn>
                                        <p:tgtEl>
                                          <p:spTgt spid="6153"/>
                                        </p:tgtEl>
                                        <p:attrNameLst>
                                          <p:attrName>style.visibility</p:attrName>
                                        </p:attrNameLst>
                                      </p:cBhvr>
                                      <p:to>
                                        <p:strVal val="visible"/>
                                      </p:to>
                                    </p:set>
                                    <p:animEffect transition="in" filter="wipe(left)">
                                      <p:cBhvr>
                                        <p:cTn id="44" dur="500"/>
                                        <p:tgtEl>
                                          <p:spTgt spid="615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6147">
                                            <p:txEl>
                                              <p:pRg st="10" end="1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FDAB8560-D2FE-22FB-84AE-C34F667B43D7}"/>
              </a:ext>
            </a:extLst>
          </p:cNvPr>
          <p:cNvSpPr>
            <a:spLocks noChangeArrowheads="1"/>
          </p:cNvSpPr>
          <p:nvPr/>
        </p:nvSpPr>
        <p:spPr bwMode="auto">
          <a:xfrm>
            <a:off x="1906588" y="6308725"/>
            <a:ext cx="4897437" cy="360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627" name="Rectangle 2">
            <a:extLst>
              <a:ext uri="{FF2B5EF4-FFF2-40B4-BE49-F238E27FC236}">
                <a16:creationId xmlns:a16="http://schemas.microsoft.com/office/drawing/2014/main" id="{D5269F14-09C8-107B-9611-D86FBB379540}"/>
              </a:ext>
            </a:extLst>
          </p:cNvPr>
          <p:cNvSpPr>
            <a:spLocks noGrp="1" noRot="1"/>
          </p:cNvSpPr>
          <p:nvPr>
            <p:ph type="ctrTitle" idx="4294967295"/>
          </p:nvPr>
        </p:nvSpPr>
        <p:spPr>
          <a:xfrm>
            <a:off x="685800" y="115888"/>
            <a:ext cx="7772400" cy="1143000"/>
          </a:xfrm>
          <a:noFill/>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晶格振动谱的实验测量</a:t>
            </a:r>
          </a:p>
        </p:txBody>
      </p:sp>
      <p:sp>
        <p:nvSpPr>
          <p:cNvPr id="26628" name="Text Box 5">
            <a:extLst>
              <a:ext uri="{FF2B5EF4-FFF2-40B4-BE49-F238E27FC236}">
                <a16:creationId xmlns:a16="http://schemas.microsoft.com/office/drawing/2014/main" id="{BBB3F008-9CE5-3B51-6FAA-0283A34E0709}"/>
              </a:ext>
            </a:extLst>
          </p:cNvPr>
          <p:cNvSpPr txBox="1">
            <a:spLocks noChangeArrowheads="1"/>
          </p:cNvSpPr>
          <p:nvPr/>
        </p:nvSpPr>
        <p:spPr bwMode="auto">
          <a:xfrm>
            <a:off x="1054100" y="1258888"/>
            <a:ext cx="7035800" cy="830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晶格振动频率与波矢之间的函数关系 （</a:t>
            </a:r>
            <a:r>
              <a:rPr lang="el-GR" altLang="zh-CN" sz="2400" b="1" i="1">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关系）</a:t>
            </a:r>
          </a:p>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称为格波的色散关系，也称为晶格振动谱</a:t>
            </a:r>
          </a:p>
        </p:txBody>
      </p:sp>
      <p:sp>
        <p:nvSpPr>
          <p:cNvPr id="26629" name="灯片编号占位符 6">
            <a:extLst>
              <a:ext uri="{FF2B5EF4-FFF2-40B4-BE49-F238E27FC236}">
                <a16:creationId xmlns:a16="http://schemas.microsoft.com/office/drawing/2014/main" id="{FAA1D8D7-D567-7B73-19CA-6103502E1BC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987914F-FA75-402C-BCE5-E7EA318035D0}"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20</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Picture 4">
            <a:extLst>
              <a:ext uri="{FF2B5EF4-FFF2-40B4-BE49-F238E27FC236}">
                <a16:creationId xmlns:a16="http://schemas.microsoft.com/office/drawing/2014/main" id="{B2D506D3-9950-6572-5727-1754E8B58E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2065338"/>
            <a:ext cx="6724650" cy="402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TextBox 1">
            <a:extLst>
              <a:ext uri="{FF2B5EF4-FFF2-40B4-BE49-F238E27FC236}">
                <a16:creationId xmlns:a16="http://schemas.microsoft.com/office/drawing/2014/main" id="{204E285D-1535-FB30-BC31-F7C1DF3522D4}"/>
              </a:ext>
            </a:extLst>
          </p:cNvPr>
          <p:cNvSpPr txBox="1">
            <a:spLocks noChangeArrowheads="1"/>
          </p:cNvSpPr>
          <p:nvPr/>
        </p:nvSpPr>
        <p:spPr bwMode="auto">
          <a:xfrm>
            <a:off x="2700338" y="6016625"/>
            <a:ext cx="3743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Si</a:t>
            </a:r>
            <a:r>
              <a:rPr lang="zh-CN" altLang="en-US" sz="20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的晶格振动谱</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24B875E-7191-C08F-34BB-4985BB2B60B9}"/>
              </a:ext>
            </a:extLst>
          </p:cNvPr>
          <p:cNvSpPr>
            <a:spLocks noGrp="1" noRot="1"/>
          </p:cNvSpPr>
          <p:nvPr>
            <p:ph type="ctrTitle" idx="4294967295"/>
          </p:nvPr>
        </p:nvSpPr>
        <p:spPr>
          <a:xfrm>
            <a:off x="685800" y="836613"/>
            <a:ext cx="7772400" cy="1143000"/>
          </a:xfrm>
          <a:noFill/>
        </p:spPr>
        <p:txBody>
          <a:bodyPr/>
          <a:lstStyle/>
          <a:p>
            <a:pPr eaLnBrk="1" hangingPunct="1"/>
            <a:r>
              <a:rPr lang="zh-CN" altLang="en-US" sz="28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最主要的方法：中子的非弹性散射</a:t>
            </a:r>
          </a:p>
        </p:txBody>
      </p:sp>
      <p:sp>
        <p:nvSpPr>
          <p:cNvPr id="28675" name="Rectangle 5">
            <a:extLst>
              <a:ext uri="{FF2B5EF4-FFF2-40B4-BE49-F238E27FC236}">
                <a16:creationId xmlns:a16="http://schemas.microsoft.com/office/drawing/2014/main" id="{755E5DCE-4851-8108-522D-DEACF81EB5D5}"/>
              </a:ext>
            </a:extLst>
          </p:cNvPr>
          <p:cNvSpPr>
            <a:spLocks noChangeArrowheads="1"/>
          </p:cNvSpPr>
          <p:nvPr/>
        </p:nvSpPr>
        <p:spPr bwMode="auto">
          <a:xfrm>
            <a:off x="1004888" y="1863725"/>
            <a:ext cx="72628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中子与格波非弹性散射过程的</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动量和能量守恒问题  </a:t>
            </a:r>
          </a:p>
        </p:txBody>
      </p:sp>
      <p:grpSp>
        <p:nvGrpSpPr>
          <p:cNvPr id="2" name="Group 13">
            <a:extLst>
              <a:ext uri="{FF2B5EF4-FFF2-40B4-BE49-F238E27FC236}">
                <a16:creationId xmlns:a16="http://schemas.microsoft.com/office/drawing/2014/main" id="{6950A784-E1FE-F416-DC58-A7B79C1DFA2D}"/>
              </a:ext>
            </a:extLst>
          </p:cNvPr>
          <p:cNvGrpSpPr>
            <a:grpSpLocks/>
          </p:cNvGrpSpPr>
          <p:nvPr/>
        </p:nvGrpSpPr>
        <p:grpSpPr bwMode="auto">
          <a:xfrm>
            <a:off x="355600" y="2541588"/>
            <a:ext cx="4752975" cy="1295400"/>
            <a:chOff x="340" y="1389"/>
            <a:chExt cx="2994" cy="816"/>
          </a:xfrm>
        </p:grpSpPr>
        <p:sp>
          <p:nvSpPr>
            <p:cNvPr id="28685" name="Rectangle 3">
              <a:extLst>
                <a:ext uri="{FF2B5EF4-FFF2-40B4-BE49-F238E27FC236}">
                  <a16:creationId xmlns:a16="http://schemas.microsoft.com/office/drawing/2014/main" id="{1584ADC8-D438-6F81-694B-D014B952E9EB}"/>
                </a:ext>
              </a:extLst>
            </p:cNvPr>
            <p:cNvSpPr>
              <a:spLocks noRot="1" noChangeArrowheads="1"/>
            </p:cNvSpPr>
            <p:nvPr/>
          </p:nvSpPr>
          <p:spPr bwMode="auto">
            <a:xfrm>
              <a:off x="340" y="1525"/>
              <a:ext cx="2592" cy="6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tx1"/>
                </a:buClr>
                <a:buSzPct val="70000"/>
                <a:buFont typeface="Wingdings" panose="05000000000000000000" pitchFamily="2" charset="2"/>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入射中子束动量 </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400" b="1" i="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能量 </a:t>
              </a: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buClr>
                  <a:schemeClr val="tx1"/>
                </a:buClr>
                <a:buSzPct val="70000"/>
                <a:buFont typeface="Wingdings" panose="05000000000000000000" pitchFamily="2" charset="2"/>
                <a:buNone/>
              </a:pP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8686" name="Object 5">
              <a:extLst>
                <a:ext uri="{FF2B5EF4-FFF2-40B4-BE49-F238E27FC236}">
                  <a16:creationId xmlns:a16="http://schemas.microsoft.com/office/drawing/2014/main" id="{2FFDE21F-635B-C64D-5652-41EA834D037B}"/>
                </a:ext>
              </a:extLst>
            </p:cNvPr>
            <p:cNvGraphicFramePr>
              <a:graphicFrameLocks noChangeAspect="1"/>
            </p:cNvGraphicFramePr>
            <p:nvPr/>
          </p:nvGraphicFramePr>
          <p:xfrm>
            <a:off x="2518" y="1389"/>
            <a:ext cx="816" cy="604"/>
          </p:xfrm>
          <a:graphic>
            <a:graphicData uri="http://schemas.openxmlformats.org/presentationml/2006/ole">
              <mc:AlternateContent xmlns:mc="http://schemas.openxmlformats.org/markup-compatibility/2006">
                <mc:Choice xmlns:v="urn:schemas-microsoft-com:vml" Requires="v">
                  <p:oleObj name="公式" r:id="rId2" imgW="622300" imgH="457200" progId="Equation.3">
                    <p:embed/>
                  </p:oleObj>
                </mc:Choice>
                <mc:Fallback>
                  <p:oleObj name="公式" r:id="rId2" imgW="622300" imgH="4572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8" y="1389"/>
                          <a:ext cx="816" cy="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517578" name="Text Box 10">
            <a:extLst>
              <a:ext uri="{FF2B5EF4-FFF2-40B4-BE49-F238E27FC236}">
                <a16:creationId xmlns:a16="http://schemas.microsoft.com/office/drawing/2014/main" id="{E97417BE-CD77-B20B-DF33-BE399B90E52A}"/>
              </a:ext>
            </a:extLst>
          </p:cNvPr>
          <p:cNvSpPr txBox="1">
            <a:spLocks noChangeArrowheads="1"/>
          </p:cNvSpPr>
          <p:nvPr/>
        </p:nvSpPr>
        <p:spPr bwMode="auto">
          <a:xfrm>
            <a:off x="4572000" y="3708400"/>
            <a:ext cx="3995738" cy="1200150"/>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tx1"/>
              </a:buClr>
              <a:buSzPct val="70000"/>
              <a:buFont typeface="Wingdings" panose="05000000000000000000" pitchFamily="2" charset="2"/>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部分中子受晶格振动影响，发生非弹性散射过程，能量发生变化，动量相应改变</a:t>
            </a:r>
          </a:p>
        </p:txBody>
      </p:sp>
      <p:grpSp>
        <p:nvGrpSpPr>
          <p:cNvPr id="3" name="Group 14">
            <a:extLst>
              <a:ext uri="{FF2B5EF4-FFF2-40B4-BE49-F238E27FC236}">
                <a16:creationId xmlns:a16="http://schemas.microsoft.com/office/drawing/2014/main" id="{C67C7E24-D305-8DC2-1846-B1998D1E8920}"/>
              </a:ext>
            </a:extLst>
          </p:cNvPr>
          <p:cNvGrpSpPr>
            <a:grpSpLocks/>
          </p:cNvGrpSpPr>
          <p:nvPr/>
        </p:nvGrpSpPr>
        <p:grpSpPr bwMode="auto">
          <a:xfrm>
            <a:off x="355600" y="3694113"/>
            <a:ext cx="3960813" cy="933450"/>
            <a:chOff x="249" y="2297"/>
            <a:chExt cx="2538" cy="704"/>
          </a:xfrm>
        </p:grpSpPr>
        <p:graphicFrame>
          <p:nvGraphicFramePr>
            <p:cNvPr id="28682" name="Object 6">
              <a:extLst>
                <a:ext uri="{FF2B5EF4-FFF2-40B4-BE49-F238E27FC236}">
                  <a16:creationId xmlns:a16="http://schemas.microsoft.com/office/drawing/2014/main" id="{FE537B42-9778-D5E4-D89A-2FFBB5F7A8CA}"/>
                </a:ext>
              </a:extLst>
            </p:cNvPr>
            <p:cNvGraphicFramePr>
              <a:graphicFrameLocks noChangeAspect="1"/>
            </p:cNvGraphicFramePr>
            <p:nvPr/>
          </p:nvGraphicFramePr>
          <p:xfrm>
            <a:off x="1444" y="2423"/>
            <a:ext cx="328" cy="363"/>
          </p:xfrm>
          <a:graphic>
            <a:graphicData uri="http://schemas.openxmlformats.org/presentationml/2006/ole">
              <mc:AlternateContent xmlns:mc="http://schemas.openxmlformats.org/markup-compatibility/2006">
                <mc:Choice xmlns:v="urn:schemas-microsoft-com:vml" Requires="v">
                  <p:oleObj name="公式" r:id="rId4" imgW="177569" imgH="202936" progId="Equation.3">
                    <p:embed/>
                  </p:oleObj>
                </mc:Choice>
                <mc:Fallback>
                  <p:oleObj name="公式" r:id="rId4" imgW="177569" imgH="202936"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4" y="2423"/>
                          <a:ext cx="328"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3" name="Object 7">
              <a:extLst>
                <a:ext uri="{FF2B5EF4-FFF2-40B4-BE49-F238E27FC236}">
                  <a16:creationId xmlns:a16="http://schemas.microsoft.com/office/drawing/2014/main" id="{E556D899-A4E6-5FE3-E562-C225E7BFD4F4}"/>
                </a:ext>
              </a:extLst>
            </p:cNvPr>
            <p:cNvGraphicFramePr>
              <a:graphicFrameLocks noChangeAspect="1"/>
            </p:cNvGraphicFramePr>
            <p:nvPr/>
          </p:nvGraphicFramePr>
          <p:xfrm>
            <a:off x="1789" y="2297"/>
            <a:ext cx="998" cy="704"/>
          </p:xfrm>
          <a:graphic>
            <a:graphicData uri="http://schemas.openxmlformats.org/presentationml/2006/ole">
              <mc:AlternateContent xmlns:mc="http://schemas.openxmlformats.org/markup-compatibility/2006">
                <mc:Choice xmlns:v="urn:schemas-microsoft-com:vml" Requires="v">
                  <p:oleObj name="公式" r:id="rId6" imgW="647700" imgH="457200" progId="Equation.3">
                    <p:embed/>
                  </p:oleObj>
                </mc:Choice>
                <mc:Fallback>
                  <p:oleObj name="公式" r:id="rId6" imgW="647700" imgH="4572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9" y="2297"/>
                          <a:ext cx="998"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4" name="Text Box 11">
              <a:extLst>
                <a:ext uri="{FF2B5EF4-FFF2-40B4-BE49-F238E27FC236}">
                  <a16:creationId xmlns:a16="http://schemas.microsoft.com/office/drawing/2014/main" id="{06A28314-34C6-D1EC-CB9A-E3AD380EE889}"/>
                </a:ext>
              </a:extLst>
            </p:cNvPr>
            <p:cNvSpPr txBox="1">
              <a:spLocks noChangeArrowheads="1"/>
            </p:cNvSpPr>
            <p:nvPr/>
          </p:nvSpPr>
          <p:spPr bwMode="auto">
            <a:xfrm>
              <a:off x="249" y="2459"/>
              <a:ext cx="1419"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出射后的中子  </a:t>
              </a:r>
            </a:p>
          </p:txBody>
        </p:sp>
      </p:grpSp>
      <p:sp>
        <p:nvSpPr>
          <p:cNvPr id="28679" name="Rectangle 2">
            <a:extLst>
              <a:ext uri="{FF2B5EF4-FFF2-40B4-BE49-F238E27FC236}">
                <a16:creationId xmlns:a16="http://schemas.microsoft.com/office/drawing/2014/main" id="{50033EC3-E643-80C8-5EC3-57A53C724CE7}"/>
              </a:ext>
            </a:extLst>
          </p:cNvPr>
          <p:cNvSpPr>
            <a:spLocks noRot="1" noChangeArrowheads="1"/>
          </p:cNvSpPr>
          <p:nvPr/>
        </p:nvSpPr>
        <p:spPr bwMode="auto">
          <a:xfrm>
            <a:off x="685800" y="11588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晶格振动谱的实验测量</a:t>
            </a:r>
          </a:p>
        </p:txBody>
      </p:sp>
      <p:sp>
        <p:nvSpPr>
          <p:cNvPr id="1517583" name="Text Box 15">
            <a:extLst>
              <a:ext uri="{FF2B5EF4-FFF2-40B4-BE49-F238E27FC236}">
                <a16:creationId xmlns:a16="http://schemas.microsoft.com/office/drawing/2014/main" id="{A82E6088-8A66-FE84-9017-14C7C5FACE62}"/>
              </a:ext>
            </a:extLst>
          </p:cNvPr>
          <p:cNvSpPr txBox="1">
            <a:spLocks noChangeArrowheads="1"/>
          </p:cNvSpPr>
          <p:nvPr/>
        </p:nvSpPr>
        <p:spPr bwMode="auto">
          <a:xfrm>
            <a:off x="323850" y="5189538"/>
            <a:ext cx="85169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在中子流穿过晶体时，格波振动可以引起中子的非弹性散射，这种非弹性散射可以看成是吸收或发射声子的过程</a:t>
            </a:r>
          </a:p>
        </p:txBody>
      </p:sp>
      <p:sp>
        <p:nvSpPr>
          <p:cNvPr id="28681" name="灯片编号占位符 14">
            <a:extLst>
              <a:ext uri="{FF2B5EF4-FFF2-40B4-BE49-F238E27FC236}">
                <a16:creationId xmlns:a16="http://schemas.microsoft.com/office/drawing/2014/main" id="{CA83F6CA-6107-8E34-9241-35031F59358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0FF128C-B03A-4B9C-A09C-A66ABDE6421A}"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21</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17578"/>
                                        </p:tgtEl>
                                        <p:attrNameLst>
                                          <p:attrName>style.visibility</p:attrName>
                                        </p:attrNameLst>
                                      </p:cBhvr>
                                      <p:to>
                                        <p:strVal val="visible"/>
                                      </p:to>
                                    </p:set>
                                    <p:animEffect transition="in" filter="dissolve">
                                      <p:cBhvr>
                                        <p:cTn id="12" dur="500"/>
                                        <p:tgtEl>
                                          <p:spTgt spid="15175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517583"/>
                                        </p:tgtEl>
                                        <p:attrNameLst>
                                          <p:attrName>style.visibility</p:attrName>
                                        </p:attrNameLst>
                                      </p:cBhvr>
                                      <p:to>
                                        <p:strVal val="visible"/>
                                      </p:to>
                                    </p:set>
                                    <p:animEffect transition="in" filter="slide(fromBottom)">
                                      <p:cBhvr>
                                        <p:cTn id="22" dur="500"/>
                                        <p:tgtEl>
                                          <p:spTgt spid="1517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7578" grpId="0" animBg="1"/>
      <p:bldP spid="151758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a16="http://schemas.microsoft.com/office/drawing/2014/main" id="{9501825A-2029-B777-8514-DFA3258C677C}"/>
              </a:ext>
            </a:extLst>
          </p:cNvPr>
          <p:cNvSpPr>
            <a:spLocks noChangeArrowheads="1"/>
          </p:cNvSpPr>
          <p:nvPr/>
        </p:nvSpPr>
        <p:spPr bwMode="auto">
          <a:xfrm>
            <a:off x="611188" y="1420813"/>
            <a:ext cx="7920037" cy="1939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如果碰撞过程中两粒子间只有动能的交换，粒子类型、其内部运动状态和数目并无变化，则称为</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弹性散射或弹性碰撞</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。如果碰撞过程中除了有动能交换外，粒子的数目、类型和内部状态有所改变或转化为其他粒子，则称为</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非弹性散射或非弹性碰撞</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。对一级谱（单声子过程）：</a:t>
            </a:r>
          </a:p>
        </p:txBody>
      </p:sp>
      <p:sp>
        <p:nvSpPr>
          <p:cNvPr id="29699" name="Rectangle 2">
            <a:extLst>
              <a:ext uri="{FF2B5EF4-FFF2-40B4-BE49-F238E27FC236}">
                <a16:creationId xmlns:a16="http://schemas.microsoft.com/office/drawing/2014/main" id="{7A001CB1-8766-3630-1DB2-AC8817B5B6D9}"/>
              </a:ext>
            </a:extLst>
          </p:cNvPr>
          <p:cNvSpPr>
            <a:spLocks noRot="1" noChangeArrowheads="1"/>
          </p:cNvSpPr>
          <p:nvPr/>
        </p:nvSpPr>
        <p:spPr bwMode="auto">
          <a:xfrm>
            <a:off x="681038"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中子的非弹性散射</a:t>
            </a:r>
          </a:p>
        </p:txBody>
      </p:sp>
      <p:sp>
        <p:nvSpPr>
          <p:cNvPr id="1951764" name="Text Box 20">
            <a:extLst>
              <a:ext uri="{FF2B5EF4-FFF2-40B4-BE49-F238E27FC236}">
                <a16:creationId xmlns:a16="http://schemas.microsoft.com/office/drawing/2014/main" id="{B84086DA-CB34-0E1E-4F44-2313F32E170B}"/>
              </a:ext>
            </a:extLst>
          </p:cNvPr>
          <p:cNvSpPr txBox="1">
            <a:spLocks noChangeArrowheads="1"/>
          </p:cNvSpPr>
          <p:nvPr/>
        </p:nvSpPr>
        <p:spPr bwMode="auto">
          <a:xfrm>
            <a:off x="6804025" y="3860800"/>
            <a:ext cx="2032000" cy="1200150"/>
          </a:xfrm>
          <a:prstGeom prst="rect">
            <a:avLst/>
          </a:prstGeom>
          <a:noFill/>
          <a:ln w="5715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表示声子能量</a:t>
            </a:r>
          </a:p>
          <a:p>
            <a:pPr eaLnBrk="1" hangingPunct="1">
              <a:spcBef>
                <a:spcPct val="0"/>
              </a:spcBef>
              <a:buFontTx/>
              <a:buNone/>
            </a:pP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：吸收声子</a:t>
            </a:r>
          </a:p>
          <a:p>
            <a:pPr eaLnBrk="1" hangingPunct="1">
              <a:spcBef>
                <a:spcPct val="0"/>
              </a:spcBef>
              <a:buFontTx/>
              <a:buNone/>
            </a:pP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发射声子</a:t>
            </a:r>
          </a:p>
        </p:txBody>
      </p:sp>
      <p:sp>
        <p:nvSpPr>
          <p:cNvPr id="29701" name="灯片编号占位符 11">
            <a:extLst>
              <a:ext uri="{FF2B5EF4-FFF2-40B4-BE49-F238E27FC236}">
                <a16:creationId xmlns:a16="http://schemas.microsoft.com/office/drawing/2014/main" id="{900566C6-BFA7-38E4-3176-EEF369C0D0E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DC0FAB9-6F7B-4839-895A-F226CFB20598}"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22</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a:extLst>
              <a:ext uri="{FF2B5EF4-FFF2-40B4-BE49-F238E27FC236}">
                <a16:creationId xmlns:a16="http://schemas.microsoft.com/office/drawing/2014/main" id="{44BB23F5-A20A-1470-4BBD-6B1AF2ECA5E9}"/>
              </a:ext>
            </a:extLst>
          </p:cNvPr>
          <p:cNvGrpSpPr>
            <a:grpSpLocks/>
          </p:cNvGrpSpPr>
          <p:nvPr/>
        </p:nvGrpSpPr>
        <p:grpSpPr bwMode="auto">
          <a:xfrm>
            <a:off x="539750" y="3640138"/>
            <a:ext cx="5327650" cy="1660525"/>
            <a:chOff x="539750" y="3639416"/>
            <a:chExt cx="5328394" cy="1661792"/>
          </a:xfrm>
        </p:grpSpPr>
        <p:sp>
          <p:nvSpPr>
            <p:cNvPr id="29706" name="Text Box 7">
              <a:extLst>
                <a:ext uri="{FF2B5EF4-FFF2-40B4-BE49-F238E27FC236}">
                  <a16:creationId xmlns:a16="http://schemas.microsoft.com/office/drawing/2014/main" id="{9A198359-0071-2E15-DAFC-18BC97711FE8}"/>
                </a:ext>
              </a:extLst>
            </p:cNvPr>
            <p:cNvSpPr txBox="1">
              <a:spLocks noChangeArrowheads="1"/>
            </p:cNvSpPr>
            <p:nvPr/>
          </p:nvSpPr>
          <p:spPr bwMode="auto">
            <a:xfrm>
              <a:off x="552450" y="3789363"/>
              <a:ext cx="2338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能量守恒关系：</a:t>
              </a:r>
            </a:p>
          </p:txBody>
        </p:sp>
        <p:sp>
          <p:nvSpPr>
            <p:cNvPr id="29707" name="Rectangle 9">
              <a:extLst>
                <a:ext uri="{FF2B5EF4-FFF2-40B4-BE49-F238E27FC236}">
                  <a16:creationId xmlns:a16="http://schemas.microsoft.com/office/drawing/2014/main" id="{E9A0C143-95B3-7471-80DF-161E6256AE19}"/>
                </a:ext>
              </a:extLst>
            </p:cNvPr>
            <p:cNvSpPr>
              <a:spLocks noChangeArrowheads="1"/>
            </p:cNvSpPr>
            <p:nvPr/>
          </p:nvSpPr>
          <p:spPr bwMode="auto">
            <a:xfrm>
              <a:off x="539750" y="4813301"/>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tx1"/>
                </a:buClr>
                <a:buSzPct val="70000"/>
                <a:buFont typeface="Wingdings" panose="05000000000000000000" pitchFamily="2" charset="2"/>
                <a:buNone/>
              </a:pPr>
              <a:r>
                <a:rPr lang="zh-CN" altLang="en-US"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准动量守恒：</a:t>
              </a:r>
            </a:p>
          </p:txBody>
        </p:sp>
        <p:graphicFrame>
          <p:nvGraphicFramePr>
            <p:cNvPr id="29708" name="对象 2">
              <a:extLst>
                <a:ext uri="{FF2B5EF4-FFF2-40B4-BE49-F238E27FC236}">
                  <a16:creationId xmlns:a16="http://schemas.microsoft.com/office/drawing/2014/main" id="{78553BE4-E1F1-BFD0-8D02-EE4872DC2540}"/>
                </a:ext>
              </a:extLst>
            </p:cNvPr>
            <p:cNvGraphicFramePr>
              <a:graphicFrameLocks noChangeAspect="1"/>
            </p:cNvGraphicFramePr>
            <p:nvPr/>
          </p:nvGraphicFramePr>
          <p:xfrm>
            <a:off x="3099032" y="3639416"/>
            <a:ext cx="2769112" cy="874456"/>
          </p:xfrm>
          <a:graphic>
            <a:graphicData uri="http://schemas.openxmlformats.org/presentationml/2006/ole">
              <mc:AlternateContent xmlns:mc="http://schemas.openxmlformats.org/markup-compatibility/2006">
                <mc:Choice xmlns:v="urn:schemas-microsoft-com:vml" Requires="v">
                  <p:oleObj name="Equation" r:id="rId2" imgW="1447800" imgH="457200" progId="Equation.DSMT4">
                    <p:embed/>
                  </p:oleObj>
                </mc:Choice>
                <mc:Fallback>
                  <p:oleObj name="Equation" r:id="rId2" imgW="1447800" imgH="457200" progId="Equation.DSMT4">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9032" y="3639416"/>
                          <a:ext cx="2769112" cy="87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9" name="对象 3">
              <a:extLst>
                <a:ext uri="{FF2B5EF4-FFF2-40B4-BE49-F238E27FC236}">
                  <a16:creationId xmlns:a16="http://schemas.microsoft.com/office/drawing/2014/main" id="{74666CA8-49BA-1854-B835-0F33C8AAB3B3}"/>
                </a:ext>
              </a:extLst>
            </p:cNvPr>
            <p:cNvGraphicFramePr>
              <a:graphicFrameLocks noChangeAspect="1"/>
            </p:cNvGraphicFramePr>
            <p:nvPr/>
          </p:nvGraphicFramePr>
          <p:xfrm>
            <a:off x="3131840" y="4773514"/>
            <a:ext cx="2697104" cy="527694"/>
          </p:xfrm>
          <a:graphic>
            <a:graphicData uri="http://schemas.openxmlformats.org/presentationml/2006/ole">
              <mc:AlternateContent xmlns:mc="http://schemas.openxmlformats.org/markup-compatibility/2006">
                <mc:Choice xmlns:v="urn:schemas-microsoft-com:vml" Requires="v">
                  <p:oleObj name="Equation" r:id="rId4" imgW="1168400" imgH="228600" progId="Equation.DSMT4">
                    <p:embed/>
                  </p:oleObj>
                </mc:Choice>
                <mc:Fallback>
                  <p:oleObj name="Equation" r:id="rId4" imgW="1168400" imgH="228600" progId="Equation.DSMT4">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4773514"/>
                          <a:ext cx="2697104" cy="527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组合 3">
            <a:extLst>
              <a:ext uri="{FF2B5EF4-FFF2-40B4-BE49-F238E27FC236}">
                <a16:creationId xmlns:a16="http://schemas.microsoft.com/office/drawing/2014/main" id="{E5BE96E6-F428-0733-5799-EBB9D3C30097}"/>
              </a:ext>
            </a:extLst>
          </p:cNvPr>
          <p:cNvGrpSpPr>
            <a:grpSpLocks/>
          </p:cNvGrpSpPr>
          <p:nvPr/>
        </p:nvGrpSpPr>
        <p:grpSpPr bwMode="auto">
          <a:xfrm>
            <a:off x="2935288" y="5157788"/>
            <a:ext cx="3263900" cy="1085850"/>
            <a:chOff x="2935288" y="5157192"/>
            <a:chExt cx="3263900" cy="1086446"/>
          </a:xfrm>
        </p:grpSpPr>
        <p:sp>
          <p:nvSpPr>
            <p:cNvPr id="29704" name="Text Box 21">
              <a:extLst>
                <a:ext uri="{FF2B5EF4-FFF2-40B4-BE49-F238E27FC236}">
                  <a16:creationId xmlns:a16="http://schemas.microsoft.com/office/drawing/2014/main" id="{C58AD2AE-C5CC-48F1-CDDA-698A08FC7FC8}"/>
                </a:ext>
              </a:extLst>
            </p:cNvPr>
            <p:cNvSpPr txBox="1">
              <a:spLocks noChangeArrowheads="1"/>
            </p:cNvSpPr>
            <p:nvPr/>
          </p:nvSpPr>
          <p:spPr bwMode="auto">
            <a:xfrm>
              <a:off x="2935288" y="5413375"/>
              <a:ext cx="3263900" cy="830263"/>
            </a:xfrm>
            <a:prstGeom prst="rect">
              <a:avLst/>
            </a:prstGeom>
            <a:noFill/>
            <a:ln w="38100">
              <a:solidFill>
                <a:srgbClr val="0099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99"/>
                  </a:solidFill>
                  <a:latin typeface="Times New Roman" panose="02020603050405020304" pitchFamily="18" charset="0"/>
                  <a:ea typeface="微软雅黑" panose="020B0503020204020204" pitchFamily="34" charset="-122"/>
                  <a:cs typeface="Times New Roman" panose="02020603050405020304" pitchFamily="18" charset="0"/>
                </a:rPr>
                <a:t>     声子的准动量</a:t>
              </a:r>
            </a:p>
            <a:p>
              <a:pPr eaLnBrk="1" hangingPunct="1">
                <a:spcBef>
                  <a:spcPct val="0"/>
                </a:spcBef>
                <a:buFontTx/>
                <a:buNone/>
              </a:pPr>
              <a:r>
                <a:rPr lang="zh-CN" altLang="en-US" sz="2400" b="1">
                  <a:solidFill>
                    <a:srgbClr val="000099"/>
                  </a:solidFill>
                  <a:latin typeface="Times New Roman" panose="02020603050405020304" pitchFamily="18" charset="0"/>
                  <a:ea typeface="微软雅黑" panose="020B0503020204020204" pitchFamily="34" charset="-122"/>
                  <a:cs typeface="Times New Roman" panose="02020603050405020304" pitchFamily="18" charset="0"/>
                </a:rPr>
                <a:t>准动量不是真实的动量</a:t>
              </a:r>
            </a:p>
          </p:txBody>
        </p:sp>
        <p:cxnSp>
          <p:nvCxnSpPr>
            <p:cNvPr id="3" name="直接箭头连接符 2">
              <a:extLst>
                <a:ext uri="{FF2B5EF4-FFF2-40B4-BE49-F238E27FC236}">
                  <a16:creationId xmlns:a16="http://schemas.microsoft.com/office/drawing/2014/main" id="{CB78802E-D87F-EC4E-2E6A-58F3CA3006BC}"/>
                </a:ext>
              </a:extLst>
            </p:cNvPr>
            <p:cNvCxnSpPr>
              <a:stCxn id="29704" idx="0"/>
            </p:cNvCxnSpPr>
            <p:nvPr/>
          </p:nvCxnSpPr>
          <p:spPr>
            <a:xfrm flipV="1">
              <a:off x="4567238" y="5157192"/>
              <a:ext cx="4762" cy="255727"/>
            </a:xfrm>
            <a:prstGeom prst="straightConnector1">
              <a:avLst/>
            </a:prstGeom>
            <a:ln w="22225">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1951764"/>
                                        </p:tgtEl>
                                        <p:attrNameLst>
                                          <p:attrName>style.visibility</p:attrName>
                                        </p:attrNameLst>
                                      </p:cBhvr>
                                      <p:to>
                                        <p:strVal val="visible"/>
                                      </p:to>
                                    </p:set>
                                    <p:animEffect transition="in" filter="dissolve">
                                      <p:cBhvr>
                                        <p:cTn id="11" dur="500"/>
                                        <p:tgtEl>
                                          <p:spTgt spid="195176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176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6">
            <a:extLst>
              <a:ext uri="{FF2B5EF4-FFF2-40B4-BE49-F238E27FC236}">
                <a16:creationId xmlns:a16="http://schemas.microsoft.com/office/drawing/2014/main" id="{2421F35D-BBF1-CDB8-9EFC-327C64D63CD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CF13EB1-34EB-4C75-B7B2-D06B33580805}"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23</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723" name="Rectangle 2">
            <a:extLst>
              <a:ext uri="{FF2B5EF4-FFF2-40B4-BE49-F238E27FC236}">
                <a16:creationId xmlns:a16="http://schemas.microsoft.com/office/drawing/2014/main" id="{9DB94908-AED2-0CF9-6878-9770BFC3819B}"/>
              </a:ext>
            </a:extLst>
          </p:cNvPr>
          <p:cNvSpPr>
            <a:spLocks noGrp="1" noRot="1"/>
          </p:cNvSpPr>
          <p:nvPr>
            <p:ph type="title"/>
          </p:nvPr>
        </p:nvSpPr>
        <p:spPr>
          <a:xfrm>
            <a:off x="285750" y="142875"/>
            <a:ext cx="8540750" cy="1143000"/>
          </a:xfrm>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中子散射谱测量格波色散关系</a:t>
            </a:r>
          </a:p>
        </p:txBody>
      </p:sp>
      <p:sp>
        <p:nvSpPr>
          <p:cNvPr id="30724" name="Rectangle 3">
            <a:extLst>
              <a:ext uri="{FF2B5EF4-FFF2-40B4-BE49-F238E27FC236}">
                <a16:creationId xmlns:a16="http://schemas.microsoft.com/office/drawing/2014/main" id="{E8328522-8091-0054-DF7B-3778AFAC4CC9}"/>
              </a:ext>
            </a:extLst>
          </p:cNvPr>
          <p:cNvSpPr>
            <a:spLocks noGrp="1" noRot="1"/>
          </p:cNvSpPr>
          <p:nvPr>
            <p:ph type="body" sz="half" idx="1"/>
          </p:nvPr>
        </p:nvSpPr>
        <p:spPr>
          <a:xfrm>
            <a:off x="34925" y="1319213"/>
            <a:ext cx="4486275" cy="5062537"/>
          </a:xfrm>
        </p:spPr>
        <p:txBody>
          <a:bodyPr/>
          <a:lstStyle/>
          <a:p>
            <a:pPr eaLnBrk="1" hangingPunct="1"/>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测量过程</a:t>
            </a:r>
          </a:p>
          <a:p>
            <a:pPr lvl="1" eaLnBrk="1" hangingPunct="1"/>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单色器固定入射中子流的动量 </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同时固定能量</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 </a:t>
            </a:r>
          </a:p>
          <a:p>
            <a:pPr lvl="1" eaLnBrk="1" hangingPunct="1"/>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测量</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不同散射方向</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上的中子流的</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动量值 </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p’</a:t>
            </a:r>
          </a:p>
          <a:p>
            <a:pPr lvl="2" eaLnBrk="1" hangingPunct="1"/>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入射、出射方向由</a:t>
            </a:r>
            <a:r>
              <a:rPr lang="zh-CN" altLang="en-US" sz="20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准直器</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决定</a:t>
            </a:r>
          </a:p>
          <a:p>
            <a:pPr lvl="2" eaLnBrk="1" hangingPunct="1"/>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分析器是单晶，利用其</a:t>
            </a:r>
            <a:r>
              <a:rPr lang="zh-CN" altLang="en-US" sz="20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布拉格反射</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决定中子</a:t>
            </a:r>
            <a:r>
              <a:rPr lang="zh-CN" altLang="en-US" sz="20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波长</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，从而得到</a:t>
            </a:r>
            <a:r>
              <a:rPr lang="zh-CN" altLang="en-US" sz="20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动量幅值和中子能量</a:t>
            </a:r>
          </a:p>
          <a:p>
            <a:pPr lvl="1" eaLnBrk="1" hangingPunct="1"/>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根据能量守恒和准动量守恒，确定出格波的波矢</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和能量 </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ħ</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q</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 </a:t>
            </a:r>
          </a:p>
        </p:txBody>
      </p:sp>
      <p:pic>
        <p:nvPicPr>
          <p:cNvPr id="30725" name="Picture 4">
            <a:extLst>
              <a:ext uri="{FF2B5EF4-FFF2-40B4-BE49-F238E27FC236}">
                <a16:creationId xmlns:a16="http://schemas.microsoft.com/office/drawing/2014/main" id="{7F205324-F683-295A-60F3-F233D0A6E98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140200" y="1916113"/>
            <a:ext cx="5003800" cy="3835400"/>
          </a:xfrm>
          <a:noFill/>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E97A74E-156D-D759-EA5E-7A1359551010}"/>
              </a:ext>
            </a:extLst>
          </p:cNvPr>
          <p:cNvSpPr>
            <a:spLocks noGrp="1" noRot="1"/>
          </p:cNvSpPr>
          <p:nvPr>
            <p:ph type="title" idx="4294967295"/>
          </p:nvPr>
        </p:nvSpPr>
        <p:spPr>
          <a:xfrm>
            <a:off x="1647825" y="115888"/>
            <a:ext cx="5834063" cy="1143000"/>
          </a:xfrm>
          <a:noFill/>
        </p:spPr>
        <p:txBody>
          <a:bodyPr/>
          <a:lstStyle/>
          <a:p>
            <a:pPr eaLnBrk="1" hangingPunct="1"/>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中子散射测试的优势</a:t>
            </a:r>
          </a:p>
        </p:txBody>
      </p:sp>
      <p:sp>
        <p:nvSpPr>
          <p:cNvPr id="31747" name="Rectangle 3">
            <a:extLst>
              <a:ext uri="{FF2B5EF4-FFF2-40B4-BE49-F238E27FC236}">
                <a16:creationId xmlns:a16="http://schemas.microsoft.com/office/drawing/2014/main" id="{C03803A4-40C6-76B0-7775-68CB264769A6}"/>
              </a:ext>
            </a:extLst>
          </p:cNvPr>
          <p:cNvSpPr>
            <a:spLocks noGrp="1" noRot="1"/>
          </p:cNvSpPr>
          <p:nvPr>
            <p:ph type="body" idx="4294967295"/>
          </p:nvPr>
        </p:nvSpPr>
        <p:spPr>
          <a:xfrm>
            <a:off x="468313" y="1135063"/>
            <a:ext cx="8229600" cy="4525962"/>
          </a:xfrm>
          <a:solidFill>
            <a:srgbClr val="FFFFFF"/>
          </a:solidFill>
        </p:spPr>
        <p:txBody>
          <a:bodyPr/>
          <a:lstStyle/>
          <a:p>
            <a:pPr eaLnBrk="1" hangingPunct="1">
              <a:spcBef>
                <a:spcPct val="0"/>
              </a:spcBef>
            </a:pP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从能量上看</a:t>
            </a:r>
          </a:p>
          <a:p>
            <a:pPr lvl="1" eaLnBrk="1" hangingPunct="1">
              <a:spcBef>
                <a:spcPct val="0"/>
              </a:spcBef>
            </a:pP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声子能量（从测量结果看，约几十 </a:t>
            </a:r>
            <a:r>
              <a:rPr lang="en-US" altLang="zh-CN" sz="2600" b="1">
                <a:latin typeface="Times New Roman" panose="02020603050405020304" pitchFamily="18" charset="0"/>
                <a:ea typeface="微软雅黑" panose="020B0503020204020204" pitchFamily="34" charset="-122"/>
                <a:cs typeface="Times New Roman" panose="02020603050405020304" pitchFamily="18" charset="0"/>
              </a:rPr>
              <a:t>meV)</a:t>
            </a:r>
          </a:p>
          <a:p>
            <a:pPr lvl="1" eaLnBrk="1" hangingPunct="1">
              <a:spcBef>
                <a:spcPct val="0"/>
              </a:spcBef>
            </a:pP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而中子能量，约</a:t>
            </a:r>
            <a:r>
              <a:rPr lang="en-US" altLang="zh-CN" sz="2600" b="1">
                <a:latin typeface="Times New Roman" panose="02020603050405020304" pitchFamily="18" charset="0"/>
                <a:ea typeface="微软雅黑" panose="020B0503020204020204" pitchFamily="34" charset="-122"/>
                <a:cs typeface="Times New Roman" panose="02020603050405020304" pitchFamily="18" charset="0"/>
              </a:rPr>
              <a:t>0.02~0.04 eV</a:t>
            </a:r>
          </a:p>
          <a:p>
            <a:pPr lvl="2" eaLnBrk="1" hangingPunct="1">
              <a:spcBef>
                <a:spcPct val="0"/>
              </a:spcBef>
            </a:pP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对应于中子德布罗意波长，为</a:t>
            </a:r>
            <a:r>
              <a:rPr lang="en-US" altLang="zh-CN" sz="2600" b="1">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b="1">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埃</a:t>
            </a:r>
          </a:p>
          <a:p>
            <a:pPr eaLnBrk="1" hangingPunct="1">
              <a:spcBef>
                <a:spcPct val="0"/>
              </a:spcBef>
            </a:pP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从动量上看</a:t>
            </a:r>
          </a:p>
          <a:p>
            <a:pPr lvl="1" eaLnBrk="1" hangingPunct="1">
              <a:spcBef>
                <a:spcPct val="0"/>
              </a:spcBef>
            </a:pP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声子的准动量、倒格矢都得限制在第一布里渊区，最大幅值小于</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b="1" i="1">
                <a:latin typeface="Times New Roman" panose="02020603050405020304" pitchFamily="18" charset="0"/>
                <a:ea typeface="微软雅黑" panose="020B0503020204020204" pitchFamily="34" charset="-122"/>
                <a:cs typeface="Times New Roman" panose="02020603050405020304" pitchFamily="18" charset="0"/>
              </a:rPr>
              <a:t>a</a:t>
            </a:r>
          </a:p>
          <a:p>
            <a:pPr lvl="1" eaLnBrk="1" hangingPunct="1">
              <a:spcBef>
                <a:spcPct val="0"/>
              </a:spcBef>
            </a:pP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中子的德布罗意波长约</a:t>
            </a:r>
            <a:r>
              <a:rPr lang="en-US" altLang="zh-CN" sz="2600" b="1">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b="1">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埃，接近晶格常数，其波数接近声子准动量</a:t>
            </a:r>
          </a:p>
          <a:p>
            <a:pPr eaLnBrk="1" hangingPunct="1">
              <a:spcBef>
                <a:spcPct val="0"/>
              </a:spcBef>
            </a:pPr>
            <a:r>
              <a:rPr lang="zh-CN" altLang="en-US" sz="26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能量、动量均接近，采用中子散射测量声子代表的格波最为有利</a:t>
            </a:r>
          </a:p>
        </p:txBody>
      </p:sp>
      <p:sp>
        <p:nvSpPr>
          <p:cNvPr id="1520649" name="Text Box 9">
            <a:extLst>
              <a:ext uri="{FF2B5EF4-FFF2-40B4-BE49-F238E27FC236}">
                <a16:creationId xmlns:a16="http://schemas.microsoft.com/office/drawing/2014/main" id="{7FD4D90D-BBDA-9820-751E-971AA942EC9F}"/>
              </a:ext>
            </a:extLst>
          </p:cNvPr>
          <p:cNvSpPr txBox="1">
            <a:spLocks noChangeArrowheads="1"/>
          </p:cNvSpPr>
          <p:nvPr/>
        </p:nvSpPr>
        <p:spPr bwMode="auto">
          <a:xfrm>
            <a:off x="1289050" y="5589588"/>
            <a:ext cx="6551613" cy="8318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中子衍射的缺点</a:t>
            </a:r>
          </a:p>
          <a:p>
            <a:pPr lvl="1" eaLnBrk="1" hangingPunct="1">
              <a:spcBef>
                <a:spcPct val="0"/>
              </a:spcBef>
              <a:buFontTx/>
              <a:buNone/>
            </a:pPr>
            <a:r>
              <a:rPr lang="zh-CN" altLang="en-US" sz="2400" b="1">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需要核反应堆，建设和使用都不容易</a:t>
            </a:r>
          </a:p>
        </p:txBody>
      </p:sp>
      <p:sp>
        <p:nvSpPr>
          <p:cNvPr id="31749" name="灯片编号占位符 7">
            <a:extLst>
              <a:ext uri="{FF2B5EF4-FFF2-40B4-BE49-F238E27FC236}">
                <a16:creationId xmlns:a16="http://schemas.microsoft.com/office/drawing/2014/main" id="{F5D3F63F-13B1-5456-CA8E-E97EB4F2CB6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BD1513C-2227-4407-8E0F-0498DB9A372E}"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24</a:t>
            </a:fld>
            <a:endParaRPr lang="en-US" altLang="zh-CN" sz="12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520649"/>
                                        </p:tgtEl>
                                        <p:attrNameLst>
                                          <p:attrName>style.visibility</p:attrName>
                                        </p:attrNameLst>
                                      </p:cBhvr>
                                      <p:to>
                                        <p:strVal val="visible"/>
                                      </p:to>
                                    </p:set>
                                    <p:animEffect transition="in" filter="slide(fromBottom)">
                                      <p:cBhvr>
                                        <p:cTn id="7" dur="500"/>
                                        <p:tgtEl>
                                          <p:spTgt spid="1520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064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8">
            <a:extLst>
              <a:ext uri="{FF2B5EF4-FFF2-40B4-BE49-F238E27FC236}">
                <a16:creationId xmlns:a16="http://schemas.microsoft.com/office/drawing/2014/main" id="{88A6654F-C74C-CD91-1F0C-4EE1634D12AD}"/>
              </a:ext>
            </a:extLst>
          </p:cNvPr>
          <p:cNvSpPr txBox="1">
            <a:spLocks noChangeArrowheads="1"/>
          </p:cNvSpPr>
          <p:nvPr/>
        </p:nvSpPr>
        <p:spPr bwMode="auto">
          <a:xfrm>
            <a:off x="896938" y="2251075"/>
            <a:ext cx="7343775"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能量守恒：    入射光子能量        </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和出射光子能</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量</a:t>
            </a:r>
            <a:endParaRPr lang="en-US" altLang="zh-CN" sz="2400" b="1">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准动量守恒：入射光子动量      和出射光子动量</a:t>
            </a:r>
            <a:endParaRPr lang="en-US" altLang="zh-CN" sz="2400" b="1">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2771" name="Object 6">
            <a:extLst>
              <a:ext uri="{FF2B5EF4-FFF2-40B4-BE49-F238E27FC236}">
                <a16:creationId xmlns:a16="http://schemas.microsoft.com/office/drawing/2014/main" id="{974D5547-1A51-99FF-E6D7-2A5111F56EAA}"/>
              </a:ext>
            </a:extLst>
          </p:cNvPr>
          <p:cNvGraphicFramePr>
            <a:graphicFrameLocks noChangeAspect="1"/>
          </p:cNvGraphicFramePr>
          <p:nvPr/>
        </p:nvGraphicFramePr>
        <p:xfrm>
          <a:off x="4716463" y="2740025"/>
          <a:ext cx="468312" cy="409575"/>
        </p:xfrm>
        <a:graphic>
          <a:graphicData uri="http://schemas.openxmlformats.org/presentationml/2006/ole">
            <mc:AlternateContent xmlns:mc="http://schemas.openxmlformats.org/markup-compatibility/2006">
              <mc:Choice xmlns:v="urn:schemas-microsoft-com:vml" Requires="v">
                <p:oleObj name="Equation" r:id="rId2" imgW="202936" imgH="177569" progId="Equation.DSMT4">
                  <p:embed/>
                </p:oleObj>
              </mc:Choice>
              <mc:Fallback>
                <p:oleObj name="Equation" r:id="rId2" imgW="202936" imgH="177569"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2740025"/>
                        <a:ext cx="46831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2" name="Object 3">
            <a:extLst>
              <a:ext uri="{FF2B5EF4-FFF2-40B4-BE49-F238E27FC236}">
                <a16:creationId xmlns:a16="http://schemas.microsoft.com/office/drawing/2014/main" id="{0D70D666-5359-EC47-F34F-F24F78D71EB1}"/>
              </a:ext>
            </a:extLst>
          </p:cNvPr>
          <p:cNvGraphicFramePr>
            <a:graphicFrameLocks noChangeAspect="1"/>
          </p:cNvGraphicFramePr>
          <p:nvPr/>
        </p:nvGraphicFramePr>
        <p:xfrm>
          <a:off x="4787900" y="2305050"/>
          <a:ext cx="555625" cy="407988"/>
        </p:xfrm>
        <a:graphic>
          <a:graphicData uri="http://schemas.openxmlformats.org/presentationml/2006/ole">
            <mc:AlternateContent xmlns:mc="http://schemas.openxmlformats.org/markup-compatibility/2006">
              <mc:Choice xmlns:v="urn:schemas-microsoft-com:vml" Requires="v">
                <p:oleObj name="Equation" r:id="rId4" imgW="241091" imgH="177646" progId="Equation.DSMT4">
                  <p:embed/>
                </p:oleObj>
              </mc:Choice>
              <mc:Fallback>
                <p:oleObj name="Equation" r:id="rId4" imgW="241091" imgH="177646"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900" y="2305050"/>
                        <a:ext cx="5556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3" name="Object 4">
            <a:extLst>
              <a:ext uri="{FF2B5EF4-FFF2-40B4-BE49-F238E27FC236}">
                <a16:creationId xmlns:a16="http://schemas.microsoft.com/office/drawing/2014/main" id="{929EE2E8-6242-3B5C-D320-37563BE99CF0}"/>
              </a:ext>
            </a:extLst>
          </p:cNvPr>
          <p:cNvGraphicFramePr>
            <a:graphicFrameLocks noChangeAspect="1"/>
          </p:cNvGraphicFramePr>
          <p:nvPr/>
        </p:nvGraphicFramePr>
        <p:xfrm>
          <a:off x="7578725" y="2305050"/>
          <a:ext cx="612775" cy="407988"/>
        </p:xfrm>
        <a:graphic>
          <a:graphicData uri="http://schemas.openxmlformats.org/presentationml/2006/ole">
            <mc:AlternateContent xmlns:mc="http://schemas.openxmlformats.org/markup-compatibility/2006">
              <mc:Choice xmlns:v="urn:schemas-microsoft-com:vml" Requires="v">
                <p:oleObj name="Equation" r:id="rId6" imgW="266353" imgH="177569" progId="Equation.DSMT4">
                  <p:embed/>
                </p:oleObj>
              </mc:Choice>
              <mc:Fallback>
                <p:oleObj name="Equation" r:id="rId6" imgW="266353" imgH="177569"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78725" y="2305050"/>
                        <a:ext cx="6127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4" name="Object 5">
            <a:extLst>
              <a:ext uri="{FF2B5EF4-FFF2-40B4-BE49-F238E27FC236}">
                <a16:creationId xmlns:a16="http://schemas.microsoft.com/office/drawing/2014/main" id="{4737B26D-D20D-CCD3-98F8-387988FE668F}"/>
              </a:ext>
            </a:extLst>
          </p:cNvPr>
          <p:cNvGraphicFramePr>
            <a:graphicFrameLocks noChangeAspect="1"/>
          </p:cNvGraphicFramePr>
          <p:nvPr/>
        </p:nvGraphicFramePr>
        <p:xfrm>
          <a:off x="7342188" y="2741613"/>
          <a:ext cx="555625" cy="407987"/>
        </p:xfrm>
        <a:graphic>
          <a:graphicData uri="http://schemas.openxmlformats.org/presentationml/2006/ole">
            <mc:AlternateContent xmlns:mc="http://schemas.openxmlformats.org/markup-compatibility/2006">
              <mc:Choice xmlns:v="urn:schemas-microsoft-com:vml" Requires="v">
                <p:oleObj name="Equation" r:id="rId8" imgW="241091" imgH="177646" progId="Equation.DSMT4">
                  <p:embed/>
                </p:oleObj>
              </mc:Choice>
              <mc:Fallback>
                <p:oleObj name="Equation" r:id="rId8" imgW="241091" imgH="177646"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42188" y="2741613"/>
                        <a:ext cx="5556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5" name="Rectangle 2">
            <a:extLst>
              <a:ext uri="{FF2B5EF4-FFF2-40B4-BE49-F238E27FC236}">
                <a16:creationId xmlns:a16="http://schemas.microsoft.com/office/drawing/2014/main" id="{7FE5C1A8-5BAF-CDDB-A0E0-8BC602B3AA13}"/>
              </a:ext>
            </a:extLst>
          </p:cNvPr>
          <p:cNvSpPr>
            <a:spLocks noRot="1" noChangeArrowheads="1"/>
          </p:cNvSpPr>
          <p:nvPr/>
        </p:nvSpPr>
        <p:spPr bwMode="auto">
          <a:xfrm>
            <a:off x="682625" y="1984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晶格振动谱的实验测量</a:t>
            </a:r>
          </a:p>
        </p:txBody>
      </p:sp>
      <p:sp>
        <p:nvSpPr>
          <p:cNvPr id="32776" name="Rectangle 6">
            <a:extLst>
              <a:ext uri="{FF2B5EF4-FFF2-40B4-BE49-F238E27FC236}">
                <a16:creationId xmlns:a16="http://schemas.microsoft.com/office/drawing/2014/main" id="{D468AB8F-0009-6364-5CB6-BB25C6D17516}"/>
              </a:ext>
            </a:extLst>
          </p:cNvPr>
          <p:cNvSpPr>
            <a:spLocks noChangeArrowheads="1"/>
          </p:cNvSpPr>
          <p:nvPr/>
        </p:nvSpPr>
        <p:spPr bwMode="auto">
          <a:xfrm>
            <a:off x="701675" y="1524000"/>
            <a:ext cx="7754938"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CC0000"/>
                </a:solidFill>
                <a:latin typeface="微软雅黑" panose="020B0503020204020204" pitchFamily="34" charset="-122"/>
                <a:ea typeface="微软雅黑" panose="020B0503020204020204" pitchFamily="34" charset="-122"/>
                <a:cs typeface="Times New Roman" panose="02020603050405020304" pitchFamily="18" charset="0"/>
              </a:rPr>
              <a:t>光学喇曼散射方法</a:t>
            </a:r>
            <a:r>
              <a:rPr lang="en-US" altLang="zh-CN" sz="2800" b="1">
                <a:solidFill>
                  <a:srgbClr val="CC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b="1">
                <a:latin typeface="微软雅黑" panose="020B0503020204020204" pitchFamily="34" charset="-122"/>
                <a:ea typeface="微软雅黑" panose="020B0503020204020204" pitchFamily="34" charset="-122"/>
                <a:cs typeface="Times New Roman" panose="02020603050405020304" pitchFamily="18" charset="0"/>
              </a:rPr>
              <a:t>光波与晶格振动的相互作用</a:t>
            </a:r>
          </a:p>
        </p:txBody>
      </p:sp>
      <p:sp>
        <p:nvSpPr>
          <p:cNvPr id="32777" name="Text Box 10">
            <a:extLst>
              <a:ext uri="{FF2B5EF4-FFF2-40B4-BE49-F238E27FC236}">
                <a16:creationId xmlns:a16="http://schemas.microsoft.com/office/drawing/2014/main" id="{9C316A54-AEEB-7DFB-F012-80C112302E5F}"/>
              </a:ext>
            </a:extLst>
          </p:cNvPr>
          <p:cNvSpPr txBox="1">
            <a:spLocks noChangeArrowheads="1"/>
          </p:cNvSpPr>
          <p:nvPr/>
        </p:nvSpPr>
        <p:spPr bwMode="auto">
          <a:xfrm>
            <a:off x="896938" y="4660900"/>
            <a:ext cx="73437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测量不同方向的散射光频率，即获得声子的频率和相应的波数矢量 </a:t>
            </a:r>
          </a:p>
        </p:txBody>
      </p:sp>
      <p:sp>
        <p:nvSpPr>
          <p:cNvPr id="32778" name="灯片编号占位符 11">
            <a:extLst>
              <a:ext uri="{FF2B5EF4-FFF2-40B4-BE49-F238E27FC236}">
                <a16:creationId xmlns:a16="http://schemas.microsoft.com/office/drawing/2014/main" id="{61561B94-8917-C30A-0097-A323EBE64EC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191797A-5F32-424B-8AF6-433B3359D04A}"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25</a:t>
            </a:fld>
            <a:endParaRPr lang="en-US" altLang="zh-CN" sz="1200" b="1">
              <a:latin typeface="微软雅黑" panose="020B0503020204020204" pitchFamily="34" charset="-122"/>
              <a:ea typeface="微软雅黑" panose="020B0503020204020204" pitchFamily="34" charset="-122"/>
            </a:endParaRPr>
          </a:p>
        </p:txBody>
      </p:sp>
      <p:graphicFrame>
        <p:nvGraphicFramePr>
          <p:cNvPr id="32779" name="对象 1">
            <a:extLst>
              <a:ext uri="{FF2B5EF4-FFF2-40B4-BE49-F238E27FC236}">
                <a16:creationId xmlns:a16="http://schemas.microsoft.com/office/drawing/2014/main" id="{599BC408-4DE7-A928-25A2-204A06565A46}"/>
              </a:ext>
            </a:extLst>
          </p:cNvPr>
          <p:cNvGraphicFramePr>
            <a:graphicFrameLocks noChangeAspect="1"/>
          </p:cNvGraphicFramePr>
          <p:nvPr/>
        </p:nvGraphicFramePr>
        <p:xfrm>
          <a:off x="2960688" y="3387725"/>
          <a:ext cx="3216275" cy="1192213"/>
        </p:xfrm>
        <a:graphic>
          <a:graphicData uri="http://schemas.openxmlformats.org/presentationml/2006/ole">
            <mc:AlternateContent xmlns:mc="http://schemas.openxmlformats.org/markup-compatibility/2006">
              <mc:Choice xmlns:v="urn:schemas-microsoft-com:vml" Requires="v">
                <p:oleObj name="Equation" r:id="rId10" imgW="1371600" imgH="508000" progId="Equation.DSMT4">
                  <p:embed/>
                </p:oleObj>
              </mc:Choice>
              <mc:Fallback>
                <p:oleObj name="Equation" r:id="rId10" imgW="1371600" imgH="508000" progId="Equation.DSMT4">
                  <p:embed/>
                  <p:pic>
                    <p:nvPicPr>
                      <p:cNvPr id="0" name="对象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60688" y="3387725"/>
                        <a:ext cx="3216275"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A7E5818-8774-EC2A-2FB6-3D67F8AA4C99}"/>
              </a:ext>
            </a:extLst>
          </p:cNvPr>
          <p:cNvSpPr>
            <a:spLocks noGrp="1" noRot="1"/>
          </p:cNvSpPr>
          <p:nvPr>
            <p:ph type="title" idx="4294967295"/>
          </p:nvPr>
        </p:nvSpPr>
        <p:spPr>
          <a:xfrm>
            <a:off x="2897188" y="333375"/>
            <a:ext cx="3349625" cy="1143000"/>
          </a:xfrm>
          <a:noFill/>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光子的散射</a:t>
            </a:r>
          </a:p>
        </p:txBody>
      </p:sp>
      <p:sp>
        <p:nvSpPr>
          <p:cNvPr id="33795" name="Rectangle 3">
            <a:extLst>
              <a:ext uri="{FF2B5EF4-FFF2-40B4-BE49-F238E27FC236}">
                <a16:creationId xmlns:a16="http://schemas.microsoft.com/office/drawing/2014/main" id="{A504347F-F4BC-706A-4252-4811D7C18142}"/>
              </a:ext>
            </a:extLst>
          </p:cNvPr>
          <p:cNvSpPr>
            <a:spLocks noGrp="1" noRot="1"/>
          </p:cNvSpPr>
          <p:nvPr>
            <p:ph type="body" idx="4294967295"/>
          </p:nvPr>
        </p:nvSpPr>
        <p:spPr>
          <a:xfrm>
            <a:off x="465138" y="1476375"/>
            <a:ext cx="8229600" cy="4525963"/>
          </a:xfrm>
          <a:solidFill>
            <a:schemeClr val="bg1"/>
          </a:solidFill>
        </p:spPr>
        <p:txBody>
          <a:bodyPr/>
          <a:lstStyle/>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光与声学波相互作用</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散射光频率移动很少，称为</a:t>
            </a:r>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布里渊散射</a:t>
            </a:r>
          </a:p>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光与光学波相互作用</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拉曼散射</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频率移动通常</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10</a:t>
            </a:r>
            <a:r>
              <a:rPr lang="en-US" altLang="zh-CN" b="1" baseline="3000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10</a:t>
            </a:r>
            <a:r>
              <a:rPr lang="en-US" altLang="zh-CN" b="1" baseline="30000">
                <a:latin typeface="Times New Roman" panose="02020603050405020304" pitchFamily="18" charset="0"/>
                <a:ea typeface="微软雅黑" panose="020B0503020204020204" pitchFamily="34" charset="-122"/>
                <a:cs typeface="Times New Roman" panose="02020603050405020304" pitchFamily="18" charset="0"/>
              </a:rPr>
              <a:t>13 </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Hz</a:t>
            </a:r>
          </a:p>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光子的频率移动</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斯塔克斯散射（频率小于入射频率）</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反斯塔克斯散射（频率大于入射频率）</a:t>
            </a:r>
          </a:p>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缺点：只能测试长波声子</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很小，</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b="1"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=0)</a:t>
            </a:r>
          </a:p>
        </p:txBody>
      </p:sp>
      <p:sp>
        <p:nvSpPr>
          <p:cNvPr id="33796" name="灯片编号占位符 5">
            <a:extLst>
              <a:ext uri="{FF2B5EF4-FFF2-40B4-BE49-F238E27FC236}">
                <a16:creationId xmlns:a16="http://schemas.microsoft.com/office/drawing/2014/main" id="{05CB1303-0E89-9012-17ED-3414EA612EB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06330D9-E973-4623-80D5-E3437999D4D9}"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26</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a:extLst>
              <a:ext uri="{FF2B5EF4-FFF2-40B4-BE49-F238E27FC236}">
                <a16:creationId xmlns:a16="http://schemas.microsoft.com/office/drawing/2014/main" id="{23B8CC2D-D070-B235-F74B-4A21B396FF2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3E336F5-25FE-4805-BA0C-1D2A666AD6D5}"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27</a:t>
            </a:fld>
            <a:endParaRPr lang="en-US" altLang="zh-CN" sz="1200" b="1">
              <a:latin typeface="微软雅黑" panose="020B0503020204020204" pitchFamily="34" charset="-122"/>
              <a:ea typeface="微软雅黑" panose="020B0503020204020204" pitchFamily="34" charset="-122"/>
            </a:endParaRPr>
          </a:p>
        </p:txBody>
      </p:sp>
      <p:sp>
        <p:nvSpPr>
          <p:cNvPr id="28675" name="Rectangle 2">
            <a:extLst>
              <a:ext uri="{FF2B5EF4-FFF2-40B4-BE49-F238E27FC236}">
                <a16:creationId xmlns:a16="http://schemas.microsoft.com/office/drawing/2014/main" id="{F025116B-6EEA-C443-95AE-4460011B16EF}"/>
              </a:ext>
            </a:extLst>
          </p:cNvPr>
          <p:cNvSpPr>
            <a:spLocks noGrp="1" noRot="1"/>
          </p:cNvSpPr>
          <p:nvPr>
            <p:ph type="title"/>
          </p:nvPr>
        </p:nvSpPr>
        <p:spPr/>
        <p:txBody>
          <a:bodyPr/>
          <a:lstStyle/>
          <a:p>
            <a:pPr eaLnBrk="1" hangingPunct="1"/>
            <a:r>
              <a:rPr lang="zh-CN" altLang="en-US" b="1" dirty="0">
                <a:solidFill>
                  <a:srgbClr val="7030A0"/>
                </a:solidFill>
                <a:latin typeface="微软雅黑" panose="020B0503020204020204" pitchFamily="34" charset="-122"/>
                <a:ea typeface="微软雅黑" panose="020B0503020204020204" pitchFamily="34" charset="-122"/>
                <a:cs typeface="Arial" panose="020B0604020202020204" pitchFamily="34" charset="0"/>
              </a:rPr>
              <a:t>半导体的本征光吸收</a:t>
            </a:r>
          </a:p>
        </p:txBody>
      </p:sp>
      <p:sp>
        <p:nvSpPr>
          <p:cNvPr id="28676" name="Rectangle 3">
            <a:extLst>
              <a:ext uri="{FF2B5EF4-FFF2-40B4-BE49-F238E27FC236}">
                <a16:creationId xmlns:a16="http://schemas.microsoft.com/office/drawing/2014/main" id="{8253A948-183F-8EB7-16CD-4FB7388E6EBB}"/>
              </a:ext>
            </a:extLst>
          </p:cNvPr>
          <p:cNvSpPr>
            <a:spLocks noGrp="1" noRot="1"/>
          </p:cNvSpPr>
          <p:nvPr>
            <p:ph type="body" idx="1"/>
          </p:nvPr>
        </p:nvSpPr>
        <p:spPr/>
        <p:txBody>
          <a:bodyPr/>
          <a:lstStyle/>
          <a:p>
            <a:pPr eaLnBrk="1" hangingPunct="1"/>
            <a:r>
              <a:rPr lang="zh-CN" altLang="en-US" b="1">
                <a:latin typeface="微软雅黑" panose="020B0503020204020204" pitchFamily="34" charset="-122"/>
                <a:ea typeface="微软雅黑" panose="020B0503020204020204" pitchFamily="34" charset="-122"/>
                <a:cs typeface="Arial" panose="020B0604020202020204" pitchFamily="34" charset="0"/>
              </a:rPr>
              <a:t>测定能隙的最佳方法之一是光吸收</a:t>
            </a:r>
          </a:p>
          <a:p>
            <a:pPr lvl="1" eaLnBrk="1" hangingPunct="1"/>
            <a:r>
              <a:rPr lang="zh-CN" altLang="en-US" b="1">
                <a:latin typeface="微软雅黑" panose="020B0503020204020204" pitchFamily="34" charset="-122"/>
                <a:ea typeface="微软雅黑" panose="020B0503020204020204" pitchFamily="34" charset="-122"/>
                <a:cs typeface="Arial" panose="020B0604020202020204" pitchFamily="34" charset="0"/>
              </a:rPr>
              <a:t>能量合适的光可以激发价带电子跃迁到导带</a:t>
            </a:r>
          </a:p>
          <a:p>
            <a:pPr lvl="2" eaLnBrk="1" hangingPunct="1"/>
            <a:r>
              <a:rPr lang="zh-CN" altLang="en-US" b="1">
                <a:latin typeface="微软雅黑" panose="020B0503020204020204" pitchFamily="34" charset="-122"/>
                <a:ea typeface="微软雅黑" panose="020B0503020204020204" pitchFamily="34" charset="-122"/>
                <a:cs typeface="Arial" panose="020B0604020202020204" pitchFamily="34" charset="0"/>
              </a:rPr>
              <a:t>形成电子</a:t>
            </a:r>
            <a:r>
              <a:rPr lang="en-US" altLang="zh-CN" b="1">
                <a:latin typeface="微软雅黑" panose="020B0503020204020204" pitchFamily="34" charset="-122"/>
                <a:ea typeface="微软雅黑" panose="020B0503020204020204" pitchFamily="34" charset="-122"/>
                <a:cs typeface="Arial" panose="020B0604020202020204" pitchFamily="34" charset="0"/>
              </a:rPr>
              <a:t>-</a:t>
            </a:r>
            <a:r>
              <a:rPr lang="zh-CN" altLang="en-US" b="1">
                <a:latin typeface="微软雅黑" panose="020B0503020204020204" pitchFamily="34" charset="-122"/>
                <a:ea typeface="微软雅黑" panose="020B0503020204020204" pitchFamily="34" charset="-122"/>
                <a:cs typeface="Arial" panose="020B0604020202020204" pitchFamily="34" charset="0"/>
              </a:rPr>
              <a:t>空穴对，称为本征光吸收</a:t>
            </a:r>
          </a:p>
          <a:p>
            <a:pPr lvl="2" eaLnBrk="1" hangingPunct="1"/>
            <a:r>
              <a:rPr lang="zh-CN" altLang="en-US" b="1">
                <a:latin typeface="微软雅黑" panose="020B0503020204020204" pitchFamily="34" charset="-122"/>
                <a:ea typeface="微软雅黑" panose="020B0503020204020204" pitchFamily="34" charset="-122"/>
                <a:cs typeface="Arial" panose="020B0604020202020204" pitchFamily="34" charset="0"/>
              </a:rPr>
              <a:t>基本条件是光子能量大于阈值：</a:t>
            </a:r>
          </a:p>
          <a:p>
            <a:pPr lvl="2" eaLnBrk="1" hangingPunct="1"/>
            <a:endParaRPr lang="zh-CN" altLang="en-US" b="1">
              <a:latin typeface="微软雅黑" panose="020B0503020204020204" pitchFamily="34" charset="-122"/>
              <a:ea typeface="微软雅黑" panose="020B0503020204020204" pitchFamily="34" charset="-122"/>
              <a:cs typeface="Arial" panose="020B0604020202020204" pitchFamily="34" charset="0"/>
            </a:endParaRPr>
          </a:p>
          <a:p>
            <a:pPr lvl="3" eaLnBrk="1" hangingPunct="1"/>
            <a:r>
              <a:rPr lang="zh-CN" altLang="en-US" b="1">
                <a:latin typeface="微软雅黑" panose="020B0503020204020204" pitchFamily="34" charset="-122"/>
                <a:ea typeface="微软雅黑" panose="020B0503020204020204" pitchFamily="34" charset="-122"/>
                <a:cs typeface="Arial" panose="020B0604020202020204" pitchFamily="34" charset="0"/>
              </a:rPr>
              <a:t>光波长</a:t>
            </a:r>
          </a:p>
          <a:p>
            <a:pPr lvl="3" eaLnBrk="1" hangingPunct="1"/>
            <a:endParaRPr lang="zh-CN" altLang="en-US" b="1">
              <a:latin typeface="微软雅黑" panose="020B0503020204020204" pitchFamily="34" charset="-122"/>
              <a:ea typeface="微软雅黑" panose="020B0503020204020204" pitchFamily="34" charset="-122"/>
              <a:cs typeface="Arial" panose="020B0604020202020204" pitchFamily="34" charset="0"/>
            </a:endParaRPr>
          </a:p>
          <a:p>
            <a:pPr lvl="3" eaLnBrk="1" hangingPunct="1"/>
            <a:endParaRPr lang="zh-CN" altLang="en-US" b="1">
              <a:latin typeface="微软雅黑" panose="020B0503020204020204" pitchFamily="34" charset="-122"/>
              <a:ea typeface="微软雅黑" panose="020B0503020204020204" pitchFamily="34" charset="-122"/>
              <a:cs typeface="Arial" panose="020B0604020202020204" pitchFamily="34" charset="0"/>
            </a:endParaRPr>
          </a:p>
          <a:p>
            <a:pPr lvl="3" eaLnBrk="1" hangingPunct="1"/>
            <a:r>
              <a:rPr lang="zh-CN" altLang="en-US" b="1">
                <a:latin typeface="微软雅黑" panose="020B0503020204020204" pitchFamily="34" charset="-122"/>
                <a:ea typeface="微软雅黑" panose="020B0503020204020204" pitchFamily="34" charset="-122"/>
                <a:cs typeface="Arial" panose="020B0604020202020204" pitchFamily="34" charset="0"/>
              </a:rPr>
              <a:t>最大波长称为本征吸收边</a:t>
            </a:r>
          </a:p>
        </p:txBody>
      </p:sp>
      <p:graphicFrame>
        <p:nvGraphicFramePr>
          <p:cNvPr id="28677" name="对象 1">
            <a:extLst>
              <a:ext uri="{FF2B5EF4-FFF2-40B4-BE49-F238E27FC236}">
                <a16:creationId xmlns:a16="http://schemas.microsoft.com/office/drawing/2014/main" id="{740DB59D-E17B-2D49-A799-CF1A96FB0BBB}"/>
              </a:ext>
            </a:extLst>
          </p:cNvPr>
          <p:cNvGraphicFramePr>
            <a:graphicFrameLocks noChangeAspect="1"/>
          </p:cNvGraphicFramePr>
          <p:nvPr/>
        </p:nvGraphicFramePr>
        <p:xfrm>
          <a:off x="3013075" y="3568700"/>
          <a:ext cx="1071563" cy="473075"/>
        </p:xfrm>
        <a:graphic>
          <a:graphicData uri="http://schemas.openxmlformats.org/presentationml/2006/ole">
            <mc:AlternateContent xmlns:mc="http://schemas.openxmlformats.org/markup-compatibility/2006">
              <mc:Choice xmlns:v="urn:schemas-microsoft-com:vml" Requires="v">
                <p:oleObj name="Equation" r:id="rId2" imgW="545863" imgH="241195" progId="Equation.DSMT4">
                  <p:embed/>
                </p:oleObj>
              </mc:Choice>
              <mc:Fallback>
                <p:oleObj name="Equation" r:id="rId2" imgW="545863" imgH="241195" progId="Equation.DSMT4">
                  <p:embed/>
                  <p:pic>
                    <p:nvPicPr>
                      <p:cNvPr id="28677" name="对象 1">
                        <a:extLst>
                          <a:ext uri="{FF2B5EF4-FFF2-40B4-BE49-F238E27FC236}">
                            <a16:creationId xmlns:a16="http://schemas.microsoft.com/office/drawing/2014/main" id="{740DB59D-E17B-2D49-A799-CF1A96FB0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3075" y="3568700"/>
                        <a:ext cx="107156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8" name="对象 11">
            <a:extLst>
              <a:ext uri="{FF2B5EF4-FFF2-40B4-BE49-F238E27FC236}">
                <a16:creationId xmlns:a16="http://schemas.microsoft.com/office/drawing/2014/main" id="{D78BF7DA-1F8F-6508-DE86-6D2EE38E5932}"/>
              </a:ext>
            </a:extLst>
          </p:cNvPr>
          <p:cNvGraphicFramePr>
            <a:graphicFrameLocks noChangeAspect="1"/>
          </p:cNvGraphicFramePr>
          <p:nvPr/>
        </p:nvGraphicFramePr>
        <p:xfrm>
          <a:off x="3013075" y="4224338"/>
          <a:ext cx="1244600" cy="868362"/>
        </p:xfrm>
        <a:graphic>
          <a:graphicData uri="http://schemas.openxmlformats.org/presentationml/2006/ole">
            <mc:AlternateContent xmlns:mc="http://schemas.openxmlformats.org/markup-compatibility/2006">
              <mc:Choice xmlns:v="urn:schemas-microsoft-com:vml" Requires="v">
                <p:oleObj name="Equation" r:id="rId4" imgW="634725" imgH="444307" progId="Equation.DSMT4">
                  <p:embed/>
                </p:oleObj>
              </mc:Choice>
              <mc:Fallback>
                <p:oleObj name="Equation" r:id="rId4" imgW="634725" imgH="444307" progId="Equation.DSMT4">
                  <p:embed/>
                  <p:pic>
                    <p:nvPicPr>
                      <p:cNvPr id="28678" name="对象 11">
                        <a:extLst>
                          <a:ext uri="{FF2B5EF4-FFF2-40B4-BE49-F238E27FC236}">
                            <a16:creationId xmlns:a16="http://schemas.microsoft.com/office/drawing/2014/main" id="{D78BF7DA-1F8F-6508-DE86-6D2EE38E59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3075" y="4224338"/>
                        <a:ext cx="12446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9" name="对象 12">
            <a:extLst>
              <a:ext uri="{FF2B5EF4-FFF2-40B4-BE49-F238E27FC236}">
                <a16:creationId xmlns:a16="http://schemas.microsoft.com/office/drawing/2014/main" id="{228E27A4-B4C7-EBA0-CC13-9558012E3D80}"/>
              </a:ext>
            </a:extLst>
          </p:cNvPr>
          <p:cNvGraphicFramePr>
            <a:graphicFrameLocks noChangeAspect="1"/>
          </p:cNvGraphicFramePr>
          <p:nvPr/>
        </p:nvGraphicFramePr>
        <p:xfrm>
          <a:off x="5018088" y="4868863"/>
          <a:ext cx="3082925" cy="868362"/>
        </p:xfrm>
        <a:graphic>
          <a:graphicData uri="http://schemas.openxmlformats.org/presentationml/2006/ole">
            <mc:AlternateContent xmlns:mc="http://schemas.openxmlformats.org/markup-compatibility/2006">
              <mc:Choice xmlns:v="urn:schemas-microsoft-com:vml" Requires="v">
                <p:oleObj name="Equation" r:id="rId6" imgW="1574800" imgH="444500" progId="Equation.DSMT4">
                  <p:embed/>
                </p:oleObj>
              </mc:Choice>
              <mc:Fallback>
                <p:oleObj name="Equation" r:id="rId6" imgW="1574800" imgH="444500" progId="Equation.DSMT4">
                  <p:embed/>
                  <p:pic>
                    <p:nvPicPr>
                      <p:cNvPr id="28679" name="对象 12">
                        <a:extLst>
                          <a:ext uri="{FF2B5EF4-FFF2-40B4-BE49-F238E27FC236}">
                            <a16:creationId xmlns:a16="http://schemas.microsoft.com/office/drawing/2014/main" id="{228E27A4-B4C7-EBA0-CC13-9558012E3D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8088" y="4868863"/>
                        <a:ext cx="308292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6">
            <a:extLst>
              <a:ext uri="{FF2B5EF4-FFF2-40B4-BE49-F238E27FC236}">
                <a16:creationId xmlns:a16="http://schemas.microsoft.com/office/drawing/2014/main" id="{5E4341D4-D848-B57A-0F3E-8CE31E73536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65AB79C-97D8-4876-BC1E-856089DC3089}"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28</a:t>
            </a:fld>
            <a:endParaRPr lang="en-US" altLang="zh-CN" sz="1200" b="1">
              <a:latin typeface="微软雅黑" panose="020B0503020204020204" pitchFamily="34" charset="-122"/>
              <a:ea typeface="微软雅黑" panose="020B0503020204020204" pitchFamily="34" charset="-122"/>
            </a:endParaRPr>
          </a:p>
        </p:txBody>
      </p:sp>
      <p:sp>
        <p:nvSpPr>
          <p:cNvPr id="29699" name="Rectangle 2">
            <a:extLst>
              <a:ext uri="{FF2B5EF4-FFF2-40B4-BE49-F238E27FC236}">
                <a16:creationId xmlns:a16="http://schemas.microsoft.com/office/drawing/2014/main" id="{4CABC6D4-C479-15D8-F17F-72AFF67DBE0F}"/>
              </a:ext>
            </a:extLst>
          </p:cNvPr>
          <p:cNvSpPr>
            <a:spLocks noGrp="1" noRot="1"/>
          </p:cNvSpPr>
          <p:nvPr>
            <p:ph type="title"/>
          </p:nvPr>
        </p:nvSpPr>
        <p:spPr/>
        <p:txBody>
          <a:bodyPr/>
          <a:lstStyle/>
          <a:p>
            <a:pPr eaLnBrk="1" hangingPunct="1"/>
            <a:r>
              <a:rPr lang="zh-CN" altLang="en-US" b="1" dirty="0">
                <a:solidFill>
                  <a:srgbClr val="7030A0"/>
                </a:solidFill>
                <a:latin typeface="微软雅黑" panose="020B0503020204020204" pitchFamily="34" charset="-122"/>
                <a:ea typeface="微软雅黑" panose="020B0503020204020204" pitchFamily="34" charset="-122"/>
                <a:cs typeface="Arial" panose="020B0604020202020204" pitchFamily="34" charset="0"/>
              </a:rPr>
              <a:t>直接带隙和间接带隙</a:t>
            </a:r>
          </a:p>
        </p:txBody>
      </p:sp>
      <p:graphicFrame>
        <p:nvGraphicFramePr>
          <p:cNvPr id="29700" name="Object 3">
            <a:extLst>
              <a:ext uri="{FF2B5EF4-FFF2-40B4-BE49-F238E27FC236}">
                <a16:creationId xmlns:a16="http://schemas.microsoft.com/office/drawing/2014/main" id="{6F32CF4D-A5F7-C627-D871-F9FD94582F5A}"/>
              </a:ext>
            </a:extLst>
          </p:cNvPr>
          <p:cNvGraphicFramePr>
            <a:graphicFrameLocks noGrp="1" noChangeAspect="1"/>
          </p:cNvGraphicFramePr>
          <p:nvPr>
            <p:ph sz="half" idx="1"/>
          </p:nvPr>
        </p:nvGraphicFramePr>
        <p:xfrm>
          <a:off x="539750" y="1628775"/>
          <a:ext cx="2616200" cy="4498975"/>
        </p:xfrm>
        <a:graphic>
          <a:graphicData uri="http://schemas.openxmlformats.org/presentationml/2006/ole">
            <mc:AlternateContent xmlns:mc="http://schemas.openxmlformats.org/markup-compatibility/2006">
              <mc:Choice xmlns:v="urn:schemas-microsoft-com:vml" Requires="v">
                <p:oleObj name="BMP 图象" r:id="rId2" imgW="3428571" imgH="5896798" progId="Paint.Picture">
                  <p:embed/>
                </p:oleObj>
              </mc:Choice>
              <mc:Fallback>
                <p:oleObj name="BMP 图象" r:id="rId2" imgW="3428571" imgH="5896798" progId="Paint.Picture">
                  <p:embed/>
                  <p:pic>
                    <p:nvPicPr>
                      <p:cNvPr id="29700" name="Object 3">
                        <a:extLst>
                          <a:ext uri="{FF2B5EF4-FFF2-40B4-BE49-F238E27FC236}">
                            <a16:creationId xmlns:a16="http://schemas.microsoft.com/office/drawing/2014/main" id="{6F32CF4D-A5F7-C627-D871-F9FD94582F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628775"/>
                        <a:ext cx="26162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1" name="Object 4">
            <a:extLst>
              <a:ext uri="{FF2B5EF4-FFF2-40B4-BE49-F238E27FC236}">
                <a16:creationId xmlns:a16="http://schemas.microsoft.com/office/drawing/2014/main" id="{B63B2BDB-82C0-E860-3A7F-66A8B7A26920}"/>
              </a:ext>
            </a:extLst>
          </p:cNvPr>
          <p:cNvGraphicFramePr>
            <a:graphicFrameLocks noGrp="1" noChangeAspect="1"/>
          </p:cNvGraphicFramePr>
          <p:nvPr>
            <p:ph sz="half" idx="2"/>
          </p:nvPr>
        </p:nvGraphicFramePr>
        <p:xfrm>
          <a:off x="5219700" y="1557338"/>
          <a:ext cx="2403475" cy="4498975"/>
        </p:xfrm>
        <a:graphic>
          <a:graphicData uri="http://schemas.openxmlformats.org/presentationml/2006/ole">
            <mc:AlternateContent xmlns:mc="http://schemas.openxmlformats.org/markup-compatibility/2006">
              <mc:Choice xmlns:v="urn:schemas-microsoft-com:vml" Requires="v">
                <p:oleObj name="BMP 图象" r:id="rId4" imgW="2819794" imgH="5276190" progId="Paint.Picture">
                  <p:embed/>
                </p:oleObj>
              </mc:Choice>
              <mc:Fallback>
                <p:oleObj name="BMP 图象" r:id="rId4" imgW="2819794" imgH="5276190" progId="Paint.Picture">
                  <p:embed/>
                  <p:pic>
                    <p:nvPicPr>
                      <p:cNvPr id="29701" name="Object 4">
                        <a:extLst>
                          <a:ext uri="{FF2B5EF4-FFF2-40B4-BE49-F238E27FC236}">
                            <a16:creationId xmlns:a16="http://schemas.microsoft.com/office/drawing/2014/main" id="{B63B2BDB-82C0-E860-3A7F-66A8B7A269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700" y="1557338"/>
                        <a:ext cx="2403475"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2" name="Text Box 5">
            <a:extLst>
              <a:ext uri="{FF2B5EF4-FFF2-40B4-BE49-F238E27FC236}">
                <a16:creationId xmlns:a16="http://schemas.microsoft.com/office/drawing/2014/main" id="{36D8E347-6696-D1DA-0C67-75C165F4E93D}"/>
              </a:ext>
            </a:extLst>
          </p:cNvPr>
          <p:cNvSpPr txBox="1">
            <a:spLocks noChangeArrowheads="1"/>
          </p:cNvSpPr>
          <p:nvPr/>
        </p:nvSpPr>
        <p:spPr bwMode="auto">
          <a:xfrm>
            <a:off x="3276600" y="2492375"/>
            <a:ext cx="1079500"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典型：</a:t>
            </a:r>
          </a:p>
          <a:p>
            <a:pPr eaLnBrk="1" hangingPunct="1">
              <a:spcBef>
                <a:spcPct val="50000"/>
              </a:spcBef>
              <a:buFontTx/>
              <a:buNone/>
            </a:pPr>
            <a:r>
              <a:rPr lang="en-US" altLang="zh-CN" sz="1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GaAs</a:t>
            </a:r>
          </a:p>
          <a:p>
            <a:pPr eaLnBrk="1" hangingPunct="1">
              <a:spcBef>
                <a:spcPct val="50000"/>
              </a:spcBef>
              <a:buFontTx/>
              <a:buNone/>
            </a:pPr>
            <a:r>
              <a:rPr lang="en-US" altLang="zh-CN" sz="1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InP</a:t>
            </a:r>
          </a:p>
          <a:p>
            <a:pPr eaLnBrk="1" hangingPunct="1">
              <a:spcBef>
                <a:spcPct val="50000"/>
              </a:spcBef>
              <a:buFontTx/>
              <a:buNone/>
            </a:pPr>
            <a:r>
              <a:rPr lang="en-US" altLang="zh-CN" sz="1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GaN</a:t>
            </a:r>
          </a:p>
        </p:txBody>
      </p:sp>
      <p:sp>
        <p:nvSpPr>
          <p:cNvPr id="29703" name="Text Box 6">
            <a:extLst>
              <a:ext uri="{FF2B5EF4-FFF2-40B4-BE49-F238E27FC236}">
                <a16:creationId xmlns:a16="http://schemas.microsoft.com/office/drawing/2014/main" id="{3BAFE710-6FDE-6558-E198-87266C480ECB}"/>
              </a:ext>
            </a:extLst>
          </p:cNvPr>
          <p:cNvSpPr txBox="1">
            <a:spLocks noChangeArrowheads="1"/>
          </p:cNvSpPr>
          <p:nvPr/>
        </p:nvSpPr>
        <p:spPr bwMode="auto">
          <a:xfrm>
            <a:off x="7812088" y="2492375"/>
            <a:ext cx="10795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典型：</a:t>
            </a:r>
          </a:p>
          <a:p>
            <a:pPr eaLnBrk="1" hangingPunct="1">
              <a:spcBef>
                <a:spcPct val="50000"/>
              </a:spcBef>
              <a:buFontTx/>
              <a:buNone/>
            </a:pPr>
            <a:r>
              <a:rPr lang="en-US" altLang="zh-CN" sz="1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Si</a:t>
            </a:r>
          </a:p>
          <a:p>
            <a:pPr eaLnBrk="1" hangingPunct="1">
              <a:spcBef>
                <a:spcPct val="50000"/>
              </a:spcBef>
              <a:buFontTx/>
              <a:buNone/>
            </a:pPr>
            <a:r>
              <a:rPr lang="en-US" altLang="zh-CN" sz="1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Ge</a:t>
            </a:r>
          </a:p>
          <a:p>
            <a:pPr eaLnBrk="1" hangingPunct="1">
              <a:spcBef>
                <a:spcPct val="50000"/>
              </a:spcBef>
              <a:buFontTx/>
              <a:buNone/>
            </a:pPr>
            <a:r>
              <a:rPr lang="en-US" altLang="zh-CN" sz="1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C</a:t>
            </a:r>
          </a:p>
          <a:p>
            <a:pPr eaLnBrk="1" hangingPunct="1">
              <a:spcBef>
                <a:spcPct val="50000"/>
              </a:spcBef>
              <a:buFontTx/>
              <a:buNone/>
            </a:pPr>
            <a:r>
              <a:rPr lang="en-US" altLang="zh-CN" sz="1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GaP</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C270D1BF-56BC-4B31-A137-FF31B25F906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5ED4CA0-E843-44D7-8134-9880B91F6B2B}"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29</a:t>
            </a:fld>
            <a:endParaRPr lang="en-US" altLang="zh-CN" sz="1200" b="1">
              <a:latin typeface="微软雅黑" panose="020B0503020204020204" pitchFamily="34" charset="-122"/>
              <a:ea typeface="微软雅黑" panose="020B0503020204020204" pitchFamily="34" charset="-122"/>
            </a:endParaRPr>
          </a:p>
        </p:txBody>
      </p:sp>
      <p:sp>
        <p:nvSpPr>
          <p:cNvPr id="30723" name="Rectangle 2">
            <a:extLst>
              <a:ext uri="{FF2B5EF4-FFF2-40B4-BE49-F238E27FC236}">
                <a16:creationId xmlns:a16="http://schemas.microsoft.com/office/drawing/2014/main" id="{E306F605-A978-6710-D181-D3C055695A6A}"/>
              </a:ext>
            </a:extLst>
          </p:cNvPr>
          <p:cNvSpPr>
            <a:spLocks noGrp="1" noRot="1"/>
          </p:cNvSpPr>
          <p:nvPr>
            <p:ph type="title"/>
          </p:nvPr>
        </p:nvSpPr>
        <p:spPr/>
        <p:txBody>
          <a:bodyPr/>
          <a:lstStyle/>
          <a:p>
            <a:pPr eaLnBrk="1" hangingPunct="1"/>
            <a:r>
              <a:rPr lang="zh-CN" altLang="en-US" b="1" dirty="0">
                <a:solidFill>
                  <a:srgbClr val="7030A0"/>
                </a:solidFill>
                <a:latin typeface="微软雅黑" panose="020B0503020204020204" pitchFamily="34" charset="-122"/>
                <a:ea typeface="微软雅黑" panose="020B0503020204020204" pitchFamily="34" charset="-122"/>
                <a:cs typeface="Arial" panose="020B0604020202020204" pitchFamily="34" charset="0"/>
              </a:rPr>
              <a:t>竖直跃迁（直接带隙材料）</a:t>
            </a:r>
          </a:p>
        </p:txBody>
      </p:sp>
      <p:sp>
        <p:nvSpPr>
          <p:cNvPr id="30724" name="Rectangle 3">
            <a:extLst>
              <a:ext uri="{FF2B5EF4-FFF2-40B4-BE49-F238E27FC236}">
                <a16:creationId xmlns:a16="http://schemas.microsoft.com/office/drawing/2014/main" id="{8452FCBC-F634-0029-4367-3A7799C93CEE}"/>
              </a:ext>
            </a:extLst>
          </p:cNvPr>
          <p:cNvSpPr>
            <a:spLocks noGrp="1" noRot="1"/>
          </p:cNvSpPr>
          <p:nvPr>
            <p:ph type="body" idx="1"/>
          </p:nvPr>
        </p:nvSpPr>
        <p:spPr>
          <a:xfrm>
            <a:off x="457200" y="1628775"/>
            <a:ext cx="8229600" cy="4525963"/>
          </a:xfrm>
        </p:spPr>
        <p:txBody>
          <a:bodyPr/>
          <a:lstStyle/>
          <a:p>
            <a:pPr eaLnBrk="1" hangingPunct="1"/>
            <a:r>
              <a:rPr lang="zh-CN" altLang="en-US" b="1">
                <a:ea typeface="微软雅黑" panose="020B0503020204020204" pitchFamily="34" charset="-122"/>
              </a:rPr>
              <a:t>跃迁对应于导带底和价带顶在</a:t>
            </a:r>
            <a:r>
              <a:rPr lang="en-US" altLang="zh-CN" sz="2800" b="1">
                <a:ea typeface="微软雅黑" panose="020B0503020204020204" pitchFamily="34" charset="-122"/>
              </a:rPr>
              <a:t>k</a:t>
            </a:r>
            <a:r>
              <a:rPr lang="zh-CN" altLang="en-US" b="1">
                <a:ea typeface="微软雅黑" panose="020B0503020204020204" pitchFamily="34" charset="-122"/>
              </a:rPr>
              <a:t>空间相同点</a:t>
            </a:r>
          </a:p>
          <a:p>
            <a:pPr lvl="1" eaLnBrk="1" hangingPunct="1"/>
            <a:r>
              <a:rPr lang="zh-CN" altLang="en-US" b="1">
                <a:ea typeface="微软雅黑" panose="020B0503020204020204" pitchFamily="34" charset="-122"/>
              </a:rPr>
              <a:t>跃迁须满足能量守恒外，还有准动量守恒关系准则</a:t>
            </a:r>
          </a:p>
          <a:p>
            <a:pPr lvl="2" eaLnBrk="1" hangingPunct="1"/>
            <a:r>
              <a:rPr lang="zh-CN" altLang="en-US" b="1">
                <a:ea typeface="微软雅黑" panose="020B0503020204020204" pitchFamily="34" charset="-122"/>
              </a:rPr>
              <a:t>视光引入的电磁场为微扰元</a:t>
            </a:r>
          </a:p>
          <a:p>
            <a:pPr lvl="2" eaLnBrk="1" hangingPunct="1"/>
            <a:endParaRPr lang="zh-CN" altLang="en-US" b="1">
              <a:ea typeface="微软雅黑" panose="020B0503020204020204" pitchFamily="34" charset="-122"/>
            </a:endParaRPr>
          </a:p>
          <a:p>
            <a:pPr lvl="2" eaLnBrk="1" hangingPunct="1"/>
            <a:endParaRPr lang="zh-CN" altLang="en-US" b="1">
              <a:ea typeface="微软雅黑" panose="020B0503020204020204" pitchFamily="34" charset="-122"/>
            </a:endParaRPr>
          </a:p>
          <a:p>
            <a:pPr lvl="2" eaLnBrk="1" hangingPunct="1"/>
            <a:r>
              <a:rPr lang="zh-CN" altLang="en-US" b="1">
                <a:ea typeface="微软雅黑" panose="020B0503020204020204" pitchFamily="34" charset="-122"/>
              </a:rPr>
              <a:t>但是光子动量很小，对于</a:t>
            </a:r>
            <a:r>
              <a:rPr lang="en-US" altLang="zh-CN" b="1">
                <a:ea typeface="微软雅黑" panose="020B0503020204020204" pitchFamily="34" charset="-122"/>
              </a:rPr>
              <a:t>1</a:t>
            </a:r>
            <a:r>
              <a:rPr lang="zh-CN" altLang="en-US" b="1">
                <a:ea typeface="微软雅黑" panose="020B0503020204020204" pitchFamily="34" charset="-122"/>
              </a:rPr>
              <a:t>微米波长的光，波矢</a:t>
            </a:r>
            <a:r>
              <a:rPr lang="en-US" altLang="zh-CN" b="1">
                <a:ea typeface="微软雅黑" panose="020B0503020204020204" pitchFamily="34" charset="-122"/>
              </a:rPr>
              <a:t>10</a:t>
            </a:r>
            <a:r>
              <a:rPr lang="en-US" altLang="zh-CN" b="1" baseline="30000">
                <a:ea typeface="微软雅黑" panose="020B0503020204020204" pitchFamily="34" charset="-122"/>
              </a:rPr>
              <a:t>4 </a:t>
            </a:r>
            <a:r>
              <a:rPr lang="en-US" altLang="zh-CN" b="1">
                <a:ea typeface="微软雅黑" panose="020B0503020204020204" pitchFamily="34" charset="-122"/>
              </a:rPr>
              <a:t>cm</a:t>
            </a:r>
            <a:r>
              <a:rPr lang="en-US" altLang="zh-CN" b="1" baseline="30000">
                <a:ea typeface="微软雅黑" panose="020B0503020204020204" pitchFamily="34" charset="-122"/>
              </a:rPr>
              <a:t>-1</a:t>
            </a:r>
          </a:p>
          <a:p>
            <a:pPr lvl="2" eaLnBrk="1" hangingPunct="1"/>
            <a:r>
              <a:rPr lang="zh-CN" altLang="en-US" b="1">
                <a:ea typeface="微软雅黑" panose="020B0503020204020204" pitchFamily="34" charset="-122"/>
              </a:rPr>
              <a:t>布里渊区尺度为</a:t>
            </a:r>
            <a:r>
              <a:rPr lang="en-US" altLang="zh-CN" b="1">
                <a:ea typeface="微软雅黑" panose="020B0503020204020204" pitchFamily="34" charset="-122"/>
              </a:rPr>
              <a:t>10</a:t>
            </a:r>
            <a:r>
              <a:rPr lang="en-US" altLang="zh-CN" b="1" baseline="30000">
                <a:ea typeface="微软雅黑" panose="020B0503020204020204" pitchFamily="34" charset="-122"/>
              </a:rPr>
              <a:t>8</a:t>
            </a:r>
            <a:r>
              <a:rPr lang="en-US" altLang="zh-CN" b="1">
                <a:ea typeface="微软雅黑" panose="020B0503020204020204" pitchFamily="34" charset="-122"/>
              </a:rPr>
              <a:t> cm</a:t>
            </a:r>
            <a:r>
              <a:rPr lang="en-US" altLang="zh-CN" b="1" baseline="30000">
                <a:ea typeface="微软雅黑" panose="020B0503020204020204" pitchFamily="34" charset="-122"/>
              </a:rPr>
              <a:t>-1</a:t>
            </a:r>
            <a:r>
              <a:rPr lang="en-US" altLang="zh-CN" b="1">
                <a:ea typeface="微软雅黑" panose="020B0503020204020204" pitchFamily="34" charset="-122"/>
              </a:rPr>
              <a:t>   </a:t>
            </a:r>
            <a:r>
              <a:rPr lang="en-US" altLang="zh-CN" sz="2800" b="1" i="1">
                <a:ea typeface="微软雅黑" panose="020B0503020204020204" pitchFamily="34" charset="-122"/>
              </a:rPr>
              <a:t>k </a:t>
            </a:r>
            <a:r>
              <a:rPr lang="en-US" altLang="zh-CN" sz="2800" b="1">
                <a:ea typeface="微软雅黑" panose="020B0503020204020204" pitchFamily="34" charset="-122"/>
              </a:rPr>
              <a:t>&gt;&gt; </a:t>
            </a:r>
            <a:r>
              <a:rPr lang="en-US" altLang="zh-CN" sz="2800" b="1" i="1">
                <a:ea typeface="微软雅黑" panose="020B0503020204020204" pitchFamily="34" charset="-122"/>
              </a:rPr>
              <a:t>k</a:t>
            </a:r>
            <a:r>
              <a:rPr lang="en-US" altLang="zh-CN" sz="2800" b="1" i="1" baseline="-25000">
                <a:ea typeface="微软雅黑" panose="020B0503020204020204" pitchFamily="34" charset="-122"/>
              </a:rPr>
              <a:t>p</a:t>
            </a:r>
          </a:p>
          <a:p>
            <a:pPr lvl="2" eaLnBrk="1" hangingPunct="1"/>
            <a:r>
              <a:rPr lang="zh-CN" altLang="en-US" b="1">
                <a:ea typeface="微软雅黑" panose="020B0503020204020204" pitchFamily="34" charset="-122"/>
              </a:rPr>
              <a:t>竖直跃迁选择定则：近似为 </a:t>
            </a:r>
            <a:r>
              <a:rPr lang="en-US" altLang="zh-CN" sz="2800" b="1" i="1">
                <a:ea typeface="微软雅黑" panose="020B0503020204020204" pitchFamily="34" charset="-122"/>
              </a:rPr>
              <a:t>k’</a:t>
            </a:r>
            <a:r>
              <a:rPr lang="en-US" altLang="zh-CN" sz="2800" b="1">
                <a:ea typeface="微软雅黑" panose="020B0503020204020204" pitchFamily="34" charset="-122"/>
              </a:rPr>
              <a:t>=</a:t>
            </a:r>
            <a:r>
              <a:rPr lang="en-US" altLang="zh-CN" sz="2800" b="1" i="1">
                <a:ea typeface="微软雅黑" panose="020B0503020204020204" pitchFamily="34" charset="-122"/>
              </a:rPr>
              <a:t>k</a:t>
            </a:r>
            <a:endParaRPr lang="zh-CN" altLang="en-US" sz="3200" b="1" i="1">
              <a:ea typeface="微软雅黑" panose="020B0503020204020204" pitchFamily="34" charset="-122"/>
            </a:endParaRPr>
          </a:p>
        </p:txBody>
      </p:sp>
      <p:graphicFrame>
        <p:nvGraphicFramePr>
          <p:cNvPr id="30725" name="对象 1">
            <a:extLst>
              <a:ext uri="{FF2B5EF4-FFF2-40B4-BE49-F238E27FC236}">
                <a16:creationId xmlns:a16="http://schemas.microsoft.com/office/drawing/2014/main" id="{349A01F7-59BA-0A36-822D-BBD49F1F9672}"/>
              </a:ext>
            </a:extLst>
          </p:cNvPr>
          <p:cNvGraphicFramePr>
            <a:graphicFrameLocks noChangeAspect="1"/>
          </p:cNvGraphicFramePr>
          <p:nvPr/>
        </p:nvGraphicFramePr>
        <p:xfrm>
          <a:off x="2600325" y="3716338"/>
          <a:ext cx="2436813" cy="671512"/>
        </p:xfrm>
        <a:graphic>
          <a:graphicData uri="http://schemas.openxmlformats.org/presentationml/2006/ole">
            <mc:AlternateContent xmlns:mc="http://schemas.openxmlformats.org/markup-compatibility/2006">
              <mc:Choice xmlns:v="urn:schemas-microsoft-com:vml" Requires="v">
                <p:oleObj name="Equation" r:id="rId2" imgW="876300" imgH="241300" progId="Equation.DSMT4">
                  <p:embed/>
                </p:oleObj>
              </mc:Choice>
              <mc:Fallback>
                <p:oleObj name="Equation" r:id="rId2" imgW="876300" imgH="241300" progId="Equation.DSMT4">
                  <p:embed/>
                  <p:pic>
                    <p:nvPicPr>
                      <p:cNvPr id="30725" name="对象 1">
                        <a:extLst>
                          <a:ext uri="{FF2B5EF4-FFF2-40B4-BE49-F238E27FC236}">
                            <a16:creationId xmlns:a16="http://schemas.microsoft.com/office/drawing/2014/main" id="{349A01F7-59BA-0A36-822D-BBD49F1F9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325" y="3716338"/>
                        <a:ext cx="2436813"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84566BA4-2CB5-A318-6255-FFABED14E2D3}"/>
              </a:ext>
            </a:extLst>
          </p:cNvPr>
          <p:cNvSpPr>
            <a:spLocks noGrp="1"/>
          </p:cNvSpPr>
          <p:nvPr>
            <p:ph type="title"/>
          </p:nvPr>
        </p:nvSpPr>
        <p:spPr/>
        <p:txBody>
          <a:bodyPr/>
          <a:lstStyle/>
          <a:p>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一维双原子链</a:t>
            </a:r>
          </a:p>
        </p:txBody>
      </p:sp>
      <p:sp>
        <p:nvSpPr>
          <p:cNvPr id="7171" name="内容占位符 2">
            <a:extLst>
              <a:ext uri="{FF2B5EF4-FFF2-40B4-BE49-F238E27FC236}">
                <a16:creationId xmlns:a16="http://schemas.microsoft.com/office/drawing/2014/main" id="{77515A7F-28EB-2552-B350-929897AA1127}"/>
              </a:ext>
            </a:extLst>
          </p:cNvPr>
          <p:cNvSpPr>
            <a:spLocks noGrp="1"/>
          </p:cNvSpPr>
          <p:nvPr>
            <p:ph idx="1"/>
          </p:nvPr>
        </p:nvSpPr>
        <p:spPr/>
        <p:txBody>
          <a:bodyPr/>
          <a:lstStyle/>
          <a:p>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求解格波和色散关系的过程和一维单原子链类似。</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色散关系有两支：声学支和光学支</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长声学支格波</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（长声学波）对应所有原子</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一起振动</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长光学支格波</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（长光学波）对应原胞内不同原子之间的</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相对振动</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的取值限定在布里渊区内，个数和原胞个数</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一样，格波数为</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长波极限（</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），声学波是弹性波，光学波是驻波（相邻原子相对振动、质心不变）</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短波极限（</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   ），声学波和光学波都是驻波（群速为零。</a:t>
            </a:r>
          </a:p>
        </p:txBody>
      </p:sp>
      <p:sp>
        <p:nvSpPr>
          <p:cNvPr id="7172" name="灯片编号占位符 5">
            <a:extLst>
              <a:ext uri="{FF2B5EF4-FFF2-40B4-BE49-F238E27FC236}">
                <a16:creationId xmlns:a16="http://schemas.microsoft.com/office/drawing/2014/main" id="{A94CEA44-63F8-7D5E-B59A-2CF334ED0C6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EE52D5F-02BD-4748-A7A8-BF34DB0DB2D0}"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175" name="Object 6">
            <a:extLst>
              <a:ext uri="{FF2B5EF4-FFF2-40B4-BE49-F238E27FC236}">
                <a16:creationId xmlns:a16="http://schemas.microsoft.com/office/drawing/2014/main" id="{6ACAD3A2-6084-7D5D-32E8-3BE872872D42}"/>
              </a:ext>
            </a:extLst>
          </p:cNvPr>
          <p:cNvGraphicFramePr>
            <a:graphicFrameLocks noChangeAspect="1"/>
          </p:cNvGraphicFramePr>
          <p:nvPr/>
        </p:nvGraphicFramePr>
        <p:xfrm>
          <a:off x="3060700" y="5221288"/>
          <a:ext cx="338138" cy="584200"/>
        </p:xfrm>
        <a:graphic>
          <a:graphicData uri="http://schemas.openxmlformats.org/presentationml/2006/ole">
            <mc:AlternateContent xmlns:mc="http://schemas.openxmlformats.org/markup-compatibility/2006">
              <mc:Choice xmlns:v="urn:schemas-microsoft-com:vml" Requires="v">
                <p:oleObj name="Equation" r:id="rId2" imgW="228501" imgH="393529" progId="Equation.DSMT4">
                  <p:embed/>
                </p:oleObj>
              </mc:Choice>
              <mc:Fallback>
                <p:oleObj name="Equation" r:id="rId2" imgW="228501" imgH="393529"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0700" y="5221288"/>
                        <a:ext cx="338138"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75DF7347-56E1-EE58-2108-EABFA0D9FD3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337E457-4927-4979-976C-59E782F4EE26}"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30</a:t>
            </a:fld>
            <a:endParaRPr lang="en-US" altLang="zh-CN" sz="1200" b="1">
              <a:latin typeface="微软雅黑" panose="020B0503020204020204" pitchFamily="34" charset="-122"/>
              <a:ea typeface="微软雅黑" panose="020B0503020204020204" pitchFamily="34" charset="-122"/>
            </a:endParaRPr>
          </a:p>
        </p:txBody>
      </p:sp>
      <p:sp>
        <p:nvSpPr>
          <p:cNvPr id="31747" name="Rectangle 2">
            <a:extLst>
              <a:ext uri="{FF2B5EF4-FFF2-40B4-BE49-F238E27FC236}">
                <a16:creationId xmlns:a16="http://schemas.microsoft.com/office/drawing/2014/main" id="{B3A8F87D-C2B8-0DE2-2568-9F944D19D79C}"/>
              </a:ext>
            </a:extLst>
          </p:cNvPr>
          <p:cNvSpPr>
            <a:spLocks noGrp="1" noRot="1"/>
          </p:cNvSpPr>
          <p:nvPr>
            <p:ph type="title"/>
          </p:nvPr>
        </p:nvSpPr>
        <p:spPr/>
        <p:txBody>
          <a:bodyPr/>
          <a:lstStyle/>
          <a:p>
            <a:pPr eaLnBrk="1" hangingPunct="1"/>
            <a:r>
              <a:rPr lang="zh-CN" altLang="en-US" b="1" dirty="0">
                <a:solidFill>
                  <a:srgbClr val="7030A0"/>
                </a:solidFill>
                <a:latin typeface="微软雅黑" panose="020B0503020204020204" pitchFamily="34" charset="-122"/>
                <a:ea typeface="微软雅黑" panose="020B0503020204020204" pitchFamily="34" charset="-122"/>
              </a:rPr>
              <a:t>载流子跃迁过程</a:t>
            </a:r>
          </a:p>
        </p:txBody>
      </p:sp>
      <p:pic>
        <p:nvPicPr>
          <p:cNvPr id="31748" name="Picture 4">
            <a:extLst>
              <a:ext uri="{FF2B5EF4-FFF2-40B4-BE49-F238E27FC236}">
                <a16:creationId xmlns:a16="http://schemas.microsoft.com/office/drawing/2014/main" id="{A6090E6F-CF59-571B-B10A-7C00A9A62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989138"/>
            <a:ext cx="3327400"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5">
            <a:extLst>
              <a:ext uri="{FF2B5EF4-FFF2-40B4-BE49-F238E27FC236}">
                <a16:creationId xmlns:a16="http://schemas.microsoft.com/office/drawing/2014/main" id="{1B6107CD-4CFA-8421-AE82-5B2B7102DF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2133600"/>
            <a:ext cx="3781425" cy="322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59101F41-3EA1-7B74-54E3-5356B062CB8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7B23DC0-A597-466B-AC4E-43ECECE2C399}"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31</a:t>
            </a:fld>
            <a:endParaRPr lang="en-US" altLang="zh-CN" sz="1200" b="1">
              <a:latin typeface="微软雅黑" panose="020B0503020204020204" pitchFamily="34" charset="-122"/>
              <a:ea typeface="微软雅黑" panose="020B0503020204020204" pitchFamily="34" charset="-122"/>
            </a:endParaRPr>
          </a:p>
        </p:txBody>
      </p:sp>
      <p:sp>
        <p:nvSpPr>
          <p:cNvPr id="32771" name="Rectangle 2">
            <a:extLst>
              <a:ext uri="{FF2B5EF4-FFF2-40B4-BE49-F238E27FC236}">
                <a16:creationId xmlns:a16="http://schemas.microsoft.com/office/drawing/2014/main" id="{0EDC2AF5-4350-C656-98AB-5AB0246C2EA3}"/>
              </a:ext>
            </a:extLst>
          </p:cNvPr>
          <p:cNvSpPr>
            <a:spLocks noGrp="1" noRot="1"/>
          </p:cNvSpPr>
          <p:nvPr>
            <p:ph type="title"/>
          </p:nvPr>
        </p:nvSpPr>
        <p:spPr/>
        <p:txBody>
          <a:bodyPr/>
          <a:lstStyle/>
          <a:p>
            <a:pPr eaLnBrk="1" hangingPunct="1"/>
            <a:r>
              <a:rPr lang="en-US" altLang="zh-CN" b="1">
                <a:solidFill>
                  <a:srgbClr val="7030A0"/>
                </a:solidFill>
                <a:cs typeface="Arial" panose="020B0604020202020204" pitchFamily="34" charset="0"/>
              </a:rPr>
              <a:t>InSb</a:t>
            </a:r>
            <a:r>
              <a:rPr lang="zh-CN" altLang="en-US" b="1">
                <a:solidFill>
                  <a:srgbClr val="7030A0"/>
                </a:solidFill>
                <a:cs typeface="Arial" panose="020B0604020202020204" pitchFamily="34" charset="0"/>
              </a:rPr>
              <a:t>（铟锑材料的光吸收）</a:t>
            </a:r>
          </a:p>
        </p:txBody>
      </p:sp>
      <p:pic>
        <p:nvPicPr>
          <p:cNvPr id="32772" name="Picture 4">
            <a:extLst>
              <a:ext uri="{FF2B5EF4-FFF2-40B4-BE49-F238E27FC236}">
                <a16:creationId xmlns:a16="http://schemas.microsoft.com/office/drawing/2014/main" id="{7DC8B3A4-6705-9239-EC20-194AED75EF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1557338"/>
            <a:ext cx="4370387"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a:extLst>
              <a:ext uri="{FF2B5EF4-FFF2-40B4-BE49-F238E27FC236}">
                <a16:creationId xmlns:a16="http://schemas.microsoft.com/office/drawing/2014/main" id="{567F3B7F-9D3F-08EC-7212-94BCE35AB9F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EA48909-272C-4372-A28B-243800E2F11E}"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32</a:t>
            </a:fld>
            <a:endParaRPr lang="en-US" altLang="zh-CN" sz="1200" b="1">
              <a:latin typeface="微软雅黑" panose="020B0503020204020204" pitchFamily="34" charset="-122"/>
              <a:ea typeface="微软雅黑" panose="020B0503020204020204" pitchFamily="34" charset="-122"/>
            </a:endParaRPr>
          </a:p>
        </p:txBody>
      </p:sp>
      <p:sp>
        <p:nvSpPr>
          <p:cNvPr id="33795" name="Rectangle 2">
            <a:extLst>
              <a:ext uri="{FF2B5EF4-FFF2-40B4-BE49-F238E27FC236}">
                <a16:creationId xmlns:a16="http://schemas.microsoft.com/office/drawing/2014/main" id="{4CF1384F-421A-7933-253F-4562A59D3B11}"/>
              </a:ext>
            </a:extLst>
          </p:cNvPr>
          <p:cNvSpPr>
            <a:spLocks noGrp="1" noRot="1"/>
          </p:cNvSpPr>
          <p:nvPr>
            <p:ph type="title"/>
          </p:nvPr>
        </p:nvSpPr>
        <p:spPr/>
        <p:txBody>
          <a:bodyPr/>
          <a:lstStyle/>
          <a:p>
            <a:pPr eaLnBrk="1" hangingPunct="1"/>
            <a:r>
              <a:rPr lang="zh-CN" altLang="en-US" b="1">
                <a:solidFill>
                  <a:srgbClr val="7030A0"/>
                </a:solidFill>
                <a:cs typeface="Arial" panose="020B0604020202020204" pitchFamily="34" charset="0"/>
              </a:rPr>
              <a:t>非竖直跃迁（间接带隙材料）</a:t>
            </a:r>
          </a:p>
        </p:txBody>
      </p:sp>
      <p:sp>
        <p:nvSpPr>
          <p:cNvPr id="27652" name="Rectangle 3">
            <a:extLst>
              <a:ext uri="{FF2B5EF4-FFF2-40B4-BE49-F238E27FC236}">
                <a16:creationId xmlns:a16="http://schemas.microsoft.com/office/drawing/2014/main" id="{4B4F1461-FD00-18AD-1BDC-C99AA8D6AA3F}"/>
              </a:ext>
            </a:extLst>
          </p:cNvPr>
          <p:cNvSpPr>
            <a:spLocks noGrp="1" noRot="1"/>
          </p:cNvSpPr>
          <p:nvPr>
            <p:ph type="body" idx="1"/>
          </p:nvPr>
        </p:nvSpPr>
        <p:spPr/>
        <p:txBody>
          <a:bodyPr/>
          <a:lstStyle/>
          <a:p>
            <a:pPr eaLnBrk="1" hangingPunct="1">
              <a:defRPr/>
            </a:pPr>
            <a:r>
              <a:rPr lang="zh-CN" altLang="en-US" b="1" dirty="0">
                <a:latin typeface="微软雅黑" panose="020B0503020204020204" pitchFamily="34" charset="-122"/>
                <a:ea typeface="微软雅黑" panose="020B0503020204020204" pitchFamily="34" charset="-122"/>
                <a:cs typeface="Arial" panose="020B0604020202020204" pitchFamily="34" charset="0"/>
              </a:rPr>
              <a:t>对应于导带底和价带顶在</a:t>
            </a:r>
            <a:r>
              <a:rPr lang="en-US" altLang="zh-CN" b="1" dirty="0">
                <a:latin typeface="微软雅黑" panose="020B0503020204020204" pitchFamily="34" charset="-122"/>
                <a:ea typeface="微软雅黑" panose="020B0503020204020204" pitchFamily="34" charset="-122"/>
                <a:cs typeface="Arial" panose="020B0604020202020204" pitchFamily="34" charset="0"/>
              </a:rPr>
              <a:t>k</a:t>
            </a:r>
            <a:r>
              <a:rPr lang="zh-CN" altLang="en-US" b="1" dirty="0">
                <a:latin typeface="微软雅黑" panose="020B0503020204020204" pitchFamily="34" charset="-122"/>
                <a:ea typeface="微软雅黑" panose="020B0503020204020204" pitchFamily="34" charset="-122"/>
                <a:cs typeface="Arial" panose="020B0604020202020204" pitchFamily="34" charset="0"/>
              </a:rPr>
              <a:t>空间不同点</a:t>
            </a:r>
          </a:p>
          <a:p>
            <a:pPr lvl="1" eaLnBrk="1" hangingPunct="1">
              <a:defRPr/>
            </a:pPr>
            <a:r>
              <a:rPr lang="zh-CN" altLang="en-US" b="1" dirty="0">
                <a:latin typeface="微软雅黑" panose="020B0503020204020204" pitchFamily="34" charset="-122"/>
                <a:ea typeface="微软雅黑" panose="020B0503020204020204" pitchFamily="34" charset="-122"/>
                <a:cs typeface="Arial" panose="020B0604020202020204" pitchFamily="34" charset="0"/>
              </a:rPr>
              <a:t>此时本征吸收边附近的光吸收是非竖直跃迁</a:t>
            </a:r>
          </a:p>
          <a:p>
            <a:pPr lvl="2" eaLnBrk="1" hangingPunct="1">
              <a:defRPr/>
            </a:pPr>
            <a:r>
              <a:rPr lang="zh-CN" altLang="en-US" b="1" dirty="0">
                <a:latin typeface="微软雅黑" panose="020B0503020204020204" pitchFamily="34" charset="-122"/>
                <a:ea typeface="微软雅黑" panose="020B0503020204020204" pitchFamily="34" charset="-122"/>
                <a:cs typeface="Arial" panose="020B0604020202020204" pitchFamily="34" charset="0"/>
              </a:rPr>
              <a:t>单纯依靠吸收光子不能使电子从价带顶跃到导带底</a:t>
            </a:r>
          </a:p>
          <a:p>
            <a:pPr lvl="2" eaLnBrk="1" hangingPunct="1">
              <a:defRPr/>
            </a:pPr>
            <a:r>
              <a:rPr lang="zh-CN" altLang="en-US" b="1" dirty="0">
                <a:latin typeface="微软雅黑" panose="020B0503020204020204" pitchFamily="34" charset="-122"/>
                <a:ea typeface="微软雅黑" panose="020B0503020204020204" pitchFamily="34" charset="-122"/>
                <a:cs typeface="Arial" panose="020B0604020202020204" pitchFamily="34" charset="0"/>
              </a:rPr>
              <a:t>必须吸收光子同时，伴随吸收或发射一个声子</a:t>
            </a:r>
          </a:p>
          <a:p>
            <a:pPr lvl="1" eaLnBrk="1" hangingPunct="1">
              <a:defRPr/>
            </a:pPr>
            <a:r>
              <a:rPr lang="zh-CN" altLang="en-US" b="1" dirty="0">
                <a:latin typeface="微软雅黑" panose="020B0503020204020204" pitchFamily="34" charset="-122"/>
                <a:ea typeface="微软雅黑" panose="020B0503020204020204" pitchFamily="34" charset="-122"/>
                <a:cs typeface="Arial" panose="020B0604020202020204" pitchFamily="34" charset="0"/>
              </a:rPr>
              <a:t>能量守恒关系</a:t>
            </a:r>
          </a:p>
          <a:p>
            <a:pPr lvl="2" eaLnBrk="1" hangingPunct="1">
              <a:defRPr/>
            </a:pPr>
            <a:r>
              <a:rPr lang="zh-CN" altLang="en-US" b="1" dirty="0">
                <a:latin typeface="微软雅黑" panose="020B0503020204020204" pitchFamily="34" charset="-122"/>
                <a:ea typeface="微软雅黑" panose="020B0503020204020204" pitchFamily="34" charset="-122"/>
                <a:cs typeface="Arial" panose="020B0604020202020204" pitchFamily="34" charset="0"/>
              </a:rPr>
              <a:t>电子能量差</a:t>
            </a:r>
            <a:r>
              <a:rPr lang="en-US" altLang="zh-CN" b="1" dirty="0">
                <a:latin typeface="微软雅黑" panose="020B0503020204020204" pitchFamily="34" charset="-122"/>
                <a:ea typeface="微软雅黑" panose="020B0503020204020204" pitchFamily="34" charset="-122"/>
                <a:cs typeface="Arial" panose="020B0604020202020204" pitchFamily="34" charset="0"/>
              </a:rPr>
              <a:t>=</a:t>
            </a:r>
            <a:r>
              <a:rPr lang="zh-CN" altLang="en-US" b="1" dirty="0">
                <a:latin typeface="微软雅黑" panose="020B0503020204020204" pitchFamily="34" charset="-122"/>
                <a:ea typeface="微软雅黑" panose="020B0503020204020204" pitchFamily="34" charset="-122"/>
                <a:cs typeface="Arial" panose="020B0604020202020204" pitchFamily="34" charset="0"/>
              </a:rPr>
              <a:t>光子能量</a:t>
            </a:r>
            <a:r>
              <a:rPr lang="zh-CN" altLang="en-US" b="1" dirty="0">
                <a:latin typeface="微软雅黑" panose="020B0503020204020204" pitchFamily="34" charset="-122"/>
                <a:ea typeface="微软雅黑" panose="020B0503020204020204" pitchFamily="34" charset="-122"/>
                <a:cs typeface="Arial" panose="020B0604020202020204" pitchFamily="34" charset="0"/>
                <a:sym typeface="Symbol" panose="05050102010706020507" pitchFamily="18" charset="2"/>
              </a:rPr>
              <a:t>声子能量</a:t>
            </a:r>
          </a:p>
          <a:p>
            <a:pPr marL="914400" lvl="2" indent="0" eaLnBrk="1" hangingPunct="1">
              <a:buFont typeface="Arial" panose="020B0604020202020204" pitchFamily="34" charset="0"/>
              <a:buNone/>
              <a:defRPr/>
            </a:pPr>
            <a:r>
              <a:rPr lang="zh-CN" altLang="en-US" dirty="0">
                <a:latin typeface="微软雅黑" panose="020B0503020204020204" pitchFamily="34" charset="-122"/>
                <a:ea typeface="微软雅黑" panose="020B0503020204020204" pitchFamily="34" charset="-122"/>
                <a:cs typeface="Arial" panose="020B0604020202020204" pitchFamily="34" charset="0"/>
                <a:sym typeface="Symbol" panose="05050102010706020507" pitchFamily="18" charset="2"/>
              </a:rPr>
              <a:t>       </a:t>
            </a:r>
            <a:r>
              <a:rPr lang="en-US" altLang="zh-CN" i="1" dirty="0" err="1">
                <a:ea typeface="微软雅黑" panose="020B0503020204020204" pitchFamily="34" charset="-122"/>
                <a:sym typeface="Symbol" panose="05050102010706020507" pitchFamily="18" charset="2"/>
              </a:rPr>
              <a:t>E</a:t>
            </a:r>
            <a:r>
              <a:rPr lang="en-US" altLang="zh-CN" i="1" baseline="-25000" dirty="0" err="1">
                <a:ea typeface="微软雅黑" panose="020B0503020204020204" pitchFamily="34" charset="-122"/>
                <a:sym typeface="Symbol" panose="05050102010706020507" pitchFamily="18" charset="2"/>
              </a:rPr>
              <a:t>c</a:t>
            </a:r>
            <a:r>
              <a:rPr lang="en-US" altLang="zh-CN" dirty="0">
                <a:ea typeface="微软雅黑" panose="020B0503020204020204" pitchFamily="34" charset="-122"/>
                <a:sym typeface="Symbol" panose="05050102010706020507" pitchFamily="18" charset="2"/>
              </a:rPr>
              <a:t>(</a:t>
            </a:r>
            <a:r>
              <a:rPr lang="en-US" altLang="zh-CN" i="1" dirty="0">
                <a:ea typeface="微软雅黑" panose="020B0503020204020204" pitchFamily="34" charset="-122"/>
                <a:sym typeface="Symbol" panose="05050102010706020507" pitchFamily="18" charset="2"/>
              </a:rPr>
              <a:t>k’</a:t>
            </a:r>
            <a:r>
              <a:rPr lang="en-US" altLang="zh-CN" dirty="0">
                <a:ea typeface="微软雅黑" panose="020B0503020204020204" pitchFamily="34" charset="-122"/>
                <a:sym typeface="Symbol" panose="05050102010706020507" pitchFamily="18" charset="2"/>
              </a:rPr>
              <a:t>) − </a:t>
            </a:r>
            <a:r>
              <a:rPr lang="en-US" altLang="zh-CN" i="1" dirty="0" err="1">
                <a:ea typeface="微软雅黑" panose="020B0503020204020204" pitchFamily="34" charset="-122"/>
                <a:sym typeface="Symbol" panose="05050102010706020507" pitchFamily="18" charset="2"/>
              </a:rPr>
              <a:t>E</a:t>
            </a:r>
            <a:r>
              <a:rPr lang="en-US" altLang="zh-CN" i="1" baseline="-25000" dirty="0" err="1">
                <a:ea typeface="微软雅黑" panose="020B0503020204020204" pitchFamily="34" charset="-122"/>
                <a:sym typeface="Symbol" panose="05050102010706020507" pitchFamily="18" charset="2"/>
              </a:rPr>
              <a:t>v</a:t>
            </a:r>
            <a:r>
              <a:rPr lang="en-US" altLang="zh-CN" dirty="0">
                <a:ea typeface="微软雅黑" panose="020B0503020204020204" pitchFamily="34" charset="-122"/>
                <a:sym typeface="Symbol" panose="05050102010706020507" pitchFamily="18" charset="2"/>
              </a:rPr>
              <a:t>(</a:t>
            </a:r>
            <a:r>
              <a:rPr lang="en-US" altLang="zh-CN" i="1" dirty="0">
                <a:ea typeface="微软雅黑" panose="020B0503020204020204" pitchFamily="34" charset="-122"/>
                <a:sym typeface="Symbol" panose="05050102010706020507" pitchFamily="18" charset="2"/>
              </a:rPr>
              <a:t>k</a:t>
            </a:r>
            <a:r>
              <a:rPr lang="en-US" altLang="zh-CN" dirty="0">
                <a:ea typeface="微软雅黑" panose="020B0503020204020204" pitchFamily="34" charset="-122"/>
                <a:sym typeface="Symbol" panose="05050102010706020507" pitchFamily="18" charset="2"/>
              </a:rPr>
              <a:t>) = </a:t>
            </a:r>
            <a:r>
              <a:rPr lang="en-US" altLang="zh-CN" i="1" dirty="0">
                <a:ea typeface="微软雅黑" panose="020B0503020204020204" pitchFamily="34" charset="-122"/>
                <a:sym typeface="Symbol" panose="05050102010706020507" pitchFamily="18" charset="2"/>
              </a:rPr>
              <a:t>E</a:t>
            </a:r>
            <a:r>
              <a:rPr lang="en-US" altLang="zh-CN" i="1" baseline="-25000" dirty="0">
                <a:ea typeface="微软雅黑" panose="020B0503020204020204" pitchFamily="34" charset="-122"/>
                <a:sym typeface="Symbol" panose="05050102010706020507" pitchFamily="18" charset="2"/>
              </a:rPr>
              <a:t>p </a:t>
            </a:r>
            <a:r>
              <a:rPr lang="en-US" altLang="zh-CN" dirty="0">
                <a:ea typeface="微软雅黑" panose="020B0503020204020204" pitchFamily="34" charset="-122"/>
                <a:sym typeface="Symbol" panose="05050102010706020507" pitchFamily="18" charset="2"/>
              </a:rPr>
              <a:t>± </a:t>
            </a:r>
            <a:r>
              <a:rPr lang="en-US" altLang="zh-CN" i="1" dirty="0">
                <a:ea typeface="微软雅黑" panose="020B0503020204020204" pitchFamily="34" charset="-122"/>
                <a:sym typeface="Symbol" panose="05050102010706020507" pitchFamily="18" charset="2"/>
              </a:rPr>
              <a:t>E</a:t>
            </a:r>
            <a:r>
              <a:rPr lang="en-US" altLang="zh-CN" i="1" baseline="-25000" dirty="0">
                <a:ea typeface="微软雅黑" panose="020B0503020204020204" pitchFamily="34" charset="-122"/>
                <a:sym typeface="Symbol" panose="05050102010706020507" pitchFamily="18" charset="2"/>
              </a:rPr>
              <a:t>A </a:t>
            </a:r>
            <a:r>
              <a:rPr lang="zh-CN" altLang="en-US" dirty="0">
                <a:ea typeface="微软雅黑" panose="020B0503020204020204" pitchFamily="34" charset="-122"/>
                <a:sym typeface="Symbol" panose="05050102010706020507" pitchFamily="18" charset="2"/>
              </a:rPr>
              <a:t>≈ </a:t>
            </a:r>
            <a:r>
              <a:rPr lang="en-US" altLang="zh-CN" i="1" dirty="0">
                <a:ea typeface="微软雅黑" panose="020B0503020204020204" pitchFamily="34" charset="-122"/>
                <a:sym typeface="Symbol" panose="05050102010706020507" pitchFamily="18" charset="2"/>
              </a:rPr>
              <a:t>E</a:t>
            </a:r>
            <a:r>
              <a:rPr lang="en-US" altLang="zh-CN" i="1" baseline="-25000" dirty="0">
                <a:ea typeface="微软雅黑" panose="020B0503020204020204" pitchFamily="34" charset="-122"/>
                <a:sym typeface="Symbol" panose="05050102010706020507" pitchFamily="18" charset="2"/>
              </a:rPr>
              <a:t>p</a:t>
            </a:r>
            <a:endParaRPr lang="zh-CN" altLang="en-US" i="1" baseline="-25000" dirty="0">
              <a:latin typeface="微软雅黑" panose="020B0503020204020204" pitchFamily="34" charset="-122"/>
              <a:ea typeface="微软雅黑" panose="020B0503020204020204" pitchFamily="34" charset="-122"/>
              <a:cs typeface="Arial" panose="020B0604020202020204" pitchFamily="34" charset="0"/>
              <a:sym typeface="Symbol" panose="05050102010706020507" pitchFamily="18" charset="2"/>
            </a:endParaRPr>
          </a:p>
          <a:p>
            <a:pPr lvl="1" eaLnBrk="1" hangingPunct="1">
              <a:defRPr/>
            </a:pPr>
            <a:r>
              <a:rPr lang="zh-CN" altLang="en-US" b="1" dirty="0">
                <a:latin typeface="微软雅黑" panose="020B0503020204020204" pitchFamily="34" charset="-122"/>
                <a:ea typeface="微软雅黑" panose="020B0503020204020204" pitchFamily="34" charset="-122"/>
                <a:cs typeface="Arial" panose="020B0604020202020204" pitchFamily="34" charset="0"/>
                <a:sym typeface="Symbol" panose="05050102010706020507" pitchFamily="18" charset="2"/>
              </a:rPr>
              <a:t>准动量守恒</a:t>
            </a:r>
          </a:p>
          <a:p>
            <a:pPr lvl="1" eaLnBrk="1" hangingPunct="1">
              <a:defRPr/>
            </a:pPr>
            <a:endParaRPr lang="zh-CN" altLang="zh-CN" b="1" dirty="0">
              <a:latin typeface="微软雅黑" panose="020B0503020204020204" pitchFamily="34" charset="-122"/>
              <a:ea typeface="微软雅黑" panose="020B0503020204020204" pitchFamily="34" charset="-122"/>
              <a:cs typeface="Arial" panose="020B0604020202020204" pitchFamily="34" charset="0"/>
              <a:sym typeface="Symbol" panose="05050102010706020507" pitchFamily="18" charset="2"/>
            </a:endParaRPr>
          </a:p>
        </p:txBody>
      </p:sp>
      <p:sp>
        <p:nvSpPr>
          <p:cNvPr id="33797" name="Text Box 6">
            <a:extLst>
              <a:ext uri="{FF2B5EF4-FFF2-40B4-BE49-F238E27FC236}">
                <a16:creationId xmlns:a16="http://schemas.microsoft.com/office/drawing/2014/main" id="{595143F0-7ECE-ED21-A6C1-8B65E49ACB38}"/>
              </a:ext>
            </a:extLst>
          </p:cNvPr>
          <p:cNvSpPr txBox="1">
            <a:spLocks noChangeArrowheads="1"/>
          </p:cNvSpPr>
          <p:nvPr/>
        </p:nvSpPr>
        <p:spPr bwMode="auto">
          <a:xfrm>
            <a:off x="5940425" y="4868863"/>
            <a:ext cx="29527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000" b="1">
                <a:solidFill>
                  <a:srgbClr val="0000FF"/>
                </a:solidFill>
                <a:latin typeface="微软雅黑" panose="020B0503020204020204" pitchFamily="34" charset="-122"/>
                <a:ea typeface="微软雅黑" panose="020B0503020204020204" pitchFamily="34" charset="-122"/>
              </a:rPr>
              <a:t>光子、电子和声子过程：属二级过程，几率小，远低于竖直跃迁</a:t>
            </a:r>
          </a:p>
        </p:txBody>
      </p:sp>
      <p:graphicFrame>
        <p:nvGraphicFramePr>
          <p:cNvPr id="33798" name="对象 1">
            <a:extLst>
              <a:ext uri="{FF2B5EF4-FFF2-40B4-BE49-F238E27FC236}">
                <a16:creationId xmlns:a16="http://schemas.microsoft.com/office/drawing/2014/main" id="{02EAFF94-0355-575F-8E9F-2E88B154A825}"/>
              </a:ext>
            </a:extLst>
          </p:cNvPr>
          <p:cNvGraphicFramePr>
            <a:graphicFrameLocks noChangeAspect="1"/>
          </p:cNvGraphicFramePr>
          <p:nvPr/>
        </p:nvGraphicFramePr>
        <p:xfrm>
          <a:off x="2125663" y="5634038"/>
          <a:ext cx="3238500" cy="492125"/>
        </p:xfrm>
        <a:graphic>
          <a:graphicData uri="http://schemas.openxmlformats.org/presentationml/2006/ole">
            <mc:AlternateContent xmlns:mc="http://schemas.openxmlformats.org/markup-compatibility/2006">
              <mc:Choice xmlns:v="urn:schemas-microsoft-com:vml" Requires="v">
                <p:oleObj name="Equation" r:id="rId2" imgW="1587500" imgH="241300" progId="Equation.DSMT4">
                  <p:embed/>
                </p:oleObj>
              </mc:Choice>
              <mc:Fallback>
                <p:oleObj name="Equation" r:id="rId2" imgW="1587500" imgH="241300" progId="Equation.DSMT4">
                  <p:embed/>
                  <p:pic>
                    <p:nvPicPr>
                      <p:cNvPr id="33798" name="对象 1">
                        <a:extLst>
                          <a:ext uri="{FF2B5EF4-FFF2-40B4-BE49-F238E27FC236}">
                            <a16:creationId xmlns:a16="http://schemas.microsoft.com/office/drawing/2014/main" id="{02EAFF94-0355-575F-8E9F-2E88B154A8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663" y="5634038"/>
                        <a:ext cx="32385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B0162326-0D6E-7B0E-86E6-0FD52DA81E2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550A4BE-3EEE-4D1B-8F7D-12954DE6CB27}"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33</a:t>
            </a:fld>
            <a:endParaRPr lang="en-US" altLang="zh-CN" sz="1200" b="1">
              <a:latin typeface="微软雅黑" panose="020B0503020204020204" pitchFamily="34" charset="-122"/>
              <a:ea typeface="微软雅黑" panose="020B0503020204020204" pitchFamily="34" charset="-122"/>
            </a:endParaRPr>
          </a:p>
        </p:txBody>
      </p:sp>
      <p:sp>
        <p:nvSpPr>
          <p:cNvPr id="34819" name="Rectangle 2">
            <a:extLst>
              <a:ext uri="{FF2B5EF4-FFF2-40B4-BE49-F238E27FC236}">
                <a16:creationId xmlns:a16="http://schemas.microsoft.com/office/drawing/2014/main" id="{442171AC-6C39-DE24-67BC-5D2EB6C4EE71}"/>
              </a:ext>
            </a:extLst>
          </p:cNvPr>
          <p:cNvSpPr>
            <a:spLocks noGrp="1" noRot="1"/>
          </p:cNvSpPr>
          <p:nvPr>
            <p:ph type="title"/>
          </p:nvPr>
        </p:nvSpPr>
        <p:spPr/>
        <p:txBody>
          <a:bodyPr/>
          <a:lstStyle/>
          <a:p>
            <a:pPr eaLnBrk="1" hangingPunct="1"/>
            <a:r>
              <a:rPr lang="zh-CN" altLang="en-US" b="1">
                <a:solidFill>
                  <a:srgbClr val="7030A0"/>
                </a:solidFill>
              </a:rPr>
              <a:t>载流子跃迁过程</a:t>
            </a:r>
          </a:p>
        </p:txBody>
      </p:sp>
      <p:pic>
        <p:nvPicPr>
          <p:cNvPr id="34820" name="Picture 6">
            <a:extLst>
              <a:ext uri="{FF2B5EF4-FFF2-40B4-BE49-F238E27FC236}">
                <a16:creationId xmlns:a16="http://schemas.microsoft.com/office/drawing/2014/main" id="{9132C401-9A0C-FD18-E239-EA8D5AC49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133600"/>
            <a:ext cx="4084638"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a:extLst>
              <a:ext uri="{FF2B5EF4-FFF2-40B4-BE49-F238E27FC236}">
                <a16:creationId xmlns:a16="http://schemas.microsoft.com/office/drawing/2014/main" id="{951871F5-E1B4-9169-98AB-A7721DAA4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2349500"/>
            <a:ext cx="3781425" cy="318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7F6691B6-7807-E136-BC46-19B34ED60908}"/>
              </a:ext>
            </a:extLst>
          </p:cNvPr>
          <p:cNvSpPr>
            <a:spLocks noGrp="1"/>
          </p:cNvSpPr>
          <p:nvPr>
            <p:ph type="title"/>
          </p:nvPr>
        </p:nvSpPr>
        <p:spPr/>
        <p:txBody>
          <a:bodyPr/>
          <a:lstStyle/>
          <a:p>
            <a:pPr eaLnBrk="1" hangingPunct="1"/>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主要内容</a:t>
            </a:r>
          </a:p>
        </p:txBody>
      </p:sp>
      <p:sp>
        <p:nvSpPr>
          <p:cNvPr id="34819" name="内容占位符 2">
            <a:extLst>
              <a:ext uri="{FF2B5EF4-FFF2-40B4-BE49-F238E27FC236}">
                <a16:creationId xmlns:a16="http://schemas.microsoft.com/office/drawing/2014/main" id="{771CD839-2AAA-0639-1AC9-FB6E426627BF}"/>
              </a:ext>
            </a:extLst>
          </p:cNvPr>
          <p:cNvSpPr>
            <a:spLocks noGrp="1"/>
          </p:cNvSpPr>
          <p:nvPr>
            <p:ph idx="1"/>
          </p:nvPr>
        </p:nvSpPr>
        <p:spPr/>
        <p:txBody>
          <a:bodyPr/>
          <a:lstStyle/>
          <a:p>
            <a:pPr eaLnBrk="1" hangingPunct="1"/>
            <a:r>
              <a:rPr lang="en-US" altLang="zh-CN" b="1">
                <a:latin typeface="Times New Roman" panose="02020603050405020304" pitchFamily="18" charset="0"/>
                <a:ea typeface="微软雅黑" panose="020B0503020204020204" pitchFamily="34" charset="-122"/>
                <a:cs typeface="Times New Roman" panose="02020603050405020304" pitchFamily="18" charset="0"/>
              </a:rPr>
              <a:t>6.1  </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晶格振动的经典描述</a:t>
            </a:r>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a:latin typeface="Times New Roman" panose="02020603050405020304" pitchFamily="18" charset="0"/>
                <a:ea typeface="微软雅黑" panose="020B0503020204020204" pitchFamily="34" charset="-122"/>
                <a:cs typeface="Times New Roman" panose="02020603050405020304" pitchFamily="18" charset="0"/>
              </a:rPr>
              <a:t>6.2  </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晶格振动的量子化</a:t>
            </a:r>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a:latin typeface="Times New Roman" panose="02020603050405020304" pitchFamily="18" charset="0"/>
                <a:ea typeface="微软雅黑" panose="020B0503020204020204" pitchFamily="34" charset="-122"/>
                <a:cs typeface="Times New Roman" panose="02020603050405020304" pitchFamily="18" charset="0"/>
              </a:rPr>
              <a:t>6.3  </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晶格振动谱的测量</a:t>
            </a:r>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6.4  </a:t>
            </a:r>
            <a:r>
              <a:rPr lang="zh-CN" altLang="en-US"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晶体的热特性</a:t>
            </a:r>
            <a:r>
              <a:rPr lang="zh-CN" altLang="en-US"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（教材</a:t>
            </a:r>
            <a:r>
              <a:rPr lang="en-US" altLang="zh-CN"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P150-156</a:t>
            </a:r>
            <a:r>
              <a:rPr lang="zh-CN" altLang="en-US"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b="1">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4820" name="灯片编号占位符 3">
            <a:extLst>
              <a:ext uri="{FF2B5EF4-FFF2-40B4-BE49-F238E27FC236}">
                <a16:creationId xmlns:a16="http://schemas.microsoft.com/office/drawing/2014/main" id="{8D2C49F3-43D0-489B-6445-9ECC37385F8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5673623-B811-4DBD-AB86-E69BF854D4DE}"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34</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a:extLst>
              <a:ext uri="{FF2B5EF4-FFF2-40B4-BE49-F238E27FC236}">
                <a16:creationId xmlns:a16="http://schemas.microsoft.com/office/drawing/2014/main" id="{2167E9F7-2EAC-F3C2-CFE9-DE06B6F37A3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BF18E33-F95A-4E17-A2C2-6AD75A3DEC86}"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35</a:t>
            </a:fld>
            <a:endParaRPr lang="en-US" altLang="zh-CN" sz="1200" b="1">
              <a:latin typeface="微软雅黑" panose="020B0503020204020204" pitchFamily="34" charset="-122"/>
              <a:ea typeface="微软雅黑" panose="020B0503020204020204" pitchFamily="34" charset="-122"/>
            </a:endParaRPr>
          </a:p>
        </p:txBody>
      </p:sp>
      <p:sp>
        <p:nvSpPr>
          <p:cNvPr id="35843" name="Rectangle 2">
            <a:extLst>
              <a:ext uri="{FF2B5EF4-FFF2-40B4-BE49-F238E27FC236}">
                <a16:creationId xmlns:a16="http://schemas.microsoft.com/office/drawing/2014/main" id="{6F395798-F046-93D1-6A18-024239653B86}"/>
              </a:ext>
            </a:extLst>
          </p:cNvPr>
          <p:cNvSpPr>
            <a:spLocks noGrp="1" noRot="1"/>
          </p:cNvSpPr>
          <p:nvPr>
            <p:ph type="title"/>
          </p:nvPr>
        </p:nvSpPr>
        <p:spPr/>
        <p:txBody>
          <a:bodyPr/>
          <a:lstStyle/>
          <a:p>
            <a:pPr eaLnBrk="1" hangingPunct="1"/>
            <a:r>
              <a:rPr lang="en-US" altLang="zh-CN" b="1">
                <a:solidFill>
                  <a:srgbClr val="7030A0"/>
                </a:solidFill>
                <a:latin typeface="微软雅黑" panose="020B0503020204020204" pitchFamily="34" charset="-122"/>
                <a:ea typeface="微软雅黑" panose="020B0503020204020204" pitchFamily="34" charset="-122"/>
              </a:rPr>
              <a:t>6.4 </a:t>
            </a:r>
            <a:r>
              <a:rPr lang="zh-CN" altLang="en-US" b="1">
                <a:solidFill>
                  <a:srgbClr val="7030A0"/>
                </a:solidFill>
                <a:latin typeface="微软雅黑" panose="020B0503020204020204" pitchFamily="34" charset="-122"/>
                <a:ea typeface="微软雅黑" panose="020B0503020204020204" pitchFamily="34" charset="-122"/>
              </a:rPr>
              <a:t>晶体的热特性</a:t>
            </a:r>
          </a:p>
        </p:txBody>
      </p:sp>
      <p:sp>
        <p:nvSpPr>
          <p:cNvPr id="35844" name="Rectangle 3">
            <a:extLst>
              <a:ext uri="{FF2B5EF4-FFF2-40B4-BE49-F238E27FC236}">
                <a16:creationId xmlns:a16="http://schemas.microsoft.com/office/drawing/2014/main" id="{B42EBA2F-E8B3-F79D-9C6E-ABD231680198}"/>
              </a:ext>
            </a:extLst>
          </p:cNvPr>
          <p:cNvSpPr>
            <a:spLocks noGrp="1" noRot="1"/>
          </p:cNvSpPr>
          <p:nvPr>
            <p:ph type="body" idx="1"/>
          </p:nvPr>
        </p:nvSpPr>
        <p:spPr/>
        <p:txBody>
          <a:bodyPr/>
          <a:lstStyle/>
          <a:p>
            <a:pPr eaLnBrk="1" hangingPunct="1"/>
            <a:r>
              <a:rPr lang="en-US" altLang="zh-CN" b="1">
                <a:solidFill>
                  <a:srgbClr val="FF0000"/>
                </a:solidFill>
                <a:latin typeface="微软雅黑" panose="020B0503020204020204" pitchFamily="34" charset="-122"/>
                <a:ea typeface="微软雅黑" panose="020B0503020204020204" pitchFamily="34" charset="-122"/>
              </a:rPr>
              <a:t>6.4.1</a:t>
            </a:r>
            <a:r>
              <a:rPr lang="zh-CN" altLang="en-US" b="1">
                <a:solidFill>
                  <a:srgbClr val="FF0000"/>
                </a:solidFill>
                <a:latin typeface="微软雅黑" panose="020B0503020204020204" pitchFamily="34" charset="-122"/>
                <a:ea typeface="微软雅黑" panose="020B0503020204020204" pitchFamily="34" charset="-122"/>
              </a:rPr>
              <a:t> 晶格热容</a:t>
            </a:r>
          </a:p>
          <a:p>
            <a:pPr lvl="1" eaLnBrk="1" hangingPunct="1">
              <a:buFont typeface="Arial" panose="020B0604020202020204" pitchFamily="34" charset="0"/>
              <a:buNone/>
            </a:pPr>
            <a:r>
              <a:rPr lang="en-US" altLang="zh-CN" b="1">
                <a:solidFill>
                  <a:srgbClr val="FF0000"/>
                </a:solidFill>
                <a:latin typeface="微软雅黑" panose="020B0503020204020204" pitchFamily="34" charset="-122"/>
                <a:ea typeface="微软雅黑" panose="020B0503020204020204" pitchFamily="34" charset="-122"/>
              </a:rPr>
              <a:t>6.4.1.1</a:t>
            </a:r>
            <a:r>
              <a:rPr lang="zh-CN" altLang="en-US" b="1">
                <a:solidFill>
                  <a:srgbClr val="FF0000"/>
                </a:solidFill>
                <a:latin typeface="微软雅黑" panose="020B0503020204020204" pitchFamily="34" charset="-122"/>
                <a:ea typeface="微软雅黑" panose="020B0503020204020204" pitchFamily="34" charset="-122"/>
              </a:rPr>
              <a:t> 经典理论</a:t>
            </a:r>
            <a:r>
              <a:rPr lang="zh-CN" altLang="en-US" b="1">
                <a:solidFill>
                  <a:srgbClr val="0000FF"/>
                </a:solidFill>
                <a:latin typeface="微软雅黑" panose="020B0503020204020204" pitchFamily="34" charset="-122"/>
                <a:ea typeface="微软雅黑" panose="020B0503020204020204" pitchFamily="34" charset="-122"/>
                <a:cs typeface="Arial" panose="020B0604020202020204" pitchFamily="34" charset="0"/>
              </a:rPr>
              <a:t>（教材</a:t>
            </a:r>
            <a:r>
              <a:rPr lang="en-US" altLang="zh-CN" b="1">
                <a:solidFill>
                  <a:srgbClr val="0000FF"/>
                </a:solidFill>
                <a:latin typeface="微软雅黑" panose="020B0503020204020204" pitchFamily="34" charset="-122"/>
                <a:ea typeface="微软雅黑" panose="020B0503020204020204" pitchFamily="34" charset="-122"/>
                <a:cs typeface="Arial" panose="020B0604020202020204" pitchFamily="34" charset="0"/>
              </a:rPr>
              <a:t>P151</a:t>
            </a:r>
            <a:r>
              <a:rPr lang="zh-CN" altLang="en-US"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b="1">
              <a:solidFill>
                <a:srgbClr val="FF0000"/>
              </a:solidFill>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None/>
            </a:pPr>
            <a:r>
              <a:rPr lang="en-US" altLang="zh-CN" b="1">
                <a:latin typeface="微软雅黑" panose="020B0503020204020204" pitchFamily="34" charset="-122"/>
                <a:ea typeface="微软雅黑" panose="020B0503020204020204" pitchFamily="34" charset="-122"/>
              </a:rPr>
              <a:t>6.4.1.2</a:t>
            </a:r>
            <a:r>
              <a:rPr lang="zh-CN" altLang="en-US" b="1">
                <a:latin typeface="微软雅黑" panose="020B0503020204020204" pitchFamily="34" charset="-122"/>
                <a:ea typeface="微软雅黑" panose="020B0503020204020204" pitchFamily="34" charset="-122"/>
              </a:rPr>
              <a:t> 量子理论（爱因斯坦模型和德拜模型）</a:t>
            </a:r>
          </a:p>
          <a:p>
            <a:pPr eaLnBrk="1" hangingPunct="1"/>
            <a:r>
              <a:rPr lang="en-US" altLang="zh-CN" b="1">
                <a:latin typeface="微软雅黑" panose="020B0503020204020204" pitchFamily="34" charset="-122"/>
                <a:ea typeface="微软雅黑" panose="020B0503020204020204" pitchFamily="34" charset="-122"/>
              </a:rPr>
              <a:t>6.4.2</a:t>
            </a:r>
            <a:r>
              <a:rPr lang="zh-CN" altLang="en-US" b="1">
                <a:latin typeface="微软雅黑" panose="020B0503020204020204" pitchFamily="34" charset="-122"/>
                <a:ea typeface="微软雅黑" panose="020B0503020204020204" pitchFamily="34" charset="-122"/>
              </a:rPr>
              <a:t> 晶格的热传导</a:t>
            </a:r>
          </a:p>
          <a:p>
            <a:pPr lvl="1" eaLnBrk="1" hangingPunct="1">
              <a:buFont typeface="Arial" panose="020B0604020202020204" pitchFamily="34" charset="0"/>
              <a:buNone/>
            </a:pPr>
            <a:r>
              <a:rPr lang="en-US" altLang="zh-CN" b="1">
                <a:latin typeface="微软雅黑" panose="020B0503020204020204" pitchFamily="34" charset="-122"/>
                <a:ea typeface="微软雅黑" panose="020B0503020204020204" pitchFamily="34" charset="-122"/>
              </a:rPr>
              <a:t>6.4.2.1</a:t>
            </a:r>
            <a:r>
              <a:rPr lang="zh-CN" altLang="en-US" b="1">
                <a:latin typeface="微软雅黑" panose="020B0503020204020204" pitchFamily="34" charset="-122"/>
                <a:ea typeface="微软雅黑" panose="020B0503020204020204" pitchFamily="34" charset="-122"/>
              </a:rPr>
              <a:t> 声子气体的热传导</a:t>
            </a:r>
          </a:p>
          <a:p>
            <a:pPr lvl="1" eaLnBrk="1" hangingPunct="1">
              <a:buFont typeface="Arial" panose="020B0604020202020204" pitchFamily="34" charset="0"/>
              <a:buNone/>
            </a:pPr>
            <a:r>
              <a:rPr lang="en-US" altLang="zh-CN" b="1">
                <a:latin typeface="微软雅黑" panose="020B0503020204020204" pitchFamily="34" charset="-122"/>
                <a:ea typeface="微软雅黑" panose="020B0503020204020204" pitchFamily="34" charset="-122"/>
              </a:rPr>
              <a:t>6.4.2.2</a:t>
            </a:r>
            <a:r>
              <a:rPr lang="zh-CN" altLang="en-US" b="1">
                <a:latin typeface="微软雅黑" panose="020B0503020204020204" pitchFamily="34" charset="-122"/>
                <a:ea typeface="微软雅黑" panose="020B0503020204020204" pitchFamily="34" charset="-122"/>
              </a:rPr>
              <a:t> 声子碰撞</a:t>
            </a:r>
            <a:r>
              <a:rPr lang="en-US" altLang="zh-CN" b="1">
                <a:latin typeface="微软雅黑" panose="020B0503020204020204" pitchFamily="34" charset="-122"/>
                <a:ea typeface="微软雅黑" panose="020B0503020204020204" pitchFamily="34" charset="-122"/>
              </a:rPr>
              <a:t>——</a:t>
            </a:r>
            <a:r>
              <a:rPr lang="zh-CN" altLang="en-US" b="1">
                <a:latin typeface="微软雅黑" panose="020B0503020204020204" pitchFamily="34" charset="-122"/>
                <a:ea typeface="微软雅黑" panose="020B0503020204020204" pitchFamily="34" charset="-122"/>
              </a:rPr>
              <a:t>非简谐作用</a:t>
            </a:r>
          </a:p>
          <a:p>
            <a:pPr eaLnBrk="1" hangingPunct="1"/>
            <a:r>
              <a:rPr lang="en-US" altLang="zh-CN" b="1">
                <a:latin typeface="微软雅黑" panose="020B0503020204020204" pitchFamily="34" charset="-122"/>
                <a:ea typeface="微软雅黑" panose="020B0503020204020204" pitchFamily="34" charset="-122"/>
              </a:rPr>
              <a:t>6.4.3</a:t>
            </a:r>
            <a:r>
              <a:rPr lang="zh-CN" altLang="en-US" b="1">
                <a:latin typeface="微软雅黑" panose="020B0503020204020204" pitchFamily="34" charset="-122"/>
                <a:ea typeface="微软雅黑" panose="020B0503020204020204" pitchFamily="34" charset="-122"/>
              </a:rPr>
              <a:t> 晶格的热膨胀</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DBCC117-ABB4-72E9-B51B-EC94C74C0F15}"/>
              </a:ext>
            </a:extLst>
          </p:cNvPr>
          <p:cNvSpPr>
            <a:spLocks noGrp="1" noRot="1"/>
          </p:cNvSpPr>
          <p:nvPr>
            <p:ph type="title" idx="4294967295"/>
          </p:nvPr>
        </p:nvSpPr>
        <p:spPr>
          <a:xfrm>
            <a:off x="2443163" y="333375"/>
            <a:ext cx="4257675" cy="1143000"/>
          </a:xfrm>
          <a:solidFill>
            <a:srgbClr val="FFFFFF"/>
          </a:solidFill>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晶格热容的概念</a:t>
            </a:r>
          </a:p>
        </p:txBody>
      </p:sp>
      <p:sp>
        <p:nvSpPr>
          <p:cNvPr id="36867" name="Rectangle 3">
            <a:extLst>
              <a:ext uri="{FF2B5EF4-FFF2-40B4-BE49-F238E27FC236}">
                <a16:creationId xmlns:a16="http://schemas.microsoft.com/office/drawing/2014/main" id="{8B870F7C-AF56-C899-594C-A470CCA3F62F}"/>
              </a:ext>
            </a:extLst>
          </p:cNvPr>
          <p:cNvSpPr>
            <a:spLocks noGrp="1" noRot="1"/>
          </p:cNvSpPr>
          <p:nvPr>
            <p:ph type="body" idx="4294967295"/>
          </p:nvPr>
        </p:nvSpPr>
        <p:spPr>
          <a:xfrm>
            <a:off x="595313" y="1758950"/>
            <a:ext cx="4319587" cy="604838"/>
          </a:xfrm>
          <a:solidFill>
            <a:srgbClr val="FFFFFF"/>
          </a:solidFill>
        </p:spPr>
        <p:txBody>
          <a:bodyPr/>
          <a:lstStyle/>
          <a:p>
            <a:pPr eaLnBrk="1" hangingPunct="1">
              <a:buFont typeface="Wingdings" panose="05000000000000000000" pitchFamily="2" charset="2"/>
              <a:buNone/>
            </a:pPr>
            <a:r>
              <a:rPr lang="zh-CN" altLang="en-US" sz="2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固体热容</a:t>
            </a:r>
            <a:r>
              <a:rPr lang="en-US" altLang="zh-CN" sz="2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定体积热容</a:t>
            </a:r>
            <a:r>
              <a:rPr lang="en-US" altLang="zh-CN" sz="2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p>
          <a:p>
            <a:pPr eaLnBrk="1" hangingPunct="1"/>
            <a:endParaRPr lang="en-US" altLang="zh-CN" sz="2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en-US" altLang="zh-CN" sz="2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868" name="Rectangle 6">
            <a:extLst>
              <a:ext uri="{FF2B5EF4-FFF2-40B4-BE49-F238E27FC236}">
                <a16:creationId xmlns:a16="http://schemas.microsoft.com/office/drawing/2014/main" id="{AF458067-FA65-70D2-D9FF-C4DE5715B791}"/>
              </a:ext>
            </a:extLst>
          </p:cNvPr>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6869" name="Object 5">
            <a:extLst>
              <a:ext uri="{FF2B5EF4-FFF2-40B4-BE49-F238E27FC236}">
                <a16:creationId xmlns:a16="http://schemas.microsoft.com/office/drawing/2014/main" id="{CB7DA085-E1F7-078B-90DF-2582B7FC89E3}"/>
              </a:ext>
            </a:extLst>
          </p:cNvPr>
          <p:cNvGraphicFramePr>
            <a:graphicFrameLocks noChangeAspect="1"/>
          </p:cNvGraphicFramePr>
          <p:nvPr/>
        </p:nvGraphicFramePr>
        <p:xfrm>
          <a:off x="4787900" y="1412875"/>
          <a:ext cx="2303463" cy="1296988"/>
        </p:xfrm>
        <a:graphic>
          <a:graphicData uri="http://schemas.openxmlformats.org/presentationml/2006/ole">
            <mc:AlternateContent xmlns:mc="http://schemas.openxmlformats.org/markup-compatibility/2006">
              <mc:Choice xmlns:v="urn:schemas-microsoft-com:vml" Requires="v">
                <p:oleObj name="公式" r:id="rId2" imgW="825500" imgH="469900" progId="Equation.3">
                  <p:embed/>
                </p:oleObj>
              </mc:Choice>
              <mc:Fallback>
                <p:oleObj name="公式" r:id="rId2" imgW="825500" imgH="4699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1412875"/>
                        <a:ext cx="2303463"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0" name="Text Box 11">
            <a:extLst>
              <a:ext uri="{FF2B5EF4-FFF2-40B4-BE49-F238E27FC236}">
                <a16:creationId xmlns:a16="http://schemas.microsoft.com/office/drawing/2014/main" id="{FAEE2298-E0B5-8D0F-A1A7-F12F7EA5BCC2}"/>
              </a:ext>
            </a:extLst>
          </p:cNvPr>
          <p:cNvSpPr txBox="1">
            <a:spLocks noChangeArrowheads="1"/>
          </p:cNvSpPr>
          <p:nvPr/>
        </p:nvSpPr>
        <p:spPr bwMode="auto">
          <a:xfrm>
            <a:off x="512763" y="2778125"/>
            <a:ext cx="81184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比热容，又称比热容量，简称比热，是单位质量物质的热容量，即使单位质量物体改变单位温度时吸收或释放的内能 </a:t>
            </a:r>
          </a:p>
        </p:txBody>
      </p:sp>
      <p:grpSp>
        <p:nvGrpSpPr>
          <p:cNvPr id="2" name="Group 16">
            <a:extLst>
              <a:ext uri="{FF2B5EF4-FFF2-40B4-BE49-F238E27FC236}">
                <a16:creationId xmlns:a16="http://schemas.microsoft.com/office/drawing/2014/main" id="{499729C0-21AD-FEFA-249E-8A8BCCA55E36}"/>
              </a:ext>
            </a:extLst>
          </p:cNvPr>
          <p:cNvGrpSpPr>
            <a:grpSpLocks/>
          </p:cNvGrpSpPr>
          <p:nvPr/>
        </p:nvGrpSpPr>
        <p:grpSpPr bwMode="auto">
          <a:xfrm>
            <a:off x="611188" y="4076700"/>
            <a:ext cx="7453312" cy="2384425"/>
            <a:chOff x="385" y="2568"/>
            <a:chExt cx="4695" cy="1502"/>
          </a:xfrm>
        </p:grpSpPr>
        <p:sp>
          <p:nvSpPr>
            <p:cNvPr id="36873" name="Text Box 12">
              <a:extLst>
                <a:ext uri="{FF2B5EF4-FFF2-40B4-BE49-F238E27FC236}">
                  <a16:creationId xmlns:a16="http://schemas.microsoft.com/office/drawing/2014/main" id="{B4474BD7-520D-F082-1842-1E9424663864}"/>
                </a:ext>
              </a:extLst>
            </p:cNvPr>
            <p:cNvSpPr txBox="1">
              <a:spLocks noChangeArrowheads="1"/>
            </p:cNvSpPr>
            <p:nvPr/>
          </p:nvSpPr>
          <p:spPr bwMode="auto">
            <a:xfrm>
              <a:off x="385" y="2568"/>
              <a:ext cx="371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固体热容主要来自于两个部分  </a:t>
              </a:r>
            </a:p>
          </p:txBody>
        </p:sp>
        <p:sp>
          <p:nvSpPr>
            <p:cNvPr id="36874" name="Text Box 13">
              <a:extLst>
                <a:ext uri="{FF2B5EF4-FFF2-40B4-BE49-F238E27FC236}">
                  <a16:creationId xmlns:a16="http://schemas.microsoft.com/office/drawing/2014/main" id="{9A5BE1AB-F6FC-42EC-5EA1-03AEE109A052}"/>
                </a:ext>
              </a:extLst>
            </p:cNvPr>
            <p:cNvSpPr txBox="1">
              <a:spLocks noChangeArrowheads="1"/>
            </p:cNvSpPr>
            <p:nvPr/>
          </p:nvSpPr>
          <p:spPr bwMode="auto">
            <a:xfrm>
              <a:off x="476" y="2840"/>
              <a:ext cx="380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1"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晶格热容：来源于固体的晶格热运动   </a:t>
              </a:r>
            </a:p>
          </p:txBody>
        </p:sp>
        <p:sp>
          <p:nvSpPr>
            <p:cNvPr id="36875" name="Text Box 14">
              <a:extLst>
                <a:ext uri="{FF2B5EF4-FFF2-40B4-BE49-F238E27FC236}">
                  <a16:creationId xmlns:a16="http://schemas.microsoft.com/office/drawing/2014/main" id="{23A71F96-37CA-DECB-39AC-9C568516F743}"/>
                </a:ext>
              </a:extLst>
            </p:cNvPr>
            <p:cNvSpPr txBox="1">
              <a:spLocks noChangeArrowheads="1"/>
            </p:cNvSpPr>
            <p:nvPr/>
          </p:nvSpPr>
          <p:spPr bwMode="auto">
            <a:xfrm>
              <a:off x="1474" y="3547"/>
              <a:ext cx="360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2" eaLnBrk="1" hangingPunct="1">
                <a:spcBef>
                  <a:spcPct val="0"/>
                </a:spcBef>
                <a:buFontTx/>
                <a:buNone/>
              </a:pPr>
              <a:r>
                <a:rPr lang="zh-CN" altLang="en-US" b="1">
                  <a:latin typeface="Times New Roman" panose="02020603050405020304" pitchFamily="18" charset="0"/>
                  <a:ea typeface="微软雅黑" panose="020B0503020204020204" pitchFamily="34" charset="-122"/>
                  <a:cs typeface="Times New Roman" panose="02020603050405020304" pitchFamily="18" charset="0"/>
                </a:rPr>
                <a:t>仅在极低温下，对于金属比较显著</a:t>
              </a:r>
            </a:p>
            <a:p>
              <a:pPr lvl="2" eaLnBrk="1" hangingPunct="1">
                <a:spcBef>
                  <a:spcPct val="0"/>
                </a:spcBef>
                <a:buFontTx/>
                <a:buNone/>
              </a:pPr>
              <a:r>
                <a:rPr lang="zh-CN" altLang="en-US" b="1">
                  <a:latin typeface="Times New Roman" panose="02020603050405020304" pitchFamily="18" charset="0"/>
                  <a:ea typeface="微软雅黑" panose="020B0503020204020204" pitchFamily="34" charset="-122"/>
                  <a:cs typeface="Times New Roman" panose="02020603050405020304" pitchFamily="18" charset="0"/>
                </a:rPr>
                <a:t>相比晶格热容，一般可忽略不计</a:t>
              </a:r>
            </a:p>
          </p:txBody>
        </p:sp>
        <p:sp>
          <p:nvSpPr>
            <p:cNvPr id="36876" name="Text Box 15">
              <a:extLst>
                <a:ext uri="{FF2B5EF4-FFF2-40B4-BE49-F238E27FC236}">
                  <a16:creationId xmlns:a16="http://schemas.microsoft.com/office/drawing/2014/main" id="{26C5E16C-0B4A-37D6-F44D-71A3E97EB418}"/>
                </a:ext>
              </a:extLst>
            </p:cNvPr>
            <p:cNvSpPr txBox="1">
              <a:spLocks noChangeArrowheads="1"/>
            </p:cNvSpPr>
            <p:nvPr/>
          </p:nvSpPr>
          <p:spPr bwMode="auto">
            <a:xfrm>
              <a:off x="766" y="3320"/>
              <a:ext cx="297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电子热容：来源于电子的热运动   </a:t>
              </a:r>
            </a:p>
          </p:txBody>
        </p:sp>
      </p:grpSp>
      <p:sp>
        <p:nvSpPr>
          <p:cNvPr id="36872" name="灯片编号占位符 13">
            <a:extLst>
              <a:ext uri="{FF2B5EF4-FFF2-40B4-BE49-F238E27FC236}">
                <a16:creationId xmlns:a16="http://schemas.microsoft.com/office/drawing/2014/main" id="{433C60C7-F48D-4CF3-68B9-692C7BDD769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D0882BE-2437-4F33-8011-36FC1D5200AF}"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36</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id="{08F0887E-DFA8-384F-CAF9-B366355DCB38}"/>
              </a:ext>
            </a:extLst>
          </p:cNvPr>
          <p:cNvSpPr txBox="1">
            <a:spLocks noGrp="1"/>
          </p:cNvSpPr>
          <p:nvPr/>
        </p:nvSpPr>
        <p:spPr bwMode="auto">
          <a:xfrm>
            <a:off x="6553200" y="617220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fld id="{411AA580-E547-4D84-9783-5848197ED394}" type="slidenum">
              <a:rPr lang="en-US" altLang="zh-CN" sz="1400" b="1">
                <a:latin typeface="Times New Roman" panose="02020603050405020304" pitchFamily="18" charset="0"/>
                <a:ea typeface="微软雅黑" panose="020B0503020204020204" pitchFamily="34" charset="-122"/>
                <a:cs typeface="Times New Roman" panose="02020603050405020304" pitchFamily="18" charset="0"/>
              </a:rPr>
              <a:pPr algn="r" eaLnBrk="1" hangingPunct="1">
                <a:spcBef>
                  <a:spcPct val="0"/>
                </a:spcBef>
                <a:buFontTx/>
                <a:buNone/>
              </a:pPr>
              <a:t>37</a:t>
            </a:fld>
            <a:endParaRPr lang="en-US" altLang="zh-CN" sz="1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891" name="Rectangle 2">
            <a:extLst>
              <a:ext uri="{FF2B5EF4-FFF2-40B4-BE49-F238E27FC236}">
                <a16:creationId xmlns:a16="http://schemas.microsoft.com/office/drawing/2014/main" id="{40777D3D-DEB7-B96F-9A34-7CCDE20DA19D}"/>
              </a:ext>
            </a:extLst>
          </p:cNvPr>
          <p:cNvSpPr>
            <a:spLocks noGrp="1" noRot="1"/>
          </p:cNvSpPr>
          <p:nvPr>
            <p:ph type="title" idx="4294967295"/>
          </p:nvPr>
        </p:nvSpPr>
        <p:spPr>
          <a:xfrm>
            <a:off x="2443163" y="333375"/>
            <a:ext cx="4257675" cy="1143000"/>
          </a:xfrm>
          <a:solidFill>
            <a:srgbClr val="FFFFFF"/>
          </a:solidFill>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晶格热容的概念</a:t>
            </a:r>
          </a:p>
        </p:txBody>
      </p:sp>
      <p:sp>
        <p:nvSpPr>
          <p:cNvPr id="37892" name="Rectangle 3">
            <a:extLst>
              <a:ext uri="{FF2B5EF4-FFF2-40B4-BE49-F238E27FC236}">
                <a16:creationId xmlns:a16="http://schemas.microsoft.com/office/drawing/2014/main" id="{C5516F18-DE04-A24C-6500-8A77A6D155E6}"/>
              </a:ext>
            </a:extLst>
          </p:cNvPr>
          <p:cNvSpPr>
            <a:spLocks noGrp="1" noRot="1"/>
          </p:cNvSpPr>
          <p:nvPr>
            <p:ph type="body" idx="4294967295"/>
          </p:nvPr>
        </p:nvSpPr>
        <p:spPr>
          <a:xfrm>
            <a:off x="566738" y="1758950"/>
            <a:ext cx="4319587" cy="604838"/>
          </a:xfrm>
          <a:solidFill>
            <a:srgbClr val="FFFFFF"/>
          </a:solidFill>
        </p:spPr>
        <p:txBody>
          <a:bodyPr/>
          <a:lstStyle/>
          <a:p>
            <a:pPr eaLnBrk="1" hangingPunct="1">
              <a:buFont typeface="Wingdings" panose="05000000000000000000" pitchFamily="2" charset="2"/>
              <a:buNone/>
            </a:pPr>
            <a:r>
              <a:rPr lang="zh-CN" altLang="en-US" sz="2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固体热容</a:t>
            </a:r>
            <a:r>
              <a:rPr lang="en-US" altLang="zh-CN" sz="2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定体积热容</a:t>
            </a:r>
            <a:r>
              <a:rPr lang="en-US" altLang="zh-CN" sz="2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p>
          <a:p>
            <a:pPr eaLnBrk="1" hangingPunct="1"/>
            <a:endParaRPr lang="en-US" altLang="zh-CN" sz="2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893" name="Rectangle 6">
            <a:extLst>
              <a:ext uri="{FF2B5EF4-FFF2-40B4-BE49-F238E27FC236}">
                <a16:creationId xmlns:a16="http://schemas.microsoft.com/office/drawing/2014/main" id="{6C1A79DD-243C-B3AD-2F09-B0F577609449}"/>
              </a:ext>
            </a:extLst>
          </p:cNvPr>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7894" name="Object 5">
            <a:extLst>
              <a:ext uri="{FF2B5EF4-FFF2-40B4-BE49-F238E27FC236}">
                <a16:creationId xmlns:a16="http://schemas.microsoft.com/office/drawing/2014/main" id="{ECA7B550-9024-167B-3567-5E44B58F9EF0}"/>
              </a:ext>
            </a:extLst>
          </p:cNvPr>
          <p:cNvGraphicFramePr>
            <a:graphicFrameLocks noChangeAspect="1"/>
          </p:cNvGraphicFramePr>
          <p:nvPr/>
        </p:nvGraphicFramePr>
        <p:xfrm>
          <a:off x="4787900" y="1412875"/>
          <a:ext cx="2303463" cy="1296988"/>
        </p:xfrm>
        <a:graphic>
          <a:graphicData uri="http://schemas.openxmlformats.org/presentationml/2006/ole">
            <mc:AlternateContent xmlns:mc="http://schemas.openxmlformats.org/markup-compatibility/2006">
              <mc:Choice xmlns:v="urn:schemas-microsoft-com:vml" Requires="v">
                <p:oleObj name="公式" r:id="rId2" imgW="825500" imgH="469900" progId="Equation.3">
                  <p:embed/>
                </p:oleObj>
              </mc:Choice>
              <mc:Fallback>
                <p:oleObj name="公式" r:id="rId2" imgW="825500" imgH="4699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1412875"/>
                        <a:ext cx="2303463"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5" name="Text Box 7">
            <a:extLst>
              <a:ext uri="{FF2B5EF4-FFF2-40B4-BE49-F238E27FC236}">
                <a16:creationId xmlns:a16="http://schemas.microsoft.com/office/drawing/2014/main" id="{11BA45BE-3195-1D03-ECE1-91E8534F6D41}"/>
              </a:ext>
            </a:extLst>
          </p:cNvPr>
          <p:cNvSpPr txBox="1">
            <a:spLocks noChangeArrowheads="1"/>
          </p:cNvSpPr>
          <p:nvPr/>
        </p:nvSpPr>
        <p:spPr bwMode="auto">
          <a:xfrm>
            <a:off x="512763" y="2786063"/>
            <a:ext cx="81184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比热容，又称比热容量，简称比热，是单位质量物质的热容量，即使单位质量物体改变单位温度时吸收或释放的内能 </a:t>
            </a:r>
          </a:p>
        </p:txBody>
      </p:sp>
      <p:sp>
        <p:nvSpPr>
          <p:cNvPr id="2021389" name="Text Box 13">
            <a:extLst>
              <a:ext uri="{FF2B5EF4-FFF2-40B4-BE49-F238E27FC236}">
                <a16:creationId xmlns:a16="http://schemas.microsoft.com/office/drawing/2014/main" id="{F5C003A9-7B40-D27E-6DF9-EA8EFC991C43}"/>
              </a:ext>
            </a:extLst>
          </p:cNvPr>
          <p:cNvSpPr txBox="1">
            <a:spLocks noChangeArrowheads="1"/>
          </p:cNvSpPr>
          <p:nvPr/>
        </p:nvSpPr>
        <p:spPr bwMode="auto">
          <a:xfrm>
            <a:off x="493713" y="3951288"/>
            <a:ext cx="817245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800100" indent="-34290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固体的热容量是原子振动在宏观性质上的一个最直接的表现。实验表明：</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spcBef>
                <a:spcPct val="0"/>
              </a:spcBef>
              <a:buFont typeface="Arial" panose="020B0604020202020204" pitchFamily="34" charset="0"/>
              <a:buChar char="•"/>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在室温和更高的温度，几乎全部单原子固体的比热容接近</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Nk</a:t>
            </a:r>
            <a:r>
              <a:rPr lang="en-US" altLang="zh-CN" sz="2400" b="1" i="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（杜隆</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珀替定律）；</a:t>
            </a:r>
            <a:endPar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spcBef>
                <a:spcPct val="0"/>
              </a:spcBef>
              <a:buFont typeface="Arial" panose="020B0604020202020204" pitchFamily="34" charset="0"/>
              <a:buChar char="•"/>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在低温，热容依</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b="1" baseline="30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趋于零</a:t>
            </a:r>
          </a:p>
        </p:txBody>
      </p:sp>
      <p:sp>
        <p:nvSpPr>
          <p:cNvPr id="37897" name="灯片编号占位符 9">
            <a:extLst>
              <a:ext uri="{FF2B5EF4-FFF2-40B4-BE49-F238E27FC236}">
                <a16:creationId xmlns:a16="http://schemas.microsoft.com/office/drawing/2014/main" id="{BC48B6EE-E7C9-CF6C-C223-C3793BB98CE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DC610AA-F89C-44B4-A61B-7406FDB33D11}"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37</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021389"/>
                                        </p:tgtEl>
                                        <p:attrNameLst>
                                          <p:attrName>style.visibility</p:attrName>
                                        </p:attrNameLst>
                                      </p:cBhvr>
                                      <p:to>
                                        <p:strVal val="visible"/>
                                      </p:to>
                                    </p:set>
                                    <p:animEffect transition="in" filter="slide(fromBottom)">
                                      <p:cBhvr>
                                        <p:cTn id="7" dur="500"/>
                                        <p:tgtEl>
                                          <p:spTgt spid="2021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138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a:extLst>
              <a:ext uri="{FF2B5EF4-FFF2-40B4-BE49-F238E27FC236}">
                <a16:creationId xmlns:a16="http://schemas.microsoft.com/office/drawing/2014/main" id="{676517F8-819B-11E3-3EE2-7354F555D812}"/>
              </a:ext>
            </a:extLst>
          </p:cNvPr>
          <p:cNvSpPr txBox="1">
            <a:spLocks noGrp="1"/>
          </p:cNvSpPr>
          <p:nvPr/>
        </p:nvSpPr>
        <p:spPr bwMode="auto">
          <a:xfrm>
            <a:off x="6553200" y="617220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fld id="{2A33A417-3530-4E4B-997D-E867146BA51E}" type="slidenum">
              <a:rPr lang="en-US" altLang="zh-CN" sz="1400" b="1">
                <a:latin typeface="Times New Roman" panose="02020603050405020304" pitchFamily="18" charset="0"/>
                <a:ea typeface="微软雅黑" panose="020B0503020204020204" pitchFamily="34" charset="-122"/>
                <a:cs typeface="Times New Roman" panose="02020603050405020304" pitchFamily="18" charset="0"/>
              </a:rPr>
              <a:pPr algn="r" eaLnBrk="1" hangingPunct="1">
                <a:spcBef>
                  <a:spcPct val="0"/>
                </a:spcBef>
                <a:buFontTx/>
                <a:buNone/>
              </a:pPr>
              <a:t>38</a:t>
            </a:fld>
            <a:endParaRPr lang="en-US" altLang="zh-CN" sz="1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15" name="Rectangle 2">
            <a:extLst>
              <a:ext uri="{FF2B5EF4-FFF2-40B4-BE49-F238E27FC236}">
                <a16:creationId xmlns:a16="http://schemas.microsoft.com/office/drawing/2014/main" id="{A8A5CBE0-5A37-0C3F-AA35-2BB3F1DAC6FB}"/>
              </a:ext>
            </a:extLst>
          </p:cNvPr>
          <p:cNvSpPr>
            <a:spLocks noGrp="1" noRot="1"/>
          </p:cNvSpPr>
          <p:nvPr>
            <p:ph type="title" idx="4294967295"/>
          </p:nvPr>
        </p:nvSpPr>
        <p:spPr>
          <a:xfrm>
            <a:off x="0" y="260350"/>
            <a:ext cx="9144000" cy="1143000"/>
          </a:xfrm>
          <a:noFill/>
        </p:spPr>
        <p:txBody>
          <a:bodyPr/>
          <a:lstStyle/>
          <a:p>
            <a:pPr eaLnBrk="1" hangingPunct="1"/>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晶格热容的经典模型</a:t>
            </a:r>
            <a:r>
              <a:rPr lang="en-US" altLang="zh-CN"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杜隆珀替定律</a:t>
            </a:r>
          </a:p>
        </p:txBody>
      </p:sp>
      <p:sp>
        <p:nvSpPr>
          <p:cNvPr id="3078" name="Rectangle 3">
            <a:extLst>
              <a:ext uri="{FF2B5EF4-FFF2-40B4-BE49-F238E27FC236}">
                <a16:creationId xmlns:a16="http://schemas.microsoft.com/office/drawing/2014/main" id="{E6D0E178-3659-8F48-8FC2-CE61FB8E0AC3}"/>
              </a:ext>
            </a:extLst>
          </p:cNvPr>
          <p:cNvSpPr>
            <a:spLocks noGrp="1" noRot="1" noChangeArrowheads="1"/>
          </p:cNvSpPr>
          <p:nvPr>
            <p:ph type="body" idx="4294967295"/>
          </p:nvPr>
        </p:nvSpPr>
        <p:spPr>
          <a:xfrm>
            <a:off x="457200" y="1412875"/>
            <a:ext cx="8229600" cy="892175"/>
          </a:xfrm>
        </p:spPr>
        <p:txBody>
          <a:bodyPr rtlCol="0">
            <a:normAutofit lnSpcReduction="10000"/>
          </a:bodyPr>
          <a:lstStyle/>
          <a:p>
            <a:pPr eaLnBrk="1" fontAlgn="auto" hangingPunct="1">
              <a:spcAft>
                <a:spcPts val="0"/>
              </a:spcAft>
              <a:defRPr/>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每一个简谐振动的平均能量为</a:t>
            </a:r>
            <a:r>
              <a:rPr lang="en-US" altLang="zh-CN" sz="2600" b="1" i="1" dirty="0" err="1">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600" b="1" i="1" baseline="-25000" dirty="0" err="1">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600" b="1" i="1" dirty="0" err="1">
                <a:latin typeface="Times New Roman" panose="02020603050405020304" pitchFamily="18" charset="0"/>
                <a:ea typeface="微软雅黑" panose="020B0503020204020204" pitchFamily="34" charset="-122"/>
                <a:cs typeface="Times New Roman" panose="02020603050405020304" pitchFamily="18" charset="0"/>
              </a:rPr>
              <a:t>T</a:t>
            </a:r>
            <a:endParaRPr lang="en-US" altLang="zh-CN" sz="2600" b="1" i="1" dirty="0">
              <a:latin typeface="Times New Roman" panose="02020603050405020304" pitchFamily="18" charset="0"/>
              <a:ea typeface="微软雅黑" panose="020B0503020204020204" pitchFamily="34" charset="-122"/>
              <a:cs typeface="Times New Roman" panose="02020603050405020304" pitchFamily="18" charset="0"/>
            </a:endParaRPr>
          </a:p>
          <a:p>
            <a:pPr eaLnBrk="1" fontAlgn="auto" hangingPunct="1">
              <a:spcAft>
                <a:spcPts val="0"/>
              </a:spcAft>
              <a:defRPr/>
            </a:pP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固体中含有</a:t>
            </a:r>
            <a:r>
              <a:rPr lang="en-US" altLang="zh-CN" sz="2600" b="1"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个原子，则有</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600" b="1"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个简谐振动模 </a:t>
            </a:r>
          </a:p>
          <a:p>
            <a:pPr eaLnBrk="1" fontAlgn="auto" hangingPunct="1">
              <a:spcAft>
                <a:spcPts val="0"/>
              </a:spcAft>
              <a:defRPr/>
            </a:pPr>
            <a:endPar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endParaRPr>
          </a:p>
          <a:p>
            <a:pPr eaLnBrk="1" fontAlgn="auto" hangingPunct="1">
              <a:spcAft>
                <a:spcPts val="0"/>
              </a:spcAft>
              <a:defRPr/>
            </a:pPr>
            <a:endPar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endParaRPr>
          </a:p>
          <a:p>
            <a:pPr eaLnBrk="1" fontAlgn="auto" hangingPunct="1">
              <a:spcAft>
                <a:spcPts val="0"/>
              </a:spcAft>
              <a:defRPr/>
            </a:pPr>
            <a:endPar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8917" name="Object 4">
            <a:extLst>
              <a:ext uri="{FF2B5EF4-FFF2-40B4-BE49-F238E27FC236}">
                <a16:creationId xmlns:a16="http://schemas.microsoft.com/office/drawing/2014/main" id="{EBA8D49B-7AA7-A6B0-4CBC-233652A440A5}"/>
              </a:ext>
            </a:extLst>
          </p:cNvPr>
          <p:cNvGraphicFramePr>
            <a:graphicFrameLocks noChangeAspect="1"/>
          </p:cNvGraphicFramePr>
          <p:nvPr/>
        </p:nvGraphicFramePr>
        <p:xfrm>
          <a:off x="1835150" y="2447925"/>
          <a:ext cx="2160588" cy="668338"/>
        </p:xfrm>
        <a:graphic>
          <a:graphicData uri="http://schemas.openxmlformats.org/presentationml/2006/ole">
            <mc:AlternateContent xmlns:mc="http://schemas.openxmlformats.org/markup-compatibility/2006">
              <mc:Choice xmlns:v="urn:schemas-microsoft-com:vml" Requires="v">
                <p:oleObj name="公式" r:id="rId2" imgW="736600" imgH="228600" progId="Equation.3">
                  <p:embed/>
                </p:oleObj>
              </mc:Choice>
              <mc:Fallback>
                <p:oleObj name="公式" r:id="rId2" imgW="736600" imgH="228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447925"/>
                        <a:ext cx="2160588"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8" name="Object 6">
            <a:extLst>
              <a:ext uri="{FF2B5EF4-FFF2-40B4-BE49-F238E27FC236}">
                <a16:creationId xmlns:a16="http://schemas.microsoft.com/office/drawing/2014/main" id="{467CDB88-B7C5-5113-CEF6-8D82A391160F}"/>
              </a:ext>
            </a:extLst>
          </p:cNvPr>
          <p:cNvGraphicFramePr>
            <a:graphicFrameLocks noChangeAspect="1"/>
          </p:cNvGraphicFramePr>
          <p:nvPr/>
        </p:nvGraphicFramePr>
        <p:xfrm>
          <a:off x="4427538" y="2519363"/>
          <a:ext cx="1944687" cy="622300"/>
        </p:xfrm>
        <a:graphic>
          <a:graphicData uri="http://schemas.openxmlformats.org/presentationml/2006/ole">
            <mc:AlternateContent xmlns:mc="http://schemas.openxmlformats.org/markup-compatibility/2006">
              <mc:Choice xmlns:v="urn:schemas-microsoft-com:vml" Requires="v">
                <p:oleObj name="公式" r:id="rId4" imgW="711200" imgH="228600" progId="Equation.3">
                  <p:embed/>
                </p:oleObj>
              </mc:Choice>
              <mc:Fallback>
                <p:oleObj name="公式" r:id="rId4" imgW="711200" imgH="228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538" y="2519363"/>
                        <a:ext cx="1944687"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20">
            <a:extLst>
              <a:ext uri="{FF2B5EF4-FFF2-40B4-BE49-F238E27FC236}">
                <a16:creationId xmlns:a16="http://schemas.microsoft.com/office/drawing/2014/main" id="{1C9031DC-3FF3-E999-5FE2-B44DE59264A4}"/>
              </a:ext>
            </a:extLst>
          </p:cNvPr>
          <p:cNvGrpSpPr>
            <a:grpSpLocks/>
          </p:cNvGrpSpPr>
          <p:nvPr/>
        </p:nvGrpSpPr>
        <p:grpSpPr bwMode="auto">
          <a:xfrm>
            <a:off x="250825" y="3227388"/>
            <a:ext cx="3563938" cy="1558925"/>
            <a:chOff x="158" y="1979"/>
            <a:chExt cx="2245" cy="982"/>
          </a:xfrm>
        </p:grpSpPr>
        <p:sp>
          <p:nvSpPr>
            <p:cNvPr id="38925" name="Text Box 11">
              <a:extLst>
                <a:ext uri="{FF2B5EF4-FFF2-40B4-BE49-F238E27FC236}">
                  <a16:creationId xmlns:a16="http://schemas.microsoft.com/office/drawing/2014/main" id="{44F2FC68-AAF6-8454-4C90-64BCAC0D4057}"/>
                </a:ext>
              </a:extLst>
            </p:cNvPr>
            <p:cNvSpPr txBox="1">
              <a:spLocks noChangeArrowheads="1"/>
            </p:cNvSpPr>
            <p:nvPr/>
          </p:nvSpPr>
          <p:spPr bwMode="auto">
            <a:xfrm>
              <a:off x="158" y="2205"/>
              <a:ext cx="2245"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热容是一个跟温度和材料性质无关的常数，即杜隆</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珀替定律</a:t>
              </a:r>
            </a:p>
          </p:txBody>
        </p:sp>
        <p:sp>
          <p:nvSpPr>
            <p:cNvPr id="38926" name="Text Box 12">
              <a:extLst>
                <a:ext uri="{FF2B5EF4-FFF2-40B4-BE49-F238E27FC236}">
                  <a16:creationId xmlns:a16="http://schemas.microsoft.com/office/drawing/2014/main" id="{5CCCC9C2-0123-0E86-FDD9-BA939F08C8E2}"/>
                </a:ext>
              </a:extLst>
            </p:cNvPr>
            <p:cNvSpPr txBox="1">
              <a:spLocks noChangeArrowheads="1"/>
            </p:cNvSpPr>
            <p:nvPr/>
          </p:nvSpPr>
          <p:spPr bwMode="auto">
            <a:xfrm>
              <a:off x="204" y="1979"/>
              <a:ext cx="166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经典理论认为：</a:t>
              </a:r>
            </a:p>
          </p:txBody>
        </p:sp>
      </p:grpSp>
      <p:pic>
        <p:nvPicPr>
          <p:cNvPr id="1526800" name="Picture 16">
            <a:extLst>
              <a:ext uri="{FF2B5EF4-FFF2-40B4-BE49-F238E27FC236}">
                <a16:creationId xmlns:a16="http://schemas.microsoft.com/office/drawing/2014/main" id="{CC3200CE-8CF9-C8CD-231F-7C034A078D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3168650"/>
            <a:ext cx="5113338"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1" name="Text Box 17">
            <a:extLst>
              <a:ext uri="{FF2B5EF4-FFF2-40B4-BE49-F238E27FC236}">
                <a16:creationId xmlns:a16="http://schemas.microsoft.com/office/drawing/2014/main" id="{C806253B-B6E9-2101-7D3C-BCF6F3FCC695}"/>
              </a:ext>
            </a:extLst>
          </p:cNvPr>
          <p:cNvSpPr txBox="1">
            <a:spLocks noChangeArrowheads="1"/>
          </p:cNvSpPr>
          <p:nvPr/>
        </p:nvSpPr>
        <p:spPr bwMode="auto">
          <a:xfrm>
            <a:off x="303213" y="548957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26802" name="Text Box 18">
            <a:extLst>
              <a:ext uri="{FF2B5EF4-FFF2-40B4-BE49-F238E27FC236}">
                <a16:creationId xmlns:a16="http://schemas.microsoft.com/office/drawing/2014/main" id="{E701DEF3-E76B-9907-B7B1-8F19A8495A4A}"/>
              </a:ext>
            </a:extLst>
          </p:cNvPr>
          <p:cNvSpPr txBox="1">
            <a:spLocks noChangeArrowheads="1"/>
          </p:cNvSpPr>
          <p:nvPr/>
        </p:nvSpPr>
        <p:spPr bwMode="auto">
          <a:xfrm>
            <a:off x="6505575" y="4114800"/>
            <a:ext cx="2228850" cy="584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latin typeface="Times New Roman" panose="02020603050405020304" pitchFamily="18" charset="0"/>
                <a:ea typeface="微软雅黑" panose="020B0503020204020204" pitchFamily="34" charset="-122"/>
                <a:cs typeface="Times New Roman" panose="02020603050405020304" pitchFamily="18" charset="0"/>
              </a:rPr>
              <a:t>高温时，经典理论热容与实验结果吻合得很好</a:t>
            </a:r>
          </a:p>
        </p:txBody>
      </p:sp>
      <p:sp>
        <p:nvSpPr>
          <p:cNvPr id="1526805" name="Text Box 21">
            <a:extLst>
              <a:ext uri="{FF2B5EF4-FFF2-40B4-BE49-F238E27FC236}">
                <a16:creationId xmlns:a16="http://schemas.microsoft.com/office/drawing/2014/main" id="{910CD369-D863-0B38-75BC-6EB51CA2BFD9}"/>
              </a:ext>
            </a:extLst>
          </p:cNvPr>
          <p:cNvSpPr txBox="1">
            <a:spLocks noChangeArrowheads="1"/>
          </p:cNvSpPr>
          <p:nvPr/>
        </p:nvSpPr>
        <p:spPr bwMode="auto">
          <a:xfrm>
            <a:off x="323850" y="4811713"/>
            <a:ext cx="3405188" cy="157003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问题：</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低温时，测得热容不再保持常数，而随温度下降，最后趋近于零</a:t>
            </a:r>
          </a:p>
        </p:txBody>
      </p:sp>
      <p:sp>
        <p:nvSpPr>
          <p:cNvPr id="38924" name="灯片编号占位符 14">
            <a:extLst>
              <a:ext uri="{FF2B5EF4-FFF2-40B4-BE49-F238E27FC236}">
                <a16:creationId xmlns:a16="http://schemas.microsoft.com/office/drawing/2014/main" id="{BD820387-B0F6-6FBE-20BD-D368B247E11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DD2EED3-4BBF-446A-8AC5-88604BFDB91A}"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38</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26800"/>
                                        </p:tgtEl>
                                        <p:attrNameLst>
                                          <p:attrName>style.visibility</p:attrName>
                                        </p:attrNameLst>
                                      </p:cBhvr>
                                      <p:to>
                                        <p:strVal val="visible"/>
                                      </p:to>
                                    </p:set>
                                    <p:animEffect transition="in" filter="dissolve">
                                      <p:cBhvr>
                                        <p:cTn id="12" dur="500"/>
                                        <p:tgtEl>
                                          <p:spTgt spid="15268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526802"/>
                                        </p:tgtEl>
                                        <p:attrNameLst>
                                          <p:attrName>style.visibility</p:attrName>
                                        </p:attrNameLst>
                                      </p:cBhvr>
                                      <p:to>
                                        <p:strVal val="visible"/>
                                      </p:to>
                                    </p:set>
                                    <p:animEffect transition="in" filter="dissolve">
                                      <p:cBhvr>
                                        <p:cTn id="17" dur="500"/>
                                        <p:tgtEl>
                                          <p:spTgt spid="15268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526805"/>
                                        </p:tgtEl>
                                        <p:attrNameLst>
                                          <p:attrName>style.visibility</p:attrName>
                                        </p:attrNameLst>
                                      </p:cBhvr>
                                      <p:to>
                                        <p:strVal val="visible"/>
                                      </p:to>
                                    </p:set>
                                    <p:animEffect transition="in" filter="dissolve">
                                      <p:cBhvr>
                                        <p:cTn id="22" dur="500"/>
                                        <p:tgtEl>
                                          <p:spTgt spid="1526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802" grpId="0" animBg="1"/>
      <p:bldP spid="152680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id="{34695959-F54F-DE3D-46EC-A3013920A7B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F1A0D74-9DED-495C-BF90-0A2AA0524E80}"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39</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939" name="Rectangle 2">
            <a:extLst>
              <a:ext uri="{FF2B5EF4-FFF2-40B4-BE49-F238E27FC236}">
                <a16:creationId xmlns:a16="http://schemas.microsoft.com/office/drawing/2014/main" id="{70AB8BD3-7201-EC53-D0EF-CC8F84AEFD47}"/>
              </a:ext>
            </a:extLst>
          </p:cNvPr>
          <p:cNvSpPr>
            <a:spLocks noGrp="1" noRot="1"/>
          </p:cNvSpPr>
          <p:nvPr>
            <p:ph type="title"/>
          </p:nvPr>
        </p:nvSpPr>
        <p:spPr/>
        <p:txBody>
          <a:bodyPr/>
          <a:lstStyle/>
          <a:p>
            <a:pPr eaLnBrk="1" hangingPunct="1"/>
            <a:r>
              <a:rPr lang="en-US" altLang="zh-CN"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6.4 </a:t>
            </a:r>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晶体的热特性</a:t>
            </a:r>
          </a:p>
        </p:txBody>
      </p:sp>
      <p:sp>
        <p:nvSpPr>
          <p:cNvPr id="39940" name="Rectangle 3">
            <a:extLst>
              <a:ext uri="{FF2B5EF4-FFF2-40B4-BE49-F238E27FC236}">
                <a16:creationId xmlns:a16="http://schemas.microsoft.com/office/drawing/2014/main" id="{7F004964-AACA-8E4C-74B0-08F0D0B6AD3B}"/>
              </a:ext>
            </a:extLst>
          </p:cNvPr>
          <p:cNvSpPr>
            <a:spLocks noGrp="1" noRot="1"/>
          </p:cNvSpPr>
          <p:nvPr>
            <p:ph type="body" idx="1"/>
          </p:nvPr>
        </p:nvSpPr>
        <p:spPr/>
        <p:txBody>
          <a:bodyPr/>
          <a:lstStyle/>
          <a:p>
            <a:pPr eaLnBrk="1" hangingPunct="1"/>
            <a:r>
              <a:rPr lang="en-US" altLang="zh-CN"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6.4.1</a:t>
            </a:r>
            <a:r>
              <a:rPr lang="zh-CN" altLang="en-US"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晶格热容</a:t>
            </a:r>
          </a:p>
          <a:p>
            <a:pPr lvl="1" eaLnBrk="1" hangingPunct="1">
              <a:buFont typeface="Arial" panose="020B0604020202020204" pitchFamily="34" charset="0"/>
              <a:buNone/>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6.4.1.1</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 经典理论</a:t>
            </a:r>
          </a:p>
          <a:p>
            <a:pPr lvl="1" eaLnBrk="1" hangingPunct="1">
              <a:buFont typeface="Arial" panose="020B0604020202020204" pitchFamily="34" charset="0"/>
              <a:buNone/>
            </a:pPr>
            <a:r>
              <a:rPr lang="en-US" altLang="zh-CN"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6.4.1.2</a:t>
            </a:r>
            <a:r>
              <a:rPr lang="zh-CN" altLang="en-US"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量子理论（爱因斯坦模型和德拜模型）</a:t>
            </a:r>
            <a:r>
              <a:rPr lang="zh-CN" altLang="en-US" b="1">
                <a:solidFill>
                  <a:srgbClr val="0000FF"/>
                </a:solidFill>
                <a:latin typeface="微软雅黑" panose="020B0503020204020204" pitchFamily="34" charset="-122"/>
                <a:ea typeface="微软雅黑" panose="020B0503020204020204" pitchFamily="34" charset="-122"/>
                <a:cs typeface="Arial" panose="020B0604020202020204" pitchFamily="34" charset="0"/>
              </a:rPr>
              <a:t>（教材</a:t>
            </a:r>
            <a:r>
              <a:rPr lang="en-US" altLang="zh-CN" b="1">
                <a:solidFill>
                  <a:srgbClr val="0000FF"/>
                </a:solidFill>
                <a:latin typeface="微软雅黑" panose="020B0503020204020204" pitchFamily="34" charset="-122"/>
                <a:ea typeface="微软雅黑" panose="020B0503020204020204" pitchFamily="34" charset="-122"/>
                <a:cs typeface="Arial" panose="020B0604020202020204" pitchFamily="34" charset="0"/>
              </a:rPr>
              <a:t>P152</a:t>
            </a:r>
            <a:r>
              <a:rPr lang="zh-CN" altLang="en-US"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a:latin typeface="Times New Roman" panose="02020603050405020304" pitchFamily="18" charset="0"/>
                <a:ea typeface="微软雅黑" panose="020B0503020204020204" pitchFamily="34" charset="-122"/>
                <a:cs typeface="Times New Roman" panose="02020603050405020304" pitchFamily="18" charset="0"/>
              </a:rPr>
              <a:t>6.4.2</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 晶格的热传导</a:t>
            </a:r>
          </a:p>
          <a:p>
            <a:pPr lvl="1" eaLnBrk="1" hangingPunct="1">
              <a:buFont typeface="Arial" panose="020B0604020202020204" pitchFamily="34" charset="0"/>
              <a:buNone/>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6.4.2.1</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 声子气体的热传导</a:t>
            </a:r>
          </a:p>
          <a:p>
            <a:pPr lvl="1" eaLnBrk="1" hangingPunct="1">
              <a:buFont typeface="Arial" panose="020B0604020202020204" pitchFamily="34" charset="0"/>
              <a:buNone/>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6.4.2.2</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 声子碰撞</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非简谐作用</a:t>
            </a:r>
          </a:p>
          <a:p>
            <a:pPr eaLnBrk="1" hangingPunct="1"/>
            <a:r>
              <a:rPr lang="en-US" altLang="zh-CN" b="1">
                <a:latin typeface="Times New Roman" panose="02020603050405020304" pitchFamily="18" charset="0"/>
                <a:ea typeface="微软雅黑" panose="020B0503020204020204" pitchFamily="34" charset="-122"/>
                <a:cs typeface="Times New Roman" panose="02020603050405020304" pitchFamily="18" charset="0"/>
              </a:rPr>
              <a:t>6.4.3</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 晶格的热膨胀</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03079EFB-5E3A-55CB-55FC-E0713535EAA6}"/>
              </a:ext>
            </a:extLst>
          </p:cNvPr>
          <p:cNvSpPr>
            <a:spLocks noGrp="1"/>
          </p:cNvSpPr>
          <p:nvPr>
            <p:ph type="title"/>
          </p:nvPr>
        </p:nvSpPr>
        <p:spPr/>
        <p:txBody>
          <a:bodyPr/>
          <a:lstStyle/>
          <a:p>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三维情况</a:t>
            </a:r>
          </a:p>
        </p:txBody>
      </p:sp>
      <p:sp>
        <p:nvSpPr>
          <p:cNvPr id="8195" name="内容占位符 2">
            <a:extLst>
              <a:ext uri="{FF2B5EF4-FFF2-40B4-BE49-F238E27FC236}">
                <a16:creationId xmlns:a16="http://schemas.microsoft.com/office/drawing/2014/main" id="{98BE1A80-0140-2485-082A-74785D970062}"/>
              </a:ext>
            </a:extLst>
          </p:cNvPr>
          <p:cNvSpPr>
            <a:spLocks noGrp="1"/>
          </p:cNvSpPr>
          <p:nvPr>
            <p:ph idx="1"/>
          </p:nvPr>
        </p:nvSpPr>
        <p:spPr/>
        <p:txBody>
          <a:bodyPr/>
          <a:lstStyle/>
          <a:p>
            <a:pPr algn="just"/>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假设</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个原胞，每个原胞</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个原子，总原子数</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个，每个原子的自由度</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，总自由度</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nN</a:t>
            </a:r>
          </a:p>
          <a:p>
            <a:pPr algn="just"/>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色散关系：</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支</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a:p>
            <a:pPr lvl="1" algn="just"/>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声学支：</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支，</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支对应纵波，</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支对应横波</a:t>
            </a:r>
            <a:endParaRPr lang="en-US" altLang="zh-CN" sz="2000" b="1">
              <a:latin typeface="Times New Roman" panose="02020603050405020304" pitchFamily="18" charset="0"/>
              <a:ea typeface="微软雅黑" panose="020B0503020204020204" pitchFamily="34" charset="-122"/>
              <a:cs typeface="Times New Roman" panose="02020603050405020304" pitchFamily="18" charset="0"/>
            </a:endParaRPr>
          </a:p>
          <a:p>
            <a:pPr lvl="1" algn="just"/>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光学支：</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支，</a:t>
            </a: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支对应纵波，</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支对应横波</a:t>
            </a:r>
            <a:endParaRPr lang="en-US" altLang="zh-CN" sz="2000" b="1">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格波数：</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个；</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的取值</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个，限制在第一布里渊区；</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400" b="1" i="1">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一共</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组，每组描述一个格波，即一个振动模</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a:p>
            <a:pPr lvl="1" algn="just"/>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声学波：</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个</a:t>
            </a:r>
            <a:endParaRPr lang="en-US" altLang="zh-CN" sz="2000" b="1">
              <a:latin typeface="Times New Roman" panose="02020603050405020304" pitchFamily="18" charset="0"/>
              <a:ea typeface="微软雅黑" panose="020B0503020204020204" pitchFamily="34" charset="-122"/>
              <a:cs typeface="Times New Roman" panose="02020603050405020304" pitchFamily="18" charset="0"/>
            </a:endParaRPr>
          </a:p>
          <a:p>
            <a:pPr lvl="1" algn="just"/>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光学波：</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个</a:t>
            </a:r>
            <a:endParaRPr lang="en-US" altLang="zh-CN" sz="2000" b="1">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和电子的</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关系一样，格波的色散关系只是给出了固体中允许存在的格波模式，实际存在哪种模式取决于能够激励起哪些模式。</a:t>
            </a:r>
          </a:p>
        </p:txBody>
      </p:sp>
      <p:sp>
        <p:nvSpPr>
          <p:cNvPr id="8196" name="灯片编号占位符 5">
            <a:extLst>
              <a:ext uri="{FF2B5EF4-FFF2-40B4-BE49-F238E27FC236}">
                <a16:creationId xmlns:a16="http://schemas.microsoft.com/office/drawing/2014/main" id="{60AFF61B-1A94-E772-4B14-0ECA7C1E111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B1967C0-58F7-47B2-B37B-6EECA33B6593}"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a:extLst>
              <a:ext uri="{FF2B5EF4-FFF2-40B4-BE49-F238E27FC236}">
                <a16:creationId xmlns:a16="http://schemas.microsoft.com/office/drawing/2014/main" id="{30845EAB-7AB1-0338-F20E-5C6CD733E2C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0376C5F-E7CD-4DF6-9F1E-1FBED6E24243}"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40</a:t>
            </a:fld>
            <a:endParaRPr lang="en-US" altLang="zh-CN" sz="1200" b="1">
              <a:latin typeface="微软雅黑" panose="020B0503020204020204" pitchFamily="34" charset="-122"/>
              <a:ea typeface="微软雅黑" panose="020B0503020204020204" pitchFamily="34" charset="-122"/>
            </a:endParaRPr>
          </a:p>
        </p:txBody>
      </p:sp>
      <p:sp>
        <p:nvSpPr>
          <p:cNvPr id="40963" name="Rectangle 2">
            <a:extLst>
              <a:ext uri="{FF2B5EF4-FFF2-40B4-BE49-F238E27FC236}">
                <a16:creationId xmlns:a16="http://schemas.microsoft.com/office/drawing/2014/main" id="{FE221522-7F99-9D9C-DFC6-954B3EFA1433}"/>
              </a:ext>
            </a:extLst>
          </p:cNvPr>
          <p:cNvSpPr>
            <a:spLocks noGrp="1" noRot="1"/>
          </p:cNvSpPr>
          <p:nvPr>
            <p:ph type="title"/>
          </p:nvPr>
        </p:nvSpPr>
        <p:spPr/>
        <p:txBody>
          <a:bodyPr/>
          <a:lstStyle/>
          <a:p>
            <a:pPr eaLnBrk="1" hangingPunct="1"/>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晶格比热的量子模型</a:t>
            </a:r>
          </a:p>
        </p:txBody>
      </p:sp>
      <p:sp>
        <p:nvSpPr>
          <p:cNvPr id="40964" name="Rectangle 3">
            <a:extLst>
              <a:ext uri="{FF2B5EF4-FFF2-40B4-BE49-F238E27FC236}">
                <a16:creationId xmlns:a16="http://schemas.microsoft.com/office/drawing/2014/main" id="{757E55F4-0B55-745F-0D66-2A644047ADA4}"/>
              </a:ext>
            </a:extLst>
          </p:cNvPr>
          <p:cNvSpPr>
            <a:spLocks noGrp="1" noRot="1"/>
          </p:cNvSpPr>
          <p:nvPr>
            <p:ph type="body" idx="1"/>
          </p:nvPr>
        </p:nvSpPr>
        <p:spPr>
          <a:xfrm>
            <a:off x="301625" y="1557338"/>
            <a:ext cx="8540750" cy="4465637"/>
          </a:xfrm>
        </p:spPr>
        <p:txBody>
          <a:bodyPr/>
          <a:lstStyle/>
          <a:p>
            <a:pPr eaLnBrk="1" hangingPunct="1"/>
            <a:r>
              <a:rPr lang="zh-CN" altLang="en-US" b="1">
                <a:latin typeface="微软雅黑" panose="020B0503020204020204" pitchFamily="34" charset="-122"/>
                <a:ea typeface="微软雅黑" panose="020B0503020204020204" pitchFamily="34" charset="-122"/>
                <a:cs typeface="Times New Roman" panose="02020603050405020304" pitchFamily="18" charset="0"/>
              </a:rPr>
              <a:t>每个振动模统计平均能量 </a:t>
            </a:r>
          </a:p>
        </p:txBody>
      </p:sp>
      <p:graphicFrame>
        <p:nvGraphicFramePr>
          <p:cNvPr id="40965" name="对象 1">
            <a:extLst>
              <a:ext uri="{FF2B5EF4-FFF2-40B4-BE49-F238E27FC236}">
                <a16:creationId xmlns:a16="http://schemas.microsoft.com/office/drawing/2014/main" id="{E21C0119-5EA4-AEC1-570D-A84183EB27BB}"/>
              </a:ext>
            </a:extLst>
          </p:cNvPr>
          <p:cNvGraphicFramePr>
            <a:graphicFrameLocks noChangeAspect="1"/>
          </p:cNvGraphicFramePr>
          <p:nvPr/>
        </p:nvGraphicFramePr>
        <p:xfrm>
          <a:off x="971550" y="2211388"/>
          <a:ext cx="7105650" cy="2698750"/>
        </p:xfrm>
        <a:graphic>
          <a:graphicData uri="http://schemas.openxmlformats.org/presentationml/2006/ole">
            <mc:AlternateContent xmlns:mc="http://schemas.openxmlformats.org/markup-compatibility/2006">
              <mc:Choice xmlns:v="urn:schemas-microsoft-com:vml" Requires="v">
                <p:oleObj name="Equation" r:id="rId2" imgW="2413000" imgH="914400" progId="Equation.DSMT4">
                  <p:embed/>
                </p:oleObj>
              </mc:Choice>
              <mc:Fallback>
                <p:oleObj name="Equation" r:id="rId2" imgW="2413000" imgH="914400" progId="Equation.DSMT4">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211388"/>
                        <a:ext cx="7105650" cy="269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6" name="Oval 10">
            <a:extLst>
              <a:ext uri="{FF2B5EF4-FFF2-40B4-BE49-F238E27FC236}">
                <a16:creationId xmlns:a16="http://schemas.microsoft.com/office/drawing/2014/main" id="{0FBBE83E-DA45-826D-AC29-7800D5C8ADA1}"/>
              </a:ext>
            </a:extLst>
          </p:cNvPr>
          <p:cNvSpPr>
            <a:spLocks noChangeArrowheads="1"/>
          </p:cNvSpPr>
          <p:nvPr/>
        </p:nvSpPr>
        <p:spPr bwMode="auto">
          <a:xfrm>
            <a:off x="2395538" y="3473450"/>
            <a:ext cx="1223962" cy="144145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40967" name="Oval 13">
            <a:extLst>
              <a:ext uri="{FF2B5EF4-FFF2-40B4-BE49-F238E27FC236}">
                <a16:creationId xmlns:a16="http://schemas.microsoft.com/office/drawing/2014/main" id="{79BDC4F8-E118-6068-F9EF-6C92432199B4}"/>
              </a:ext>
            </a:extLst>
          </p:cNvPr>
          <p:cNvSpPr>
            <a:spLocks noChangeArrowheads="1"/>
          </p:cNvSpPr>
          <p:nvPr/>
        </p:nvSpPr>
        <p:spPr bwMode="auto">
          <a:xfrm>
            <a:off x="3860800" y="3602038"/>
            <a:ext cx="4289425" cy="1441450"/>
          </a:xfrm>
          <a:prstGeom prst="ellipse">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40968" name="Rectangle 14">
            <a:extLst>
              <a:ext uri="{FF2B5EF4-FFF2-40B4-BE49-F238E27FC236}">
                <a16:creationId xmlns:a16="http://schemas.microsoft.com/office/drawing/2014/main" id="{492BEBB3-9F42-A075-C50D-7D2FD3A77D69}"/>
              </a:ext>
            </a:extLst>
          </p:cNvPr>
          <p:cNvSpPr>
            <a:spLocks noChangeArrowheads="1"/>
          </p:cNvSpPr>
          <p:nvPr/>
        </p:nvSpPr>
        <p:spPr bwMode="auto">
          <a:xfrm>
            <a:off x="4787900" y="5048250"/>
            <a:ext cx="216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3600" b="1">
                <a:solidFill>
                  <a:srgbClr val="0000FF"/>
                </a:solidFill>
                <a:latin typeface="微软雅黑" panose="020B0503020204020204" pitchFamily="34" charset="-122"/>
                <a:ea typeface="微软雅黑" panose="020B0503020204020204" pitchFamily="34" charset="-122"/>
              </a:rPr>
              <a:t>平均热能 </a:t>
            </a:r>
          </a:p>
        </p:txBody>
      </p:sp>
      <p:sp>
        <p:nvSpPr>
          <p:cNvPr id="40969" name="Rectangle 15">
            <a:extLst>
              <a:ext uri="{FF2B5EF4-FFF2-40B4-BE49-F238E27FC236}">
                <a16:creationId xmlns:a16="http://schemas.microsoft.com/office/drawing/2014/main" id="{2638C73E-9756-1CF3-39C4-AA958ABA9427}"/>
              </a:ext>
            </a:extLst>
          </p:cNvPr>
          <p:cNvSpPr>
            <a:spLocks noChangeArrowheads="1"/>
          </p:cNvSpPr>
          <p:nvPr/>
        </p:nvSpPr>
        <p:spPr bwMode="auto">
          <a:xfrm>
            <a:off x="2281238" y="5048250"/>
            <a:ext cx="1708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3600" b="1">
                <a:solidFill>
                  <a:srgbClr val="FF0000"/>
                </a:solidFill>
                <a:latin typeface="微软雅黑" panose="020B0503020204020204" pitchFamily="34" charset="-122"/>
                <a:ea typeface="微软雅黑" panose="020B0503020204020204" pitchFamily="34" charset="-122"/>
              </a:rPr>
              <a:t>零点能 </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a:extLst>
              <a:ext uri="{FF2B5EF4-FFF2-40B4-BE49-F238E27FC236}">
                <a16:creationId xmlns:a16="http://schemas.microsoft.com/office/drawing/2014/main" id="{BF33B532-A142-BD1D-BC4A-B9CAE3D5932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830E4AF-4BD2-480B-BAAC-DC13D52DEB75}"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41</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1987" name="Rectangle 2">
            <a:extLst>
              <a:ext uri="{FF2B5EF4-FFF2-40B4-BE49-F238E27FC236}">
                <a16:creationId xmlns:a16="http://schemas.microsoft.com/office/drawing/2014/main" id="{BA4BC1C5-BA35-913B-CCEA-D3900E87C46E}"/>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高温极限下的晶格热容</a:t>
            </a:r>
          </a:p>
        </p:txBody>
      </p:sp>
      <p:sp>
        <p:nvSpPr>
          <p:cNvPr id="41988" name="Rectangle 3">
            <a:extLst>
              <a:ext uri="{FF2B5EF4-FFF2-40B4-BE49-F238E27FC236}">
                <a16:creationId xmlns:a16="http://schemas.microsoft.com/office/drawing/2014/main" id="{52437B2D-314E-6EBC-4EB9-D1BD32D0B535}"/>
              </a:ext>
            </a:extLst>
          </p:cNvPr>
          <p:cNvSpPr>
            <a:spLocks noGrp="1" noRot="1"/>
          </p:cNvSpPr>
          <p:nvPr>
            <p:ph type="body" idx="1"/>
          </p:nvPr>
        </p:nvSpPr>
        <p:spPr/>
        <p:txBody>
          <a:bodyPr/>
          <a:lstStyle/>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单个振动模式的热容</a:t>
            </a:r>
          </a:p>
        </p:txBody>
      </p:sp>
      <p:sp>
        <p:nvSpPr>
          <p:cNvPr id="41989" name="Rectangle 5">
            <a:extLst>
              <a:ext uri="{FF2B5EF4-FFF2-40B4-BE49-F238E27FC236}">
                <a16:creationId xmlns:a16="http://schemas.microsoft.com/office/drawing/2014/main" id="{30CEF704-A551-1531-2D65-73A50255C4AF}"/>
              </a:ext>
            </a:extLst>
          </p:cNvPr>
          <p:cNvSpPr>
            <a:spLocks noChangeArrowheads="1"/>
          </p:cNvSpPr>
          <p:nvPr/>
        </p:nvSpPr>
        <p:spPr bwMode="auto">
          <a:xfrm>
            <a:off x="0" y="269240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1990" name="Text Box 6">
            <a:extLst>
              <a:ext uri="{FF2B5EF4-FFF2-40B4-BE49-F238E27FC236}">
                <a16:creationId xmlns:a16="http://schemas.microsoft.com/office/drawing/2014/main" id="{3B91A113-F560-FB8E-F2A8-9063A00C476D}"/>
              </a:ext>
            </a:extLst>
          </p:cNvPr>
          <p:cNvSpPr txBox="1">
            <a:spLocks noChangeArrowheads="1"/>
          </p:cNvSpPr>
          <p:nvPr/>
        </p:nvSpPr>
        <p:spPr bwMode="auto">
          <a:xfrm>
            <a:off x="1114425" y="5703888"/>
            <a:ext cx="6913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高温条件下，量子理论值与经典值相同</a:t>
            </a:r>
          </a:p>
        </p:txBody>
      </p:sp>
      <p:graphicFrame>
        <p:nvGraphicFramePr>
          <p:cNvPr id="1972232" name="Object 10">
            <a:extLst>
              <a:ext uri="{FF2B5EF4-FFF2-40B4-BE49-F238E27FC236}">
                <a16:creationId xmlns:a16="http://schemas.microsoft.com/office/drawing/2014/main" id="{8AC454AB-0267-FD7E-2554-E21D8AFE0D86}"/>
              </a:ext>
            </a:extLst>
          </p:cNvPr>
          <p:cNvGraphicFramePr>
            <a:graphicFrameLocks noChangeAspect="1"/>
          </p:cNvGraphicFramePr>
          <p:nvPr/>
        </p:nvGraphicFramePr>
        <p:xfrm>
          <a:off x="2782888" y="4652963"/>
          <a:ext cx="2284412" cy="585787"/>
        </p:xfrm>
        <a:graphic>
          <a:graphicData uri="http://schemas.openxmlformats.org/presentationml/2006/ole">
            <mc:AlternateContent xmlns:mc="http://schemas.openxmlformats.org/markup-compatibility/2006">
              <mc:Choice xmlns:v="urn:schemas-microsoft-com:vml" Requires="v">
                <p:oleObj name="Equation" r:id="rId2" imgW="939392" imgH="241195" progId="Equation.DSMT4">
                  <p:embed/>
                </p:oleObj>
              </mc:Choice>
              <mc:Fallback>
                <p:oleObj name="Equation" r:id="rId2" imgW="939392" imgH="241195" progId="Equation.DSMT4">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888" y="4652963"/>
                        <a:ext cx="2284412"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72233" name="Object 5">
            <a:extLst>
              <a:ext uri="{FF2B5EF4-FFF2-40B4-BE49-F238E27FC236}">
                <a16:creationId xmlns:a16="http://schemas.microsoft.com/office/drawing/2014/main" id="{32B492DC-E154-4631-3D8D-A8076578E2A5}"/>
              </a:ext>
            </a:extLst>
          </p:cNvPr>
          <p:cNvGraphicFramePr>
            <a:graphicFrameLocks noChangeAspect="1"/>
          </p:cNvGraphicFramePr>
          <p:nvPr/>
        </p:nvGraphicFramePr>
        <p:xfrm>
          <a:off x="5046663" y="4652963"/>
          <a:ext cx="2222500" cy="595312"/>
        </p:xfrm>
        <a:graphic>
          <a:graphicData uri="http://schemas.openxmlformats.org/presentationml/2006/ole">
            <mc:AlternateContent xmlns:mc="http://schemas.openxmlformats.org/markup-compatibility/2006">
              <mc:Choice xmlns:v="urn:schemas-microsoft-com:vml" Requires="v">
                <p:oleObj name="Equation" r:id="rId4" imgW="901309" imgH="241195" progId="Equation.DSMT4">
                  <p:embed/>
                </p:oleObj>
              </mc:Choice>
              <mc:Fallback>
                <p:oleObj name="Equation" r:id="rId4" imgW="901309" imgH="241195"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6663" y="4652963"/>
                        <a:ext cx="2222500"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3" name="矩形 11">
            <a:extLst>
              <a:ext uri="{FF2B5EF4-FFF2-40B4-BE49-F238E27FC236}">
                <a16:creationId xmlns:a16="http://schemas.microsoft.com/office/drawing/2014/main" id="{E4189B0E-6137-8A58-DD71-B716B17931FC}"/>
              </a:ext>
            </a:extLst>
          </p:cNvPr>
          <p:cNvSpPr>
            <a:spLocks noChangeArrowheads="1"/>
          </p:cNvSpPr>
          <p:nvPr/>
        </p:nvSpPr>
        <p:spPr bwMode="auto">
          <a:xfrm>
            <a:off x="1403350" y="4724400"/>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高温条件下</a:t>
            </a:r>
            <a:endParaRPr lang="zh-CN" altLang="en-US" sz="20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1994" name="对象 1">
            <a:extLst>
              <a:ext uri="{FF2B5EF4-FFF2-40B4-BE49-F238E27FC236}">
                <a16:creationId xmlns:a16="http://schemas.microsoft.com/office/drawing/2014/main" id="{A2BE3093-6084-C043-6A5C-97BC5F44D3CF}"/>
              </a:ext>
            </a:extLst>
          </p:cNvPr>
          <p:cNvGraphicFramePr>
            <a:graphicFrameLocks noChangeAspect="1"/>
          </p:cNvGraphicFramePr>
          <p:nvPr/>
        </p:nvGraphicFramePr>
        <p:xfrm>
          <a:off x="868363" y="2298700"/>
          <a:ext cx="7405687" cy="2052638"/>
        </p:xfrm>
        <a:graphic>
          <a:graphicData uri="http://schemas.openxmlformats.org/presentationml/2006/ole">
            <mc:AlternateContent xmlns:mc="http://schemas.openxmlformats.org/markup-compatibility/2006">
              <mc:Choice xmlns:v="urn:schemas-microsoft-com:vml" Requires="v">
                <p:oleObj name="Equation" r:id="rId6" imgW="3848100" imgH="1066800" progId="Equation.DSMT4">
                  <p:embed/>
                </p:oleObj>
              </mc:Choice>
              <mc:Fallback>
                <p:oleObj name="Equation" r:id="rId6" imgW="3848100" imgH="1066800" progId="Equation.DSMT4">
                  <p:embed/>
                  <p:pic>
                    <p:nvPicPr>
                      <p:cNvPr id="0" name="对象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363" y="2298700"/>
                        <a:ext cx="7405687"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972232"/>
                                        </p:tgtEl>
                                        <p:attrNameLst>
                                          <p:attrName>style.visibility</p:attrName>
                                        </p:attrNameLst>
                                      </p:cBhvr>
                                      <p:to>
                                        <p:strVal val="visible"/>
                                      </p:to>
                                    </p:set>
                                    <p:animEffect transition="in" filter="dissolve">
                                      <p:cBhvr>
                                        <p:cTn id="7" dur="500"/>
                                        <p:tgtEl>
                                          <p:spTgt spid="1972232"/>
                                        </p:tgtEl>
                                      </p:cBhvr>
                                    </p:animEffect>
                                  </p:childTnLst>
                                </p:cTn>
                              </p:par>
                              <p:par>
                                <p:cTn id="8" presetID="9" presetClass="entr" presetSubtype="0" fill="hold" nodeType="withEffect">
                                  <p:stCondLst>
                                    <p:cond delay="0"/>
                                  </p:stCondLst>
                                  <p:childTnLst>
                                    <p:set>
                                      <p:cBhvr>
                                        <p:cTn id="9" dur="1" fill="hold">
                                          <p:stCondLst>
                                            <p:cond delay="0"/>
                                          </p:stCondLst>
                                        </p:cTn>
                                        <p:tgtEl>
                                          <p:spTgt spid="1972233"/>
                                        </p:tgtEl>
                                        <p:attrNameLst>
                                          <p:attrName>style.visibility</p:attrName>
                                        </p:attrNameLst>
                                      </p:cBhvr>
                                      <p:to>
                                        <p:strVal val="visible"/>
                                      </p:to>
                                    </p:set>
                                    <p:animEffect transition="in" filter="dissolve">
                                      <p:cBhvr>
                                        <p:cTn id="10" dur="500"/>
                                        <p:tgtEl>
                                          <p:spTgt spid="1972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a:extLst>
              <a:ext uri="{FF2B5EF4-FFF2-40B4-BE49-F238E27FC236}">
                <a16:creationId xmlns:a16="http://schemas.microsoft.com/office/drawing/2014/main" id="{CE3C6CF8-0C23-5DF9-B316-5D53C972F53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24B391F-A752-4958-A184-6FAF8AA0FEEC}"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42</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011" name="Rectangle 2">
            <a:extLst>
              <a:ext uri="{FF2B5EF4-FFF2-40B4-BE49-F238E27FC236}">
                <a16:creationId xmlns:a16="http://schemas.microsoft.com/office/drawing/2014/main" id="{22805EAF-DD64-EC80-27C9-45B97F416726}"/>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低温极限下的晶格热容</a:t>
            </a:r>
          </a:p>
        </p:txBody>
      </p:sp>
      <p:sp>
        <p:nvSpPr>
          <p:cNvPr id="43012" name="Rectangle 3">
            <a:extLst>
              <a:ext uri="{FF2B5EF4-FFF2-40B4-BE49-F238E27FC236}">
                <a16:creationId xmlns:a16="http://schemas.microsoft.com/office/drawing/2014/main" id="{9ECEA67B-C0BB-62D0-5D02-6F13733C85AE}"/>
              </a:ext>
            </a:extLst>
          </p:cNvPr>
          <p:cNvSpPr>
            <a:spLocks noGrp="1" noRot="1"/>
          </p:cNvSpPr>
          <p:nvPr>
            <p:ph type="body" idx="1"/>
          </p:nvPr>
        </p:nvSpPr>
        <p:spPr/>
        <p:txBody>
          <a:bodyPr/>
          <a:lstStyle/>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单个振动模式的热容</a:t>
            </a:r>
          </a:p>
        </p:txBody>
      </p:sp>
      <p:sp>
        <p:nvSpPr>
          <p:cNvPr id="43013" name="Rectangle 4">
            <a:extLst>
              <a:ext uri="{FF2B5EF4-FFF2-40B4-BE49-F238E27FC236}">
                <a16:creationId xmlns:a16="http://schemas.microsoft.com/office/drawing/2014/main" id="{9434208B-F51D-8486-35C7-AC92327FCC47}"/>
              </a:ext>
            </a:extLst>
          </p:cNvPr>
          <p:cNvSpPr>
            <a:spLocks noChangeArrowheads="1"/>
          </p:cNvSpPr>
          <p:nvPr/>
        </p:nvSpPr>
        <p:spPr bwMode="auto">
          <a:xfrm>
            <a:off x="0" y="269240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014" name="Text Box 6">
            <a:extLst>
              <a:ext uri="{FF2B5EF4-FFF2-40B4-BE49-F238E27FC236}">
                <a16:creationId xmlns:a16="http://schemas.microsoft.com/office/drawing/2014/main" id="{FDAC39D5-1669-3FDF-0A3E-8481F59D4612}"/>
              </a:ext>
            </a:extLst>
          </p:cNvPr>
          <p:cNvSpPr txBox="1">
            <a:spLocks noChangeArrowheads="1"/>
          </p:cNvSpPr>
          <p:nvPr/>
        </p:nvSpPr>
        <p:spPr bwMode="auto">
          <a:xfrm>
            <a:off x="323850" y="5084763"/>
            <a:ext cx="8496300"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低温条件下，</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趋近于</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0K</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时，晶格振动对热容的贡献趋于零</a:t>
            </a:r>
          </a:p>
          <a:p>
            <a:pPr eaLnBrk="1" hangingPunct="1">
              <a:spcBef>
                <a:spcPct val="5000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从物理上看，声子被冻结在基态，很难被激发，因而对热容的贡献趋向于零</a:t>
            </a:r>
          </a:p>
        </p:txBody>
      </p:sp>
      <p:graphicFrame>
        <p:nvGraphicFramePr>
          <p:cNvPr id="43015" name="对象 10">
            <a:extLst>
              <a:ext uri="{FF2B5EF4-FFF2-40B4-BE49-F238E27FC236}">
                <a16:creationId xmlns:a16="http://schemas.microsoft.com/office/drawing/2014/main" id="{CC050BF8-D77C-805F-FD6F-C2EE43B38DC8}"/>
              </a:ext>
            </a:extLst>
          </p:cNvPr>
          <p:cNvGraphicFramePr>
            <a:graphicFrameLocks noChangeAspect="1"/>
          </p:cNvGraphicFramePr>
          <p:nvPr/>
        </p:nvGraphicFramePr>
        <p:xfrm>
          <a:off x="3279775" y="1989138"/>
          <a:ext cx="4059238" cy="3178175"/>
        </p:xfrm>
        <a:graphic>
          <a:graphicData uri="http://schemas.openxmlformats.org/presentationml/2006/ole">
            <mc:AlternateContent xmlns:mc="http://schemas.openxmlformats.org/markup-compatibility/2006">
              <mc:Choice xmlns:v="urn:schemas-microsoft-com:vml" Requires="v">
                <p:oleObj name="Equation" r:id="rId2" imgW="2108200" imgH="1651000" progId="Equation.DSMT4">
                  <p:embed/>
                </p:oleObj>
              </mc:Choice>
              <mc:Fallback>
                <p:oleObj name="Equation" r:id="rId2" imgW="2108200" imgH="1651000" progId="Equation.DSMT4">
                  <p:embed/>
                  <p:pic>
                    <p:nvPicPr>
                      <p:cNvPr id="0" name="对象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9775" y="1989138"/>
                        <a:ext cx="4059238" cy="317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6" name="对象 1">
            <a:extLst>
              <a:ext uri="{FF2B5EF4-FFF2-40B4-BE49-F238E27FC236}">
                <a16:creationId xmlns:a16="http://schemas.microsoft.com/office/drawing/2014/main" id="{1E65A8A6-5FB1-83F3-BE46-1A6D40A2FEE4}"/>
              </a:ext>
            </a:extLst>
          </p:cNvPr>
          <p:cNvGraphicFramePr>
            <a:graphicFrameLocks noChangeAspect="1"/>
          </p:cNvGraphicFramePr>
          <p:nvPr/>
        </p:nvGraphicFramePr>
        <p:xfrm>
          <a:off x="971550" y="2525713"/>
          <a:ext cx="1439863" cy="479425"/>
        </p:xfrm>
        <a:graphic>
          <a:graphicData uri="http://schemas.openxmlformats.org/presentationml/2006/ole">
            <mc:AlternateContent xmlns:mc="http://schemas.openxmlformats.org/markup-compatibility/2006">
              <mc:Choice xmlns:v="urn:schemas-microsoft-com:vml" Requires="v">
                <p:oleObj name="Equation" r:id="rId4" imgW="723586" imgH="241195" progId="Equation.DSMT4">
                  <p:embed/>
                </p:oleObj>
              </mc:Choice>
              <mc:Fallback>
                <p:oleObj name="Equation" r:id="rId4" imgW="723586" imgH="241195" progId="Equation.DSMT4">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525713"/>
                        <a:ext cx="143986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a:extLst>
              <a:ext uri="{FF2B5EF4-FFF2-40B4-BE49-F238E27FC236}">
                <a16:creationId xmlns:a16="http://schemas.microsoft.com/office/drawing/2014/main" id="{54F3E96D-BF4A-C5E4-3BF5-50F7CB2826C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07E7BC9-D44F-49F8-B8AE-0FCFE46B7EC9}"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43</a:t>
            </a:fld>
            <a:endParaRPr lang="en-US" altLang="zh-CN" sz="1200" b="1">
              <a:latin typeface="微软雅黑" panose="020B0503020204020204" pitchFamily="34" charset="-122"/>
              <a:ea typeface="微软雅黑" panose="020B0503020204020204" pitchFamily="34" charset="-122"/>
            </a:endParaRPr>
          </a:p>
        </p:txBody>
      </p:sp>
      <p:sp>
        <p:nvSpPr>
          <p:cNvPr id="44035" name="Rectangle 2">
            <a:extLst>
              <a:ext uri="{FF2B5EF4-FFF2-40B4-BE49-F238E27FC236}">
                <a16:creationId xmlns:a16="http://schemas.microsoft.com/office/drawing/2014/main" id="{CCDE66F1-A3E7-7929-F5C8-7D0403AFE7C0}"/>
              </a:ext>
            </a:extLst>
          </p:cNvPr>
          <p:cNvSpPr>
            <a:spLocks noGrp="1" noRot="1"/>
          </p:cNvSpPr>
          <p:nvPr>
            <p:ph type="title"/>
          </p:nvPr>
        </p:nvSpPr>
        <p:spPr/>
        <p:txBody>
          <a:bodyPr/>
          <a:lstStyle/>
          <a:p>
            <a:pPr eaLnBrk="1" hangingPunct="1"/>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计算晶格热容的困难</a:t>
            </a:r>
          </a:p>
        </p:txBody>
      </p:sp>
      <p:sp>
        <p:nvSpPr>
          <p:cNvPr id="44036" name="Rectangle 3">
            <a:extLst>
              <a:ext uri="{FF2B5EF4-FFF2-40B4-BE49-F238E27FC236}">
                <a16:creationId xmlns:a16="http://schemas.microsoft.com/office/drawing/2014/main" id="{E7AFC2DD-632F-EB63-25D4-3D59FA79D69A}"/>
              </a:ext>
            </a:extLst>
          </p:cNvPr>
          <p:cNvSpPr>
            <a:spLocks noGrp="1" noRot="1"/>
          </p:cNvSpPr>
          <p:nvPr>
            <p:ph type="body" idx="1"/>
          </p:nvPr>
        </p:nvSpPr>
        <p:spPr/>
        <p:txBody>
          <a:bodyPr/>
          <a:lstStyle/>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需要所有晶格振动模式的频率</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对于实际材料晶格，计算出</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个简正频率将非常的复杂</a:t>
            </a:r>
          </a:p>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著名的简化模型</a:t>
            </a:r>
          </a:p>
          <a:p>
            <a:pPr lvl="1" eaLnBrk="1" hangingPunct="1"/>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爱因斯坦模型</a:t>
            </a:r>
          </a:p>
          <a:p>
            <a:pPr lvl="1" eaLnBrk="1" hangingPunct="1"/>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德拜模型</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a:extLst>
              <a:ext uri="{FF2B5EF4-FFF2-40B4-BE49-F238E27FC236}">
                <a16:creationId xmlns:a16="http://schemas.microsoft.com/office/drawing/2014/main" id="{98645BC7-F64E-C021-BE0D-13968D4743E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5D5D967-6D91-4684-A01C-041357C85FA8}"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44</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5059" name="Rectangle 2">
            <a:extLst>
              <a:ext uri="{FF2B5EF4-FFF2-40B4-BE49-F238E27FC236}">
                <a16:creationId xmlns:a16="http://schemas.microsoft.com/office/drawing/2014/main" id="{39175EDE-EBCA-7BEE-7187-6400905B5501}"/>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爱因斯坦模型</a:t>
            </a:r>
          </a:p>
        </p:txBody>
      </p:sp>
      <p:sp>
        <p:nvSpPr>
          <p:cNvPr id="45060" name="Rectangle 3">
            <a:extLst>
              <a:ext uri="{FF2B5EF4-FFF2-40B4-BE49-F238E27FC236}">
                <a16:creationId xmlns:a16="http://schemas.microsoft.com/office/drawing/2014/main" id="{02B3688E-5F65-1D6C-8BA2-708B7D57390B}"/>
              </a:ext>
            </a:extLst>
          </p:cNvPr>
          <p:cNvSpPr>
            <a:spLocks noGrp="1" noRot="1"/>
          </p:cNvSpPr>
          <p:nvPr>
            <p:ph type="body" idx="1"/>
          </p:nvPr>
        </p:nvSpPr>
        <p:spPr/>
        <p:txBody>
          <a:bodyPr/>
          <a:lstStyle/>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基本假设</a:t>
            </a:r>
          </a:p>
          <a:p>
            <a:pPr lvl="1" eaLnBrk="1" hangingPunct="1"/>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晶格中所有原子都具有统一振动频率</a:t>
            </a:r>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b="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0</a:t>
            </a:r>
            <a:endParaRPr lang="en-US" altLang="zh-CN"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所有原子的振动是独立的</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假设有</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个原胞，每个原胞有</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个原子</a:t>
            </a:r>
            <a:endParaRPr lang="zh-CN" altLang="en-US" b="1" baseline="-25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a:p>
            <a:pPr lvl="1" eaLnBrk="1" hangingPunct="1"/>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注意：爱因斯坦模型与格波理论不同</a:t>
            </a:r>
          </a:p>
          <a:p>
            <a:pPr lvl="2"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格波中所有原子的振动是相联系的</a:t>
            </a:r>
          </a:p>
          <a:p>
            <a:pPr lvl="2"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同一模式下的原子振动相位是由原子间位置关系决定</a:t>
            </a:r>
          </a:p>
          <a:p>
            <a:pPr lvl="2"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不同模式下的格波频率不同</a:t>
            </a:r>
          </a:p>
          <a:p>
            <a:pPr eaLnBrk="1" hangingPunct="1"/>
            <a:endParaRPr lang="en-US" altLang="zh-CN"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a:extLst>
              <a:ext uri="{FF2B5EF4-FFF2-40B4-BE49-F238E27FC236}">
                <a16:creationId xmlns:a16="http://schemas.microsoft.com/office/drawing/2014/main" id="{CF0BA3F7-EB94-8517-8AA4-BA27517FF52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8A1F33B-A8C0-42A2-AF23-3E76D0768D6F}"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45</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6083" name="Rectangle 2">
            <a:extLst>
              <a:ext uri="{FF2B5EF4-FFF2-40B4-BE49-F238E27FC236}">
                <a16:creationId xmlns:a16="http://schemas.microsoft.com/office/drawing/2014/main" id="{140747A6-5F96-272F-AAE4-51777F12CD88}"/>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基于爱因斯坦模型的热容计算过程</a:t>
            </a:r>
          </a:p>
        </p:txBody>
      </p:sp>
      <p:sp>
        <p:nvSpPr>
          <p:cNvPr id="46084" name="Text Box 11">
            <a:extLst>
              <a:ext uri="{FF2B5EF4-FFF2-40B4-BE49-F238E27FC236}">
                <a16:creationId xmlns:a16="http://schemas.microsoft.com/office/drawing/2014/main" id="{93B85644-50AA-D3D0-9DEE-FAB40A36F57A}"/>
              </a:ext>
            </a:extLst>
          </p:cNvPr>
          <p:cNvSpPr txBox="1">
            <a:spLocks noChangeArrowheads="1"/>
          </p:cNvSpPr>
          <p:nvPr/>
        </p:nvSpPr>
        <p:spPr bwMode="auto">
          <a:xfrm>
            <a:off x="3276600" y="3959225"/>
            <a:ext cx="295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称为爱因斯坦温度</a:t>
            </a:r>
          </a:p>
        </p:txBody>
      </p:sp>
      <p:graphicFrame>
        <p:nvGraphicFramePr>
          <p:cNvPr id="46085" name="对象 1">
            <a:extLst>
              <a:ext uri="{FF2B5EF4-FFF2-40B4-BE49-F238E27FC236}">
                <a16:creationId xmlns:a16="http://schemas.microsoft.com/office/drawing/2014/main" id="{ABBBF195-3082-523D-9F35-A3EA728BCC26}"/>
              </a:ext>
            </a:extLst>
          </p:cNvPr>
          <p:cNvGraphicFramePr>
            <a:graphicFrameLocks noChangeAspect="1"/>
          </p:cNvGraphicFramePr>
          <p:nvPr/>
        </p:nvGraphicFramePr>
        <p:xfrm>
          <a:off x="595313" y="2244725"/>
          <a:ext cx="7954962" cy="1943100"/>
        </p:xfrm>
        <a:graphic>
          <a:graphicData uri="http://schemas.openxmlformats.org/presentationml/2006/ole">
            <mc:AlternateContent xmlns:mc="http://schemas.openxmlformats.org/markup-compatibility/2006">
              <mc:Choice xmlns:v="urn:schemas-microsoft-com:vml" Requires="v">
                <p:oleObj name="Equation" r:id="rId2" imgW="3429000" imgH="838200" progId="Equation.DSMT4">
                  <p:embed/>
                </p:oleObj>
              </mc:Choice>
              <mc:Fallback>
                <p:oleObj name="Equation" r:id="rId2" imgW="3429000" imgH="838200" progId="Equation.DSMT4">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13" y="2244725"/>
                        <a:ext cx="7954962"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6" name="对象 1">
            <a:extLst>
              <a:ext uri="{FF2B5EF4-FFF2-40B4-BE49-F238E27FC236}">
                <a16:creationId xmlns:a16="http://schemas.microsoft.com/office/drawing/2014/main" id="{433744EF-6571-BCE5-54DC-FF553FCF57C2}"/>
              </a:ext>
            </a:extLst>
          </p:cNvPr>
          <p:cNvGraphicFramePr>
            <a:graphicFrameLocks noChangeAspect="1"/>
          </p:cNvGraphicFramePr>
          <p:nvPr/>
        </p:nvGraphicFramePr>
        <p:xfrm>
          <a:off x="1597025" y="3976688"/>
          <a:ext cx="1679575" cy="465137"/>
        </p:xfrm>
        <a:graphic>
          <a:graphicData uri="http://schemas.openxmlformats.org/presentationml/2006/ole">
            <mc:AlternateContent xmlns:mc="http://schemas.openxmlformats.org/markup-compatibility/2006">
              <mc:Choice xmlns:v="urn:schemas-microsoft-com:vml" Requires="v">
                <p:oleObj name="Equation" r:id="rId4" imgW="825500" imgH="228600" progId="Equation.DSMT4">
                  <p:embed/>
                </p:oleObj>
              </mc:Choice>
              <mc:Fallback>
                <p:oleObj name="Equation" r:id="rId4" imgW="825500" imgH="228600" progId="Equation.DSMT4">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7025" y="3976688"/>
                        <a:ext cx="16795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a:extLst>
              <a:ext uri="{FF2B5EF4-FFF2-40B4-BE49-F238E27FC236}">
                <a16:creationId xmlns:a16="http://schemas.microsoft.com/office/drawing/2014/main" id="{877110CB-C0B8-8EE2-46F9-1CF939B3B26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2087A86-BE6F-4B24-AE7C-C0410C6B92B9}"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46</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7107" name="Rectangle 2">
            <a:extLst>
              <a:ext uri="{FF2B5EF4-FFF2-40B4-BE49-F238E27FC236}">
                <a16:creationId xmlns:a16="http://schemas.microsoft.com/office/drawing/2014/main" id="{D94177E6-F0FB-1766-5371-02E74C7F8485}"/>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爱因斯坦模型的高、低温近似结果</a:t>
            </a:r>
          </a:p>
        </p:txBody>
      </p:sp>
      <p:sp>
        <p:nvSpPr>
          <p:cNvPr id="47108" name="Rectangle 3">
            <a:extLst>
              <a:ext uri="{FF2B5EF4-FFF2-40B4-BE49-F238E27FC236}">
                <a16:creationId xmlns:a16="http://schemas.microsoft.com/office/drawing/2014/main" id="{029C1A78-9701-11B7-84B6-30DF99B4B2E1}"/>
              </a:ext>
            </a:extLst>
          </p:cNvPr>
          <p:cNvSpPr>
            <a:spLocks noGrp="1" noRot="1"/>
          </p:cNvSpPr>
          <p:nvPr>
            <p:ph type="body" idx="1"/>
          </p:nvPr>
        </p:nvSpPr>
        <p:spPr/>
        <p:txBody>
          <a:bodyPr/>
          <a:lstStyle/>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高温近似</a:t>
            </a:r>
          </a:p>
          <a:p>
            <a:pPr eaLnBrk="1" hangingPunct="1"/>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低温近似</a:t>
            </a:r>
          </a:p>
          <a:p>
            <a:pPr lvl="1" eaLnBrk="1" hangingPunct="1"/>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7109" name="对象 1">
            <a:extLst>
              <a:ext uri="{FF2B5EF4-FFF2-40B4-BE49-F238E27FC236}">
                <a16:creationId xmlns:a16="http://schemas.microsoft.com/office/drawing/2014/main" id="{11754D6A-37C4-3BF4-73AB-46F02C53FC25}"/>
              </a:ext>
            </a:extLst>
          </p:cNvPr>
          <p:cNvGraphicFramePr>
            <a:graphicFrameLocks noChangeAspect="1"/>
          </p:cNvGraphicFramePr>
          <p:nvPr/>
        </p:nvGraphicFramePr>
        <p:xfrm>
          <a:off x="2195513" y="2060575"/>
          <a:ext cx="4556125" cy="1728788"/>
        </p:xfrm>
        <a:graphic>
          <a:graphicData uri="http://schemas.openxmlformats.org/presentationml/2006/ole">
            <mc:AlternateContent xmlns:mc="http://schemas.openxmlformats.org/markup-compatibility/2006">
              <mc:Choice xmlns:v="urn:schemas-microsoft-com:vml" Requires="v">
                <p:oleObj name="Equation" r:id="rId2" imgW="2209800" imgH="838200" progId="Equation.DSMT4">
                  <p:embed/>
                </p:oleObj>
              </mc:Choice>
              <mc:Fallback>
                <p:oleObj name="Equation" r:id="rId2" imgW="2209800" imgH="838200" progId="Equation.DSMT4">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2060575"/>
                        <a:ext cx="4556125"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0" name="对象 2">
            <a:extLst>
              <a:ext uri="{FF2B5EF4-FFF2-40B4-BE49-F238E27FC236}">
                <a16:creationId xmlns:a16="http://schemas.microsoft.com/office/drawing/2014/main" id="{9A123956-093E-2828-4A85-0D73804BF109}"/>
              </a:ext>
            </a:extLst>
          </p:cNvPr>
          <p:cNvGraphicFramePr>
            <a:graphicFrameLocks noChangeAspect="1"/>
          </p:cNvGraphicFramePr>
          <p:nvPr/>
        </p:nvGraphicFramePr>
        <p:xfrm>
          <a:off x="2195513" y="4581525"/>
          <a:ext cx="2970212" cy="1027113"/>
        </p:xfrm>
        <a:graphic>
          <a:graphicData uri="http://schemas.openxmlformats.org/presentationml/2006/ole">
            <mc:AlternateContent xmlns:mc="http://schemas.openxmlformats.org/markup-compatibility/2006">
              <mc:Choice xmlns:v="urn:schemas-microsoft-com:vml" Requires="v">
                <p:oleObj name="Equation" r:id="rId4" imgW="1358900" imgH="469900" progId="Equation.DSMT4">
                  <p:embed/>
                </p:oleObj>
              </mc:Choice>
              <mc:Fallback>
                <p:oleObj name="Equation" r:id="rId4" imgW="1358900" imgH="469900" progId="Equation.DSMT4">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4581525"/>
                        <a:ext cx="2970212"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a:extLst>
              <a:ext uri="{FF2B5EF4-FFF2-40B4-BE49-F238E27FC236}">
                <a16:creationId xmlns:a16="http://schemas.microsoft.com/office/drawing/2014/main" id="{81C9FF55-E897-38F5-2DAC-DF6CF247228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74107B2-C9AA-4A5F-9F2A-C402A800DE22}"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47</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8131" name="Rectangle 2">
            <a:extLst>
              <a:ext uri="{FF2B5EF4-FFF2-40B4-BE49-F238E27FC236}">
                <a16:creationId xmlns:a16="http://schemas.microsoft.com/office/drawing/2014/main" id="{29FEF319-86C3-B92E-D42C-F50F5BD2DCCD}"/>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爱因斯坦模型的问题</a:t>
            </a:r>
          </a:p>
        </p:txBody>
      </p:sp>
      <p:pic>
        <p:nvPicPr>
          <p:cNvPr id="48132" name="Picture 4">
            <a:extLst>
              <a:ext uri="{FF2B5EF4-FFF2-40B4-BE49-F238E27FC236}">
                <a16:creationId xmlns:a16="http://schemas.microsoft.com/office/drawing/2014/main" id="{54036D13-84D2-CFAE-CCAD-ADDE59161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700213"/>
            <a:ext cx="5903912"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Text Box 5">
            <a:extLst>
              <a:ext uri="{FF2B5EF4-FFF2-40B4-BE49-F238E27FC236}">
                <a16:creationId xmlns:a16="http://schemas.microsoft.com/office/drawing/2014/main" id="{37FCF496-2EA1-34B9-83DE-15947A632B40}"/>
              </a:ext>
            </a:extLst>
          </p:cNvPr>
          <p:cNvSpPr txBox="1">
            <a:spLocks noChangeArrowheads="1"/>
          </p:cNvSpPr>
          <p:nvPr/>
        </p:nvSpPr>
        <p:spPr bwMode="auto">
          <a:xfrm>
            <a:off x="1411288" y="5516563"/>
            <a:ext cx="34480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latin typeface="Times New Roman" panose="02020603050405020304" pitchFamily="18" charset="0"/>
                <a:ea typeface="微软雅黑" panose="020B0503020204020204" pitchFamily="34" charset="-122"/>
                <a:cs typeface="Times New Roman" panose="02020603050405020304" pitchFamily="18" charset="0"/>
              </a:rPr>
              <a:t>金刚石热容实验值</a:t>
            </a:r>
          </a:p>
        </p:txBody>
      </p:sp>
      <p:sp>
        <p:nvSpPr>
          <p:cNvPr id="48134" name="Text Box 6">
            <a:extLst>
              <a:ext uri="{FF2B5EF4-FFF2-40B4-BE49-F238E27FC236}">
                <a16:creationId xmlns:a16="http://schemas.microsoft.com/office/drawing/2014/main" id="{7B38D318-06F7-E927-AF29-7EA1C53FAEDE}"/>
              </a:ext>
            </a:extLst>
          </p:cNvPr>
          <p:cNvSpPr txBox="1">
            <a:spLocks noChangeArrowheads="1"/>
          </p:cNvSpPr>
          <p:nvPr/>
        </p:nvSpPr>
        <p:spPr bwMode="auto">
          <a:xfrm>
            <a:off x="6011863" y="1916113"/>
            <a:ext cx="2987675"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、爱因斯坦模型较经典模型的改进明显，阐明低温热容趋于零的基本原因</a:t>
            </a:r>
          </a:p>
          <a:p>
            <a:pPr eaLnBrk="1" hangingPunct="1">
              <a:spcBef>
                <a:spcPct val="50000"/>
              </a:spcBef>
              <a:buFontTx/>
              <a:buNone/>
            </a:pP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爱因斯坦模型低温段热容以指数形式下降</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，与实验值有不相符的问题</a:t>
            </a:r>
          </a:p>
          <a:p>
            <a:pPr eaLnBrk="1" hangingPunct="1">
              <a:spcBef>
                <a:spcPct val="5000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   实验热容值以</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b="1" baseline="3000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的方式趋于</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0</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a:extLst>
              <a:ext uri="{FF2B5EF4-FFF2-40B4-BE49-F238E27FC236}">
                <a16:creationId xmlns:a16="http://schemas.microsoft.com/office/drawing/2014/main" id="{503A2C52-BDB4-F7CF-335C-14251432A70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CCFBEAA-A43D-4349-95B3-B19BF7508A62}"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48</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55" name="Rectangle 2">
            <a:extLst>
              <a:ext uri="{FF2B5EF4-FFF2-40B4-BE49-F238E27FC236}">
                <a16:creationId xmlns:a16="http://schemas.microsoft.com/office/drawing/2014/main" id="{754D922E-67B8-2C51-8606-97B244CD3453}"/>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问题的原因</a:t>
            </a:r>
          </a:p>
        </p:txBody>
      </p:sp>
      <p:sp>
        <p:nvSpPr>
          <p:cNvPr id="49156" name="Rectangle 3">
            <a:extLst>
              <a:ext uri="{FF2B5EF4-FFF2-40B4-BE49-F238E27FC236}">
                <a16:creationId xmlns:a16="http://schemas.microsoft.com/office/drawing/2014/main" id="{838D8523-EF5E-FAB7-2B4F-732D6D5B4247}"/>
              </a:ext>
            </a:extLst>
          </p:cNvPr>
          <p:cNvSpPr>
            <a:spLocks noGrp="1" noRot="1"/>
          </p:cNvSpPr>
          <p:nvPr>
            <p:ph type="body" idx="1"/>
          </p:nvPr>
        </p:nvSpPr>
        <p:spPr/>
        <p:txBody>
          <a:bodyPr/>
          <a:lstStyle/>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爱因斯坦把固体中各原子的振动看作相互独立的（</a:t>
            </a:r>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没有从格波理论出发</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），因而</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个振动频率是相等的</a:t>
            </a:r>
          </a:p>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原子与原子间的相互作用是很强的，晶格振动是以格波的形式存在，不同格波之间的频率不完全相同，而且有一定分布</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爱因斯坦模型等效于所有的格波频率相同</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过于简单</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3F658EC3-4CE4-6191-F4E1-EF91C7D7034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5D69F2E-166F-4EFF-891C-E9B64D928925}"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49</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179" name="Rectangle 2">
            <a:extLst>
              <a:ext uri="{FF2B5EF4-FFF2-40B4-BE49-F238E27FC236}">
                <a16:creationId xmlns:a16="http://schemas.microsoft.com/office/drawing/2014/main" id="{B992A06F-C091-C52A-CE68-080D5DDC8929}"/>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德拜模型</a:t>
            </a:r>
          </a:p>
        </p:txBody>
      </p:sp>
      <p:sp>
        <p:nvSpPr>
          <p:cNvPr id="50180" name="Rectangle 3">
            <a:extLst>
              <a:ext uri="{FF2B5EF4-FFF2-40B4-BE49-F238E27FC236}">
                <a16:creationId xmlns:a16="http://schemas.microsoft.com/office/drawing/2014/main" id="{8B019EA3-986C-39C3-719C-C0748862E2D1}"/>
              </a:ext>
            </a:extLst>
          </p:cNvPr>
          <p:cNvSpPr>
            <a:spLocks noGrp="1" noRot="1"/>
          </p:cNvSpPr>
          <p:nvPr>
            <p:ph type="body" idx="1"/>
          </p:nvPr>
        </p:nvSpPr>
        <p:spPr/>
        <p:txBody>
          <a:bodyPr/>
          <a:lstStyle/>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德拜模型</a:t>
            </a:r>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考虑到了格波的频率分布</a:t>
            </a:r>
          </a:p>
          <a:p>
            <a:pPr lvl="1" eaLnBrk="1" hangingPunct="1"/>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把晶体当作弹性介质来处理</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（即长波极限）</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对于一定的波数矢量</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q</a:t>
            </a:r>
          </a:p>
          <a:p>
            <a:pPr lvl="2" eaLnBrk="1" hangingPunct="1"/>
            <a:r>
              <a:rPr lang="en-US" altLang="zh-CN" b="1">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个纵波</a:t>
            </a:r>
          </a:p>
          <a:p>
            <a:pPr lvl="2" eaLnBrk="1" hangingPunct="1"/>
            <a:endParaRPr lang="zh-CN" altLang="en-US" b="1" i="1">
              <a:latin typeface="Times New Roman" panose="02020603050405020304" pitchFamily="18" charset="0"/>
              <a:ea typeface="微软雅黑" panose="020B0503020204020204" pitchFamily="34" charset="-122"/>
              <a:cs typeface="Times New Roman" panose="02020603050405020304" pitchFamily="18" charset="0"/>
            </a:endParaRPr>
          </a:p>
          <a:p>
            <a:pPr lvl="2" eaLnBrk="1" hangingPunct="1"/>
            <a:r>
              <a:rPr lang="en-US" altLang="zh-CN" b="1">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个独立横波</a:t>
            </a:r>
          </a:p>
          <a:p>
            <a:pPr lvl="2" eaLnBrk="1" hangingPunct="1"/>
            <a:endParaRPr lang="zh-CN" altLang="en-US" b="1" i="1">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不同波矢</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的纵波和横波构成晶格的全部振动模</a:t>
            </a:r>
          </a:p>
        </p:txBody>
      </p:sp>
      <p:sp>
        <p:nvSpPr>
          <p:cNvPr id="50181" name="Rectangle 5">
            <a:extLst>
              <a:ext uri="{FF2B5EF4-FFF2-40B4-BE49-F238E27FC236}">
                <a16:creationId xmlns:a16="http://schemas.microsoft.com/office/drawing/2014/main" id="{9AAC1E3F-B0F8-F0B2-96F2-C4EC2752C9BE}"/>
              </a:ext>
            </a:extLst>
          </p:cNvPr>
          <p:cNvSpPr>
            <a:spLocks noChangeArrowheads="1"/>
          </p:cNvSpPr>
          <p:nvPr/>
        </p:nvSpPr>
        <p:spPr bwMode="auto">
          <a:xfrm>
            <a:off x="0" y="31305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50182" name="Object 4">
            <a:extLst>
              <a:ext uri="{FF2B5EF4-FFF2-40B4-BE49-F238E27FC236}">
                <a16:creationId xmlns:a16="http://schemas.microsoft.com/office/drawing/2014/main" id="{EECB776C-1775-5644-DC2F-0D11FB2C3687}"/>
              </a:ext>
            </a:extLst>
          </p:cNvPr>
          <p:cNvGraphicFramePr>
            <a:graphicFrameLocks noChangeAspect="1"/>
          </p:cNvGraphicFramePr>
          <p:nvPr/>
        </p:nvGraphicFramePr>
        <p:xfrm>
          <a:off x="2555875" y="3500438"/>
          <a:ext cx="1584325" cy="666750"/>
        </p:xfrm>
        <a:graphic>
          <a:graphicData uri="http://schemas.openxmlformats.org/presentationml/2006/ole">
            <mc:AlternateContent xmlns:mc="http://schemas.openxmlformats.org/markup-compatibility/2006">
              <mc:Choice xmlns:v="urn:schemas-microsoft-com:vml" Requires="v">
                <p:oleObj name="公式" r:id="rId2" imgW="545863" imgH="228501" progId="Equation.3">
                  <p:embed/>
                </p:oleObj>
              </mc:Choice>
              <mc:Fallback>
                <p:oleObj name="公式" r:id="rId2" imgW="545863" imgH="228501"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3500438"/>
                        <a:ext cx="158432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3" name="Object 6">
            <a:extLst>
              <a:ext uri="{FF2B5EF4-FFF2-40B4-BE49-F238E27FC236}">
                <a16:creationId xmlns:a16="http://schemas.microsoft.com/office/drawing/2014/main" id="{C386CDA3-C57D-AC0E-8870-561266FB8ECE}"/>
              </a:ext>
            </a:extLst>
          </p:cNvPr>
          <p:cNvGraphicFramePr>
            <a:graphicFrameLocks noChangeAspect="1"/>
          </p:cNvGraphicFramePr>
          <p:nvPr/>
        </p:nvGraphicFramePr>
        <p:xfrm>
          <a:off x="2555875" y="4437063"/>
          <a:ext cx="1509713" cy="666750"/>
        </p:xfrm>
        <a:graphic>
          <a:graphicData uri="http://schemas.openxmlformats.org/presentationml/2006/ole">
            <mc:AlternateContent xmlns:mc="http://schemas.openxmlformats.org/markup-compatibility/2006">
              <mc:Choice xmlns:v="urn:schemas-microsoft-com:vml" Requires="v">
                <p:oleObj name="公式" r:id="rId4" imgW="520700" imgH="228600" progId="Equation.3">
                  <p:embed/>
                </p:oleObj>
              </mc:Choice>
              <mc:Fallback>
                <p:oleObj name="公式" r:id="rId4" imgW="520700" imgH="228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4437063"/>
                        <a:ext cx="1509713"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452AA6D0-BA58-E0D5-B8BE-9D9C868FE53D}"/>
              </a:ext>
            </a:extLst>
          </p:cNvPr>
          <p:cNvSpPr>
            <a:spLocks noGrp="1"/>
          </p:cNvSpPr>
          <p:nvPr>
            <p:ph type="title"/>
          </p:nvPr>
        </p:nvSpPr>
        <p:spPr/>
        <p:txBody>
          <a:bodyPr/>
          <a:lstStyle/>
          <a:p>
            <a:pPr eaLnBrk="1" hangingPunct="1"/>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主要内容</a:t>
            </a:r>
          </a:p>
        </p:txBody>
      </p:sp>
      <p:sp>
        <p:nvSpPr>
          <p:cNvPr id="9219" name="内容占位符 2">
            <a:extLst>
              <a:ext uri="{FF2B5EF4-FFF2-40B4-BE49-F238E27FC236}">
                <a16:creationId xmlns:a16="http://schemas.microsoft.com/office/drawing/2014/main" id="{AE7145DC-7E6B-EC00-1E71-982D071D336F}"/>
              </a:ext>
            </a:extLst>
          </p:cNvPr>
          <p:cNvSpPr>
            <a:spLocks noGrp="1"/>
          </p:cNvSpPr>
          <p:nvPr>
            <p:ph idx="1"/>
          </p:nvPr>
        </p:nvSpPr>
        <p:spPr/>
        <p:txBody>
          <a:bodyPr/>
          <a:lstStyle/>
          <a:p>
            <a:pPr eaLnBrk="1" hangingPunct="1"/>
            <a:r>
              <a:rPr lang="en-US" altLang="zh-CN" b="1">
                <a:latin typeface="Times New Roman" panose="02020603050405020304" pitchFamily="18" charset="0"/>
                <a:ea typeface="微软雅黑" panose="020B0503020204020204" pitchFamily="34" charset="-122"/>
                <a:cs typeface="Times New Roman" panose="02020603050405020304" pitchFamily="18" charset="0"/>
              </a:rPr>
              <a:t>6.1  </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晶格振动的经典描述</a:t>
            </a:r>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6.2  </a:t>
            </a:r>
            <a:r>
              <a:rPr lang="zh-CN" altLang="en-US"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晶格振动的量子化</a:t>
            </a:r>
            <a:r>
              <a:rPr lang="zh-CN" altLang="en-US"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（教材</a:t>
            </a:r>
            <a:r>
              <a:rPr lang="en-US" altLang="zh-CN"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P147-150</a:t>
            </a:r>
            <a:r>
              <a:rPr lang="zh-CN" altLang="en-US"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a:latin typeface="Times New Roman" panose="02020603050405020304" pitchFamily="18" charset="0"/>
                <a:ea typeface="微软雅黑" panose="020B0503020204020204" pitchFamily="34" charset="-122"/>
                <a:cs typeface="Times New Roman" panose="02020603050405020304" pitchFamily="18" charset="0"/>
              </a:rPr>
              <a:t>6.3  </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晶格振动谱的测量</a:t>
            </a:r>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a:latin typeface="Times New Roman" panose="02020603050405020304" pitchFamily="18" charset="0"/>
                <a:ea typeface="微软雅黑" panose="020B0503020204020204" pitchFamily="34" charset="-122"/>
                <a:cs typeface="Times New Roman" panose="02020603050405020304" pitchFamily="18" charset="0"/>
              </a:rPr>
              <a:t>6.4  </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晶体的热特性</a:t>
            </a:r>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220" name="灯片编号占位符 3">
            <a:extLst>
              <a:ext uri="{FF2B5EF4-FFF2-40B4-BE49-F238E27FC236}">
                <a16:creationId xmlns:a16="http://schemas.microsoft.com/office/drawing/2014/main" id="{A186BA81-4BE8-B319-4E10-315EE97C21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A53C3BD-6D19-4281-B0AC-404503D47F86}"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a:extLst>
              <a:ext uri="{FF2B5EF4-FFF2-40B4-BE49-F238E27FC236}">
                <a16:creationId xmlns:a16="http://schemas.microsoft.com/office/drawing/2014/main" id="{6E928FA9-705F-F62B-F02F-3E794FCA88F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2BE8FFF-C138-47F8-A918-9060788314BD}"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50</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1203" name="Rectangle 2">
            <a:extLst>
              <a:ext uri="{FF2B5EF4-FFF2-40B4-BE49-F238E27FC236}">
                <a16:creationId xmlns:a16="http://schemas.microsoft.com/office/drawing/2014/main" id="{7E55A8A8-1EA1-E30A-E274-3C5298AC893E}"/>
              </a:ext>
            </a:extLst>
          </p:cNvPr>
          <p:cNvSpPr>
            <a:spLocks noGrp="1" noRot="1"/>
          </p:cNvSpPr>
          <p:nvPr>
            <p:ph type="title"/>
          </p:nvPr>
        </p:nvSpPr>
        <p:spPr>
          <a:xfrm>
            <a:off x="457200" y="303213"/>
            <a:ext cx="8229600" cy="1143000"/>
          </a:xfrm>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振动模在</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空间的分布</a:t>
            </a:r>
          </a:p>
        </p:txBody>
      </p:sp>
      <p:sp>
        <p:nvSpPr>
          <p:cNvPr id="51204" name="Rectangle 3">
            <a:extLst>
              <a:ext uri="{FF2B5EF4-FFF2-40B4-BE49-F238E27FC236}">
                <a16:creationId xmlns:a16="http://schemas.microsoft.com/office/drawing/2014/main" id="{38B299C3-F1BF-FF5D-665C-E14C1A8A3EC3}"/>
              </a:ext>
            </a:extLst>
          </p:cNvPr>
          <p:cNvSpPr>
            <a:spLocks noGrp="1" noRot="1"/>
          </p:cNvSpPr>
          <p:nvPr>
            <p:ph type="body" idx="1"/>
          </p:nvPr>
        </p:nvSpPr>
        <p:spPr>
          <a:xfrm>
            <a:off x="457200" y="1628775"/>
            <a:ext cx="8229600" cy="4525963"/>
          </a:xfrm>
        </p:spPr>
        <p:txBody>
          <a:bodyPr/>
          <a:lstStyle/>
          <a:p>
            <a:pPr eaLnBrk="1" hangingPunct="1"/>
            <a:r>
              <a:rPr lang="en-US" altLang="zh-CN" b="1" i="1">
                <a:latin typeface="Times New Roman" panose="02020603050405020304" pitchFamily="18" charset="0"/>
                <a:ea typeface="微软雅黑" panose="020B0503020204020204" pitchFamily="34" charset="-122"/>
                <a:cs typeface="Times New Roman" panose="02020603050405020304" pitchFamily="18" charset="0"/>
              </a:rPr>
              <a:t>q </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值的密度</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只考虑声学波）</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空间”形成均匀分布的点，密度为</a:t>
            </a:r>
          </a:p>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准连续近似</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在</a:t>
            </a:r>
            <a:r>
              <a:rPr lang="zh-CN" altLang="en-US"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到</a:t>
            </a:r>
            <a:r>
              <a:rPr lang="zh-CN" altLang="en-US"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区间内的振动模的数目</a:t>
            </a:r>
          </a:p>
          <a:p>
            <a:pPr lvl="1" eaLnBrk="1" hangingPunct="1"/>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endParaRPr lang="zh-CN" altLang="en-US" b="1" i="1">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r>
              <a:rPr lang="en-US" altLang="zh-CN" b="1" i="1">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就是振动的频率分布函数或振动模的</a:t>
            </a:r>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态密度函数</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，表征振动模频率的分布状况</a:t>
            </a:r>
          </a:p>
        </p:txBody>
      </p:sp>
      <p:graphicFrame>
        <p:nvGraphicFramePr>
          <p:cNvPr id="51205" name="Object 4">
            <a:extLst>
              <a:ext uri="{FF2B5EF4-FFF2-40B4-BE49-F238E27FC236}">
                <a16:creationId xmlns:a16="http://schemas.microsoft.com/office/drawing/2014/main" id="{834F93C6-2723-043A-8AE7-8239F086EA77}"/>
              </a:ext>
            </a:extLst>
          </p:cNvPr>
          <p:cNvGraphicFramePr>
            <a:graphicFrameLocks noChangeAspect="1"/>
          </p:cNvGraphicFramePr>
          <p:nvPr/>
        </p:nvGraphicFramePr>
        <p:xfrm>
          <a:off x="7221538" y="2060575"/>
          <a:ext cx="735012" cy="771525"/>
        </p:xfrm>
        <a:graphic>
          <a:graphicData uri="http://schemas.openxmlformats.org/presentationml/2006/ole">
            <mc:AlternateContent xmlns:mc="http://schemas.openxmlformats.org/markup-compatibility/2006">
              <mc:Choice xmlns:v="urn:schemas-microsoft-com:vml" Requires="v">
                <p:oleObj name="公式" r:id="rId2" imgW="406224" imgH="431613" progId="Equation.3">
                  <p:embed/>
                </p:oleObj>
              </mc:Choice>
              <mc:Fallback>
                <p:oleObj name="公式" r:id="rId2" imgW="406224" imgH="431613"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1538" y="2060575"/>
                        <a:ext cx="735012"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6" name="Object 6">
            <a:extLst>
              <a:ext uri="{FF2B5EF4-FFF2-40B4-BE49-F238E27FC236}">
                <a16:creationId xmlns:a16="http://schemas.microsoft.com/office/drawing/2014/main" id="{CA78AEBA-03F0-7C88-E597-454C24691311}"/>
              </a:ext>
            </a:extLst>
          </p:cNvPr>
          <p:cNvGraphicFramePr>
            <a:graphicFrameLocks noChangeAspect="1"/>
          </p:cNvGraphicFramePr>
          <p:nvPr/>
        </p:nvGraphicFramePr>
        <p:xfrm>
          <a:off x="1868488" y="3943350"/>
          <a:ext cx="2889250" cy="825500"/>
        </p:xfrm>
        <a:graphic>
          <a:graphicData uri="http://schemas.openxmlformats.org/presentationml/2006/ole">
            <mc:AlternateContent xmlns:mc="http://schemas.openxmlformats.org/markup-compatibility/2006">
              <mc:Choice xmlns:v="urn:schemas-microsoft-com:vml" Requires="v">
                <p:oleObj name="Equation" r:id="rId4" imgW="901440" imgH="253800" progId="Equation.DSMT4">
                  <p:embed/>
                </p:oleObj>
              </mc:Choice>
              <mc:Fallback>
                <p:oleObj name="Equation" r:id="rId4" imgW="901440" imgH="2538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8488" y="3943350"/>
                        <a:ext cx="28892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a:extLst>
              <a:ext uri="{FF2B5EF4-FFF2-40B4-BE49-F238E27FC236}">
                <a16:creationId xmlns:a16="http://schemas.microsoft.com/office/drawing/2014/main" id="{24BA7F70-A9DC-946A-C7F6-2EE8C9A7133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245CDB7-5A11-4E7A-845C-76B5539D4D01}"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51</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2227" name="Rectangle 2">
            <a:extLst>
              <a:ext uri="{FF2B5EF4-FFF2-40B4-BE49-F238E27FC236}">
                <a16:creationId xmlns:a16="http://schemas.microsoft.com/office/drawing/2014/main" id="{8BAD050D-F890-3772-94CC-A73448F88AC5}"/>
              </a:ext>
            </a:extLst>
          </p:cNvPr>
          <p:cNvSpPr>
            <a:spLocks noGrp="1" noRot="1"/>
          </p:cNvSpPr>
          <p:nvPr>
            <p:ph type="title"/>
          </p:nvPr>
        </p:nvSpPr>
        <p:spPr>
          <a:xfrm>
            <a:off x="312738" y="274638"/>
            <a:ext cx="8507412" cy="1143000"/>
          </a:xfrm>
        </p:spPr>
        <p:txBody>
          <a:bodyPr/>
          <a:lstStyle/>
          <a:p>
            <a:pPr eaLnBrk="1" hangingPunct="1"/>
            <a:r>
              <a:rPr lang="zh-CN" altLang="en-US" sz="36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振动模的态密度函数</a:t>
            </a:r>
            <a:r>
              <a:rPr lang="en-US" altLang="zh-CN" sz="36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36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36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6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与</a:t>
            </a:r>
            <a:r>
              <a:rPr lang="zh-CN" altLang="en-US" sz="36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36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成平方关系</a:t>
            </a:r>
          </a:p>
        </p:txBody>
      </p:sp>
      <p:sp>
        <p:nvSpPr>
          <p:cNvPr id="52228" name="Rectangle 3">
            <a:extLst>
              <a:ext uri="{FF2B5EF4-FFF2-40B4-BE49-F238E27FC236}">
                <a16:creationId xmlns:a16="http://schemas.microsoft.com/office/drawing/2014/main" id="{4C2E503C-DEF1-A075-558F-EAED309B5877}"/>
              </a:ext>
            </a:extLst>
          </p:cNvPr>
          <p:cNvSpPr>
            <a:spLocks noGrp="1" noRot="1"/>
          </p:cNvSpPr>
          <p:nvPr>
            <p:ph type="body" idx="1"/>
          </p:nvPr>
        </p:nvSpPr>
        <p:spPr>
          <a:xfrm>
            <a:off x="301625" y="1412875"/>
            <a:ext cx="8540750" cy="4610100"/>
          </a:xfrm>
        </p:spPr>
        <p:txBody>
          <a:bodyPr/>
          <a:lstStyle/>
          <a:p>
            <a:pPr eaLnBrk="1" hangingPunct="1"/>
            <a:r>
              <a:rPr lang="zh-CN" altLang="en-US" sz="28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到</a:t>
            </a:r>
            <a:r>
              <a:rPr lang="zh-CN" altLang="en-US" sz="28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，波数从</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变化为</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q</a:t>
            </a:r>
          </a:p>
          <a:p>
            <a:pPr lvl="1" eaLnBrk="1" hangingPunct="1"/>
            <a:endParaRPr lang="en-US" altLang="zh-CN" sz="2400" b="1" i="1">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endParaRPr lang="en-US" altLang="zh-CN" sz="2400" b="1" i="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en-US" altLang="zh-CN" sz="28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考虑纵波，数目为</a:t>
            </a:r>
          </a:p>
          <a:p>
            <a:pPr eaLnBrk="1" hangingPunct="1"/>
            <a:endParaRPr lang="en-US" altLang="zh-CN" sz="28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考虑横波（</a:t>
            </a:r>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个方向），数目为</a:t>
            </a:r>
          </a:p>
        </p:txBody>
      </p:sp>
      <p:graphicFrame>
        <p:nvGraphicFramePr>
          <p:cNvPr id="52229" name="Object 7">
            <a:extLst>
              <a:ext uri="{FF2B5EF4-FFF2-40B4-BE49-F238E27FC236}">
                <a16:creationId xmlns:a16="http://schemas.microsoft.com/office/drawing/2014/main" id="{DF0E54E8-4BB7-9A4E-8D13-6F41956AEA9B}"/>
              </a:ext>
            </a:extLst>
          </p:cNvPr>
          <p:cNvGraphicFramePr>
            <a:graphicFrameLocks noChangeAspect="1"/>
          </p:cNvGraphicFramePr>
          <p:nvPr/>
        </p:nvGraphicFramePr>
        <p:xfrm>
          <a:off x="3729038" y="3128963"/>
          <a:ext cx="4035425" cy="954087"/>
        </p:xfrm>
        <a:graphic>
          <a:graphicData uri="http://schemas.openxmlformats.org/presentationml/2006/ole">
            <mc:AlternateContent xmlns:mc="http://schemas.openxmlformats.org/markup-compatibility/2006">
              <mc:Choice xmlns:v="urn:schemas-microsoft-com:vml" Requires="v">
                <p:oleObj name="公式" r:id="rId2" imgW="1816100" imgH="431800" progId="Equation.3">
                  <p:embed/>
                </p:oleObj>
              </mc:Choice>
              <mc:Fallback>
                <p:oleObj name="公式" r:id="rId2" imgW="1816100" imgH="43180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9038" y="3128963"/>
                        <a:ext cx="40354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30" name="Object 9">
            <a:extLst>
              <a:ext uri="{FF2B5EF4-FFF2-40B4-BE49-F238E27FC236}">
                <a16:creationId xmlns:a16="http://schemas.microsoft.com/office/drawing/2014/main" id="{D4C01F19-7C80-53CC-DAE8-C74EDF5EEFAF}"/>
              </a:ext>
            </a:extLst>
          </p:cNvPr>
          <p:cNvGraphicFramePr>
            <a:graphicFrameLocks noChangeAspect="1"/>
          </p:cNvGraphicFramePr>
          <p:nvPr/>
        </p:nvGraphicFramePr>
        <p:xfrm>
          <a:off x="5580063" y="4140200"/>
          <a:ext cx="1720850" cy="954088"/>
        </p:xfrm>
        <a:graphic>
          <a:graphicData uri="http://schemas.openxmlformats.org/presentationml/2006/ole">
            <mc:AlternateContent xmlns:mc="http://schemas.openxmlformats.org/markup-compatibility/2006">
              <mc:Choice xmlns:v="urn:schemas-microsoft-com:vml" Requires="v">
                <p:oleObj name="公式" r:id="rId4" imgW="774364" imgH="431613" progId="Equation.3">
                  <p:embed/>
                </p:oleObj>
              </mc:Choice>
              <mc:Fallback>
                <p:oleObj name="公式" r:id="rId4" imgW="774364" imgH="431613"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063" y="4140200"/>
                        <a:ext cx="17208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31" name="Object 10">
            <a:extLst>
              <a:ext uri="{FF2B5EF4-FFF2-40B4-BE49-F238E27FC236}">
                <a16:creationId xmlns:a16="http://schemas.microsoft.com/office/drawing/2014/main" id="{70189397-B31C-4782-05A8-308B7AE586F2}"/>
              </a:ext>
            </a:extLst>
          </p:cNvPr>
          <p:cNvGraphicFramePr>
            <a:graphicFrameLocks noChangeAspect="1"/>
          </p:cNvGraphicFramePr>
          <p:nvPr/>
        </p:nvGraphicFramePr>
        <p:xfrm>
          <a:off x="1866900" y="5040313"/>
          <a:ext cx="6488113" cy="1249362"/>
        </p:xfrm>
        <a:graphic>
          <a:graphicData uri="http://schemas.openxmlformats.org/presentationml/2006/ole">
            <mc:AlternateContent xmlns:mc="http://schemas.openxmlformats.org/markup-compatibility/2006">
              <mc:Choice xmlns:v="urn:schemas-microsoft-com:vml" Requires="v">
                <p:oleObj name="Equation" r:id="rId6" imgW="2501900" imgH="482600" progId="Equation.DSMT4">
                  <p:embed/>
                </p:oleObj>
              </mc:Choice>
              <mc:Fallback>
                <p:oleObj name="Equation" r:id="rId6" imgW="2501900" imgH="4826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6900" y="5040313"/>
                        <a:ext cx="6488113" cy="1249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32" name="对象 1">
            <a:extLst>
              <a:ext uri="{FF2B5EF4-FFF2-40B4-BE49-F238E27FC236}">
                <a16:creationId xmlns:a16="http://schemas.microsoft.com/office/drawing/2014/main" id="{E4FA5B09-8803-F8D8-3D9C-1762854A433E}"/>
              </a:ext>
            </a:extLst>
          </p:cNvPr>
          <p:cNvGraphicFramePr>
            <a:graphicFrameLocks noChangeAspect="1"/>
          </p:cNvGraphicFramePr>
          <p:nvPr/>
        </p:nvGraphicFramePr>
        <p:xfrm>
          <a:off x="2362200" y="1931988"/>
          <a:ext cx="4140200" cy="957262"/>
        </p:xfrm>
        <a:graphic>
          <a:graphicData uri="http://schemas.openxmlformats.org/presentationml/2006/ole">
            <mc:AlternateContent xmlns:mc="http://schemas.openxmlformats.org/markup-compatibility/2006">
              <mc:Choice xmlns:v="urn:schemas-microsoft-com:vml" Requires="v">
                <p:oleObj name="Equation" r:id="rId8" imgW="1866900" imgH="431800" progId="Equation.DSMT4">
                  <p:embed/>
                </p:oleObj>
              </mc:Choice>
              <mc:Fallback>
                <p:oleObj name="Equation" r:id="rId8" imgW="1866900" imgH="431800" progId="Equation.DSMT4">
                  <p:embed/>
                  <p:pic>
                    <p:nvPicPr>
                      <p:cNvPr id="0" name="对象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1931988"/>
                        <a:ext cx="4140200"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3" name="文本框 1">
            <a:extLst>
              <a:ext uri="{FF2B5EF4-FFF2-40B4-BE49-F238E27FC236}">
                <a16:creationId xmlns:a16="http://schemas.microsoft.com/office/drawing/2014/main" id="{09BF673F-FF2C-EED9-1EDB-5560D3AC4047}"/>
              </a:ext>
            </a:extLst>
          </p:cNvPr>
          <p:cNvSpPr txBox="1">
            <a:spLocks noChangeArrowheads="1"/>
          </p:cNvSpPr>
          <p:nvPr/>
        </p:nvSpPr>
        <p:spPr bwMode="auto">
          <a:xfrm>
            <a:off x="420688" y="5437188"/>
            <a:ext cx="14144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总态密度</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a:extLst>
              <a:ext uri="{FF2B5EF4-FFF2-40B4-BE49-F238E27FC236}">
                <a16:creationId xmlns:a16="http://schemas.microsoft.com/office/drawing/2014/main" id="{7477A044-385A-4801-2F86-E8E54F1A739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7568191-6EF7-481A-BBA2-54C4E1E621DB}"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52</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3251" name="Rectangle 2">
            <a:extLst>
              <a:ext uri="{FF2B5EF4-FFF2-40B4-BE49-F238E27FC236}">
                <a16:creationId xmlns:a16="http://schemas.microsoft.com/office/drawing/2014/main" id="{D82A4E25-67E2-BE99-CC63-EC628606A62E}"/>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有限的模式数对</a:t>
            </a:r>
            <a:r>
              <a:rPr lang="en-US" altLang="zh-CN" sz="40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取值</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的限制</a:t>
            </a:r>
          </a:p>
        </p:txBody>
      </p:sp>
      <p:sp>
        <p:nvSpPr>
          <p:cNvPr id="53252" name="Rectangle 3">
            <a:extLst>
              <a:ext uri="{FF2B5EF4-FFF2-40B4-BE49-F238E27FC236}">
                <a16:creationId xmlns:a16="http://schemas.microsoft.com/office/drawing/2014/main" id="{CD508017-DDB9-902D-5B0C-BDF57A7CFE82}"/>
              </a:ext>
            </a:extLst>
          </p:cNvPr>
          <p:cNvSpPr>
            <a:spLocks noGrp="1" noRot="1"/>
          </p:cNvSpPr>
          <p:nvPr>
            <p:ph type="body" idx="1"/>
          </p:nvPr>
        </p:nvSpPr>
        <p:spPr/>
        <p:txBody>
          <a:bodyPr/>
          <a:lstStyle/>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晶体的声学波自由度只能是</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3N</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个</a:t>
            </a:r>
          </a:p>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假设当</a:t>
            </a:r>
            <a:r>
              <a:rPr lang="zh-CN" altLang="en-US"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大于某一个</a:t>
            </a:r>
            <a:r>
              <a:rPr lang="zh-CN" altLang="en-US"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b="1" baseline="-25000">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的短波实际上不存在，而</a:t>
            </a:r>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对于小于</a:t>
            </a:r>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b="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的振动都应用弹性波近似</a:t>
            </a:r>
          </a:p>
        </p:txBody>
      </p:sp>
      <p:graphicFrame>
        <p:nvGraphicFramePr>
          <p:cNvPr id="53253" name="Object 4">
            <a:extLst>
              <a:ext uri="{FF2B5EF4-FFF2-40B4-BE49-F238E27FC236}">
                <a16:creationId xmlns:a16="http://schemas.microsoft.com/office/drawing/2014/main" id="{5FF59854-01AF-4749-19BE-009B8184441C}"/>
              </a:ext>
            </a:extLst>
          </p:cNvPr>
          <p:cNvGraphicFramePr>
            <a:graphicFrameLocks noChangeAspect="1"/>
          </p:cNvGraphicFramePr>
          <p:nvPr/>
        </p:nvGraphicFramePr>
        <p:xfrm>
          <a:off x="1401763" y="3500438"/>
          <a:ext cx="5665787" cy="976312"/>
        </p:xfrm>
        <a:graphic>
          <a:graphicData uri="http://schemas.openxmlformats.org/presentationml/2006/ole">
            <mc:AlternateContent xmlns:mc="http://schemas.openxmlformats.org/markup-compatibility/2006">
              <mc:Choice xmlns:v="urn:schemas-microsoft-com:vml" Requires="v">
                <p:oleObj name="公式" r:id="rId2" imgW="2273300" imgH="393700" progId="Equation.3">
                  <p:embed/>
                </p:oleObj>
              </mc:Choice>
              <mc:Fallback>
                <p:oleObj name="公式" r:id="rId2" imgW="2273300" imgH="3937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763" y="3500438"/>
                        <a:ext cx="5665787"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0790" name="Object 6">
            <a:extLst>
              <a:ext uri="{FF2B5EF4-FFF2-40B4-BE49-F238E27FC236}">
                <a16:creationId xmlns:a16="http://schemas.microsoft.com/office/drawing/2014/main" id="{53BEC808-EF21-7229-D06C-D61CC59E71F1}"/>
              </a:ext>
            </a:extLst>
          </p:cNvPr>
          <p:cNvGraphicFramePr>
            <a:graphicFrameLocks noGrp="1" noChangeAspect="1"/>
          </p:cNvGraphicFramePr>
          <p:nvPr>
            <p:ph sz="half" idx="4294967295"/>
          </p:nvPr>
        </p:nvGraphicFramePr>
        <p:xfrm>
          <a:off x="2384425" y="4741863"/>
          <a:ext cx="2647950" cy="1065212"/>
        </p:xfrm>
        <a:graphic>
          <a:graphicData uri="http://schemas.openxmlformats.org/presentationml/2006/ole">
            <mc:AlternateContent xmlns:mc="http://schemas.openxmlformats.org/markup-compatibility/2006">
              <mc:Choice xmlns:v="urn:schemas-microsoft-com:vml" Requires="v">
                <p:oleObj name="公式" r:id="rId4" imgW="1168400" imgH="469900" progId="Equation.3">
                  <p:embed/>
                </p:oleObj>
              </mc:Choice>
              <mc:Fallback>
                <p:oleObj name="公式" r:id="rId4" imgW="1168400" imgH="4699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4425" y="4741863"/>
                        <a:ext cx="2647950" cy="106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630790"/>
                                        </p:tgtEl>
                                        <p:attrNameLst>
                                          <p:attrName>style.visibility</p:attrName>
                                        </p:attrNameLst>
                                      </p:cBhvr>
                                      <p:to>
                                        <p:strVal val="visible"/>
                                      </p:to>
                                    </p:set>
                                    <p:anim calcmode="lin" valueType="num">
                                      <p:cBhvr>
                                        <p:cTn id="7" dur="500" fill="hold"/>
                                        <p:tgtEl>
                                          <p:spTgt spid="630790"/>
                                        </p:tgtEl>
                                        <p:attrNameLst>
                                          <p:attrName>ppt_w</p:attrName>
                                        </p:attrNameLst>
                                      </p:cBhvr>
                                      <p:tavLst>
                                        <p:tav tm="0">
                                          <p:val>
                                            <p:fltVal val="0"/>
                                          </p:val>
                                        </p:tav>
                                        <p:tav tm="100000">
                                          <p:val>
                                            <p:strVal val="#ppt_w"/>
                                          </p:val>
                                        </p:tav>
                                      </p:tavLst>
                                    </p:anim>
                                    <p:anim calcmode="lin" valueType="num">
                                      <p:cBhvr>
                                        <p:cTn id="8" dur="500" fill="hold"/>
                                        <p:tgtEl>
                                          <p:spTgt spid="63079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a:extLst>
              <a:ext uri="{FF2B5EF4-FFF2-40B4-BE49-F238E27FC236}">
                <a16:creationId xmlns:a16="http://schemas.microsoft.com/office/drawing/2014/main" id="{2BEA6A82-85CD-8058-B9EC-F3D43EFC396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E6FA8AB-0532-4709-826A-0A9BB8D0D1DC}"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53</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4275" name="Rectangle 2">
            <a:extLst>
              <a:ext uri="{FF2B5EF4-FFF2-40B4-BE49-F238E27FC236}">
                <a16:creationId xmlns:a16="http://schemas.microsoft.com/office/drawing/2014/main" id="{7EB330BF-3BE1-6052-FC4F-46E252F2F62B}"/>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根据德拜模型的晶格热容</a:t>
            </a:r>
          </a:p>
        </p:txBody>
      </p:sp>
      <p:sp>
        <p:nvSpPr>
          <p:cNvPr id="54276" name="Rectangle 3">
            <a:extLst>
              <a:ext uri="{FF2B5EF4-FFF2-40B4-BE49-F238E27FC236}">
                <a16:creationId xmlns:a16="http://schemas.microsoft.com/office/drawing/2014/main" id="{1EA9F6D4-3F75-F93B-446D-BFCBC6E28EFF}"/>
              </a:ext>
            </a:extLst>
          </p:cNvPr>
          <p:cNvSpPr>
            <a:spLocks noGrp="1" noRot="1"/>
          </p:cNvSpPr>
          <p:nvPr>
            <p:ph type="body" idx="1"/>
          </p:nvPr>
        </p:nvSpPr>
        <p:spPr>
          <a:xfrm>
            <a:off x="390525" y="1624013"/>
            <a:ext cx="8362950" cy="4525962"/>
          </a:xfrm>
        </p:spPr>
        <p:txBody>
          <a:bodyPr/>
          <a:lstStyle/>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根据振动频率分布函数，可写出晶体的热容 </a:t>
            </a:r>
          </a:p>
        </p:txBody>
      </p:sp>
      <p:sp>
        <p:nvSpPr>
          <p:cNvPr id="54277" name="Rectangle 6">
            <a:extLst>
              <a:ext uri="{FF2B5EF4-FFF2-40B4-BE49-F238E27FC236}">
                <a16:creationId xmlns:a16="http://schemas.microsoft.com/office/drawing/2014/main" id="{5FC8CB94-4BD5-73B4-0787-B3CE896761FB}"/>
              </a:ext>
            </a:extLst>
          </p:cNvPr>
          <p:cNvSpPr>
            <a:spLocks noChangeArrowheads="1"/>
          </p:cNvSpPr>
          <p:nvPr/>
        </p:nvSpPr>
        <p:spPr bwMode="auto">
          <a:xfrm>
            <a:off x="0" y="28638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54278" name="对象 1">
            <a:extLst>
              <a:ext uri="{FF2B5EF4-FFF2-40B4-BE49-F238E27FC236}">
                <a16:creationId xmlns:a16="http://schemas.microsoft.com/office/drawing/2014/main" id="{4157F5D9-6D23-66C8-6F38-757197C42579}"/>
              </a:ext>
            </a:extLst>
          </p:cNvPr>
          <p:cNvGraphicFramePr>
            <a:graphicFrameLocks noChangeAspect="1"/>
          </p:cNvGraphicFramePr>
          <p:nvPr/>
        </p:nvGraphicFramePr>
        <p:xfrm>
          <a:off x="1979613" y="2420938"/>
          <a:ext cx="5184775" cy="3649662"/>
        </p:xfrm>
        <a:graphic>
          <a:graphicData uri="http://schemas.openxmlformats.org/presentationml/2006/ole">
            <mc:AlternateContent xmlns:mc="http://schemas.openxmlformats.org/markup-compatibility/2006">
              <mc:Choice xmlns:v="urn:schemas-microsoft-com:vml" Requires="v">
                <p:oleObj name="Equation" r:id="rId2" imgW="2273300" imgH="1600200" progId="Equation.DSMT4">
                  <p:embed/>
                </p:oleObj>
              </mc:Choice>
              <mc:Fallback>
                <p:oleObj name="Equation" r:id="rId2" imgW="2273300" imgH="1600200" progId="Equation.DSMT4">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420938"/>
                        <a:ext cx="5184775" cy="364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a:extLst>
              <a:ext uri="{FF2B5EF4-FFF2-40B4-BE49-F238E27FC236}">
                <a16:creationId xmlns:a16="http://schemas.microsoft.com/office/drawing/2014/main" id="{3B98FC7B-6893-8AF7-7357-F2922F82A7B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605837E-9791-4359-9A86-10960413BC80}"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54</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5299" name="Rectangle 2">
            <a:extLst>
              <a:ext uri="{FF2B5EF4-FFF2-40B4-BE49-F238E27FC236}">
                <a16:creationId xmlns:a16="http://schemas.microsoft.com/office/drawing/2014/main" id="{9BE5BD1A-5776-8609-7914-1A59405674BB}"/>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根据德拜模型的晶格热容</a:t>
            </a:r>
          </a:p>
        </p:txBody>
      </p:sp>
      <p:sp>
        <p:nvSpPr>
          <p:cNvPr id="55300" name="Rectangle 4">
            <a:extLst>
              <a:ext uri="{FF2B5EF4-FFF2-40B4-BE49-F238E27FC236}">
                <a16:creationId xmlns:a16="http://schemas.microsoft.com/office/drawing/2014/main" id="{5537DC34-34E0-E78A-2C3D-BA54368ED023}"/>
              </a:ext>
            </a:extLst>
          </p:cNvPr>
          <p:cNvSpPr>
            <a:spLocks noChangeArrowheads="1"/>
          </p:cNvSpPr>
          <p:nvPr/>
        </p:nvSpPr>
        <p:spPr bwMode="auto">
          <a:xfrm>
            <a:off x="0" y="28638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55301" name="对象 7">
            <a:extLst>
              <a:ext uri="{FF2B5EF4-FFF2-40B4-BE49-F238E27FC236}">
                <a16:creationId xmlns:a16="http://schemas.microsoft.com/office/drawing/2014/main" id="{EBFB5D2A-B592-055E-06EB-6BCC9E46B9B8}"/>
              </a:ext>
            </a:extLst>
          </p:cNvPr>
          <p:cNvGraphicFramePr>
            <a:graphicFrameLocks noChangeAspect="1"/>
          </p:cNvGraphicFramePr>
          <p:nvPr/>
        </p:nvGraphicFramePr>
        <p:xfrm>
          <a:off x="395288" y="1125538"/>
          <a:ext cx="8313737" cy="5270500"/>
        </p:xfrm>
        <a:graphic>
          <a:graphicData uri="http://schemas.openxmlformats.org/presentationml/2006/ole">
            <mc:AlternateContent xmlns:mc="http://schemas.openxmlformats.org/markup-compatibility/2006">
              <mc:Choice xmlns:v="urn:schemas-microsoft-com:vml" Requires="v">
                <p:oleObj name="Equation" r:id="rId2" imgW="3644900" imgH="2311400" progId="Equation.DSMT4">
                  <p:embed/>
                </p:oleObj>
              </mc:Choice>
              <mc:Fallback>
                <p:oleObj name="Equation" r:id="rId2" imgW="3644900" imgH="2311400" progId="Equation.DSMT4">
                  <p:embed/>
                  <p:pic>
                    <p:nvPicPr>
                      <p:cNvPr id="0" name="对象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125538"/>
                        <a:ext cx="8313737" cy="527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8A05E763-27A3-08D6-4D1D-FE54AE1BA87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3DB3342-8965-4A6F-9CE5-89D006C1ACE9}"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55</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323" name="Rectangle 2">
            <a:extLst>
              <a:ext uri="{FF2B5EF4-FFF2-40B4-BE49-F238E27FC236}">
                <a16:creationId xmlns:a16="http://schemas.microsoft.com/office/drawing/2014/main" id="{9A05A5E6-F7AF-FF46-2593-79917AD5728A}"/>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德拜温度</a:t>
            </a:r>
          </a:p>
        </p:txBody>
      </p:sp>
      <p:sp>
        <p:nvSpPr>
          <p:cNvPr id="56324" name="Rectangle 3">
            <a:extLst>
              <a:ext uri="{FF2B5EF4-FFF2-40B4-BE49-F238E27FC236}">
                <a16:creationId xmlns:a16="http://schemas.microsoft.com/office/drawing/2014/main" id="{76FA08E6-350F-308C-5FBF-D0911F87F597}"/>
              </a:ext>
            </a:extLst>
          </p:cNvPr>
          <p:cNvSpPr>
            <a:spLocks noGrp="1" noRot="1"/>
          </p:cNvSpPr>
          <p:nvPr>
            <p:ph type="body" idx="1"/>
          </p:nvPr>
        </p:nvSpPr>
        <p:spPr/>
        <p:txBody>
          <a:bodyPr/>
          <a:lstStyle/>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德拜热容函数中只包含一个参数</a:t>
            </a:r>
            <a:r>
              <a:rPr lang="zh-CN" altLang="en-US"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b="1" baseline="-25000">
                <a:latin typeface="Times New Roman" panose="02020603050405020304" pitchFamily="18" charset="0"/>
                <a:ea typeface="微软雅黑" panose="020B0503020204020204" pitchFamily="34" charset="-122"/>
                <a:cs typeface="Times New Roman" panose="02020603050405020304" pitchFamily="18" charset="0"/>
              </a:rPr>
              <a:t>m</a:t>
            </a:r>
          </a:p>
          <a:p>
            <a:pPr eaLnBrk="1" hangingPunct="1"/>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德拜温度</a:t>
            </a:r>
          </a:p>
          <a:p>
            <a:pPr eaLnBrk="1" hangingPunct="1"/>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晶体的热容量特征完全可以由德拜温度确定</a:t>
            </a:r>
          </a:p>
        </p:txBody>
      </p:sp>
      <p:sp>
        <p:nvSpPr>
          <p:cNvPr id="56325" name="Rectangle 5">
            <a:extLst>
              <a:ext uri="{FF2B5EF4-FFF2-40B4-BE49-F238E27FC236}">
                <a16:creationId xmlns:a16="http://schemas.microsoft.com/office/drawing/2014/main" id="{8B9765FB-05BE-8E52-C17F-319CBDAFC710}"/>
              </a:ext>
            </a:extLst>
          </p:cNvPr>
          <p:cNvSpPr>
            <a:spLocks noChangeArrowheads="1"/>
          </p:cNvSpPr>
          <p:nvPr/>
        </p:nvSpPr>
        <p:spPr bwMode="auto">
          <a:xfrm>
            <a:off x="0" y="302101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326" name="Rectangle 7">
            <a:extLst>
              <a:ext uri="{FF2B5EF4-FFF2-40B4-BE49-F238E27FC236}">
                <a16:creationId xmlns:a16="http://schemas.microsoft.com/office/drawing/2014/main" id="{136F2E0D-1A26-F9AA-D5AB-40C29487B82D}"/>
              </a:ext>
            </a:extLst>
          </p:cNvPr>
          <p:cNvSpPr>
            <a:spLocks noChangeArrowheads="1"/>
          </p:cNvSpPr>
          <p:nvPr/>
        </p:nvSpPr>
        <p:spPr bwMode="auto">
          <a:xfrm>
            <a:off x="0" y="17446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56327" name="Object 6">
            <a:extLst>
              <a:ext uri="{FF2B5EF4-FFF2-40B4-BE49-F238E27FC236}">
                <a16:creationId xmlns:a16="http://schemas.microsoft.com/office/drawing/2014/main" id="{1BDEAB86-9457-93BD-45E7-FC8EDF367650}"/>
              </a:ext>
            </a:extLst>
          </p:cNvPr>
          <p:cNvGraphicFramePr>
            <a:graphicFrameLocks noChangeAspect="1"/>
          </p:cNvGraphicFramePr>
          <p:nvPr/>
        </p:nvGraphicFramePr>
        <p:xfrm>
          <a:off x="1670050" y="4724400"/>
          <a:ext cx="6305550" cy="1397000"/>
        </p:xfrm>
        <a:graphic>
          <a:graphicData uri="http://schemas.openxmlformats.org/presentationml/2006/ole">
            <mc:AlternateContent xmlns:mc="http://schemas.openxmlformats.org/markup-compatibility/2006">
              <mc:Choice xmlns:v="urn:schemas-microsoft-com:vml" Requires="v">
                <p:oleObj name="公式" r:id="rId2" imgW="2349500" imgH="520700" progId="Equation.3">
                  <p:embed/>
                </p:oleObj>
              </mc:Choice>
              <mc:Fallback>
                <p:oleObj name="公式" r:id="rId2" imgW="2349500" imgH="5207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0050" y="4724400"/>
                        <a:ext cx="630555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28" name="对象 1">
            <a:extLst>
              <a:ext uri="{FF2B5EF4-FFF2-40B4-BE49-F238E27FC236}">
                <a16:creationId xmlns:a16="http://schemas.microsoft.com/office/drawing/2014/main" id="{069418AD-8C4C-5BC8-A76F-25D0BC76B429}"/>
              </a:ext>
            </a:extLst>
          </p:cNvPr>
          <p:cNvGraphicFramePr>
            <a:graphicFrameLocks noChangeAspect="1"/>
          </p:cNvGraphicFramePr>
          <p:nvPr/>
        </p:nvGraphicFramePr>
        <p:xfrm>
          <a:off x="2959100" y="2773363"/>
          <a:ext cx="1612900" cy="1016000"/>
        </p:xfrm>
        <a:graphic>
          <a:graphicData uri="http://schemas.openxmlformats.org/presentationml/2006/ole">
            <mc:AlternateContent xmlns:mc="http://schemas.openxmlformats.org/markup-compatibility/2006">
              <mc:Choice xmlns:v="urn:schemas-microsoft-com:vml" Requires="v">
                <p:oleObj name="Equation" r:id="rId4" imgW="685800" imgH="431800" progId="Equation.DSMT4">
                  <p:embed/>
                </p:oleObj>
              </mc:Choice>
              <mc:Fallback>
                <p:oleObj name="Equation" r:id="rId4" imgW="685800" imgH="431800" progId="Equation.DSMT4">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9100" y="2773363"/>
                        <a:ext cx="16129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a:extLst>
              <a:ext uri="{FF2B5EF4-FFF2-40B4-BE49-F238E27FC236}">
                <a16:creationId xmlns:a16="http://schemas.microsoft.com/office/drawing/2014/main" id="{35203C47-0894-6F84-899E-377EF7F974D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4665D02-201D-4401-BE58-8052F6401AA9}" type="slidenum">
              <a:rPr lang="en-US" altLang="zh-CN" sz="1200"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56</a:t>
            </a:fld>
            <a:endParaRPr lang="en-US" altLang="zh-CN" sz="1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7347" name="Rectangle 2">
            <a:extLst>
              <a:ext uri="{FF2B5EF4-FFF2-40B4-BE49-F238E27FC236}">
                <a16:creationId xmlns:a16="http://schemas.microsoft.com/office/drawing/2014/main" id="{908EB4A9-1E78-789C-14D4-FE85BA8ECB08}"/>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德拜理论与实验比较</a:t>
            </a:r>
          </a:p>
        </p:txBody>
      </p:sp>
      <p:pic>
        <p:nvPicPr>
          <p:cNvPr id="57348" name="Picture 4">
            <a:extLst>
              <a:ext uri="{FF2B5EF4-FFF2-40B4-BE49-F238E27FC236}">
                <a16:creationId xmlns:a16="http://schemas.microsoft.com/office/drawing/2014/main" id="{C569766F-C0CD-A4D6-3EF0-272DE3F82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1484313"/>
            <a:ext cx="4679950" cy="422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Rectangle 5">
            <a:extLst>
              <a:ext uri="{FF2B5EF4-FFF2-40B4-BE49-F238E27FC236}">
                <a16:creationId xmlns:a16="http://schemas.microsoft.com/office/drawing/2014/main" id="{8BEB0894-0B34-B743-9C04-CC1BF8BC3481}"/>
              </a:ext>
            </a:extLst>
          </p:cNvPr>
          <p:cNvSpPr>
            <a:spLocks noChangeArrowheads="1"/>
          </p:cNvSpPr>
          <p:nvPr/>
        </p:nvSpPr>
        <p:spPr bwMode="auto">
          <a:xfrm>
            <a:off x="2209800" y="5688013"/>
            <a:ext cx="5289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德拜理论与实验比较（镱的测量值） </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a:extLst>
              <a:ext uri="{FF2B5EF4-FFF2-40B4-BE49-F238E27FC236}">
                <a16:creationId xmlns:a16="http://schemas.microsoft.com/office/drawing/2014/main" id="{DD9201A1-FED3-76FD-16EF-4159BB7AED8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064CDBC-D512-4F57-8148-A85096B9EAC1}"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57</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8371" name="Rectangle 2">
            <a:extLst>
              <a:ext uri="{FF2B5EF4-FFF2-40B4-BE49-F238E27FC236}">
                <a16:creationId xmlns:a16="http://schemas.microsoft.com/office/drawing/2014/main" id="{FB24ACF5-F91F-047A-5523-2B5A37110680}"/>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德拜理论的高、低温极限</a:t>
            </a:r>
          </a:p>
        </p:txBody>
      </p:sp>
      <p:sp>
        <p:nvSpPr>
          <p:cNvPr id="58372" name="Rectangle 3">
            <a:extLst>
              <a:ext uri="{FF2B5EF4-FFF2-40B4-BE49-F238E27FC236}">
                <a16:creationId xmlns:a16="http://schemas.microsoft.com/office/drawing/2014/main" id="{535D2CE1-D1FC-8E0C-2BD4-0FAB0270FE30}"/>
              </a:ext>
            </a:extLst>
          </p:cNvPr>
          <p:cNvSpPr>
            <a:spLocks noGrp="1" noRot="1"/>
          </p:cNvSpPr>
          <p:nvPr>
            <p:ph type="body" idx="1"/>
          </p:nvPr>
        </p:nvSpPr>
        <p:spPr/>
        <p:txBody>
          <a:bodyPr/>
          <a:lstStyle/>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高温条件下</a:t>
            </a:r>
          </a:p>
          <a:p>
            <a:pPr eaLnBrk="1" hangingPunct="1"/>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低温条件下</a:t>
            </a:r>
          </a:p>
        </p:txBody>
      </p:sp>
      <p:sp>
        <p:nvSpPr>
          <p:cNvPr id="58373" name="Rectangle 5">
            <a:extLst>
              <a:ext uri="{FF2B5EF4-FFF2-40B4-BE49-F238E27FC236}">
                <a16:creationId xmlns:a16="http://schemas.microsoft.com/office/drawing/2014/main" id="{FC64F135-2483-E05E-65E5-9B4BE1A23B42}"/>
              </a:ext>
            </a:extLst>
          </p:cNvPr>
          <p:cNvSpPr>
            <a:spLocks noChangeArrowheads="1"/>
          </p:cNvSpPr>
          <p:nvPr/>
        </p:nvSpPr>
        <p:spPr bwMode="auto">
          <a:xfrm>
            <a:off x="0" y="30019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58374" name="Object 4">
            <a:extLst>
              <a:ext uri="{FF2B5EF4-FFF2-40B4-BE49-F238E27FC236}">
                <a16:creationId xmlns:a16="http://schemas.microsoft.com/office/drawing/2014/main" id="{CFCDCCDF-9E75-D724-543A-12460066CB18}"/>
              </a:ext>
            </a:extLst>
          </p:cNvPr>
          <p:cNvGraphicFramePr>
            <a:graphicFrameLocks noChangeAspect="1"/>
          </p:cNvGraphicFramePr>
          <p:nvPr/>
        </p:nvGraphicFramePr>
        <p:xfrm>
          <a:off x="2195513" y="4508500"/>
          <a:ext cx="5761037" cy="1768475"/>
        </p:xfrm>
        <a:graphic>
          <a:graphicData uri="http://schemas.openxmlformats.org/presentationml/2006/ole">
            <mc:AlternateContent xmlns:mc="http://schemas.openxmlformats.org/markup-compatibility/2006">
              <mc:Choice xmlns:v="urn:schemas-microsoft-com:vml" Requires="v">
                <p:oleObj name="公式" r:id="rId2" imgW="3086100" imgH="939800" progId="Equation.3">
                  <p:embed/>
                </p:oleObj>
              </mc:Choice>
              <mc:Fallback>
                <p:oleObj name="公式" r:id="rId2" imgW="3086100" imgH="9398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4508500"/>
                        <a:ext cx="5761037"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5" name="Object 6">
            <a:extLst>
              <a:ext uri="{FF2B5EF4-FFF2-40B4-BE49-F238E27FC236}">
                <a16:creationId xmlns:a16="http://schemas.microsoft.com/office/drawing/2014/main" id="{0FE27193-580A-15C0-4B3D-1CD672C85752}"/>
              </a:ext>
            </a:extLst>
          </p:cNvPr>
          <p:cNvGraphicFramePr>
            <a:graphicFrameLocks noGrp="1" noChangeAspect="1"/>
          </p:cNvGraphicFramePr>
          <p:nvPr>
            <p:ph sz="half" idx="4294967295"/>
          </p:nvPr>
        </p:nvGraphicFramePr>
        <p:xfrm>
          <a:off x="2206625" y="2060575"/>
          <a:ext cx="6178550" cy="1890713"/>
        </p:xfrm>
        <a:graphic>
          <a:graphicData uri="http://schemas.openxmlformats.org/presentationml/2006/ole">
            <mc:AlternateContent xmlns:mc="http://schemas.openxmlformats.org/markup-compatibility/2006">
              <mc:Choice xmlns:v="urn:schemas-microsoft-com:vml" Requires="v">
                <p:oleObj name="Equation" r:id="rId4" imgW="3568700" imgH="1092200" progId="Equation.DSMT4">
                  <p:embed/>
                </p:oleObj>
              </mc:Choice>
              <mc:Fallback>
                <p:oleObj name="Equation" r:id="rId4" imgW="3568700" imgH="10922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6625" y="2060575"/>
                        <a:ext cx="6178550"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a:extLst>
              <a:ext uri="{FF2B5EF4-FFF2-40B4-BE49-F238E27FC236}">
                <a16:creationId xmlns:a16="http://schemas.microsoft.com/office/drawing/2014/main" id="{3368ADBF-A137-10E7-0E1C-AF0C7605161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758C1B7-01BF-46BD-93B4-095B6C85E9E5}"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58</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9395" name="Rectangle 2">
            <a:extLst>
              <a:ext uri="{FF2B5EF4-FFF2-40B4-BE49-F238E27FC236}">
                <a16:creationId xmlns:a16="http://schemas.microsoft.com/office/drawing/2014/main" id="{B93756FE-E20A-84D3-9E08-430663DDF509}"/>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德拜</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4000" b="1" baseline="3000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定律</a:t>
            </a:r>
            <a:endParaRPr lang="zh-CN" altLang="en-US" sz="4000" b="1" baseline="3000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9396" name="Rectangle 3">
            <a:extLst>
              <a:ext uri="{FF2B5EF4-FFF2-40B4-BE49-F238E27FC236}">
                <a16:creationId xmlns:a16="http://schemas.microsoft.com/office/drawing/2014/main" id="{F932859E-15C9-49BC-4437-2F27ABA6A407}"/>
              </a:ext>
            </a:extLst>
          </p:cNvPr>
          <p:cNvSpPr>
            <a:spLocks noGrp="1" noRot="1"/>
          </p:cNvSpPr>
          <p:nvPr>
            <p:ph type="body" idx="1"/>
          </p:nvPr>
        </p:nvSpPr>
        <p:spPr/>
        <p:txBody>
          <a:bodyPr/>
          <a:lstStyle/>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在极低温度下晶格热容与</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baseline="3000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成正比</a:t>
            </a:r>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思考：为什么低温下德拜模型的假设是合适的？</a:t>
            </a:r>
          </a:p>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低温区固体热容的</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个来源</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晶格振动</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非局域电子</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铁磁体中的自旋波</a:t>
            </a:r>
          </a:p>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德拜定律仅完全适用于低温非磁性绝缘体</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a:extLst>
              <a:ext uri="{FF2B5EF4-FFF2-40B4-BE49-F238E27FC236}">
                <a16:creationId xmlns:a16="http://schemas.microsoft.com/office/drawing/2014/main" id="{2350700C-CB9B-4FDF-DB25-0B99DA0A5FB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D77BAF8-734C-40ED-80FA-5238A6738213}"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59</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0419" name="Rectangle 2">
            <a:extLst>
              <a:ext uri="{FF2B5EF4-FFF2-40B4-BE49-F238E27FC236}">
                <a16:creationId xmlns:a16="http://schemas.microsoft.com/office/drawing/2014/main" id="{1C735BF5-C2B8-ACAF-7820-AF84CB2DBFEC}"/>
              </a:ext>
            </a:extLst>
          </p:cNvPr>
          <p:cNvSpPr>
            <a:spLocks noGrp="1" noRot="1"/>
          </p:cNvSpPr>
          <p:nvPr>
            <p:ph type="title"/>
          </p:nvPr>
        </p:nvSpPr>
        <p:spPr/>
        <p:txBody>
          <a:bodyPr/>
          <a:lstStyle/>
          <a:p>
            <a:pPr eaLnBrk="1" hangingPunct="1"/>
            <a:r>
              <a:rPr lang="en-US" altLang="zh-CN"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6.4 </a:t>
            </a:r>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晶体的热特性</a:t>
            </a:r>
          </a:p>
        </p:txBody>
      </p:sp>
      <p:sp>
        <p:nvSpPr>
          <p:cNvPr id="60420" name="Rectangle 3">
            <a:extLst>
              <a:ext uri="{FF2B5EF4-FFF2-40B4-BE49-F238E27FC236}">
                <a16:creationId xmlns:a16="http://schemas.microsoft.com/office/drawing/2014/main" id="{66943BB9-20E4-C19D-FF8A-70D3CEBC41C9}"/>
              </a:ext>
            </a:extLst>
          </p:cNvPr>
          <p:cNvSpPr>
            <a:spLocks noGrp="1" noRot="1"/>
          </p:cNvSpPr>
          <p:nvPr>
            <p:ph type="body" idx="1"/>
          </p:nvPr>
        </p:nvSpPr>
        <p:spPr/>
        <p:txBody>
          <a:bodyPr/>
          <a:lstStyle/>
          <a:p>
            <a:pPr eaLnBrk="1" hangingPunct="1"/>
            <a:r>
              <a:rPr lang="en-US" altLang="zh-CN" b="1">
                <a:latin typeface="Times New Roman" panose="02020603050405020304" pitchFamily="18" charset="0"/>
                <a:ea typeface="微软雅黑" panose="020B0503020204020204" pitchFamily="34" charset="-122"/>
                <a:cs typeface="Times New Roman" panose="02020603050405020304" pitchFamily="18" charset="0"/>
              </a:rPr>
              <a:t>6.4.1</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 晶格热容</a:t>
            </a:r>
          </a:p>
          <a:p>
            <a:pPr lvl="1" eaLnBrk="1" hangingPunct="1">
              <a:buFont typeface="Arial" panose="020B0604020202020204" pitchFamily="34" charset="0"/>
              <a:buNone/>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6.4.1.1</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 经典理论</a:t>
            </a:r>
          </a:p>
          <a:p>
            <a:pPr lvl="1" eaLnBrk="1" hangingPunct="1">
              <a:buFont typeface="Arial" panose="020B0604020202020204" pitchFamily="34" charset="0"/>
              <a:buNone/>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6.4.1.2</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 量子理论（爱因斯坦模型和德拜模型）</a:t>
            </a:r>
          </a:p>
          <a:p>
            <a:pPr eaLnBrk="1" hangingPunct="1"/>
            <a:r>
              <a:rPr lang="en-US" altLang="zh-CN"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6.4.2</a:t>
            </a:r>
            <a:r>
              <a:rPr lang="zh-CN" altLang="en-US"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晶格的热传导</a:t>
            </a:r>
          </a:p>
          <a:p>
            <a:pPr lvl="1" eaLnBrk="1" hangingPunct="1">
              <a:buFont typeface="Arial" panose="020B0604020202020204" pitchFamily="34" charset="0"/>
              <a:buNone/>
            </a:pPr>
            <a:r>
              <a:rPr lang="en-US" altLang="zh-CN"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6.4.2.1</a:t>
            </a:r>
            <a:r>
              <a:rPr lang="zh-CN" altLang="en-US"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声子气体的热传导</a:t>
            </a:r>
            <a:r>
              <a:rPr lang="zh-CN" altLang="en-US" b="1">
                <a:solidFill>
                  <a:srgbClr val="0000FF"/>
                </a:solidFill>
                <a:latin typeface="微软雅黑" panose="020B0503020204020204" pitchFamily="34" charset="-122"/>
                <a:ea typeface="微软雅黑" panose="020B0503020204020204" pitchFamily="34" charset="-122"/>
                <a:cs typeface="Arial" panose="020B0604020202020204" pitchFamily="34" charset="0"/>
              </a:rPr>
              <a:t>（讲义</a:t>
            </a:r>
            <a:r>
              <a:rPr lang="en-US" altLang="zh-CN" b="1">
                <a:solidFill>
                  <a:srgbClr val="0000FF"/>
                </a:solidFill>
                <a:latin typeface="微软雅黑" panose="020B0503020204020204" pitchFamily="34" charset="-122"/>
                <a:ea typeface="微软雅黑" panose="020B0503020204020204" pitchFamily="34" charset="-122"/>
                <a:cs typeface="Arial" panose="020B0604020202020204" pitchFamily="34" charset="0"/>
              </a:rPr>
              <a:t>P155</a:t>
            </a:r>
            <a:r>
              <a:rPr lang="zh-CN" altLang="en-US"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buFont typeface="Arial" panose="020B0604020202020204" pitchFamily="34" charset="0"/>
              <a:buNone/>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6.4.2.2</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 声子碰撞</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非简谐作用</a:t>
            </a:r>
          </a:p>
          <a:p>
            <a:pPr eaLnBrk="1" hangingPunct="1"/>
            <a:r>
              <a:rPr lang="en-US" altLang="zh-CN" b="1">
                <a:latin typeface="Times New Roman" panose="02020603050405020304" pitchFamily="18" charset="0"/>
                <a:ea typeface="微软雅黑" panose="020B0503020204020204" pitchFamily="34" charset="-122"/>
                <a:cs typeface="Times New Roman" panose="02020603050405020304" pitchFamily="18" charset="0"/>
              </a:rPr>
              <a:t>6.4.3</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 晶格的热膨胀</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5A169A42-74CA-1E67-BA28-05239473CD26}"/>
              </a:ext>
            </a:extLst>
          </p:cNvPr>
          <p:cNvSpPr>
            <a:spLocks noGrp="1"/>
          </p:cNvSpPr>
          <p:nvPr>
            <p:ph type="title"/>
          </p:nvPr>
        </p:nvSpPr>
        <p:spPr>
          <a:xfrm>
            <a:off x="457200" y="44450"/>
            <a:ext cx="8229600" cy="1143000"/>
          </a:xfrm>
        </p:spPr>
        <p:txBody>
          <a:bodyPr/>
          <a:lstStyle/>
          <a:p>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晶格振动的量子化</a:t>
            </a:r>
          </a:p>
        </p:txBody>
      </p:sp>
      <p:sp>
        <p:nvSpPr>
          <p:cNvPr id="6147" name="内容占位符 2">
            <a:extLst>
              <a:ext uri="{FF2B5EF4-FFF2-40B4-BE49-F238E27FC236}">
                <a16:creationId xmlns:a16="http://schemas.microsoft.com/office/drawing/2014/main" id="{5B17615F-1FB9-1FB6-7F29-018D96BAA80F}"/>
              </a:ext>
            </a:extLst>
          </p:cNvPr>
          <p:cNvSpPr>
            <a:spLocks noGrp="1"/>
          </p:cNvSpPr>
          <p:nvPr>
            <p:ph idx="1"/>
          </p:nvPr>
        </p:nvSpPr>
        <p:spPr>
          <a:xfrm>
            <a:off x="457200" y="1125538"/>
            <a:ext cx="8229600" cy="3240087"/>
          </a:xfrm>
        </p:spPr>
        <p:txBody>
          <a:bodyPr/>
          <a:lstStyle/>
          <a:p>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在晶格振动的经典化描述中，给出了每一个原子位移的波动表达</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u</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u</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中涉及到的频率</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ω</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和波矢</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须满足特定的色散关系，同时引入周期性边界条件使</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只能取离散的</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个值</a:t>
            </a:r>
            <a:endParaRPr lang="en-US" altLang="zh-CN" sz="2800" b="1">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每一个原子实际的振动，可看成</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个简谐振动的叠加，每一个简谐振动的模式对应第一布里渊区里的一点</a:t>
            </a:r>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0244" name="灯片编号占位符 5">
            <a:extLst>
              <a:ext uri="{FF2B5EF4-FFF2-40B4-BE49-F238E27FC236}">
                <a16:creationId xmlns:a16="http://schemas.microsoft.com/office/drawing/2014/main" id="{67615C2D-43FF-ACED-AB5D-75B5D778F00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9BD902-C36A-43E6-B2FA-64AE21B9582C}"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6</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组合 1">
            <a:extLst>
              <a:ext uri="{FF2B5EF4-FFF2-40B4-BE49-F238E27FC236}">
                <a16:creationId xmlns:a16="http://schemas.microsoft.com/office/drawing/2014/main" id="{EAB37164-D9E0-CB2A-CBF2-6EF223086E7F}"/>
              </a:ext>
            </a:extLst>
          </p:cNvPr>
          <p:cNvGrpSpPr>
            <a:grpSpLocks/>
          </p:cNvGrpSpPr>
          <p:nvPr/>
        </p:nvGrpSpPr>
        <p:grpSpPr bwMode="auto">
          <a:xfrm>
            <a:off x="1960563" y="3933825"/>
            <a:ext cx="5222875" cy="2765425"/>
            <a:chOff x="1835150" y="4005263"/>
            <a:chExt cx="5222762" cy="2765127"/>
          </a:xfrm>
        </p:grpSpPr>
        <p:pic>
          <p:nvPicPr>
            <p:cNvPr id="10246" name="Picture 5">
              <a:extLst>
                <a:ext uri="{FF2B5EF4-FFF2-40B4-BE49-F238E27FC236}">
                  <a16:creationId xmlns:a16="http://schemas.microsoft.com/office/drawing/2014/main" id="{748327D8-FBF6-C925-5BBD-A45CD14C08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8150" y="4005263"/>
              <a:ext cx="1357313"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6">
              <a:extLst>
                <a:ext uri="{FF2B5EF4-FFF2-40B4-BE49-F238E27FC236}">
                  <a16:creationId xmlns:a16="http://schemas.microsoft.com/office/drawing/2014/main" id="{69C1AA34-93DC-3B75-1D9F-910D55AFE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5430838"/>
              <a:ext cx="1295400"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8">
              <a:extLst>
                <a:ext uri="{FF2B5EF4-FFF2-40B4-BE49-F238E27FC236}">
                  <a16:creationId xmlns:a16="http://schemas.microsoft.com/office/drawing/2014/main" id="{2AAA5D98-3CFC-32D3-7ACA-5FCC76624E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4724400"/>
              <a:ext cx="17272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流程图: 联系 14">
              <a:extLst>
                <a:ext uri="{FF2B5EF4-FFF2-40B4-BE49-F238E27FC236}">
                  <a16:creationId xmlns:a16="http://schemas.microsoft.com/office/drawing/2014/main" id="{4069026C-5945-3273-B12D-C15AF6DC8F14}"/>
                </a:ext>
              </a:extLst>
            </p:cNvPr>
            <p:cNvSpPr/>
            <p:nvPr/>
          </p:nvSpPr>
          <p:spPr>
            <a:xfrm>
              <a:off x="1835150" y="4868770"/>
              <a:ext cx="1008040" cy="10079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原子</a:t>
              </a:r>
            </a:p>
          </p:txBody>
        </p:sp>
        <p:sp>
          <p:nvSpPr>
            <p:cNvPr id="10250" name="矩形 17">
              <a:extLst>
                <a:ext uri="{FF2B5EF4-FFF2-40B4-BE49-F238E27FC236}">
                  <a16:creationId xmlns:a16="http://schemas.microsoft.com/office/drawing/2014/main" id="{3474662C-641F-1A39-747C-966D4D2ACCE1}"/>
                </a:ext>
              </a:extLst>
            </p:cNvPr>
            <p:cNvSpPr>
              <a:spLocks noChangeArrowheads="1"/>
            </p:cNvSpPr>
            <p:nvPr/>
          </p:nvSpPr>
          <p:spPr bwMode="auto">
            <a:xfrm>
              <a:off x="3136900" y="6008688"/>
              <a:ext cx="1722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实际的振动</a:t>
              </a:r>
            </a:p>
          </p:txBody>
        </p:sp>
        <p:sp>
          <p:nvSpPr>
            <p:cNvPr id="10251" name="矩形 18">
              <a:extLst>
                <a:ext uri="{FF2B5EF4-FFF2-40B4-BE49-F238E27FC236}">
                  <a16:creationId xmlns:a16="http://schemas.microsoft.com/office/drawing/2014/main" id="{573133CF-0AF5-1729-3CE7-EF322C781E5C}"/>
                </a:ext>
              </a:extLst>
            </p:cNvPr>
            <p:cNvSpPr>
              <a:spLocks noChangeArrowheads="1"/>
            </p:cNvSpPr>
            <p:nvPr/>
          </p:nvSpPr>
          <p:spPr bwMode="auto">
            <a:xfrm>
              <a:off x="5449888" y="6308725"/>
              <a:ext cx="15969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简谐振动</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252" name="矩形 16">
              <a:extLst>
                <a:ext uri="{FF2B5EF4-FFF2-40B4-BE49-F238E27FC236}">
                  <a16:creationId xmlns:a16="http://schemas.microsoft.com/office/drawing/2014/main" id="{22D047AE-DBC6-6A94-71FB-F173998A6F91}"/>
                </a:ext>
              </a:extLst>
            </p:cNvPr>
            <p:cNvSpPr>
              <a:spLocks noChangeArrowheads="1"/>
            </p:cNvSpPr>
            <p:nvPr/>
          </p:nvSpPr>
          <p:spPr bwMode="auto">
            <a:xfrm>
              <a:off x="5461000" y="4911725"/>
              <a:ext cx="15969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简谐振动</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a:extLst>
              <a:ext uri="{FF2B5EF4-FFF2-40B4-BE49-F238E27FC236}">
                <a16:creationId xmlns:a16="http://schemas.microsoft.com/office/drawing/2014/main" id="{A1B6A303-C92D-4B08-0CF1-C3230E7D6B7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B4D315B-31B0-4D3A-915D-4486F9E09291}"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60</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1443" name="Rectangle 2">
            <a:extLst>
              <a:ext uri="{FF2B5EF4-FFF2-40B4-BE49-F238E27FC236}">
                <a16:creationId xmlns:a16="http://schemas.microsoft.com/office/drawing/2014/main" id="{6F08F361-EC39-0B00-41F8-0B47524412FD}"/>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热传导现象</a:t>
            </a:r>
          </a:p>
        </p:txBody>
      </p:sp>
      <p:sp>
        <p:nvSpPr>
          <p:cNvPr id="61444" name="Rectangle 3">
            <a:extLst>
              <a:ext uri="{FF2B5EF4-FFF2-40B4-BE49-F238E27FC236}">
                <a16:creationId xmlns:a16="http://schemas.microsoft.com/office/drawing/2014/main" id="{AC1067E1-ABC6-5DEC-A90F-6D92EB424D4C}"/>
              </a:ext>
            </a:extLst>
          </p:cNvPr>
          <p:cNvSpPr>
            <a:spLocks noGrp="1" noRot="1"/>
          </p:cNvSpPr>
          <p:nvPr>
            <p:ph type="body" idx="1"/>
          </p:nvPr>
        </p:nvSpPr>
        <p:spPr/>
        <p:txBody>
          <a:bodyPr/>
          <a:lstStyle/>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固体中温度分布不均匀时，将会有热能从高温区域流向低温区域</a:t>
            </a:r>
          </a:p>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热流密度 </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j</a:t>
            </a:r>
          </a:p>
          <a:p>
            <a:pPr lvl="1" eaLnBrk="1" hangingPunct="1"/>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单位时间内通过单位截面传输的热能</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 </a:t>
            </a:r>
          </a:p>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热流密度与温度梯度呈正比</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比例系数</a:t>
            </a:r>
            <a:r>
              <a:rPr lang="zh-CN" altLang="en-US"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称为热传导系数或者热导率 </a:t>
            </a:r>
          </a:p>
        </p:txBody>
      </p:sp>
      <p:sp>
        <p:nvSpPr>
          <p:cNvPr id="61445" name="Rectangle 5">
            <a:extLst>
              <a:ext uri="{FF2B5EF4-FFF2-40B4-BE49-F238E27FC236}">
                <a16:creationId xmlns:a16="http://schemas.microsoft.com/office/drawing/2014/main" id="{829FC98D-7E9B-1E92-6F3F-68EBB6CAC016}"/>
              </a:ext>
            </a:extLst>
          </p:cNvPr>
          <p:cNvSpPr>
            <a:spLocks noChangeArrowheads="1"/>
          </p:cNvSpPr>
          <p:nvPr/>
        </p:nvSpPr>
        <p:spPr bwMode="auto">
          <a:xfrm>
            <a:off x="0" y="3049588"/>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1446" name="Object 4">
            <a:extLst>
              <a:ext uri="{FF2B5EF4-FFF2-40B4-BE49-F238E27FC236}">
                <a16:creationId xmlns:a16="http://schemas.microsoft.com/office/drawing/2014/main" id="{C2DAE7E8-A9EB-0A78-8C94-E60EA7531DA0}"/>
              </a:ext>
            </a:extLst>
          </p:cNvPr>
          <p:cNvGraphicFramePr>
            <a:graphicFrameLocks noChangeAspect="1"/>
          </p:cNvGraphicFramePr>
          <p:nvPr/>
        </p:nvGraphicFramePr>
        <p:xfrm>
          <a:off x="2555875" y="5013325"/>
          <a:ext cx="1747838" cy="995363"/>
        </p:xfrm>
        <a:graphic>
          <a:graphicData uri="http://schemas.openxmlformats.org/presentationml/2006/ole">
            <mc:AlternateContent xmlns:mc="http://schemas.openxmlformats.org/markup-compatibility/2006">
              <mc:Choice xmlns:v="urn:schemas-microsoft-com:vml" Requires="v">
                <p:oleObj name="公式" r:id="rId2" imgW="685800" imgH="393700" progId="Equation.3">
                  <p:embed/>
                </p:oleObj>
              </mc:Choice>
              <mc:Fallback>
                <p:oleObj name="公式" r:id="rId2" imgW="685800" imgH="3937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5013325"/>
                        <a:ext cx="1747838"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a:extLst>
              <a:ext uri="{FF2B5EF4-FFF2-40B4-BE49-F238E27FC236}">
                <a16:creationId xmlns:a16="http://schemas.microsoft.com/office/drawing/2014/main" id="{257F0D35-16AD-A92D-42AB-237FDB0D29D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F1B2742-C9E8-4FE0-A331-A99DB47F6787}"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61</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2467" name="Rectangle 2">
            <a:extLst>
              <a:ext uri="{FF2B5EF4-FFF2-40B4-BE49-F238E27FC236}">
                <a16:creationId xmlns:a16="http://schemas.microsoft.com/office/drawing/2014/main" id="{91695A8C-79AB-8973-E1F3-3889740DB69F}"/>
              </a:ext>
            </a:extLst>
          </p:cNvPr>
          <p:cNvSpPr>
            <a:spLocks noGrp="1" noRot="1"/>
          </p:cNvSpPr>
          <p:nvPr>
            <p:ph type="title"/>
          </p:nvPr>
        </p:nvSpPr>
        <p:spPr>
          <a:xfrm>
            <a:off x="301625" y="188913"/>
            <a:ext cx="8540750" cy="739775"/>
          </a:xfrm>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声子“气体”传热的物理过程</a:t>
            </a:r>
          </a:p>
        </p:txBody>
      </p:sp>
      <p:sp>
        <p:nvSpPr>
          <p:cNvPr id="62468" name="Rectangle 3">
            <a:extLst>
              <a:ext uri="{FF2B5EF4-FFF2-40B4-BE49-F238E27FC236}">
                <a16:creationId xmlns:a16="http://schemas.microsoft.com/office/drawing/2014/main" id="{70BA073F-981B-68FA-E1B7-AB3A4AE89462}"/>
              </a:ext>
            </a:extLst>
          </p:cNvPr>
          <p:cNvSpPr>
            <a:spLocks noGrp="1" noRot="1"/>
          </p:cNvSpPr>
          <p:nvPr>
            <p:ph type="body" idx="1"/>
          </p:nvPr>
        </p:nvSpPr>
        <p:spPr>
          <a:xfrm>
            <a:off x="301625" y="857250"/>
            <a:ext cx="8540750" cy="5524500"/>
          </a:xfrm>
        </p:spPr>
        <p:txBody>
          <a:bodyPr/>
          <a:lstStyle/>
          <a:p>
            <a:pPr eaLnBrk="1" hangingPunct="1"/>
            <a:r>
              <a:rPr lang="en-US" altLang="zh-CN" b="1">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声子”</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气体，模式平均声子数</a:t>
            </a:r>
          </a:p>
          <a:p>
            <a:pPr eaLnBrk="1" hangingPunct="1"/>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存在温度梯度，“声子”气体的密度分布不均匀</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高温区声子密度高，低温区声子密度低</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“声子”气体在</a:t>
            </a:r>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无规则的运动</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基础上产生</a:t>
            </a:r>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平均定向运动</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，即扩散运动</a:t>
            </a:r>
          </a:p>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晶格热传导可以看作声子扩散运动的结果</a:t>
            </a:r>
          </a:p>
        </p:txBody>
      </p:sp>
      <p:sp>
        <p:nvSpPr>
          <p:cNvPr id="62469" name="Rectangle 5">
            <a:extLst>
              <a:ext uri="{FF2B5EF4-FFF2-40B4-BE49-F238E27FC236}">
                <a16:creationId xmlns:a16="http://schemas.microsoft.com/office/drawing/2014/main" id="{6EC0D4FA-0A93-F0FC-F648-34A2C363F51D}"/>
              </a:ext>
            </a:extLst>
          </p:cNvPr>
          <p:cNvSpPr>
            <a:spLocks noChangeArrowheads="1"/>
          </p:cNvSpPr>
          <p:nvPr/>
        </p:nvSpPr>
        <p:spPr bwMode="auto">
          <a:xfrm>
            <a:off x="0" y="28638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2470" name="对象 1">
            <a:extLst>
              <a:ext uri="{FF2B5EF4-FFF2-40B4-BE49-F238E27FC236}">
                <a16:creationId xmlns:a16="http://schemas.microsoft.com/office/drawing/2014/main" id="{AE687CCA-3506-AE93-2603-764A4A31C0CE}"/>
              </a:ext>
            </a:extLst>
          </p:cNvPr>
          <p:cNvGraphicFramePr>
            <a:graphicFrameLocks noChangeAspect="1"/>
          </p:cNvGraphicFramePr>
          <p:nvPr/>
        </p:nvGraphicFramePr>
        <p:xfrm>
          <a:off x="1835150" y="1557338"/>
          <a:ext cx="4030663" cy="1570037"/>
        </p:xfrm>
        <a:graphic>
          <a:graphicData uri="http://schemas.openxmlformats.org/presentationml/2006/ole">
            <mc:AlternateContent xmlns:mc="http://schemas.openxmlformats.org/markup-compatibility/2006">
              <mc:Choice xmlns:v="urn:schemas-microsoft-com:vml" Requires="v">
                <p:oleObj name="Equation" r:id="rId2" imgW="1955800" imgH="762000" progId="Equation.DSMT4">
                  <p:embed/>
                </p:oleObj>
              </mc:Choice>
              <mc:Fallback>
                <p:oleObj name="Equation" r:id="rId2" imgW="1955800" imgH="762000" progId="Equation.DSMT4">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1557338"/>
                        <a:ext cx="40306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a:extLst>
              <a:ext uri="{FF2B5EF4-FFF2-40B4-BE49-F238E27FC236}">
                <a16:creationId xmlns:a16="http://schemas.microsoft.com/office/drawing/2014/main" id="{DCFF049A-91F8-61CF-4823-AE2461DCCF3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8503E3E-089E-4BB4-BCDE-97FD2C0DA537}"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62</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3491" name="Rectangle 2">
            <a:extLst>
              <a:ext uri="{FF2B5EF4-FFF2-40B4-BE49-F238E27FC236}">
                <a16:creationId xmlns:a16="http://schemas.microsoft.com/office/drawing/2014/main" id="{CB304D22-E882-7AF5-8279-D1FB9E7A9DEE}"/>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借用气体动力学的热导率理论</a:t>
            </a:r>
          </a:p>
        </p:txBody>
      </p:sp>
      <p:sp>
        <p:nvSpPr>
          <p:cNvPr id="63492" name="Rectangle 3">
            <a:extLst>
              <a:ext uri="{FF2B5EF4-FFF2-40B4-BE49-F238E27FC236}">
                <a16:creationId xmlns:a16="http://schemas.microsoft.com/office/drawing/2014/main" id="{9A5515C4-F38D-2FD9-016C-DA040742576B}"/>
              </a:ext>
            </a:extLst>
          </p:cNvPr>
          <p:cNvSpPr>
            <a:spLocks noGrp="1" noRot="1"/>
          </p:cNvSpPr>
          <p:nvPr>
            <p:ph type="body" idx="1"/>
          </p:nvPr>
        </p:nvSpPr>
        <p:spPr/>
        <p:txBody>
          <a:bodyPr/>
          <a:lstStyle/>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热导率公式</a:t>
            </a:r>
          </a:p>
          <a:p>
            <a:pPr eaLnBrk="1" hangingPunct="1"/>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r>
              <a:rPr lang="en-US" altLang="zh-CN" b="1" i="1">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b="1" i="1" baseline="-2500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是声子（格波）决定的单位体积热容</a:t>
            </a:r>
          </a:p>
          <a:p>
            <a:pPr lvl="1" eaLnBrk="1" hangingPunct="1"/>
            <a:r>
              <a:rPr lang="el-GR" altLang="zh-CN" b="1" i="1">
                <a:latin typeface="Times New Roman" panose="02020603050405020304" pitchFamily="18" charset="0"/>
                <a:ea typeface="微软雅黑" panose="020B0503020204020204" pitchFamily="34" charset="-122"/>
                <a:cs typeface="Times New Roman" panose="02020603050405020304" pitchFamily="18" charset="0"/>
              </a:rPr>
              <a:t>υ</a:t>
            </a:r>
            <a:r>
              <a:rPr lang="en-US" altLang="zh-CN" b="1" baseline="-2500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是声子的平均速度（可用固体声速代替）</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是声子的平均自由程</a:t>
            </a:r>
          </a:p>
        </p:txBody>
      </p:sp>
      <p:graphicFrame>
        <p:nvGraphicFramePr>
          <p:cNvPr id="63493" name="Object 4">
            <a:extLst>
              <a:ext uri="{FF2B5EF4-FFF2-40B4-BE49-F238E27FC236}">
                <a16:creationId xmlns:a16="http://schemas.microsoft.com/office/drawing/2014/main" id="{84A6AE50-980D-7409-803A-219469DD179D}"/>
              </a:ext>
            </a:extLst>
          </p:cNvPr>
          <p:cNvGraphicFramePr>
            <a:graphicFrameLocks noChangeAspect="1"/>
          </p:cNvGraphicFramePr>
          <p:nvPr/>
        </p:nvGraphicFramePr>
        <p:xfrm>
          <a:off x="2268538" y="2205038"/>
          <a:ext cx="2159000" cy="1149350"/>
        </p:xfrm>
        <a:graphic>
          <a:graphicData uri="http://schemas.openxmlformats.org/presentationml/2006/ole">
            <mc:AlternateContent xmlns:mc="http://schemas.openxmlformats.org/markup-compatibility/2006">
              <mc:Choice xmlns:v="urn:schemas-microsoft-com:vml" Requires="v">
                <p:oleObj name="Equation" r:id="rId2" imgW="736280" imgH="393529" progId="Equation.DSMT4">
                  <p:embed/>
                </p:oleObj>
              </mc:Choice>
              <mc:Fallback>
                <p:oleObj name="Equation" r:id="rId2" imgW="736280" imgH="393529"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2205038"/>
                        <a:ext cx="215900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a:extLst>
              <a:ext uri="{FF2B5EF4-FFF2-40B4-BE49-F238E27FC236}">
                <a16:creationId xmlns:a16="http://schemas.microsoft.com/office/drawing/2014/main" id="{B2CEFFA2-FF94-F610-8218-A58CCB917A4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8ECCD83-D7B0-4B73-BCFE-1ACC24175435}"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63</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4515" name="Rectangle 2">
            <a:extLst>
              <a:ext uri="{FF2B5EF4-FFF2-40B4-BE49-F238E27FC236}">
                <a16:creationId xmlns:a16="http://schemas.microsoft.com/office/drawing/2014/main" id="{EB00586A-0CA5-A00E-809C-E4475468502B}"/>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声子的平均自由程</a:t>
            </a:r>
          </a:p>
        </p:txBody>
      </p:sp>
      <p:sp>
        <p:nvSpPr>
          <p:cNvPr id="64516" name="Rectangle 3">
            <a:extLst>
              <a:ext uri="{FF2B5EF4-FFF2-40B4-BE49-F238E27FC236}">
                <a16:creationId xmlns:a16="http://schemas.microsoft.com/office/drawing/2014/main" id="{23D8190E-1090-277D-0974-E14B90E7B8D0}"/>
              </a:ext>
            </a:extLst>
          </p:cNvPr>
          <p:cNvSpPr>
            <a:spLocks noGrp="1" noRot="1"/>
          </p:cNvSpPr>
          <p:nvPr>
            <p:ph type="body" idx="1"/>
          </p:nvPr>
        </p:nvSpPr>
        <p:spPr/>
        <p:txBody>
          <a:bodyPr/>
          <a:lstStyle/>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声子平均自由程</a:t>
            </a:r>
          </a:p>
          <a:p>
            <a:pPr lvl="1" eaLnBrk="1" hangingPunct="1"/>
            <a:r>
              <a:rPr lang="zh-CN" altLang="en-US"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声子之间的相互碰撞</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决定</a:t>
            </a:r>
            <a:r>
              <a:rPr lang="zh-CN" altLang="en-US"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b="1" baseline="-25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1</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固体中缺陷和边界对声子的散射</a:t>
            </a:r>
            <a:r>
              <a:rPr lang="zh-CN" altLang="en-US"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b="1" baseline="-25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2</a:t>
            </a:r>
          </a:p>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总平均自由程</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总平均自由程的倒数等于各平均自由程倒数之和 </a:t>
            </a:r>
          </a:p>
        </p:txBody>
      </p:sp>
      <p:graphicFrame>
        <p:nvGraphicFramePr>
          <p:cNvPr id="64517" name="Object 6">
            <a:extLst>
              <a:ext uri="{FF2B5EF4-FFF2-40B4-BE49-F238E27FC236}">
                <a16:creationId xmlns:a16="http://schemas.microsoft.com/office/drawing/2014/main" id="{B2E26F05-CB4C-7593-389F-82A7272948F1}"/>
              </a:ext>
            </a:extLst>
          </p:cNvPr>
          <p:cNvGraphicFramePr>
            <a:graphicFrameLocks noGrp="1" noChangeAspect="1"/>
          </p:cNvGraphicFramePr>
          <p:nvPr>
            <p:ph sz="half" idx="4294967295"/>
          </p:nvPr>
        </p:nvGraphicFramePr>
        <p:xfrm>
          <a:off x="2843213" y="4581525"/>
          <a:ext cx="1871662" cy="1247775"/>
        </p:xfrm>
        <a:graphic>
          <a:graphicData uri="http://schemas.openxmlformats.org/presentationml/2006/ole">
            <mc:AlternateContent xmlns:mc="http://schemas.openxmlformats.org/markup-compatibility/2006">
              <mc:Choice xmlns:v="urn:schemas-microsoft-com:vml" Requires="v">
                <p:oleObj name="公式" r:id="rId2" imgW="647700" imgH="431800" progId="Equation.3">
                  <p:embed/>
                </p:oleObj>
              </mc:Choice>
              <mc:Fallback>
                <p:oleObj name="公式" r:id="rId2" imgW="647700" imgH="4318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4581525"/>
                        <a:ext cx="1871662" cy="1247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a:extLst>
              <a:ext uri="{FF2B5EF4-FFF2-40B4-BE49-F238E27FC236}">
                <a16:creationId xmlns:a16="http://schemas.microsoft.com/office/drawing/2014/main" id="{B5C70E29-997A-3052-1E88-F5298336B22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DD62B2D-B80D-44CB-A299-5ED1AC0F87DF}"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64</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5539" name="Rectangle 2">
            <a:extLst>
              <a:ext uri="{FF2B5EF4-FFF2-40B4-BE49-F238E27FC236}">
                <a16:creationId xmlns:a16="http://schemas.microsoft.com/office/drawing/2014/main" id="{DC251AC6-79B0-6131-BAD5-B0B393B7D0F3}"/>
              </a:ext>
            </a:extLst>
          </p:cNvPr>
          <p:cNvSpPr>
            <a:spLocks noGrp="1" noRot="1"/>
          </p:cNvSpPr>
          <p:nvPr>
            <p:ph type="title"/>
          </p:nvPr>
        </p:nvSpPr>
        <p:spPr/>
        <p:txBody>
          <a:bodyPr/>
          <a:lstStyle/>
          <a:p>
            <a:pPr eaLnBrk="1" hangingPunct="1"/>
            <a:r>
              <a:rPr lang="en-US" altLang="zh-CN"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6.4 </a:t>
            </a:r>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晶体的热特性</a:t>
            </a:r>
          </a:p>
        </p:txBody>
      </p:sp>
      <p:sp>
        <p:nvSpPr>
          <p:cNvPr id="65540" name="Rectangle 3">
            <a:extLst>
              <a:ext uri="{FF2B5EF4-FFF2-40B4-BE49-F238E27FC236}">
                <a16:creationId xmlns:a16="http://schemas.microsoft.com/office/drawing/2014/main" id="{3E701BCC-A7FB-A6BC-617B-5802D3B4FE8A}"/>
              </a:ext>
            </a:extLst>
          </p:cNvPr>
          <p:cNvSpPr>
            <a:spLocks noGrp="1" noRot="1"/>
          </p:cNvSpPr>
          <p:nvPr>
            <p:ph type="body" idx="1"/>
          </p:nvPr>
        </p:nvSpPr>
        <p:spPr/>
        <p:txBody>
          <a:bodyPr/>
          <a:lstStyle/>
          <a:p>
            <a:pPr eaLnBrk="1" hangingPunct="1"/>
            <a:r>
              <a:rPr lang="en-US" altLang="zh-CN" b="1">
                <a:latin typeface="Times New Roman" panose="02020603050405020304" pitchFamily="18" charset="0"/>
                <a:ea typeface="微软雅黑" panose="020B0503020204020204" pitchFamily="34" charset="-122"/>
                <a:cs typeface="Times New Roman" panose="02020603050405020304" pitchFamily="18" charset="0"/>
              </a:rPr>
              <a:t>6.4.1</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 晶格热容</a:t>
            </a:r>
          </a:p>
          <a:p>
            <a:pPr lvl="1" eaLnBrk="1" hangingPunct="1">
              <a:buFont typeface="Arial" panose="020B0604020202020204" pitchFamily="34" charset="0"/>
              <a:buNone/>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6.4.1.1</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 经典理论</a:t>
            </a:r>
          </a:p>
          <a:p>
            <a:pPr lvl="1" eaLnBrk="1" hangingPunct="1">
              <a:buFont typeface="Arial" panose="020B0604020202020204" pitchFamily="34" charset="0"/>
              <a:buNone/>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6.4.1.2</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 量子理论（爱因斯坦模型和德拜模型）</a:t>
            </a:r>
          </a:p>
          <a:p>
            <a:pPr eaLnBrk="1" hangingPunct="1"/>
            <a:r>
              <a:rPr lang="en-US" altLang="zh-CN"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6.4.2</a:t>
            </a:r>
            <a:r>
              <a:rPr lang="zh-CN" altLang="en-US"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晶格的热传导</a:t>
            </a:r>
          </a:p>
          <a:p>
            <a:pPr lvl="1" eaLnBrk="1" hangingPunct="1">
              <a:buFont typeface="Arial" panose="020B0604020202020204" pitchFamily="34" charset="0"/>
              <a:buNone/>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6.4.2.1</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 声子气体的热传导</a:t>
            </a:r>
          </a:p>
          <a:p>
            <a:pPr lvl="1" eaLnBrk="1" hangingPunct="1">
              <a:buFont typeface="Arial" panose="020B0604020202020204" pitchFamily="34" charset="0"/>
              <a:buNone/>
            </a:pPr>
            <a:r>
              <a:rPr lang="en-US" altLang="zh-CN"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6.4.2.2</a:t>
            </a:r>
            <a:r>
              <a:rPr lang="zh-CN" altLang="en-US"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声子碰撞</a:t>
            </a:r>
            <a:r>
              <a:rPr lang="en-US" altLang="zh-CN"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非简谐作用</a:t>
            </a:r>
            <a:r>
              <a:rPr lang="zh-CN" altLang="en-US" b="1">
                <a:solidFill>
                  <a:srgbClr val="0000FF"/>
                </a:solidFill>
                <a:latin typeface="微软雅黑" panose="020B0503020204020204" pitchFamily="34" charset="-122"/>
                <a:ea typeface="微软雅黑" panose="020B0503020204020204" pitchFamily="34" charset="-122"/>
                <a:cs typeface="Arial" panose="020B0604020202020204" pitchFamily="34" charset="0"/>
              </a:rPr>
              <a:t>（教材</a:t>
            </a:r>
            <a:r>
              <a:rPr lang="en-US" altLang="zh-CN" b="1">
                <a:solidFill>
                  <a:srgbClr val="0000FF"/>
                </a:solidFill>
                <a:latin typeface="微软雅黑" panose="020B0503020204020204" pitchFamily="34" charset="-122"/>
                <a:ea typeface="微软雅黑" panose="020B0503020204020204" pitchFamily="34" charset="-122"/>
                <a:cs typeface="Arial" panose="020B0604020202020204" pitchFamily="34" charset="0"/>
              </a:rPr>
              <a:t>P156</a:t>
            </a:r>
            <a:r>
              <a:rPr lang="zh-CN" altLang="en-US"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a:latin typeface="Times New Roman" panose="02020603050405020304" pitchFamily="18" charset="0"/>
                <a:ea typeface="微软雅黑" panose="020B0503020204020204" pitchFamily="34" charset="-122"/>
                <a:cs typeface="Times New Roman" panose="02020603050405020304" pitchFamily="18" charset="0"/>
              </a:rPr>
              <a:t>6.4.3</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 晶格的热膨胀</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a:extLst>
              <a:ext uri="{FF2B5EF4-FFF2-40B4-BE49-F238E27FC236}">
                <a16:creationId xmlns:a16="http://schemas.microsoft.com/office/drawing/2014/main" id="{817A900F-5589-10E7-53D6-666E0265AEA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9A24E6E-06B0-4B2B-9134-4E037592E967}"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65</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6563" name="Rectangle 2">
            <a:extLst>
              <a:ext uri="{FF2B5EF4-FFF2-40B4-BE49-F238E27FC236}">
                <a16:creationId xmlns:a16="http://schemas.microsoft.com/office/drawing/2014/main" id="{82B82151-32C6-EB32-04C7-9FEEFBA60A58}"/>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声子之间的碰撞</a:t>
            </a:r>
          </a:p>
        </p:txBody>
      </p:sp>
      <p:sp>
        <p:nvSpPr>
          <p:cNvPr id="66564" name="Rectangle 3">
            <a:extLst>
              <a:ext uri="{FF2B5EF4-FFF2-40B4-BE49-F238E27FC236}">
                <a16:creationId xmlns:a16="http://schemas.microsoft.com/office/drawing/2014/main" id="{52109C51-D5AB-3322-5813-ED9ACFCDA120}"/>
              </a:ext>
            </a:extLst>
          </p:cNvPr>
          <p:cNvSpPr>
            <a:spLocks noGrp="1" noRot="1"/>
          </p:cNvSpPr>
          <p:nvPr>
            <p:ph type="body" idx="1"/>
          </p:nvPr>
        </p:nvSpPr>
        <p:spPr/>
        <p:txBody>
          <a:bodyPr/>
          <a:lstStyle/>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声子间的相互碰撞，即是不同格波之间的相互作用，属于非简谐作用</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非谐作用使不同格波之间存在一定的耦合 </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非谐作用中的势能三次方项对应三声子过程</a:t>
            </a:r>
          </a:p>
          <a:p>
            <a:pPr lvl="2"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两个声子碰撞产生一个声子</a:t>
            </a:r>
          </a:p>
          <a:p>
            <a:pPr lvl="2"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一个声子分裂为两个声子</a:t>
            </a:r>
          </a:p>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声子的碰撞将限制声子自由程，降低晶格热导率</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a:extLst>
              <a:ext uri="{FF2B5EF4-FFF2-40B4-BE49-F238E27FC236}">
                <a16:creationId xmlns:a16="http://schemas.microsoft.com/office/drawing/2014/main" id="{8E85F72E-B057-9AB5-C0C5-D3742CEB325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9B8F2B2-93AE-4C77-AFE3-11C4029BD01C}"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66</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7587" name="Rectangle 2">
            <a:extLst>
              <a:ext uri="{FF2B5EF4-FFF2-40B4-BE49-F238E27FC236}">
                <a16:creationId xmlns:a16="http://schemas.microsoft.com/office/drawing/2014/main" id="{0B489B06-08F0-EF38-F617-55A68BD96DB8}"/>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三声子过程 </a:t>
            </a:r>
          </a:p>
        </p:txBody>
      </p:sp>
      <p:sp>
        <p:nvSpPr>
          <p:cNvPr id="67588" name="Rectangle 3">
            <a:extLst>
              <a:ext uri="{FF2B5EF4-FFF2-40B4-BE49-F238E27FC236}">
                <a16:creationId xmlns:a16="http://schemas.microsoft.com/office/drawing/2014/main" id="{D97BB221-83DC-1C13-EF1F-CE46A600C272}"/>
              </a:ext>
            </a:extLst>
          </p:cNvPr>
          <p:cNvSpPr>
            <a:spLocks noGrp="1" noRot="1"/>
          </p:cNvSpPr>
          <p:nvPr>
            <p:ph type="body" idx="1"/>
          </p:nvPr>
        </p:nvSpPr>
        <p:spPr/>
        <p:txBody>
          <a:bodyPr/>
          <a:lstStyle/>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两个声子碰撞产生另外一个声子</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能量守恒</a:t>
            </a:r>
          </a:p>
          <a:p>
            <a:pPr lvl="1" eaLnBrk="1" hangingPunct="1"/>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准动量守恒 </a:t>
            </a:r>
          </a:p>
        </p:txBody>
      </p:sp>
      <p:sp>
        <p:nvSpPr>
          <p:cNvPr id="67589" name="Rectangle 8">
            <a:extLst>
              <a:ext uri="{FF2B5EF4-FFF2-40B4-BE49-F238E27FC236}">
                <a16:creationId xmlns:a16="http://schemas.microsoft.com/office/drawing/2014/main" id="{BCB31780-CF53-93D0-7A37-B250F614B02A}"/>
              </a:ext>
            </a:extLst>
          </p:cNvPr>
          <p:cNvSpPr>
            <a:spLocks noChangeArrowheads="1"/>
          </p:cNvSpPr>
          <p:nvPr/>
        </p:nvSpPr>
        <p:spPr bwMode="auto">
          <a:xfrm>
            <a:off x="3995738" y="5184775"/>
            <a:ext cx="3386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代表倒格子矢量 </a:t>
            </a:r>
          </a:p>
        </p:txBody>
      </p:sp>
      <p:graphicFrame>
        <p:nvGraphicFramePr>
          <p:cNvPr id="67590" name="对象 1">
            <a:extLst>
              <a:ext uri="{FF2B5EF4-FFF2-40B4-BE49-F238E27FC236}">
                <a16:creationId xmlns:a16="http://schemas.microsoft.com/office/drawing/2014/main" id="{F18D16A4-E33E-2441-CE07-36D9A59D6F1B}"/>
              </a:ext>
            </a:extLst>
          </p:cNvPr>
          <p:cNvGraphicFramePr>
            <a:graphicFrameLocks noChangeAspect="1"/>
          </p:cNvGraphicFramePr>
          <p:nvPr/>
        </p:nvGraphicFramePr>
        <p:xfrm>
          <a:off x="2771775" y="2774950"/>
          <a:ext cx="3033713" cy="633413"/>
        </p:xfrm>
        <a:graphic>
          <a:graphicData uri="http://schemas.openxmlformats.org/presentationml/2006/ole">
            <mc:AlternateContent xmlns:mc="http://schemas.openxmlformats.org/markup-compatibility/2006">
              <mc:Choice xmlns:v="urn:schemas-microsoft-com:vml" Requires="v">
                <p:oleObj name="Equation" r:id="rId2" imgW="1155700" imgH="241300" progId="Equation.DSMT4">
                  <p:embed/>
                </p:oleObj>
              </mc:Choice>
              <mc:Fallback>
                <p:oleObj name="Equation" r:id="rId2" imgW="1155700" imgH="241300" progId="Equation.DSMT4">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2774950"/>
                        <a:ext cx="3033713"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91" name="对象 11">
            <a:extLst>
              <a:ext uri="{FF2B5EF4-FFF2-40B4-BE49-F238E27FC236}">
                <a16:creationId xmlns:a16="http://schemas.microsoft.com/office/drawing/2014/main" id="{A9E1502F-ADAD-0D55-70D4-91DF0BDBC679}"/>
              </a:ext>
            </a:extLst>
          </p:cNvPr>
          <p:cNvGraphicFramePr>
            <a:graphicFrameLocks noChangeAspect="1"/>
          </p:cNvGraphicFramePr>
          <p:nvPr/>
        </p:nvGraphicFramePr>
        <p:xfrm>
          <a:off x="2754313" y="4400550"/>
          <a:ext cx="3467100" cy="600075"/>
        </p:xfrm>
        <a:graphic>
          <a:graphicData uri="http://schemas.openxmlformats.org/presentationml/2006/ole">
            <mc:AlternateContent xmlns:mc="http://schemas.openxmlformats.org/markup-compatibility/2006">
              <mc:Choice xmlns:v="urn:schemas-microsoft-com:vml" Requires="v">
                <p:oleObj name="Equation" r:id="rId4" imgW="1320800" imgH="228600" progId="Equation.DSMT4">
                  <p:embed/>
                </p:oleObj>
              </mc:Choice>
              <mc:Fallback>
                <p:oleObj name="Equation" r:id="rId4" imgW="1320800" imgH="228600" progId="Equation.DSMT4">
                  <p:embed/>
                  <p:pic>
                    <p:nvPicPr>
                      <p:cNvPr id="0" name="对象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4313" y="4400550"/>
                        <a:ext cx="34671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a:extLst>
              <a:ext uri="{FF2B5EF4-FFF2-40B4-BE49-F238E27FC236}">
                <a16:creationId xmlns:a16="http://schemas.microsoft.com/office/drawing/2014/main" id="{896BDF27-C906-5741-A8E2-CC75FEF41F6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52A20B6-B5AD-4F9B-B249-D1F22FBAA8EB}"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67</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8611" name="Rectangle 2">
            <a:extLst>
              <a:ext uri="{FF2B5EF4-FFF2-40B4-BE49-F238E27FC236}">
                <a16:creationId xmlns:a16="http://schemas.microsoft.com/office/drawing/2014/main" id="{4C17FB29-F932-8727-2999-B7002C27BAFB}"/>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正规过程（</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过程）</a:t>
            </a:r>
            <a:b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b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Normal Processes</a:t>
            </a:r>
          </a:p>
        </p:txBody>
      </p:sp>
      <p:sp>
        <p:nvSpPr>
          <p:cNvPr id="68612" name="Rectangle 3">
            <a:extLst>
              <a:ext uri="{FF2B5EF4-FFF2-40B4-BE49-F238E27FC236}">
                <a16:creationId xmlns:a16="http://schemas.microsoft.com/office/drawing/2014/main" id="{E41E5044-F356-419A-2335-1AAD8E438924}"/>
              </a:ext>
            </a:extLst>
          </p:cNvPr>
          <p:cNvSpPr>
            <a:spLocks noGrp="1" noRot="1"/>
          </p:cNvSpPr>
          <p:nvPr>
            <p:ph type="body" idx="1"/>
          </p:nvPr>
        </p:nvSpPr>
        <p:spPr/>
        <p:txBody>
          <a:bodyPr/>
          <a:lstStyle/>
          <a:p>
            <a:pPr eaLnBrk="1" hangingPunct="1"/>
            <a:r>
              <a:rPr lang="en-US" altLang="zh-CN" b="1" i="1">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=0</a:t>
            </a:r>
          </a:p>
          <a:p>
            <a:pPr eaLnBrk="1" hangingPunct="1"/>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改变动量的分布，热流的方向没有改变，碰撞对于热阻没有贡献（自由程不受限制） </a:t>
            </a:r>
          </a:p>
        </p:txBody>
      </p:sp>
      <p:pic>
        <p:nvPicPr>
          <p:cNvPr id="68613" name="Picture 6">
            <a:extLst>
              <a:ext uri="{FF2B5EF4-FFF2-40B4-BE49-F238E27FC236}">
                <a16:creationId xmlns:a16="http://schemas.microsoft.com/office/drawing/2014/main" id="{F92ADBA9-99A0-0456-A389-A93F715273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4292600"/>
            <a:ext cx="8066088"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8614" name="对象 8">
            <a:extLst>
              <a:ext uri="{FF2B5EF4-FFF2-40B4-BE49-F238E27FC236}">
                <a16:creationId xmlns:a16="http://schemas.microsoft.com/office/drawing/2014/main" id="{8FF44653-6C5D-F6EE-30AA-8D498E3D2BAF}"/>
              </a:ext>
            </a:extLst>
          </p:cNvPr>
          <p:cNvGraphicFramePr>
            <a:graphicFrameLocks noChangeAspect="1"/>
          </p:cNvGraphicFramePr>
          <p:nvPr/>
        </p:nvGraphicFramePr>
        <p:xfrm>
          <a:off x="3125788" y="2038350"/>
          <a:ext cx="2466975" cy="600075"/>
        </p:xfrm>
        <a:graphic>
          <a:graphicData uri="http://schemas.openxmlformats.org/presentationml/2006/ole">
            <mc:AlternateContent xmlns:mc="http://schemas.openxmlformats.org/markup-compatibility/2006">
              <mc:Choice xmlns:v="urn:schemas-microsoft-com:vml" Requires="v">
                <p:oleObj name="Equation" r:id="rId3" imgW="939800" imgH="228600" progId="Equation.DSMT4">
                  <p:embed/>
                </p:oleObj>
              </mc:Choice>
              <mc:Fallback>
                <p:oleObj name="Equation" r:id="rId3" imgW="939800" imgH="228600" progId="Equation.DSMT4">
                  <p:embed/>
                  <p:pic>
                    <p:nvPicPr>
                      <p:cNvPr id="0"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5788" y="2038350"/>
                        <a:ext cx="24669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a:extLst>
              <a:ext uri="{FF2B5EF4-FFF2-40B4-BE49-F238E27FC236}">
                <a16:creationId xmlns:a16="http://schemas.microsoft.com/office/drawing/2014/main" id="{B1BC54C7-D37F-333E-B353-CA30018B9A5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EC306B1-8B55-403E-95D1-2B53117A6D42}"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68</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9635" name="Rectangle 2">
            <a:extLst>
              <a:ext uri="{FF2B5EF4-FFF2-40B4-BE49-F238E27FC236}">
                <a16:creationId xmlns:a16="http://schemas.microsoft.com/office/drawing/2014/main" id="{B9E5E31C-0AEC-5F75-0F5F-24AB0D5FC142}"/>
              </a:ext>
            </a:extLst>
          </p:cNvPr>
          <p:cNvSpPr>
            <a:spLocks noGrp="1" noRot="1"/>
          </p:cNvSpPr>
          <p:nvPr>
            <p:ph type="title"/>
          </p:nvPr>
        </p:nvSpPr>
        <p:spPr>
          <a:xfrm>
            <a:off x="457200" y="260350"/>
            <a:ext cx="8229600" cy="1143000"/>
          </a:xfrm>
        </p:spPr>
        <p:txBody>
          <a:bodyPr/>
          <a:lstStyle/>
          <a:p>
            <a:pPr eaLnBrk="1" hangingPunct="1"/>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4000" b="1" baseline="-2500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称为翻转过程或者</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U</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过程</a:t>
            </a:r>
            <a:b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b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Umklapp Processes</a:t>
            </a:r>
          </a:p>
        </p:txBody>
      </p:sp>
      <p:sp>
        <p:nvSpPr>
          <p:cNvPr id="69636" name="Rectangle 3">
            <a:extLst>
              <a:ext uri="{FF2B5EF4-FFF2-40B4-BE49-F238E27FC236}">
                <a16:creationId xmlns:a16="http://schemas.microsoft.com/office/drawing/2014/main" id="{5CDB4C65-C85D-C2E7-9360-BA62C95C375D}"/>
              </a:ext>
            </a:extLst>
          </p:cNvPr>
          <p:cNvSpPr>
            <a:spLocks noGrp="1" noRot="1"/>
          </p:cNvSpPr>
          <p:nvPr>
            <p:ph type="body" idx="1"/>
          </p:nvPr>
        </p:nvSpPr>
        <p:spPr/>
        <p:txBody>
          <a:bodyPr/>
          <a:lstStyle/>
          <a:p>
            <a:pPr eaLnBrk="1" hangingPunct="1"/>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声子的动量发生很大的变化，可能破坏了热流的方向，</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U</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过程对于热阻是有贡献的（自由程受限制）</a:t>
            </a:r>
          </a:p>
        </p:txBody>
      </p:sp>
      <p:pic>
        <p:nvPicPr>
          <p:cNvPr id="69637" name="Picture 6">
            <a:extLst>
              <a:ext uri="{FF2B5EF4-FFF2-40B4-BE49-F238E27FC236}">
                <a16:creationId xmlns:a16="http://schemas.microsoft.com/office/drawing/2014/main" id="{554253E7-9F4B-73BF-205B-1F580FFEA2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4437063"/>
            <a:ext cx="7421563"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9638" name="对象 8">
            <a:extLst>
              <a:ext uri="{FF2B5EF4-FFF2-40B4-BE49-F238E27FC236}">
                <a16:creationId xmlns:a16="http://schemas.microsoft.com/office/drawing/2014/main" id="{F651C92B-DCEF-CF82-8E1C-F3ECBC30ADCF}"/>
              </a:ext>
            </a:extLst>
          </p:cNvPr>
          <p:cNvGraphicFramePr>
            <a:graphicFrameLocks noChangeAspect="1"/>
          </p:cNvGraphicFramePr>
          <p:nvPr/>
        </p:nvGraphicFramePr>
        <p:xfrm>
          <a:off x="2838450" y="2119313"/>
          <a:ext cx="3467100" cy="600075"/>
        </p:xfrm>
        <a:graphic>
          <a:graphicData uri="http://schemas.openxmlformats.org/presentationml/2006/ole">
            <mc:AlternateContent xmlns:mc="http://schemas.openxmlformats.org/markup-compatibility/2006">
              <mc:Choice xmlns:v="urn:schemas-microsoft-com:vml" Requires="v">
                <p:oleObj name="Equation" r:id="rId3" imgW="1320800" imgH="228600" progId="Equation.DSMT4">
                  <p:embed/>
                </p:oleObj>
              </mc:Choice>
              <mc:Fallback>
                <p:oleObj name="Equation" r:id="rId3" imgW="1320800" imgH="228600" progId="Equation.DSMT4">
                  <p:embed/>
                  <p:pic>
                    <p:nvPicPr>
                      <p:cNvPr id="0"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8450" y="2119313"/>
                        <a:ext cx="34671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a:extLst>
              <a:ext uri="{FF2B5EF4-FFF2-40B4-BE49-F238E27FC236}">
                <a16:creationId xmlns:a16="http://schemas.microsoft.com/office/drawing/2014/main" id="{D4D4EC20-6A6B-722F-6DD3-C39A9F485C0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0153FE8-CB39-4D2E-A8F1-BBF064C7DC55}"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69</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0659" name="Rectangle 2">
            <a:extLst>
              <a:ext uri="{FF2B5EF4-FFF2-40B4-BE49-F238E27FC236}">
                <a16:creationId xmlns:a16="http://schemas.microsoft.com/office/drawing/2014/main" id="{53D4D34A-1AA6-051B-6E61-BEB06E964749}"/>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声子准动量的变化</a:t>
            </a:r>
          </a:p>
        </p:txBody>
      </p:sp>
      <p:pic>
        <p:nvPicPr>
          <p:cNvPr id="70660" name="Picture 4">
            <a:extLst>
              <a:ext uri="{FF2B5EF4-FFF2-40B4-BE49-F238E27FC236}">
                <a16:creationId xmlns:a16="http://schemas.microsoft.com/office/drawing/2014/main" id="{EF81F259-7958-DE0B-E9B5-09E66C337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205038"/>
            <a:ext cx="7269163" cy="360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1" name="矩形 1">
            <a:extLst>
              <a:ext uri="{FF2B5EF4-FFF2-40B4-BE49-F238E27FC236}">
                <a16:creationId xmlns:a16="http://schemas.microsoft.com/office/drawing/2014/main" id="{C523198B-E1CE-83B2-236E-52B60F51CD76}"/>
              </a:ext>
            </a:extLst>
          </p:cNvPr>
          <p:cNvSpPr>
            <a:spLocks noChangeArrowheads="1"/>
          </p:cNvSpPr>
          <p:nvPr/>
        </p:nvSpPr>
        <p:spPr bwMode="auto">
          <a:xfrm>
            <a:off x="2079625" y="1770063"/>
            <a:ext cx="1022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过程</a:t>
            </a:r>
            <a:endParaRPr lang="zh-CN" altLang="en-US" sz="2400">
              <a:solidFill>
                <a:srgbClr val="0000FF"/>
              </a:solidFill>
              <a:ea typeface="微软雅黑" panose="020B0503020204020204" pitchFamily="34" charset="-122"/>
              <a:cs typeface="Times New Roman" panose="02020603050405020304" pitchFamily="18" charset="0"/>
            </a:endParaRPr>
          </a:p>
        </p:txBody>
      </p:sp>
      <p:sp>
        <p:nvSpPr>
          <p:cNvPr id="70662" name="矩形 7">
            <a:extLst>
              <a:ext uri="{FF2B5EF4-FFF2-40B4-BE49-F238E27FC236}">
                <a16:creationId xmlns:a16="http://schemas.microsoft.com/office/drawing/2014/main" id="{86D13A6D-BEA4-91D7-C4EA-36C386F09B0A}"/>
              </a:ext>
            </a:extLst>
          </p:cNvPr>
          <p:cNvSpPr>
            <a:spLocks noChangeArrowheads="1"/>
          </p:cNvSpPr>
          <p:nvPr/>
        </p:nvSpPr>
        <p:spPr bwMode="auto">
          <a:xfrm>
            <a:off x="5940425" y="1743075"/>
            <a:ext cx="102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U</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过程</a:t>
            </a:r>
            <a:endParaRPr lang="zh-CN" altLang="en-US" sz="2400">
              <a:solidFill>
                <a:srgbClr val="0000FF"/>
              </a:solidFill>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07D073F1-7066-481C-CD67-26D6C0C86C28}"/>
              </a:ext>
            </a:extLst>
          </p:cNvPr>
          <p:cNvSpPr>
            <a:spLocks noGrp="1"/>
          </p:cNvSpPr>
          <p:nvPr>
            <p:ph type="title"/>
          </p:nvPr>
        </p:nvSpPr>
        <p:spPr>
          <a:xfrm>
            <a:off x="457200" y="44450"/>
            <a:ext cx="8229600" cy="1143000"/>
          </a:xfrm>
        </p:spPr>
        <p:txBody>
          <a:bodyPr/>
          <a:lstStyle/>
          <a:p>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晶格振动的量子化</a:t>
            </a:r>
          </a:p>
        </p:txBody>
      </p:sp>
      <p:sp>
        <p:nvSpPr>
          <p:cNvPr id="11267" name="内容占位符 2">
            <a:extLst>
              <a:ext uri="{FF2B5EF4-FFF2-40B4-BE49-F238E27FC236}">
                <a16:creationId xmlns:a16="http://schemas.microsoft.com/office/drawing/2014/main" id="{1DB1A212-9526-8795-FA4E-726E0AF2F8CC}"/>
              </a:ext>
            </a:extLst>
          </p:cNvPr>
          <p:cNvSpPr>
            <a:spLocks noGrp="1"/>
          </p:cNvSpPr>
          <p:nvPr>
            <p:ph idx="1"/>
          </p:nvPr>
        </p:nvSpPr>
        <p:spPr>
          <a:xfrm>
            <a:off x="457200" y="1125538"/>
            <a:ext cx="8229600" cy="5256212"/>
          </a:xfrm>
        </p:spPr>
        <p:txBody>
          <a:bodyPr/>
          <a:lstStyle/>
          <a:p>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在晶格振动的经典化描述中，给出了每一个原子位移的波动表达</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u</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u</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中涉及到的频率</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ω</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和波矢</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须满足特定的色散关系，同时引入周期性边界条件使</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只能取离散的</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个值</a:t>
            </a:r>
            <a:endParaRPr lang="en-US" altLang="zh-CN" sz="2800" b="1">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每一个原子实际的振动，可看成</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个简谐振动的叠加，每一个简谐振动的模式对应第一布里渊区里的一点</a:t>
            </a:r>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a:t>
            </a:r>
          </a:p>
          <a:p>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每一个原子的动能和势能可由该原子包含的所有简谐振动的动能和势能求和得到。</a:t>
            </a:r>
            <a:endParaRPr lang="en-US" altLang="zh-CN" sz="2800" b="1">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个原子的动能和势能相加就是整个系统的能量</a:t>
            </a:r>
          </a:p>
        </p:txBody>
      </p:sp>
      <p:sp>
        <p:nvSpPr>
          <p:cNvPr id="11268" name="灯片编号占位符 5">
            <a:extLst>
              <a:ext uri="{FF2B5EF4-FFF2-40B4-BE49-F238E27FC236}">
                <a16:creationId xmlns:a16="http://schemas.microsoft.com/office/drawing/2014/main" id="{963BCC6A-4102-82C0-CE71-04580E1B945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ADDF910-51BE-4022-A256-A670AC9F7E83}"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7</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a:extLst>
              <a:ext uri="{FF2B5EF4-FFF2-40B4-BE49-F238E27FC236}">
                <a16:creationId xmlns:a16="http://schemas.microsoft.com/office/drawing/2014/main" id="{074B5F83-84B3-129C-84E2-4DC961B3A97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109A9A0-CCA9-425A-8A0F-0400D34BA52D}"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70</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1683" name="Rectangle 2">
            <a:extLst>
              <a:ext uri="{FF2B5EF4-FFF2-40B4-BE49-F238E27FC236}">
                <a16:creationId xmlns:a16="http://schemas.microsoft.com/office/drawing/2014/main" id="{50E18B37-5AE1-686D-EE72-59F037DBF179}"/>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声子间碰撞决定的</a:t>
            </a:r>
            <a:b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b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声子自由程密切依赖于温度</a:t>
            </a:r>
          </a:p>
        </p:txBody>
      </p:sp>
      <p:sp>
        <p:nvSpPr>
          <p:cNvPr id="71684" name="Rectangle 3">
            <a:extLst>
              <a:ext uri="{FF2B5EF4-FFF2-40B4-BE49-F238E27FC236}">
                <a16:creationId xmlns:a16="http://schemas.microsoft.com/office/drawing/2014/main" id="{6CF81AA4-3989-7485-B295-A8E1F66F98A5}"/>
              </a:ext>
            </a:extLst>
          </p:cNvPr>
          <p:cNvSpPr>
            <a:spLocks noGrp="1" noRot="1"/>
          </p:cNvSpPr>
          <p:nvPr>
            <p:ph type="body" idx="1"/>
          </p:nvPr>
        </p:nvSpPr>
        <p:spPr/>
        <p:txBody>
          <a:bodyPr/>
          <a:lstStyle/>
          <a:p>
            <a:pPr eaLnBrk="1" hangingPunct="1"/>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温度很高时</a:t>
            </a:r>
          </a:p>
          <a:p>
            <a:pPr lvl="1" eaLnBrk="1" hangingPunct="1"/>
            <a:r>
              <a:rPr lang="en-US" altLang="zh-CN" b="1" i="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&gt;&gt;</a:t>
            </a:r>
            <a:r>
              <a:rPr lang="en-US" altLang="zh-CN"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b="1" i="1" baseline="-2500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b="1" baseline="-2500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模式平均声子数正比于温度</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T</a:t>
            </a:r>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声子数增加，自由程减小，热导率与温度成反比 </a:t>
            </a:r>
          </a:p>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温度很低时，</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&lt;&lt;</a:t>
            </a:r>
            <a:r>
              <a:rPr lang="en-US" altLang="zh-CN"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b="1" i="1" baseline="-25000">
                <a:latin typeface="Times New Roman" panose="02020603050405020304" pitchFamily="18" charset="0"/>
                <a:ea typeface="微软雅黑" panose="020B0503020204020204" pitchFamily="34" charset="-122"/>
                <a:cs typeface="Times New Roman" panose="02020603050405020304" pitchFamily="18" charset="0"/>
              </a:rPr>
              <a:t>D</a:t>
            </a:r>
            <a:endParaRPr lang="en-US" altLang="zh-CN" b="1" i="1">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每个模式的平均声子数趋于</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0</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自由程将很迅速地增大，晶格热导率增大 </a:t>
            </a:r>
          </a:p>
        </p:txBody>
      </p:sp>
      <p:graphicFrame>
        <p:nvGraphicFramePr>
          <p:cNvPr id="71685" name="对象 1">
            <a:extLst>
              <a:ext uri="{FF2B5EF4-FFF2-40B4-BE49-F238E27FC236}">
                <a16:creationId xmlns:a16="http://schemas.microsoft.com/office/drawing/2014/main" id="{CD69722C-B44B-7784-441F-C9956D7E974C}"/>
              </a:ext>
            </a:extLst>
          </p:cNvPr>
          <p:cNvGraphicFramePr>
            <a:graphicFrameLocks noChangeAspect="1"/>
          </p:cNvGraphicFramePr>
          <p:nvPr/>
        </p:nvGraphicFramePr>
        <p:xfrm>
          <a:off x="7235825" y="2492375"/>
          <a:ext cx="1079500" cy="858838"/>
        </p:xfrm>
        <a:graphic>
          <a:graphicData uri="http://schemas.openxmlformats.org/presentationml/2006/ole">
            <mc:AlternateContent xmlns:mc="http://schemas.openxmlformats.org/markup-compatibility/2006">
              <mc:Choice xmlns:v="urn:schemas-microsoft-com:vml" Requires="v">
                <p:oleObj name="Equation" r:id="rId2" imgW="558558" imgH="444307" progId="Equation.DSMT4">
                  <p:embed/>
                </p:oleObj>
              </mc:Choice>
              <mc:Fallback>
                <p:oleObj name="Equation" r:id="rId2" imgW="558558" imgH="444307" progId="Equation.DSMT4">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5825" y="2492375"/>
                        <a:ext cx="10795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a:extLst>
              <a:ext uri="{FF2B5EF4-FFF2-40B4-BE49-F238E27FC236}">
                <a16:creationId xmlns:a16="http://schemas.microsoft.com/office/drawing/2014/main" id="{46CEA89B-A963-9E37-FBD1-A27D7CF0B6A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D622836-FB4C-419C-9976-993CB286F074}"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71</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2707" name="Rectangle 2">
            <a:extLst>
              <a:ext uri="{FF2B5EF4-FFF2-40B4-BE49-F238E27FC236}">
                <a16:creationId xmlns:a16="http://schemas.microsoft.com/office/drawing/2014/main" id="{C344D207-B828-60D9-678A-2C581AAFA0E8}"/>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限制声子平均自由程的其他因素</a:t>
            </a:r>
          </a:p>
        </p:txBody>
      </p:sp>
      <p:sp>
        <p:nvSpPr>
          <p:cNvPr id="72708" name="Rectangle 3">
            <a:extLst>
              <a:ext uri="{FF2B5EF4-FFF2-40B4-BE49-F238E27FC236}">
                <a16:creationId xmlns:a16="http://schemas.microsoft.com/office/drawing/2014/main" id="{7F0F0988-749E-0186-57AA-935DEC1F809B}"/>
              </a:ext>
            </a:extLst>
          </p:cNvPr>
          <p:cNvSpPr>
            <a:spLocks noGrp="1" noRot="1"/>
          </p:cNvSpPr>
          <p:nvPr>
            <p:ph type="body" idx="1"/>
          </p:nvPr>
        </p:nvSpPr>
        <p:spPr/>
        <p:txBody>
          <a:bodyPr/>
          <a:lstStyle/>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固体中存在的缺陷（包括晶体的不均匀性、多晶体晶界、表面、杂质等） </a:t>
            </a:r>
          </a:p>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低温下</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自由程将主要由声子与缺陷之间的散射决定 </a:t>
            </a:r>
          </a:p>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在更低温度下</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样品表面散射已成为主要限制自由程的因素，尺寸小的样品自由程更短，热导更低 </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a:extLst>
              <a:ext uri="{FF2B5EF4-FFF2-40B4-BE49-F238E27FC236}">
                <a16:creationId xmlns:a16="http://schemas.microsoft.com/office/drawing/2014/main" id="{EC8A105F-F0E1-4BA7-C7D0-91F98D722A0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70170FA-2958-4193-9550-A6832AFB3010}"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72</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731" name="Rectangle 2">
            <a:extLst>
              <a:ext uri="{FF2B5EF4-FFF2-40B4-BE49-F238E27FC236}">
                <a16:creationId xmlns:a16="http://schemas.microsoft.com/office/drawing/2014/main" id="{97F8BBF6-F052-1967-7F05-11AF2AB8856D}"/>
              </a:ext>
            </a:extLst>
          </p:cNvPr>
          <p:cNvSpPr>
            <a:spLocks noGrp="1" noRot="1"/>
          </p:cNvSpPr>
          <p:nvPr>
            <p:ph type="title"/>
          </p:nvPr>
        </p:nvSpPr>
        <p:spPr/>
        <p:txBody>
          <a:bodyPr/>
          <a:lstStyle/>
          <a:p>
            <a:pPr eaLnBrk="1" hangingPunct="1"/>
            <a:r>
              <a:rPr lang="en-US" altLang="zh-CN"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6.4 </a:t>
            </a:r>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晶体的热特性</a:t>
            </a:r>
          </a:p>
        </p:txBody>
      </p:sp>
      <p:sp>
        <p:nvSpPr>
          <p:cNvPr id="73732" name="Rectangle 3">
            <a:extLst>
              <a:ext uri="{FF2B5EF4-FFF2-40B4-BE49-F238E27FC236}">
                <a16:creationId xmlns:a16="http://schemas.microsoft.com/office/drawing/2014/main" id="{173C6E3A-E187-C56F-F742-3A120AA45722}"/>
              </a:ext>
            </a:extLst>
          </p:cNvPr>
          <p:cNvSpPr>
            <a:spLocks noGrp="1" noRot="1"/>
          </p:cNvSpPr>
          <p:nvPr>
            <p:ph type="body" idx="1"/>
          </p:nvPr>
        </p:nvSpPr>
        <p:spPr/>
        <p:txBody>
          <a:bodyPr/>
          <a:lstStyle/>
          <a:p>
            <a:pPr eaLnBrk="1" hangingPunct="1"/>
            <a:r>
              <a:rPr lang="en-US" altLang="zh-CN" b="1">
                <a:latin typeface="Times New Roman" panose="02020603050405020304" pitchFamily="18" charset="0"/>
                <a:ea typeface="微软雅黑" panose="020B0503020204020204" pitchFamily="34" charset="-122"/>
                <a:cs typeface="Times New Roman" panose="02020603050405020304" pitchFamily="18" charset="0"/>
              </a:rPr>
              <a:t>6.4.1</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 晶格热容</a:t>
            </a:r>
          </a:p>
          <a:p>
            <a:pPr lvl="1" eaLnBrk="1" hangingPunct="1">
              <a:buFont typeface="Arial" panose="020B0604020202020204" pitchFamily="34" charset="0"/>
              <a:buNone/>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6.4.1.1</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 经典理论</a:t>
            </a:r>
          </a:p>
          <a:p>
            <a:pPr lvl="1" eaLnBrk="1" hangingPunct="1">
              <a:buFont typeface="Arial" panose="020B0604020202020204" pitchFamily="34" charset="0"/>
              <a:buNone/>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6.4.1.2</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 量子理论（爱因斯坦模型和德拜模型）</a:t>
            </a:r>
          </a:p>
          <a:p>
            <a:pPr eaLnBrk="1" hangingPunct="1"/>
            <a:r>
              <a:rPr lang="en-US" altLang="zh-CN" b="1">
                <a:latin typeface="Times New Roman" panose="02020603050405020304" pitchFamily="18" charset="0"/>
                <a:ea typeface="微软雅黑" panose="020B0503020204020204" pitchFamily="34" charset="-122"/>
                <a:cs typeface="Times New Roman" panose="02020603050405020304" pitchFamily="18" charset="0"/>
              </a:rPr>
              <a:t>6.4.2</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 晶格的热传导</a:t>
            </a:r>
          </a:p>
          <a:p>
            <a:pPr lvl="1" eaLnBrk="1" hangingPunct="1">
              <a:buFont typeface="Arial" panose="020B0604020202020204" pitchFamily="34" charset="0"/>
              <a:buNone/>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6.4.2.1</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 声子气体的热传导</a:t>
            </a:r>
          </a:p>
          <a:p>
            <a:pPr lvl="1" eaLnBrk="1" hangingPunct="1">
              <a:buFont typeface="Arial" panose="020B0604020202020204" pitchFamily="34" charset="0"/>
              <a:buNone/>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6.4.2.2</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 声子碰撞</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非简谐作用</a:t>
            </a:r>
          </a:p>
          <a:p>
            <a:pPr eaLnBrk="1" hangingPunct="1"/>
            <a:r>
              <a:rPr lang="en-US" altLang="zh-CN"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6.4.3</a:t>
            </a:r>
            <a:r>
              <a:rPr lang="zh-CN" altLang="en-US"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晶格的热膨胀</a:t>
            </a:r>
            <a:r>
              <a:rPr lang="zh-CN" altLang="en-US"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（教材</a:t>
            </a:r>
            <a:r>
              <a:rPr lang="en-US" altLang="zh-CN"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P156</a:t>
            </a:r>
            <a:r>
              <a:rPr lang="zh-CN" altLang="en-US"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b="1">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F76EA065-DEFB-1D99-1CA2-48EFC5D3A754}"/>
              </a:ext>
            </a:extLst>
          </p:cNvPr>
          <p:cNvSpPr>
            <a:spLocks noGrp="1" noRot="1"/>
          </p:cNvSpPr>
          <p:nvPr>
            <p:ph type="title" idx="4294967295"/>
          </p:nvPr>
        </p:nvSpPr>
        <p:spPr>
          <a:xfrm>
            <a:off x="858838" y="341313"/>
            <a:ext cx="7499350" cy="1143000"/>
          </a:xfrm>
          <a:noFill/>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一维晶体中某两个原子平均距离</a:t>
            </a:r>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74755" name="Rectangle 3">
            <a:extLst>
              <a:ext uri="{FF2B5EF4-FFF2-40B4-BE49-F238E27FC236}">
                <a16:creationId xmlns:a16="http://schemas.microsoft.com/office/drawing/2014/main" id="{50D8E0B5-FCD1-417A-28E3-EC1567CF8BDE}"/>
              </a:ext>
            </a:extLst>
          </p:cNvPr>
          <p:cNvSpPr>
            <a:spLocks noGrp="1" noRot="1"/>
          </p:cNvSpPr>
          <p:nvPr>
            <p:ph type="body" idx="4294967295"/>
          </p:nvPr>
        </p:nvSpPr>
        <p:spPr>
          <a:xfrm>
            <a:off x="342900" y="1752600"/>
            <a:ext cx="8540750" cy="1100138"/>
          </a:xfrm>
          <a:noFill/>
        </p:spPr>
        <p:txBody>
          <a:bodyPr/>
          <a:lstStyle/>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晶体中的</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原子固定在原点，</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原子的平衡位置在</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b="1" baseline="-2500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，两个原子的相互作用势能</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V</a:t>
            </a:r>
          </a:p>
          <a:p>
            <a:pPr eaLnBrk="1" hangingPunct="1"/>
            <a:endParaRPr lang="en-US" altLang="zh-CN" b="1" baseline="-2500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en-US" altLang="zh-CN" b="1" baseline="-25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4756" name="Rectangle 5">
            <a:extLst>
              <a:ext uri="{FF2B5EF4-FFF2-40B4-BE49-F238E27FC236}">
                <a16:creationId xmlns:a16="http://schemas.microsoft.com/office/drawing/2014/main" id="{58ACCFB8-8E88-FED2-186B-9052A26D1DC9}"/>
              </a:ext>
            </a:extLst>
          </p:cNvPr>
          <p:cNvSpPr>
            <a:spLocks noChangeArrowheads="1"/>
          </p:cNvSpPr>
          <p:nvPr/>
        </p:nvSpPr>
        <p:spPr bwMode="auto">
          <a:xfrm>
            <a:off x="0" y="30019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4757" name="Object 4">
            <a:extLst>
              <a:ext uri="{FF2B5EF4-FFF2-40B4-BE49-F238E27FC236}">
                <a16:creationId xmlns:a16="http://schemas.microsoft.com/office/drawing/2014/main" id="{476E3BD9-0CF0-C296-4980-6D4CF8752BF0}"/>
              </a:ext>
            </a:extLst>
          </p:cNvPr>
          <p:cNvGraphicFramePr>
            <a:graphicFrameLocks noChangeAspect="1"/>
          </p:cNvGraphicFramePr>
          <p:nvPr/>
        </p:nvGraphicFramePr>
        <p:xfrm>
          <a:off x="323850" y="2924175"/>
          <a:ext cx="8424863" cy="1057275"/>
        </p:xfrm>
        <a:graphic>
          <a:graphicData uri="http://schemas.openxmlformats.org/presentationml/2006/ole">
            <mc:AlternateContent xmlns:mc="http://schemas.openxmlformats.org/markup-compatibility/2006">
              <mc:Choice xmlns:v="urn:schemas-microsoft-com:vml" Requires="v">
                <p:oleObj name="Equation" r:id="rId2" imgW="3873500" imgH="482600" progId="Equation.DSMT4">
                  <p:embed/>
                </p:oleObj>
              </mc:Choice>
              <mc:Fallback>
                <p:oleObj name="Equation" r:id="rId2" imgW="3873500" imgH="4826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924175"/>
                        <a:ext cx="8424863"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58" name="Text Box 11">
            <a:extLst>
              <a:ext uri="{FF2B5EF4-FFF2-40B4-BE49-F238E27FC236}">
                <a16:creationId xmlns:a16="http://schemas.microsoft.com/office/drawing/2014/main" id="{5353EEC2-2466-2ADF-498E-E3595AB37646}"/>
              </a:ext>
            </a:extLst>
          </p:cNvPr>
          <p:cNvSpPr txBox="1">
            <a:spLocks noChangeArrowheads="1"/>
          </p:cNvSpPr>
          <p:nvPr/>
        </p:nvSpPr>
        <p:spPr bwMode="auto">
          <a:xfrm>
            <a:off x="561975" y="4848225"/>
            <a:ext cx="80422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1"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在任何温度下，原子做简谐振动</a:t>
            </a:r>
          </a:p>
          <a:p>
            <a:pPr lvl="1"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                     温度低振幅小，温度高振幅大，</a:t>
            </a:r>
          </a:p>
          <a:p>
            <a:pPr lvl="1"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                     但平均位置在</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1" baseline="-2500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，所以无膨胀</a:t>
            </a:r>
          </a:p>
        </p:txBody>
      </p:sp>
      <p:sp>
        <p:nvSpPr>
          <p:cNvPr id="74759" name="Rectangle 12">
            <a:extLst>
              <a:ext uri="{FF2B5EF4-FFF2-40B4-BE49-F238E27FC236}">
                <a16:creationId xmlns:a16="http://schemas.microsoft.com/office/drawing/2014/main" id="{0782C74F-ED94-9546-4723-15260FF7053B}"/>
              </a:ext>
            </a:extLst>
          </p:cNvPr>
          <p:cNvSpPr>
            <a:spLocks noChangeArrowheads="1"/>
          </p:cNvSpPr>
          <p:nvPr/>
        </p:nvSpPr>
        <p:spPr bwMode="auto">
          <a:xfrm>
            <a:off x="1835150" y="2924175"/>
            <a:ext cx="4321175" cy="1152525"/>
          </a:xfrm>
          <a:prstGeom prst="rect">
            <a:avLst/>
          </a:prstGeom>
          <a:noFill/>
          <a:ln w="38100">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4760" name="Rectangle 13">
            <a:extLst>
              <a:ext uri="{FF2B5EF4-FFF2-40B4-BE49-F238E27FC236}">
                <a16:creationId xmlns:a16="http://schemas.microsoft.com/office/drawing/2014/main" id="{7F087E34-3698-7C1A-1EB9-55A318A70D1D}"/>
              </a:ext>
            </a:extLst>
          </p:cNvPr>
          <p:cNvSpPr>
            <a:spLocks noChangeArrowheads="1"/>
          </p:cNvSpPr>
          <p:nvPr/>
        </p:nvSpPr>
        <p:spPr bwMode="auto">
          <a:xfrm>
            <a:off x="6443663" y="2924175"/>
            <a:ext cx="2089150" cy="1152525"/>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4761" name="Rectangle 14">
            <a:extLst>
              <a:ext uri="{FF2B5EF4-FFF2-40B4-BE49-F238E27FC236}">
                <a16:creationId xmlns:a16="http://schemas.microsoft.com/office/drawing/2014/main" id="{CD5DE97F-6516-322E-7C42-1A0159DF05ED}"/>
              </a:ext>
            </a:extLst>
          </p:cNvPr>
          <p:cNvSpPr>
            <a:spLocks noChangeArrowheads="1"/>
          </p:cNvSpPr>
          <p:nvPr/>
        </p:nvSpPr>
        <p:spPr bwMode="auto">
          <a:xfrm>
            <a:off x="8459788" y="2781300"/>
            <a:ext cx="433387" cy="1368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4762" name="Text Box 15">
            <a:extLst>
              <a:ext uri="{FF2B5EF4-FFF2-40B4-BE49-F238E27FC236}">
                <a16:creationId xmlns:a16="http://schemas.microsoft.com/office/drawing/2014/main" id="{8D7B440F-8301-DFD3-AD47-7261ADDF4E89}"/>
              </a:ext>
            </a:extLst>
          </p:cNvPr>
          <p:cNvSpPr txBox="1">
            <a:spLocks noChangeArrowheads="1"/>
          </p:cNvSpPr>
          <p:nvPr/>
        </p:nvSpPr>
        <p:spPr bwMode="auto">
          <a:xfrm>
            <a:off x="3173413" y="414972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简谐近似</a:t>
            </a:r>
          </a:p>
        </p:txBody>
      </p:sp>
      <p:sp>
        <p:nvSpPr>
          <p:cNvPr id="74763" name="Text Box 16">
            <a:extLst>
              <a:ext uri="{FF2B5EF4-FFF2-40B4-BE49-F238E27FC236}">
                <a16:creationId xmlns:a16="http://schemas.microsoft.com/office/drawing/2014/main" id="{DE7FD585-3E4A-87F6-839A-36EA7A61812F}"/>
              </a:ext>
            </a:extLst>
          </p:cNvPr>
          <p:cNvSpPr txBox="1">
            <a:spLocks noChangeArrowheads="1"/>
          </p:cNvSpPr>
          <p:nvPr/>
        </p:nvSpPr>
        <p:spPr bwMode="auto">
          <a:xfrm>
            <a:off x="6484938" y="4149725"/>
            <a:ext cx="17240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非简谐近似</a:t>
            </a:r>
            <a:endParaRPr lang="zh-CN" altLang="en-US" sz="20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4764" name="灯片编号占位符 13">
            <a:extLst>
              <a:ext uri="{FF2B5EF4-FFF2-40B4-BE49-F238E27FC236}">
                <a16:creationId xmlns:a16="http://schemas.microsoft.com/office/drawing/2014/main" id="{F5F7B3BC-8244-188C-DC37-D99174BBD20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CE98815-F7EA-42C2-BC1D-3D148185C272}"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73</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11" descr="11431421">
            <a:extLst>
              <a:ext uri="{FF2B5EF4-FFF2-40B4-BE49-F238E27FC236}">
                <a16:creationId xmlns:a16="http://schemas.microsoft.com/office/drawing/2014/main" id="{3318B0AB-1537-9C92-1A77-240DDBA3A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412875"/>
            <a:ext cx="4968875" cy="345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5779" name="Object 5">
            <a:extLst>
              <a:ext uri="{FF2B5EF4-FFF2-40B4-BE49-F238E27FC236}">
                <a16:creationId xmlns:a16="http://schemas.microsoft.com/office/drawing/2014/main" id="{C6693950-DFC0-1788-D0B3-7A2E9DD16320}"/>
              </a:ext>
            </a:extLst>
          </p:cNvPr>
          <p:cNvGraphicFramePr>
            <a:graphicFrameLocks noChangeAspect="1"/>
          </p:cNvGraphicFramePr>
          <p:nvPr/>
        </p:nvGraphicFramePr>
        <p:xfrm>
          <a:off x="2954338" y="1416050"/>
          <a:ext cx="4387850" cy="661988"/>
        </p:xfrm>
        <a:graphic>
          <a:graphicData uri="http://schemas.openxmlformats.org/presentationml/2006/ole">
            <mc:AlternateContent xmlns:mc="http://schemas.openxmlformats.org/markup-compatibility/2006">
              <mc:Choice xmlns:v="urn:schemas-microsoft-com:vml" Requires="v">
                <p:oleObj name="Equation" r:id="rId3" imgW="1688367" imgH="253890" progId="Equation.DSMT4">
                  <p:embed/>
                </p:oleObj>
              </mc:Choice>
              <mc:Fallback>
                <p:oleObj name="Equation" r:id="rId3" imgW="1688367" imgH="25389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4338" y="1416050"/>
                        <a:ext cx="438785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0" name="Rectangle 2">
            <a:extLst>
              <a:ext uri="{FF2B5EF4-FFF2-40B4-BE49-F238E27FC236}">
                <a16:creationId xmlns:a16="http://schemas.microsoft.com/office/drawing/2014/main" id="{AE951D88-7145-2407-2670-DBD6FEBB2DF8}"/>
              </a:ext>
            </a:extLst>
          </p:cNvPr>
          <p:cNvSpPr>
            <a:spLocks noRot="1" noChangeArrowheads="1"/>
          </p:cNvSpPr>
          <p:nvPr/>
        </p:nvSpPr>
        <p:spPr bwMode="auto">
          <a:xfrm>
            <a:off x="822325" y="333375"/>
            <a:ext cx="74993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一维晶体中某两个原子平均距离</a:t>
            </a:r>
            <a:r>
              <a:rPr lang="zh-CN" altLang="en-US" sz="42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75781" name="Text Box 13">
            <a:extLst>
              <a:ext uri="{FF2B5EF4-FFF2-40B4-BE49-F238E27FC236}">
                <a16:creationId xmlns:a16="http://schemas.microsoft.com/office/drawing/2014/main" id="{21255902-3F44-37EA-A107-738273EE1979}"/>
              </a:ext>
            </a:extLst>
          </p:cNvPr>
          <p:cNvSpPr txBox="1">
            <a:spLocks noChangeArrowheads="1"/>
          </p:cNvSpPr>
          <p:nvPr/>
        </p:nvSpPr>
        <p:spPr bwMode="auto">
          <a:xfrm>
            <a:off x="5713413" y="2054225"/>
            <a:ext cx="19065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非简谐近似  </a:t>
            </a:r>
          </a:p>
        </p:txBody>
      </p:sp>
      <p:sp>
        <p:nvSpPr>
          <p:cNvPr id="75782" name="Rectangle 14">
            <a:extLst>
              <a:ext uri="{FF2B5EF4-FFF2-40B4-BE49-F238E27FC236}">
                <a16:creationId xmlns:a16="http://schemas.microsoft.com/office/drawing/2014/main" id="{34BB8E55-BB6D-3F0E-B62C-B3924B46BD38}"/>
              </a:ext>
            </a:extLst>
          </p:cNvPr>
          <p:cNvSpPr>
            <a:spLocks noChangeArrowheads="1"/>
          </p:cNvSpPr>
          <p:nvPr/>
        </p:nvSpPr>
        <p:spPr bwMode="auto">
          <a:xfrm>
            <a:off x="1939925" y="5195888"/>
            <a:ext cx="52562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当温度升高，原子平衡位置向右移动，</a:t>
            </a:r>
          </a:p>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原子距离增大，显示出热膨胀</a:t>
            </a:r>
          </a:p>
        </p:txBody>
      </p:sp>
      <p:sp>
        <p:nvSpPr>
          <p:cNvPr id="75783" name="Text Box 15">
            <a:extLst>
              <a:ext uri="{FF2B5EF4-FFF2-40B4-BE49-F238E27FC236}">
                <a16:creationId xmlns:a16="http://schemas.microsoft.com/office/drawing/2014/main" id="{DADC33B1-84B6-EA4C-3F13-99BEE4FEEA74}"/>
              </a:ext>
            </a:extLst>
          </p:cNvPr>
          <p:cNvSpPr txBox="1">
            <a:spLocks noChangeArrowheads="1"/>
          </p:cNvSpPr>
          <p:nvPr/>
        </p:nvSpPr>
        <p:spPr bwMode="auto">
          <a:xfrm>
            <a:off x="4567238" y="3538538"/>
            <a:ext cx="3970337" cy="1200150"/>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势能曲线不对称，原子振动的平均位置就不再是原来的平衡位置</a:t>
            </a:r>
          </a:p>
        </p:txBody>
      </p:sp>
      <p:sp>
        <p:nvSpPr>
          <p:cNvPr id="75784" name="灯片编号占位符 9">
            <a:extLst>
              <a:ext uri="{FF2B5EF4-FFF2-40B4-BE49-F238E27FC236}">
                <a16:creationId xmlns:a16="http://schemas.microsoft.com/office/drawing/2014/main" id="{77832CC0-8E99-9EE6-2093-88588DA4A83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48FAC0E-0784-4FE6-BEC6-4DF154F87028}"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74</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a:extLst>
              <a:ext uri="{FF2B5EF4-FFF2-40B4-BE49-F238E27FC236}">
                <a16:creationId xmlns:a16="http://schemas.microsoft.com/office/drawing/2014/main" id="{B19777B1-26E9-582F-BC78-5FA4139624E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1D8F7E6-531D-4FD4-A2DA-E9229063836E}"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75</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6803" name="Rectangle 2">
            <a:extLst>
              <a:ext uri="{FF2B5EF4-FFF2-40B4-BE49-F238E27FC236}">
                <a16:creationId xmlns:a16="http://schemas.microsoft.com/office/drawing/2014/main" id="{DE9BA357-4638-537C-B48C-C8551DFF42D6}"/>
              </a:ext>
            </a:extLst>
          </p:cNvPr>
          <p:cNvSpPr>
            <a:spLocks noGrp="1" noRot="1"/>
          </p:cNvSpPr>
          <p:nvPr>
            <p:ph type="title"/>
          </p:nvPr>
        </p:nvSpPr>
        <p:spPr>
          <a:xfrm>
            <a:off x="223838" y="188913"/>
            <a:ext cx="8686800" cy="1143000"/>
          </a:xfrm>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采用玻耳兹曼分布函数计算平均位移</a:t>
            </a:r>
          </a:p>
        </p:txBody>
      </p:sp>
      <p:graphicFrame>
        <p:nvGraphicFramePr>
          <p:cNvPr id="76804" name="Object 4">
            <a:extLst>
              <a:ext uri="{FF2B5EF4-FFF2-40B4-BE49-F238E27FC236}">
                <a16:creationId xmlns:a16="http://schemas.microsoft.com/office/drawing/2014/main" id="{3C528ECE-9D4E-3B29-BB7C-E1E4E033AC54}"/>
              </a:ext>
            </a:extLst>
          </p:cNvPr>
          <p:cNvGraphicFramePr>
            <a:graphicFrameLocks noGrp="1" noChangeAspect="1"/>
          </p:cNvGraphicFramePr>
          <p:nvPr>
            <p:ph idx="1"/>
          </p:nvPr>
        </p:nvGraphicFramePr>
        <p:xfrm>
          <a:off x="2138363" y="2352675"/>
          <a:ext cx="4881562" cy="1508125"/>
        </p:xfrm>
        <a:graphic>
          <a:graphicData uri="http://schemas.openxmlformats.org/presentationml/2006/ole">
            <mc:AlternateContent xmlns:mc="http://schemas.openxmlformats.org/markup-compatibility/2006">
              <mc:Choice xmlns:v="urn:schemas-microsoft-com:vml" Requires="v">
                <p:oleObj name="Equation" r:id="rId2" imgW="2057400" imgH="635000" progId="Equation.DSMT4">
                  <p:embed/>
                </p:oleObj>
              </mc:Choice>
              <mc:Fallback>
                <p:oleObj name="Equation" r:id="rId2" imgW="2057400" imgH="6350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363" y="2352675"/>
                        <a:ext cx="4881562" cy="150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05" name="TextBox 9">
            <a:extLst>
              <a:ext uri="{FF2B5EF4-FFF2-40B4-BE49-F238E27FC236}">
                <a16:creationId xmlns:a16="http://schemas.microsoft.com/office/drawing/2014/main" id="{944BF11A-E58E-9C83-0724-C4EEBA79B854}"/>
              </a:ext>
            </a:extLst>
          </p:cNvPr>
          <p:cNvSpPr txBox="1">
            <a:spLocks noChangeArrowheads="1"/>
          </p:cNvSpPr>
          <p:nvPr/>
        </p:nvSpPr>
        <p:spPr bwMode="auto">
          <a:xfrm>
            <a:off x="428625" y="1628775"/>
            <a:ext cx="4595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忽略</a:t>
            </a:r>
            <a:r>
              <a:rPr lang="el-GR" altLang="zh-CN" sz="2400" b="1" i="1">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400" b="1" baseline="3000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以上的项，平均位移为：</a:t>
            </a:r>
            <a:endParaRPr lang="zh-CN" altLang="en-US" sz="2400" b="1" baseline="30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6806" name="TextBox 11">
            <a:extLst>
              <a:ext uri="{FF2B5EF4-FFF2-40B4-BE49-F238E27FC236}">
                <a16:creationId xmlns:a16="http://schemas.microsoft.com/office/drawing/2014/main" id="{5800C2D3-3CB3-8E0B-44B8-7761BC9AC572}"/>
              </a:ext>
            </a:extLst>
          </p:cNvPr>
          <p:cNvSpPr txBox="1">
            <a:spLocks noChangeArrowheads="1"/>
          </p:cNvSpPr>
          <p:nvPr/>
        </p:nvSpPr>
        <p:spPr bwMode="auto">
          <a:xfrm>
            <a:off x="1258888" y="4437063"/>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线膨胀系数：</a:t>
            </a:r>
          </a:p>
        </p:txBody>
      </p:sp>
      <p:graphicFrame>
        <p:nvGraphicFramePr>
          <p:cNvPr id="76807" name="Object 3">
            <a:extLst>
              <a:ext uri="{FF2B5EF4-FFF2-40B4-BE49-F238E27FC236}">
                <a16:creationId xmlns:a16="http://schemas.microsoft.com/office/drawing/2014/main" id="{430677E8-A3C0-863F-006F-E3BDB57D8A68}"/>
              </a:ext>
            </a:extLst>
          </p:cNvPr>
          <p:cNvGraphicFramePr>
            <a:graphicFrameLocks noChangeAspect="1"/>
          </p:cNvGraphicFramePr>
          <p:nvPr/>
        </p:nvGraphicFramePr>
        <p:xfrm>
          <a:off x="3414713" y="4149725"/>
          <a:ext cx="2381250" cy="1085850"/>
        </p:xfrm>
        <a:graphic>
          <a:graphicData uri="http://schemas.openxmlformats.org/presentationml/2006/ole">
            <mc:AlternateContent xmlns:mc="http://schemas.openxmlformats.org/markup-compatibility/2006">
              <mc:Choice xmlns:v="urn:schemas-microsoft-com:vml" Requires="v">
                <p:oleObj name="Equation" r:id="rId4" imgW="1002865" imgH="457002" progId="Equation.DSMT4">
                  <p:embed/>
                </p:oleObj>
              </mc:Choice>
              <mc:Fallback>
                <p:oleObj name="Equation" r:id="rId4" imgW="1002865" imgH="457002"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4713" y="4149725"/>
                        <a:ext cx="2381250"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a:extLst>
              <a:ext uri="{FF2B5EF4-FFF2-40B4-BE49-F238E27FC236}">
                <a16:creationId xmlns:a16="http://schemas.microsoft.com/office/drawing/2014/main" id="{C695894A-C26F-9238-F50F-3EA2703752C0}"/>
              </a:ext>
            </a:extLst>
          </p:cNvPr>
          <p:cNvSpPr>
            <a:spLocks noGrp="1"/>
          </p:cNvSpPr>
          <p:nvPr>
            <p:ph type="title"/>
          </p:nvPr>
        </p:nvSpPr>
        <p:spPr>
          <a:xfrm>
            <a:off x="457200" y="125413"/>
            <a:ext cx="8229600" cy="1143000"/>
          </a:xfrm>
        </p:spPr>
        <p:txBody>
          <a:bodyPr/>
          <a:lstStyle/>
          <a:p>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本章重点概念</a:t>
            </a:r>
          </a:p>
        </p:txBody>
      </p:sp>
      <p:sp>
        <p:nvSpPr>
          <p:cNvPr id="77827" name="内容占位符 2">
            <a:extLst>
              <a:ext uri="{FF2B5EF4-FFF2-40B4-BE49-F238E27FC236}">
                <a16:creationId xmlns:a16="http://schemas.microsoft.com/office/drawing/2014/main" id="{E796EDF6-72C5-65B3-31A9-06ACE0812BF8}"/>
              </a:ext>
            </a:extLst>
          </p:cNvPr>
          <p:cNvSpPr>
            <a:spLocks noGrp="1"/>
          </p:cNvSpPr>
          <p:nvPr>
            <p:ph idx="1"/>
          </p:nvPr>
        </p:nvSpPr>
        <p:spPr>
          <a:xfrm>
            <a:off x="323528" y="1365969"/>
            <a:ext cx="8507288" cy="5159375"/>
          </a:xfrm>
        </p:spPr>
        <p:txBody>
          <a:bodyPr/>
          <a:lstStyle/>
          <a:p>
            <a:pPr eaLnBrk="1"/>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一维单原子链与双原子链的色散关系图，长波极限和布里渊区边界的物理意义</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eaLnBrk="1"/>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色散关系：声学支</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、光学支</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-3</a:t>
            </a:r>
          </a:p>
          <a:p>
            <a:pPr eaLnBrk="1"/>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的取值</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个</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eaLnBrk="1"/>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格波：声学波</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、光学波</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N</a:t>
            </a:r>
          </a:p>
          <a:p>
            <a:pPr eaLnBrk="1"/>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格波数量等于晶体的自由度</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nN</a:t>
            </a:r>
          </a:p>
          <a:p>
            <a:pPr eaLnBrk="1"/>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声子的概念</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eaLnBrk="1"/>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平均声子数的公式和意义</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eaLnBrk="1"/>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经典模型、爱因斯坦模型、德拜模型解释固体热容</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eaLnBrk="1"/>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828" name="灯片编号占位符 5">
            <a:extLst>
              <a:ext uri="{FF2B5EF4-FFF2-40B4-BE49-F238E27FC236}">
                <a16:creationId xmlns:a16="http://schemas.microsoft.com/office/drawing/2014/main" id="{0809477E-6C58-D590-A684-77F5B865EDA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B60C57B-01A9-4ABD-BB00-CD177D4A3554}"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76</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a:extLst>
              <a:ext uri="{FF2B5EF4-FFF2-40B4-BE49-F238E27FC236}">
                <a16:creationId xmlns:a16="http://schemas.microsoft.com/office/drawing/2014/main" id="{E19B4083-AF97-E565-9257-71AA3547D6A0}"/>
              </a:ext>
            </a:extLst>
          </p:cNvPr>
          <p:cNvSpPr>
            <a:spLocks noGrp="1"/>
          </p:cNvSpPr>
          <p:nvPr>
            <p:ph type="title"/>
          </p:nvPr>
        </p:nvSpPr>
        <p:spPr/>
        <p:txBody>
          <a:bodyPr/>
          <a:lstStyle/>
          <a:p>
            <a:r>
              <a:rPr lang="zh-CN" altLang="en-US" b="1">
                <a:solidFill>
                  <a:srgbClr val="7030A0"/>
                </a:solidFill>
                <a:latin typeface="微软雅黑" panose="020B0503020204020204" pitchFamily="34" charset="-122"/>
                <a:ea typeface="微软雅黑" panose="020B0503020204020204" pitchFamily="34" charset="-122"/>
              </a:rPr>
              <a:t>作业</a:t>
            </a:r>
          </a:p>
        </p:txBody>
      </p:sp>
      <p:sp>
        <p:nvSpPr>
          <p:cNvPr id="78851" name="内容占位符 2">
            <a:extLst>
              <a:ext uri="{FF2B5EF4-FFF2-40B4-BE49-F238E27FC236}">
                <a16:creationId xmlns:a16="http://schemas.microsoft.com/office/drawing/2014/main" id="{7D3AC814-83D7-6E75-82D3-51225716DF32}"/>
              </a:ext>
            </a:extLst>
          </p:cNvPr>
          <p:cNvSpPr>
            <a:spLocks noGrp="1"/>
          </p:cNvSpPr>
          <p:nvPr>
            <p:ph idx="1"/>
          </p:nvPr>
        </p:nvSpPr>
        <p:spPr/>
        <p:txBody>
          <a:bodyPr/>
          <a:lstStyle/>
          <a:p>
            <a:r>
              <a:rPr lang="zh-CN" altLang="en-US" b="1">
                <a:latin typeface="微软雅黑" panose="020B0503020204020204" pitchFamily="34" charset="-122"/>
                <a:ea typeface="微软雅黑" panose="020B0503020204020204" pitchFamily="34" charset="-122"/>
              </a:rPr>
              <a:t>教材</a:t>
            </a:r>
            <a:r>
              <a:rPr lang="en-US" altLang="zh-CN" b="1">
                <a:latin typeface="微软雅黑" panose="020B0503020204020204" pitchFamily="34" charset="-122"/>
                <a:ea typeface="微软雅黑" panose="020B0503020204020204" pitchFamily="34" charset="-122"/>
              </a:rPr>
              <a:t>7.5</a:t>
            </a:r>
            <a:endParaRPr lang="zh-CN" altLang="en-US" b="1">
              <a:latin typeface="微软雅黑" panose="020B0503020204020204" pitchFamily="34" charset="-122"/>
              <a:ea typeface="微软雅黑" panose="020B0503020204020204" pitchFamily="34" charset="-122"/>
            </a:endParaRPr>
          </a:p>
        </p:txBody>
      </p:sp>
      <p:sp>
        <p:nvSpPr>
          <p:cNvPr id="78852" name="灯片编号占位符 5">
            <a:extLst>
              <a:ext uri="{FF2B5EF4-FFF2-40B4-BE49-F238E27FC236}">
                <a16:creationId xmlns:a16="http://schemas.microsoft.com/office/drawing/2014/main" id="{95D15196-2173-98F3-130D-B8C6D8F79E4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029F8DE-C701-429E-BFDF-A737F6173128}" type="slidenum">
              <a:rPr lang="zh-CN" altLang="en-US" sz="1200" smtClean="0">
                <a:solidFill>
                  <a:srgbClr val="898989"/>
                </a:solidFill>
              </a:rPr>
              <a:pPr>
                <a:spcBef>
                  <a:spcPct val="0"/>
                </a:spcBef>
                <a:buFontTx/>
                <a:buNone/>
              </a:pPr>
              <a:t>77</a:t>
            </a:fld>
            <a:endParaRPr lang="zh-CN" altLang="en-US" sz="1200">
              <a:solidFill>
                <a:srgbClr val="898989"/>
              </a:solidFill>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B685C3BE-09C5-0AAE-35ED-38F6EBED3D26}"/>
              </a:ext>
            </a:extLst>
          </p:cNvPr>
          <p:cNvSpPr>
            <a:spLocks noGrp="1"/>
          </p:cNvSpPr>
          <p:nvPr>
            <p:ph type="title"/>
          </p:nvPr>
        </p:nvSpPr>
        <p:spPr/>
        <p:txBody>
          <a:bodyPr/>
          <a:lstStyle/>
          <a:p>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晶格振动的量子化</a:t>
            </a:r>
            <a:endParaRPr lang="zh-CN" altLang="en-US" sz="40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291" name="灯片编号占位符 5">
            <a:extLst>
              <a:ext uri="{FF2B5EF4-FFF2-40B4-BE49-F238E27FC236}">
                <a16:creationId xmlns:a16="http://schemas.microsoft.com/office/drawing/2014/main" id="{06AE0C5E-99D6-FA3D-1FE7-1852F2162BE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7E458AB-B0F1-4035-AD36-127EF3400D08}"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8</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圆角矩形 6">
            <a:extLst>
              <a:ext uri="{FF2B5EF4-FFF2-40B4-BE49-F238E27FC236}">
                <a16:creationId xmlns:a16="http://schemas.microsoft.com/office/drawing/2014/main" id="{D807F305-48C6-CB7E-A5E0-924576C3D702}"/>
              </a:ext>
            </a:extLst>
          </p:cNvPr>
          <p:cNvSpPr/>
          <p:nvPr/>
        </p:nvSpPr>
        <p:spPr>
          <a:xfrm>
            <a:off x="3419475" y="1911350"/>
            <a:ext cx="2305050" cy="431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系统总能量</a:t>
            </a:r>
          </a:p>
        </p:txBody>
      </p:sp>
      <p:grpSp>
        <p:nvGrpSpPr>
          <p:cNvPr id="8199" name="组合 15">
            <a:extLst>
              <a:ext uri="{FF2B5EF4-FFF2-40B4-BE49-F238E27FC236}">
                <a16:creationId xmlns:a16="http://schemas.microsoft.com/office/drawing/2014/main" id="{DB71EFE1-32D3-1719-D3B3-927A6A068B3A}"/>
              </a:ext>
            </a:extLst>
          </p:cNvPr>
          <p:cNvGrpSpPr>
            <a:grpSpLocks/>
          </p:cNvGrpSpPr>
          <p:nvPr/>
        </p:nvGrpSpPr>
        <p:grpSpPr bwMode="auto">
          <a:xfrm>
            <a:off x="755650" y="2667000"/>
            <a:ext cx="2944813" cy="1158875"/>
            <a:chOff x="618620" y="2055166"/>
            <a:chExt cx="2945268" cy="1157810"/>
          </a:xfrm>
        </p:grpSpPr>
        <p:sp>
          <p:nvSpPr>
            <p:cNvPr id="8" name="圆角矩形 7">
              <a:extLst>
                <a:ext uri="{FF2B5EF4-FFF2-40B4-BE49-F238E27FC236}">
                  <a16:creationId xmlns:a16="http://schemas.microsoft.com/office/drawing/2014/main" id="{1D273ADD-08A6-0240-2C12-CD69A4322D9A}"/>
                </a:ext>
              </a:extLst>
            </p:cNvPr>
            <p:cNvSpPr/>
            <p:nvPr/>
          </p:nvSpPr>
          <p:spPr>
            <a:xfrm>
              <a:off x="618620" y="2421542"/>
              <a:ext cx="2945268" cy="791434"/>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一个原子的（动能</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势能）</a:t>
              </a:r>
            </a:p>
          </p:txBody>
        </p:sp>
        <p:sp>
          <p:nvSpPr>
            <p:cNvPr id="10" name="矩形 9">
              <a:extLst>
                <a:ext uri="{FF2B5EF4-FFF2-40B4-BE49-F238E27FC236}">
                  <a16:creationId xmlns:a16="http://schemas.microsoft.com/office/drawing/2014/main" id="{3065BA29-0AA0-EAF8-E2C7-CF016C144EF3}"/>
                </a:ext>
              </a:extLst>
            </p:cNvPr>
            <p:cNvSpPr/>
            <p:nvPr/>
          </p:nvSpPr>
          <p:spPr>
            <a:xfrm>
              <a:off x="1671908" y="2055166"/>
              <a:ext cx="858060" cy="368993"/>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eaLnBrk="1" hangingPunct="1">
                <a:defRPr/>
              </a:pPr>
              <a:r>
                <a:rPr lang="el-GR" altLang="zh-CN" b="1" dirty="0">
                  <a:latin typeface="Times New Roman" panose="02020603050405020304" pitchFamily="18" charset="0"/>
                  <a:ea typeface="微软雅黑" panose="020B0503020204020204" pitchFamily="34" charset="-122"/>
                  <a:cs typeface="Times New Roman" panose="02020603050405020304" pitchFamily="18" charset="0"/>
                </a:rPr>
                <a:t>Σ</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原子</a:t>
              </a:r>
            </a:p>
          </p:txBody>
        </p:sp>
      </p:grpSp>
      <p:grpSp>
        <p:nvGrpSpPr>
          <p:cNvPr id="8200" name="组合 16">
            <a:extLst>
              <a:ext uri="{FF2B5EF4-FFF2-40B4-BE49-F238E27FC236}">
                <a16:creationId xmlns:a16="http://schemas.microsoft.com/office/drawing/2014/main" id="{C65E24D5-B954-CA8E-A289-F1FF532EC4D8}"/>
              </a:ext>
            </a:extLst>
          </p:cNvPr>
          <p:cNvGrpSpPr>
            <a:grpSpLocks/>
          </p:cNvGrpSpPr>
          <p:nvPr/>
        </p:nvGrpSpPr>
        <p:grpSpPr bwMode="auto">
          <a:xfrm>
            <a:off x="4787900" y="2636838"/>
            <a:ext cx="4103688" cy="1157287"/>
            <a:chOff x="4499992" y="2055166"/>
            <a:chExt cx="4104456" cy="1157810"/>
          </a:xfrm>
        </p:grpSpPr>
        <p:sp>
          <p:nvSpPr>
            <p:cNvPr id="9" name="圆角矩形 8">
              <a:extLst>
                <a:ext uri="{FF2B5EF4-FFF2-40B4-BE49-F238E27FC236}">
                  <a16:creationId xmlns:a16="http://schemas.microsoft.com/office/drawing/2014/main" id="{2042A338-D709-B623-BCF1-67347F7C0CD0}"/>
                </a:ext>
              </a:extLst>
            </p:cNvPr>
            <p:cNvSpPr/>
            <p:nvPr/>
          </p:nvSpPr>
          <p:spPr>
            <a:xfrm>
              <a:off x="4499992" y="2420456"/>
              <a:ext cx="4104456" cy="79252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频率为</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ω</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的振动的（动能</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势能）</a:t>
              </a:r>
            </a:p>
          </p:txBody>
        </p:sp>
        <p:sp>
          <p:nvSpPr>
            <p:cNvPr id="12" name="矩形 11">
              <a:extLst>
                <a:ext uri="{FF2B5EF4-FFF2-40B4-BE49-F238E27FC236}">
                  <a16:creationId xmlns:a16="http://schemas.microsoft.com/office/drawing/2014/main" id="{A260DC52-3BEB-7D43-D11F-CF3EC62B6AA5}"/>
                </a:ext>
              </a:extLst>
            </p:cNvPr>
            <p:cNvSpPr/>
            <p:nvPr/>
          </p:nvSpPr>
          <p:spPr>
            <a:xfrm>
              <a:off x="6287564" y="2055166"/>
              <a:ext cx="559874" cy="369499"/>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eaLnBrk="1" hangingPunct="1">
                <a:defRPr/>
              </a:pPr>
              <a:r>
                <a:rPr lang="el-GR" altLang="zh-CN" b="1" dirty="0">
                  <a:latin typeface="Times New Roman" panose="02020603050405020304" pitchFamily="18" charset="0"/>
                  <a:ea typeface="微软雅黑" panose="020B0503020204020204" pitchFamily="34" charset="-122"/>
                  <a:cs typeface="Times New Roman" panose="02020603050405020304" pitchFamily="18" charset="0"/>
                </a:rPr>
                <a:t>Σ</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ω</a:t>
              </a:r>
              <a:endParaRPr lang="zh-CN" altLang="en-US" b="1" i="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8201" name="组合 14">
            <a:extLst>
              <a:ext uri="{FF2B5EF4-FFF2-40B4-BE49-F238E27FC236}">
                <a16:creationId xmlns:a16="http://schemas.microsoft.com/office/drawing/2014/main" id="{37158FF9-D3B6-EC53-235B-24C9E6D2CF40}"/>
              </a:ext>
            </a:extLst>
          </p:cNvPr>
          <p:cNvGrpSpPr>
            <a:grpSpLocks/>
          </p:cNvGrpSpPr>
          <p:nvPr/>
        </p:nvGrpSpPr>
        <p:grpSpPr bwMode="auto">
          <a:xfrm>
            <a:off x="755650" y="4545013"/>
            <a:ext cx="2944813" cy="1081087"/>
            <a:chOff x="618620" y="3429000"/>
            <a:chExt cx="2945268" cy="1080120"/>
          </a:xfrm>
        </p:grpSpPr>
        <p:sp>
          <p:nvSpPr>
            <p:cNvPr id="13" name="圆角矩形 12">
              <a:extLst>
                <a:ext uri="{FF2B5EF4-FFF2-40B4-BE49-F238E27FC236}">
                  <a16:creationId xmlns:a16="http://schemas.microsoft.com/office/drawing/2014/main" id="{E48AEF7E-F7E4-8A1F-7459-B73AEC2CA509}"/>
                </a:ext>
              </a:extLst>
            </p:cNvPr>
            <p:cNvSpPr/>
            <p:nvPr/>
          </p:nvSpPr>
          <p:spPr>
            <a:xfrm>
              <a:off x="618620" y="3789040"/>
              <a:ext cx="2945268" cy="720080"/>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一个原子某一个简谐振动</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的（动能</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势能）</a:t>
              </a:r>
            </a:p>
          </p:txBody>
        </p:sp>
        <p:sp>
          <p:nvSpPr>
            <p:cNvPr id="14" name="矩形 13">
              <a:extLst>
                <a:ext uri="{FF2B5EF4-FFF2-40B4-BE49-F238E27FC236}">
                  <a16:creationId xmlns:a16="http://schemas.microsoft.com/office/drawing/2014/main" id="{30623E83-4408-7CB7-4277-5CF5CB20518A}"/>
                </a:ext>
              </a:extLst>
            </p:cNvPr>
            <p:cNvSpPr/>
            <p:nvPr/>
          </p:nvSpPr>
          <p:spPr>
            <a:xfrm>
              <a:off x="1628627" y="3429000"/>
              <a:ext cx="957461" cy="36900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eaLnBrk="1" hangingPunct="1">
                <a:defRPr/>
              </a:pPr>
              <a:r>
                <a:rPr lang="el-GR" altLang="zh-CN" b="1" dirty="0">
                  <a:latin typeface="Times New Roman" panose="02020603050405020304" pitchFamily="18" charset="0"/>
                  <a:ea typeface="微软雅黑" panose="020B0503020204020204" pitchFamily="34" charset="-122"/>
                  <a:cs typeface="Times New Roman" panose="02020603050405020304" pitchFamily="18" charset="0"/>
                </a:rPr>
                <a:t>Σ</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q)</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8" name="上箭头 17">
            <a:extLst>
              <a:ext uri="{FF2B5EF4-FFF2-40B4-BE49-F238E27FC236}">
                <a16:creationId xmlns:a16="http://schemas.microsoft.com/office/drawing/2014/main" id="{1D767F2F-FE1B-067E-BB33-E9229B0C3D38}"/>
              </a:ext>
            </a:extLst>
          </p:cNvPr>
          <p:cNvSpPr/>
          <p:nvPr/>
        </p:nvSpPr>
        <p:spPr>
          <a:xfrm>
            <a:off x="2100263" y="4006850"/>
            <a:ext cx="255587" cy="431800"/>
          </a:xfrm>
          <a:prstGeom prst="upArrow">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上箭头 18">
            <a:extLst>
              <a:ext uri="{FF2B5EF4-FFF2-40B4-BE49-F238E27FC236}">
                <a16:creationId xmlns:a16="http://schemas.microsoft.com/office/drawing/2014/main" id="{BB1C0A0B-90BF-E5B4-4D68-AD5DF347AF7F}"/>
              </a:ext>
            </a:extLst>
          </p:cNvPr>
          <p:cNvSpPr/>
          <p:nvPr/>
        </p:nvSpPr>
        <p:spPr>
          <a:xfrm rot="2778812">
            <a:off x="2860676" y="2147887"/>
            <a:ext cx="273050" cy="536575"/>
          </a:xfrm>
          <a:prstGeom prst="upArrow">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上箭头 19">
            <a:extLst>
              <a:ext uri="{FF2B5EF4-FFF2-40B4-BE49-F238E27FC236}">
                <a16:creationId xmlns:a16="http://schemas.microsoft.com/office/drawing/2014/main" id="{27A86DCA-528F-00C3-6210-4148DDF232FC}"/>
              </a:ext>
            </a:extLst>
          </p:cNvPr>
          <p:cNvSpPr/>
          <p:nvPr/>
        </p:nvSpPr>
        <p:spPr>
          <a:xfrm rot="18949389">
            <a:off x="5938838" y="2298700"/>
            <a:ext cx="271462" cy="536575"/>
          </a:xfrm>
          <a:prstGeom prst="upArrow">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0"/>
                                          </p:stCondLst>
                                        </p:cTn>
                                        <p:tgtEl>
                                          <p:spTgt spid="819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nodeType="afterGroup">
                            <p:stCondLst>
                              <p:cond delay="500"/>
                            </p:stCondLst>
                            <p:childTnLst>
                              <p:par>
                                <p:cTn id="21" presetID="1"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200"/>
                                        </p:tgtEl>
                                        <p:attrNameLst>
                                          <p:attrName>style.visibility</p:attrName>
                                        </p:attrNameLst>
                                      </p:cBhvr>
                                      <p:to>
                                        <p:strVal val="visible"/>
                                      </p:to>
                                    </p:set>
                                  </p:childTnLst>
                                </p:cTn>
                              </p:par>
                            </p:childTnLst>
                          </p:cTn>
                        </p:par>
                        <p:par>
                          <p:cTn id="27" fill="hold" nodeType="afterGroup">
                            <p:stCondLst>
                              <p:cond delay="0"/>
                            </p:stCondLst>
                            <p:childTnLst>
                              <p:par>
                                <p:cTn id="28" presetID="22" presetClass="entr" presetSubtype="4"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76F83DAC-3198-08BD-5A45-FD9597BCFA4F}"/>
              </a:ext>
            </a:extLst>
          </p:cNvPr>
          <p:cNvSpPr>
            <a:spLocks noGrp="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晶格振动的量子化</a:t>
            </a:r>
          </a:p>
        </p:txBody>
      </p:sp>
      <p:sp>
        <p:nvSpPr>
          <p:cNvPr id="9219" name="内容占位符 2">
            <a:extLst>
              <a:ext uri="{FF2B5EF4-FFF2-40B4-BE49-F238E27FC236}">
                <a16:creationId xmlns:a16="http://schemas.microsoft.com/office/drawing/2014/main" id="{1CA71906-E540-49F2-58D4-0B702897BC7A}"/>
              </a:ext>
            </a:extLst>
          </p:cNvPr>
          <p:cNvSpPr>
            <a:spLocks noGrp="1"/>
          </p:cNvSpPr>
          <p:nvPr>
            <p:ph idx="1"/>
          </p:nvPr>
        </p:nvSpPr>
        <p:spPr/>
        <p:txBody>
          <a:bodyPr/>
          <a:lstStyle/>
          <a:p>
            <a:pPr eaLnBrk="1" hangingPunct="1"/>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简谐近似下，格波是简谐波，格波之间的相互作用可以忽略，即认为格波的存在是相互独立的。每一个独立的模式对应一个振动模（</a:t>
            </a:r>
            <a:r>
              <a:rPr lang="el-GR" altLang="zh-CN" sz="2800" b="1" i="1">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可以用独立简谐振子的振动来表示格波的独立模式。</a:t>
            </a:r>
          </a:p>
        </p:txBody>
      </p:sp>
      <p:sp>
        <p:nvSpPr>
          <p:cNvPr id="13316" name="灯片编号占位符 5">
            <a:extLst>
              <a:ext uri="{FF2B5EF4-FFF2-40B4-BE49-F238E27FC236}">
                <a16:creationId xmlns:a16="http://schemas.microsoft.com/office/drawing/2014/main" id="{C371830C-129A-2F96-7393-1964DB541E7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94AC673-C2C8-4F63-806F-AF353038BD12}"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9</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6242</TotalTime>
  <Words>4685</Words>
  <Application>Microsoft Office PowerPoint</Application>
  <PresentationFormat>On-screen Show (4:3)</PresentationFormat>
  <Paragraphs>602</Paragraphs>
  <Slides>77</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77</vt:i4>
      </vt:variant>
    </vt:vector>
  </HeadingPairs>
  <TitlesOfParts>
    <vt:vector size="88" baseType="lpstr">
      <vt:lpstr>华文中宋</vt:lpstr>
      <vt:lpstr>微软雅黑</vt:lpstr>
      <vt:lpstr>Arial</vt:lpstr>
      <vt:lpstr>Calibri</vt:lpstr>
      <vt:lpstr>Cambria Math</vt:lpstr>
      <vt:lpstr>Times New Roman</vt:lpstr>
      <vt:lpstr>Wingdings</vt:lpstr>
      <vt:lpstr>Office 主题​​</vt:lpstr>
      <vt:lpstr>公式</vt:lpstr>
      <vt:lpstr>Equation</vt:lpstr>
      <vt:lpstr>BMP 图象</vt:lpstr>
      <vt:lpstr>第六章  固体的热特性</vt:lpstr>
      <vt:lpstr>一维单原子链</vt:lpstr>
      <vt:lpstr>一维双原子链</vt:lpstr>
      <vt:lpstr>三维情况</vt:lpstr>
      <vt:lpstr>主要内容</vt:lpstr>
      <vt:lpstr>晶格振动的量子化</vt:lpstr>
      <vt:lpstr>晶格振动的量子化</vt:lpstr>
      <vt:lpstr>晶格振动的量子化</vt:lpstr>
      <vt:lpstr>晶格振动的量子化</vt:lpstr>
      <vt:lpstr>PowerPoint Presentation</vt:lpstr>
      <vt:lpstr>PowerPoint Presentation</vt:lpstr>
      <vt:lpstr>引入简正坐标</vt:lpstr>
      <vt:lpstr>晶格振动的量子化——声子</vt:lpstr>
      <vt:lpstr>一维单原子链晶格振动的能量</vt:lpstr>
      <vt:lpstr>格波的量子单元——声子</vt:lpstr>
      <vt:lpstr>声子满足波尔兹曼分布</vt:lpstr>
      <vt:lpstr>声子与光子的比较</vt:lpstr>
      <vt:lpstr>声子对材料性质的影响</vt:lpstr>
      <vt:lpstr>主要内容</vt:lpstr>
      <vt:lpstr>晶格振动谱的实验测量</vt:lpstr>
      <vt:lpstr>最主要的方法：中子的非弹性散射</vt:lpstr>
      <vt:lpstr>PowerPoint Presentation</vt:lpstr>
      <vt:lpstr>中子散射谱测量格波色散关系</vt:lpstr>
      <vt:lpstr>中子散射测试的优势</vt:lpstr>
      <vt:lpstr>PowerPoint Presentation</vt:lpstr>
      <vt:lpstr>光子的散射</vt:lpstr>
      <vt:lpstr>半导体的本征光吸收</vt:lpstr>
      <vt:lpstr>直接带隙和间接带隙</vt:lpstr>
      <vt:lpstr>竖直跃迁（直接带隙材料）</vt:lpstr>
      <vt:lpstr>载流子跃迁过程</vt:lpstr>
      <vt:lpstr>InSb（铟锑材料的光吸收）</vt:lpstr>
      <vt:lpstr>非竖直跃迁（间接带隙材料）</vt:lpstr>
      <vt:lpstr>载流子跃迁过程</vt:lpstr>
      <vt:lpstr>主要内容</vt:lpstr>
      <vt:lpstr>6.4 晶体的热特性</vt:lpstr>
      <vt:lpstr>晶格热容的概念</vt:lpstr>
      <vt:lpstr>晶格热容的概念</vt:lpstr>
      <vt:lpstr>晶格热容的经典模型——杜隆珀替定律</vt:lpstr>
      <vt:lpstr>6.4 晶体的热特性</vt:lpstr>
      <vt:lpstr>晶格比热的量子模型</vt:lpstr>
      <vt:lpstr>高温极限下的晶格热容</vt:lpstr>
      <vt:lpstr>低温极限下的晶格热容</vt:lpstr>
      <vt:lpstr>计算晶格热容的困难</vt:lpstr>
      <vt:lpstr>爱因斯坦模型</vt:lpstr>
      <vt:lpstr>基于爱因斯坦模型的热容计算过程</vt:lpstr>
      <vt:lpstr>爱因斯坦模型的高、低温近似结果</vt:lpstr>
      <vt:lpstr>爱因斯坦模型的问题</vt:lpstr>
      <vt:lpstr>问题的原因</vt:lpstr>
      <vt:lpstr>德拜模型</vt:lpstr>
      <vt:lpstr>振动模在q空间的分布</vt:lpstr>
      <vt:lpstr>振动模的态密度函数g()与成平方关系</vt:lpstr>
      <vt:lpstr>有限的模式数对 取值的限制</vt:lpstr>
      <vt:lpstr>根据德拜模型的晶格热容</vt:lpstr>
      <vt:lpstr>根据德拜模型的晶格热容</vt:lpstr>
      <vt:lpstr>德拜温度</vt:lpstr>
      <vt:lpstr>德拜理论与实验比较</vt:lpstr>
      <vt:lpstr>德拜理论的高、低温极限</vt:lpstr>
      <vt:lpstr>德拜T3定律</vt:lpstr>
      <vt:lpstr>6.4 晶体的热特性</vt:lpstr>
      <vt:lpstr>热传导现象</vt:lpstr>
      <vt:lpstr>声子“气体”传热的物理过程</vt:lpstr>
      <vt:lpstr>借用气体动力学的热导率理论</vt:lpstr>
      <vt:lpstr>声子的平均自由程</vt:lpstr>
      <vt:lpstr>6.4 晶体的热特性</vt:lpstr>
      <vt:lpstr>声子之间的碰撞</vt:lpstr>
      <vt:lpstr>三声子过程 </vt:lpstr>
      <vt:lpstr>正规过程（N过程） Normal Processes</vt:lpstr>
      <vt:lpstr>Gn0称为翻转过程或者U过程 Umklapp Processes</vt:lpstr>
      <vt:lpstr>声子准动量的变化</vt:lpstr>
      <vt:lpstr>声子间碰撞决定的 声子自由程密切依赖于温度</vt:lpstr>
      <vt:lpstr>限制声子平均自由程的其他因素</vt:lpstr>
      <vt:lpstr>6.4 晶体的热特性</vt:lpstr>
      <vt:lpstr>一维晶体中某两个原子平均距离 </vt:lpstr>
      <vt:lpstr>PowerPoint Presentation</vt:lpstr>
      <vt:lpstr>采用玻耳兹曼分布函数计算平均位移</vt:lpstr>
      <vt:lpstr>本章重点概念</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晶格振动</dc:title>
  <dc:creator>Wang Lai</dc:creator>
  <cp:lastModifiedBy>Man Fong Lio</cp:lastModifiedBy>
  <cp:revision>163</cp:revision>
  <dcterms:created xsi:type="dcterms:W3CDTF">2013-05-23T03:45:17Z</dcterms:created>
  <dcterms:modified xsi:type="dcterms:W3CDTF">2024-06-10T16:56:42Z</dcterms:modified>
</cp:coreProperties>
</file>