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67" r:id="rId3"/>
    <p:sldId id="257" r:id="rId4"/>
    <p:sldId id="314" r:id="rId5"/>
    <p:sldId id="348" r:id="rId6"/>
    <p:sldId id="258" r:id="rId7"/>
    <p:sldId id="363" r:id="rId8"/>
    <p:sldId id="364" r:id="rId9"/>
    <p:sldId id="365" r:id="rId10"/>
    <p:sldId id="366" r:id="rId11"/>
    <p:sldId id="350" r:id="rId12"/>
    <p:sldId id="264" r:id="rId13"/>
    <p:sldId id="270" r:id="rId14"/>
    <p:sldId id="353" r:id="rId15"/>
    <p:sldId id="282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342" y="-1614"/>
      </p:cViewPr>
      <p:guideLst>
        <p:guide orient="horz" pos="1611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7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A6FD2D4-8ECB-4639-BC77-EC97E4C49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BFF754-7FE1-46A4-962B-734DC5880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A6FD2D4-8ECB-4639-BC77-EC97E4C49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BFF754-7FE1-46A4-962B-734DC5880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A6FD2D4-8ECB-4639-BC77-EC97E4C49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BFF754-7FE1-46A4-962B-734DC5880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A6FD2D4-8ECB-4639-BC77-EC97E4C49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BFF754-7FE1-46A4-962B-734DC5880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A6FD2D4-8ECB-4639-BC77-EC97E4C49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BFF754-7FE1-46A4-962B-734DC5880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A6FD2D4-8ECB-4639-BC77-EC97E4C49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BFF754-7FE1-46A4-962B-734DC5880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A6FD2D4-8ECB-4639-BC77-EC97E4C49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BFF754-7FE1-46A4-962B-734DC5880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A6FD2D4-8ECB-4639-BC77-EC97E4C49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BFF754-7FE1-46A4-962B-734DC5880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A6FD2D4-8ECB-4639-BC77-EC97E4C49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BFF754-7FE1-46A4-962B-734DC5880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A6FD2D4-8ECB-4639-BC77-EC97E4C49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BFF754-7FE1-46A4-962B-734DC5880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A6FD2D4-8ECB-4639-BC77-EC97E4C49C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BFF754-7FE1-46A4-962B-734DC5880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4400000">
            <a:off x="7901585" y="-764976"/>
            <a:ext cx="5128022" cy="5622131"/>
          </a:xfrm>
          <a:custGeom>
            <a:avLst/>
            <a:gdLst>
              <a:gd name="connsiteX0" fmla="*/ 0 w 4462121"/>
              <a:gd name="connsiteY0" fmla="*/ 7728619 h 9532927"/>
              <a:gd name="connsiteX1" fmla="*/ 4462121 w 4462121"/>
              <a:gd name="connsiteY1" fmla="*/ 0 h 9532927"/>
              <a:gd name="connsiteX2" fmla="*/ 4462121 w 4462121"/>
              <a:gd name="connsiteY2" fmla="*/ 7217229 h 9532927"/>
              <a:gd name="connsiteX3" fmla="*/ 3125153 w 4462121"/>
              <a:gd name="connsiteY3" fmla="*/ 9532927 h 9532927"/>
              <a:gd name="connsiteX4" fmla="*/ 0 w 4462121"/>
              <a:gd name="connsiteY4" fmla="*/ 7728619 h 953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121" h="9532927">
                <a:moveTo>
                  <a:pt x="0" y="7728619"/>
                </a:moveTo>
                <a:lnTo>
                  <a:pt x="4462121" y="0"/>
                </a:lnTo>
                <a:lnTo>
                  <a:pt x="4462121" y="7217229"/>
                </a:lnTo>
                <a:lnTo>
                  <a:pt x="3125153" y="9532927"/>
                </a:lnTo>
                <a:lnTo>
                  <a:pt x="0" y="7728619"/>
                </a:lnTo>
                <a:close/>
              </a:path>
            </a:pathLst>
          </a:custGeom>
          <a:solidFill>
            <a:srgbClr val="B3296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14400000">
            <a:off x="4786315" y="-2522934"/>
            <a:ext cx="5129213" cy="5622131"/>
          </a:xfrm>
          <a:custGeom>
            <a:avLst/>
            <a:gdLst>
              <a:gd name="connsiteX0" fmla="*/ 0 w 4462121"/>
              <a:gd name="connsiteY0" fmla="*/ 7728619 h 9532927"/>
              <a:gd name="connsiteX1" fmla="*/ 4462121 w 4462121"/>
              <a:gd name="connsiteY1" fmla="*/ 0 h 9532927"/>
              <a:gd name="connsiteX2" fmla="*/ 4462121 w 4462121"/>
              <a:gd name="connsiteY2" fmla="*/ 7217229 h 9532927"/>
              <a:gd name="connsiteX3" fmla="*/ 3125153 w 4462121"/>
              <a:gd name="connsiteY3" fmla="*/ 9532927 h 9532927"/>
              <a:gd name="connsiteX4" fmla="*/ 0 w 4462121"/>
              <a:gd name="connsiteY4" fmla="*/ 7728619 h 953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121" h="9532927">
                <a:moveTo>
                  <a:pt x="0" y="7728619"/>
                </a:moveTo>
                <a:lnTo>
                  <a:pt x="4462121" y="0"/>
                </a:lnTo>
                <a:lnTo>
                  <a:pt x="4462121" y="7217229"/>
                </a:lnTo>
                <a:lnTo>
                  <a:pt x="3125153" y="9532927"/>
                </a:lnTo>
                <a:lnTo>
                  <a:pt x="0" y="7728619"/>
                </a:lnTo>
                <a:close/>
              </a:path>
            </a:pathLst>
          </a:custGeom>
          <a:solidFill>
            <a:srgbClr val="4E184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626771" y="2252664"/>
            <a:ext cx="3096260" cy="168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350" dirty="0" smtClean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2017</a:t>
            </a:r>
            <a:endParaRPr lang="zh-CN" altLang="en-US" sz="10350" dirty="0">
              <a:solidFill>
                <a:srgbClr val="FFFDF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16"/>
          <p:cNvSpPr txBox="1">
            <a:spLocks noChangeArrowheads="1"/>
          </p:cNvSpPr>
          <p:nvPr/>
        </p:nvSpPr>
        <p:spPr bwMode="auto">
          <a:xfrm>
            <a:off x="4689875" y="3576639"/>
            <a:ext cx="224028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2700" dirty="0" smtClean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船舰识别小组</a:t>
            </a:r>
            <a:endParaRPr lang="zh-CN" sz="2700" dirty="0">
              <a:solidFill>
                <a:srgbClr val="FFFDF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948940" y="2596515"/>
            <a:ext cx="1609090" cy="1414780"/>
          </a:xfrm>
          <a:prstGeom prst="roundRect">
            <a:avLst/>
          </a:prstGeom>
          <a:noFill/>
          <a:ln>
            <a:solidFill>
              <a:srgbClr val="FFFD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组长：窦鑫</a:t>
            </a:r>
            <a:endParaRPr lang="zh-CN" altLang="en-US" sz="1600" dirty="0"/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组员：吴俊彦</a:t>
            </a:r>
            <a:endParaRPr lang="zh-CN" altLang="en-US" sz="1600" dirty="0"/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             蔡佳文</a:t>
            </a:r>
            <a:endParaRPr lang="zh-CN" altLang="en-US" sz="1600" dirty="0"/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             杨洪瑜</a:t>
            </a:r>
            <a:endParaRPr lang="zh-CN" altLang="en-US" sz="1600" dirty="0"/>
          </a:p>
        </p:txBody>
      </p:sp>
      <p:grpSp>
        <p:nvGrpSpPr>
          <p:cNvPr id="9" name="组合 26"/>
          <p:cNvGrpSpPr/>
          <p:nvPr/>
        </p:nvGrpSpPr>
        <p:grpSpPr bwMode="auto">
          <a:xfrm>
            <a:off x="-7645003" y="-2184797"/>
            <a:ext cx="8901113" cy="8306991"/>
            <a:chOff x="-10192639" y="-2912579"/>
            <a:chExt cx="11867819" cy="11075571"/>
          </a:xfrm>
        </p:grpSpPr>
        <p:sp>
          <p:nvSpPr>
            <p:cNvPr id="10" name="任意多边形 9"/>
            <p:cNvSpPr/>
            <p:nvPr/>
          </p:nvSpPr>
          <p:spPr>
            <a:xfrm rot="3600000">
              <a:off x="-9703653" y="-3401565"/>
              <a:ext cx="1016914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FEFDC0">
                <a:alpha val="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3600000">
              <a:off x="-8982949" y="-2495136"/>
              <a:ext cx="10169142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B3296D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/>
      <p:bldP spid="7" grpId="0"/>
      <p:bldP spid="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7"/>
          <p:cNvGrpSpPr/>
          <p:nvPr/>
        </p:nvGrpSpPr>
        <p:grpSpPr bwMode="auto">
          <a:xfrm>
            <a:off x="-342288" y="-99962"/>
            <a:ext cx="684575" cy="638790"/>
            <a:chOff x="-10192639" y="-2912579"/>
            <a:chExt cx="11867819" cy="11075571"/>
          </a:xfrm>
        </p:grpSpPr>
        <p:sp>
          <p:nvSpPr>
            <p:cNvPr id="5" name="任意多边形 4"/>
            <p:cNvSpPr/>
            <p:nvPr/>
          </p:nvSpPr>
          <p:spPr>
            <a:xfrm rot="3600000">
              <a:off x="-9703588" y="-3401630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FEFDC0">
                <a:alpha val="7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rot="3600000">
              <a:off x="-8982883" y="-2495072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B3296D">
                <a:alpha val="59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TextBox 5"/>
          <p:cNvSpPr txBox="1"/>
          <p:nvPr/>
        </p:nvSpPr>
        <p:spPr>
          <a:xfrm>
            <a:off x="1518920" y="413385"/>
            <a:ext cx="6885305" cy="180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85"/>
              </a:lnSpc>
            </a:pP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MAE（Mean Absolute Error）平均绝对差值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485"/>
              </a:lnSpc>
            </a:pP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statistics, the mean absolute error (MAE) is a quantity used to measure how close forecasts or predictions are to the eventual outcomes. The mean absolute error is given by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485"/>
              </a:lnSpc>
            </a:pP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485"/>
              </a:lnSpc>
            </a:pP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485"/>
              </a:lnSpc>
            </a:pP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485"/>
              </a:lnSpc>
            </a:pP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注意：MAE与 MAD（Mean Absolute Difference）等价。此外，MAE很容易跟absolute deviation(绝对偏差)混淆，它们的定义很类似，但使用的场景完全不同；绝对偏差针对的就是一组数据，而MAD针对的两组数据（预测值一组，真实值一组）。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75504" y="1244803"/>
            <a:ext cx="334218" cy="33421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84621" y="2838965"/>
            <a:ext cx="334218" cy="33421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Box 5"/>
          <p:cNvSpPr txBox="1"/>
          <p:nvPr/>
        </p:nvSpPr>
        <p:spPr>
          <a:xfrm>
            <a:off x="1586230" y="2312670"/>
            <a:ext cx="6751320" cy="104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85"/>
              </a:lnSpc>
            </a:pP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MSE(Mean Square Error)均方误差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485"/>
              </a:lnSpc>
            </a:pP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12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a vector of n predictions, and Y is the vector of the true values, then the (estimated) MSE of the predictor is: 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485"/>
              </a:lnSpc>
            </a:pP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485"/>
              </a:lnSpc>
            </a:pP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1652905" y="3653790"/>
            <a:ext cx="6751320" cy="662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85"/>
              </a:lnSpc>
            </a:pP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RMSE(Root Mean Square error)均方根误差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485"/>
              </a:lnSpc>
            </a:pP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RMSE跟RMSD(Root-mean-square deviation)均方根偏差的定义等价，RMSE实际上就是MSE的平方根。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485"/>
              </a:lnSpc>
            </a:pP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82799" y="3928792"/>
            <a:ext cx="319629" cy="31962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3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89f3f847beb7a4c84e31f73a8457c5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905" y="1054735"/>
            <a:ext cx="2847340" cy="523875"/>
          </a:xfrm>
          <a:prstGeom prst="rect">
            <a:avLst/>
          </a:prstGeom>
        </p:spPr>
      </p:pic>
      <p:pic>
        <p:nvPicPr>
          <p:cNvPr id="40" name="图片 39" descr="0978fe57785f6ce707efd6bd905505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05" y="3060065"/>
            <a:ext cx="1914525" cy="523875"/>
          </a:xfrm>
          <a:prstGeom prst="rect">
            <a:avLst/>
          </a:prstGeom>
        </p:spPr>
      </p:pic>
      <p:pic>
        <p:nvPicPr>
          <p:cNvPr id="41" name="图片 40" descr="a47161af0a89ce6059aafd43c524839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05" y="4316095"/>
            <a:ext cx="3247390" cy="352425"/>
          </a:xfrm>
          <a:prstGeom prst="rect">
            <a:avLst/>
          </a:prstGeom>
        </p:spPr>
      </p:pic>
      <p:pic>
        <p:nvPicPr>
          <p:cNvPr id="42" name="图片 41" descr="178fa5467023c5c58732c8e71509cde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095" y="4316095"/>
            <a:ext cx="2247900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/>
      <p:bldP spid="2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 bwMode="auto">
          <a:xfrm rot="5400000">
            <a:off x="1253134" y="3252191"/>
            <a:ext cx="857250" cy="739378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6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0"/>
          <p:cNvSpPr txBox="1">
            <a:spLocks noChangeArrowheads="1"/>
          </p:cNvSpPr>
          <p:nvPr/>
        </p:nvSpPr>
        <p:spPr bwMode="auto">
          <a:xfrm>
            <a:off x="2745100" y="3367964"/>
            <a:ext cx="224028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700" dirty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实验结果对比</a:t>
            </a:r>
            <a:endParaRPr lang="zh-CN" altLang="en-US" sz="2700" dirty="0">
              <a:solidFill>
                <a:srgbClr val="FFFDF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>
            <a:stCxn id="12" idx="4"/>
          </p:cNvCxnSpPr>
          <p:nvPr/>
        </p:nvCxnSpPr>
        <p:spPr bwMode="auto">
          <a:xfrm>
            <a:off x="1312071" y="4050506"/>
            <a:ext cx="6985397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>
            <a:off x="1312071" y="3193255"/>
            <a:ext cx="6985397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 bwMode="auto">
          <a:xfrm rot="16200000">
            <a:off x="7499151" y="3252191"/>
            <a:ext cx="857250" cy="739378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alpha val="0"/>
                  <a:lumMod val="1000"/>
                  <a:lumOff val="9900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7" name="组合 27"/>
          <p:cNvGrpSpPr/>
          <p:nvPr/>
        </p:nvGrpSpPr>
        <p:grpSpPr bwMode="auto">
          <a:xfrm>
            <a:off x="-7750969" y="-4152900"/>
            <a:ext cx="8901113" cy="8305800"/>
            <a:chOff x="-10192639" y="-2912579"/>
            <a:chExt cx="11867819" cy="11075571"/>
          </a:xfrm>
        </p:grpSpPr>
        <p:sp>
          <p:nvSpPr>
            <p:cNvPr id="18" name="任意多边形 17"/>
            <p:cNvSpPr/>
            <p:nvPr/>
          </p:nvSpPr>
          <p:spPr>
            <a:xfrm rot="3600000">
              <a:off x="-9703588" y="-3401630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FEFDC0">
                <a:alpha val="7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3600000">
              <a:off x="-8982883" y="-2495072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B3296D">
                <a:alpha val="59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098133" y="966788"/>
            <a:ext cx="1414463" cy="1414463"/>
          </a:xfrm>
          <a:prstGeom prst="roundRect">
            <a:avLst/>
          </a:prstGeom>
          <a:noFill/>
          <a:ln>
            <a:solidFill>
              <a:srgbClr val="FFFD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45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en-US" altLang="zh-CN" sz="1245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 bwMode="auto">
          <a:xfrm rot="5400000">
            <a:off x="1253134" y="3252191"/>
            <a:ext cx="857250" cy="739378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6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0"/>
          <p:cNvSpPr txBox="1">
            <a:spLocks noChangeArrowheads="1"/>
          </p:cNvSpPr>
          <p:nvPr/>
        </p:nvSpPr>
        <p:spPr bwMode="auto">
          <a:xfrm>
            <a:off x="2673345" y="3367964"/>
            <a:ext cx="189738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700" dirty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总结与展望</a:t>
            </a:r>
            <a:endParaRPr lang="zh-CN" altLang="en-US" sz="2700" dirty="0">
              <a:solidFill>
                <a:srgbClr val="FFFDF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>
            <a:stCxn id="12" idx="4"/>
          </p:cNvCxnSpPr>
          <p:nvPr/>
        </p:nvCxnSpPr>
        <p:spPr bwMode="auto">
          <a:xfrm>
            <a:off x="1312071" y="4050506"/>
            <a:ext cx="6985397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>
            <a:off x="1312071" y="3193255"/>
            <a:ext cx="6985397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 bwMode="auto">
          <a:xfrm rot="16200000">
            <a:off x="7499151" y="3252191"/>
            <a:ext cx="857250" cy="739378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alpha val="0"/>
                  <a:lumMod val="1000"/>
                  <a:lumOff val="9900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7" name="组合 27"/>
          <p:cNvGrpSpPr/>
          <p:nvPr/>
        </p:nvGrpSpPr>
        <p:grpSpPr bwMode="auto">
          <a:xfrm>
            <a:off x="-7750969" y="-4152900"/>
            <a:ext cx="8901113" cy="8305800"/>
            <a:chOff x="-10192639" y="-2912579"/>
            <a:chExt cx="11867819" cy="11075571"/>
          </a:xfrm>
        </p:grpSpPr>
        <p:sp>
          <p:nvSpPr>
            <p:cNvPr id="18" name="任意多边形 17"/>
            <p:cNvSpPr/>
            <p:nvPr/>
          </p:nvSpPr>
          <p:spPr>
            <a:xfrm rot="3600000">
              <a:off x="-9703588" y="-3401630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FEFDC0">
                <a:alpha val="7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3600000">
              <a:off x="-8982883" y="-2495072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B3296D">
                <a:alpha val="59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098133" y="966788"/>
            <a:ext cx="1414463" cy="1414463"/>
          </a:xfrm>
          <a:prstGeom prst="roundRect">
            <a:avLst/>
          </a:prstGeom>
          <a:noFill/>
          <a:ln>
            <a:solidFill>
              <a:srgbClr val="FFFD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450" dirty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en-US" altLang="zh-CN" sz="1245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 bwMode="auto">
          <a:xfrm>
            <a:off x="-342288" y="-99962"/>
            <a:ext cx="684575" cy="638790"/>
            <a:chOff x="-10192639" y="-2912579"/>
            <a:chExt cx="11867819" cy="11075571"/>
          </a:xfrm>
        </p:grpSpPr>
        <p:sp>
          <p:nvSpPr>
            <p:cNvPr id="3" name="任意多边形 2"/>
            <p:cNvSpPr/>
            <p:nvPr/>
          </p:nvSpPr>
          <p:spPr>
            <a:xfrm rot="3600000">
              <a:off x="-9703588" y="-3401630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FEFDC0">
                <a:alpha val="7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rot="3600000">
              <a:off x="-8982883" y="-2495072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B3296D">
                <a:alpha val="59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537132" y="193290"/>
            <a:ext cx="19694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4530" y="661035"/>
            <a:ext cx="7841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360045" fontAlgn="auto"/>
            <a:r>
              <a:rPr lang="zh-CN" altLang="en-US"/>
              <a:t>经过多次实验与优化，我们小组也尝试使用模型，都得出了实验结果。</a:t>
            </a:r>
            <a:endParaRPr lang="zh-CN" altLang="en-US"/>
          </a:p>
          <a:p>
            <a:pPr indent="360045" fontAlgn="auto"/>
            <a:r>
              <a:rPr lang="zh-CN" altLang="en-US"/>
              <a:t>由于时间有限，还有很多模型可以使用都未能来得及，比如：gboost模型、FFM模型。FFM模型是最近几年提出的模型，其在数据量比较大并且特征稀疏的情况下，仍然能够得到优秀的性能和效果；</a:t>
            </a:r>
            <a:endParaRPr lang="zh-CN" altLang="en-US"/>
          </a:p>
          <a:p>
            <a:pPr indent="360045" fontAlgn="auto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4400000">
            <a:off x="7901585" y="-764976"/>
            <a:ext cx="5128022" cy="5622131"/>
          </a:xfrm>
          <a:custGeom>
            <a:avLst/>
            <a:gdLst>
              <a:gd name="connsiteX0" fmla="*/ 0 w 4462121"/>
              <a:gd name="connsiteY0" fmla="*/ 7728619 h 9532927"/>
              <a:gd name="connsiteX1" fmla="*/ 4462121 w 4462121"/>
              <a:gd name="connsiteY1" fmla="*/ 0 h 9532927"/>
              <a:gd name="connsiteX2" fmla="*/ 4462121 w 4462121"/>
              <a:gd name="connsiteY2" fmla="*/ 7217229 h 9532927"/>
              <a:gd name="connsiteX3" fmla="*/ 3125153 w 4462121"/>
              <a:gd name="connsiteY3" fmla="*/ 9532927 h 9532927"/>
              <a:gd name="connsiteX4" fmla="*/ 0 w 4462121"/>
              <a:gd name="connsiteY4" fmla="*/ 7728619 h 953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121" h="9532927">
                <a:moveTo>
                  <a:pt x="0" y="7728619"/>
                </a:moveTo>
                <a:lnTo>
                  <a:pt x="4462121" y="0"/>
                </a:lnTo>
                <a:lnTo>
                  <a:pt x="4462121" y="7217229"/>
                </a:lnTo>
                <a:lnTo>
                  <a:pt x="3125153" y="9532927"/>
                </a:lnTo>
                <a:lnTo>
                  <a:pt x="0" y="7728619"/>
                </a:lnTo>
                <a:close/>
              </a:path>
            </a:pathLst>
          </a:custGeom>
          <a:solidFill>
            <a:srgbClr val="B3296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14400000">
            <a:off x="4786315" y="-2522934"/>
            <a:ext cx="5129213" cy="5622131"/>
          </a:xfrm>
          <a:custGeom>
            <a:avLst/>
            <a:gdLst>
              <a:gd name="connsiteX0" fmla="*/ 0 w 4462121"/>
              <a:gd name="connsiteY0" fmla="*/ 7728619 h 9532927"/>
              <a:gd name="connsiteX1" fmla="*/ 4462121 w 4462121"/>
              <a:gd name="connsiteY1" fmla="*/ 0 h 9532927"/>
              <a:gd name="connsiteX2" fmla="*/ 4462121 w 4462121"/>
              <a:gd name="connsiteY2" fmla="*/ 7217229 h 9532927"/>
              <a:gd name="connsiteX3" fmla="*/ 3125153 w 4462121"/>
              <a:gd name="connsiteY3" fmla="*/ 9532927 h 9532927"/>
              <a:gd name="connsiteX4" fmla="*/ 0 w 4462121"/>
              <a:gd name="connsiteY4" fmla="*/ 7728619 h 953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121" h="9532927">
                <a:moveTo>
                  <a:pt x="0" y="7728619"/>
                </a:moveTo>
                <a:lnTo>
                  <a:pt x="4462121" y="0"/>
                </a:lnTo>
                <a:lnTo>
                  <a:pt x="4462121" y="7217229"/>
                </a:lnTo>
                <a:lnTo>
                  <a:pt x="3125153" y="9532927"/>
                </a:lnTo>
                <a:lnTo>
                  <a:pt x="0" y="7728619"/>
                </a:lnTo>
                <a:close/>
              </a:path>
            </a:pathLst>
          </a:custGeom>
          <a:solidFill>
            <a:srgbClr val="4E184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626771" y="2252664"/>
            <a:ext cx="3096260" cy="168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350" dirty="0" smtClean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2017</a:t>
            </a:r>
            <a:endParaRPr lang="zh-CN" altLang="en-US" sz="10350" dirty="0">
              <a:solidFill>
                <a:srgbClr val="FFFDF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16"/>
          <p:cNvSpPr txBox="1">
            <a:spLocks noChangeArrowheads="1"/>
          </p:cNvSpPr>
          <p:nvPr/>
        </p:nvSpPr>
        <p:spPr bwMode="auto">
          <a:xfrm>
            <a:off x="4689875" y="3576639"/>
            <a:ext cx="224028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2700" dirty="0" smtClean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船舰识别小组</a:t>
            </a:r>
            <a:endParaRPr lang="zh-CN" sz="2700" dirty="0">
              <a:solidFill>
                <a:srgbClr val="FFFDF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969260" y="2534920"/>
            <a:ext cx="1588770" cy="1476375"/>
          </a:xfrm>
          <a:prstGeom prst="roundRect">
            <a:avLst/>
          </a:prstGeom>
          <a:noFill/>
          <a:ln>
            <a:solidFill>
              <a:srgbClr val="FFFD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dirty="0"/>
              <a:t>Thanks</a:t>
            </a:r>
            <a:endParaRPr lang="en-US" sz="3300" dirty="0"/>
          </a:p>
        </p:txBody>
      </p:sp>
      <p:grpSp>
        <p:nvGrpSpPr>
          <p:cNvPr id="9" name="组合 26"/>
          <p:cNvGrpSpPr/>
          <p:nvPr/>
        </p:nvGrpSpPr>
        <p:grpSpPr bwMode="auto">
          <a:xfrm>
            <a:off x="-7645003" y="-2184797"/>
            <a:ext cx="8901113" cy="8306991"/>
            <a:chOff x="-10192639" y="-2912579"/>
            <a:chExt cx="11867819" cy="11075571"/>
          </a:xfrm>
        </p:grpSpPr>
        <p:sp>
          <p:nvSpPr>
            <p:cNvPr id="10" name="任意多边形 9"/>
            <p:cNvSpPr/>
            <p:nvPr/>
          </p:nvSpPr>
          <p:spPr>
            <a:xfrm rot="3600000">
              <a:off x="-9703653" y="-3401565"/>
              <a:ext cx="1016914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FEFDC0">
                <a:alpha val="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3600000">
              <a:off x="-8982949" y="-2495136"/>
              <a:ext cx="10169142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B3296D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800000">
            <a:off x="7464031" y="-129778"/>
            <a:ext cx="2372915" cy="2045495"/>
          </a:xfrm>
          <a:prstGeom prst="triangle">
            <a:avLst/>
          </a:prstGeom>
          <a:solidFill>
            <a:srgbClr val="4E1841">
              <a:alpha val="37000"/>
            </a:srgbClr>
          </a:solidFill>
          <a:ln>
            <a:solidFill>
              <a:srgbClr val="FFFD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8049819" y="586980"/>
            <a:ext cx="6463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</a:t>
            </a:r>
            <a:endParaRPr lang="en-US" altLang="zh-CN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录</a:t>
            </a:r>
            <a:endParaRPr lang="zh-CN" altLang="en-US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2026447" y="1148342"/>
            <a:ext cx="178308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00" dirty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线性回归模型</a:t>
            </a:r>
            <a:endParaRPr lang="zh-CN" altLang="en-US" sz="2100" dirty="0">
              <a:solidFill>
                <a:srgbClr val="FFFDF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5400000">
            <a:off x="1318620" y="1071547"/>
            <a:ext cx="632222" cy="545306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6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>
            <a:stCxn id="4" idx="4"/>
          </p:cNvCxnSpPr>
          <p:nvPr/>
        </p:nvCxnSpPr>
        <p:spPr>
          <a:xfrm>
            <a:off x="1362076" y="1660311"/>
            <a:ext cx="5149454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362076" y="1028088"/>
            <a:ext cx="5149454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/>
          <p:cNvSpPr/>
          <p:nvPr/>
        </p:nvSpPr>
        <p:spPr>
          <a:xfrm rot="16200000">
            <a:off x="5922766" y="1071547"/>
            <a:ext cx="632222" cy="545306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alpha val="0"/>
                  <a:lumMod val="1000"/>
                  <a:lumOff val="9900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文本框 10"/>
          <p:cNvSpPr txBox="1">
            <a:spLocks noChangeArrowheads="1"/>
          </p:cNvSpPr>
          <p:nvPr/>
        </p:nvSpPr>
        <p:spPr bwMode="auto">
          <a:xfrm>
            <a:off x="2026447" y="2051019"/>
            <a:ext cx="178308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100" dirty="0" smtClean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逻辑回归模型</a:t>
            </a:r>
            <a:endParaRPr lang="zh-CN" altLang="en-US" sz="2100" dirty="0" smtClean="0">
              <a:solidFill>
                <a:srgbClr val="FFFDF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 rot="5400000">
            <a:off x="1318620" y="1974224"/>
            <a:ext cx="632222" cy="545306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6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7" name="直接连接符 46"/>
          <p:cNvCxnSpPr>
            <a:stCxn id="46" idx="4"/>
          </p:cNvCxnSpPr>
          <p:nvPr/>
        </p:nvCxnSpPr>
        <p:spPr>
          <a:xfrm>
            <a:off x="1362076" y="2562988"/>
            <a:ext cx="5149454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362076" y="1930765"/>
            <a:ext cx="5149454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等腰三角形 48"/>
          <p:cNvSpPr/>
          <p:nvPr/>
        </p:nvSpPr>
        <p:spPr>
          <a:xfrm rot="16200000">
            <a:off x="5922766" y="1974224"/>
            <a:ext cx="632222" cy="545306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alpha val="0"/>
                  <a:lumMod val="1000"/>
                  <a:lumOff val="9900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文本框 10"/>
          <p:cNvSpPr txBox="1">
            <a:spLocks noChangeArrowheads="1"/>
          </p:cNvSpPr>
          <p:nvPr/>
        </p:nvSpPr>
        <p:spPr bwMode="auto">
          <a:xfrm>
            <a:off x="2026447" y="2957603"/>
            <a:ext cx="178308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00" dirty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实验结果对比</a:t>
            </a:r>
            <a:endParaRPr lang="zh-CN" altLang="en-US" sz="2100" dirty="0">
              <a:solidFill>
                <a:srgbClr val="FFFDF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等腰三角形 50"/>
          <p:cNvSpPr/>
          <p:nvPr/>
        </p:nvSpPr>
        <p:spPr>
          <a:xfrm rot="5400000">
            <a:off x="1318620" y="2880808"/>
            <a:ext cx="632222" cy="545306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6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2" name="直接连接符 51"/>
          <p:cNvCxnSpPr>
            <a:stCxn id="51" idx="4"/>
          </p:cNvCxnSpPr>
          <p:nvPr/>
        </p:nvCxnSpPr>
        <p:spPr>
          <a:xfrm>
            <a:off x="1362076" y="3469572"/>
            <a:ext cx="5149454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362076" y="2837349"/>
            <a:ext cx="5149454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等腰三角形 53"/>
          <p:cNvSpPr/>
          <p:nvPr/>
        </p:nvSpPr>
        <p:spPr>
          <a:xfrm rot="16200000">
            <a:off x="5922766" y="2880808"/>
            <a:ext cx="632222" cy="545306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alpha val="0"/>
                  <a:lumMod val="1000"/>
                  <a:lumOff val="9900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文本框 10"/>
          <p:cNvSpPr txBox="1">
            <a:spLocks noChangeArrowheads="1"/>
          </p:cNvSpPr>
          <p:nvPr/>
        </p:nvSpPr>
        <p:spPr bwMode="auto">
          <a:xfrm>
            <a:off x="2026446" y="3864188"/>
            <a:ext cx="151638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00" dirty="0" smtClean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总结与展望</a:t>
            </a:r>
            <a:endParaRPr lang="zh-CN" altLang="en-US" sz="2100" dirty="0">
              <a:solidFill>
                <a:srgbClr val="FFFDF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等腰三角形 55"/>
          <p:cNvSpPr/>
          <p:nvPr/>
        </p:nvSpPr>
        <p:spPr>
          <a:xfrm rot="5400000">
            <a:off x="1318619" y="3787393"/>
            <a:ext cx="632222" cy="545306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6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7" name="直接连接符 56"/>
          <p:cNvCxnSpPr>
            <a:stCxn id="56" idx="4"/>
          </p:cNvCxnSpPr>
          <p:nvPr/>
        </p:nvCxnSpPr>
        <p:spPr>
          <a:xfrm>
            <a:off x="1362075" y="4376157"/>
            <a:ext cx="5149454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362075" y="3743934"/>
            <a:ext cx="5149454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等腰三角形 58"/>
          <p:cNvSpPr/>
          <p:nvPr/>
        </p:nvSpPr>
        <p:spPr>
          <a:xfrm rot="16200000">
            <a:off x="5922766" y="3787393"/>
            <a:ext cx="632222" cy="545306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alpha val="0"/>
                  <a:lumMod val="1000"/>
                  <a:lumOff val="9900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4" grpId="0" animBg="1"/>
      <p:bldP spid="10" grpId="0" animBg="1"/>
      <p:bldP spid="45" grpId="0"/>
      <p:bldP spid="46" grpId="0" animBg="1"/>
      <p:bldP spid="49" grpId="0" animBg="1"/>
      <p:bldP spid="50" grpId="0"/>
      <p:bldP spid="51" grpId="0" animBg="1"/>
      <p:bldP spid="54" grpId="0" animBg="1"/>
      <p:bldP spid="55" grpId="0"/>
      <p:bldP spid="56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 bwMode="auto">
          <a:xfrm rot="5400000">
            <a:off x="1253134" y="3252191"/>
            <a:ext cx="857250" cy="739378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6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0"/>
          <p:cNvSpPr txBox="1">
            <a:spLocks noChangeArrowheads="1"/>
          </p:cNvSpPr>
          <p:nvPr/>
        </p:nvSpPr>
        <p:spPr bwMode="auto">
          <a:xfrm>
            <a:off x="1739895" y="3367964"/>
            <a:ext cx="224028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700" dirty="0" smtClean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线回归性模型</a:t>
            </a:r>
            <a:endParaRPr lang="zh-CN" altLang="en-US" sz="2700" dirty="0" smtClean="0">
              <a:solidFill>
                <a:srgbClr val="FFFDF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>
            <a:stCxn id="12" idx="4"/>
          </p:cNvCxnSpPr>
          <p:nvPr/>
        </p:nvCxnSpPr>
        <p:spPr bwMode="auto">
          <a:xfrm>
            <a:off x="1312071" y="4050506"/>
            <a:ext cx="6985397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>
            <a:off x="1312071" y="3193255"/>
            <a:ext cx="6985397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 bwMode="auto">
          <a:xfrm rot="16200000">
            <a:off x="7499151" y="3252191"/>
            <a:ext cx="857250" cy="739378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alpha val="0"/>
                  <a:lumMod val="1000"/>
                  <a:lumOff val="9900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7" name="组合 27"/>
          <p:cNvGrpSpPr/>
          <p:nvPr/>
        </p:nvGrpSpPr>
        <p:grpSpPr bwMode="auto">
          <a:xfrm>
            <a:off x="-7750969" y="-4152900"/>
            <a:ext cx="8901113" cy="8305800"/>
            <a:chOff x="-10192639" y="-2912579"/>
            <a:chExt cx="11867819" cy="11075571"/>
          </a:xfrm>
        </p:grpSpPr>
        <p:sp>
          <p:nvSpPr>
            <p:cNvPr id="18" name="任意多边形 17"/>
            <p:cNvSpPr/>
            <p:nvPr/>
          </p:nvSpPr>
          <p:spPr>
            <a:xfrm rot="3600000">
              <a:off x="-9703588" y="-3401630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FEFDC0">
                <a:alpha val="7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3600000">
              <a:off x="-8982883" y="-2495072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B3296D">
                <a:alpha val="59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098133" y="966788"/>
            <a:ext cx="1414463" cy="1414463"/>
          </a:xfrm>
          <a:prstGeom prst="roundRect">
            <a:avLst/>
          </a:prstGeom>
          <a:noFill/>
          <a:ln>
            <a:solidFill>
              <a:srgbClr val="FFFD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450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1245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16" grpId="0" bldLvl="0" animBg="1"/>
      <p:bldP spid="2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 bwMode="auto">
          <a:xfrm>
            <a:off x="-342288" y="-99962"/>
            <a:ext cx="684575" cy="638790"/>
            <a:chOff x="-10192639" y="-2912579"/>
            <a:chExt cx="11867819" cy="11075571"/>
          </a:xfrm>
        </p:grpSpPr>
        <p:sp>
          <p:nvSpPr>
            <p:cNvPr id="3" name="任意多边形 2"/>
            <p:cNvSpPr/>
            <p:nvPr/>
          </p:nvSpPr>
          <p:spPr>
            <a:xfrm rot="3600000">
              <a:off x="-9703588" y="-3401630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FEFDC0">
                <a:alpha val="7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rot="3600000">
              <a:off x="-8982883" y="-2495072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B3296D">
                <a:alpha val="59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537132" y="193290"/>
            <a:ext cx="19694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线性回归模型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210" y="660400"/>
            <a:ext cx="76784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假设 特征 和 结果 都满足线性。即不大于一次方。这个是针对 收集的数据而言。</a:t>
            </a:r>
            <a:endParaRPr lang="en-US" altLang="zh-CN"/>
          </a:p>
          <a:p>
            <a:pPr algn="l"/>
            <a:r>
              <a:rPr lang="en-US" altLang="zh-CN"/>
              <a:t>收集的数据中，每一个分量，就可以看做一个特征数据。每个特征至少对应一个未知的参数。这样就形成了一个线性模型函数，向量表示形式：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这个就是一个组合问题，已知一些数据，如何求里面的未知参数，给出一个最优解。 一个线性矩阵方程，直接求解，很可能无法直接求解。有唯一解的数据集，微乎其微。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基本上都是解不存在的超定方程组。因此，需要退一步，将参数求解问题，转化为求最小误差问题，求出一个最接近的解，这就是一个松弛求解。</a:t>
            </a:r>
            <a:endParaRPr lang="en-US" altLang="zh-CN"/>
          </a:p>
          <a:p>
            <a:pPr algn="l"/>
            <a:r>
              <a:rPr lang="en-US" altLang="zh-CN"/>
              <a:t>求一个最接近解，直观上，就能想到，误差最小的表达形式。仍然是一个含未知参数的线性模型，一堆观测数据，其模型与数据的误差最小的形式，模型与数据差的平方和最小：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这就是损失函数的来源。接下来，就是求解这个函数的方法，有最小二乘法，梯度下降法。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" y="1481455"/>
            <a:ext cx="1181100" cy="285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3549650"/>
            <a:ext cx="2286000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 bwMode="auto">
          <a:xfrm rot="5400000">
            <a:off x="1253134" y="3252191"/>
            <a:ext cx="857250" cy="739378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6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0"/>
          <p:cNvSpPr txBox="1">
            <a:spLocks noChangeArrowheads="1"/>
          </p:cNvSpPr>
          <p:nvPr/>
        </p:nvSpPr>
        <p:spPr bwMode="auto">
          <a:xfrm>
            <a:off x="1739895" y="3367964"/>
            <a:ext cx="224028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700" dirty="0" smtClean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逻辑回归</a:t>
            </a:r>
            <a:r>
              <a:rPr lang="zh-CN" altLang="en-US" sz="2700" dirty="0" smtClean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模型</a:t>
            </a:r>
            <a:endParaRPr lang="zh-CN" altLang="en-US" sz="2700" dirty="0" smtClean="0">
              <a:solidFill>
                <a:srgbClr val="FFFDF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>
            <a:stCxn id="12" idx="4"/>
          </p:cNvCxnSpPr>
          <p:nvPr/>
        </p:nvCxnSpPr>
        <p:spPr bwMode="auto">
          <a:xfrm>
            <a:off x="1312071" y="4050506"/>
            <a:ext cx="6985397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>
            <a:off x="1312071" y="3193255"/>
            <a:ext cx="6985397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 bwMode="auto">
          <a:xfrm rot="16200000">
            <a:off x="7499151" y="3252191"/>
            <a:ext cx="857250" cy="739378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alpha val="0"/>
                  <a:lumMod val="1000"/>
                  <a:lumOff val="9900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7" name="组合 27"/>
          <p:cNvGrpSpPr/>
          <p:nvPr/>
        </p:nvGrpSpPr>
        <p:grpSpPr bwMode="auto">
          <a:xfrm>
            <a:off x="-7750969" y="-4152900"/>
            <a:ext cx="8901113" cy="8305800"/>
            <a:chOff x="-10192639" y="-2912579"/>
            <a:chExt cx="11867819" cy="11075571"/>
          </a:xfrm>
        </p:grpSpPr>
        <p:sp>
          <p:nvSpPr>
            <p:cNvPr id="18" name="任意多边形 17"/>
            <p:cNvSpPr/>
            <p:nvPr/>
          </p:nvSpPr>
          <p:spPr>
            <a:xfrm rot="3600000">
              <a:off x="-9703588" y="-3401630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FEFDC0">
                <a:alpha val="7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3600000">
              <a:off x="-8982883" y="-2495072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B3296D">
                <a:alpha val="59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098133" y="966788"/>
            <a:ext cx="1414463" cy="1414463"/>
          </a:xfrm>
          <a:prstGeom prst="roundRect">
            <a:avLst/>
          </a:prstGeom>
          <a:noFill/>
          <a:ln>
            <a:solidFill>
              <a:srgbClr val="FFFD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45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en-US" altLang="zh-CN" sz="1245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 bwMode="auto">
          <a:xfrm>
            <a:off x="-342288" y="-99962"/>
            <a:ext cx="684575" cy="638790"/>
            <a:chOff x="-10192639" y="-2912579"/>
            <a:chExt cx="11867819" cy="11075571"/>
          </a:xfrm>
        </p:grpSpPr>
        <p:sp>
          <p:nvSpPr>
            <p:cNvPr id="3" name="任意多边形 2"/>
            <p:cNvSpPr/>
            <p:nvPr/>
          </p:nvSpPr>
          <p:spPr>
            <a:xfrm rot="3600000">
              <a:off x="-9703588" y="-3401630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FEFDC0">
                <a:alpha val="7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rot="3600000">
              <a:off x="-8982883" y="-2495072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B3296D">
                <a:alpha val="59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553977" y="193290"/>
            <a:ext cx="2429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 Regression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946" y="588952"/>
            <a:ext cx="7403002" cy="30731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90" y="3662096"/>
            <a:ext cx="6085714" cy="10857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61547" y="4843418"/>
            <a:ext cx="38073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Lr</a:t>
            </a:r>
            <a:r>
              <a:rPr lang="zh-CN" altLang="en-US" smtClean="0">
                <a:solidFill>
                  <a:schemeClr val="bg1"/>
                </a:solidFill>
              </a:rPr>
              <a:t>部分的内容来自李宏毅</a:t>
            </a:r>
            <a:r>
              <a:rPr lang="en-US" altLang="zh-CN" smtClean="0">
                <a:solidFill>
                  <a:schemeClr val="bg1"/>
                </a:solidFill>
              </a:rPr>
              <a:t>《machine learning》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 bwMode="auto">
          <a:xfrm>
            <a:off x="-342288" y="-99962"/>
            <a:ext cx="684575" cy="638790"/>
            <a:chOff x="-10192639" y="-2912579"/>
            <a:chExt cx="11867819" cy="11075571"/>
          </a:xfrm>
        </p:grpSpPr>
        <p:sp>
          <p:nvSpPr>
            <p:cNvPr id="3" name="任意多边形 2"/>
            <p:cNvSpPr/>
            <p:nvPr/>
          </p:nvSpPr>
          <p:spPr>
            <a:xfrm rot="3600000">
              <a:off x="-9703588" y="-3401630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FEFDC0">
                <a:alpha val="7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rot="3600000">
              <a:off x="-8982883" y="-2495072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B3296D">
                <a:alpha val="59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553977" y="193290"/>
            <a:ext cx="2429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 Regression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7449" y="655277"/>
            <a:ext cx="6180952" cy="5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20" y="1236816"/>
            <a:ext cx="2923809" cy="5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283" y="1817768"/>
            <a:ext cx="6723809" cy="22476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020" y="4065387"/>
            <a:ext cx="3314286" cy="7142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10663" y="3118435"/>
            <a:ext cx="7820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收</a:t>
            </a:r>
            <a:r>
              <a:rPr lang="zh-CN" altLang="en-US" b="1" smtClean="0">
                <a:solidFill>
                  <a:srgbClr val="FF0000"/>
                </a:solidFill>
              </a:rPr>
              <a:t>敛快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61547" y="4843418"/>
            <a:ext cx="38073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Lr</a:t>
            </a:r>
            <a:r>
              <a:rPr lang="zh-CN" altLang="en-US" smtClean="0">
                <a:solidFill>
                  <a:schemeClr val="bg1"/>
                </a:solidFill>
              </a:rPr>
              <a:t>部分的内容来自李宏毅</a:t>
            </a:r>
            <a:r>
              <a:rPr lang="en-US" altLang="zh-CN" smtClean="0">
                <a:solidFill>
                  <a:schemeClr val="bg1"/>
                </a:solidFill>
              </a:rPr>
              <a:t>《machine learning》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 bwMode="auto">
          <a:xfrm>
            <a:off x="-342288" y="-99962"/>
            <a:ext cx="684575" cy="638790"/>
            <a:chOff x="-10192639" y="-2912579"/>
            <a:chExt cx="11867819" cy="11075571"/>
          </a:xfrm>
        </p:grpSpPr>
        <p:sp>
          <p:nvSpPr>
            <p:cNvPr id="3" name="任意多边形 2"/>
            <p:cNvSpPr/>
            <p:nvPr/>
          </p:nvSpPr>
          <p:spPr>
            <a:xfrm rot="3600000">
              <a:off x="-9703588" y="-3401630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FEFDC0">
                <a:alpha val="7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rot="3600000">
              <a:off x="-8982883" y="-2495072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B3296D">
                <a:alpha val="59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161547" y="4843418"/>
            <a:ext cx="38073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lr</a:t>
            </a:r>
            <a:r>
              <a:rPr lang="zh-CN" altLang="en-US" smtClean="0">
                <a:solidFill>
                  <a:schemeClr val="bg1"/>
                </a:solidFill>
              </a:rPr>
              <a:t>的内容来自李宏毅</a:t>
            </a:r>
            <a:r>
              <a:rPr lang="en-US" altLang="zh-CN" smtClean="0">
                <a:solidFill>
                  <a:schemeClr val="bg1"/>
                </a:solidFill>
              </a:rPr>
              <a:t>《machine learning》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978" y="193290"/>
            <a:ext cx="6180027" cy="4575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 bwMode="auto">
          <a:xfrm>
            <a:off x="-342288" y="-99962"/>
            <a:ext cx="684575" cy="638790"/>
            <a:chOff x="-10192639" y="-2912579"/>
            <a:chExt cx="11867819" cy="11075571"/>
          </a:xfrm>
        </p:grpSpPr>
        <p:sp>
          <p:nvSpPr>
            <p:cNvPr id="3" name="任意多边形 2"/>
            <p:cNvSpPr/>
            <p:nvPr/>
          </p:nvSpPr>
          <p:spPr>
            <a:xfrm rot="3600000">
              <a:off x="-9703588" y="-3401630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FEFDC0">
                <a:alpha val="7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rot="3600000">
              <a:off x="-8982883" y="-2495072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B3296D">
                <a:alpha val="59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553977" y="193290"/>
            <a:ext cx="2429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 Regression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61547" y="4843418"/>
            <a:ext cx="38073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Lr</a:t>
            </a:r>
            <a:r>
              <a:rPr lang="zh-CN" altLang="en-US" smtClean="0">
                <a:solidFill>
                  <a:schemeClr val="bg1"/>
                </a:solidFill>
              </a:rPr>
              <a:t>部分的内容来自李宏毅</a:t>
            </a:r>
            <a:r>
              <a:rPr lang="en-US" altLang="zh-CN" smtClean="0">
                <a:solidFill>
                  <a:schemeClr val="bg1"/>
                </a:solidFill>
              </a:rPr>
              <a:t>《machine learning》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857" y="1444954"/>
            <a:ext cx="6638095" cy="2590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1382</Words>
  <Application>WPS 演示</Application>
  <PresentationFormat>全屏显示(16:9)</PresentationFormat>
  <Paragraphs>105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华文细黑</vt:lpstr>
      <vt:lpstr>微软雅黑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粉色ios</dc:title>
  <dc:creator>第一PPT模板网：www.1ppt.com</dc:creator>
  <cp:keywords>第一PPT www.1ppt.com</cp:keywords>
  <cp:lastModifiedBy>jiaoxiake</cp:lastModifiedBy>
  <cp:revision>19</cp:revision>
  <dcterms:created xsi:type="dcterms:W3CDTF">2016-09-10T08:05:00Z</dcterms:created>
  <dcterms:modified xsi:type="dcterms:W3CDTF">2017-07-15T02:46:21Z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