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9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6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17.GIF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18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970" y="3352800"/>
            <a:ext cx="9144000" cy="1284288"/>
          </a:xfrm>
        </p:spPr>
        <p:txBody>
          <a:bodyPr>
            <a:normAutofit fontScale="90000"/>
          </a:bodyPr>
          <a:lstStyle/>
          <a:p>
            <a:r>
              <a:rPr smtClean="0"/>
              <a:t>CNN实践-theano下的LeNet理解</a:t>
            </a:r>
            <a:endParaRPr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395460" y="3992245"/>
            <a:ext cx="1619250" cy="1530350"/>
          </a:xfrm>
        </p:spPr>
        <p:txBody>
          <a:bodyPr>
            <a:noAutofit/>
          </a:bodyPr>
          <a:lstStyle/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船舰识别小组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负责人：陈力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组长：窦    鑫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组员：吴君彦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杨洪瑜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  <a:p>
            <a:pPr algn="r"/>
            <a:r>
              <a:rPr lang="zh-CN" altLang="en-US" sz="900" smtClean="0">
                <a:solidFill>
                  <a:schemeClr val="tx1"/>
                </a:solidFill>
                <a:uFillTx/>
              </a:rPr>
              <a:t>蔡佳文</a:t>
            </a:r>
            <a:endParaRPr lang="zh-CN" altLang="en-US" sz="900" smtClean="0">
              <a:solidFill>
                <a:schemeClr val="tx1"/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</a:t>
            </a:r>
            <a:r>
              <a:rPr lang="en-US" altLang="zh-CN" smtClean="0">
                <a:sym typeface="+mn-ea"/>
              </a:rPr>
              <a:t>CNN</a:t>
            </a:r>
            <a:r>
              <a:rPr lang="zh-CN" altLang="en-US" smtClean="0">
                <a:sym typeface="+mn-ea"/>
              </a:rPr>
              <a:t>相关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dirty="0" smtClean="0"/>
              <a:t>相关参数计算</a:t>
            </a:r>
            <a:endParaRPr lang="zh-CN" dirty="0"/>
          </a:p>
        </p:txBody>
      </p:sp>
      <p:pic>
        <p:nvPicPr>
          <p:cNvPr id="2" name="图片 1" descr="GMTJZ}K1A6N5%SGPVS)]I[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658745"/>
            <a:ext cx="5752465" cy="2685415"/>
          </a:xfrm>
          <a:prstGeom prst="rect">
            <a:avLst/>
          </a:prstGeom>
        </p:spPr>
      </p:pic>
      <p:pic>
        <p:nvPicPr>
          <p:cNvPr id="3" name="图片 2" descr="SOVL7L{}UCUWXINM}RIE6Q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205" y="5629275"/>
            <a:ext cx="5285740" cy="647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</a:t>
            </a:r>
            <a:r>
              <a:rPr lang="zh-CN" altLang="en-US" smtClean="0">
                <a:sym typeface="+mn-ea"/>
              </a:rPr>
              <a:t>单层卷积例子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例子介绍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9750" y="320675"/>
            <a:ext cx="9605010" cy="1325880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4.</a:t>
            </a:r>
            <a:r>
              <a:rPr lang="en-US" altLang="zh-CN" sz="3600" smtClean="0">
                <a:sym typeface="+mn-ea"/>
              </a:rPr>
              <a:t>theano下的lenet+ mnist与Keras对比</a:t>
            </a:r>
            <a:br>
              <a:rPr lang="zh-CN" altLang="en-US" dirty="0" smtClean="0"/>
            </a:b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lenet</a:t>
            </a:r>
            <a:r>
              <a:rPr lang="en-US" altLang="zh-CN" dirty="0" smtClean="0">
                <a:sym typeface="+mn-ea"/>
              </a:rPr>
              <a:t>+ </a:t>
            </a:r>
            <a:r>
              <a:rPr lang="en-US" altLang="zh-CN" dirty="0" err="1" smtClean="0">
                <a:sym typeface="+mn-ea"/>
              </a:rPr>
              <a:t>mnist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结果：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2" name="图片 1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183890"/>
            <a:ext cx="4752340" cy="762000"/>
          </a:xfrm>
          <a:prstGeom prst="rect">
            <a:avLst/>
          </a:prstGeom>
        </p:spPr>
      </p:pic>
      <p:pic>
        <p:nvPicPr>
          <p:cNvPr id="3" name="图片 2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4074160"/>
            <a:ext cx="4695190" cy="742950"/>
          </a:xfrm>
          <a:prstGeom prst="rect">
            <a:avLst/>
          </a:prstGeom>
        </p:spPr>
      </p:pic>
      <p:pic>
        <p:nvPicPr>
          <p:cNvPr id="6" name="图片 5" descr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4939665"/>
            <a:ext cx="4790440" cy="723900"/>
          </a:xfrm>
          <a:prstGeom prst="rect">
            <a:avLst/>
          </a:prstGeom>
        </p:spPr>
      </p:pic>
      <p:pic>
        <p:nvPicPr>
          <p:cNvPr id="7" name="图片 6" descr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0" y="5768340"/>
            <a:ext cx="4742815" cy="857250"/>
          </a:xfrm>
          <a:prstGeom prst="rect">
            <a:avLst/>
          </a:prstGeom>
        </p:spPr>
      </p:pic>
      <p:pic>
        <p:nvPicPr>
          <p:cNvPr id="8" name="图片 7" descr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045" y="2359025"/>
            <a:ext cx="4742815" cy="7334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9750" y="499745"/>
            <a:ext cx="9544050" cy="132588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4.</a:t>
            </a:r>
            <a:r>
              <a:rPr lang="en-US" altLang="zh-CN" dirty="0" smtClean="0">
                <a:sym typeface="+mn-ea"/>
              </a:rPr>
              <a:t>theano下的lenet+ </a:t>
            </a:r>
            <a:r>
              <a:rPr lang="en-US" altLang="zh-CN" dirty="0" err="1" smtClean="0">
                <a:sym typeface="+mn-ea"/>
              </a:rPr>
              <a:t>mnist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err="1" smtClean="0">
                <a:sym typeface="+mn-ea"/>
              </a:rPr>
              <a:t>Keras</a:t>
            </a:r>
            <a:r>
              <a:rPr lang="zh-CN" altLang="en-US" dirty="0" smtClean="0">
                <a:sym typeface="+mn-ea"/>
              </a:rPr>
              <a:t>对比</a:t>
            </a:r>
            <a:br>
              <a:rPr lang="zh-CN" altLang="en-US" dirty="0" smtClean="0">
                <a:sym typeface="+mn-ea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keras</a:t>
            </a:r>
            <a:endParaRPr lang="en-US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1300000">
            <a:off x="4048125" y="2829560"/>
            <a:ext cx="409575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Right"/>
              <a:lightRig rig="threePt" dir="t">
                <a:rot lat="0" lon="0" rev="0"/>
              </a:lightRig>
            </a:scene3d>
            <a:sp3d extrusionH="311150" prstMaterial="plastic">
              <a:extrusionClr>
                <a:srgbClr val="D6C0C9"/>
              </a:extrusionClr>
            </a:sp3d>
          </a:bodyPr>
          <a:p>
            <a:pPr algn="ctr"/>
            <a:r>
              <a:rPr lang="en-US" altLang="zh-CN" sz="8800" b="1" i="1">
                <a:blipFill>
                  <a:blip r:embed="rId1">
                    <a:alphaModFix amt="99000"/>
                  </a:blip>
                  <a:tile tx="-50800" ty="0" sx="48000" sy="29000" flip="none" algn="bl"/>
                </a:blipFill>
                <a:effectLst>
                  <a:outerShdw blurRad="60007" dist="310007" dir="7680000" sy="30000" kx="1300200" algn="ctr" rotWithShape="0">
                    <a:srgbClr val="B4B1D6">
                      <a:alpha val="60000"/>
                    </a:srgbClr>
                  </a:outerShdw>
                </a:effectLst>
              </a:rPr>
              <a:t>Thanks</a:t>
            </a:r>
            <a:endParaRPr lang="zh-CN" altLang="en-US" sz="8800" b="1" i="1">
              <a:blipFill>
                <a:blip r:embed="rId1">
                  <a:alphaModFix amt="99000"/>
                </a:blip>
                <a:tile tx="-50800" ty="0" sx="48000" sy="29000" flip="none" algn="bl"/>
              </a:blipFill>
              <a:effectLst>
                <a:outerShdw blurRad="60007" dist="310007" dir="7680000" sy="30000" kx="1300200" algn="ctr" rotWithShape="0">
                  <a:srgbClr val="B4B1D6">
                    <a:alpha val="6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Lorem ipsum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do </a:t>
            </a:r>
            <a:r>
              <a:rPr lang="en-US" altLang="zh-CN" dirty="0" err="1" smtClean="0"/>
              <a:t>eiusmod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incididunt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labore</a:t>
            </a:r>
            <a:r>
              <a:rPr lang="en-US" altLang="zh-CN" dirty="0" smtClean="0"/>
              <a:t> et </a:t>
            </a:r>
            <a:r>
              <a:rPr lang="en-US" altLang="zh-CN" dirty="0" err="1" smtClean="0"/>
              <a:t>dolore</a:t>
            </a:r>
            <a:r>
              <a:rPr lang="en-US" altLang="zh-CN" dirty="0" smtClean="0"/>
              <a:t> magna </a:t>
            </a:r>
            <a:r>
              <a:rPr lang="en-US" altLang="zh-CN" dirty="0" err="1" smtClean="0"/>
              <a:t>aliqua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enim</a:t>
            </a:r>
            <a:r>
              <a:rPr lang="en-US" altLang="zh-CN" dirty="0" smtClean="0"/>
              <a:t> ad minim </a:t>
            </a:r>
            <a:r>
              <a:rPr lang="en-US" altLang="zh-CN" dirty="0" err="1" smtClean="0"/>
              <a:t>veniam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nostrud</a:t>
            </a:r>
            <a:r>
              <a:rPr lang="en-US" altLang="zh-CN" dirty="0" smtClean="0"/>
              <a:t> exercitation </a:t>
            </a:r>
            <a:r>
              <a:rPr lang="en-US" altLang="zh-CN" dirty="0" err="1" smtClean="0"/>
              <a:t>ullamco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laboris</a:t>
            </a:r>
            <a:r>
              <a:rPr lang="en-US" altLang="zh-CN" dirty="0" smtClean="0"/>
              <a:t> nisi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aliquip</a:t>
            </a:r>
            <a:r>
              <a:rPr lang="en-US" altLang="zh-CN" dirty="0" smtClean="0"/>
              <a:t> ex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consequat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theano</a:t>
            </a:r>
            <a:r>
              <a:rPr lang="zh-CN" altLang="en-US" smtClean="0"/>
              <a:t>介绍</a:t>
            </a:r>
            <a:endParaRPr lang="zh-CN" altLang="en-US" smtClean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CNN</a:t>
            </a:r>
            <a:r>
              <a:rPr lang="zh-CN" altLang="en-US" smtClean="0">
                <a:sym typeface="+mn-ea"/>
              </a:rPr>
              <a:t>相关</a:t>
            </a:r>
            <a:endParaRPr lang="zh-CN" altLang="en-US" smtClean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sym typeface="+mn-ea"/>
              </a:rPr>
              <a:t>单层卷积例子</a:t>
            </a:r>
            <a:endParaRPr lang="zh-CN" altLang="en-US" smtClean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theano下的lenet+ mnist</a:t>
            </a:r>
            <a:r>
              <a:rPr lang="zh-CN" altLang="en-US" smtClean="0"/>
              <a:t>与</a:t>
            </a:r>
            <a:r>
              <a:rPr lang="en-US" altLang="zh-CN" smtClean="0"/>
              <a:t>Keras</a:t>
            </a:r>
            <a:r>
              <a:rPr lang="zh-CN" altLang="en-US" smtClean="0"/>
              <a:t>对比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en-US" altLang="zh-CN" smtClean="0">
                <a:sym typeface="+mn-ea"/>
              </a:rPr>
              <a:t>theano</a:t>
            </a:r>
            <a:r>
              <a:rPr lang="zh-CN" altLang="en-US" smtClean="0">
                <a:sym typeface="+mn-ea"/>
              </a:rPr>
              <a:t>介绍</a:t>
            </a:r>
            <a:endParaRPr lang="zh-CN" altLang="en-US" smtClean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zh-CN" altLang="en-US" smtClean="0"/>
              <a:t>Theano是一个Python库，专门用于定义、优化、求值数学表达式，效率高，适用于多维数组。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因为是一个代数符号系统，所以数学表达式里面的一个符号（symbol，Theano也管这个叫variable）是一个Variable对象，对象之间用加减乘除等操作符连接起来，就变成了一个图（Theano管这个叫graph）。在建模一个神经网络的时候将网络表示成为一个巨大的公式（graph）。</a:t>
            </a:r>
            <a:endParaRPr lang="zh-CN" altLang="en-US" smtClean="0"/>
          </a:p>
          <a:p>
            <a:r>
              <a:rPr lang="zh-CN" altLang="en-US" smtClean="0"/>
              <a:t>计算图结构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写Theano代码的第一步是使用符号变量写出所有的数学变量。然后用+,-,*,sum(), tanh()等操作写出各种表达式。所有这些在theano内部都表示成op。一个op表示一种特定的运算，它有一些输入，然后计算出一些输出。你可以把op类比成编程语言中的函数。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Theano用图来表示符号数学运算。这些图的点包括：Apply，变量和op，同时图也包括这些点的连接(有向的边)。Apply代表了op对某些变量的计算【op类比成函数的定义，apply类比成函数的实际调用，变量就是函数的参数】。区分通过op定义的计算和把这个计算apply到某个实际的值是非常重要的。【我们在编程时里定义 x和y，然后定义z=x+y，我们就得到了z的值，但是我们在Theano里定义符号变量x和y，然后定义z=x+y，因为x和y只是一个符号，所以z也只是一个符号，我们需要再定义一个函数，它的输入是x和y输出z。然后”调用“这个函数，传入x和y的实际值，才能得到z的值】。符号变量的类型是通过Type这个类来表示的。下面是一段Theano的代码以及对应的图。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/>
              <a:t>代码：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图：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 descr="2016122715462659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22700" y="3484245"/>
            <a:ext cx="3028950" cy="2907665"/>
          </a:xfrm>
          <a:prstGeom prst="rect">
            <a:avLst/>
          </a:prstGeom>
        </p:spPr>
      </p:pic>
      <p:pic>
        <p:nvPicPr>
          <p:cNvPr id="8" name="图片 7" descr="CZ(9KG4V38{~YB$]SHL~)@U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2700" y="929005"/>
            <a:ext cx="5244465" cy="1826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1.theano</a:t>
            </a:r>
            <a:r>
              <a:rPr lang="zh-CN" altLang="en-US" dirty="0" smtClean="0">
                <a:sym typeface="+mn-ea"/>
              </a:rPr>
              <a:t>介绍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初始化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为使网络中的信息更好的流动，我们需要保证使每一层的输入输出方差尽可能相等。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以第一层为例：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得到方差公式为：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假设输入的权重均值为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zh-CN" altLang="zh-CN" dirty="0" smtClean="0"/>
          </a:p>
          <a:p>
            <a:pPr>
              <a:buNone/>
            </a:pPr>
            <a:endParaRPr lang="zh-CN" dirty="0"/>
          </a:p>
        </p:txBody>
      </p:sp>
      <p:pic>
        <p:nvPicPr>
          <p:cNvPr id="6" name="图片 5" descr="Image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0753" y="3391453"/>
            <a:ext cx="4190365" cy="542925"/>
          </a:xfrm>
          <a:prstGeom prst="rect">
            <a:avLst/>
          </a:prstGeom>
        </p:spPr>
      </p:pic>
      <p:pic>
        <p:nvPicPr>
          <p:cNvPr id="8" name="图片 7" descr="Image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7792" y="5622408"/>
            <a:ext cx="2885440" cy="419100"/>
          </a:xfrm>
          <a:prstGeom prst="rect">
            <a:avLst/>
          </a:prstGeom>
        </p:spPr>
      </p:pic>
      <p:pic>
        <p:nvPicPr>
          <p:cNvPr id="9" name="图片 8" descr="Image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2625" y="4448861"/>
            <a:ext cx="5971282" cy="65476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1.theano</a:t>
            </a:r>
            <a:r>
              <a:rPr lang="zh-CN" altLang="en-US" dirty="0" smtClean="0">
                <a:sym typeface="+mn-ea"/>
              </a:rPr>
              <a:t>介绍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初始化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进一步假设输入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和权重</a:t>
            </a:r>
            <a:r>
              <a:rPr lang="en-US" altLang="zh-CN" dirty="0" smtClean="0"/>
              <a:t>w</a:t>
            </a:r>
            <a:r>
              <a:rPr lang="zh-CN" altLang="zh-CN" dirty="0" smtClean="0"/>
              <a:t>独立同分布：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以上两个方差相等，可以得出：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为了保证前向传播和反向传播时每一层的方差一致：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Imag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7651" y="2435188"/>
            <a:ext cx="2856865" cy="371475"/>
          </a:xfrm>
          <a:prstGeom prst="rect">
            <a:avLst/>
          </a:prstGeom>
        </p:spPr>
      </p:pic>
      <p:pic>
        <p:nvPicPr>
          <p:cNvPr id="7" name="图片 6" descr="Image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3457" y="3454917"/>
            <a:ext cx="1419225" cy="628650"/>
          </a:xfrm>
          <a:prstGeom prst="rect">
            <a:avLst/>
          </a:prstGeom>
        </p:spPr>
      </p:pic>
      <p:pic>
        <p:nvPicPr>
          <p:cNvPr id="8" name="图片 7" descr="Image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2635" y="4788527"/>
            <a:ext cx="2524125" cy="9810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1.theano</a:t>
            </a:r>
            <a:r>
              <a:rPr lang="zh-CN" altLang="en-US" dirty="0" smtClean="0">
                <a:sym typeface="+mn-ea"/>
              </a:rPr>
              <a:t>介绍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初始化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最后得到：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我们都知道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zh-CN" dirty="0" smtClean="0"/>
              <a:t>之间的均匀分布的方差为：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可以推出：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xavier</a:t>
            </a:r>
            <a:r>
              <a:rPr lang="zh-CN" altLang="zh-CN" dirty="0" smtClean="0"/>
              <a:t>初始化方法就是将参数初始化为上述中的均匀分布。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/>
          </a:p>
        </p:txBody>
      </p:sp>
      <p:pic>
        <p:nvPicPr>
          <p:cNvPr id="6" name="图片 5" descr="Image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444" y="1396061"/>
            <a:ext cx="5270500" cy="1237615"/>
          </a:xfrm>
          <a:prstGeom prst="rect">
            <a:avLst/>
          </a:prstGeom>
        </p:spPr>
      </p:pic>
      <p:pic>
        <p:nvPicPr>
          <p:cNvPr id="7" name="图片 6" descr="Image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99" y="2826931"/>
            <a:ext cx="1638300" cy="800100"/>
          </a:xfrm>
          <a:prstGeom prst="rect">
            <a:avLst/>
          </a:prstGeom>
        </p:spPr>
      </p:pic>
      <p:pic>
        <p:nvPicPr>
          <p:cNvPr id="8" name="图片 7" descr="Image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0742" y="3725419"/>
            <a:ext cx="5274310" cy="10445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smtClean="0">
                <a:sym typeface="+mn-ea"/>
              </a:rPr>
              <a:t>CNN</a:t>
            </a:r>
            <a:r>
              <a:rPr lang="zh-CN" altLang="en-US" smtClean="0">
                <a:sym typeface="+mn-ea"/>
              </a:rPr>
              <a:t>相关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09750" y="1430655"/>
            <a:ext cx="9544050" cy="4351338"/>
          </a:xfrm>
        </p:spPr>
        <p:txBody>
          <a:bodyPr/>
          <a:lstStyle/>
          <a:p>
            <a:r>
              <a:rPr lang="zh-CN" dirty="0"/>
              <a:t>卷积层</a:t>
            </a:r>
            <a:endParaRPr lang="zh-CN" dirty="0"/>
          </a:p>
          <a:p>
            <a:pPr marL="0" indent="360045" fontAlgn="auto">
              <a:buNone/>
            </a:pPr>
            <a:r>
              <a:rPr lang="zh-CN" sz="1800" dirty="0"/>
              <a:t>如图所示，输入图片是一个5×5的图片，用一个3×3的卷积核对该图片进行卷积操作。本质上是一个点积操作。举例：1×1+0×1+1×1+0×0+1×1+0×1+1×0+0×0+1×1=4</a:t>
            </a:r>
            <a:endParaRPr lang="zh-CN" sz="1800" dirty="0"/>
          </a:p>
        </p:txBody>
      </p:sp>
      <p:pic>
        <p:nvPicPr>
          <p:cNvPr id="6" name="图片 5" descr="2016120119412115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2935" y="3131820"/>
            <a:ext cx="5009515" cy="3656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</a:t>
            </a:r>
            <a:r>
              <a:rPr lang="en-US" altLang="zh-CN" smtClean="0">
                <a:sym typeface="+mn-ea"/>
              </a:rPr>
              <a:t>CNN</a:t>
            </a:r>
            <a:r>
              <a:rPr lang="zh-CN" altLang="en-US" smtClean="0">
                <a:sym typeface="+mn-ea"/>
              </a:rPr>
              <a:t>相关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809750" y="1019175"/>
            <a:ext cx="9544050" cy="4351338"/>
          </a:xfrm>
        </p:spPr>
        <p:txBody>
          <a:bodyPr>
            <a:normAutofit/>
          </a:bodyPr>
          <a:lstStyle/>
          <a:p>
            <a:r>
              <a:rPr lang="en-US" altLang="zh-CN" smtClean="0"/>
              <a:t>下采样（池化）层</a:t>
            </a:r>
            <a:endParaRPr lang="en-US" altLang="zh-CN" smtClean="0"/>
          </a:p>
          <a:p>
            <a:pPr marL="0" indent="360045" fontAlgn="auto">
              <a:buNone/>
            </a:pPr>
            <a:r>
              <a:rPr lang="en-US" altLang="zh-CN" sz="1600" smtClean="0"/>
              <a:t>下采样，即池化，目的是减小特征图，池化规模一般为2×2。常用的池化方法有：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</a:t>
            </a:r>
            <a:r>
              <a:rPr lang="zh-CN" altLang="en-US" sz="1600" smtClean="0"/>
              <a:t>（</a:t>
            </a:r>
            <a:r>
              <a:rPr lang="en-US" altLang="zh-CN" sz="1600" smtClean="0"/>
              <a:t>1</a:t>
            </a:r>
            <a:r>
              <a:rPr lang="zh-CN" altLang="en-US" sz="1600" smtClean="0"/>
              <a:t>）</a:t>
            </a:r>
            <a:r>
              <a:rPr lang="en-US" altLang="zh-CN" sz="1600" smtClean="0"/>
              <a:t>最大池化（Max Pooling）。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</a:t>
            </a:r>
            <a:r>
              <a:rPr lang="zh-CN" altLang="en-US" sz="1600" smtClean="0"/>
              <a:t>（</a:t>
            </a:r>
            <a:r>
              <a:rPr lang="en-US" altLang="zh-CN" sz="1600" smtClean="0"/>
              <a:t>2</a:t>
            </a:r>
            <a:r>
              <a:rPr lang="zh-CN" altLang="en-US" sz="1600" smtClean="0"/>
              <a:t>）</a:t>
            </a:r>
            <a:r>
              <a:rPr lang="en-US" altLang="zh-CN" sz="1600" smtClean="0"/>
              <a:t>均值池化（Mean Pooling）。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</a:t>
            </a:r>
            <a:r>
              <a:rPr lang="zh-CN" altLang="en-US" sz="1600" smtClean="0"/>
              <a:t>（</a:t>
            </a:r>
            <a:r>
              <a:rPr lang="en-US" altLang="zh-CN" sz="1600" smtClean="0"/>
              <a:t>3</a:t>
            </a:r>
            <a:r>
              <a:rPr lang="zh-CN" altLang="en-US" sz="1600" smtClean="0"/>
              <a:t>）</a:t>
            </a:r>
            <a:r>
              <a:rPr lang="en-US" altLang="zh-CN" sz="1600" smtClean="0"/>
              <a:t>高斯池化。借鉴高斯模糊的方法。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    </a:t>
            </a:r>
            <a:r>
              <a:rPr lang="zh-CN" altLang="en-US" sz="1600" smtClean="0"/>
              <a:t>（</a:t>
            </a:r>
            <a:r>
              <a:rPr lang="en-US" altLang="zh-CN" sz="1600" smtClean="0"/>
              <a:t>4</a:t>
            </a:r>
            <a:r>
              <a:rPr lang="zh-CN" altLang="en-US" sz="1600" smtClean="0"/>
              <a:t>）</a:t>
            </a:r>
            <a:r>
              <a:rPr lang="en-US" altLang="zh-CN" sz="1600" smtClean="0"/>
              <a:t>可训练池化。训练函数 ff ，接受4个点为输入，输出1个点。</a:t>
            </a:r>
            <a:endParaRPr lang="en-US" altLang="zh-CN" sz="1600" smtClean="0"/>
          </a:p>
        </p:txBody>
      </p:sp>
      <p:pic>
        <p:nvPicPr>
          <p:cNvPr id="6" name="图片 5" descr="201612011951532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9170" y="3298825"/>
            <a:ext cx="7495540" cy="3504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2.xml><?xml version="1.0" encoding="utf-8"?>
<p:tagLst xmlns:p="http://schemas.openxmlformats.org/presentationml/2006/main">
  <p:tag name="KSO_WM_TEMPLATE_CATEGORY" val="custom"/>
  <p:tag name="KSO_WM_TEMPLATE_INDEX" val="16049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b"/>
  <p:tag name="KSO_WM_UNIT_INDEX" val="1"/>
  <p:tag name="KSO_WM_UNIT_ID" val="custom160492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5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1、12、16、22、26、27、28、29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f"/>
  <p:tag name="KSO_WM_UNIT_INDEX" val="1"/>
  <p:tag name="KSO_WM_UNIT_ID" val="custom160492_2*f*1"/>
  <p:tag name="KSO_WM_UNIT_CLEAR" val="1"/>
  <p:tag name="KSO_WM_UNIT_LAYERLEVEL" val="1"/>
  <p:tag name="KSO_WM_UNIT_VALUE" val="270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2_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WPS 演示</Application>
  <PresentationFormat>自定义</PresentationFormat>
  <Paragraphs>104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Calibri</vt:lpstr>
      <vt:lpstr>2_Office 主题</vt:lpstr>
      <vt:lpstr>CNN实践-theano下的LeNet理解</vt:lpstr>
      <vt:lpstr>目录</vt:lpstr>
      <vt:lpstr>1.theano介绍</vt:lpstr>
      <vt:lpstr>PowerPoint 演示文稿</vt:lpstr>
      <vt:lpstr>1.theano介绍-初始化</vt:lpstr>
      <vt:lpstr>1.theano介绍-初始化</vt:lpstr>
      <vt:lpstr>1.theano介绍-初始化</vt:lpstr>
      <vt:lpstr>2.CNN相关</vt:lpstr>
      <vt:lpstr>2.CNN相关 </vt:lpstr>
      <vt:lpstr>2.CNN相关</vt:lpstr>
      <vt:lpstr>3.单层卷积例子</vt:lpstr>
      <vt:lpstr>4.theano下的lenet+ mnist与Keras对比 </vt:lpstr>
      <vt:lpstr>LOREM IPSUM DOLOR</vt:lpstr>
      <vt:lpstr>LOREM IPSUM DOLOR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jiaoxiake</dc:creator>
  <cp:lastModifiedBy>jiaoxiake</cp:lastModifiedBy>
  <cp:revision>10</cp:revision>
  <dcterms:created xsi:type="dcterms:W3CDTF">2017-07-19T14:03:00Z</dcterms:created>
  <dcterms:modified xsi:type="dcterms:W3CDTF">2017-07-21T04:52:13Z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