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8" r:id="rId2"/>
    <p:sldId id="263" r:id="rId3"/>
    <p:sldId id="284" r:id="rId4"/>
    <p:sldId id="313" r:id="rId5"/>
    <p:sldId id="312" r:id="rId6"/>
    <p:sldId id="314" r:id="rId7"/>
    <p:sldId id="316" r:id="rId8"/>
    <p:sldId id="317" r:id="rId9"/>
    <p:sldId id="318" r:id="rId10"/>
    <p:sldId id="280" r:id="rId11"/>
    <p:sldId id="319" r:id="rId12"/>
    <p:sldId id="30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CB3"/>
    <a:srgbClr val="0063B3"/>
    <a:srgbClr val="006EB4"/>
    <a:srgbClr val="3F7EC1"/>
    <a:srgbClr val="007C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9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44" y="22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AE83E-17A1-4678-87FD-F3FCB0A224C3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9FA7C6A-DF68-4F2F-9028-F458720A932B}">
      <dgm:prSet phldrT="[Text]"/>
      <dgm:spPr/>
      <dgm:t>
        <a:bodyPr/>
        <a:lstStyle/>
        <a:p>
          <a:r>
            <a:rPr lang="en-US" dirty="0" smtClean="0"/>
            <a:t>Plasma radiation</a:t>
          </a:r>
          <a:endParaRPr lang="de-DE" dirty="0"/>
        </a:p>
      </dgm:t>
    </dgm:pt>
    <dgm:pt modelId="{D9E804B3-6785-4F6F-96DD-DBF30B661A3D}" type="parTrans" cxnId="{A54A555A-1770-4377-A73E-D0D97EFC7E87}">
      <dgm:prSet/>
      <dgm:spPr/>
      <dgm:t>
        <a:bodyPr/>
        <a:lstStyle/>
        <a:p>
          <a:endParaRPr lang="de-DE"/>
        </a:p>
      </dgm:t>
    </dgm:pt>
    <dgm:pt modelId="{15B273E4-DC53-4D01-9B24-D94CE7995907}" type="sibTrans" cxnId="{A54A555A-1770-4377-A73E-D0D97EFC7E87}">
      <dgm:prSet/>
      <dgm:spPr/>
      <dgm:t>
        <a:bodyPr/>
        <a:lstStyle/>
        <a:p>
          <a:endParaRPr lang="de-DE"/>
        </a:p>
      </dgm:t>
    </dgm:pt>
    <dgm:pt modelId="{F20A8A1C-9198-45D5-B473-1A70EC30E7EC}">
      <dgm:prSet phldrT="[Text]"/>
      <dgm:spPr/>
      <dgm:t>
        <a:bodyPr/>
        <a:lstStyle/>
        <a:p>
          <a:r>
            <a:rPr lang="en-US" dirty="0" smtClean="0"/>
            <a:t>Data acquisition &amp; calibrations</a:t>
          </a:r>
          <a:endParaRPr lang="de-DE" dirty="0"/>
        </a:p>
      </dgm:t>
    </dgm:pt>
    <dgm:pt modelId="{6DFBA8C0-0BD7-4985-9CCE-A8DC37C77C39}" type="parTrans" cxnId="{63CF2359-CCC4-4B63-807D-A6C53B2C5A10}">
      <dgm:prSet/>
      <dgm:spPr/>
      <dgm:t>
        <a:bodyPr/>
        <a:lstStyle/>
        <a:p>
          <a:endParaRPr lang="de-DE"/>
        </a:p>
      </dgm:t>
    </dgm:pt>
    <dgm:pt modelId="{28FBC550-366F-4A81-B3B2-1AF23342C465}" type="sibTrans" cxnId="{63CF2359-CCC4-4B63-807D-A6C53B2C5A10}">
      <dgm:prSet/>
      <dgm:spPr/>
      <dgm:t>
        <a:bodyPr/>
        <a:lstStyle/>
        <a:p>
          <a:endParaRPr lang="de-DE"/>
        </a:p>
      </dgm:t>
    </dgm:pt>
    <dgm:pt modelId="{F527F029-2C14-4F57-85A9-2B69451760CD}">
      <dgm:prSet phldrT="[Text]"/>
      <dgm:spPr/>
      <dgm:t>
        <a:bodyPr/>
        <a:lstStyle/>
        <a:p>
          <a:r>
            <a:rPr lang="en-US" dirty="0" smtClean="0"/>
            <a:t>FIFO multi/single LOS feedback</a:t>
          </a:r>
          <a:endParaRPr lang="de-DE" dirty="0"/>
        </a:p>
      </dgm:t>
    </dgm:pt>
    <dgm:pt modelId="{498B88B9-5409-42A8-B049-7C0FE28DC6F8}" type="parTrans" cxnId="{D9E187D6-28F3-44DD-B08E-679730CAD538}">
      <dgm:prSet/>
      <dgm:spPr/>
      <dgm:t>
        <a:bodyPr/>
        <a:lstStyle/>
        <a:p>
          <a:endParaRPr lang="de-DE"/>
        </a:p>
      </dgm:t>
    </dgm:pt>
    <dgm:pt modelId="{88A618CB-9CEA-4FC3-A2D8-29B9856E871C}" type="sibTrans" cxnId="{D9E187D6-28F3-44DD-B08E-679730CAD538}">
      <dgm:prSet/>
      <dgm:spPr/>
      <dgm:t>
        <a:bodyPr/>
        <a:lstStyle/>
        <a:p>
          <a:endParaRPr lang="de-DE"/>
        </a:p>
      </dgm:t>
    </dgm:pt>
    <dgm:pt modelId="{68BA2DF7-C68C-402D-A292-DF70E26AA729}">
      <dgm:prSet phldrT="[Text]"/>
      <dgm:spPr/>
      <dgm:t>
        <a:bodyPr/>
        <a:lstStyle/>
        <a:p>
          <a:r>
            <a:rPr lang="en-US" dirty="0" smtClean="0"/>
            <a:t>Plasma feedback</a:t>
          </a:r>
          <a:endParaRPr lang="de-DE" dirty="0"/>
        </a:p>
      </dgm:t>
    </dgm:pt>
    <dgm:pt modelId="{D26B1F61-7658-4BD0-B02B-2A412B197A17}" type="parTrans" cxnId="{4D4CF3F3-C16F-4AFB-A434-B18C783B4161}">
      <dgm:prSet/>
      <dgm:spPr/>
      <dgm:t>
        <a:bodyPr/>
        <a:lstStyle/>
        <a:p>
          <a:endParaRPr lang="de-DE"/>
        </a:p>
      </dgm:t>
    </dgm:pt>
    <dgm:pt modelId="{255A3769-6BBF-4FA3-9F32-0D4F8E1351CB}" type="sibTrans" cxnId="{4D4CF3F3-C16F-4AFB-A434-B18C783B4161}">
      <dgm:prSet/>
      <dgm:spPr/>
      <dgm:t>
        <a:bodyPr/>
        <a:lstStyle/>
        <a:p>
          <a:endParaRPr lang="de-DE"/>
        </a:p>
      </dgm:t>
    </dgm:pt>
    <dgm:pt modelId="{18B5F0DA-2580-4B22-9D33-91756A5F6585}">
      <dgm:prSet phldrT="[Text]"/>
      <dgm:spPr/>
      <dgm:t>
        <a:bodyPr/>
        <a:lstStyle/>
        <a:p>
          <a:r>
            <a:rPr lang="de-DE" dirty="0" smtClean="0"/>
            <a:t>Fast </a:t>
          </a:r>
          <a:r>
            <a:rPr lang="de-DE" dirty="0" err="1" smtClean="0"/>
            <a:t>valve</a:t>
          </a:r>
          <a:r>
            <a:rPr lang="de-DE" dirty="0" smtClean="0"/>
            <a:t> </a:t>
          </a:r>
          <a:r>
            <a:rPr lang="de-DE" dirty="0" err="1" smtClean="0"/>
            <a:t>of</a:t>
          </a:r>
          <a:r>
            <a:rPr lang="de-DE" dirty="0" smtClean="0"/>
            <a:t> thermal </a:t>
          </a:r>
          <a:r>
            <a:rPr lang="de-DE" dirty="0" err="1" smtClean="0"/>
            <a:t>helium</a:t>
          </a:r>
          <a:r>
            <a:rPr lang="de-DE" dirty="0" smtClean="0"/>
            <a:t> beam</a:t>
          </a:r>
          <a:endParaRPr lang="de-DE" dirty="0"/>
        </a:p>
      </dgm:t>
    </dgm:pt>
    <dgm:pt modelId="{78242E61-AD63-4895-870D-F9B62CB4A587}" type="parTrans" cxnId="{A338FC10-DC23-4E24-8A6B-6FED7CB918A1}">
      <dgm:prSet/>
      <dgm:spPr/>
      <dgm:t>
        <a:bodyPr/>
        <a:lstStyle/>
        <a:p>
          <a:endParaRPr lang="de-DE"/>
        </a:p>
      </dgm:t>
    </dgm:pt>
    <dgm:pt modelId="{E34B1D84-6E79-4281-8D99-F8F5F418DD12}" type="sibTrans" cxnId="{A338FC10-DC23-4E24-8A6B-6FED7CB918A1}">
      <dgm:prSet/>
      <dgm:spPr/>
      <dgm:t>
        <a:bodyPr/>
        <a:lstStyle/>
        <a:p>
          <a:endParaRPr lang="de-DE"/>
        </a:p>
      </dgm:t>
    </dgm:pt>
    <dgm:pt modelId="{50BA71B3-3B46-4355-83D4-2D2275857FEE}" type="pres">
      <dgm:prSet presAssocID="{441AE83E-17A1-4678-87FD-F3FCB0A224C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55B991BC-79EC-463C-8263-6CB27C3E5DDD}" type="pres">
      <dgm:prSet presAssocID="{441AE83E-17A1-4678-87FD-F3FCB0A224C3}" presName="cycle" presStyleCnt="0"/>
      <dgm:spPr/>
    </dgm:pt>
    <dgm:pt modelId="{C0E1FB8D-8FC2-4759-84EB-2213673EBDA9}" type="pres">
      <dgm:prSet presAssocID="{D9FA7C6A-DF68-4F2F-9028-F458720A932B}" presName="nodeFirst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5A7DE56-24F8-49A1-909A-77DEA273B87F}" type="pres">
      <dgm:prSet presAssocID="{15B273E4-DC53-4D01-9B24-D94CE7995907}" presName="sibTransFirstNode" presStyleLbl="bgShp" presStyleIdx="0" presStyleCnt="1"/>
      <dgm:spPr/>
      <dgm:t>
        <a:bodyPr/>
        <a:lstStyle/>
        <a:p>
          <a:endParaRPr lang="de-DE"/>
        </a:p>
      </dgm:t>
    </dgm:pt>
    <dgm:pt modelId="{87E0A484-D71C-48AF-A054-B102A51CF9FC}" type="pres">
      <dgm:prSet presAssocID="{F20A8A1C-9198-45D5-B473-1A70EC30E7EC}" presName="nodeFollowingNodes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7C025193-2077-4211-94C1-1EB5E469EC29}" type="pres">
      <dgm:prSet presAssocID="{F527F029-2C14-4F57-85A9-2B69451760CD}" presName="nodeFollowingNodes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19B0AE6F-1B05-46F9-9FC6-6483463CF5C7}" type="pres">
      <dgm:prSet presAssocID="{68BA2DF7-C68C-402D-A292-DF70E26AA729}" presName="nodeFollowingNodes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2827ABD0-CF5D-43CA-806A-4C3C357EDE44}" type="pres">
      <dgm:prSet presAssocID="{18B5F0DA-2580-4B22-9D33-91756A5F6585}" presName="nodeFollowingNodes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</dgm:ptLst>
  <dgm:cxnLst>
    <dgm:cxn modelId="{A54A555A-1770-4377-A73E-D0D97EFC7E87}" srcId="{441AE83E-17A1-4678-87FD-F3FCB0A224C3}" destId="{D9FA7C6A-DF68-4F2F-9028-F458720A932B}" srcOrd="0" destOrd="0" parTransId="{D9E804B3-6785-4F6F-96DD-DBF30B661A3D}" sibTransId="{15B273E4-DC53-4D01-9B24-D94CE7995907}"/>
    <dgm:cxn modelId="{E722644D-90AF-4FA3-86A5-A09C71FB872D}" type="presOf" srcId="{D9FA7C6A-DF68-4F2F-9028-F458720A932B}" destId="{C0E1FB8D-8FC2-4759-84EB-2213673EBDA9}" srcOrd="0" destOrd="0" presId="urn:microsoft.com/office/officeart/2005/8/layout/cycle3"/>
    <dgm:cxn modelId="{4D4CF3F3-C16F-4AFB-A434-B18C783B4161}" srcId="{441AE83E-17A1-4678-87FD-F3FCB0A224C3}" destId="{68BA2DF7-C68C-402D-A292-DF70E26AA729}" srcOrd="3" destOrd="0" parTransId="{D26B1F61-7658-4BD0-B02B-2A412B197A17}" sibTransId="{255A3769-6BBF-4FA3-9F32-0D4F8E1351CB}"/>
    <dgm:cxn modelId="{AA91F1A1-F1F9-4278-98C1-ABBDD85E642C}" type="presOf" srcId="{441AE83E-17A1-4678-87FD-F3FCB0A224C3}" destId="{50BA71B3-3B46-4355-83D4-2D2275857FEE}" srcOrd="0" destOrd="0" presId="urn:microsoft.com/office/officeart/2005/8/layout/cycle3"/>
    <dgm:cxn modelId="{2696880C-EDB8-4B28-99C4-22BD4E0274FF}" type="presOf" srcId="{F20A8A1C-9198-45D5-B473-1A70EC30E7EC}" destId="{87E0A484-D71C-48AF-A054-B102A51CF9FC}" srcOrd="0" destOrd="0" presId="urn:microsoft.com/office/officeart/2005/8/layout/cycle3"/>
    <dgm:cxn modelId="{F1FDBD54-3E62-4591-AF19-8DA6978C9B9B}" type="presOf" srcId="{F527F029-2C14-4F57-85A9-2B69451760CD}" destId="{7C025193-2077-4211-94C1-1EB5E469EC29}" srcOrd="0" destOrd="0" presId="urn:microsoft.com/office/officeart/2005/8/layout/cycle3"/>
    <dgm:cxn modelId="{07E6F30D-E135-4492-B0A0-F86862770A2F}" type="presOf" srcId="{18B5F0DA-2580-4B22-9D33-91756A5F6585}" destId="{2827ABD0-CF5D-43CA-806A-4C3C357EDE44}" srcOrd="0" destOrd="0" presId="urn:microsoft.com/office/officeart/2005/8/layout/cycle3"/>
    <dgm:cxn modelId="{D9E187D6-28F3-44DD-B08E-679730CAD538}" srcId="{441AE83E-17A1-4678-87FD-F3FCB0A224C3}" destId="{F527F029-2C14-4F57-85A9-2B69451760CD}" srcOrd="2" destOrd="0" parTransId="{498B88B9-5409-42A8-B049-7C0FE28DC6F8}" sibTransId="{88A618CB-9CEA-4FC3-A2D8-29B9856E871C}"/>
    <dgm:cxn modelId="{63CF2359-CCC4-4B63-807D-A6C53B2C5A10}" srcId="{441AE83E-17A1-4678-87FD-F3FCB0A224C3}" destId="{F20A8A1C-9198-45D5-B473-1A70EC30E7EC}" srcOrd="1" destOrd="0" parTransId="{6DFBA8C0-0BD7-4985-9CCE-A8DC37C77C39}" sibTransId="{28FBC550-366F-4A81-B3B2-1AF23342C465}"/>
    <dgm:cxn modelId="{A338FC10-DC23-4E24-8A6B-6FED7CB918A1}" srcId="{441AE83E-17A1-4678-87FD-F3FCB0A224C3}" destId="{18B5F0DA-2580-4B22-9D33-91756A5F6585}" srcOrd="4" destOrd="0" parTransId="{78242E61-AD63-4895-870D-F9B62CB4A587}" sibTransId="{E34B1D84-6E79-4281-8D99-F8F5F418DD12}"/>
    <dgm:cxn modelId="{63A74C89-6CA6-4913-8FDE-F9D8E25D699F}" type="presOf" srcId="{68BA2DF7-C68C-402D-A292-DF70E26AA729}" destId="{19B0AE6F-1B05-46F9-9FC6-6483463CF5C7}" srcOrd="0" destOrd="0" presId="urn:microsoft.com/office/officeart/2005/8/layout/cycle3"/>
    <dgm:cxn modelId="{DDAE21D2-48EF-41EF-9D29-78D10A1A38CF}" type="presOf" srcId="{15B273E4-DC53-4D01-9B24-D94CE7995907}" destId="{65A7DE56-24F8-49A1-909A-77DEA273B87F}" srcOrd="0" destOrd="0" presId="urn:microsoft.com/office/officeart/2005/8/layout/cycle3"/>
    <dgm:cxn modelId="{DD7D0BE6-1D20-47B9-8376-1A0C2C731E68}" type="presParOf" srcId="{50BA71B3-3B46-4355-83D4-2D2275857FEE}" destId="{55B991BC-79EC-463C-8263-6CB27C3E5DDD}" srcOrd="0" destOrd="0" presId="urn:microsoft.com/office/officeart/2005/8/layout/cycle3"/>
    <dgm:cxn modelId="{64D189EA-CCA3-42BE-8B65-CC037780D6C0}" type="presParOf" srcId="{55B991BC-79EC-463C-8263-6CB27C3E5DDD}" destId="{C0E1FB8D-8FC2-4759-84EB-2213673EBDA9}" srcOrd="0" destOrd="0" presId="urn:microsoft.com/office/officeart/2005/8/layout/cycle3"/>
    <dgm:cxn modelId="{DCFDF656-24FE-4A08-B5F5-F1A47E3C2053}" type="presParOf" srcId="{55B991BC-79EC-463C-8263-6CB27C3E5DDD}" destId="{65A7DE56-24F8-49A1-909A-77DEA273B87F}" srcOrd="1" destOrd="0" presId="urn:microsoft.com/office/officeart/2005/8/layout/cycle3"/>
    <dgm:cxn modelId="{650A5FF6-9162-4F83-9631-9D542857D683}" type="presParOf" srcId="{55B991BC-79EC-463C-8263-6CB27C3E5DDD}" destId="{87E0A484-D71C-48AF-A054-B102A51CF9FC}" srcOrd="2" destOrd="0" presId="urn:microsoft.com/office/officeart/2005/8/layout/cycle3"/>
    <dgm:cxn modelId="{83128248-A74E-43E3-A96D-0C6DC0FB5642}" type="presParOf" srcId="{55B991BC-79EC-463C-8263-6CB27C3E5DDD}" destId="{7C025193-2077-4211-94C1-1EB5E469EC29}" srcOrd="3" destOrd="0" presId="urn:microsoft.com/office/officeart/2005/8/layout/cycle3"/>
    <dgm:cxn modelId="{DBFA60FB-DC5B-4E83-8D63-6E1988F07763}" type="presParOf" srcId="{55B991BC-79EC-463C-8263-6CB27C3E5DDD}" destId="{19B0AE6F-1B05-46F9-9FC6-6483463CF5C7}" srcOrd="4" destOrd="0" presId="urn:microsoft.com/office/officeart/2005/8/layout/cycle3"/>
    <dgm:cxn modelId="{719DB422-FEF7-4345-845C-238F9D60F406}" type="presParOf" srcId="{55B991BC-79EC-463C-8263-6CB27C3E5DDD}" destId="{2827ABD0-CF5D-43CA-806A-4C3C357EDE44}" srcOrd="5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A7DE56-24F8-49A1-909A-77DEA273B87F}">
      <dsp:nvSpPr>
        <dsp:cNvPr id="0" name=""/>
        <dsp:cNvSpPr/>
      </dsp:nvSpPr>
      <dsp:spPr>
        <a:xfrm>
          <a:off x="545922" y="192810"/>
          <a:ext cx="4122276" cy="4122276"/>
        </a:xfrm>
        <a:prstGeom prst="circularArrow">
          <a:avLst>
            <a:gd name="adj1" fmla="val 5544"/>
            <a:gd name="adj2" fmla="val 330680"/>
            <a:gd name="adj3" fmla="val 13849472"/>
            <a:gd name="adj4" fmla="val 17341364"/>
            <a:gd name="adj5" fmla="val 575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E1FB8D-8FC2-4759-84EB-2213673EBDA9}">
      <dsp:nvSpPr>
        <dsp:cNvPr id="0" name=""/>
        <dsp:cNvSpPr/>
      </dsp:nvSpPr>
      <dsp:spPr>
        <a:xfrm>
          <a:off x="1672694" y="215354"/>
          <a:ext cx="1868732" cy="934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Plasma radiation</a:t>
          </a:r>
          <a:endParaRPr lang="de-DE" sz="1700" kern="1200" dirty="0"/>
        </a:p>
      </dsp:txBody>
      <dsp:txXfrm>
        <a:off x="1718306" y="260966"/>
        <a:ext cx="1777508" cy="843142"/>
      </dsp:txXfrm>
    </dsp:sp>
    <dsp:sp modelId="{87E0A484-D71C-48AF-A054-B102A51CF9FC}">
      <dsp:nvSpPr>
        <dsp:cNvPr id="0" name=""/>
        <dsp:cNvSpPr/>
      </dsp:nvSpPr>
      <dsp:spPr>
        <a:xfrm>
          <a:off x="3344556" y="1430033"/>
          <a:ext cx="1868732" cy="934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Data acquisition &amp; calibrations</a:t>
          </a:r>
          <a:endParaRPr lang="de-DE" sz="1700" kern="1200" dirty="0"/>
        </a:p>
      </dsp:txBody>
      <dsp:txXfrm>
        <a:off x="3390168" y="1475645"/>
        <a:ext cx="1777508" cy="843142"/>
      </dsp:txXfrm>
    </dsp:sp>
    <dsp:sp modelId="{7C025193-2077-4211-94C1-1EB5E469EC29}">
      <dsp:nvSpPr>
        <dsp:cNvPr id="0" name=""/>
        <dsp:cNvSpPr/>
      </dsp:nvSpPr>
      <dsp:spPr>
        <a:xfrm>
          <a:off x="2705962" y="3395426"/>
          <a:ext cx="1868732" cy="934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FIFO multi/single LOS feedback</a:t>
          </a:r>
          <a:endParaRPr lang="de-DE" sz="1700" kern="1200" dirty="0"/>
        </a:p>
      </dsp:txBody>
      <dsp:txXfrm>
        <a:off x="2751574" y="3441038"/>
        <a:ext cx="1777508" cy="843142"/>
      </dsp:txXfrm>
    </dsp:sp>
    <dsp:sp modelId="{19B0AE6F-1B05-46F9-9FC6-6483463CF5C7}">
      <dsp:nvSpPr>
        <dsp:cNvPr id="0" name=""/>
        <dsp:cNvSpPr/>
      </dsp:nvSpPr>
      <dsp:spPr>
        <a:xfrm>
          <a:off x="639426" y="3395426"/>
          <a:ext cx="1868732" cy="934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 smtClean="0"/>
            <a:t>Plasma feedback</a:t>
          </a:r>
          <a:endParaRPr lang="de-DE" sz="1700" kern="1200" dirty="0"/>
        </a:p>
      </dsp:txBody>
      <dsp:txXfrm>
        <a:off x="685038" y="3441038"/>
        <a:ext cx="1777508" cy="843142"/>
      </dsp:txXfrm>
    </dsp:sp>
    <dsp:sp modelId="{2827ABD0-CF5D-43CA-806A-4C3C357EDE44}">
      <dsp:nvSpPr>
        <dsp:cNvPr id="0" name=""/>
        <dsp:cNvSpPr/>
      </dsp:nvSpPr>
      <dsp:spPr>
        <a:xfrm>
          <a:off x="831" y="1430033"/>
          <a:ext cx="1868732" cy="9343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700" kern="1200" dirty="0" smtClean="0"/>
            <a:t>Fast </a:t>
          </a:r>
          <a:r>
            <a:rPr lang="de-DE" sz="1700" kern="1200" dirty="0" err="1" smtClean="0"/>
            <a:t>valve</a:t>
          </a:r>
          <a:r>
            <a:rPr lang="de-DE" sz="1700" kern="1200" dirty="0" smtClean="0"/>
            <a:t> </a:t>
          </a:r>
          <a:r>
            <a:rPr lang="de-DE" sz="1700" kern="1200" dirty="0" err="1" smtClean="0"/>
            <a:t>of</a:t>
          </a:r>
          <a:r>
            <a:rPr lang="de-DE" sz="1700" kern="1200" dirty="0" smtClean="0"/>
            <a:t> thermal </a:t>
          </a:r>
          <a:r>
            <a:rPr lang="de-DE" sz="1700" kern="1200" dirty="0" err="1" smtClean="0"/>
            <a:t>helium</a:t>
          </a:r>
          <a:r>
            <a:rPr lang="de-DE" sz="1700" kern="1200" dirty="0" smtClean="0"/>
            <a:t> beam</a:t>
          </a:r>
          <a:endParaRPr lang="de-DE" sz="1700" kern="1200" dirty="0"/>
        </a:p>
      </dsp:txBody>
      <dsp:txXfrm>
        <a:off x="46443" y="1475645"/>
        <a:ext cx="1777508" cy="8431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0716D5-ACEA-43FB-9282-292FC8262548}" type="datetimeFigureOut">
              <a:rPr lang="de-DE" smtClean="0"/>
              <a:t>17.02.2020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46895-DAEF-47E5-8529-7A3EBD8431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156320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7" Type="http://schemas.openxmlformats.org/officeDocument/2006/relationships/image" Target="../media/image6.emf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3.wmf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tif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3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o mach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1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10463920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cxnSp>
        <p:nvCxnSpPr>
          <p:cNvPr id="11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4301682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7-X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" y="4247260"/>
            <a:ext cx="12209760" cy="2269181"/>
          </a:xfrm>
          <a:prstGeom prst="rect">
            <a:avLst/>
          </a:prstGeom>
        </p:spPr>
      </p:pic>
      <p:pic>
        <p:nvPicPr>
          <p:cNvPr id="2" name="Grafik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89217"/>
            <a:ext cx="576000" cy="512050"/>
          </a:xfrm>
          <a:prstGeom prst="rect">
            <a:avLst/>
          </a:prstGeom>
        </p:spPr>
      </p:pic>
      <p:sp>
        <p:nvSpPr>
          <p:cNvPr id="14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9239386D-0DD8-4F47-AB93-DD4D12351C48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15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74802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3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24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5" name="Picture 11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7" name="Grafik 26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8" name="Grafik 27" descr="eurofusion_logo.png"/>
            <p:cNvPicPr>
              <a:picLocks noChangeAspect="1"/>
            </p:cNvPicPr>
            <p:nvPr userDrawn="1"/>
          </p:nvPicPr>
          <p:blipFill>
            <a:blip r:embed="rId6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27793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UG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0" y="191104"/>
            <a:ext cx="576000" cy="5120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8628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UG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79" y="191103"/>
            <a:ext cx="576000" cy="512049"/>
          </a:xfrm>
          <a:prstGeom prst="rect">
            <a:avLst/>
          </a:prstGeom>
        </p:spPr>
      </p:pic>
      <p:sp>
        <p:nvSpPr>
          <p:cNvPr id="32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3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4" name="Gruppierung 33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5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6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7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7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53046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UG w/o acknowledgement w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91104"/>
            <a:ext cx="576000" cy="512050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79425" y="6490520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7F3EE8C1-2A12-4E67-A715-A772C72C27E6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1813845" y="6488564"/>
            <a:ext cx="8564310" cy="365125"/>
          </a:xfrm>
        </p:spPr>
        <p:txBody>
          <a:bodyPr/>
          <a:lstStyle>
            <a:lvl1pPr>
              <a:defRPr lang="en-US" sz="1000" b="0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10632575" y="6490519"/>
            <a:ext cx="1080000" cy="365125"/>
          </a:xfrm>
        </p:spPr>
        <p:txBody>
          <a:bodyPr/>
          <a:lstStyle>
            <a:lvl1pPr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8" name="Untertitel 2"/>
          <p:cNvSpPr>
            <a:spLocks noGrp="1"/>
          </p:cNvSpPr>
          <p:nvPr>
            <p:ph type="subTitle" idx="1"/>
          </p:nvPr>
        </p:nvSpPr>
        <p:spPr>
          <a:xfrm>
            <a:off x="1524000" y="2510472"/>
            <a:ext cx="9144000" cy="67711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9" name="Titel 7"/>
          <p:cNvSpPr>
            <a:spLocks noGrp="1"/>
          </p:cNvSpPr>
          <p:nvPr>
            <p:ph type="title"/>
          </p:nvPr>
        </p:nvSpPr>
        <p:spPr>
          <a:xfrm>
            <a:off x="1524000" y="1136247"/>
            <a:ext cx="9144000" cy="1316396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4"/>
          <p:cNvGrpSpPr/>
          <p:nvPr userDrawn="1"/>
        </p:nvGrpSpPr>
        <p:grpSpPr>
          <a:xfrm>
            <a:off x="2556644" y="3368453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73078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pic>
        <p:nvPicPr>
          <p:cNvPr id="23" name="Grafik 22"/>
          <p:cNvPicPr>
            <a:picLocks noChangeAspect="1"/>
          </p:cNvPicPr>
          <p:nvPr userDrawn="1"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4253956"/>
            <a:ext cx="12192001" cy="2262485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2572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7-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pic>
        <p:nvPicPr>
          <p:cNvPr id="1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3"/>
            <a:ext cx="607440" cy="540000"/>
          </a:xfrm>
          <a:prstGeom prst="rect">
            <a:avLst/>
          </a:prstGeom>
        </p:spPr>
      </p:pic>
      <p:cxnSp>
        <p:nvCxnSpPr>
          <p:cNvPr id="15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Datumsplatzhalter 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92173"/>
            <a:ext cx="11233150" cy="5109247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308001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8" pos="737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U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6649" y="191124"/>
            <a:ext cx="607443" cy="540000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4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5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01669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MP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36466" y="147362"/>
            <a:ext cx="600317" cy="612000"/>
          </a:xfrm>
          <a:prstGeom prst="rect">
            <a:avLst/>
          </a:prstGeom>
          <a:noFill/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5" y="188639"/>
            <a:ext cx="9502775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6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5" y="1089026"/>
            <a:ext cx="11233150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Datumsplatzhalter 8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10" name="Fußzeilenplatzhalter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Foliennummernplatzhalter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7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903914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/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HE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371" y="277807"/>
            <a:ext cx="1110547" cy="333491"/>
          </a:xfrm>
          <a:prstGeom prst="rect">
            <a:avLst/>
          </a:prstGeom>
        </p:spPr>
      </p:pic>
      <p:sp>
        <p:nvSpPr>
          <p:cNvPr id="13" name="Titel 12"/>
          <p:cNvSpPr>
            <a:spLocks noGrp="1"/>
          </p:cNvSpPr>
          <p:nvPr>
            <p:ph type="title"/>
          </p:nvPr>
        </p:nvSpPr>
        <p:spPr>
          <a:xfrm>
            <a:off x="479424" y="188639"/>
            <a:ext cx="8334933" cy="640303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 b="1">
                <a:solidFill>
                  <a:srgbClr val="326CB3"/>
                </a:solidFill>
                <a:latin typeface="Arial Narrow" panose="020B0606020202030204" pitchFamily="34" charset="0"/>
              </a:defRPr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5" name="Textplatzhalter 22"/>
          <p:cNvSpPr>
            <a:spLocks noGrp="1"/>
          </p:cNvSpPr>
          <p:nvPr>
            <p:ph type="body" sz="quarter" idx="13"/>
          </p:nvPr>
        </p:nvSpPr>
        <p:spPr>
          <a:xfrm>
            <a:off x="479424" y="1089025"/>
            <a:ext cx="11233151" cy="511175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tx1"/>
                </a:solidFill>
              </a:defRPr>
            </a:lvl1pPr>
            <a:lvl2pPr>
              <a:defRPr sz="2000" b="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de-DE" dirty="0" smtClean="0"/>
              <a:t>Formatvorlagen des Textmasters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cxnSp>
        <p:nvCxnSpPr>
          <p:cNvPr id="12" name="Gerader Verbinder 10"/>
          <p:cNvCxnSpPr/>
          <p:nvPr userDrawn="1"/>
        </p:nvCxnSpPr>
        <p:spPr bwMode="auto">
          <a:xfrm>
            <a:off x="479425" y="909768"/>
            <a:ext cx="11233149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Datumsplatzhalt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AE8AFB9D-F2E6-4BBA-83FA-69EC431EA825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0" name="Picture 11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107953" y="186366"/>
            <a:ext cx="603910" cy="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9097462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/o machine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  <p:grpSp>
        <p:nvGrpSpPr>
          <p:cNvPr id="2" name="Gruppierung 1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20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17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18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10480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/o machine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33144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7" name="Titel 7"/>
          <p:cNvSpPr>
            <a:spLocks noGrp="1"/>
          </p:cNvSpPr>
          <p:nvPr userDrawn="1">
            <p:ph type="title"/>
          </p:nvPr>
        </p:nvSpPr>
        <p:spPr>
          <a:xfrm>
            <a:off x="1533144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5" name="Gruppierung 1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16" name="Picture 11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17" name="Grafik 20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18" name="Grafik 21" descr="eurofusion_logo.png"/>
            <p:cNvPicPr>
              <a:picLocks noChangeAspect="1"/>
            </p:cNvPicPr>
            <p:nvPr userDrawn="1"/>
          </p:nvPicPr>
          <p:blipFill>
            <a:blip r:embed="rId4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9" name="Grafik 18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20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1" name="Grafik 20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5098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7-X w/o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5532" cy="511634"/>
          </a:xfrm>
          <a:prstGeom prst="rect">
            <a:avLst/>
          </a:prstGeom>
        </p:spPr>
      </p:pic>
      <p:sp>
        <p:nvSpPr>
          <p:cNvPr id="19" name="Untertitel 2"/>
          <p:cNvSpPr>
            <a:spLocks noGrp="1"/>
          </p:cNvSpPr>
          <p:nvPr>
            <p:ph type="subTitle" idx="1"/>
          </p:nvPr>
        </p:nvSpPr>
        <p:spPr>
          <a:xfrm>
            <a:off x="1533144" y="3690256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20" name="Titel 7"/>
          <p:cNvSpPr>
            <a:spLocks noGrp="1"/>
          </p:cNvSpPr>
          <p:nvPr>
            <p:ph type="title"/>
          </p:nvPr>
        </p:nvSpPr>
        <p:spPr>
          <a:xfrm>
            <a:off x="1533144" y="1501919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13" name="Gruppierung 12"/>
          <p:cNvGrpSpPr/>
          <p:nvPr userDrawn="1"/>
        </p:nvGrpSpPr>
        <p:grpSpPr>
          <a:xfrm>
            <a:off x="2556095" y="5284515"/>
            <a:ext cx="7353189" cy="743526"/>
            <a:chOff x="2556095" y="5284515"/>
            <a:chExt cx="7353189" cy="743526"/>
          </a:xfrm>
        </p:grpSpPr>
        <p:pic>
          <p:nvPicPr>
            <p:cNvPr id="18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21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22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4" name="Grafik 13"/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13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7-X w/ acknowledg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2281" y="189217"/>
            <a:ext cx="576000" cy="512050"/>
          </a:xfrm>
          <a:prstGeom prst="rect">
            <a:avLst/>
          </a:prstGeom>
        </p:spPr>
      </p:pic>
      <p:sp>
        <p:nvSpPr>
          <p:cNvPr id="33" name="Untertitel 2"/>
          <p:cNvSpPr>
            <a:spLocks noGrp="1"/>
          </p:cNvSpPr>
          <p:nvPr userDrawn="1">
            <p:ph type="subTitle" idx="1"/>
          </p:nvPr>
        </p:nvSpPr>
        <p:spPr>
          <a:xfrm>
            <a:off x="1524000" y="3429000"/>
            <a:ext cx="9144000" cy="1194706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34" name="Titel 7"/>
          <p:cNvSpPr>
            <a:spLocks noGrp="1"/>
          </p:cNvSpPr>
          <p:nvPr userDrawn="1">
            <p:ph type="title"/>
          </p:nvPr>
        </p:nvSpPr>
        <p:spPr>
          <a:xfrm>
            <a:off x="1524000" y="1240663"/>
            <a:ext cx="9144000" cy="2055378"/>
          </a:xfrm>
          <a:prstGeom prst="rect">
            <a:avLst/>
          </a:prstGeom>
        </p:spPr>
        <p:txBody>
          <a:bodyPr anchor="b"/>
          <a:lstStyle>
            <a:lvl1pPr algn="ctr">
              <a:defRPr b="1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grpSp>
        <p:nvGrpSpPr>
          <p:cNvPr id="35" name="Gruppierung 34"/>
          <p:cNvGrpSpPr/>
          <p:nvPr userDrawn="1"/>
        </p:nvGrpSpPr>
        <p:grpSpPr>
          <a:xfrm>
            <a:off x="2556095" y="4821379"/>
            <a:ext cx="7353189" cy="743526"/>
            <a:chOff x="2556095" y="5284515"/>
            <a:chExt cx="7353189" cy="743526"/>
          </a:xfrm>
        </p:grpSpPr>
        <p:pic>
          <p:nvPicPr>
            <p:cNvPr id="36" name="Picture 11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02595" y="5284515"/>
              <a:ext cx="729332" cy="743526"/>
            </a:xfrm>
            <a:prstGeom prst="rect">
              <a:avLst/>
            </a:prstGeom>
            <a:noFill/>
          </p:spPr>
        </p:pic>
        <p:pic>
          <p:nvPicPr>
            <p:cNvPr id="37" name="Grafik 20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72" t="14016" r="11000" b="17144"/>
            <a:stretch/>
          </p:blipFill>
          <p:spPr>
            <a:xfrm>
              <a:off x="2556095" y="5432200"/>
              <a:ext cx="1452785" cy="495656"/>
            </a:xfrm>
            <a:prstGeom prst="rect">
              <a:avLst/>
            </a:prstGeom>
          </p:spPr>
        </p:pic>
        <p:pic>
          <p:nvPicPr>
            <p:cNvPr id="38" name="Grafik 21" descr="eurofusion_logo.png"/>
            <p:cNvPicPr>
              <a:picLocks noChangeAspect="1"/>
            </p:cNvPicPr>
            <p:nvPr userDrawn="1"/>
          </p:nvPicPr>
          <p:blipFill>
            <a:blip r:embed="rId5" cstate="print"/>
            <a:stretch>
              <a:fillRect/>
            </a:stretch>
          </p:blipFill>
          <p:spPr>
            <a:xfrm>
              <a:off x="7908396" y="5410028"/>
              <a:ext cx="2000888" cy="517828"/>
            </a:xfrm>
            <a:prstGeom prst="rect">
              <a:avLst/>
            </a:prstGeom>
          </p:spPr>
        </p:pic>
      </p:grpSp>
      <p:grpSp>
        <p:nvGrpSpPr>
          <p:cNvPr id="14" name="Gruppieren 13"/>
          <p:cNvGrpSpPr/>
          <p:nvPr userDrawn="1"/>
        </p:nvGrpSpPr>
        <p:grpSpPr>
          <a:xfrm>
            <a:off x="1930906" y="5892965"/>
            <a:ext cx="8434419" cy="566770"/>
            <a:chOff x="507813" y="5834863"/>
            <a:chExt cx="8135786" cy="566770"/>
          </a:xfrm>
        </p:grpSpPr>
        <p:pic>
          <p:nvPicPr>
            <p:cNvPr id="15" name="Grafik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7813" y="5834863"/>
              <a:ext cx="560411" cy="373742"/>
            </a:xfrm>
            <a:prstGeom prst="rect">
              <a:avLst/>
            </a:prstGeom>
          </p:spPr>
        </p:pic>
        <p:sp>
          <p:nvSpPr>
            <p:cNvPr id="18" name="Subtitle 2"/>
            <p:cNvSpPr txBox="1">
              <a:spLocks/>
            </p:cNvSpPr>
            <p:nvPr userDrawn="1"/>
          </p:nvSpPr>
          <p:spPr>
            <a:xfrm>
              <a:off x="1068224" y="5834863"/>
              <a:ext cx="7575375" cy="566770"/>
            </a:xfrm>
            <a:prstGeom prst="rect">
              <a:avLst/>
            </a:prstGeom>
          </p:spPr>
          <p:txBody>
            <a:bodyPr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1000" dirty="0" smtClean="0">
                  <a:latin typeface="Arial Narrow" panose="020B0606020202030204" pitchFamily="34" charset="0"/>
                </a:rPr>
                <a:t>This work has been carried out within the framework of the EUROfusion Consortium and has received funding from the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Euratom</a:t>
              </a:r>
              <a:r>
                <a:rPr lang="en-US" sz="1000" dirty="0" smtClean="0">
                  <a:latin typeface="Arial Narrow" panose="020B0606020202030204" pitchFamily="34" charset="0"/>
                </a:rPr>
                <a:t> research and training </a:t>
              </a:r>
              <a:r>
                <a:rPr lang="en-US" sz="1000" dirty="0" err="1" smtClean="0">
                  <a:latin typeface="Arial Narrow" panose="020B0606020202030204" pitchFamily="34" charset="0"/>
                </a:rPr>
                <a:t>programme</a:t>
              </a:r>
              <a:r>
                <a:rPr lang="en-US" sz="1000" dirty="0" smtClean="0">
                  <a:latin typeface="Arial Narrow" panose="020B0606020202030204" pitchFamily="34" charset="0"/>
                </a:rPr>
                <a:t> 2014-2018 and 2019-2020 under grant agreement No 633053. The views and opinions expressed herein do not necessarily reflect those of the European Commission.</a:t>
              </a:r>
              <a:endParaRPr lang="en-US" sz="1000" dirty="0">
                <a:latin typeface="Arial Narrow" panose="020B0606020202030204" pitchFamily="34" charset="0"/>
              </a:endParaRPr>
            </a:p>
          </p:txBody>
        </p:sp>
      </p:grp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6" name="Grafik 15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035" y="193095"/>
            <a:ext cx="2385016" cy="51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77018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79425" y="6356350"/>
            <a:ext cx="1115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</a:defRPr>
            </a:lvl1pPr>
          </a:lstStyle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812000" y="6356350"/>
            <a:ext cx="856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DE" sz="1000" b="0" kern="12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34400" y="6356350"/>
            <a:ext cx="108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de-DE" sz="1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+mn-ea"/>
                <a:cs typeface="+mn-cs"/>
              </a:defRPr>
            </a:lvl1pPr>
          </a:lstStyle>
          <a:p>
            <a:fld id="{31AA536C-85F5-4A1B-A111-7CE00A08BCBC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7171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1" r:id="rId2"/>
    <p:sldLayoutId id="2147483662" r:id="rId3"/>
    <p:sldLayoutId id="2147483663" r:id="rId4"/>
    <p:sldLayoutId id="2147483664" r:id="rId5"/>
    <p:sldLayoutId id="2147483655" r:id="rId6"/>
    <p:sldLayoutId id="2147483656" r:id="rId7"/>
    <p:sldLayoutId id="2147483657" r:id="rId8"/>
    <p:sldLayoutId id="2147483659" r:id="rId9"/>
    <p:sldLayoutId id="2147483665" r:id="rId10"/>
    <p:sldLayoutId id="2147483666" r:id="rId11"/>
    <p:sldLayoutId id="2147483660" r:id="rId12"/>
    <p:sldLayoutId id="2147483658" r:id="rId13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7378" userDrawn="1">
          <p15:clr>
            <a:srgbClr val="F26B43"/>
          </p15:clr>
        </p15:guide>
        <p15:guide id="3" pos="302" userDrawn="1">
          <p15:clr>
            <a:srgbClr val="F26B43"/>
          </p15:clr>
        </p15:guide>
        <p15:guide id="4" orient="horz" pos="119" userDrawn="1">
          <p15:clr>
            <a:srgbClr val="F26B43"/>
          </p15:clr>
        </p15:guide>
        <p15:guide id="5" orient="horz" pos="3997" userDrawn="1">
          <p15:clr>
            <a:srgbClr val="F26B43"/>
          </p15:clr>
        </p15:guide>
        <p15:guide id="6" orient="horz" pos="572" userDrawn="1">
          <p15:clr>
            <a:srgbClr val="F26B43"/>
          </p15:clr>
        </p15:guide>
        <p15:guide id="7" orient="horz" pos="686" userDrawn="1">
          <p15:clr>
            <a:srgbClr val="F26B43"/>
          </p15:clr>
        </p15:guide>
        <p15:guide id="8" orient="horz" pos="2273" userDrawn="1">
          <p15:clr>
            <a:srgbClr val="F26B43"/>
          </p15:clr>
        </p15:guide>
        <p15:guide id="9" orient="horz" pos="4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7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tags" Target="../tags/tag2.xml"/><Relationship Id="rId16" Type="http://schemas.openxmlformats.org/officeDocument/2006/relationships/image" Target="../media/image20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image" Target="../media/image15.png"/><Relationship Id="rId5" Type="http://schemas.openxmlformats.org/officeDocument/2006/relationships/tags" Target="../tags/tag5.xml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4" Type="http://schemas.openxmlformats.org/officeDocument/2006/relationships/tags" Target="../tags/tag4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Untertitel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P. Hacker</a:t>
            </a:r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 smtClean="0"/>
              <a:t>Near Real Time Feedback on Plasma Radiation at W7-X</a:t>
            </a:r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>
          <a:xfrm>
            <a:off x="479425" y="6356350"/>
            <a:ext cx="1115375" cy="365125"/>
          </a:xfrm>
        </p:spPr>
        <p:txBody>
          <a:bodyPr/>
          <a:lstStyle/>
          <a:p>
            <a:fld id="{35BC53C5-DD91-4B8A-9230-AF4F260FAED1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9" name="Fußzeilenplatzhalter 8"/>
          <p:cNvSpPr>
            <a:spLocks noGrp="1"/>
          </p:cNvSpPr>
          <p:nvPr>
            <p:ph type="ftr" sz="quarter" idx="11"/>
          </p:nvPr>
        </p:nvSpPr>
        <p:spPr>
          <a:xfrm>
            <a:off x="1812000" y="6356350"/>
            <a:ext cx="8568000" cy="365125"/>
          </a:xfrm>
        </p:spPr>
        <p:txBody>
          <a:bodyPr/>
          <a:lstStyle/>
          <a:p>
            <a:r>
              <a:rPr lang="en-US" dirty="0" smtClean="0"/>
              <a:t>P. Hacker</a:t>
            </a:r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10634400" y="6356350"/>
            <a:ext cx="1080000" cy="365125"/>
          </a:xfrm>
        </p:spPr>
        <p:txBody>
          <a:bodyPr/>
          <a:lstStyle/>
          <a:p>
            <a:fld id="{31AA536C-85F5-4A1B-A111-7CE00A08BCBC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1397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>
                <a:solidFill>
                  <a:srgbClr val="326CB3"/>
                </a:solidFill>
              </a:rPr>
              <a:t>Example</a:t>
            </a:r>
            <a:r>
              <a:rPr lang="de-DE" dirty="0" smtClean="0">
                <a:solidFill>
                  <a:srgbClr val="326CB3"/>
                </a:solidFill>
              </a:rPr>
              <a:t> Experiment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064DE1-3EDF-40F5-A939-355F8C4D4B0D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>
          <a:xfrm>
            <a:off x="1794415" y="6282088"/>
            <a:ext cx="8568000" cy="365125"/>
          </a:xfrm>
        </p:spPr>
        <p:txBody>
          <a:bodyPr/>
          <a:lstStyle/>
          <a:p>
            <a:r>
              <a:rPr lang="en-US" dirty="0" smtClean="0"/>
              <a:t>P. Hacker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10</a:t>
            </a:fld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platzhalter 2"/>
              <p:cNvSpPr>
                <a:spLocks noGrp="1"/>
              </p:cNvSpPr>
              <p:nvPr>
                <p:ph type="body" sz="quarter" idx="13"/>
              </p:nvPr>
            </p:nvSpPr>
            <p:spPr>
              <a:xfrm>
                <a:off x="5378653" y="1092173"/>
                <a:ext cx="6615080" cy="5109247"/>
              </a:xfrm>
            </p:spPr>
            <p:txBody>
              <a:bodyPr numCol="1"/>
              <a:lstStyle/>
              <a:p>
                <a:r>
                  <a:rPr lang="en-US" b="0" dirty="0" smtClean="0"/>
                  <a:t>increasing power loss fraction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</m:oMath>
                </a14:m>
                <a:r>
                  <a:rPr lang="en-US" b="0" dirty="0" smtClean="0"/>
                  <a:t>) through evaluation of the radiation distribution, 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 smtClean="0"/>
                  <a:t> as an actuator</a:t>
                </a:r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r>
                  <a:rPr lang="en-US" b="0" dirty="0" smtClean="0"/>
                  <a:t>initial ramping phase by gas puffing from thermal helium beam until target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</m:oMath>
                </a14:m>
                <a:r>
                  <a:rPr lang="de-DE" b="0" dirty="0" smtClean="0"/>
                  <a:t> </a:t>
                </a:r>
                <a:r>
                  <a:rPr lang="de-DE" i="1" dirty="0" err="1" smtClean="0"/>
                  <a:t>or</a:t>
                </a:r>
                <a:r>
                  <a:rPr lang="de-DE" b="0" dirty="0" smtClean="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de-DE" b="0" i="1" dirty="0" smtClean="0">
                            <a:latin typeface="Cambria Math" panose="02040503050406030204" pitchFamily="18" charset="0"/>
                          </a:rPr>
                          <m:t>𝑟𝑎𝑑</m:t>
                        </m:r>
                      </m:sub>
                    </m:sSub>
                  </m:oMath>
                </a14:m>
                <a:endParaRPr lang="de-DE" b="0" dirty="0" smtClean="0"/>
              </a:p>
              <a:p>
                <a:endParaRPr lang="en-US" b="0" dirty="0" smtClean="0"/>
              </a:p>
              <a:p>
                <a:endParaRPr lang="de-DE" b="0" dirty="0" smtClean="0"/>
              </a:p>
              <a:p>
                <a:r>
                  <a:rPr lang="en-US" b="0" dirty="0" smtClean="0"/>
                  <a:t>fast valve is opened &amp; closed according to feedback aiming for radiation loss equal to input power</a:t>
                </a:r>
                <a:endParaRPr lang="en-US" b="0" dirty="0"/>
              </a:p>
              <a:p>
                <a:endParaRPr lang="en-US" b="0" dirty="0"/>
              </a:p>
            </p:txBody>
          </p:sp>
        </mc:Choice>
        <mc:Fallback>
          <p:sp>
            <p:nvSpPr>
              <p:cNvPr id="3" name="Text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3"/>
              </p:nvPr>
            </p:nvSpPr>
            <p:spPr>
              <a:xfrm>
                <a:off x="5378653" y="1092173"/>
                <a:ext cx="6615080" cy="5109247"/>
              </a:xfrm>
              <a:blipFill>
                <a:blip r:embed="rId2"/>
                <a:stretch>
                  <a:fillRect l="-1198" t="-1671" r="-73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Grafik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32" b="40845"/>
          <a:stretch/>
        </p:blipFill>
        <p:spPr>
          <a:xfrm>
            <a:off x="741317" y="983872"/>
            <a:ext cx="4323394" cy="4056877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00" t="79612"/>
          <a:stretch/>
        </p:blipFill>
        <p:spPr>
          <a:xfrm>
            <a:off x="742659" y="5121417"/>
            <a:ext cx="4322052" cy="139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42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21229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</a:t>
            </a:r>
            <a:r>
              <a:rPr lang="en-US" dirty="0" smtClean="0"/>
              <a:t>Emissivity Factors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283" y="1674321"/>
            <a:ext cx="3629583" cy="3629583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0700" y="1674321"/>
            <a:ext cx="3629583" cy="3629583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538" y="1717742"/>
            <a:ext cx="3586162" cy="3586162"/>
          </a:xfrm>
          <a:prstGeom prst="rect">
            <a:avLst/>
          </a:prstGeom>
        </p:spPr>
      </p:pic>
      <p:sp>
        <p:nvSpPr>
          <p:cNvPr id="13" name="Rechteck 12"/>
          <p:cNvSpPr/>
          <p:nvPr/>
        </p:nvSpPr>
        <p:spPr>
          <a:xfrm>
            <a:off x="1956216" y="1348410"/>
            <a:ext cx="734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VBCr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5585799" y="1360760"/>
            <a:ext cx="7345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VBCl</a:t>
            </a:r>
            <a:endParaRPr lang="de-DE" dirty="0"/>
          </a:p>
        </p:txBody>
      </p:sp>
      <p:sp>
        <p:nvSpPr>
          <p:cNvPr id="15" name="Rechteck 14"/>
          <p:cNvSpPr/>
          <p:nvPr/>
        </p:nvSpPr>
        <p:spPr>
          <a:xfrm>
            <a:off x="9152990" y="1379829"/>
            <a:ext cx="8292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 smtClean="0"/>
              <a:t>HBCm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03052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rgbClr val="326CB3"/>
                </a:solidFill>
              </a:rPr>
              <a:t>Background &amp; Motivation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064DE1-3EDF-40F5-A939-355F8C4D4B0D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>
          <a:xfrm>
            <a:off x="1794415" y="6282088"/>
            <a:ext cx="8568000" cy="365125"/>
          </a:xfrm>
        </p:spPr>
        <p:txBody>
          <a:bodyPr/>
          <a:lstStyle/>
          <a:p>
            <a:r>
              <a:rPr lang="en-US" dirty="0" smtClean="0"/>
              <a:t>P. Hacker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 numCol="2"/>
          <a:lstStyle/>
          <a:p>
            <a:pPr marL="0" indent="0">
              <a:buNone/>
            </a:pPr>
            <a:r>
              <a:rPr lang="en-US" b="0" dirty="0" smtClean="0"/>
              <a:t>We try to use the Bolometer to control the plasma based off of information on the radiation </a:t>
            </a:r>
            <a:r>
              <a:rPr lang="en-US" b="0" dirty="0" smtClean="0"/>
              <a:t>distribution:</a:t>
            </a:r>
            <a:endParaRPr lang="en-US" b="0" dirty="0" smtClean="0"/>
          </a:p>
          <a:p>
            <a:pPr marL="0" indent="0">
              <a:buNone/>
            </a:pPr>
            <a:endParaRPr lang="en-US" b="0" dirty="0"/>
          </a:p>
          <a:p>
            <a:pPr marL="457200" indent="-457200">
              <a:buFont typeface="+mj-lt"/>
              <a:buAutoNum type="arabicParenR"/>
            </a:pPr>
            <a:r>
              <a:rPr lang="en-US" b="0" dirty="0"/>
              <a:t>a</a:t>
            </a:r>
            <a:r>
              <a:rPr lang="en-US" b="0" dirty="0" smtClean="0"/>
              <a:t>djust </a:t>
            </a:r>
            <a:r>
              <a:rPr lang="en-US" b="0" dirty="0"/>
              <a:t>heat loads, </a:t>
            </a:r>
            <a:r>
              <a:rPr lang="en-US" b="0" dirty="0" smtClean="0"/>
              <a:t>investigate </a:t>
            </a:r>
            <a:r>
              <a:rPr lang="en-US" b="0" dirty="0"/>
              <a:t>radiation regimes, </a:t>
            </a:r>
            <a:r>
              <a:rPr lang="en-US" b="0" dirty="0" smtClean="0"/>
              <a:t>maybe improved detachment</a:t>
            </a:r>
          </a:p>
          <a:p>
            <a:pPr marL="457200" indent="-457200">
              <a:buFont typeface="+mj-lt"/>
              <a:buAutoNum type="arabicParenR"/>
            </a:pPr>
            <a:endParaRPr lang="en-US" b="0" dirty="0" smtClean="0"/>
          </a:p>
          <a:p>
            <a:pPr marL="457200" indent="-457200">
              <a:buFont typeface="+mj-lt"/>
              <a:buAutoNum type="arabicParenR"/>
            </a:pPr>
            <a:r>
              <a:rPr lang="en-US" b="0" dirty="0"/>
              <a:t>i</a:t>
            </a:r>
            <a:r>
              <a:rPr lang="en-US" b="0" dirty="0" smtClean="0"/>
              <a:t>nvestigate </a:t>
            </a:r>
            <a:r>
              <a:rPr lang="en-US" b="0" dirty="0" smtClean="0"/>
              <a:t>radiation, i.e</a:t>
            </a:r>
            <a:r>
              <a:rPr lang="en-US" b="0" dirty="0"/>
              <a:t>. </a:t>
            </a:r>
            <a:r>
              <a:rPr lang="en-US" b="0" dirty="0" smtClean="0"/>
              <a:t>importance of intrinsic/extrinsic </a:t>
            </a:r>
            <a:r>
              <a:rPr lang="en-US" b="0" dirty="0" smtClean="0"/>
              <a:t>impurities and local + global power balance</a:t>
            </a:r>
            <a:endParaRPr lang="en-US" b="0" dirty="0" smtClean="0"/>
          </a:p>
          <a:p>
            <a:pPr marL="457200" indent="-457200">
              <a:buFont typeface="+mj-lt"/>
              <a:buAutoNum type="arabicParenR"/>
            </a:pPr>
            <a:endParaRPr lang="en-US" b="0" dirty="0"/>
          </a:p>
          <a:p>
            <a:pPr marL="0" indent="0">
              <a:buNone/>
            </a:pPr>
            <a:endParaRPr lang="de-DE" b="0" dirty="0"/>
          </a:p>
        </p:txBody>
      </p:sp>
      <p:graphicFrame>
        <p:nvGraphicFramePr>
          <p:cNvPr id="11" name="Diagramm 10"/>
          <p:cNvGraphicFramePr/>
          <p:nvPr>
            <p:extLst>
              <p:ext uri="{D42A27DB-BD31-4B8C-83A1-F6EECF244321}">
                <p14:modId xmlns:p14="http://schemas.microsoft.com/office/powerpoint/2010/main" val="3710509148"/>
              </p:ext>
            </p:extLst>
          </p:nvPr>
        </p:nvGraphicFramePr>
        <p:xfrm>
          <a:off x="6498454" y="1092172"/>
          <a:ext cx="5214121" cy="45451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706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26CB3"/>
                </a:solidFill>
              </a:rPr>
              <a:t>Feedback Evaluation</a:t>
            </a:r>
            <a:endParaRPr lang="de-DE" dirty="0">
              <a:solidFill>
                <a:srgbClr val="326CB3"/>
              </a:solidFill>
            </a:endParaRPr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064DE1-3EDF-40F5-A939-355F8C4D4B0D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5"/>
          </p:nvPr>
        </p:nvSpPr>
        <p:spPr>
          <a:xfrm>
            <a:off x="1830600" y="6356350"/>
            <a:ext cx="8568000" cy="365125"/>
          </a:xfrm>
        </p:spPr>
        <p:txBody>
          <a:bodyPr/>
          <a:lstStyle/>
          <a:p>
            <a:r>
              <a:rPr lang="en-US" dirty="0" smtClean="0"/>
              <a:t>P. Hacker</a:t>
            </a:r>
            <a:endParaRPr lang="en-US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479425" y="1236689"/>
            <a:ext cx="11514308" cy="4964732"/>
          </a:xfrm>
        </p:spPr>
        <p:txBody>
          <a:bodyPr numCol="1"/>
          <a:lstStyle/>
          <a:p>
            <a:r>
              <a:rPr lang="en-US" b="0" dirty="0" smtClean="0"/>
              <a:t>limited set of lines of sight possible for fast feedback calculations (e.g. 3-5 channels</a:t>
            </a:r>
            <a:r>
              <a:rPr lang="en-US" b="0" dirty="0" smtClean="0"/>
              <a:t>)</a:t>
            </a:r>
          </a:p>
          <a:p>
            <a:endParaRPr lang="en-US" b="0" dirty="0"/>
          </a:p>
          <a:p>
            <a:r>
              <a:rPr lang="en-US" b="0" dirty="0" smtClean="0"/>
              <a:t>Multi-camera system with 113 channels combined: 32 horizontal, 2x24 vertical</a:t>
            </a:r>
            <a:endParaRPr lang="en-US" b="0" dirty="0" smtClean="0"/>
          </a:p>
          <a:p>
            <a:pPr>
              <a:buFont typeface="Wingdings" panose="05000000000000000000" pitchFamily="2" charset="2"/>
              <a:buChar char="Ø"/>
            </a:pPr>
            <a:endParaRPr lang="en-US" b="0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532" y="2901097"/>
            <a:ext cx="7596888" cy="3400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753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Detector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0" dirty="0" smtClean="0"/>
              <a:t>spatial </a:t>
            </a:r>
            <a:r>
              <a:rPr lang="en-US" b="0" dirty="0"/>
              <a:t>resolution of 5cm &amp; temporal resolution of 0.8ms </a:t>
            </a:r>
            <a:r>
              <a:rPr lang="en-US" b="0" dirty="0" smtClean="0"/>
              <a:t>to 6.4ms</a:t>
            </a:r>
            <a:r>
              <a:rPr lang="en-US" b="0" dirty="0"/>
              <a:t>, spectral range between 600nm to 0.2nm</a:t>
            </a:r>
          </a:p>
          <a:p>
            <a:r>
              <a:rPr lang="en-US" b="0" dirty="0" smtClean="0"/>
              <a:t>detectors </a:t>
            </a:r>
            <a:r>
              <a:rPr lang="en-US" b="0" dirty="0"/>
              <a:t>of gold-foil absorbers with carbon coating </a:t>
            </a:r>
            <a:r>
              <a:rPr lang="en-US" b="0" dirty="0" smtClean="0"/>
              <a:t>on silicon-nitrate </a:t>
            </a:r>
            <a:r>
              <a:rPr lang="en-US" b="0" dirty="0"/>
              <a:t>substrate and gold meander for </a:t>
            </a:r>
            <a:r>
              <a:rPr lang="en-US" b="0" dirty="0" smtClean="0"/>
              <a:t>200nW resolution</a:t>
            </a:r>
            <a:endParaRPr lang="de-DE" b="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3436870"/>
            <a:ext cx="6695046" cy="26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21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Equations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3"/>
          </p:nvPr>
        </p:nvSpPr>
        <p:spPr>
          <a:xfrm>
            <a:off x="479425" y="912293"/>
            <a:ext cx="11233150" cy="5109247"/>
          </a:xfrm>
        </p:spPr>
        <p:txBody>
          <a:bodyPr/>
          <a:lstStyle/>
          <a:p>
            <a:r>
              <a:rPr lang="en-US" b="0" dirty="0" smtClean="0"/>
              <a:t>Plasma Radiation:</a:t>
            </a:r>
          </a:p>
          <a:p>
            <a:endParaRPr lang="en-US" b="0" dirty="0"/>
          </a:p>
          <a:p>
            <a:endParaRPr lang="en-US" b="0" dirty="0" smtClean="0"/>
          </a:p>
          <a:p>
            <a:pPr marL="0" indent="0">
              <a:buNone/>
            </a:pPr>
            <a:endParaRPr lang="en-US" b="0" dirty="0" smtClean="0"/>
          </a:p>
          <a:p>
            <a:r>
              <a:rPr lang="en-US" b="0" dirty="0" smtClean="0"/>
              <a:t>Bolometer Power:</a:t>
            </a:r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/>
          </a:p>
          <a:p>
            <a:endParaRPr lang="en-US" b="0" dirty="0" smtClean="0"/>
          </a:p>
          <a:p>
            <a:endParaRPr lang="en-US" b="0" dirty="0" smtClean="0"/>
          </a:p>
          <a:p>
            <a:endParaRPr lang="en-US" b="0" dirty="0"/>
          </a:p>
          <a:p>
            <a:r>
              <a:rPr lang="en-US" b="0" dirty="0" smtClean="0"/>
              <a:t>Feedback Prediction:</a:t>
            </a:r>
            <a:endParaRPr lang="en-US" b="0" dirty="0"/>
          </a:p>
        </p:txBody>
      </p:sp>
      <p:pic>
        <p:nvPicPr>
          <p:cNvPr id="9" name="Grafik 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4478" y="1105905"/>
            <a:ext cx="3550211" cy="320245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06" y="2753360"/>
            <a:ext cx="3653486" cy="4480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340" y="1638345"/>
            <a:ext cx="5727362" cy="547175"/>
          </a:xfrm>
          <a:prstGeom prst="rect">
            <a:avLst/>
          </a:prstGeom>
        </p:spPr>
      </p:pic>
      <p:pic>
        <p:nvPicPr>
          <p:cNvPr id="15" name="Grafik 1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2043" y="3473368"/>
            <a:ext cx="3885714" cy="230095"/>
          </a:xfrm>
          <a:prstGeom prst="rect">
            <a:avLst/>
          </a:prstGeom>
        </p:spPr>
      </p:pic>
      <p:pic>
        <p:nvPicPr>
          <p:cNvPr id="16" name="Grafik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06" y="3890053"/>
            <a:ext cx="6701714" cy="263619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177" y="4305165"/>
            <a:ext cx="4240762" cy="230095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4706" y="4621413"/>
            <a:ext cx="4646400" cy="546743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6036" y="5921368"/>
            <a:ext cx="5038369" cy="45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201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Work-/Dataflow: DAQ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6</a:t>
            </a:fld>
            <a:endParaRPr lang="de-DE" dirty="0"/>
          </a:p>
        </p:txBody>
      </p:sp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113" y="970205"/>
            <a:ext cx="6665989" cy="55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5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Work-/Dataflow: </a:t>
            </a:r>
            <a:r>
              <a:rPr lang="en-US" dirty="0"/>
              <a:t>DAQ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7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930" y="959369"/>
            <a:ext cx="6931764" cy="567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Work-/Dataflow: Feedback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8</a:t>
            </a:fld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5" y="1053107"/>
            <a:ext cx="10895351" cy="5303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2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Work-/Dataflow: Feedback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F4EBBD8-A576-4697-90A8-A3A1DA1E14A9}" type="datetime1">
              <a:rPr lang="de-DE" smtClean="0"/>
              <a:t>17.02.2020</a:t>
            </a:fld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1AA536C-85F5-4A1B-A111-7CE00A08BCBC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180" y="958537"/>
            <a:ext cx="8660852" cy="539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0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1,2336"/>
  <p:tag name="ORIGINALWIDTH" val="1455,568"/>
  <p:tag name="LATEXADDIN" val="\documentclass{article}&#10;\usepackage{amsmath}&#10;\usepackage{amsfonts}&#10;\usepackage{amssymb}&#10;\usepackage{array}&#10;\pagestyle{empty}&#10;&#10;\newcommand{\diff}{\text{d}}&#10;&#10;\begin{document}&#10;&#10;$P_{rad,bolo}\propto\sum_{Z}n_{e}\cdot n_{Z}\cdot L_{Z}$&#10;&#10;&#10;\end{document}"/>
  <p:tag name="IGUANATEXSIZE" val="24"/>
  <p:tag name="IGUANATEXCURSOR" val="244"/>
  <p:tag name="TRANSPARENCY" val="Wahr"/>
  <p:tag name="FILENAME" val=""/>
  <p:tag name="LATEXENGINEID" val="0"/>
  <p:tag name="TEMPFOLDER" val="\\share.ipp-hgw.mpg.de\documents\pih\Documents\git\LaTeX\REPORTS\20200219\figures\"/>
  <p:tag name="LATEXFORMHEIGHT" val="312"/>
  <p:tag name="LATEXFORMWIDTH" val="384"/>
  <p:tag name="LATEXFORMWRAP" val="Wahr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3,727"/>
  <p:tag name="ORIGINALWIDTH" val="1498,313"/>
  <p:tag name="LATEXADDIN" val="\documentclass{article}&#10;\usepackage{amsmath}&#10;\usepackage{amsfonts}&#10;\usepackage{amssymb}&#10;\usepackage{array}&#10;\pagestyle{empty}&#10;\begin{document}&#10;&#10;$\dots\,\,=\frac{V_{P,tor}}{V_{cam}}\cdot\sum_{ch}\frac{V_{ch}}{K_{ch}}\cdot\frac{P_{ch}}{f_{OT}}$&#10;&#10;\end{document}"/>
  <p:tag name="IGUANATEXSIZE" val="24"/>
  <p:tag name="IGUANATEXCURSOR" val="66"/>
  <p:tag name="TRANSPARENCY" val="Wahr"/>
  <p:tag name="FILENAME" val=""/>
  <p:tag name="LATEXENGINEID" val="0"/>
  <p:tag name="TEMPFOLDER" val="\\share.ipp-hgw.mpg.de\documents\pih\Documents\git\LaTeX\REPORTS\20200219\figures\"/>
  <p:tag name="LATEXFORMHEIGHT" val="312"/>
  <p:tag name="LATEXFORMWIDTH" val="384"/>
  <p:tag name="LATEXFORMWRAP" val="Wahr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8,4665"/>
  <p:tag name="ORIGINALWIDTH" val="2818,148"/>
  <p:tag name="LATEXADDIN" val="\documentclass{article}&#10;\usepackage{amsmath}&#10;\usepackage{amsfonts}&#10;\usepackage{amssymb}&#10;\usepackage{array}&#10;\pagestyle{empty}&#10;\begin{document}&#10;&#10;$L_{Z}$: line radiation function of impurity $Z$\\&#10;\dots $=f\left(T_{e},\,\,T_{i},\,\,T_{Z},\,\,wall\,\,material/conditions,\,\,\dots\right)$&#10;&#10;\end{document}"/>
  <p:tag name="IGUANATEXSIZE" val="20"/>
  <p:tag name="IGUANATEXCURSOR" val="285"/>
  <p:tag name="TRANSPARENCY" val="Wahr"/>
  <p:tag name="FILENAME" val=""/>
  <p:tag name="LATEXENGINEID" val="0"/>
  <p:tag name="TEMPFOLDER" val="\\share.ipp-hgw.mpg.de\documents\pih\Documents\git\LaTeX\REPORTS\20200219\figures\"/>
  <p:tag name="LATEXFORMHEIGHT" val="312"/>
  <p:tag name="LATEXFORMWIDTH" val="384"/>
  <p:tag name="LATEXFORMWRAP" val="Wahr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1912,261"/>
  <p:tag name="LATEXADDIN" val="\documentclass{article}&#10;\usepackage{amsmath}&#10;\usepackage{amsfonts}&#10;\usepackage{amssymb}&#10;\usepackage{array}&#10;\pagestyle{empty}&#10;\begin{document}&#10;&#10;$V_{ch}$: polygon volume of detector $ch$&#10;&#10;\end{document}"/>
  <p:tag name="IGUANATEXSIZE" val="20"/>
  <p:tag name="IGUANATEXCURSOR" val="184"/>
  <p:tag name="TRANSPARENCY" val="Wahr"/>
  <p:tag name="FILENAME" val=""/>
  <p:tag name="LATEXENGINEID" val="0"/>
  <p:tag name="TEMPFOLDER" val="\\share.ipp-hgw.mpg.de\documents\pih\Documents\git\LaTeX\REPORTS\20200219\figures\"/>
  <p:tag name="LATEXFORMHEIGHT" val="312"/>
  <p:tag name="LATEXFORMWIDTH" val="384"/>
  <p:tag name="LATEXFORMWRAP" val="Wahr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9,7338"/>
  <p:tag name="ORIGINALWIDTH" val="3298,088"/>
  <p:tag name="LATEXADDIN" val="\documentclass{article}&#10;\usepackage{amsmath}&#10;\usepackage{amsfonts}&#10;\usepackage{amssymb}&#10;\usepackage{array}&#10;\pagestyle{empty}&#10;\begin{document}&#10;&#10;$V_{P, tor}$: estimated plasma volume (EMC3/VMEC simulation)&#10;&#10;\end{document}"/>
  <p:tag name="IGUANATEXSIZE" val="20"/>
  <p:tag name="IGUANATEXCURSOR" val="203"/>
  <p:tag name="TRANSPARENCY" val="Wahr"/>
  <p:tag name="FILENAME" val=""/>
  <p:tag name="LATEXENGINEID" val="0"/>
  <p:tag name="TEMPFOLDER" val="\\share.ipp-hgw.mpg.de\documents\pih\Documents\git\LaTeX\REPORTS\20200219\figures\"/>
  <p:tag name="LATEXFORMHEIGHT" val="312"/>
  <p:tag name="LATEXFORMWIDTH" val="384"/>
  <p:tag name="LATEXFORMWRAP" val="Wahr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,2358"/>
  <p:tag name="ORIGINALWIDTH" val="2086,989"/>
  <p:tag name="LATEXADDIN" val="\documentclass{article}&#10;\usepackage{amsmath}&#10;\usepackage{amsfonts}&#10;\usepackage{amssymb}&#10;\usepackage{array}&#10;\pagestyle{empty}&#10;\begin{document}&#10;&#10;$K_{ch}$: geometrical factor for channel $ch$&#10;&#10;\end{document}"/>
  <p:tag name="IGUANATEXSIZE" val="20"/>
  <p:tag name="IGUANATEXCURSOR" val="188"/>
  <p:tag name="TRANSPARENCY" val="Wahr"/>
  <p:tag name="FILENAME" val=""/>
  <p:tag name="LATEXENGINEID" val="0"/>
  <p:tag name="TEMPFOLDER" val="\\share.ipp-hgw.mpg.de\documents\pih\Documents\git\LaTeX\REPORTS\20200219\figures\"/>
  <p:tag name="LATEXFORMHEIGHT" val="312"/>
  <p:tag name="LATEXFORMWIDTH" val="384"/>
  <p:tag name="LATEXFORMWRAP" val="Wahr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,222"/>
  <p:tag name="ORIGINALWIDTH" val="1905,512"/>
  <p:tag name="LATEXADDIN" val="\documentclass{article}&#10;\usepackage{amsmath}&#10;\usepackage{amsfonts}&#10;\usepackage{amssymb}&#10;\usepackage{array}&#10;\pagestyle{empty}&#10;&#10;\newcommand{\diff}{\text{d}}&#10;&#10;\begin{document}&#10;&#10;$P_{ch}=F_{ch}\cdot\left(\tau_{ch}\frac{\diff(\Delta U)}{\diff t}+f_{\tau}\cdot(\Delta U)\right)$&#10;&#10;\end{document}"/>
  <p:tag name="IGUANATEXSIZE" val="24"/>
  <p:tag name="IGUANATEXCURSOR" val="270"/>
  <p:tag name="TRANSPARENCY" val="Wahr"/>
  <p:tag name="FILENAME" val=""/>
  <p:tag name="LATEXENGINEID" val="0"/>
  <p:tag name="TEMPFOLDER" val="\\share.ipp-hgw.mpg.de\documents\pih\Documents\git\LaTeX\REPORTS\20200219\figures\"/>
  <p:tag name="LATEXFORMHEIGHT" val="312"/>
  <p:tag name="LATEXFORMWIDTH" val="384"/>
  <p:tag name="LATEXFORMWRAP" val="Wahr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1,4773"/>
  <p:tag name="ORIGINALWIDTH" val="2003,75"/>
  <p:tag name="LATEXADDIN" val="\documentclass{article}&#10;\usepackage{amsmath}&#10;\usepackage{amsfonts}&#10;\usepackage{amssymb}&#10;\usepackage{array}&#10;\pagestyle{empty}&#10;\begin{document}&#10;&#10;$P_{prediction}(t)=\frac{V_{P, tor}}{V_{S}}\cdot\sum_{ch}^{S}\frac{V_{ch}}{K_{ch}}\cdot\frac{P_{ch}}{53\%}$&#10;&#10;\end{document}"/>
  <p:tag name="IGUANATEXSIZE" val="20"/>
  <p:tag name="IGUANATEXCURSOR" val="204"/>
  <p:tag name="TRANSPARENCY" val="Wahr"/>
  <p:tag name="FILENAME" val=""/>
  <p:tag name="LATEXENGINEID" val="0"/>
  <p:tag name="TEMPFOLDER" val="\\share.ipp-hgw.mpg.de\documents\pih\Documents\git\"/>
  <p:tag name="LATEXFORMHEIGHT" val="312"/>
  <p:tag name="LATEXFORMWIDTH" val="384"/>
  <p:tag name="LATEXFORMWRAP" val="Wahr"/>
  <p:tag name="BITMAPVECTOR" val="0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tandard">
      <a:majorFont>
        <a:latin typeface="Arial Narrow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Office PowerPoint</Application>
  <PresentationFormat>Breitbild</PresentationFormat>
  <Paragraphs>77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Calibri</vt:lpstr>
      <vt:lpstr>Cambria Math</vt:lpstr>
      <vt:lpstr>Wingdings</vt:lpstr>
      <vt:lpstr>Office</vt:lpstr>
      <vt:lpstr>Near Real Time Feedback on Plasma Radiation at W7-X</vt:lpstr>
      <vt:lpstr>Background &amp; Motivation</vt:lpstr>
      <vt:lpstr>Feedback Evaluation</vt:lpstr>
      <vt:lpstr>Detector</vt:lpstr>
      <vt:lpstr>Equations</vt:lpstr>
      <vt:lpstr>Work-/Dataflow: DAQ</vt:lpstr>
      <vt:lpstr>Work-/Dataflow: DAQ</vt:lpstr>
      <vt:lpstr>Work-/Dataflow: Feedback</vt:lpstr>
      <vt:lpstr>Work-/Dataflow: Feedback</vt:lpstr>
      <vt:lpstr>Example Experiment</vt:lpstr>
      <vt:lpstr>PowerPoint-Präsentation</vt:lpstr>
      <vt:lpstr>Appendix: Emissivity Factors</vt:lpstr>
    </vt:vector>
  </TitlesOfParts>
  <Company>Max-Planck-Institut f. Plasmaphysik, Greifswald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Kurz</dc:creator>
  <cp:lastModifiedBy>Philipp Hacker</cp:lastModifiedBy>
  <cp:revision>138</cp:revision>
  <dcterms:created xsi:type="dcterms:W3CDTF">2018-08-24T10:28:29Z</dcterms:created>
  <dcterms:modified xsi:type="dcterms:W3CDTF">2020-02-17T13:20:24Z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7X-KKS">
    <vt:lpwstr> </vt:lpwstr>
  </property>
  <property fmtid="{D5CDD505-2E9C-101B-9397-08002B2CF9AE}" pid="3" name="W7X-DOKKENZ">
    <vt:lpwstr> </vt:lpwstr>
  </property>
  <property fmtid="{D5CDD505-2E9C-101B-9397-08002B2CF9AE}" pid="4" name="STICHWORT">
    <vt:lpwstr> </vt:lpwstr>
  </property>
  <property fmtid="{D5CDD505-2E9C-101B-9397-08002B2CF9AE}" pid="5" name="VERSION_W7X">
    <vt:lpwstr> </vt:lpwstr>
  </property>
</Properties>
</file>