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8" r:id="rId2"/>
    <p:sldId id="376" r:id="rId3"/>
    <p:sldId id="375" r:id="rId4"/>
    <p:sldId id="363" r:id="rId5"/>
    <p:sldId id="365" r:id="rId6"/>
    <p:sldId id="377" r:id="rId7"/>
    <p:sldId id="378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6CB3"/>
    <a:srgbClr val="0063B3"/>
    <a:srgbClr val="006EB4"/>
    <a:srgbClr val="3F7EC1"/>
    <a:srgbClr val="007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716D5-ACEA-43FB-9282-292FC8262548}" type="datetimeFigureOut">
              <a:rPr lang="de-DE" smtClean="0"/>
              <a:t>24.05.2020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46895-DAEF-47E5-8529-7A3EBD8431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632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6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3.wmf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e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e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tiff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e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o mach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07953" y="186366"/>
            <a:ext cx="60391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79425" y="188639"/>
            <a:ext cx="10463920" cy="64030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rgbClr val="326CB3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cxnSp>
        <p:nvCxnSpPr>
          <p:cNvPr id="11" name="Gerader Verbinder 10"/>
          <p:cNvCxnSpPr/>
          <p:nvPr userDrawn="1"/>
        </p:nvCxnSpPr>
        <p:spPr bwMode="auto">
          <a:xfrm>
            <a:off x="479425" y="909768"/>
            <a:ext cx="1123314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479425" y="1092173"/>
            <a:ext cx="11233150" cy="510924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24.05.2020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30168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W7-X w/o acknowledgement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4247260"/>
            <a:ext cx="12209760" cy="226918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280" y="189217"/>
            <a:ext cx="576000" cy="512050"/>
          </a:xfrm>
          <a:prstGeom prst="rect">
            <a:avLst/>
          </a:prstGeom>
        </p:spPr>
      </p:pic>
      <p:sp>
        <p:nvSpPr>
          <p:cNvPr id="14" name="Datumsplatzhalter 2"/>
          <p:cNvSpPr>
            <a:spLocks noGrp="1"/>
          </p:cNvSpPr>
          <p:nvPr>
            <p:ph type="dt" sz="half" idx="10"/>
          </p:nvPr>
        </p:nvSpPr>
        <p:spPr>
          <a:xfrm>
            <a:off x="479425" y="6490520"/>
            <a:ext cx="1080000" cy="365125"/>
          </a:xfrm>
        </p:spPr>
        <p:txBody>
          <a:bodyPr/>
          <a:lstStyle>
            <a:lvl1pPr>
              <a:defRPr lang="de-DE" sz="1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</a:lstStyle>
          <a:p>
            <a:fld id="{9239386D-0DD8-4F47-AB93-DD4D12351C48}" type="datetime1">
              <a:rPr lang="de-DE" smtClean="0"/>
              <a:t>24.05.2020</a:t>
            </a:fld>
            <a:endParaRPr lang="de-DE" dirty="0"/>
          </a:p>
        </p:txBody>
      </p:sp>
      <p:sp>
        <p:nvSpPr>
          <p:cNvPr id="15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813845" y="6488564"/>
            <a:ext cx="8564310" cy="365125"/>
          </a:xfrm>
        </p:spPr>
        <p:txBody>
          <a:bodyPr/>
          <a:lstStyle>
            <a:lvl1pPr>
              <a:defRPr lang="en-US" sz="1000" b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632575" y="6490519"/>
            <a:ext cx="1080000" cy="365125"/>
          </a:xfrm>
        </p:spPr>
        <p:txBody>
          <a:bodyPr/>
          <a:lstStyle>
            <a:lvl1pPr>
              <a:defRPr lang="de-DE" sz="1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</a:lstStyle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1524000" y="2510472"/>
            <a:ext cx="9144000" cy="7480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3" name="Titel 7"/>
          <p:cNvSpPr>
            <a:spLocks noGrp="1"/>
          </p:cNvSpPr>
          <p:nvPr>
            <p:ph type="title"/>
          </p:nvPr>
        </p:nvSpPr>
        <p:spPr>
          <a:xfrm>
            <a:off x="1524000" y="1136247"/>
            <a:ext cx="9144000" cy="1316396"/>
          </a:xfrm>
          <a:prstGeom prst="rect">
            <a:avLst/>
          </a:prstGeom>
        </p:spPr>
        <p:txBody>
          <a:bodyPr anchor="b"/>
          <a:lstStyle>
            <a:lvl1pPr algn="ctr"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grpSp>
        <p:nvGrpSpPr>
          <p:cNvPr id="24" name="Gruppierung 14"/>
          <p:cNvGrpSpPr/>
          <p:nvPr userDrawn="1"/>
        </p:nvGrpSpPr>
        <p:grpSpPr>
          <a:xfrm>
            <a:off x="2556644" y="3368453"/>
            <a:ext cx="7353189" cy="743526"/>
            <a:chOff x="2556095" y="5284515"/>
            <a:chExt cx="7353189" cy="743526"/>
          </a:xfrm>
        </p:grpSpPr>
        <p:pic>
          <p:nvPicPr>
            <p:cNvPr id="25" name="Picture 11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30785" y="5284515"/>
              <a:ext cx="729332" cy="743526"/>
            </a:xfrm>
            <a:prstGeom prst="rect">
              <a:avLst/>
            </a:prstGeom>
            <a:noFill/>
          </p:spPr>
        </p:pic>
        <p:pic>
          <p:nvPicPr>
            <p:cNvPr id="27" name="Grafik 26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72" t="14016" r="11000" b="17144"/>
            <a:stretch/>
          </p:blipFill>
          <p:spPr>
            <a:xfrm>
              <a:off x="2556095" y="5432200"/>
              <a:ext cx="1452785" cy="495656"/>
            </a:xfrm>
            <a:prstGeom prst="rect">
              <a:avLst/>
            </a:prstGeom>
          </p:spPr>
        </p:pic>
        <p:pic>
          <p:nvPicPr>
            <p:cNvPr id="28" name="Grafik 27" descr="eurofusion_logo.pn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7908396" y="5410028"/>
              <a:ext cx="2000888" cy="517828"/>
            </a:xfrm>
            <a:prstGeom prst="rect">
              <a:avLst/>
            </a:prstGeom>
          </p:spPr>
        </p:pic>
      </p:grp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35" y="193095"/>
            <a:ext cx="2385016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779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UG w/o acknowled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2"/>
          <p:cNvSpPr>
            <a:spLocks noGrp="1"/>
          </p:cNvSpPr>
          <p:nvPr>
            <p:ph type="subTitle" idx="1"/>
          </p:nvPr>
        </p:nvSpPr>
        <p:spPr>
          <a:xfrm>
            <a:off x="1533144" y="3690256"/>
            <a:ext cx="9144000" cy="11947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0" name="Titel 7"/>
          <p:cNvSpPr>
            <a:spLocks noGrp="1"/>
          </p:cNvSpPr>
          <p:nvPr>
            <p:ph type="title"/>
          </p:nvPr>
        </p:nvSpPr>
        <p:spPr>
          <a:xfrm>
            <a:off x="1533144" y="1501919"/>
            <a:ext cx="9144000" cy="2055378"/>
          </a:xfrm>
          <a:prstGeom prst="rect">
            <a:avLst/>
          </a:prstGeom>
        </p:spPr>
        <p:txBody>
          <a:bodyPr anchor="b"/>
          <a:lstStyle>
            <a:lvl1pPr algn="ctr"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grpSp>
        <p:nvGrpSpPr>
          <p:cNvPr id="13" name="Gruppierung 12"/>
          <p:cNvGrpSpPr/>
          <p:nvPr userDrawn="1"/>
        </p:nvGrpSpPr>
        <p:grpSpPr>
          <a:xfrm>
            <a:off x="2556095" y="5284515"/>
            <a:ext cx="7353189" cy="743526"/>
            <a:chOff x="2556095" y="5284515"/>
            <a:chExt cx="7353189" cy="743526"/>
          </a:xfrm>
        </p:grpSpPr>
        <p:pic>
          <p:nvPicPr>
            <p:cNvPr id="18" name="Picture 11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02595" y="5284515"/>
              <a:ext cx="729332" cy="743526"/>
            </a:xfrm>
            <a:prstGeom prst="rect">
              <a:avLst/>
            </a:prstGeom>
            <a:noFill/>
          </p:spPr>
        </p:pic>
        <p:pic>
          <p:nvPicPr>
            <p:cNvPr id="21" name="Grafik 2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72" t="14016" r="11000" b="17144"/>
            <a:stretch/>
          </p:blipFill>
          <p:spPr>
            <a:xfrm>
              <a:off x="2556095" y="5432200"/>
              <a:ext cx="1452785" cy="495656"/>
            </a:xfrm>
            <a:prstGeom prst="rect">
              <a:avLst/>
            </a:prstGeom>
          </p:spPr>
        </p:pic>
        <p:pic>
          <p:nvPicPr>
            <p:cNvPr id="22" name="Grafik 21" descr="eurofusion_logo.pn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908396" y="5410028"/>
              <a:ext cx="2000888" cy="517828"/>
            </a:xfrm>
            <a:prstGeom prst="rect">
              <a:avLst/>
            </a:prstGeom>
          </p:spPr>
        </p:pic>
      </p:grp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280" y="191104"/>
            <a:ext cx="576000" cy="51204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24.05.2020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35" y="193095"/>
            <a:ext cx="2385016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8628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UG w/ acknowled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279" y="191103"/>
            <a:ext cx="576000" cy="512049"/>
          </a:xfrm>
          <a:prstGeom prst="rect">
            <a:avLst/>
          </a:prstGeom>
        </p:spPr>
      </p:pic>
      <p:sp>
        <p:nvSpPr>
          <p:cNvPr id="32" name="Untertitel 2"/>
          <p:cNvSpPr>
            <a:spLocks noGrp="1"/>
          </p:cNvSpPr>
          <p:nvPr userDrawn="1">
            <p:ph type="subTitle" idx="1"/>
          </p:nvPr>
        </p:nvSpPr>
        <p:spPr>
          <a:xfrm>
            <a:off x="1524000" y="3429000"/>
            <a:ext cx="9144000" cy="11947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33" name="Titel 7"/>
          <p:cNvSpPr>
            <a:spLocks noGrp="1"/>
          </p:cNvSpPr>
          <p:nvPr userDrawn="1">
            <p:ph type="title"/>
          </p:nvPr>
        </p:nvSpPr>
        <p:spPr>
          <a:xfrm>
            <a:off x="1524000" y="1240663"/>
            <a:ext cx="9144000" cy="2055378"/>
          </a:xfrm>
          <a:prstGeom prst="rect">
            <a:avLst/>
          </a:prstGeom>
        </p:spPr>
        <p:txBody>
          <a:bodyPr anchor="b"/>
          <a:lstStyle>
            <a:lvl1pPr algn="ctr"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grpSp>
        <p:nvGrpSpPr>
          <p:cNvPr id="34" name="Gruppierung 33"/>
          <p:cNvGrpSpPr/>
          <p:nvPr userDrawn="1"/>
        </p:nvGrpSpPr>
        <p:grpSpPr>
          <a:xfrm>
            <a:off x="2556095" y="4821379"/>
            <a:ext cx="7353189" cy="743526"/>
            <a:chOff x="2556095" y="5284515"/>
            <a:chExt cx="7353189" cy="743526"/>
          </a:xfrm>
        </p:grpSpPr>
        <p:pic>
          <p:nvPicPr>
            <p:cNvPr id="35" name="Picture 11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02595" y="5284515"/>
              <a:ext cx="729332" cy="743526"/>
            </a:xfrm>
            <a:prstGeom prst="rect">
              <a:avLst/>
            </a:prstGeom>
            <a:noFill/>
          </p:spPr>
        </p:pic>
        <p:pic>
          <p:nvPicPr>
            <p:cNvPr id="36" name="Grafik 20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72" t="14016" r="11000" b="17144"/>
            <a:stretch/>
          </p:blipFill>
          <p:spPr>
            <a:xfrm>
              <a:off x="2556095" y="5432200"/>
              <a:ext cx="1452785" cy="495656"/>
            </a:xfrm>
            <a:prstGeom prst="rect">
              <a:avLst/>
            </a:prstGeom>
          </p:spPr>
        </p:pic>
        <p:pic>
          <p:nvPicPr>
            <p:cNvPr id="37" name="Grafik 21" descr="eurofusion_logo.pn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908396" y="5410028"/>
              <a:ext cx="2000888" cy="517828"/>
            </a:xfrm>
            <a:prstGeom prst="rect">
              <a:avLst/>
            </a:prstGeom>
          </p:spPr>
        </p:pic>
      </p:grpSp>
      <p:grpSp>
        <p:nvGrpSpPr>
          <p:cNvPr id="14" name="Gruppieren 13"/>
          <p:cNvGrpSpPr/>
          <p:nvPr userDrawn="1"/>
        </p:nvGrpSpPr>
        <p:grpSpPr>
          <a:xfrm>
            <a:off x="1930906" y="5892965"/>
            <a:ext cx="8434419" cy="566770"/>
            <a:chOff x="507813" y="5834863"/>
            <a:chExt cx="8135786" cy="566770"/>
          </a:xfrm>
        </p:grpSpPr>
        <p:pic>
          <p:nvPicPr>
            <p:cNvPr id="15" name="Grafik 14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813" y="5834863"/>
              <a:ext cx="560411" cy="373742"/>
            </a:xfrm>
            <a:prstGeom prst="rect">
              <a:avLst/>
            </a:prstGeom>
          </p:spPr>
        </p:pic>
        <p:sp>
          <p:nvSpPr>
            <p:cNvPr id="17" name="Subtitle 2"/>
            <p:cNvSpPr txBox="1">
              <a:spLocks/>
            </p:cNvSpPr>
            <p:nvPr userDrawn="1"/>
          </p:nvSpPr>
          <p:spPr>
            <a:xfrm>
              <a:off x="1068224" y="5834863"/>
              <a:ext cx="7575375" cy="56677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dirty="0" smtClean="0">
                  <a:latin typeface="Arial Narrow" panose="020B0606020202030204" pitchFamily="34" charset="0"/>
                </a:rPr>
                <a:t>This work has been carried out within the framework of the EUROfusion Consortium and has received funding from the </a:t>
              </a:r>
              <a:r>
                <a:rPr lang="en-US" sz="1000" dirty="0" err="1" smtClean="0">
                  <a:latin typeface="Arial Narrow" panose="020B0606020202030204" pitchFamily="34" charset="0"/>
                </a:rPr>
                <a:t>Euratom</a:t>
              </a:r>
              <a:r>
                <a:rPr lang="en-US" sz="1000" dirty="0" smtClean="0">
                  <a:latin typeface="Arial Narrow" panose="020B0606020202030204" pitchFamily="34" charset="0"/>
                </a:rPr>
                <a:t> research and training </a:t>
              </a:r>
              <a:r>
                <a:rPr lang="en-US" sz="1000" dirty="0" err="1" smtClean="0">
                  <a:latin typeface="Arial Narrow" panose="020B0606020202030204" pitchFamily="34" charset="0"/>
                </a:rPr>
                <a:t>programme</a:t>
              </a:r>
              <a:r>
                <a:rPr lang="en-US" sz="1000" dirty="0" smtClean="0">
                  <a:latin typeface="Arial Narrow" panose="020B0606020202030204" pitchFamily="34" charset="0"/>
                </a:rPr>
                <a:t> 2014-2018 and 2019-2020 under grant agreement No 633053. The views and opinions expressed herein do not necessarily reflect those of the European Commission.</a:t>
              </a:r>
              <a:endParaRPr lang="en-US" sz="10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24.05.2020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35" y="193095"/>
            <a:ext cx="2385016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304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UG w/o acknowledgement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281" y="191104"/>
            <a:ext cx="576000" cy="51205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79425" y="6490520"/>
            <a:ext cx="1080000" cy="365125"/>
          </a:xfrm>
        </p:spPr>
        <p:txBody>
          <a:bodyPr/>
          <a:lstStyle>
            <a:lvl1pPr>
              <a:defRPr lang="de-DE" sz="1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</a:lstStyle>
          <a:p>
            <a:fld id="{7F3EE8C1-2A12-4E67-A715-A772C72C27E6}" type="datetime1">
              <a:rPr lang="de-DE" smtClean="0"/>
              <a:t>24.05.2020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813845" y="6488564"/>
            <a:ext cx="8564310" cy="365125"/>
          </a:xfrm>
        </p:spPr>
        <p:txBody>
          <a:bodyPr/>
          <a:lstStyle>
            <a:lvl1pPr>
              <a:defRPr lang="en-US" sz="1000" b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632575" y="6490519"/>
            <a:ext cx="1080000" cy="365125"/>
          </a:xfrm>
        </p:spPr>
        <p:txBody>
          <a:bodyPr/>
          <a:lstStyle>
            <a:lvl1pPr>
              <a:defRPr lang="de-DE" sz="1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</a:lstStyle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Untertitel 2"/>
          <p:cNvSpPr>
            <a:spLocks noGrp="1"/>
          </p:cNvSpPr>
          <p:nvPr>
            <p:ph type="subTitle" idx="1"/>
          </p:nvPr>
        </p:nvSpPr>
        <p:spPr>
          <a:xfrm>
            <a:off x="1524000" y="2510472"/>
            <a:ext cx="9144000" cy="67711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9" name="Titel 7"/>
          <p:cNvSpPr>
            <a:spLocks noGrp="1"/>
          </p:cNvSpPr>
          <p:nvPr>
            <p:ph type="title"/>
          </p:nvPr>
        </p:nvSpPr>
        <p:spPr>
          <a:xfrm>
            <a:off x="1524000" y="1136247"/>
            <a:ext cx="9144000" cy="1316396"/>
          </a:xfrm>
          <a:prstGeom prst="rect">
            <a:avLst/>
          </a:prstGeom>
        </p:spPr>
        <p:txBody>
          <a:bodyPr anchor="b"/>
          <a:lstStyle>
            <a:lvl1pPr algn="ctr"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grpSp>
        <p:nvGrpSpPr>
          <p:cNvPr id="13" name="Gruppierung 14"/>
          <p:cNvGrpSpPr/>
          <p:nvPr userDrawn="1"/>
        </p:nvGrpSpPr>
        <p:grpSpPr>
          <a:xfrm>
            <a:off x="2556644" y="3368453"/>
            <a:ext cx="7353189" cy="743526"/>
            <a:chOff x="2556095" y="5284515"/>
            <a:chExt cx="7353189" cy="743526"/>
          </a:xfrm>
        </p:grpSpPr>
        <p:pic>
          <p:nvPicPr>
            <p:cNvPr id="20" name="Picture 11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30785" y="5284515"/>
              <a:ext cx="729332" cy="743526"/>
            </a:xfrm>
            <a:prstGeom prst="rect">
              <a:avLst/>
            </a:prstGeom>
            <a:noFill/>
          </p:spPr>
        </p:pic>
        <p:pic>
          <p:nvPicPr>
            <p:cNvPr id="21" name="Grafik 20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72" t="14016" r="11000" b="17144"/>
            <a:stretch/>
          </p:blipFill>
          <p:spPr>
            <a:xfrm>
              <a:off x="2556095" y="5432200"/>
              <a:ext cx="1452785" cy="495656"/>
            </a:xfrm>
            <a:prstGeom prst="rect">
              <a:avLst/>
            </a:prstGeom>
          </p:spPr>
        </p:pic>
        <p:pic>
          <p:nvPicPr>
            <p:cNvPr id="22" name="Grafik 21" descr="eurofusion_logo.pn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908396" y="5410028"/>
              <a:ext cx="2000888" cy="517828"/>
            </a:xfrm>
            <a:prstGeom prst="rect">
              <a:avLst/>
            </a:prstGeom>
          </p:spPr>
        </p:pic>
      </p:grpSp>
      <p:pic>
        <p:nvPicPr>
          <p:cNvPr id="23" name="Grafik 22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4253956"/>
            <a:ext cx="12192001" cy="226248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35" y="193095"/>
            <a:ext cx="2385016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4257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7-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79425" y="188639"/>
            <a:ext cx="9502775" cy="64030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rgbClr val="326CB3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1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649" y="191123"/>
            <a:ext cx="607440" cy="540000"/>
          </a:xfrm>
          <a:prstGeom prst="rect">
            <a:avLst/>
          </a:prstGeom>
        </p:spPr>
      </p:pic>
      <p:cxnSp>
        <p:nvCxnSpPr>
          <p:cNvPr id="15" name="Gerader Verbinder 10"/>
          <p:cNvCxnSpPr/>
          <p:nvPr userDrawn="1"/>
        </p:nvCxnSpPr>
        <p:spPr bwMode="auto">
          <a:xfrm>
            <a:off x="479425" y="909768"/>
            <a:ext cx="1123314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24.05.2020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1" name="Picture 1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07953" y="186366"/>
            <a:ext cx="60391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479425" y="1092173"/>
            <a:ext cx="11233150" cy="510924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0800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8" pos="737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U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649" y="191124"/>
            <a:ext cx="607443" cy="540000"/>
          </a:xfrm>
          <a:prstGeom prst="rect">
            <a:avLst/>
          </a:prstGeom>
        </p:spPr>
      </p:pic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79425" y="188639"/>
            <a:ext cx="9502775" cy="64030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rgbClr val="326CB3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4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479425" y="1089025"/>
            <a:ext cx="11233150" cy="511175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12" name="Gerader Verbinder 10"/>
          <p:cNvCxnSpPr/>
          <p:nvPr userDrawn="1"/>
        </p:nvCxnSpPr>
        <p:spPr bwMode="auto">
          <a:xfrm>
            <a:off x="479425" y="909768"/>
            <a:ext cx="1123314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24.05.2020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Picture 1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07953" y="186366"/>
            <a:ext cx="60391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0166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36466" y="147362"/>
            <a:ext cx="600317" cy="612000"/>
          </a:xfrm>
          <a:prstGeom prst="rect">
            <a:avLst/>
          </a:prstGeom>
          <a:noFill/>
        </p:spPr>
      </p:pic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79425" y="188639"/>
            <a:ext cx="9502775" cy="64030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rgbClr val="326CB3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6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479425" y="1089026"/>
            <a:ext cx="11233150" cy="511175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12" name="Gerader Verbinder 10"/>
          <p:cNvCxnSpPr/>
          <p:nvPr userDrawn="1"/>
        </p:nvCxnSpPr>
        <p:spPr bwMode="auto">
          <a:xfrm>
            <a:off x="479425" y="909768"/>
            <a:ext cx="1123314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24.05.2020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7" name="Picture 1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07953" y="186366"/>
            <a:ext cx="60391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90391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HE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371" y="277807"/>
            <a:ext cx="1110547" cy="333491"/>
          </a:xfrm>
          <a:prstGeom prst="rect">
            <a:avLst/>
          </a:prstGeom>
        </p:spPr>
      </p:pic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79424" y="188639"/>
            <a:ext cx="8334933" cy="64030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rgbClr val="326CB3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479424" y="1089025"/>
            <a:ext cx="11233151" cy="511175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12" name="Gerader Verbinder 10"/>
          <p:cNvCxnSpPr/>
          <p:nvPr userDrawn="1"/>
        </p:nvCxnSpPr>
        <p:spPr bwMode="auto">
          <a:xfrm>
            <a:off x="479425" y="909768"/>
            <a:ext cx="1123314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E8AFB9D-F2E6-4BBA-83FA-69EC431EA825}" type="datetime1">
              <a:rPr lang="de-DE" smtClean="0"/>
              <a:t>24.05.2020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Picture 1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07953" y="186366"/>
            <a:ext cx="60391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09746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/o machine w/o acknowled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35" y="193095"/>
            <a:ext cx="2385016" cy="511200"/>
          </a:xfrm>
          <a:prstGeom prst="rect">
            <a:avLst/>
          </a:prstGeom>
        </p:spPr>
      </p:pic>
      <p:grpSp>
        <p:nvGrpSpPr>
          <p:cNvPr id="2" name="Gruppierung 1"/>
          <p:cNvGrpSpPr/>
          <p:nvPr userDrawn="1"/>
        </p:nvGrpSpPr>
        <p:grpSpPr>
          <a:xfrm>
            <a:off x="2556095" y="5284515"/>
            <a:ext cx="7353189" cy="743526"/>
            <a:chOff x="2556095" y="5284515"/>
            <a:chExt cx="7353189" cy="743526"/>
          </a:xfrm>
        </p:grpSpPr>
        <p:pic>
          <p:nvPicPr>
            <p:cNvPr id="20" name="Picture 11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02595" y="5284515"/>
              <a:ext cx="729332" cy="743526"/>
            </a:xfrm>
            <a:prstGeom prst="rect">
              <a:avLst/>
            </a:prstGeom>
            <a:noFill/>
          </p:spPr>
        </p:pic>
        <p:pic>
          <p:nvPicPr>
            <p:cNvPr id="21" name="Grafik 20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72" t="14016" r="11000" b="17144"/>
            <a:stretch/>
          </p:blipFill>
          <p:spPr>
            <a:xfrm>
              <a:off x="2556095" y="5432200"/>
              <a:ext cx="1452785" cy="495656"/>
            </a:xfrm>
            <a:prstGeom prst="rect">
              <a:avLst/>
            </a:prstGeom>
          </p:spPr>
        </p:pic>
        <p:pic>
          <p:nvPicPr>
            <p:cNvPr id="22" name="Grafik 21" descr="eurofusion_logo.pn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908396" y="5410028"/>
              <a:ext cx="2000888" cy="517828"/>
            </a:xfrm>
            <a:prstGeom prst="rect">
              <a:avLst/>
            </a:prstGeom>
          </p:spPr>
        </p:pic>
      </p:grp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1533144" y="3690256"/>
            <a:ext cx="9144000" cy="11947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8" name="Titel 7"/>
          <p:cNvSpPr>
            <a:spLocks noGrp="1"/>
          </p:cNvSpPr>
          <p:nvPr>
            <p:ph type="title"/>
          </p:nvPr>
        </p:nvSpPr>
        <p:spPr>
          <a:xfrm>
            <a:off x="1533144" y="1501919"/>
            <a:ext cx="9144000" cy="2055378"/>
          </a:xfrm>
          <a:prstGeom prst="rect">
            <a:avLst/>
          </a:prstGeom>
        </p:spPr>
        <p:txBody>
          <a:bodyPr anchor="b"/>
          <a:lstStyle>
            <a:lvl1pPr algn="ctr"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24.05.2020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61048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/o machine w/ acknowled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Untertitel 2"/>
          <p:cNvSpPr>
            <a:spLocks noGrp="1"/>
          </p:cNvSpPr>
          <p:nvPr userDrawn="1">
            <p:ph type="subTitle" idx="1"/>
          </p:nvPr>
        </p:nvSpPr>
        <p:spPr>
          <a:xfrm>
            <a:off x="1533144" y="3429000"/>
            <a:ext cx="9144000" cy="11947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7" name="Titel 7"/>
          <p:cNvSpPr>
            <a:spLocks noGrp="1"/>
          </p:cNvSpPr>
          <p:nvPr userDrawn="1">
            <p:ph type="title"/>
          </p:nvPr>
        </p:nvSpPr>
        <p:spPr>
          <a:xfrm>
            <a:off x="1533144" y="1240663"/>
            <a:ext cx="9144000" cy="2055378"/>
          </a:xfrm>
          <a:prstGeom prst="rect">
            <a:avLst/>
          </a:prstGeom>
        </p:spPr>
        <p:txBody>
          <a:bodyPr anchor="b"/>
          <a:lstStyle>
            <a:lvl1pPr algn="ctr"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grpSp>
        <p:nvGrpSpPr>
          <p:cNvPr id="15" name="Gruppierung 14"/>
          <p:cNvGrpSpPr/>
          <p:nvPr userDrawn="1"/>
        </p:nvGrpSpPr>
        <p:grpSpPr>
          <a:xfrm>
            <a:off x="2556095" y="4821379"/>
            <a:ext cx="7353189" cy="743526"/>
            <a:chOff x="2556095" y="5284515"/>
            <a:chExt cx="7353189" cy="743526"/>
          </a:xfrm>
        </p:grpSpPr>
        <p:pic>
          <p:nvPicPr>
            <p:cNvPr id="16" name="Picture 11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02595" y="5284515"/>
              <a:ext cx="729332" cy="743526"/>
            </a:xfrm>
            <a:prstGeom prst="rect">
              <a:avLst/>
            </a:prstGeom>
            <a:noFill/>
          </p:spPr>
        </p:pic>
        <p:pic>
          <p:nvPicPr>
            <p:cNvPr id="17" name="Grafik 2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72" t="14016" r="11000" b="17144"/>
            <a:stretch/>
          </p:blipFill>
          <p:spPr>
            <a:xfrm>
              <a:off x="2556095" y="5432200"/>
              <a:ext cx="1452785" cy="495656"/>
            </a:xfrm>
            <a:prstGeom prst="rect">
              <a:avLst/>
            </a:prstGeom>
          </p:spPr>
        </p:pic>
        <p:pic>
          <p:nvPicPr>
            <p:cNvPr id="18" name="Grafik 21" descr="eurofusion_logo.pn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908396" y="5410028"/>
              <a:ext cx="2000888" cy="517828"/>
            </a:xfrm>
            <a:prstGeom prst="rect">
              <a:avLst/>
            </a:prstGeom>
          </p:spPr>
        </p:pic>
      </p:grpSp>
      <p:grpSp>
        <p:nvGrpSpPr>
          <p:cNvPr id="14" name="Gruppieren 13"/>
          <p:cNvGrpSpPr/>
          <p:nvPr userDrawn="1"/>
        </p:nvGrpSpPr>
        <p:grpSpPr>
          <a:xfrm>
            <a:off x="1930906" y="5892965"/>
            <a:ext cx="8434419" cy="566770"/>
            <a:chOff x="507813" y="5834863"/>
            <a:chExt cx="8135786" cy="566770"/>
          </a:xfrm>
        </p:grpSpPr>
        <p:pic>
          <p:nvPicPr>
            <p:cNvPr id="19" name="Grafik 18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813" y="5834863"/>
              <a:ext cx="560411" cy="373742"/>
            </a:xfrm>
            <a:prstGeom prst="rect">
              <a:avLst/>
            </a:prstGeom>
          </p:spPr>
        </p:pic>
        <p:sp>
          <p:nvSpPr>
            <p:cNvPr id="20" name="Subtitle 2"/>
            <p:cNvSpPr txBox="1">
              <a:spLocks/>
            </p:cNvSpPr>
            <p:nvPr userDrawn="1"/>
          </p:nvSpPr>
          <p:spPr>
            <a:xfrm>
              <a:off x="1068224" y="5834863"/>
              <a:ext cx="7575375" cy="56677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dirty="0" smtClean="0">
                  <a:latin typeface="Arial Narrow" panose="020B0606020202030204" pitchFamily="34" charset="0"/>
                </a:rPr>
                <a:t>This work has been carried out within the framework of the EUROfusion Consortium and has received funding from the </a:t>
              </a:r>
              <a:r>
                <a:rPr lang="en-US" sz="1000" dirty="0" err="1" smtClean="0">
                  <a:latin typeface="Arial Narrow" panose="020B0606020202030204" pitchFamily="34" charset="0"/>
                </a:rPr>
                <a:t>Euratom</a:t>
              </a:r>
              <a:r>
                <a:rPr lang="en-US" sz="1000" dirty="0" smtClean="0">
                  <a:latin typeface="Arial Narrow" panose="020B0606020202030204" pitchFamily="34" charset="0"/>
                </a:rPr>
                <a:t> research and training </a:t>
              </a:r>
              <a:r>
                <a:rPr lang="en-US" sz="1000" dirty="0" err="1" smtClean="0">
                  <a:latin typeface="Arial Narrow" panose="020B0606020202030204" pitchFamily="34" charset="0"/>
                </a:rPr>
                <a:t>programme</a:t>
              </a:r>
              <a:r>
                <a:rPr lang="en-US" sz="1000" dirty="0" smtClean="0">
                  <a:latin typeface="Arial Narrow" panose="020B0606020202030204" pitchFamily="34" charset="0"/>
                </a:rPr>
                <a:t> 2014-2018 and 2019-2020 under grant agreement No 633053. The views and opinions expressed herein do not necessarily reflect those of the European Commission.</a:t>
              </a:r>
              <a:endParaRPr lang="en-US" sz="10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24.05.2020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35" y="193095"/>
            <a:ext cx="2385016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09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7-X w/o acknowled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281" y="189217"/>
            <a:ext cx="575532" cy="511634"/>
          </a:xfrm>
          <a:prstGeom prst="rect">
            <a:avLst/>
          </a:prstGeom>
        </p:spPr>
      </p:pic>
      <p:sp>
        <p:nvSpPr>
          <p:cNvPr id="19" name="Untertitel 2"/>
          <p:cNvSpPr>
            <a:spLocks noGrp="1"/>
          </p:cNvSpPr>
          <p:nvPr>
            <p:ph type="subTitle" idx="1"/>
          </p:nvPr>
        </p:nvSpPr>
        <p:spPr>
          <a:xfrm>
            <a:off x="1533144" y="3690256"/>
            <a:ext cx="9144000" cy="11947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0" name="Titel 7"/>
          <p:cNvSpPr>
            <a:spLocks noGrp="1"/>
          </p:cNvSpPr>
          <p:nvPr>
            <p:ph type="title"/>
          </p:nvPr>
        </p:nvSpPr>
        <p:spPr>
          <a:xfrm>
            <a:off x="1533144" y="1501919"/>
            <a:ext cx="9144000" cy="2055378"/>
          </a:xfrm>
          <a:prstGeom prst="rect">
            <a:avLst/>
          </a:prstGeom>
        </p:spPr>
        <p:txBody>
          <a:bodyPr anchor="b"/>
          <a:lstStyle>
            <a:lvl1pPr algn="ctr"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grpSp>
        <p:nvGrpSpPr>
          <p:cNvPr id="13" name="Gruppierung 12"/>
          <p:cNvGrpSpPr/>
          <p:nvPr userDrawn="1"/>
        </p:nvGrpSpPr>
        <p:grpSpPr>
          <a:xfrm>
            <a:off x="2556095" y="5284515"/>
            <a:ext cx="7353189" cy="743526"/>
            <a:chOff x="2556095" y="5284515"/>
            <a:chExt cx="7353189" cy="743526"/>
          </a:xfrm>
        </p:grpSpPr>
        <p:pic>
          <p:nvPicPr>
            <p:cNvPr id="18" name="Picture 11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02595" y="5284515"/>
              <a:ext cx="729332" cy="743526"/>
            </a:xfrm>
            <a:prstGeom prst="rect">
              <a:avLst/>
            </a:prstGeom>
            <a:noFill/>
          </p:spPr>
        </p:pic>
        <p:pic>
          <p:nvPicPr>
            <p:cNvPr id="21" name="Grafik 20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72" t="14016" r="11000" b="17144"/>
            <a:stretch/>
          </p:blipFill>
          <p:spPr>
            <a:xfrm>
              <a:off x="2556095" y="5432200"/>
              <a:ext cx="1452785" cy="495656"/>
            </a:xfrm>
            <a:prstGeom prst="rect">
              <a:avLst/>
            </a:prstGeom>
          </p:spPr>
        </p:pic>
        <p:pic>
          <p:nvPicPr>
            <p:cNvPr id="22" name="Grafik 21" descr="eurofusion_logo.pn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908396" y="5410028"/>
              <a:ext cx="2000888" cy="517828"/>
            </a:xfrm>
            <a:prstGeom prst="rect">
              <a:avLst/>
            </a:prstGeom>
          </p:spPr>
        </p:pic>
      </p:grp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24.05.2020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35" y="193095"/>
            <a:ext cx="2385016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613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7-X w/ acknowled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281" y="189217"/>
            <a:ext cx="576000" cy="512050"/>
          </a:xfrm>
          <a:prstGeom prst="rect">
            <a:avLst/>
          </a:prstGeom>
        </p:spPr>
      </p:pic>
      <p:sp>
        <p:nvSpPr>
          <p:cNvPr id="33" name="Untertitel 2"/>
          <p:cNvSpPr>
            <a:spLocks noGrp="1"/>
          </p:cNvSpPr>
          <p:nvPr userDrawn="1">
            <p:ph type="subTitle" idx="1"/>
          </p:nvPr>
        </p:nvSpPr>
        <p:spPr>
          <a:xfrm>
            <a:off x="1524000" y="3429000"/>
            <a:ext cx="9144000" cy="11947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34" name="Titel 7"/>
          <p:cNvSpPr>
            <a:spLocks noGrp="1"/>
          </p:cNvSpPr>
          <p:nvPr userDrawn="1">
            <p:ph type="title"/>
          </p:nvPr>
        </p:nvSpPr>
        <p:spPr>
          <a:xfrm>
            <a:off x="1524000" y="1240663"/>
            <a:ext cx="9144000" cy="2055378"/>
          </a:xfrm>
          <a:prstGeom prst="rect">
            <a:avLst/>
          </a:prstGeom>
        </p:spPr>
        <p:txBody>
          <a:bodyPr anchor="b"/>
          <a:lstStyle>
            <a:lvl1pPr algn="ctr"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grpSp>
        <p:nvGrpSpPr>
          <p:cNvPr id="35" name="Gruppierung 34"/>
          <p:cNvGrpSpPr/>
          <p:nvPr userDrawn="1"/>
        </p:nvGrpSpPr>
        <p:grpSpPr>
          <a:xfrm>
            <a:off x="2556095" y="4821379"/>
            <a:ext cx="7353189" cy="743526"/>
            <a:chOff x="2556095" y="5284515"/>
            <a:chExt cx="7353189" cy="743526"/>
          </a:xfrm>
        </p:grpSpPr>
        <p:pic>
          <p:nvPicPr>
            <p:cNvPr id="36" name="Picture 11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02595" y="5284515"/>
              <a:ext cx="729332" cy="743526"/>
            </a:xfrm>
            <a:prstGeom prst="rect">
              <a:avLst/>
            </a:prstGeom>
            <a:noFill/>
          </p:spPr>
        </p:pic>
        <p:pic>
          <p:nvPicPr>
            <p:cNvPr id="37" name="Grafik 20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72" t="14016" r="11000" b="17144"/>
            <a:stretch/>
          </p:blipFill>
          <p:spPr>
            <a:xfrm>
              <a:off x="2556095" y="5432200"/>
              <a:ext cx="1452785" cy="495656"/>
            </a:xfrm>
            <a:prstGeom prst="rect">
              <a:avLst/>
            </a:prstGeom>
          </p:spPr>
        </p:pic>
        <p:pic>
          <p:nvPicPr>
            <p:cNvPr id="38" name="Grafik 21" descr="eurofusion_logo.pn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908396" y="5410028"/>
              <a:ext cx="2000888" cy="517828"/>
            </a:xfrm>
            <a:prstGeom prst="rect">
              <a:avLst/>
            </a:prstGeom>
          </p:spPr>
        </p:pic>
      </p:grpSp>
      <p:grpSp>
        <p:nvGrpSpPr>
          <p:cNvPr id="14" name="Gruppieren 13"/>
          <p:cNvGrpSpPr/>
          <p:nvPr userDrawn="1"/>
        </p:nvGrpSpPr>
        <p:grpSpPr>
          <a:xfrm>
            <a:off x="1930906" y="5892965"/>
            <a:ext cx="8434419" cy="566770"/>
            <a:chOff x="507813" y="5834863"/>
            <a:chExt cx="8135786" cy="566770"/>
          </a:xfrm>
        </p:grpSpPr>
        <p:pic>
          <p:nvPicPr>
            <p:cNvPr id="15" name="Grafik 14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813" y="5834863"/>
              <a:ext cx="560411" cy="373742"/>
            </a:xfrm>
            <a:prstGeom prst="rect">
              <a:avLst/>
            </a:prstGeom>
          </p:spPr>
        </p:pic>
        <p:sp>
          <p:nvSpPr>
            <p:cNvPr id="18" name="Subtitle 2"/>
            <p:cNvSpPr txBox="1">
              <a:spLocks/>
            </p:cNvSpPr>
            <p:nvPr userDrawn="1"/>
          </p:nvSpPr>
          <p:spPr>
            <a:xfrm>
              <a:off x="1068224" y="5834863"/>
              <a:ext cx="7575375" cy="56677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dirty="0" smtClean="0">
                  <a:latin typeface="Arial Narrow" panose="020B0606020202030204" pitchFamily="34" charset="0"/>
                </a:rPr>
                <a:t>This work has been carried out within the framework of the EUROfusion Consortium and has received funding from the </a:t>
              </a:r>
              <a:r>
                <a:rPr lang="en-US" sz="1000" dirty="0" err="1" smtClean="0">
                  <a:latin typeface="Arial Narrow" panose="020B0606020202030204" pitchFamily="34" charset="0"/>
                </a:rPr>
                <a:t>Euratom</a:t>
              </a:r>
              <a:r>
                <a:rPr lang="en-US" sz="1000" dirty="0" smtClean="0">
                  <a:latin typeface="Arial Narrow" panose="020B0606020202030204" pitchFamily="34" charset="0"/>
                </a:rPr>
                <a:t> research and training </a:t>
              </a:r>
              <a:r>
                <a:rPr lang="en-US" sz="1000" dirty="0" err="1" smtClean="0">
                  <a:latin typeface="Arial Narrow" panose="020B0606020202030204" pitchFamily="34" charset="0"/>
                </a:rPr>
                <a:t>programme</a:t>
              </a:r>
              <a:r>
                <a:rPr lang="en-US" sz="1000" dirty="0" smtClean="0">
                  <a:latin typeface="Arial Narrow" panose="020B0606020202030204" pitchFamily="34" charset="0"/>
                </a:rPr>
                <a:t> 2014-2018 and 2019-2020 under grant agreement No 633053. The views and opinions expressed herein do not necessarily reflect those of the European Commission.</a:t>
              </a:r>
              <a:endParaRPr lang="en-US" sz="10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24.05.2020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35" y="193095"/>
            <a:ext cx="2385016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7018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79425" y="6356350"/>
            <a:ext cx="111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6F4EBBD8-A576-4697-90A8-A3A1DA1E14A9}" type="datetime1">
              <a:rPr lang="de-DE" smtClean="0"/>
              <a:t>24.05.2020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12000" y="6356350"/>
            <a:ext cx="856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1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4400" y="6356350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</a:lstStyle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717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1" r:id="rId2"/>
    <p:sldLayoutId id="2147483662" r:id="rId3"/>
    <p:sldLayoutId id="2147483663" r:id="rId4"/>
    <p:sldLayoutId id="2147483664" r:id="rId5"/>
    <p:sldLayoutId id="2147483655" r:id="rId6"/>
    <p:sldLayoutId id="2147483656" r:id="rId7"/>
    <p:sldLayoutId id="2147483657" r:id="rId8"/>
    <p:sldLayoutId id="2147483659" r:id="rId9"/>
    <p:sldLayoutId id="2147483665" r:id="rId10"/>
    <p:sldLayoutId id="2147483666" r:id="rId11"/>
    <p:sldLayoutId id="2147483660" r:id="rId12"/>
    <p:sldLayoutId id="2147483658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7378" userDrawn="1">
          <p15:clr>
            <a:srgbClr val="F26B43"/>
          </p15:clr>
        </p15:guide>
        <p15:guide id="3" pos="302" userDrawn="1">
          <p15:clr>
            <a:srgbClr val="F26B43"/>
          </p15:clr>
        </p15:guide>
        <p15:guide id="4" orient="horz" pos="119" userDrawn="1">
          <p15:clr>
            <a:srgbClr val="F26B43"/>
          </p15:clr>
        </p15:guide>
        <p15:guide id="5" orient="horz" pos="3997" userDrawn="1">
          <p15:clr>
            <a:srgbClr val="F26B43"/>
          </p15:clr>
        </p15:guide>
        <p15:guide id="6" orient="horz" pos="572" userDrawn="1">
          <p15:clr>
            <a:srgbClr val="F26B43"/>
          </p15:clr>
        </p15:guide>
        <p15:guide id="7" orient="horz" pos="686" userDrawn="1">
          <p15:clr>
            <a:srgbClr val="F26B43"/>
          </p15:clr>
        </p15:guide>
        <p15:guide id="8" orient="horz" pos="2273" userDrawn="1">
          <p15:clr>
            <a:srgbClr val="F26B43"/>
          </p15:clr>
        </p15:guide>
        <p15:guide id="9" orient="horz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ipp-hgw.mpg.de/pih/bolometer_mfr" TargetMode="External"/><Relationship Id="rId2" Type="http://schemas.openxmlformats.org/officeDocument/2006/relationships/hyperlink" Target="https://git.ipp-hgw.mpg.de/pih/QSB_Bolometry/-/tree/master/libinversion/libcal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P. Hacker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Report </a:t>
            </a:r>
            <a:r>
              <a:rPr lang="en-US" dirty="0" smtClean="0"/>
              <a:t>05/24/2020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>
          <a:xfrm>
            <a:off x="479425" y="6356350"/>
            <a:ext cx="1115375" cy="365125"/>
          </a:xfrm>
        </p:spPr>
        <p:txBody>
          <a:bodyPr/>
          <a:lstStyle/>
          <a:p>
            <a:fld id="{35BC53C5-DD91-4B8A-9230-AF4F260FAED1}" type="datetime1">
              <a:rPr lang="de-DE" smtClean="0"/>
              <a:t>24.05.2020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1812000" y="6356350"/>
            <a:ext cx="8568000" cy="365125"/>
          </a:xfrm>
        </p:spPr>
        <p:txBody>
          <a:bodyPr/>
          <a:lstStyle/>
          <a:p>
            <a:r>
              <a:rPr lang="en-US" dirty="0" smtClean="0"/>
              <a:t>P. Hacker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10634400" y="6356350"/>
            <a:ext cx="1080000" cy="365125"/>
          </a:xfrm>
        </p:spPr>
        <p:txBody>
          <a:bodyPr/>
          <a:lstStyle/>
          <a:p>
            <a:fld id="{31AA536C-85F5-4A1B-A111-7CE00A08BCBC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397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 on Reconstruction and Chordal Profiles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24.05.2020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479425" y="1092173"/>
            <a:ext cx="5847234" cy="51191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forward and backward calculation now using the emissivity matrices themselves, instead of channel geometries individually, hence calculating directly to and from the tomogram/phantom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</a:t>
            </a:r>
            <a:r>
              <a:rPr lang="en-US" dirty="0" smtClean="0"/>
              <a:t>omparing to input chordal profiles rather than archived ones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also found error in chan</a:t>
            </a:r>
            <a:r>
              <a:rPr lang="en-US" dirty="0" smtClean="0"/>
              <a:t>nel selection and mapping that cause restrictions to zero where no data has been provided or excluded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deleted broken and unusable channels from script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570" y="1880124"/>
            <a:ext cx="5237102" cy="318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 on Reconstruction and Chordal Profiles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24.05.2020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0" name="Textplatzhalter 5"/>
          <p:cNvSpPr txBox="1">
            <a:spLocks/>
          </p:cNvSpPr>
          <p:nvPr/>
        </p:nvSpPr>
        <p:spPr>
          <a:xfrm>
            <a:off x="8112951" y="5628976"/>
            <a:ext cx="1561298" cy="3412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(current)</a:t>
            </a:r>
            <a:endParaRPr lang="de-DE" dirty="0" smtClean="0"/>
          </a:p>
        </p:txBody>
      </p:sp>
      <p:sp>
        <p:nvSpPr>
          <p:cNvPr id="13" name="Textplatzhalter 5"/>
          <p:cNvSpPr txBox="1">
            <a:spLocks/>
          </p:cNvSpPr>
          <p:nvPr/>
        </p:nvSpPr>
        <p:spPr>
          <a:xfrm>
            <a:off x="2602927" y="5715221"/>
            <a:ext cx="1796077" cy="3412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(p</a:t>
            </a:r>
            <a:r>
              <a:rPr lang="en-US" dirty="0" smtClean="0"/>
              <a:t>reviously)</a:t>
            </a:r>
            <a:endParaRPr lang="de-DE" dirty="0" smtClean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65" y="1504428"/>
            <a:ext cx="4041059" cy="404105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124" y="1465888"/>
            <a:ext cx="4132676" cy="411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4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on Reconstruction and Chordal Profiles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>
          <a:xfrm>
            <a:off x="479425" y="6405778"/>
            <a:ext cx="1115375" cy="365125"/>
          </a:xfrm>
        </p:spPr>
        <p:txBody>
          <a:bodyPr/>
          <a:lstStyle/>
          <a:p>
            <a:fld id="{6F4EBBD8-A576-4697-90A8-A3A1DA1E14A9}" type="datetime1">
              <a:rPr lang="de-DE" smtClean="0"/>
              <a:t>24.05.2020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9" y="1445552"/>
            <a:ext cx="5509042" cy="4664981"/>
          </a:xfrm>
          <a:prstGeom prst="rect">
            <a:avLst/>
          </a:prstGeom>
        </p:spPr>
      </p:pic>
      <p:sp>
        <p:nvSpPr>
          <p:cNvPr id="12" name="Textplatzhalter 5"/>
          <p:cNvSpPr txBox="1">
            <a:spLocks/>
          </p:cNvSpPr>
          <p:nvPr/>
        </p:nvSpPr>
        <p:spPr>
          <a:xfrm>
            <a:off x="2855920" y="6064567"/>
            <a:ext cx="1707841" cy="3412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(previously)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29x75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de-DE" dirty="0" smtClean="0"/>
          </a:p>
        </p:txBody>
      </p:sp>
      <p:sp>
        <p:nvSpPr>
          <p:cNvPr id="13" name="Textplatzhalter 5"/>
          <p:cNvSpPr txBox="1">
            <a:spLocks/>
          </p:cNvSpPr>
          <p:nvPr/>
        </p:nvSpPr>
        <p:spPr>
          <a:xfrm>
            <a:off x="8473412" y="6110533"/>
            <a:ext cx="1561298" cy="3412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(current)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  <a:r>
              <a:rPr lang="en-US" dirty="0" smtClean="0"/>
              <a:t>  26x75</a:t>
            </a:r>
            <a:endParaRPr lang="de-DE" dirty="0" smtClean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768" y="1388291"/>
            <a:ext cx="5652720" cy="477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9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Phantom Tests</a:t>
            </a:r>
            <a:r>
              <a:rPr lang="en-US" dirty="0" smtClean="0"/>
              <a:t>: Hot-Spot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072" y="1042745"/>
            <a:ext cx="5420928" cy="542092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7" y="1099814"/>
            <a:ext cx="6663255" cy="543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6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Repositories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24.05.2020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personal routines and procedures specifically for calculation in</a:t>
            </a:r>
          </a:p>
          <a:p>
            <a:pPr marL="0" indent="0">
              <a:buNone/>
            </a:pP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://git.ipp-hgw.mpg.de/pih/QSB_Bolometry/-/</a:t>
            </a:r>
            <a:r>
              <a:rPr lang="de-DE" dirty="0" smtClean="0">
                <a:hlinkClick r:id="rId2"/>
              </a:rPr>
              <a:t>tree/master/libinversion/libcalc</a:t>
            </a:r>
            <a:endParaRPr lang="de-DE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private and/or locked </a:t>
            </a:r>
            <a:r>
              <a:rPr lang="en-US" dirty="0" err="1" smtClean="0"/>
              <a:t>git</a:t>
            </a:r>
            <a:r>
              <a:rPr lang="en-US" dirty="0" smtClean="0"/>
              <a:t> in</a:t>
            </a:r>
          </a:p>
          <a:p>
            <a:pPr marL="0" indent="0">
              <a:buNone/>
            </a:pP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git.ipp-hgw.mpg.de/pih/bolometer_mfr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containing the MFR routines of </a:t>
            </a:r>
            <a:r>
              <a:rPr lang="en-US" dirty="0" err="1" smtClean="0"/>
              <a:t>D.Zhang</a:t>
            </a:r>
            <a:r>
              <a:rPr lang="en-US" dirty="0" smtClean="0"/>
              <a:t>, </a:t>
            </a:r>
            <a:r>
              <a:rPr lang="en-US" dirty="0" err="1" smtClean="0"/>
              <a:t>H.Thomsen</a:t>
            </a:r>
            <a:endParaRPr lang="en-US" dirty="0" smtClean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824197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Repositories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24.05.2020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</a:t>
            </a:r>
            <a:r>
              <a:rPr lang="en-US" dirty="0" smtClean="0"/>
              <a:t>ow reading and writing the radial profile of anisotropy factors</a:t>
            </a:r>
            <a:r>
              <a:rPr lang="de-DE" dirty="0" smtClean="0"/>
              <a:t>, </a:t>
            </a:r>
            <a:r>
              <a:rPr lang="de-DE" dirty="0" err="1" smtClean="0"/>
              <a:t>investigation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first tests of X</a:t>
            </a:r>
            <a:r>
              <a:rPr lang="de-DE" dirty="0" smtClean="0"/>
              <a:t>²</a:t>
            </a:r>
            <a:r>
              <a:rPr lang="en-US" dirty="0" smtClean="0"/>
              <a:t> for 2D profile done, needs better math (divergent if one profile zero in cell, normalization?); implementing </a:t>
            </a:r>
            <a:r>
              <a:rPr lang="en-US" dirty="0" err="1" smtClean="0"/>
              <a:t>D.Zhang’s</a:t>
            </a:r>
            <a:r>
              <a:rPr lang="en-US" dirty="0" smtClean="0"/>
              <a:t> method?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</a:t>
            </a:r>
            <a:r>
              <a:rPr lang="en-US" dirty="0" smtClean="0"/>
              <a:t>till need to look at actual MFR routine for </a:t>
            </a:r>
            <a:r>
              <a:rPr lang="en-US" dirty="0" err="1" smtClean="0"/>
              <a:t>k_ani</a:t>
            </a:r>
            <a:r>
              <a:rPr lang="en-US" dirty="0" smtClean="0"/>
              <a:t> exceptions and (if) possible </a:t>
            </a:r>
            <a:r>
              <a:rPr lang="en-US" dirty="0" err="1" smtClean="0"/>
              <a:t>cartesian</a:t>
            </a:r>
            <a:r>
              <a:rPr lang="en-US" dirty="0" smtClean="0"/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4194834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tandard">
      <a:majorFont>
        <a:latin typeface="Arial Narrow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Office PowerPoint</Application>
  <PresentationFormat>Breitbild</PresentationFormat>
  <Paragraphs>42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Arial Narrow</vt:lpstr>
      <vt:lpstr>Calibri</vt:lpstr>
      <vt:lpstr>Wingdings</vt:lpstr>
      <vt:lpstr>Office</vt:lpstr>
      <vt:lpstr>Report 05/24/2020</vt:lpstr>
      <vt:lpstr>Improvement on Reconstruction and Chordal Profiles</vt:lpstr>
      <vt:lpstr>Improvement on Reconstruction and Chordal Profiles</vt:lpstr>
      <vt:lpstr>Improvement on Reconstruction and Chordal Profiles</vt:lpstr>
      <vt:lpstr>New Phantom Tests: Hot-Spot</vt:lpstr>
      <vt:lpstr>Repositories</vt:lpstr>
      <vt:lpstr>Repositories</vt:lpstr>
    </vt:vector>
  </TitlesOfParts>
  <Company>Max-Planck-Institut f. Plasmaphysik, Greifswald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Kurz</dc:creator>
  <cp:lastModifiedBy>Philipp Hacker</cp:lastModifiedBy>
  <cp:revision>228</cp:revision>
  <dcterms:created xsi:type="dcterms:W3CDTF">2018-08-24T10:28:29Z</dcterms:created>
  <dcterms:modified xsi:type="dcterms:W3CDTF">2020-05-24T16:34:12Z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7X-KKS">
    <vt:lpwstr> </vt:lpwstr>
  </property>
  <property fmtid="{D5CDD505-2E9C-101B-9397-08002B2CF9AE}" pid="3" name="W7X-DOKKENZ">
    <vt:lpwstr> </vt:lpwstr>
  </property>
  <property fmtid="{D5CDD505-2E9C-101B-9397-08002B2CF9AE}" pid="4" name="STICHWORT">
    <vt:lpwstr> </vt:lpwstr>
  </property>
  <property fmtid="{D5CDD505-2E9C-101B-9397-08002B2CF9AE}" pid="5" name="VERSION_W7X">
    <vt:lpwstr> </vt:lpwstr>
  </property>
</Properties>
</file>