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487" r:id="rId3"/>
    <p:sldId id="488" r:id="rId4"/>
    <p:sldId id="489" r:id="rId5"/>
    <p:sldId id="490" r:id="rId6"/>
    <p:sldId id="491" r:id="rId7"/>
    <p:sldId id="493" r:id="rId8"/>
    <p:sldId id="492" r:id="rId9"/>
    <p:sldId id="495" r:id="rId10"/>
    <p:sldId id="496" r:id="rId11"/>
    <p:sldId id="49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B3"/>
    <a:srgbClr val="0063B3"/>
    <a:srgbClr val="006EB4"/>
    <a:srgbClr val="3F7EC1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7" autoAdjust="0"/>
    <p:restoredTop sz="93793" autoAdjust="0"/>
  </p:normalViewPr>
  <p:slideViewPr>
    <p:cSldViewPr snapToGrid="0">
      <p:cViewPr varScale="1">
        <p:scale>
          <a:sx n="109" d="100"/>
          <a:sy n="109" d="100"/>
        </p:scale>
        <p:origin x="75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16D5-ACEA-43FB-9282-292FC8262548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46895-DAEF-47E5-8529-7A3EBD843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63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46895-DAEF-47E5-8529-7A3EBD8431C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38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46895-DAEF-47E5-8529-7A3EBD8431C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21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3.wmf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tif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o mac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10463920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1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92173"/>
            <a:ext cx="11233150" cy="51092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0168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7-X w/o acknowledgem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4247260"/>
            <a:ext cx="12209760" cy="226918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0" y="189217"/>
            <a:ext cx="576000" cy="512050"/>
          </a:xfrm>
          <a:prstGeom prst="rect">
            <a:avLst/>
          </a:prstGeom>
        </p:spPr>
      </p:pic>
      <p:sp>
        <p:nvSpPr>
          <p:cNvPr id="14" name="Datumsplatzhalter 2"/>
          <p:cNvSpPr>
            <a:spLocks noGrp="1"/>
          </p:cNvSpPr>
          <p:nvPr>
            <p:ph type="dt" sz="half" idx="10"/>
          </p:nvPr>
        </p:nvSpPr>
        <p:spPr>
          <a:xfrm>
            <a:off x="479425" y="6490520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9239386D-0DD8-4F47-AB93-DD4D12351C48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1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13845" y="6488564"/>
            <a:ext cx="8564310" cy="365125"/>
          </a:xfrm>
        </p:spPr>
        <p:txBody>
          <a:bodyPr/>
          <a:lstStyle>
            <a:lvl1pPr>
              <a:defRPr lang="en-US" sz="10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632575" y="6490519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1524000" y="2510472"/>
            <a:ext cx="9144000" cy="7480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3" name="Titel 7"/>
          <p:cNvSpPr>
            <a:spLocks noGrp="1"/>
          </p:cNvSpPr>
          <p:nvPr>
            <p:ph type="title"/>
          </p:nvPr>
        </p:nvSpPr>
        <p:spPr>
          <a:xfrm>
            <a:off x="1524000" y="1136247"/>
            <a:ext cx="9144000" cy="1316396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24" name="Gruppierung 14"/>
          <p:cNvGrpSpPr/>
          <p:nvPr userDrawn="1"/>
        </p:nvGrpSpPr>
        <p:grpSpPr>
          <a:xfrm>
            <a:off x="2556644" y="3368453"/>
            <a:ext cx="7353189" cy="743526"/>
            <a:chOff x="2556095" y="5284515"/>
            <a:chExt cx="7353189" cy="743526"/>
          </a:xfrm>
        </p:grpSpPr>
        <p:pic>
          <p:nvPicPr>
            <p:cNvPr id="25" name="Picture 11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078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7" name="Grafik 26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8" name="Grafik 27" descr="eurofusion_logo.pn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77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UG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0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2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18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0" y="191104"/>
            <a:ext cx="576000" cy="5120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628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UG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79" y="191103"/>
            <a:ext cx="576000" cy="512049"/>
          </a:xfrm>
          <a:prstGeom prst="rect">
            <a:avLst/>
          </a:prstGeom>
        </p:spPr>
      </p:pic>
      <p:sp>
        <p:nvSpPr>
          <p:cNvPr id="32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24000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3" name="Titel 7"/>
          <p:cNvSpPr>
            <a:spLocks noGrp="1"/>
          </p:cNvSpPr>
          <p:nvPr userDrawn="1">
            <p:ph type="title"/>
          </p:nvPr>
        </p:nvSpPr>
        <p:spPr>
          <a:xfrm>
            <a:off x="1524000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4" name="Gruppierung 33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35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36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37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17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04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UG w/o acknowledgem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91104"/>
            <a:ext cx="576000" cy="51205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9425" y="6490520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7F3EE8C1-2A12-4E67-A715-A772C72C27E6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13845" y="6488564"/>
            <a:ext cx="8564310" cy="365125"/>
          </a:xfrm>
        </p:spPr>
        <p:txBody>
          <a:bodyPr/>
          <a:lstStyle>
            <a:lvl1pPr>
              <a:defRPr lang="en-US" sz="10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632575" y="6490519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"/>
          </p:nvPr>
        </p:nvSpPr>
        <p:spPr>
          <a:xfrm>
            <a:off x="1524000" y="2510472"/>
            <a:ext cx="9144000" cy="6771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9" name="Titel 7"/>
          <p:cNvSpPr>
            <a:spLocks noGrp="1"/>
          </p:cNvSpPr>
          <p:nvPr>
            <p:ph type="title"/>
          </p:nvPr>
        </p:nvSpPr>
        <p:spPr>
          <a:xfrm>
            <a:off x="1524000" y="1136247"/>
            <a:ext cx="9144000" cy="1316396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4"/>
          <p:cNvGrpSpPr/>
          <p:nvPr userDrawn="1"/>
        </p:nvGrpSpPr>
        <p:grpSpPr>
          <a:xfrm>
            <a:off x="2556644" y="3368453"/>
            <a:ext cx="7353189" cy="743526"/>
            <a:chOff x="2556095" y="5284515"/>
            <a:chExt cx="7353189" cy="743526"/>
          </a:xfrm>
        </p:grpSpPr>
        <p:pic>
          <p:nvPicPr>
            <p:cNvPr id="20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078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253956"/>
            <a:ext cx="12192001" cy="226248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25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7-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49" y="191123"/>
            <a:ext cx="607440" cy="540000"/>
          </a:xfrm>
          <a:prstGeom prst="rect">
            <a:avLst/>
          </a:prstGeom>
        </p:spPr>
      </p:pic>
      <p:cxnSp>
        <p:nvCxnSpPr>
          <p:cNvPr id="15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92173"/>
            <a:ext cx="11233150" cy="51092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80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8" pos="73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49" y="191124"/>
            <a:ext cx="607443" cy="540000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89025"/>
            <a:ext cx="11233150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0166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6466" y="147362"/>
            <a:ext cx="600317" cy="612000"/>
          </a:xfrm>
          <a:prstGeom prst="rect">
            <a:avLst/>
          </a:prstGeom>
          <a:noFill/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6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89026"/>
            <a:ext cx="11233150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0391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71" y="277807"/>
            <a:ext cx="1110547" cy="333491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4" y="188639"/>
            <a:ext cx="8334933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4" y="1089025"/>
            <a:ext cx="11233151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8AFB9D-F2E6-4BBA-83FA-69EC431EA825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9746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/o machine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  <p:grpSp>
        <p:nvGrpSpPr>
          <p:cNvPr id="2" name="Gruppierung 1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20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8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104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/o machine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33144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7" name="Titel 7"/>
          <p:cNvSpPr>
            <a:spLocks noGrp="1"/>
          </p:cNvSpPr>
          <p:nvPr userDrawn="1">
            <p:ph type="title"/>
          </p:nvPr>
        </p:nvSpPr>
        <p:spPr>
          <a:xfrm>
            <a:off x="1533144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5" name="Gruppierung 14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16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17" name="Grafik 2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18" name="Grafik 21" descr="eurofusion_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20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9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7-X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89217"/>
            <a:ext cx="575532" cy="511634"/>
          </a:xfrm>
          <a:prstGeom prst="rect">
            <a:avLst/>
          </a:prstGeom>
        </p:spPr>
      </p:pic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0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2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18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1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7-X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89217"/>
            <a:ext cx="576000" cy="512050"/>
          </a:xfrm>
          <a:prstGeom prst="rect">
            <a:avLst/>
          </a:prstGeom>
        </p:spPr>
      </p:pic>
      <p:sp>
        <p:nvSpPr>
          <p:cNvPr id="3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24000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4" name="Titel 7"/>
          <p:cNvSpPr>
            <a:spLocks noGrp="1"/>
          </p:cNvSpPr>
          <p:nvPr userDrawn="1">
            <p:ph type="title"/>
          </p:nvPr>
        </p:nvSpPr>
        <p:spPr>
          <a:xfrm>
            <a:off x="1524000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5" name="Gruppierung 34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36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37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38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18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701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9425" y="6356350"/>
            <a:ext cx="111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12000" y="6356350"/>
            <a:ext cx="85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4400" y="6356350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17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1" r:id="rId2"/>
    <p:sldLayoutId id="2147483662" r:id="rId3"/>
    <p:sldLayoutId id="2147483663" r:id="rId4"/>
    <p:sldLayoutId id="2147483664" r:id="rId5"/>
    <p:sldLayoutId id="2147483655" r:id="rId6"/>
    <p:sldLayoutId id="2147483656" r:id="rId7"/>
    <p:sldLayoutId id="2147483657" r:id="rId8"/>
    <p:sldLayoutId id="2147483659" r:id="rId9"/>
    <p:sldLayoutId id="2147483665" r:id="rId10"/>
    <p:sldLayoutId id="2147483666" r:id="rId11"/>
    <p:sldLayoutId id="2147483660" r:id="rId12"/>
    <p:sldLayoutId id="2147483658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  <p15:guide id="8" orient="horz" pos="2273" userDrawn="1">
          <p15:clr>
            <a:srgbClr val="F26B43"/>
          </p15:clr>
        </p15:guide>
        <p15:guide id="9" orient="horz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P. Hacker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Report 11/05/2020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79425" y="6356350"/>
            <a:ext cx="1115375" cy="365125"/>
          </a:xfrm>
        </p:spPr>
        <p:txBody>
          <a:bodyPr/>
          <a:lstStyle/>
          <a:p>
            <a:fld id="{35BC53C5-DD91-4B8A-9230-AF4F260FAED1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812000" y="6356350"/>
            <a:ext cx="8568000" cy="365125"/>
          </a:xfrm>
        </p:spPr>
        <p:txBody>
          <a:bodyPr/>
          <a:lstStyle/>
          <a:p>
            <a:r>
              <a:rPr lang="en-US" dirty="0" smtClean="0"/>
              <a:t>P. Hacker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10634400" y="6356350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9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505" y="1041234"/>
            <a:ext cx="2690733" cy="5588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21" y="1041234"/>
            <a:ext cx="2690733" cy="558816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50" y="1041234"/>
            <a:ext cx="2692042" cy="559088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Statistic: Methane Session with QSQ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>
          <a:xfrm>
            <a:off x="329062" y="6356350"/>
            <a:ext cx="1228538" cy="365125"/>
          </a:xfrm>
        </p:spPr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Textplatzhalter 5"/>
          <p:cNvSpPr txBox="1">
            <a:spLocks/>
          </p:cNvSpPr>
          <p:nvPr/>
        </p:nvSpPr>
        <p:spPr>
          <a:xfrm>
            <a:off x="4060406" y="2093292"/>
            <a:ext cx="672639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H2</a:t>
            </a:r>
          </a:p>
        </p:txBody>
      </p:sp>
      <p:sp>
        <p:nvSpPr>
          <p:cNvPr id="11" name="Textplatzhalter 5"/>
          <p:cNvSpPr txBox="1">
            <a:spLocks/>
          </p:cNvSpPr>
          <p:nvPr/>
        </p:nvSpPr>
        <p:spPr>
          <a:xfrm>
            <a:off x="5064417" y="2093294"/>
            <a:ext cx="672639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He</a:t>
            </a:r>
          </a:p>
        </p:txBody>
      </p:sp>
      <p:sp>
        <p:nvSpPr>
          <p:cNvPr id="12" name="Textplatzhalter 5"/>
          <p:cNvSpPr txBox="1">
            <a:spLocks/>
          </p:cNvSpPr>
          <p:nvPr/>
        </p:nvSpPr>
        <p:spPr>
          <a:xfrm>
            <a:off x="3487938" y="1041234"/>
            <a:ext cx="796921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>
                <a:solidFill>
                  <a:srgbClr val="FF0000"/>
                </a:solidFill>
              </a:rPr>
              <a:t>HBC</a:t>
            </a:r>
          </a:p>
        </p:txBody>
      </p:sp>
      <p:sp>
        <p:nvSpPr>
          <p:cNvPr id="13" name="Textplatzhalter 5"/>
          <p:cNvSpPr txBox="1">
            <a:spLocks/>
          </p:cNvSpPr>
          <p:nvPr/>
        </p:nvSpPr>
        <p:spPr>
          <a:xfrm>
            <a:off x="5780578" y="1041234"/>
            <a:ext cx="796921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>
                <a:solidFill>
                  <a:srgbClr val="0070C0"/>
                </a:solidFill>
              </a:rPr>
              <a:t>VBC</a:t>
            </a:r>
          </a:p>
        </p:txBody>
      </p:sp>
      <p:sp>
        <p:nvSpPr>
          <p:cNvPr id="15" name="Textplatzhalter 5"/>
          <p:cNvSpPr txBox="1">
            <a:spLocks/>
          </p:cNvSpPr>
          <p:nvPr/>
        </p:nvSpPr>
        <p:spPr>
          <a:xfrm>
            <a:off x="7832122" y="2093293"/>
            <a:ext cx="814188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CH4</a:t>
            </a:r>
          </a:p>
        </p:txBody>
      </p:sp>
      <p:sp>
        <p:nvSpPr>
          <p:cNvPr id="16" name="Textplatzhalter 5"/>
          <p:cNvSpPr txBox="1">
            <a:spLocks/>
          </p:cNvSpPr>
          <p:nvPr/>
        </p:nvSpPr>
        <p:spPr>
          <a:xfrm>
            <a:off x="331841" y="3490196"/>
            <a:ext cx="1148800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5</a:t>
            </a:r>
            <a:r>
              <a:rPr lang="en-US" u="sng" dirty="0" smtClean="0"/>
              <a:t>0 </a:t>
            </a:r>
            <a:r>
              <a:rPr lang="en-US" u="sng" dirty="0" err="1" smtClean="0"/>
              <a:t>ms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40118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42" y="1041234"/>
            <a:ext cx="2766959" cy="5746474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91" y="1041234"/>
            <a:ext cx="2766937" cy="57464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Statistic: Methane Session with QSQ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>
          <a:xfrm>
            <a:off x="329062" y="6356350"/>
            <a:ext cx="1228538" cy="365125"/>
          </a:xfrm>
        </p:spPr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9" name="Textplatzhalter 5"/>
          <p:cNvSpPr txBox="1">
            <a:spLocks/>
          </p:cNvSpPr>
          <p:nvPr/>
        </p:nvSpPr>
        <p:spPr>
          <a:xfrm>
            <a:off x="4115774" y="2172425"/>
            <a:ext cx="808288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QSQ</a:t>
            </a:r>
          </a:p>
        </p:txBody>
      </p:sp>
      <p:sp>
        <p:nvSpPr>
          <p:cNvPr id="11" name="Textplatzhalter 5"/>
          <p:cNvSpPr txBox="1">
            <a:spLocks/>
          </p:cNvSpPr>
          <p:nvPr/>
        </p:nvSpPr>
        <p:spPr>
          <a:xfrm>
            <a:off x="5430269" y="1934683"/>
            <a:ext cx="918016" cy="737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Main Valve</a:t>
            </a:r>
          </a:p>
        </p:txBody>
      </p:sp>
      <p:sp>
        <p:nvSpPr>
          <p:cNvPr id="12" name="Textplatzhalter 5"/>
          <p:cNvSpPr txBox="1">
            <a:spLocks/>
          </p:cNvSpPr>
          <p:nvPr/>
        </p:nvSpPr>
        <p:spPr>
          <a:xfrm>
            <a:off x="3487938" y="1041234"/>
            <a:ext cx="796921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>
                <a:solidFill>
                  <a:srgbClr val="FF0000"/>
                </a:solidFill>
              </a:rPr>
              <a:t>HBC</a:t>
            </a:r>
          </a:p>
        </p:txBody>
      </p:sp>
      <p:sp>
        <p:nvSpPr>
          <p:cNvPr id="13" name="Textplatzhalter 5"/>
          <p:cNvSpPr txBox="1">
            <a:spLocks/>
          </p:cNvSpPr>
          <p:nvPr/>
        </p:nvSpPr>
        <p:spPr>
          <a:xfrm>
            <a:off x="6522500" y="1044976"/>
            <a:ext cx="796921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>
                <a:solidFill>
                  <a:srgbClr val="0070C0"/>
                </a:solidFill>
              </a:rPr>
              <a:t>VBC</a:t>
            </a:r>
          </a:p>
        </p:txBody>
      </p:sp>
      <p:sp>
        <p:nvSpPr>
          <p:cNvPr id="16" name="Textplatzhalter 5"/>
          <p:cNvSpPr txBox="1">
            <a:spLocks/>
          </p:cNvSpPr>
          <p:nvPr/>
        </p:nvSpPr>
        <p:spPr>
          <a:xfrm>
            <a:off x="331841" y="3490196"/>
            <a:ext cx="1148800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100 </a:t>
            </a:r>
            <a:r>
              <a:rPr lang="en-US" u="sng" dirty="0" err="1" smtClean="0"/>
              <a:t>ms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29684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QSB LabVIEW Routine Review (see CHANGELOG.md)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5846" y="1420117"/>
            <a:ext cx="11878408" cy="5059814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291461" y="1000233"/>
            <a:ext cx="3885568" cy="41988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PROS</a:t>
            </a:r>
          </a:p>
        </p:txBody>
      </p:sp>
      <p:sp>
        <p:nvSpPr>
          <p:cNvPr id="13" name="Textplatzhalter 5"/>
          <p:cNvSpPr txBox="1">
            <a:spLocks/>
          </p:cNvSpPr>
          <p:nvPr/>
        </p:nvSpPr>
        <p:spPr>
          <a:xfrm>
            <a:off x="497562" y="1591407"/>
            <a:ext cx="11234975" cy="47649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a</a:t>
            </a:r>
            <a:r>
              <a:rPr lang="en-US" sz="2000" b="0" dirty="0" smtClean="0"/>
              <a:t>dded EPOCH timer </a:t>
            </a:r>
            <a:r>
              <a:rPr lang="en-US" sz="2000" b="0" dirty="0"/>
              <a:t>to UI, timing mode that calculates </a:t>
            </a:r>
            <a:r>
              <a:rPr lang="en-US" sz="2000" b="0" dirty="0" smtClean="0"/>
              <a:t>EPOCH </a:t>
            </a:r>
            <a:r>
              <a:rPr lang="en-US" sz="2000" b="0" dirty="0"/>
              <a:t>time at start</a:t>
            </a:r>
            <a:endParaRPr lang="en-US" sz="2000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a</a:t>
            </a:r>
            <a:r>
              <a:rPr lang="en-US" sz="2000" b="0" dirty="0" smtClean="0"/>
              <a:t>dded T1-T4 timing input to UI, added T0-T1 timer to UI (should at least be 30s)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 smtClean="0"/>
              <a:t>fixed wrong  time base in calibration procedure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 smtClean="0"/>
              <a:t>DAC range setting </a:t>
            </a:r>
            <a:r>
              <a:rPr lang="en-US" sz="2000" b="0" dirty="0"/>
              <a:t>file load or input via the </a:t>
            </a:r>
            <a:r>
              <a:rPr lang="en-US" sz="2000" b="0" dirty="0" smtClean="0"/>
              <a:t>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u="sng" dirty="0"/>
              <a:t>s</a:t>
            </a:r>
            <a:r>
              <a:rPr lang="en-US" sz="2000" u="sng" dirty="0" smtClean="0"/>
              <a:t>elected channel feedback output</a:t>
            </a:r>
            <a:r>
              <a:rPr lang="en-US" sz="2000" b="0" dirty="0" smtClean="0"/>
              <a:t>, though with delay &gt;10ms (single/multi channel)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performance for </a:t>
            </a:r>
            <a:r>
              <a:rPr lang="en-US" sz="2000" b="0" dirty="0" smtClean="0"/>
              <a:t>1-10 </a:t>
            </a:r>
            <a:r>
              <a:rPr lang="en-US" sz="2000" b="0" dirty="0"/>
              <a:t>selected </a:t>
            </a:r>
            <a:r>
              <a:rPr lang="en-US" sz="2000" b="0" dirty="0" smtClean="0"/>
              <a:t>channels in feedback </a:t>
            </a:r>
            <a:r>
              <a:rPr lang="en-US" sz="2000" b="0" dirty="0"/>
              <a:t>is </a:t>
            </a:r>
            <a:r>
              <a:rPr lang="en-US" sz="2000" b="0" dirty="0" smtClean="0"/>
              <a:t>fine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o</a:t>
            </a:r>
            <a:r>
              <a:rPr lang="en-US" sz="2000" b="0" dirty="0" smtClean="0"/>
              <a:t>verhaul of calibration parameter routines since detector response is more complex than a single peak and exponential decay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f</a:t>
            </a:r>
            <a:r>
              <a:rPr lang="en-US" sz="2000" b="0" dirty="0" smtClean="0"/>
              <a:t>ull </a:t>
            </a:r>
            <a:r>
              <a:rPr lang="en-US" sz="2000" b="0" dirty="0" err="1" smtClean="0"/>
              <a:t>P_rad</a:t>
            </a:r>
            <a:r>
              <a:rPr lang="en-US" sz="2000" b="0" dirty="0" smtClean="0"/>
              <a:t> routine added for </a:t>
            </a:r>
            <a:r>
              <a:rPr lang="en-US" sz="2000" u="sng" dirty="0" smtClean="0"/>
              <a:t>after</a:t>
            </a:r>
            <a:r>
              <a:rPr lang="en-US" sz="2000" b="0" dirty="0" smtClean="0"/>
              <a:t> the data acquisition to access power loss quickly (same as IDL/python)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f</a:t>
            </a:r>
            <a:r>
              <a:rPr lang="en-US" sz="2000" b="0" dirty="0" smtClean="0"/>
              <a:t>ilter register settings fixed to match sample timings in milliseconds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i</a:t>
            </a:r>
            <a:r>
              <a:rPr lang="en-US" sz="2000" b="0" dirty="0" smtClean="0"/>
              <a:t>mproved/implemented local-storage-mode-only, so no crash at upload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u</a:t>
            </a:r>
            <a:r>
              <a:rPr lang="en-US" sz="2000" b="0" dirty="0" smtClean="0"/>
              <a:t>pload of error corrected voltage input to archive as well (same as IDL/Python)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 smtClean="0"/>
          </a:p>
        </p:txBody>
      </p:sp>
    </p:spTree>
    <p:extLst>
      <p:ext uri="{BB962C8B-B14F-4D97-AF65-F5344CB8AC3E}">
        <p14:creationId xmlns:p14="http://schemas.microsoft.com/office/powerpoint/2010/main" val="116759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QSB LabVIEW Routine Review (see CHANGELOG.md)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75846" y="1591408"/>
            <a:ext cx="11878408" cy="4695092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291461" y="1000233"/>
            <a:ext cx="3885568" cy="41988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CONS</a:t>
            </a:r>
          </a:p>
        </p:txBody>
      </p:sp>
      <p:sp>
        <p:nvSpPr>
          <p:cNvPr id="13" name="Textplatzhalter 5"/>
          <p:cNvSpPr txBox="1">
            <a:spLocks/>
          </p:cNvSpPr>
          <p:nvPr/>
        </p:nvSpPr>
        <p:spPr>
          <a:xfrm>
            <a:off x="479424" y="1762699"/>
            <a:ext cx="11234975" cy="42688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0" dirty="0" smtClean="0"/>
              <a:t>DAQ routine now more prone to crashing, hiccups and </a:t>
            </a:r>
            <a:r>
              <a:rPr lang="en-US" sz="2000" u="sng" dirty="0" smtClean="0"/>
              <a:t>slow processing causing sample timing errors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 smtClean="0"/>
              <a:t>ADC bit settings not fully understood, potentially not intended setting here (wrong documentation?)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 smtClean="0"/>
              <a:t>crashing with bad device status at memory overflow or uncompleted DAQ/upload, </a:t>
            </a:r>
            <a:r>
              <a:rPr lang="en-US" sz="2000" b="0" dirty="0" err="1" smtClean="0"/>
              <a:t>incosistent</a:t>
            </a:r>
            <a:r>
              <a:rPr lang="en-US" sz="2000" b="0" dirty="0" smtClean="0"/>
              <a:t> to recover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 smtClean="0"/>
              <a:t>hardware needs warm-up time of ~30min (before?)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dirty="0"/>
              <a:t>s</a:t>
            </a:r>
            <a:r>
              <a:rPr lang="en-US" sz="2000" b="0" dirty="0" smtClean="0"/>
              <a:t>ome small fixes needed to improve quality-of-life experience during experimental campaign (dials not working as intended, …)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86047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Tomogram Statistics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c</a:t>
            </a:r>
            <a:r>
              <a:rPr lang="en-US" b="0" dirty="0" smtClean="0"/>
              <a:t>ollected MFR 2D inversion results from both phantom benchmarks and experimental data, including multiple experiments and parameter sets per target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e</a:t>
            </a:r>
            <a:r>
              <a:rPr lang="en-US" b="0" dirty="0" smtClean="0"/>
              <a:t>xperimental data inversion ‘limited’ to comparisons of power values from either chordal (linear) profile or 2D profile of emissivity matrices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p</a:t>
            </a:r>
            <a:r>
              <a:rPr lang="en-US" b="0" dirty="0" smtClean="0"/>
              <a:t>hantom reconstruction results contain also radial profile information and error value characteristics (X², </a:t>
            </a:r>
            <a:r>
              <a:rPr lang="en-US" b="0" dirty="0" err="1" smtClean="0"/>
              <a:t>pearson</a:t>
            </a:r>
            <a:r>
              <a:rPr lang="en-US" b="0" dirty="0" smtClean="0"/>
              <a:t> coefficient, 2D deviation mean)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949977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Tomogram Statistics: Phantom Reconstructions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855677" y="1092173"/>
            <a:ext cx="5856897" cy="54756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r</a:t>
            </a:r>
            <a:r>
              <a:rPr lang="en-US" b="0" dirty="0" smtClean="0"/>
              <a:t>adial profile positioning good, though width and height have small to large deviations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p</a:t>
            </a:r>
            <a:r>
              <a:rPr lang="en-US" b="0" dirty="0" smtClean="0"/>
              <a:t>eak height comparison exhibits offset on phantom side: widened radial shape and longer decays (width)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err="1" smtClean="0"/>
              <a:t>P_rad</a:t>
            </a:r>
            <a:r>
              <a:rPr lang="en-US" b="0" dirty="0" smtClean="0"/>
              <a:t> and total/core power values match very well for phantom reconstructions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a slightly larger range of MSD values yields a ‘good’ X</a:t>
            </a:r>
            <a:r>
              <a:rPr lang="de-DE" b="0" dirty="0" smtClean="0"/>
              <a:t>²</a:t>
            </a:r>
            <a:r>
              <a:rPr lang="en-US" b="0" dirty="0" smtClean="0"/>
              <a:t> of ~1.0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t</a:t>
            </a:r>
            <a:r>
              <a:rPr lang="en-US" b="0" dirty="0" smtClean="0"/>
              <a:t>here seems to be an offset of MSD about 0.25% (minimum error between source and target to be expected?)</a:t>
            </a:r>
            <a:endParaRPr lang="de-DE" b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" b="66823"/>
          <a:stretch/>
        </p:blipFill>
        <p:spPr>
          <a:xfrm>
            <a:off x="94533" y="1092173"/>
            <a:ext cx="2736590" cy="519769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33590" r="754" b="33333"/>
          <a:stretch/>
        </p:blipFill>
        <p:spPr>
          <a:xfrm>
            <a:off x="2919046" y="1092172"/>
            <a:ext cx="2716823" cy="52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3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Tomogram Statistics: Phantom Reconstructions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855677" y="1092173"/>
            <a:ext cx="5856897" cy="54756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MSD approaches 0.0 if </a:t>
            </a:r>
            <a:r>
              <a:rPr lang="en-US" b="0" dirty="0" err="1" smtClean="0"/>
              <a:t>pearson</a:t>
            </a:r>
            <a:r>
              <a:rPr lang="en-US" b="0" dirty="0" smtClean="0"/>
              <a:t> coefficient reaches 1.0, as expected, while X² is around 1.0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err="1" smtClean="0"/>
              <a:t>P_rad</a:t>
            </a:r>
            <a:r>
              <a:rPr lang="en-US" b="0" dirty="0" smtClean="0"/>
              <a:t> over core/total 2D integrated power yield constant offsets and slopes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c</a:t>
            </a:r>
            <a:r>
              <a:rPr lang="en-US" b="0" dirty="0" smtClean="0"/>
              <a:t>ore power matches </a:t>
            </a:r>
            <a:r>
              <a:rPr lang="en-US" b="0" dirty="0" err="1" smtClean="0"/>
              <a:t>P_rad</a:t>
            </a:r>
            <a:r>
              <a:rPr lang="en-US" b="0" dirty="0" smtClean="0"/>
              <a:t> </a:t>
            </a:r>
            <a:r>
              <a:rPr lang="en-US" b="0" dirty="0" err="1" smtClean="0"/>
              <a:t>vor</a:t>
            </a:r>
            <a:r>
              <a:rPr lang="en-US" b="0" dirty="0" smtClean="0"/>
              <a:t> VBC(?) though is lower for </a:t>
            </a:r>
            <a:r>
              <a:rPr lang="en-US" b="0" dirty="0" err="1" smtClean="0"/>
              <a:t>HBCm</a:t>
            </a:r>
            <a:r>
              <a:rPr lang="en-US" b="0" dirty="0" smtClean="0"/>
              <a:t> as expected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t</a:t>
            </a:r>
            <a:r>
              <a:rPr lang="en-US" b="0" dirty="0" smtClean="0"/>
              <a:t>otal power is larger for both </a:t>
            </a:r>
            <a:r>
              <a:rPr lang="en-US" b="0" dirty="0" err="1" smtClean="0"/>
              <a:t>P_rad</a:t>
            </a:r>
            <a:r>
              <a:rPr lang="en-US" b="0" dirty="0" smtClean="0"/>
              <a:t> estimates, though with different proportionalities</a:t>
            </a:r>
          </a:p>
          <a:p>
            <a:pPr>
              <a:buFont typeface="Wingdings" panose="05000000000000000000" pitchFamily="2" charset="2"/>
              <a:buChar char="Ø"/>
            </a:pPr>
            <a:endParaRPr lang="de-DE" b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33590" r="754" b="33333"/>
          <a:stretch/>
        </p:blipFill>
        <p:spPr>
          <a:xfrm>
            <a:off x="2919046" y="1092172"/>
            <a:ext cx="2716823" cy="52702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 t="67051"/>
          <a:stretch/>
        </p:blipFill>
        <p:spPr>
          <a:xfrm>
            <a:off x="87922" y="1092172"/>
            <a:ext cx="2829297" cy="53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2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Tomogram Statistics: Experiment Reconstructions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343401" y="1092173"/>
            <a:ext cx="7369174" cy="54756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s</a:t>
            </a:r>
            <a:r>
              <a:rPr lang="en-US" b="0" dirty="0" smtClean="0"/>
              <a:t>ame experience with </a:t>
            </a:r>
            <a:r>
              <a:rPr lang="en-US" b="0" dirty="0" err="1" smtClean="0"/>
              <a:t>P_rad</a:t>
            </a:r>
            <a:r>
              <a:rPr lang="en-US" b="0" dirty="0" smtClean="0"/>
              <a:t>(s) and total power comparison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 smtClean="0"/>
              <a:t>now absolute offset in core power comparison is closely the same for both camera arrays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e</a:t>
            </a:r>
            <a:r>
              <a:rPr lang="en-US" b="0" dirty="0" smtClean="0"/>
              <a:t>xtra slope in </a:t>
            </a:r>
            <a:r>
              <a:rPr lang="en-US" b="0" dirty="0" err="1" smtClean="0"/>
              <a:t>P_rad</a:t>
            </a:r>
            <a:r>
              <a:rPr lang="en-US" b="0" dirty="0" smtClean="0"/>
              <a:t> vs. total power by cutting negative results from reconstruction when limiting to only physically meaningful numbers (P/m</a:t>
            </a:r>
            <a:r>
              <a:rPr lang="de-DE" b="0" dirty="0" smtClean="0"/>
              <a:t>³</a:t>
            </a:r>
            <a:r>
              <a:rPr lang="en-US" b="0" dirty="0" smtClean="0"/>
              <a:t>&gt;0)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dirty="0"/>
              <a:t>i</a:t>
            </a:r>
            <a:r>
              <a:rPr lang="en-US" b="0" dirty="0" smtClean="0"/>
              <a:t>ncrease of their impact as expected with overall higher radiation level to counteract errors in chordal profile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  <a:p>
            <a:pPr>
              <a:buFont typeface="Wingdings" panose="05000000000000000000" pitchFamily="2" charset="2"/>
              <a:buChar char="Ø"/>
            </a:pPr>
            <a:endParaRPr lang="de-DE" b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82" y="990639"/>
            <a:ext cx="2998557" cy="5548273"/>
          </a:xfrm>
          <a:prstGeom prst="rect">
            <a:avLst/>
          </a:prstGeom>
        </p:spPr>
      </p:pic>
      <p:sp>
        <p:nvSpPr>
          <p:cNvPr id="9" name="Textplatzhalter 5"/>
          <p:cNvSpPr txBox="1">
            <a:spLocks/>
          </p:cNvSpPr>
          <p:nvPr/>
        </p:nvSpPr>
        <p:spPr>
          <a:xfrm>
            <a:off x="4485392" y="2951137"/>
            <a:ext cx="3885568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SUGGESTION</a:t>
            </a:r>
          </a:p>
        </p:txBody>
      </p:sp>
    </p:spTree>
    <p:extLst>
      <p:ext uri="{BB962C8B-B14F-4D97-AF65-F5344CB8AC3E}">
        <p14:creationId xmlns:p14="http://schemas.microsoft.com/office/powerpoint/2010/main" val="318251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Statistic: Methane Session with QSQ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>
          <a:xfrm>
            <a:off x="329062" y="6356350"/>
            <a:ext cx="1228538" cy="365125"/>
          </a:xfrm>
        </p:spPr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12" y="973454"/>
            <a:ext cx="2767705" cy="574802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84" y="973454"/>
            <a:ext cx="2767705" cy="5748021"/>
          </a:xfrm>
          <a:prstGeom prst="rect">
            <a:avLst/>
          </a:prstGeom>
        </p:spPr>
      </p:pic>
      <p:sp>
        <p:nvSpPr>
          <p:cNvPr id="9" name="Textplatzhalter 5"/>
          <p:cNvSpPr txBox="1">
            <a:spLocks/>
          </p:cNvSpPr>
          <p:nvPr/>
        </p:nvSpPr>
        <p:spPr>
          <a:xfrm>
            <a:off x="3807674" y="2093294"/>
            <a:ext cx="672639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H2</a:t>
            </a:r>
          </a:p>
        </p:txBody>
      </p:sp>
      <p:sp>
        <p:nvSpPr>
          <p:cNvPr id="11" name="Textplatzhalter 5"/>
          <p:cNvSpPr txBox="1">
            <a:spLocks/>
          </p:cNvSpPr>
          <p:nvPr/>
        </p:nvSpPr>
        <p:spPr>
          <a:xfrm>
            <a:off x="5064417" y="2093294"/>
            <a:ext cx="672639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He</a:t>
            </a:r>
          </a:p>
        </p:txBody>
      </p:sp>
      <p:sp>
        <p:nvSpPr>
          <p:cNvPr id="12" name="Textplatzhalter 5"/>
          <p:cNvSpPr txBox="1">
            <a:spLocks/>
          </p:cNvSpPr>
          <p:nvPr/>
        </p:nvSpPr>
        <p:spPr>
          <a:xfrm>
            <a:off x="3487938" y="1041234"/>
            <a:ext cx="796921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>
                <a:solidFill>
                  <a:srgbClr val="FF0000"/>
                </a:solidFill>
              </a:rPr>
              <a:t>HBC</a:t>
            </a:r>
          </a:p>
        </p:txBody>
      </p:sp>
      <p:sp>
        <p:nvSpPr>
          <p:cNvPr id="13" name="Textplatzhalter 5"/>
          <p:cNvSpPr txBox="1">
            <a:spLocks/>
          </p:cNvSpPr>
          <p:nvPr/>
        </p:nvSpPr>
        <p:spPr>
          <a:xfrm>
            <a:off x="5780578" y="1041234"/>
            <a:ext cx="796921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>
                <a:solidFill>
                  <a:srgbClr val="0070C0"/>
                </a:solidFill>
              </a:rPr>
              <a:t>VBC</a:t>
            </a: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160" y="961538"/>
            <a:ext cx="2773715" cy="5760504"/>
          </a:xfrm>
          <a:prstGeom prst="rect">
            <a:avLst/>
          </a:prstGeom>
        </p:spPr>
      </p:pic>
      <p:sp>
        <p:nvSpPr>
          <p:cNvPr id="15" name="Textplatzhalter 5"/>
          <p:cNvSpPr txBox="1">
            <a:spLocks/>
          </p:cNvSpPr>
          <p:nvPr/>
        </p:nvSpPr>
        <p:spPr>
          <a:xfrm>
            <a:off x="7832122" y="2093293"/>
            <a:ext cx="814188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CH4</a:t>
            </a:r>
          </a:p>
        </p:txBody>
      </p:sp>
      <p:sp>
        <p:nvSpPr>
          <p:cNvPr id="16" name="Textplatzhalter 5"/>
          <p:cNvSpPr txBox="1">
            <a:spLocks/>
          </p:cNvSpPr>
          <p:nvPr/>
        </p:nvSpPr>
        <p:spPr>
          <a:xfrm>
            <a:off x="331841" y="3490196"/>
            <a:ext cx="1148800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100 </a:t>
            </a:r>
            <a:r>
              <a:rPr lang="en-US" u="sng" dirty="0" err="1" smtClean="0"/>
              <a:t>ms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78350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13" y="949570"/>
            <a:ext cx="2740296" cy="56911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291" y="938300"/>
            <a:ext cx="2784631" cy="5783175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75" y="949570"/>
            <a:ext cx="2734870" cy="567983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Peak Statistic: Methane Session with QSQ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>
          <a:xfrm>
            <a:off x="329062" y="6356350"/>
            <a:ext cx="1228538" cy="365125"/>
          </a:xfrm>
        </p:spPr>
        <p:txBody>
          <a:bodyPr/>
          <a:lstStyle/>
          <a:p>
            <a:fld id="{6F4EBBD8-A576-4697-90A8-A3A1DA1E14A9}" type="datetime1">
              <a:rPr lang="de-DE" smtClean="0"/>
              <a:t>13.11.2020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9" name="Textplatzhalter 5"/>
          <p:cNvSpPr txBox="1">
            <a:spLocks/>
          </p:cNvSpPr>
          <p:nvPr/>
        </p:nvSpPr>
        <p:spPr>
          <a:xfrm>
            <a:off x="4060406" y="2093292"/>
            <a:ext cx="672639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H2</a:t>
            </a:r>
          </a:p>
        </p:txBody>
      </p:sp>
      <p:sp>
        <p:nvSpPr>
          <p:cNvPr id="11" name="Textplatzhalter 5"/>
          <p:cNvSpPr txBox="1">
            <a:spLocks/>
          </p:cNvSpPr>
          <p:nvPr/>
        </p:nvSpPr>
        <p:spPr>
          <a:xfrm>
            <a:off x="5064417" y="2093294"/>
            <a:ext cx="672639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He</a:t>
            </a:r>
          </a:p>
        </p:txBody>
      </p:sp>
      <p:sp>
        <p:nvSpPr>
          <p:cNvPr id="12" name="Textplatzhalter 5"/>
          <p:cNvSpPr txBox="1">
            <a:spLocks/>
          </p:cNvSpPr>
          <p:nvPr/>
        </p:nvSpPr>
        <p:spPr>
          <a:xfrm>
            <a:off x="3487938" y="1041234"/>
            <a:ext cx="796921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>
                <a:solidFill>
                  <a:srgbClr val="FF0000"/>
                </a:solidFill>
              </a:rPr>
              <a:t>HBC</a:t>
            </a:r>
          </a:p>
        </p:txBody>
      </p:sp>
      <p:sp>
        <p:nvSpPr>
          <p:cNvPr id="13" name="Textplatzhalter 5"/>
          <p:cNvSpPr txBox="1">
            <a:spLocks/>
          </p:cNvSpPr>
          <p:nvPr/>
        </p:nvSpPr>
        <p:spPr>
          <a:xfrm>
            <a:off x="5780578" y="1041234"/>
            <a:ext cx="796921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>
                <a:solidFill>
                  <a:srgbClr val="0070C0"/>
                </a:solidFill>
              </a:rPr>
              <a:t>VBC</a:t>
            </a:r>
          </a:p>
        </p:txBody>
      </p:sp>
      <p:sp>
        <p:nvSpPr>
          <p:cNvPr id="15" name="Textplatzhalter 5"/>
          <p:cNvSpPr txBox="1">
            <a:spLocks/>
          </p:cNvSpPr>
          <p:nvPr/>
        </p:nvSpPr>
        <p:spPr>
          <a:xfrm>
            <a:off x="7832122" y="2093293"/>
            <a:ext cx="814188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smtClean="0"/>
              <a:t>CH4</a:t>
            </a:r>
          </a:p>
        </p:txBody>
      </p:sp>
      <p:sp>
        <p:nvSpPr>
          <p:cNvPr id="16" name="Textplatzhalter 5"/>
          <p:cNvSpPr txBox="1">
            <a:spLocks/>
          </p:cNvSpPr>
          <p:nvPr/>
        </p:nvSpPr>
        <p:spPr>
          <a:xfrm>
            <a:off x="331841" y="3490196"/>
            <a:ext cx="1148800" cy="4198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2</a:t>
            </a:r>
            <a:r>
              <a:rPr lang="en-US" u="sng" dirty="0" smtClean="0"/>
              <a:t>00 </a:t>
            </a:r>
            <a:r>
              <a:rPr lang="en-US" u="sng" dirty="0" err="1" smtClean="0"/>
              <a:t>ms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315018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Breitbild</PresentationFormat>
  <Paragraphs>99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Wingdings</vt:lpstr>
      <vt:lpstr>Office</vt:lpstr>
      <vt:lpstr>Report 11/05/2020</vt:lpstr>
      <vt:lpstr>QSB LabVIEW Routine Review (see CHANGELOG.md)</vt:lpstr>
      <vt:lpstr>QSB LabVIEW Routine Review (see CHANGELOG.md)</vt:lpstr>
      <vt:lpstr>Tomogram Statistics</vt:lpstr>
      <vt:lpstr>Tomogram Statistics: Phantom Reconstructions</vt:lpstr>
      <vt:lpstr>Tomogram Statistics: Phantom Reconstructions</vt:lpstr>
      <vt:lpstr>Tomogram Statistics: Experiment Reconstructions</vt:lpstr>
      <vt:lpstr>Peak Statistic: Methane Session with QSQ</vt:lpstr>
      <vt:lpstr>Peak Statistic: Methane Session with QSQ</vt:lpstr>
      <vt:lpstr>Peak Statistic: Methane Session with QSQ</vt:lpstr>
      <vt:lpstr>Peak Statistic: Methane Session with QSQ</vt:lpstr>
    </vt:vector>
  </TitlesOfParts>
  <Company>Max-Planck-Institut f. Plasmaphysik, Greifswald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Kurz</dc:creator>
  <cp:lastModifiedBy>Philipp Hacker</cp:lastModifiedBy>
  <cp:revision>431</cp:revision>
  <dcterms:created xsi:type="dcterms:W3CDTF">2018-08-24T10:28:29Z</dcterms:created>
  <dcterms:modified xsi:type="dcterms:W3CDTF">2020-11-13T10:48:30Z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7X-KKS">
    <vt:lpwstr> </vt:lpwstr>
  </property>
  <property fmtid="{D5CDD505-2E9C-101B-9397-08002B2CF9AE}" pid="3" name="W7X-DOKKENZ">
    <vt:lpwstr> </vt:lpwstr>
  </property>
  <property fmtid="{D5CDD505-2E9C-101B-9397-08002B2CF9AE}" pid="4" name="STICHWORT">
    <vt:lpwstr> </vt:lpwstr>
  </property>
  <property fmtid="{D5CDD505-2E9C-101B-9397-08002B2CF9AE}" pid="5" name="VERSION_W7X">
    <vt:lpwstr> </vt:lpwstr>
  </property>
</Properties>
</file>