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61"/>
  </p:notesMasterIdLst>
  <p:sldIdLst>
    <p:sldId id="256" r:id="rId2"/>
    <p:sldId id="257" r:id="rId3"/>
    <p:sldId id="313" r:id="rId4"/>
    <p:sldId id="312" r:id="rId5"/>
    <p:sldId id="314" r:id="rId6"/>
    <p:sldId id="315" r:id="rId7"/>
    <p:sldId id="316" r:id="rId8"/>
    <p:sldId id="319" r:id="rId9"/>
    <p:sldId id="321" r:id="rId10"/>
    <p:sldId id="322" r:id="rId11"/>
    <p:sldId id="328" r:id="rId12"/>
    <p:sldId id="318" r:id="rId13"/>
    <p:sldId id="317" r:id="rId14"/>
    <p:sldId id="323" r:id="rId15"/>
    <p:sldId id="324" r:id="rId16"/>
    <p:sldId id="325" r:id="rId17"/>
    <p:sldId id="326" r:id="rId18"/>
    <p:sldId id="329" r:id="rId19"/>
    <p:sldId id="336" r:id="rId20"/>
    <p:sldId id="330" r:id="rId21"/>
    <p:sldId id="349" r:id="rId22"/>
    <p:sldId id="362" r:id="rId23"/>
    <p:sldId id="331" r:id="rId24"/>
    <p:sldId id="332" r:id="rId25"/>
    <p:sldId id="333" r:id="rId26"/>
    <p:sldId id="334" r:id="rId27"/>
    <p:sldId id="335" r:id="rId28"/>
    <p:sldId id="337" r:id="rId29"/>
    <p:sldId id="338" r:id="rId30"/>
    <p:sldId id="339" r:id="rId31"/>
    <p:sldId id="340" r:id="rId32"/>
    <p:sldId id="341" r:id="rId33"/>
    <p:sldId id="343" r:id="rId34"/>
    <p:sldId id="342" r:id="rId35"/>
    <p:sldId id="344" r:id="rId36"/>
    <p:sldId id="346" r:id="rId37"/>
    <p:sldId id="347" r:id="rId38"/>
    <p:sldId id="348" r:id="rId39"/>
    <p:sldId id="368" r:id="rId40"/>
    <p:sldId id="350" r:id="rId41"/>
    <p:sldId id="360" r:id="rId42"/>
    <p:sldId id="361" r:id="rId43"/>
    <p:sldId id="369" r:id="rId44"/>
    <p:sldId id="363" r:id="rId45"/>
    <p:sldId id="364" r:id="rId46"/>
    <p:sldId id="365" r:id="rId47"/>
    <p:sldId id="370" r:id="rId48"/>
    <p:sldId id="345" r:id="rId49"/>
    <p:sldId id="352" r:id="rId50"/>
    <p:sldId id="366" r:id="rId51"/>
    <p:sldId id="353" r:id="rId52"/>
    <p:sldId id="354" r:id="rId53"/>
    <p:sldId id="367" r:id="rId54"/>
    <p:sldId id="371" r:id="rId55"/>
    <p:sldId id="355" r:id="rId56"/>
    <p:sldId id="356" r:id="rId57"/>
    <p:sldId id="358" r:id="rId58"/>
    <p:sldId id="372" r:id="rId59"/>
    <p:sldId id="359" r:id="rId6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2"/>
    </p:embeddedFont>
    <p:embeddedFont>
      <p:font typeface="Josefin Sans SemiBold" pitchFamily="2" charset="0"/>
      <p:regular r:id="rId63"/>
      <p:bold r:id="rId64"/>
      <p:italic r:id="rId65"/>
      <p:boldItalic r:id="rId66"/>
    </p:embeddedFont>
    <p:embeddedFont>
      <p:font typeface="Lato" panose="020F0502020204030203" pitchFamily="34" charset="0"/>
      <p:regular r:id="rId67"/>
      <p:bold r:id="rId68"/>
      <p:italic r:id="rId69"/>
      <p:boldItalic r:id="rId70"/>
    </p:embeddedFont>
    <p:embeddedFont>
      <p:font typeface="Nunito Light" pitchFamily="2" charset="0"/>
      <p:regular r:id="rId71"/>
      <p:italic r:id="rId72"/>
    </p:embeddedFont>
    <p:embeddedFont>
      <p:font typeface="Work Sans" pitchFamily="2" charset="0"/>
      <p:regular r:id="rId73"/>
      <p:bold r:id="rId74"/>
      <p:italic r:id="rId75"/>
      <p:boldItalic r:id="rId76"/>
    </p:embeddedFont>
    <p:embeddedFont>
      <p:font typeface="Work Sans Medium" pitchFamily="2" charset="0"/>
      <p:regular r:id="rId77"/>
      <p:bold r:id="rId78"/>
      <p:italic r:id="rId79"/>
      <p:boldItalic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DDC026-037B-4322-B52F-49525273EBE3}">
  <a:tblStyle styleId="{37DDC026-037B-4322-B52F-49525273EB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53EB133-0C9A-4A79-ACF7-93B9A3CBA5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6374" autoAdjust="0"/>
  </p:normalViewPr>
  <p:slideViewPr>
    <p:cSldViewPr snapToGrid="0">
      <p:cViewPr varScale="1">
        <p:scale>
          <a:sx n="146" d="100"/>
          <a:sy n="146" d="100"/>
        </p:scale>
        <p:origin x="4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71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3.fntdata"/><Relationship Id="rId79" Type="http://schemas.openxmlformats.org/officeDocument/2006/relationships/font" Target="fonts/font18.fntdata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80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font" Target="fonts/font14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78" Type="http://schemas.openxmlformats.org/officeDocument/2006/relationships/font" Target="fonts/font17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5.fntdata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ea2f20f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ea2f20f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538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955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31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654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305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773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767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199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142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47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81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455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126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016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906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820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157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391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0121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66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698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622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258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2193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8771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6676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4899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7045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1695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0900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26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3960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7257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8426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7023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9347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4395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3798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4846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1566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8253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97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3673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3300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9260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8752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3833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1938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4850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5795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5454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1878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923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13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80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26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a2f20f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a2f20f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90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6950" y="1385875"/>
            <a:ext cx="6350100" cy="19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96950" y="3447875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●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400"/>
              <a:buFont typeface="Work Sans"/>
              <a:buChar char="●"/>
              <a:defRPr>
                <a:solidFill>
                  <a:srgbClr val="EEEEEE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3" r:id="rId4"/>
    <p:sldLayoutId id="214748367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99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99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25.png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45.png"/><Relationship Id="rId7" Type="http://schemas.openxmlformats.org/officeDocument/2006/relationships/image" Target="../media/image1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aylogVT/Codeforces" TargetMode="External"/><Relationship Id="rId3" Type="http://schemas.openxmlformats.org/officeDocument/2006/relationships/image" Target="../media/image190.png"/><Relationship Id="rId7" Type="http://schemas.openxmlformats.org/officeDocument/2006/relationships/hyperlink" Target="https://twitter.com/RaylogVT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5" Type="http://schemas.openxmlformats.org/officeDocument/2006/relationships/image" Target="../media/image192.png"/><Relationship Id="rId10" Type="http://schemas.openxmlformats.org/officeDocument/2006/relationships/image" Target="../media/image194.png"/><Relationship Id="rId4" Type="http://schemas.openxmlformats.org/officeDocument/2006/relationships/image" Target="../media/image191.png"/><Relationship Id="rId9" Type="http://schemas.openxmlformats.org/officeDocument/2006/relationships/hyperlink" Target="https://www.tiktok.com/@raylogv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ctrTitle"/>
          </p:nvPr>
        </p:nvSpPr>
        <p:spPr>
          <a:xfrm>
            <a:off x="1390389" y="1385875"/>
            <a:ext cx="6350100" cy="19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Números irracionales</a:t>
            </a:r>
            <a:endParaRPr dirty="0">
              <a:solidFill>
                <a:schemeClr val="bg2">
                  <a:lumMod val="20000"/>
                  <a:lumOff val="80000"/>
                </a:schemeClr>
              </a:solidFill>
              <a:latin typeface="Lato" panose="020F0502020204030203" pitchFamily="34" charset="0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1"/>
          </p:nvPr>
        </p:nvSpPr>
        <p:spPr>
          <a:xfrm>
            <a:off x="3723510" y="3422820"/>
            <a:ext cx="1696979" cy="485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ato" panose="020F0502020204030203" pitchFamily="34" charset="0"/>
              </a:rPr>
              <a:t>RaylogVT</a:t>
            </a:r>
            <a:endParaRPr sz="2400" b="1" dirty="0">
              <a:latin typeface="Lato" panose="020F0502020204030203" pitchFamily="34" charset="0"/>
            </a:endParaRPr>
          </a:p>
        </p:txBody>
      </p:sp>
      <p:cxnSp>
        <p:nvCxnSpPr>
          <p:cNvPr id="147" name="Google Shape;147;p32"/>
          <p:cNvCxnSpPr/>
          <p:nvPr/>
        </p:nvCxnSpPr>
        <p:spPr>
          <a:xfrm>
            <a:off x="1035900" y="3328675"/>
            <a:ext cx="70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000" b="1" dirty="0">
                <a:solidFill>
                  <a:schemeClr val="accent6"/>
                </a:solidFill>
                <a:latin typeface="Lato" panose="020F0502020204030203" pitchFamily="34" charset="0"/>
              </a:rPr>
              <a:t>Simplificación de raíces (Variables)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5D6A132-F1E8-B7A7-A032-A1DB6FCCE73E}"/>
                  </a:ext>
                </a:extLst>
              </p:cNvPr>
              <p:cNvSpPr txBox="1"/>
              <p:nvPr/>
            </p:nvSpPr>
            <p:spPr>
              <a:xfrm>
                <a:off x="228048" y="3151894"/>
                <a:ext cx="8500316" cy="724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f>
                            <m:f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32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32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ad>
                        <m:rad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5D6A132-F1E8-B7A7-A032-A1DB6FCCE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8" y="3151894"/>
                <a:ext cx="8500316" cy="724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163;p34">
            <a:extLst>
              <a:ext uri="{FF2B5EF4-FFF2-40B4-BE49-F238E27FC236}">
                <a16:creationId xmlns:a16="http://schemas.microsoft.com/office/drawing/2014/main" id="{6592CD4C-24E8-4451-B345-2043455AAEC8}"/>
              </a:ext>
            </a:extLst>
          </p:cNvPr>
          <p:cNvSpPr txBox="1">
            <a:spLocks/>
          </p:cNvSpPr>
          <p:nvPr/>
        </p:nvSpPr>
        <p:spPr>
          <a:xfrm>
            <a:off x="156328" y="1018794"/>
            <a:ext cx="8572036" cy="1966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Potencias como </a:t>
            </a:r>
            <a:r>
              <a:rPr lang="es-MX" sz="2000" b="1" u="sng" dirty="0">
                <a:solidFill>
                  <a:schemeClr val="accent6"/>
                </a:solidFill>
                <a:latin typeface="Lato" panose="020F0502020204030203" pitchFamily="34" charset="0"/>
              </a:rPr>
              <a:t>fracciones impropias</a:t>
            </a: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1) Convierte la fracción impropia a mixta</a:t>
            </a:r>
          </a:p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2) Separa el entero y fracción en variables distintas</a:t>
            </a:r>
          </a:p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3) Simplifica potencias con la Ley de Exponentes</a:t>
            </a:r>
          </a:p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4) Reagrupa variables simplificadas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540AD0-F8E6-3D3A-1504-FC69F184955A}"/>
              </a:ext>
            </a:extLst>
          </p:cNvPr>
          <p:cNvSpPr txBox="1"/>
          <p:nvPr/>
        </p:nvSpPr>
        <p:spPr>
          <a:xfrm>
            <a:off x="2046954" y="4173989"/>
            <a:ext cx="4139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1) </a:t>
            </a:r>
            <a:endParaRPr lang="es-MX" sz="2000" b="1" dirty="0"/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FDA0B51B-FB92-4EFC-CADB-40A357999F7F}"/>
              </a:ext>
            </a:extLst>
          </p:cNvPr>
          <p:cNvSpPr/>
          <p:nvPr/>
        </p:nvSpPr>
        <p:spPr>
          <a:xfrm rot="16200000">
            <a:off x="2122289" y="3269056"/>
            <a:ext cx="263236" cy="1546629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019802B8-8581-68D4-1C52-6732EF8CF90C}"/>
              </a:ext>
            </a:extLst>
          </p:cNvPr>
          <p:cNvSpPr/>
          <p:nvPr/>
        </p:nvSpPr>
        <p:spPr>
          <a:xfrm rot="16200000">
            <a:off x="4089722" y="3414616"/>
            <a:ext cx="263236" cy="1255509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3D353D-FFD6-6F63-9897-D47AEAF8F81E}"/>
              </a:ext>
            </a:extLst>
          </p:cNvPr>
          <p:cNvSpPr txBox="1"/>
          <p:nvPr/>
        </p:nvSpPr>
        <p:spPr>
          <a:xfrm>
            <a:off x="4028441" y="4142940"/>
            <a:ext cx="4139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2) </a:t>
            </a:r>
            <a:endParaRPr lang="es-MX" sz="2000" b="1" dirty="0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388D50A3-F45D-5A3D-977C-618A88A3937A}"/>
              </a:ext>
            </a:extLst>
          </p:cNvPr>
          <p:cNvSpPr/>
          <p:nvPr/>
        </p:nvSpPr>
        <p:spPr>
          <a:xfrm rot="16200000">
            <a:off x="5866622" y="3334647"/>
            <a:ext cx="263238" cy="142857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91B2E9E-B37D-14D5-2D88-898DB5CF9A33}"/>
              </a:ext>
            </a:extLst>
          </p:cNvPr>
          <p:cNvSpPr txBox="1"/>
          <p:nvPr/>
        </p:nvSpPr>
        <p:spPr>
          <a:xfrm>
            <a:off x="5802975" y="4142940"/>
            <a:ext cx="4139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3) </a:t>
            </a:r>
            <a:endParaRPr lang="es-MX" sz="2000" b="1" dirty="0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3578543-DFED-94E5-7E50-0E04829DB7EC}"/>
              </a:ext>
            </a:extLst>
          </p:cNvPr>
          <p:cNvSpPr/>
          <p:nvPr/>
        </p:nvSpPr>
        <p:spPr>
          <a:xfrm rot="16200000">
            <a:off x="7616276" y="3532594"/>
            <a:ext cx="263238" cy="1032683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0F7DF62-9E1D-4556-E9CA-D725D67DA1C9}"/>
              </a:ext>
            </a:extLst>
          </p:cNvPr>
          <p:cNvSpPr txBox="1"/>
          <p:nvPr/>
        </p:nvSpPr>
        <p:spPr>
          <a:xfrm>
            <a:off x="7554136" y="4142940"/>
            <a:ext cx="4139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4) 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304290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000" b="1" dirty="0">
                <a:solidFill>
                  <a:schemeClr val="accent6"/>
                </a:solidFill>
                <a:latin typeface="Lato" panose="020F0502020204030203" pitchFamily="34" charset="0"/>
              </a:rPr>
              <a:t>Simplificación de raíces (Variables)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631E28B-39FF-761D-E5E7-8597277520F8}"/>
                  </a:ext>
                </a:extLst>
              </p:cNvPr>
              <p:cNvSpPr txBox="1"/>
              <p:nvPr/>
            </p:nvSpPr>
            <p:spPr>
              <a:xfrm>
                <a:off x="251814" y="1514363"/>
                <a:ext cx="3928316" cy="32909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sSup>
                            <m:sSupPr>
                              <m:ctrlPr>
                                <a:rPr lang="es-MX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MX" sz="24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sSup>
                            <m:sSup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sSup>
                            <m:sSupPr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MX" sz="240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f>
                            <m:f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f>
                            <m:f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MX" sz="24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f>
                            <m:f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MX" sz="24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rad>
                    </m:oMath>
                  </m:oMathPara>
                </a14:m>
                <a:endParaRPr lang="es-MX" sz="24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ad>
                        <m:rad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rad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631E28B-39FF-761D-E5E7-859727752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14" y="1514363"/>
                <a:ext cx="3928316" cy="32909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163;p34">
            <a:extLst>
              <a:ext uri="{FF2B5EF4-FFF2-40B4-BE49-F238E27FC236}">
                <a16:creationId xmlns:a16="http://schemas.microsoft.com/office/drawing/2014/main" id="{66BAD81C-B855-B7F7-1A29-FC1625D34A89}"/>
              </a:ext>
            </a:extLst>
          </p:cNvPr>
          <p:cNvSpPr txBox="1">
            <a:spLocks/>
          </p:cNvSpPr>
          <p:nvPr/>
        </p:nvSpPr>
        <p:spPr>
          <a:xfrm>
            <a:off x="4961900" y="1478755"/>
            <a:ext cx="484907" cy="578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400" dirty="0">
                <a:solidFill>
                  <a:schemeClr val="accent6"/>
                </a:solidFill>
                <a:latin typeface="Lato" panose="020F0502020204030203" pitchFamily="34" charset="0"/>
              </a:rPr>
              <a:t>1)</a:t>
            </a:r>
          </a:p>
        </p:txBody>
      </p:sp>
      <p:sp>
        <p:nvSpPr>
          <p:cNvPr id="17" name="Google Shape;163;p34">
            <a:extLst>
              <a:ext uri="{FF2B5EF4-FFF2-40B4-BE49-F238E27FC236}">
                <a16:creationId xmlns:a16="http://schemas.microsoft.com/office/drawing/2014/main" id="{6A4E3FA3-781D-85C1-D78A-ED2C91F930E0}"/>
              </a:ext>
            </a:extLst>
          </p:cNvPr>
          <p:cNvSpPr txBox="1">
            <a:spLocks/>
          </p:cNvSpPr>
          <p:nvPr/>
        </p:nvSpPr>
        <p:spPr>
          <a:xfrm>
            <a:off x="4950018" y="2056344"/>
            <a:ext cx="484907" cy="51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400" dirty="0">
                <a:solidFill>
                  <a:schemeClr val="accent6"/>
                </a:solidFill>
                <a:latin typeface="Lato" panose="020F0502020204030203" pitchFamily="34" charset="0"/>
              </a:rPr>
              <a:t>2)</a:t>
            </a:r>
          </a:p>
        </p:txBody>
      </p:sp>
      <p:sp>
        <p:nvSpPr>
          <p:cNvPr id="18" name="Google Shape;163;p34">
            <a:extLst>
              <a:ext uri="{FF2B5EF4-FFF2-40B4-BE49-F238E27FC236}">
                <a16:creationId xmlns:a16="http://schemas.microsoft.com/office/drawing/2014/main" id="{4A215F1B-B583-418E-F71E-FBB27C691006}"/>
              </a:ext>
            </a:extLst>
          </p:cNvPr>
          <p:cNvSpPr txBox="1">
            <a:spLocks/>
          </p:cNvSpPr>
          <p:nvPr/>
        </p:nvSpPr>
        <p:spPr>
          <a:xfrm>
            <a:off x="4961900" y="2642488"/>
            <a:ext cx="484907" cy="51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400" dirty="0">
                <a:solidFill>
                  <a:schemeClr val="accent6"/>
                </a:solidFill>
                <a:latin typeface="Lato" panose="020F0502020204030203" pitchFamily="34" charset="0"/>
              </a:rPr>
              <a:t>3)</a:t>
            </a:r>
          </a:p>
        </p:txBody>
      </p:sp>
      <p:sp>
        <p:nvSpPr>
          <p:cNvPr id="21" name="Google Shape;163;p34">
            <a:extLst>
              <a:ext uri="{FF2B5EF4-FFF2-40B4-BE49-F238E27FC236}">
                <a16:creationId xmlns:a16="http://schemas.microsoft.com/office/drawing/2014/main" id="{D5E6EFE9-DE94-B947-E6EC-BFFAF0209B7F}"/>
              </a:ext>
            </a:extLst>
          </p:cNvPr>
          <p:cNvSpPr txBox="1">
            <a:spLocks/>
          </p:cNvSpPr>
          <p:nvPr/>
        </p:nvSpPr>
        <p:spPr>
          <a:xfrm>
            <a:off x="6476830" y="2642487"/>
            <a:ext cx="484907" cy="51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400" dirty="0">
                <a:solidFill>
                  <a:schemeClr val="accent6"/>
                </a:solidFill>
                <a:latin typeface="Lato" panose="020F0502020204030203" pitchFamily="34" charset="0"/>
              </a:rPr>
              <a:t>1)</a:t>
            </a:r>
          </a:p>
        </p:txBody>
      </p:sp>
      <p:sp>
        <p:nvSpPr>
          <p:cNvPr id="22" name="Google Shape;163;p34">
            <a:extLst>
              <a:ext uri="{FF2B5EF4-FFF2-40B4-BE49-F238E27FC236}">
                <a16:creationId xmlns:a16="http://schemas.microsoft.com/office/drawing/2014/main" id="{D6FAE5FA-0F83-DA20-4C74-15C4FD0F7306}"/>
              </a:ext>
            </a:extLst>
          </p:cNvPr>
          <p:cNvSpPr txBox="1">
            <a:spLocks/>
          </p:cNvSpPr>
          <p:nvPr/>
        </p:nvSpPr>
        <p:spPr>
          <a:xfrm>
            <a:off x="6456076" y="3331891"/>
            <a:ext cx="484907" cy="51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400" dirty="0">
                <a:solidFill>
                  <a:schemeClr val="accent6"/>
                </a:solidFill>
                <a:latin typeface="Lato" panose="020F0502020204030203" pitchFamily="34" charset="0"/>
              </a:rPr>
              <a:t>2)</a:t>
            </a:r>
          </a:p>
        </p:txBody>
      </p:sp>
      <p:sp>
        <p:nvSpPr>
          <p:cNvPr id="23" name="Google Shape;163;p34">
            <a:extLst>
              <a:ext uri="{FF2B5EF4-FFF2-40B4-BE49-F238E27FC236}">
                <a16:creationId xmlns:a16="http://schemas.microsoft.com/office/drawing/2014/main" id="{464D39FF-D31F-29F6-25CA-5A8EA5081026}"/>
              </a:ext>
            </a:extLst>
          </p:cNvPr>
          <p:cNvSpPr txBox="1">
            <a:spLocks/>
          </p:cNvSpPr>
          <p:nvPr/>
        </p:nvSpPr>
        <p:spPr>
          <a:xfrm>
            <a:off x="6456077" y="3849216"/>
            <a:ext cx="484908" cy="51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400" dirty="0">
                <a:solidFill>
                  <a:schemeClr val="accent6"/>
                </a:solidFill>
                <a:latin typeface="Lato" panose="020F0502020204030203" pitchFamily="34" charset="0"/>
              </a:rPr>
              <a:t>3)</a:t>
            </a:r>
          </a:p>
        </p:txBody>
      </p:sp>
      <p:sp>
        <p:nvSpPr>
          <p:cNvPr id="24" name="Google Shape;163;p34">
            <a:extLst>
              <a:ext uri="{FF2B5EF4-FFF2-40B4-BE49-F238E27FC236}">
                <a16:creationId xmlns:a16="http://schemas.microsoft.com/office/drawing/2014/main" id="{4C0CD356-BA95-AABB-F8F9-9BB6FA56939E}"/>
              </a:ext>
            </a:extLst>
          </p:cNvPr>
          <p:cNvSpPr txBox="1">
            <a:spLocks/>
          </p:cNvSpPr>
          <p:nvPr/>
        </p:nvSpPr>
        <p:spPr>
          <a:xfrm>
            <a:off x="6456077" y="4287939"/>
            <a:ext cx="484907" cy="51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400" dirty="0">
                <a:solidFill>
                  <a:schemeClr val="accent6"/>
                </a:solidFill>
                <a:latin typeface="Lato" panose="020F0502020204030203" pitchFamily="34" charset="0"/>
              </a:rPr>
              <a:t>4)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34D7CDB-3094-D4FB-1735-D9776C4B4513}"/>
              </a:ext>
            </a:extLst>
          </p:cNvPr>
          <p:cNvSpPr txBox="1"/>
          <p:nvPr/>
        </p:nvSpPr>
        <p:spPr>
          <a:xfrm>
            <a:off x="4297746" y="1090401"/>
            <a:ext cx="1813214" cy="423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Simplificación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B6464FF-FBED-4B5C-BCE2-C994DC24068F}"/>
              </a:ext>
            </a:extLst>
          </p:cNvPr>
          <p:cNvSpPr txBox="1"/>
          <p:nvPr/>
        </p:nvSpPr>
        <p:spPr>
          <a:xfrm>
            <a:off x="5709178" y="1848985"/>
            <a:ext cx="2174058" cy="793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Potencia como fracción impropia</a:t>
            </a:r>
          </a:p>
        </p:txBody>
      </p:sp>
    </p:spTree>
    <p:extLst>
      <p:ext uri="{BB962C8B-B14F-4D97-AF65-F5344CB8AC3E}">
        <p14:creationId xmlns:p14="http://schemas.microsoft.com/office/powerpoint/2010/main" val="396161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000" b="1" dirty="0">
                <a:solidFill>
                  <a:schemeClr val="accent6"/>
                </a:solidFill>
                <a:latin typeface="Lato" panose="020F0502020204030203" pitchFamily="34" charset="0"/>
              </a:rPr>
              <a:t>Simplificación de raíces (Números)</a:t>
            </a:r>
          </a:p>
        </p:txBody>
      </p:sp>
      <p:sp>
        <p:nvSpPr>
          <p:cNvPr id="5" name="Google Shape;163;p34">
            <a:extLst>
              <a:ext uri="{FF2B5EF4-FFF2-40B4-BE49-F238E27FC236}">
                <a16:creationId xmlns:a16="http://schemas.microsoft.com/office/drawing/2014/main" id="{557265B7-AD0A-7EB1-EE86-1CC85EFD103E}"/>
              </a:ext>
            </a:extLst>
          </p:cNvPr>
          <p:cNvSpPr txBox="1">
            <a:spLocks/>
          </p:cNvSpPr>
          <p:nvPr/>
        </p:nvSpPr>
        <p:spPr>
          <a:xfrm>
            <a:off x="156328" y="1025720"/>
            <a:ext cx="8572036" cy="2340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Método </a:t>
            </a:r>
            <a:r>
              <a:rPr lang="es-MX" sz="2000" b="1" u="sng" dirty="0">
                <a:solidFill>
                  <a:schemeClr val="accent6"/>
                </a:solidFill>
                <a:latin typeface="Lato" panose="020F0502020204030203" pitchFamily="34" charset="0"/>
              </a:rPr>
              <a:t>formal</a:t>
            </a: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1) Descompone el número en factores</a:t>
            </a:r>
          </a:p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2) Agrupa factores iguales en potencias</a:t>
            </a:r>
          </a:p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3) Separa factores en raíces distintas (propiedad de la multiplicación)</a:t>
            </a:r>
          </a:p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4) Simplifica potencias con la Ley de Exponentes</a:t>
            </a:r>
          </a:p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5) Reagrupa números simplificados</a:t>
            </a:r>
          </a:p>
        </p:txBody>
      </p:sp>
    </p:spTree>
    <p:extLst>
      <p:ext uri="{BB962C8B-B14F-4D97-AF65-F5344CB8AC3E}">
        <p14:creationId xmlns:p14="http://schemas.microsoft.com/office/powerpoint/2010/main" val="919985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Simplificación de raíces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/>
              <p:nvPr/>
            </p:nvSpPr>
            <p:spPr>
              <a:xfrm>
                <a:off x="283465" y="1241321"/>
                <a:ext cx="4191553" cy="35784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2∗2∗3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∗3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5" y="1241321"/>
                <a:ext cx="4191553" cy="3578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163;p34">
            <a:extLst>
              <a:ext uri="{FF2B5EF4-FFF2-40B4-BE49-F238E27FC236}">
                <a16:creationId xmlns:a16="http://schemas.microsoft.com/office/drawing/2014/main" id="{35FFC124-4204-E8BB-1B81-04C7700EBE22}"/>
              </a:ext>
            </a:extLst>
          </p:cNvPr>
          <p:cNvSpPr txBox="1">
            <a:spLocks/>
          </p:cNvSpPr>
          <p:nvPr/>
        </p:nvSpPr>
        <p:spPr>
          <a:xfrm>
            <a:off x="5001489" y="1241321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1)</a:t>
            </a:r>
          </a:p>
        </p:txBody>
      </p:sp>
      <p:sp>
        <p:nvSpPr>
          <p:cNvPr id="14" name="Google Shape;163;p34">
            <a:extLst>
              <a:ext uri="{FF2B5EF4-FFF2-40B4-BE49-F238E27FC236}">
                <a16:creationId xmlns:a16="http://schemas.microsoft.com/office/drawing/2014/main" id="{14DF60C6-6411-E8A5-C16D-4B68CD071D60}"/>
              </a:ext>
            </a:extLst>
          </p:cNvPr>
          <p:cNvSpPr txBox="1">
            <a:spLocks/>
          </p:cNvSpPr>
          <p:nvPr/>
        </p:nvSpPr>
        <p:spPr>
          <a:xfrm>
            <a:off x="5001488" y="1882348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2)</a:t>
            </a:r>
          </a:p>
        </p:txBody>
      </p:sp>
      <p:sp>
        <p:nvSpPr>
          <p:cNvPr id="15" name="Google Shape;163;p34">
            <a:extLst>
              <a:ext uri="{FF2B5EF4-FFF2-40B4-BE49-F238E27FC236}">
                <a16:creationId xmlns:a16="http://schemas.microsoft.com/office/drawing/2014/main" id="{43070C16-8FB1-4B7F-3A41-2D129DD9088A}"/>
              </a:ext>
            </a:extLst>
          </p:cNvPr>
          <p:cNvSpPr txBox="1">
            <a:spLocks/>
          </p:cNvSpPr>
          <p:nvPr/>
        </p:nvSpPr>
        <p:spPr>
          <a:xfrm>
            <a:off x="5001487" y="2553970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3)</a:t>
            </a:r>
          </a:p>
        </p:txBody>
      </p:sp>
      <p:sp>
        <p:nvSpPr>
          <p:cNvPr id="16" name="Google Shape;163;p34">
            <a:extLst>
              <a:ext uri="{FF2B5EF4-FFF2-40B4-BE49-F238E27FC236}">
                <a16:creationId xmlns:a16="http://schemas.microsoft.com/office/drawing/2014/main" id="{AA3CCA6F-0F62-3D7C-CA38-012A82D8B7DA}"/>
              </a:ext>
            </a:extLst>
          </p:cNvPr>
          <p:cNvSpPr txBox="1">
            <a:spLocks/>
          </p:cNvSpPr>
          <p:nvPr/>
        </p:nvSpPr>
        <p:spPr>
          <a:xfrm>
            <a:off x="5001486" y="3371388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4)</a:t>
            </a:r>
          </a:p>
        </p:txBody>
      </p:sp>
      <p:sp>
        <p:nvSpPr>
          <p:cNvPr id="17" name="Google Shape;163;p34">
            <a:extLst>
              <a:ext uri="{FF2B5EF4-FFF2-40B4-BE49-F238E27FC236}">
                <a16:creationId xmlns:a16="http://schemas.microsoft.com/office/drawing/2014/main" id="{D8904E9A-DD65-EB9A-E3F0-1F650431D399}"/>
              </a:ext>
            </a:extLst>
          </p:cNvPr>
          <p:cNvSpPr txBox="1">
            <a:spLocks/>
          </p:cNvSpPr>
          <p:nvPr/>
        </p:nvSpPr>
        <p:spPr>
          <a:xfrm>
            <a:off x="5001485" y="4130335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5)</a:t>
            </a:r>
          </a:p>
        </p:txBody>
      </p:sp>
    </p:spTree>
    <p:extLst>
      <p:ext uri="{BB962C8B-B14F-4D97-AF65-F5344CB8AC3E}">
        <p14:creationId xmlns:p14="http://schemas.microsoft.com/office/powerpoint/2010/main" val="257947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Simplificación de raíces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/>
              <p:nvPr/>
            </p:nvSpPr>
            <p:spPr>
              <a:xfrm>
                <a:off x="283465" y="1241321"/>
                <a:ext cx="4191553" cy="36606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48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2∗2</m:t>
                          </m:r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∗2∗2</m:t>
                          </m:r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∗3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∗3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5" y="1241321"/>
                <a:ext cx="4191553" cy="36606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163;p34">
            <a:extLst>
              <a:ext uri="{FF2B5EF4-FFF2-40B4-BE49-F238E27FC236}">
                <a16:creationId xmlns:a16="http://schemas.microsoft.com/office/drawing/2014/main" id="{35FFC124-4204-E8BB-1B81-04C7700EBE22}"/>
              </a:ext>
            </a:extLst>
          </p:cNvPr>
          <p:cNvSpPr txBox="1">
            <a:spLocks/>
          </p:cNvSpPr>
          <p:nvPr/>
        </p:nvSpPr>
        <p:spPr>
          <a:xfrm>
            <a:off x="5001489" y="1241321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1)</a:t>
            </a:r>
          </a:p>
        </p:txBody>
      </p:sp>
      <p:sp>
        <p:nvSpPr>
          <p:cNvPr id="14" name="Google Shape;163;p34">
            <a:extLst>
              <a:ext uri="{FF2B5EF4-FFF2-40B4-BE49-F238E27FC236}">
                <a16:creationId xmlns:a16="http://schemas.microsoft.com/office/drawing/2014/main" id="{14DF60C6-6411-E8A5-C16D-4B68CD071D60}"/>
              </a:ext>
            </a:extLst>
          </p:cNvPr>
          <p:cNvSpPr txBox="1">
            <a:spLocks/>
          </p:cNvSpPr>
          <p:nvPr/>
        </p:nvSpPr>
        <p:spPr>
          <a:xfrm>
            <a:off x="5001488" y="1882348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2)</a:t>
            </a:r>
          </a:p>
        </p:txBody>
      </p:sp>
      <p:sp>
        <p:nvSpPr>
          <p:cNvPr id="15" name="Google Shape;163;p34">
            <a:extLst>
              <a:ext uri="{FF2B5EF4-FFF2-40B4-BE49-F238E27FC236}">
                <a16:creationId xmlns:a16="http://schemas.microsoft.com/office/drawing/2014/main" id="{43070C16-8FB1-4B7F-3A41-2D129DD9088A}"/>
              </a:ext>
            </a:extLst>
          </p:cNvPr>
          <p:cNvSpPr txBox="1">
            <a:spLocks/>
          </p:cNvSpPr>
          <p:nvPr/>
        </p:nvSpPr>
        <p:spPr>
          <a:xfrm>
            <a:off x="5001487" y="2553970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3)</a:t>
            </a:r>
          </a:p>
        </p:txBody>
      </p:sp>
      <p:sp>
        <p:nvSpPr>
          <p:cNvPr id="16" name="Google Shape;163;p34">
            <a:extLst>
              <a:ext uri="{FF2B5EF4-FFF2-40B4-BE49-F238E27FC236}">
                <a16:creationId xmlns:a16="http://schemas.microsoft.com/office/drawing/2014/main" id="{AA3CCA6F-0F62-3D7C-CA38-012A82D8B7DA}"/>
              </a:ext>
            </a:extLst>
          </p:cNvPr>
          <p:cNvSpPr txBox="1">
            <a:spLocks/>
          </p:cNvSpPr>
          <p:nvPr/>
        </p:nvSpPr>
        <p:spPr>
          <a:xfrm>
            <a:off x="5001486" y="3371388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4)</a:t>
            </a:r>
          </a:p>
        </p:txBody>
      </p:sp>
      <p:sp>
        <p:nvSpPr>
          <p:cNvPr id="17" name="Google Shape;163;p34">
            <a:extLst>
              <a:ext uri="{FF2B5EF4-FFF2-40B4-BE49-F238E27FC236}">
                <a16:creationId xmlns:a16="http://schemas.microsoft.com/office/drawing/2014/main" id="{D8904E9A-DD65-EB9A-E3F0-1F650431D399}"/>
              </a:ext>
            </a:extLst>
          </p:cNvPr>
          <p:cNvSpPr txBox="1">
            <a:spLocks/>
          </p:cNvSpPr>
          <p:nvPr/>
        </p:nvSpPr>
        <p:spPr>
          <a:xfrm>
            <a:off x="5001485" y="4130335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5)</a:t>
            </a:r>
          </a:p>
        </p:txBody>
      </p:sp>
    </p:spTree>
    <p:extLst>
      <p:ext uri="{BB962C8B-B14F-4D97-AF65-F5344CB8AC3E}">
        <p14:creationId xmlns:p14="http://schemas.microsoft.com/office/powerpoint/2010/main" val="3181867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Simplificación de raíces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/>
              <p:nvPr/>
            </p:nvSpPr>
            <p:spPr>
              <a:xfrm>
                <a:off x="283465" y="1241321"/>
                <a:ext cx="4191553" cy="36826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45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3∗3∗5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>
                            <m:f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5" y="1241321"/>
                <a:ext cx="4191553" cy="3682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163;p34">
            <a:extLst>
              <a:ext uri="{FF2B5EF4-FFF2-40B4-BE49-F238E27FC236}">
                <a16:creationId xmlns:a16="http://schemas.microsoft.com/office/drawing/2014/main" id="{35FFC124-4204-E8BB-1B81-04C7700EBE22}"/>
              </a:ext>
            </a:extLst>
          </p:cNvPr>
          <p:cNvSpPr txBox="1">
            <a:spLocks/>
          </p:cNvSpPr>
          <p:nvPr/>
        </p:nvSpPr>
        <p:spPr>
          <a:xfrm>
            <a:off x="5001489" y="1241321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1)</a:t>
            </a:r>
          </a:p>
        </p:txBody>
      </p:sp>
      <p:sp>
        <p:nvSpPr>
          <p:cNvPr id="14" name="Google Shape;163;p34">
            <a:extLst>
              <a:ext uri="{FF2B5EF4-FFF2-40B4-BE49-F238E27FC236}">
                <a16:creationId xmlns:a16="http://schemas.microsoft.com/office/drawing/2014/main" id="{14DF60C6-6411-E8A5-C16D-4B68CD071D60}"/>
              </a:ext>
            </a:extLst>
          </p:cNvPr>
          <p:cNvSpPr txBox="1">
            <a:spLocks/>
          </p:cNvSpPr>
          <p:nvPr/>
        </p:nvSpPr>
        <p:spPr>
          <a:xfrm>
            <a:off x="5001488" y="1882348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2)</a:t>
            </a:r>
          </a:p>
        </p:txBody>
      </p:sp>
      <p:sp>
        <p:nvSpPr>
          <p:cNvPr id="15" name="Google Shape;163;p34">
            <a:extLst>
              <a:ext uri="{FF2B5EF4-FFF2-40B4-BE49-F238E27FC236}">
                <a16:creationId xmlns:a16="http://schemas.microsoft.com/office/drawing/2014/main" id="{43070C16-8FB1-4B7F-3A41-2D129DD9088A}"/>
              </a:ext>
            </a:extLst>
          </p:cNvPr>
          <p:cNvSpPr txBox="1">
            <a:spLocks/>
          </p:cNvSpPr>
          <p:nvPr/>
        </p:nvSpPr>
        <p:spPr>
          <a:xfrm>
            <a:off x="5001487" y="2553970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3)</a:t>
            </a:r>
          </a:p>
        </p:txBody>
      </p:sp>
      <p:sp>
        <p:nvSpPr>
          <p:cNvPr id="16" name="Google Shape;163;p34">
            <a:extLst>
              <a:ext uri="{FF2B5EF4-FFF2-40B4-BE49-F238E27FC236}">
                <a16:creationId xmlns:a16="http://schemas.microsoft.com/office/drawing/2014/main" id="{AA3CCA6F-0F62-3D7C-CA38-012A82D8B7DA}"/>
              </a:ext>
            </a:extLst>
          </p:cNvPr>
          <p:cNvSpPr txBox="1">
            <a:spLocks/>
          </p:cNvSpPr>
          <p:nvPr/>
        </p:nvSpPr>
        <p:spPr>
          <a:xfrm>
            <a:off x="5001486" y="3371388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4)</a:t>
            </a:r>
          </a:p>
        </p:txBody>
      </p:sp>
      <p:sp>
        <p:nvSpPr>
          <p:cNvPr id="17" name="Google Shape;163;p34">
            <a:extLst>
              <a:ext uri="{FF2B5EF4-FFF2-40B4-BE49-F238E27FC236}">
                <a16:creationId xmlns:a16="http://schemas.microsoft.com/office/drawing/2014/main" id="{D8904E9A-DD65-EB9A-E3F0-1F650431D399}"/>
              </a:ext>
            </a:extLst>
          </p:cNvPr>
          <p:cNvSpPr txBox="1">
            <a:spLocks/>
          </p:cNvSpPr>
          <p:nvPr/>
        </p:nvSpPr>
        <p:spPr>
          <a:xfrm>
            <a:off x="5001485" y="4130335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5)</a:t>
            </a:r>
          </a:p>
        </p:txBody>
      </p:sp>
    </p:spTree>
    <p:extLst>
      <p:ext uri="{BB962C8B-B14F-4D97-AF65-F5344CB8AC3E}">
        <p14:creationId xmlns:p14="http://schemas.microsoft.com/office/powerpoint/2010/main" val="698197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Simplificación de raíces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/>
              <p:nvPr/>
            </p:nvSpPr>
            <p:spPr>
              <a:xfrm>
                <a:off x="283464" y="1241321"/>
                <a:ext cx="6041135" cy="36713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1200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2∗2∗2∗2∗3∗5∗5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∗3</m:t>
                          </m:r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f>
                            <m:f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∗5</m:t>
                      </m:r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4∗5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4" y="1241321"/>
                <a:ext cx="6041135" cy="3671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163;p34">
            <a:extLst>
              <a:ext uri="{FF2B5EF4-FFF2-40B4-BE49-F238E27FC236}">
                <a16:creationId xmlns:a16="http://schemas.microsoft.com/office/drawing/2014/main" id="{35FFC124-4204-E8BB-1B81-04C7700EBE22}"/>
              </a:ext>
            </a:extLst>
          </p:cNvPr>
          <p:cNvSpPr txBox="1">
            <a:spLocks/>
          </p:cNvSpPr>
          <p:nvPr/>
        </p:nvSpPr>
        <p:spPr>
          <a:xfrm>
            <a:off x="7335980" y="1234394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1)</a:t>
            </a:r>
          </a:p>
        </p:txBody>
      </p:sp>
      <p:sp>
        <p:nvSpPr>
          <p:cNvPr id="14" name="Google Shape;163;p34">
            <a:extLst>
              <a:ext uri="{FF2B5EF4-FFF2-40B4-BE49-F238E27FC236}">
                <a16:creationId xmlns:a16="http://schemas.microsoft.com/office/drawing/2014/main" id="{14DF60C6-6411-E8A5-C16D-4B68CD071D60}"/>
              </a:ext>
            </a:extLst>
          </p:cNvPr>
          <p:cNvSpPr txBox="1">
            <a:spLocks/>
          </p:cNvSpPr>
          <p:nvPr/>
        </p:nvSpPr>
        <p:spPr>
          <a:xfrm>
            <a:off x="7335979" y="1875421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2)</a:t>
            </a:r>
          </a:p>
        </p:txBody>
      </p:sp>
      <p:sp>
        <p:nvSpPr>
          <p:cNvPr id="15" name="Google Shape;163;p34">
            <a:extLst>
              <a:ext uri="{FF2B5EF4-FFF2-40B4-BE49-F238E27FC236}">
                <a16:creationId xmlns:a16="http://schemas.microsoft.com/office/drawing/2014/main" id="{43070C16-8FB1-4B7F-3A41-2D129DD9088A}"/>
              </a:ext>
            </a:extLst>
          </p:cNvPr>
          <p:cNvSpPr txBox="1">
            <a:spLocks/>
          </p:cNvSpPr>
          <p:nvPr/>
        </p:nvSpPr>
        <p:spPr>
          <a:xfrm>
            <a:off x="7335978" y="2547043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3)</a:t>
            </a:r>
          </a:p>
        </p:txBody>
      </p:sp>
      <p:sp>
        <p:nvSpPr>
          <p:cNvPr id="16" name="Google Shape;163;p34">
            <a:extLst>
              <a:ext uri="{FF2B5EF4-FFF2-40B4-BE49-F238E27FC236}">
                <a16:creationId xmlns:a16="http://schemas.microsoft.com/office/drawing/2014/main" id="{AA3CCA6F-0F62-3D7C-CA38-012A82D8B7DA}"/>
              </a:ext>
            </a:extLst>
          </p:cNvPr>
          <p:cNvSpPr txBox="1">
            <a:spLocks/>
          </p:cNvSpPr>
          <p:nvPr/>
        </p:nvSpPr>
        <p:spPr>
          <a:xfrm>
            <a:off x="7335977" y="3364461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4)</a:t>
            </a:r>
          </a:p>
        </p:txBody>
      </p:sp>
      <p:sp>
        <p:nvSpPr>
          <p:cNvPr id="17" name="Google Shape;163;p34">
            <a:extLst>
              <a:ext uri="{FF2B5EF4-FFF2-40B4-BE49-F238E27FC236}">
                <a16:creationId xmlns:a16="http://schemas.microsoft.com/office/drawing/2014/main" id="{D8904E9A-DD65-EB9A-E3F0-1F650431D399}"/>
              </a:ext>
            </a:extLst>
          </p:cNvPr>
          <p:cNvSpPr txBox="1">
            <a:spLocks/>
          </p:cNvSpPr>
          <p:nvPr/>
        </p:nvSpPr>
        <p:spPr>
          <a:xfrm>
            <a:off x="7335976" y="4123408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5)</a:t>
            </a:r>
          </a:p>
        </p:txBody>
      </p:sp>
    </p:spTree>
    <p:extLst>
      <p:ext uri="{BB962C8B-B14F-4D97-AF65-F5344CB8AC3E}">
        <p14:creationId xmlns:p14="http://schemas.microsoft.com/office/powerpoint/2010/main" val="613581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Simplificación de raíces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/>
              <p:nvPr/>
            </p:nvSpPr>
            <p:spPr>
              <a:xfrm>
                <a:off x="283465" y="1241321"/>
                <a:ext cx="5105954" cy="35755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128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2∗2∗2∗2∗</m:t>
                          </m:r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2∗2∗2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f>
                            <m:f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5" y="1241321"/>
                <a:ext cx="5105954" cy="35755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163;p34">
            <a:extLst>
              <a:ext uri="{FF2B5EF4-FFF2-40B4-BE49-F238E27FC236}">
                <a16:creationId xmlns:a16="http://schemas.microsoft.com/office/drawing/2014/main" id="{35FFC124-4204-E8BB-1B81-04C7700EBE22}"/>
              </a:ext>
            </a:extLst>
          </p:cNvPr>
          <p:cNvSpPr txBox="1">
            <a:spLocks/>
          </p:cNvSpPr>
          <p:nvPr/>
        </p:nvSpPr>
        <p:spPr>
          <a:xfrm>
            <a:off x="5583378" y="1234394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1)</a:t>
            </a:r>
          </a:p>
        </p:txBody>
      </p:sp>
      <p:sp>
        <p:nvSpPr>
          <p:cNvPr id="14" name="Google Shape;163;p34">
            <a:extLst>
              <a:ext uri="{FF2B5EF4-FFF2-40B4-BE49-F238E27FC236}">
                <a16:creationId xmlns:a16="http://schemas.microsoft.com/office/drawing/2014/main" id="{14DF60C6-6411-E8A5-C16D-4B68CD071D60}"/>
              </a:ext>
            </a:extLst>
          </p:cNvPr>
          <p:cNvSpPr txBox="1">
            <a:spLocks/>
          </p:cNvSpPr>
          <p:nvPr/>
        </p:nvSpPr>
        <p:spPr>
          <a:xfrm>
            <a:off x="5583377" y="1875421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2)</a:t>
            </a:r>
          </a:p>
        </p:txBody>
      </p:sp>
      <p:sp>
        <p:nvSpPr>
          <p:cNvPr id="15" name="Google Shape;163;p34">
            <a:extLst>
              <a:ext uri="{FF2B5EF4-FFF2-40B4-BE49-F238E27FC236}">
                <a16:creationId xmlns:a16="http://schemas.microsoft.com/office/drawing/2014/main" id="{43070C16-8FB1-4B7F-3A41-2D129DD9088A}"/>
              </a:ext>
            </a:extLst>
          </p:cNvPr>
          <p:cNvSpPr txBox="1">
            <a:spLocks/>
          </p:cNvSpPr>
          <p:nvPr/>
        </p:nvSpPr>
        <p:spPr>
          <a:xfrm>
            <a:off x="5583376" y="2547043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3)</a:t>
            </a:r>
          </a:p>
        </p:txBody>
      </p:sp>
      <p:sp>
        <p:nvSpPr>
          <p:cNvPr id="16" name="Google Shape;163;p34">
            <a:extLst>
              <a:ext uri="{FF2B5EF4-FFF2-40B4-BE49-F238E27FC236}">
                <a16:creationId xmlns:a16="http://schemas.microsoft.com/office/drawing/2014/main" id="{AA3CCA6F-0F62-3D7C-CA38-012A82D8B7DA}"/>
              </a:ext>
            </a:extLst>
          </p:cNvPr>
          <p:cNvSpPr txBox="1">
            <a:spLocks/>
          </p:cNvSpPr>
          <p:nvPr/>
        </p:nvSpPr>
        <p:spPr>
          <a:xfrm>
            <a:off x="5583375" y="3364461"/>
            <a:ext cx="928261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4)*</a:t>
            </a:r>
          </a:p>
        </p:txBody>
      </p:sp>
      <p:sp>
        <p:nvSpPr>
          <p:cNvPr id="17" name="Google Shape;163;p34">
            <a:extLst>
              <a:ext uri="{FF2B5EF4-FFF2-40B4-BE49-F238E27FC236}">
                <a16:creationId xmlns:a16="http://schemas.microsoft.com/office/drawing/2014/main" id="{D8904E9A-DD65-EB9A-E3F0-1F650431D399}"/>
              </a:ext>
            </a:extLst>
          </p:cNvPr>
          <p:cNvSpPr txBox="1">
            <a:spLocks/>
          </p:cNvSpPr>
          <p:nvPr/>
        </p:nvSpPr>
        <p:spPr>
          <a:xfrm>
            <a:off x="5583374" y="4123408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5)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14CBC62-5E19-9BA8-04C8-3992BEE19AE5}"/>
              </a:ext>
            </a:extLst>
          </p:cNvPr>
          <p:cNvSpPr txBox="1"/>
          <p:nvPr/>
        </p:nvSpPr>
        <p:spPr>
          <a:xfrm>
            <a:off x="6705592" y="3452488"/>
            <a:ext cx="2061541" cy="110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MX" dirty="0">
                <a:solidFill>
                  <a:schemeClr val="accent6"/>
                </a:solidFill>
                <a:latin typeface="Lato" panose="020F0502020204030203" pitchFamily="34" charset="0"/>
              </a:rPr>
              <a:t>*Aquí hay una fracción impropia, usamos el método presentado anteriormente</a:t>
            </a:r>
          </a:p>
        </p:txBody>
      </p:sp>
    </p:spTree>
    <p:extLst>
      <p:ext uri="{BB962C8B-B14F-4D97-AF65-F5344CB8AC3E}">
        <p14:creationId xmlns:p14="http://schemas.microsoft.com/office/powerpoint/2010/main" val="3817801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Simplificación de raíces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/>
              <p:nvPr/>
            </p:nvSpPr>
            <p:spPr>
              <a:xfrm>
                <a:off x="283465" y="1241321"/>
                <a:ext cx="4787300" cy="37337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324</m:t>
                          </m:r>
                        </m:e>
                      </m:rad>
                    </m:oMath>
                  </m:oMathPara>
                </a14:m>
                <a:endParaRPr lang="es-MX" sz="24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3∗3∗3∗3∗</m:t>
                          </m:r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2∗2</m:t>
                          </m:r>
                        </m:e>
                      </m:rad>
                    </m:oMath>
                  </m:oMathPara>
                </a14:m>
                <a:endParaRPr lang="es-MX" sz="24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MX" sz="24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>
                            <m:f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f>
                            <m:f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>
                            <m:f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MX" sz="24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3∗</m:t>
                      </m:r>
                      <m:rad>
                        <m:rad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rad>
                    </m:oMath>
                  </m:oMathPara>
                </a14:m>
                <a:endParaRPr lang="es-MX" sz="240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3∗</m:t>
                      </m:r>
                      <m:rad>
                        <m:rad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∗4</m:t>
                          </m:r>
                        </m:e>
                      </m:rad>
                    </m:oMath>
                  </m:oMathPara>
                </a14:m>
                <a:endParaRPr lang="es-MX" sz="240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rad>
                        <m:rad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e>
                      </m:rad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5" y="1241321"/>
                <a:ext cx="4787300" cy="37337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163;p34">
            <a:extLst>
              <a:ext uri="{FF2B5EF4-FFF2-40B4-BE49-F238E27FC236}">
                <a16:creationId xmlns:a16="http://schemas.microsoft.com/office/drawing/2014/main" id="{35FFC124-4204-E8BB-1B81-04C7700EBE22}"/>
              </a:ext>
            </a:extLst>
          </p:cNvPr>
          <p:cNvSpPr txBox="1">
            <a:spLocks/>
          </p:cNvSpPr>
          <p:nvPr/>
        </p:nvSpPr>
        <p:spPr>
          <a:xfrm>
            <a:off x="5929744" y="1135978"/>
            <a:ext cx="457203" cy="517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400" dirty="0">
                <a:solidFill>
                  <a:schemeClr val="accent6"/>
                </a:solidFill>
                <a:latin typeface="Lato" panose="020F0502020204030203" pitchFamily="34" charset="0"/>
              </a:rPr>
              <a:t>1)</a:t>
            </a:r>
          </a:p>
        </p:txBody>
      </p:sp>
      <p:sp>
        <p:nvSpPr>
          <p:cNvPr id="14" name="Google Shape;163;p34">
            <a:extLst>
              <a:ext uri="{FF2B5EF4-FFF2-40B4-BE49-F238E27FC236}">
                <a16:creationId xmlns:a16="http://schemas.microsoft.com/office/drawing/2014/main" id="{14DF60C6-6411-E8A5-C16D-4B68CD071D60}"/>
              </a:ext>
            </a:extLst>
          </p:cNvPr>
          <p:cNvSpPr txBox="1">
            <a:spLocks/>
          </p:cNvSpPr>
          <p:nvPr/>
        </p:nvSpPr>
        <p:spPr>
          <a:xfrm>
            <a:off x="5929743" y="1721831"/>
            <a:ext cx="457203" cy="517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400" dirty="0">
                <a:solidFill>
                  <a:schemeClr val="accent6"/>
                </a:solidFill>
                <a:latin typeface="Lato" panose="020F0502020204030203" pitchFamily="34" charset="0"/>
              </a:rPr>
              <a:t>2)</a:t>
            </a:r>
          </a:p>
        </p:txBody>
      </p:sp>
      <p:sp>
        <p:nvSpPr>
          <p:cNvPr id="15" name="Google Shape;163;p34">
            <a:extLst>
              <a:ext uri="{FF2B5EF4-FFF2-40B4-BE49-F238E27FC236}">
                <a16:creationId xmlns:a16="http://schemas.microsoft.com/office/drawing/2014/main" id="{43070C16-8FB1-4B7F-3A41-2D129DD9088A}"/>
              </a:ext>
            </a:extLst>
          </p:cNvPr>
          <p:cNvSpPr txBox="1">
            <a:spLocks/>
          </p:cNvSpPr>
          <p:nvPr/>
        </p:nvSpPr>
        <p:spPr>
          <a:xfrm>
            <a:off x="5929743" y="2202341"/>
            <a:ext cx="457203" cy="517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400" dirty="0">
                <a:solidFill>
                  <a:schemeClr val="accent6"/>
                </a:solidFill>
                <a:latin typeface="Lato" panose="020F0502020204030203" pitchFamily="34" charset="0"/>
              </a:rPr>
              <a:t>3)</a:t>
            </a:r>
          </a:p>
        </p:txBody>
      </p:sp>
      <p:sp>
        <p:nvSpPr>
          <p:cNvPr id="16" name="Google Shape;163;p34">
            <a:extLst>
              <a:ext uri="{FF2B5EF4-FFF2-40B4-BE49-F238E27FC236}">
                <a16:creationId xmlns:a16="http://schemas.microsoft.com/office/drawing/2014/main" id="{AA3CCA6F-0F62-3D7C-CA38-012A82D8B7DA}"/>
              </a:ext>
            </a:extLst>
          </p:cNvPr>
          <p:cNvSpPr txBox="1">
            <a:spLocks/>
          </p:cNvSpPr>
          <p:nvPr/>
        </p:nvSpPr>
        <p:spPr>
          <a:xfrm>
            <a:off x="5929742" y="3304625"/>
            <a:ext cx="581894" cy="517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400" dirty="0">
                <a:solidFill>
                  <a:schemeClr val="accent6"/>
                </a:solidFill>
                <a:latin typeface="Lato" panose="020F0502020204030203" pitchFamily="34" charset="0"/>
              </a:rPr>
              <a:t>4)*</a:t>
            </a:r>
          </a:p>
        </p:txBody>
      </p:sp>
      <p:sp>
        <p:nvSpPr>
          <p:cNvPr id="17" name="Google Shape;163;p34">
            <a:extLst>
              <a:ext uri="{FF2B5EF4-FFF2-40B4-BE49-F238E27FC236}">
                <a16:creationId xmlns:a16="http://schemas.microsoft.com/office/drawing/2014/main" id="{D8904E9A-DD65-EB9A-E3F0-1F650431D399}"/>
              </a:ext>
            </a:extLst>
          </p:cNvPr>
          <p:cNvSpPr txBox="1">
            <a:spLocks/>
          </p:cNvSpPr>
          <p:nvPr/>
        </p:nvSpPr>
        <p:spPr>
          <a:xfrm>
            <a:off x="5929743" y="4438558"/>
            <a:ext cx="457203" cy="517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400" dirty="0">
                <a:solidFill>
                  <a:schemeClr val="accent6"/>
                </a:solidFill>
                <a:latin typeface="Lato" panose="020F0502020204030203" pitchFamily="34" charset="0"/>
              </a:rPr>
              <a:t>5)</a:t>
            </a:r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DB6E2C41-4C51-BF11-BAA6-EF98BB612644}"/>
              </a:ext>
            </a:extLst>
          </p:cNvPr>
          <p:cNvSpPr/>
          <p:nvPr/>
        </p:nvSpPr>
        <p:spPr>
          <a:xfrm rot="10800000">
            <a:off x="5602364" y="2720205"/>
            <a:ext cx="251181" cy="1718352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B6CB009-97F1-625E-9CDB-DD40D515A12F}"/>
              </a:ext>
            </a:extLst>
          </p:cNvPr>
          <p:cNvSpPr txBox="1"/>
          <p:nvPr/>
        </p:nvSpPr>
        <p:spPr>
          <a:xfrm>
            <a:off x="6712523" y="3375855"/>
            <a:ext cx="2061541" cy="110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MX" dirty="0">
                <a:solidFill>
                  <a:schemeClr val="accent6"/>
                </a:solidFill>
                <a:latin typeface="Lato" panose="020F0502020204030203" pitchFamily="34" charset="0"/>
              </a:rPr>
              <a:t>*Aquí hay una fracción impropia, usamos el método presentado anteriormente</a:t>
            </a:r>
          </a:p>
        </p:txBody>
      </p:sp>
    </p:spTree>
    <p:extLst>
      <p:ext uri="{BB962C8B-B14F-4D97-AF65-F5344CB8AC3E}">
        <p14:creationId xmlns:p14="http://schemas.microsoft.com/office/powerpoint/2010/main" val="390504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Simplificación de raíces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/>
              <p:nvPr/>
            </p:nvSpPr>
            <p:spPr>
              <a:xfrm>
                <a:off x="283465" y="1241321"/>
                <a:ext cx="4787300" cy="38201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800</m:t>
                          </m:r>
                        </m:e>
                      </m:rad>
                    </m:oMath>
                  </m:oMathPara>
                </a14:m>
                <a:endParaRPr lang="es-MX" sz="24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2∗2</m:t>
                          </m:r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5∗5</m:t>
                          </m:r>
                        </m:e>
                      </m:rad>
                    </m:oMath>
                  </m:oMathPara>
                </a14:m>
                <a:endParaRPr lang="es-MX" sz="24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sSup>
                            <m:sSup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MX" sz="24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f>
                            <m:f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f>
                            <m:f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f>
                            <m:f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f>
                            <m:f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MX" sz="24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sSup>
                            <m:sSup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sSup>
                            <m:sSup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</m:e>
                      </m:rad>
                    </m:oMath>
                  </m:oMathPara>
                </a14:m>
                <a:endParaRPr lang="es-MX" sz="240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</m:e>
                      </m:rad>
                    </m:oMath>
                  </m:oMathPara>
                </a14:m>
                <a:endParaRPr lang="es-MX" sz="240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e>
                      </m:rad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5" y="1241321"/>
                <a:ext cx="4787300" cy="3820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163;p34">
            <a:extLst>
              <a:ext uri="{FF2B5EF4-FFF2-40B4-BE49-F238E27FC236}">
                <a16:creationId xmlns:a16="http://schemas.microsoft.com/office/drawing/2014/main" id="{35FFC124-4204-E8BB-1B81-04C7700EBE22}"/>
              </a:ext>
            </a:extLst>
          </p:cNvPr>
          <p:cNvSpPr txBox="1">
            <a:spLocks/>
          </p:cNvSpPr>
          <p:nvPr/>
        </p:nvSpPr>
        <p:spPr>
          <a:xfrm>
            <a:off x="5929744" y="1135978"/>
            <a:ext cx="457203" cy="517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400" dirty="0">
                <a:solidFill>
                  <a:schemeClr val="accent6"/>
                </a:solidFill>
                <a:latin typeface="Lato" panose="020F0502020204030203" pitchFamily="34" charset="0"/>
              </a:rPr>
              <a:t>1)</a:t>
            </a:r>
          </a:p>
        </p:txBody>
      </p:sp>
      <p:sp>
        <p:nvSpPr>
          <p:cNvPr id="14" name="Google Shape;163;p34">
            <a:extLst>
              <a:ext uri="{FF2B5EF4-FFF2-40B4-BE49-F238E27FC236}">
                <a16:creationId xmlns:a16="http://schemas.microsoft.com/office/drawing/2014/main" id="{14DF60C6-6411-E8A5-C16D-4B68CD071D60}"/>
              </a:ext>
            </a:extLst>
          </p:cNvPr>
          <p:cNvSpPr txBox="1">
            <a:spLocks/>
          </p:cNvSpPr>
          <p:nvPr/>
        </p:nvSpPr>
        <p:spPr>
          <a:xfrm>
            <a:off x="5929743" y="1721831"/>
            <a:ext cx="457203" cy="517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400" dirty="0">
                <a:solidFill>
                  <a:schemeClr val="accent6"/>
                </a:solidFill>
                <a:latin typeface="Lato" panose="020F0502020204030203" pitchFamily="34" charset="0"/>
              </a:rPr>
              <a:t>2)</a:t>
            </a:r>
          </a:p>
        </p:txBody>
      </p:sp>
      <p:sp>
        <p:nvSpPr>
          <p:cNvPr id="15" name="Google Shape;163;p34">
            <a:extLst>
              <a:ext uri="{FF2B5EF4-FFF2-40B4-BE49-F238E27FC236}">
                <a16:creationId xmlns:a16="http://schemas.microsoft.com/office/drawing/2014/main" id="{43070C16-8FB1-4B7F-3A41-2D129DD9088A}"/>
              </a:ext>
            </a:extLst>
          </p:cNvPr>
          <p:cNvSpPr txBox="1">
            <a:spLocks/>
          </p:cNvSpPr>
          <p:nvPr/>
        </p:nvSpPr>
        <p:spPr>
          <a:xfrm>
            <a:off x="5929743" y="2202341"/>
            <a:ext cx="457203" cy="517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400" dirty="0">
                <a:solidFill>
                  <a:schemeClr val="accent6"/>
                </a:solidFill>
                <a:latin typeface="Lato" panose="020F0502020204030203" pitchFamily="34" charset="0"/>
              </a:rPr>
              <a:t>3)</a:t>
            </a:r>
          </a:p>
        </p:txBody>
      </p:sp>
      <p:sp>
        <p:nvSpPr>
          <p:cNvPr id="16" name="Google Shape;163;p34">
            <a:extLst>
              <a:ext uri="{FF2B5EF4-FFF2-40B4-BE49-F238E27FC236}">
                <a16:creationId xmlns:a16="http://schemas.microsoft.com/office/drawing/2014/main" id="{AA3CCA6F-0F62-3D7C-CA38-012A82D8B7DA}"/>
              </a:ext>
            </a:extLst>
          </p:cNvPr>
          <p:cNvSpPr txBox="1">
            <a:spLocks/>
          </p:cNvSpPr>
          <p:nvPr/>
        </p:nvSpPr>
        <p:spPr>
          <a:xfrm>
            <a:off x="5929742" y="3304625"/>
            <a:ext cx="581894" cy="517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400" dirty="0">
                <a:solidFill>
                  <a:schemeClr val="accent6"/>
                </a:solidFill>
                <a:latin typeface="Lato" panose="020F0502020204030203" pitchFamily="34" charset="0"/>
              </a:rPr>
              <a:t>4)*</a:t>
            </a:r>
          </a:p>
        </p:txBody>
      </p:sp>
      <p:sp>
        <p:nvSpPr>
          <p:cNvPr id="17" name="Google Shape;163;p34">
            <a:extLst>
              <a:ext uri="{FF2B5EF4-FFF2-40B4-BE49-F238E27FC236}">
                <a16:creationId xmlns:a16="http://schemas.microsoft.com/office/drawing/2014/main" id="{D8904E9A-DD65-EB9A-E3F0-1F650431D399}"/>
              </a:ext>
            </a:extLst>
          </p:cNvPr>
          <p:cNvSpPr txBox="1">
            <a:spLocks/>
          </p:cNvSpPr>
          <p:nvPr/>
        </p:nvSpPr>
        <p:spPr>
          <a:xfrm>
            <a:off x="5929743" y="4438558"/>
            <a:ext cx="457203" cy="517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400" dirty="0">
                <a:solidFill>
                  <a:schemeClr val="accent6"/>
                </a:solidFill>
                <a:latin typeface="Lato" panose="020F0502020204030203" pitchFamily="34" charset="0"/>
              </a:rPr>
              <a:t>5)</a:t>
            </a:r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DB6E2C41-4C51-BF11-BAA6-EF98BB612644}"/>
              </a:ext>
            </a:extLst>
          </p:cNvPr>
          <p:cNvSpPr/>
          <p:nvPr/>
        </p:nvSpPr>
        <p:spPr>
          <a:xfrm rot="10800000">
            <a:off x="5602364" y="2720205"/>
            <a:ext cx="251181" cy="1718352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B6CB009-97F1-625E-9CDB-DD40D515A12F}"/>
              </a:ext>
            </a:extLst>
          </p:cNvPr>
          <p:cNvSpPr txBox="1"/>
          <p:nvPr/>
        </p:nvSpPr>
        <p:spPr>
          <a:xfrm>
            <a:off x="6712523" y="3375855"/>
            <a:ext cx="2061541" cy="110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MX" dirty="0">
                <a:solidFill>
                  <a:schemeClr val="accent6"/>
                </a:solidFill>
                <a:latin typeface="Lato" panose="020F0502020204030203" pitchFamily="34" charset="0"/>
              </a:rPr>
              <a:t>*Aquí hay una fracción impropia, usamos el método presentado anteriormente</a:t>
            </a:r>
          </a:p>
        </p:txBody>
      </p:sp>
    </p:spTree>
    <p:extLst>
      <p:ext uri="{BB962C8B-B14F-4D97-AF65-F5344CB8AC3E}">
        <p14:creationId xmlns:p14="http://schemas.microsoft.com/office/powerpoint/2010/main" val="16963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9" y="224998"/>
            <a:ext cx="5249389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Número racional</a:t>
            </a:r>
          </a:p>
        </p:txBody>
      </p:sp>
      <p:sp>
        <p:nvSpPr>
          <p:cNvPr id="8" name="Google Shape;163;p34">
            <a:extLst>
              <a:ext uri="{FF2B5EF4-FFF2-40B4-BE49-F238E27FC236}">
                <a16:creationId xmlns:a16="http://schemas.microsoft.com/office/drawing/2014/main" id="{FF166317-29C2-95D6-984E-2A01EA56E01E}"/>
              </a:ext>
            </a:extLst>
          </p:cNvPr>
          <p:cNvSpPr txBox="1">
            <a:spLocks/>
          </p:cNvSpPr>
          <p:nvPr/>
        </p:nvSpPr>
        <p:spPr>
          <a:xfrm>
            <a:off x="156329" y="1088387"/>
            <a:ext cx="8360142" cy="462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Número que puede ser expresado como una división </a:t>
            </a: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exacta</a:t>
            </a: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 o </a:t>
            </a: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periódica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1D5CCB1-A1FB-D24E-840C-FB994065F29A}"/>
                  </a:ext>
                </a:extLst>
              </p:cNvPr>
              <p:cNvSpPr txBox="1"/>
              <p:nvPr/>
            </p:nvSpPr>
            <p:spPr>
              <a:xfrm>
                <a:off x="242045" y="1768307"/>
                <a:ext cx="38458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5, 12, 69, 378=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𝑅𝑎𝑐𝑖𝑜𝑛𝑎𝑙</m:t>
                      </m:r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1D5CCB1-A1FB-D24E-840C-FB994065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5" y="1768307"/>
                <a:ext cx="3845859" cy="369332"/>
              </a:xfrm>
              <a:prstGeom prst="rect">
                <a:avLst/>
              </a:prstGeom>
              <a:blipFill>
                <a:blip r:embed="rId3"/>
                <a:stretch>
                  <a:fillRect l="-3011" b="-114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1231184-2715-09E7-3356-B34A8C7E7CA1}"/>
                  </a:ext>
                </a:extLst>
              </p:cNvPr>
              <p:cNvSpPr txBox="1"/>
              <p:nvPr/>
            </p:nvSpPr>
            <p:spPr>
              <a:xfrm>
                <a:off x="242045" y="2393466"/>
                <a:ext cx="50023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1.24, 9.0005, 736.89=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𝑅𝑎𝑐𝑖𝑜𝑛𝑎𝑙</m:t>
                      </m:r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1231184-2715-09E7-3356-B34A8C7E7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5" y="2393466"/>
                <a:ext cx="5002308" cy="369332"/>
              </a:xfrm>
              <a:prstGeom prst="rect">
                <a:avLst/>
              </a:prstGeom>
              <a:blipFill>
                <a:blip r:embed="rId4"/>
                <a:stretch>
                  <a:fillRect l="-2195" b="-1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F07A9C8-F86C-90DE-E59B-4A7632D69ACB}"/>
                  </a:ext>
                </a:extLst>
              </p:cNvPr>
              <p:cNvSpPr txBox="1"/>
              <p:nvPr/>
            </p:nvSpPr>
            <p:spPr>
              <a:xfrm>
                <a:off x="242045" y="2969488"/>
                <a:ext cx="3227296" cy="692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,=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𝑅𝑎𝑐𝑖𝑜𝑛𝑎𝑙</m:t>
                      </m:r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F07A9C8-F86C-90DE-E59B-4A7632D69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5" y="2969488"/>
                <a:ext cx="3227296" cy="692562"/>
              </a:xfrm>
              <a:prstGeom prst="rect">
                <a:avLst/>
              </a:prstGeom>
              <a:blipFill>
                <a:blip r:embed="rId5"/>
                <a:stretch>
                  <a:fillRect l="-1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163;p34">
            <a:extLst>
              <a:ext uri="{FF2B5EF4-FFF2-40B4-BE49-F238E27FC236}">
                <a16:creationId xmlns:a16="http://schemas.microsoft.com/office/drawing/2014/main" id="{7E3AC2E2-635D-0347-9B3C-147022617AFB}"/>
              </a:ext>
            </a:extLst>
          </p:cNvPr>
          <p:cNvSpPr txBox="1">
            <a:spLocks/>
          </p:cNvSpPr>
          <p:nvPr/>
        </p:nvSpPr>
        <p:spPr>
          <a:xfrm>
            <a:off x="2863243" y="3034240"/>
            <a:ext cx="1416424" cy="5630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b="1" i="1" dirty="0">
                <a:solidFill>
                  <a:schemeClr val="accent6"/>
                </a:solidFill>
                <a:latin typeface="Lato" panose="020F0502020204030203" pitchFamily="34" charset="0"/>
              </a:rPr>
              <a:t>¿Por qué?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662D785-25E5-E6B6-7967-233CFE8B8B8B}"/>
                  </a:ext>
                </a:extLst>
              </p:cNvPr>
              <p:cNvSpPr txBox="1"/>
              <p:nvPr/>
            </p:nvSpPr>
            <p:spPr>
              <a:xfrm>
                <a:off x="242045" y="3937676"/>
                <a:ext cx="1226203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662D785-25E5-E6B6-7967-233CFE8B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5" y="3937676"/>
                <a:ext cx="1226203" cy="691471"/>
              </a:xfrm>
              <a:prstGeom prst="rect">
                <a:avLst/>
              </a:prstGeom>
              <a:blipFill>
                <a:blip r:embed="rId6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A5C741A-7081-326E-A7D8-D33C170D7E77}"/>
                  </a:ext>
                </a:extLst>
              </p:cNvPr>
              <p:cNvSpPr txBox="1"/>
              <p:nvPr/>
            </p:nvSpPr>
            <p:spPr>
              <a:xfrm>
                <a:off x="1554820" y="3937675"/>
                <a:ext cx="1226203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=0.25 </m:t>
                      </m:r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A5C741A-7081-326E-A7D8-D33C170D7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820" y="3937675"/>
                <a:ext cx="1226203" cy="691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8E83236-51D5-19B2-4B3D-88609D6E3540}"/>
                  </a:ext>
                </a:extLst>
              </p:cNvPr>
              <p:cNvSpPr txBox="1"/>
              <p:nvPr/>
            </p:nvSpPr>
            <p:spPr>
              <a:xfrm>
                <a:off x="3042961" y="3941033"/>
                <a:ext cx="2102780" cy="692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acc>
                        <m:accPr>
                          <m:chr m:val="̅"/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142857</m:t>
                          </m:r>
                        </m:e>
                      </m:acc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8E83236-51D5-19B2-4B3D-88609D6E3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961" y="3941033"/>
                <a:ext cx="2102780" cy="6925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163;p34">
            <a:extLst>
              <a:ext uri="{FF2B5EF4-FFF2-40B4-BE49-F238E27FC236}">
                <a16:creationId xmlns:a16="http://schemas.microsoft.com/office/drawing/2014/main" id="{5964079B-A307-4C7D-4D8A-0A6408DD9246}"/>
              </a:ext>
            </a:extLst>
          </p:cNvPr>
          <p:cNvSpPr txBox="1">
            <a:spLocks/>
          </p:cNvSpPr>
          <p:nvPr/>
        </p:nvSpPr>
        <p:spPr>
          <a:xfrm>
            <a:off x="5244353" y="3807704"/>
            <a:ext cx="3576916" cy="951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Toda </a:t>
            </a:r>
            <a:r>
              <a:rPr lang="es-MX" sz="1600" b="1" dirty="0">
                <a:solidFill>
                  <a:schemeClr val="accent6"/>
                </a:solidFill>
                <a:latin typeface="Lato" panose="020F0502020204030203" pitchFamily="34" charset="0"/>
              </a:rPr>
              <a:t>fracción</a:t>
            </a:r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 que pueda convertirse en un número decimal </a:t>
            </a:r>
            <a:r>
              <a:rPr lang="es-MX" sz="1600" b="1" dirty="0">
                <a:solidFill>
                  <a:schemeClr val="accent6"/>
                </a:solidFill>
                <a:latin typeface="Lato" panose="020F0502020204030203" pitchFamily="34" charset="0"/>
              </a:rPr>
              <a:t>exacto</a:t>
            </a:r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 o </a:t>
            </a:r>
            <a:r>
              <a:rPr lang="es-MX" sz="1600" b="1" dirty="0">
                <a:solidFill>
                  <a:schemeClr val="accent6"/>
                </a:solidFill>
                <a:latin typeface="Lato" panose="020F0502020204030203" pitchFamily="34" charset="0"/>
              </a:rPr>
              <a:t>periódico</a:t>
            </a:r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 también es racional</a:t>
            </a:r>
            <a:endParaRPr lang="es-MX" sz="1600" b="1" dirty="0">
              <a:solidFill>
                <a:schemeClr val="accent6"/>
              </a:solidFill>
              <a:latin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Simplificación de raíces</a:t>
            </a:r>
          </a:p>
        </p:txBody>
      </p:sp>
      <p:sp>
        <p:nvSpPr>
          <p:cNvPr id="2" name="Google Shape;163;p34">
            <a:extLst>
              <a:ext uri="{FF2B5EF4-FFF2-40B4-BE49-F238E27FC236}">
                <a16:creationId xmlns:a16="http://schemas.microsoft.com/office/drawing/2014/main" id="{A8DA13B6-ED1B-D273-7369-B43B62AF816C}"/>
              </a:ext>
            </a:extLst>
          </p:cNvPr>
          <p:cNvSpPr txBox="1">
            <a:spLocks/>
          </p:cNvSpPr>
          <p:nvPr/>
        </p:nvSpPr>
        <p:spPr>
          <a:xfrm>
            <a:off x="156328" y="1025720"/>
            <a:ext cx="8572036" cy="2735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Método </a:t>
            </a:r>
            <a:r>
              <a:rPr lang="es-MX" sz="2000" b="1" u="sng" dirty="0">
                <a:solidFill>
                  <a:schemeClr val="accent6"/>
                </a:solidFill>
                <a:latin typeface="Lato" panose="020F0502020204030203" pitchFamily="34" charset="0"/>
              </a:rPr>
              <a:t>rápido</a:t>
            </a: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1) Descompone el número en factores de tal manera que uno o varios de los factores sea una </a:t>
            </a: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raíz exacta </a:t>
            </a:r>
          </a:p>
          <a:p>
            <a:pPr>
              <a:lnSpc>
                <a:spcPct val="120000"/>
              </a:lnSpc>
            </a:pPr>
            <a:r>
              <a:rPr lang="es-MX" sz="2000" i="1" dirty="0">
                <a:solidFill>
                  <a:schemeClr val="accent6"/>
                </a:solidFill>
                <a:latin typeface="Lato" panose="020F0502020204030203" pitchFamily="34" charset="0"/>
              </a:rPr>
              <a:t>… (Nos ahorramos el </a:t>
            </a:r>
            <a:r>
              <a:rPr lang="es-MX" sz="2000" b="1" i="1" dirty="0">
                <a:solidFill>
                  <a:schemeClr val="accent6"/>
                </a:solidFill>
                <a:latin typeface="Lato" panose="020F0502020204030203" pitchFamily="34" charset="0"/>
              </a:rPr>
              <a:t>Paso 2</a:t>
            </a:r>
            <a:r>
              <a:rPr lang="es-MX" sz="2000" i="1" dirty="0">
                <a:solidFill>
                  <a:schemeClr val="accent6"/>
                </a:solidFill>
                <a:latin typeface="Lato" panose="020F0502020204030203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3) Separa factores en raíces distintas (propiedad de la multiplicación)</a:t>
            </a:r>
          </a:p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4) Simplifica potencias con la Ley de Exponentes</a:t>
            </a:r>
          </a:p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5) Reagrupa números simplificados</a:t>
            </a:r>
          </a:p>
        </p:txBody>
      </p:sp>
    </p:spTree>
    <p:extLst>
      <p:ext uri="{BB962C8B-B14F-4D97-AF65-F5344CB8AC3E}">
        <p14:creationId xmlns:p14="http://schemas.microsoft.com/office/powerpoint/2010/main" val="3918258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Potencias comunes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6FA3FF94-6BC1-7044-F76D-9EBAB50076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566767"/>
                  </p:ext>
                </p:extLst>
              </p:nvPr>
            </p:nvGraphicFramePr>
            <p:xfrm>
              <a:off x="256903" y="1186361"/>
              <a:ext cx="8299268" cy="37084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524760">
                      <a:extLst>
                        <a:ext uri="{9D8B030D-6E8A-4147-A177-3AD203B41FA5}">
                          <a16:colId xmlns:a16="http://schemas.microsoft.com/office/drawing/2014/main" val="3965663992"/>
                        </a:ext>
                      </a:extLst>
                    </a:gridCol>
                    <a:gridCol w="550748">
                      <a:extLst>
                        <a:ext uri="{9D8B030D-6E8A-4147-A177-3AD203B41FA5}">
                          <a16:colId xmlns:a16="http://schemas.microsoft.com/office/drawing/2014/main" val="3385085708"/>
                        </a:ext>
                      </a:extLst>
                    </a:gridCol>
                    <a:gridCol w="698863">
                      <a:extLst>
                        <a:ext uri="{9D8B030D-6E8A-4147-A177-3AD203B41FA5}">
                          <a16:colId xmlns:a16="http://schemas.microsoft.com/office/drawing/2014/main" val="1638015959"/>
                        </a:ext>
                      </a:extLst>
                    </a:gridCol>
                    <a:gridCol w="803366">
                      <a:extLst>
                        <a:ext uri="{9D8B030D-6E8A-4147-A177-3AD203B41FA5}">
                          <a16:colId xmlns:a16="http://schemas.microsoft.com/office/drawing/2014/main" val="2695911720"/>
                        </a:ext>
                      </a:extLst>
                    </a:gridCol>
                    <a:gridCol w="933994">
                      <a:extLst>
                        <a:ext uri="{9D8B030D-6E8A-4147-A177-3AD203B41FA5}">
                          <a16:colId xmlns:a16="http://schemas.microsoft.com/office/drawing/2014/main" val="479986577"/>
                        </a:ext>
                      </a:extLst>
                    </a:gridCol>
                    <a:gridCol w="1084217">
                      <a:extLst>
                        <a:ext uri="{9D8B030D-6E8A-4147-A177-3AD203B41FA5}">
                          <a16:colId xmlns:a16="http://schemas.microsoft.com/office/drawing/2014/main" val="2778731554"/>
                        </a:ext>
                      </a:extLst>
                    </a:gridCol>
                    <a:gridCol w="881743">
                      <a:extLst>
                        <a:ext uri="{9D8B030D-6E8A-4147-A177-3AD203B41FA5}">
                          <a16:colId xmlns:a16="http://schemas.microsoft.com/office/drawing/2014/main" val="265517549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301033480"/>
                        </a:ext>
                      </a:extLst>
                    </a:gridCol>
                    <a:gridCol w="901337">
                      <a:extLst>
                        <a:ext uri="{9D8B030D-6E8A-4147-A177-3AD203B41FA5}">
                          <a16:colId xmlns:a16="http://schemas.microsoft.com/office/drawing/2014/main" val="950393629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41070717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MX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sz="18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365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512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1024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577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729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6561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19683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59049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5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1024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4096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16384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65536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262144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1048576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13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3125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15625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5514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1296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7776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46656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775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343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2401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16807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117649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4052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512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4096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32768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262144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420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729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6561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59049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531441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233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4737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6FA3FF94-6BC1-7044-F76D-9EBAB50076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566767"/>
                  </p:ext>
                </p:extLst>
              </p:nvPr>
            </p:nvGraphicFramePr>
            <p:xfrm>
              <a:off x="256903" y="1186361"/>
              <a:ext cx="8299268" cy="37084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524760">
                      <a:extLst>
                        <a:ext uri="{9D8B030D-6E8A-4147-A177-3AD203B41FA5}">
                          <a16:colId xmlns:a16="http://schemas.microsoft.com/office/drawing/2014/main" val="3965663992"/>
                        </a:ext>
                      </a:extLst>
                    </a:gridCol>
                    <a:gridCol w="550748">
                      <a:extLst>
                        <a:ext uri="{9D8B030D-6E8A-4147-A177-3AD203B41FA5}">
                          <a16:colId xmlns:a16="http://schemas.microsoft.com/office/drawing/2014/main" val="3385085708"/>
                        </a:ext>
                      </a:extLst>
                    </a:gridCol>
                    <a:gridCol w="698863">
                      <a:extLst>
                        <a:ext uri="{9D8B030D-6E8A-4147-A177-3AD203B41FA5}">
                          <a16:colId xmlns:a16="http://schemas.microsoft.com/office/drawing/2014/main" val="1638015959"/>
                        </a:ext>
                      </a:extLst>
                    </a:gridCol>
                    <a:gridCol w="803366">
                      <a:extLst>
                        <a:ext uri="{9D8B030D-6E8A-4147-A177-3AD203B41FA5}">
                          <a16:colId xmlns:a16="http://schemas.microsoft.com/office/drawing/2014/main" val="2695911720"/>
                        </a:ext>
                      </a:extLst>
                    </a:gridCol>
                    <a:gridCol w="933994">
                      <a:extLst>
                        <a:ext uri="{9D8B030D-6E8A-4147-A177-3AD203B41FA5}">
                          <a16:colId xmlns:a16="http://schemas.microsoft.com/office/drawing/2014/main" val="479986577"/>
                        </a:ext>
                      </a:extLst>
                    </a:gridCol>
                    <a:gridCol w="1084217">
                      <a:extLst>
                        <a:ext uri="{9D8B030D-6E8A-4147-A177-3AD203B41FA5}">
                          <a16:colId xmlns:a16="http://schemas.microsoft.com/office/drawing/2014/main" val="2778731554"/>
                        </a:ext>
                      </a:extLst>
                    </a:gridCol>
                    <a:gridCol w="881743">
                      <a:extLst>
                        <a:ext uri="{9D8B030D-6E8A-4147-A177-3AD203B41FA5}">
                          <a16:colId xmlns:a16="http://schemas.microsoft.com/office/drawing/2014/main" val="265517549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301033480"/>
                        </a:ext>
                      </a:extLst>
                    </a:gridCol>
                    <a:gridCol w="901337">
                      <a:extLst>
                        <a:ext uri="{9D8B030D-6E8A-4147-A177-3AD203B41FA5}">
                          <a16:colId xmlns:a16="http://schemas.microsoft.com/office/drawing/2014/main" val="950393629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41070717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8197" r="-1487209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365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512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1024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577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729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6561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19683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59049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5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1024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4096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16384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65536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262144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1048576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13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3125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15625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5514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1296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7776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46656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775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343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2401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16807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117649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4052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512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4096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32768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262144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420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729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6561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59049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531441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233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4737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66650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Raíces comunes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6FA3FF94-6BC1-7044-F76D-9EBAB50076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7500770"/>
                  </p:ext>
                </p:extLst>
              </p:nvPr>
            </p:nvGraphicFramePr>
            <p:xfrm>
              <a:off x="256902" y="1186361"/>
              <a:ext cx="6868887" cy="3713226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033938">
                      <a:extLst>
                        <a:ext uri="{9D8B030D-6E8A-4147-A177-3AD203B41FA5}">
                          <a16:colId xmlns:a16="http://schemas.microsoft.com/office/drawing/2014/main" val="1413477984"/>
                        </a:ext>
                      </a:extLst>
                    </a:gridCol>
                    <a:gridCol w="1243354">
                      <a:extLst>
                        <a:ext uri="{9D8B030D-6E8A-4147-A177-3AD203B41FA5}">
                          <a16:colId xmlns:a16="http://schemas.microsoft.com/office/drawing/2014/main" val="3385085708"/>
                        </a:ext>
                      </a:extLst>
                    </a:gridCol>
                    <a:gridCol w="1449977">
                      <a:extLst>
                        <a:ext uri="{9D8B030D-6E8A-4147-A177-3AD203B41FA5}">
                          <a16:colId xmlns:a16="http://schemas.microsoft.com/office/drawing/2014/main" val="1638015959"/>
                        </a:ext>
                      </a:extLst>
                    </a:gridCol>
                    <a:gridCol w="1508760">
                      <a:extLst>
                        <a:ext uri="{9D8B030D-6E8A-4147-A177-3AD203B41FA5}">
                          <a16:colId xmlns:a16="http://schemas.microsoft.com/office/drawing/2014/main" val="2695911720"/>
                        </a:ext>
                      </a:extLst>
                    </a:gridCol>
                    <a:gridCol w="1632858">
                      <a:extLst>
                        <a:ext uri="{9D8B030D-6E8A-4147-A177-3AD203B41FA5}">
                          <a16:colId xmlns:a16="http://schemas.microsoft.com/office/drawing/2014/main" val="4799865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s-MX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deg>
                                  <m:e>
                                    <m:r>
                                      <a:rPr lang="es-MX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rad>
                                <m:r>
                                  <a:rPr lang="es-MX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MX" sz="18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365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1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577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1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81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243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5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1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256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1024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13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1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125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625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3125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35514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1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216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1296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7776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8775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1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343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2401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16807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74052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1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512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4096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32768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6420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1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81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729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6561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59049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233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1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1000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s-MX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g>
                                  <m:e>
                                    <m:r>
                                      <a:rPr lang="es-MX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100000</m:t>
                                    </m:r>
                                  </m:e>
                                </m:rad>
                                <m:r>
                                  <a:rPr lang="es-MX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s-MX" sz="1600" dirty="0">
                            <a:solidFill>
                              <a:schemeClr val="bg1"/>
                            </a:solidFill>
                            <a:latin typeface="Lato" panose="020F050202020403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4737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6FA3FF94-6BC1-7044-F76D-9EBAB50076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7500770"/>
                  </p:ext>
                </p:extLst>
              </p:nvPr>
            </p:nvGraphicFramePr>
            <p:xfrm>
              <a:off x="256902" y="1186361"/>
              <a:ext cx="6868887" cy="3713226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033938">
                      <a:extLst>
                        <a:ext uri="{9D8B030D-6E8A-4147-A177-3AD203B41FA5}">
                          <a16:colId xmlns:a16="http://schemas.microsoft.com/office/drawing/2014/main" val="1413477984"/>
                        </a:ext>
                      </a:extLst>
                    </a:gridCol>
                    <a:gridCol w="1243354">
                      <a:extLst>
                        <a:ext uri="{9D8B030D-6E8A-4147-A177-3AD203B41FA5}">
                          <a16:colId xmlns:a16="http://schemas.microsoft.com/office/drawing/2014/main" val="3385085708"/>
                        </a:ext>
                      </a:extLst>
                    </a:gridCol>
                    <a:gridCol w="1449977">
                      <a:extLst>
                        <a:ext uri="{9D8B030D-6E8A-4147-A177-3AD203B41FA5}">
                          <a16:colId xmlns:a16="http://schemas.microsoft.com/office/drawing/2014/main" val="1638015959"/>
                        </a:ext>
                      </a:extLst>
                    </a:gridCol>
                    <a:gridCol w="1508760">
                      <a:extLst>
                        <a:ext uri="{9D8B030D-6E8A-4147-A177-3AD203B41FA5}">
                          <a16:colId xmlns:a16="http://schemas.microsoft.com/office/drawing/2014/main" val="2695911720"/>
                        </a:ext>
                      </a:extLst>
                    </a:gridCol>
                    <a:gridCol w="1632858">
                      <a:extLst>
                        <a:ext uri="{9D8B030D-6E8A-4147-A177-3AD203B41FA5}">
                          <a16:colId xmlns:a16="http://schemas.microsoft.com/office/drawing/2014/main" val="479986577"/>
                        </a:ext>
                      </a:extLst>
                    </a:gridCol>
                  </a:tblGrid>
                  <a:tr h="375666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588" t="-8065" r="-565294" b="-8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365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1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83824" t="-109836" r="-371078" b="-8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157563" t="-109836" r="-218067" b="-8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248178" t="-109836" r="-110121" b="-8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320896" t="-109836" r="-1493" b="-8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577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1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83824" t="-209836" r="-371078" b="-7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157563" t="-209836" r="-218067" b="-7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248178" t="-209836" r="-110121" b="-7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320896" t="-209836" r="-1493" b="-7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355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1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83824" t="-315000" r="-371078" b="-6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157563" t="-315000" r="-218067" b="-6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248178" t="-315000" r="-110121" b="-6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320896" t="-315000" r="-1493" b="-6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134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1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83824" t="-408197" r="-371078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157563" t="-408197" r="-218067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248178" t="-408197" r="-110121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320896" t="-408197" r="-1493" b="-5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5514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1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83824" t="-508197" r="-371078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157563" t="-508197" r="-218067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248178" t="-508197" r="-110121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320896" t="-508197" r="-1493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775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1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83824" t="-608197" r="-371078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157563" t="-608197" r="-218067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248178" t="-608197" r="-110121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320896" t="-608197" r="-1493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4052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1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83824" t="-708197" r="-37107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157563" t="-708197" r="-218067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248178" t="-708197" r="-110121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320896" t="-708197" r="-1493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420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1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83824" t="-808197" r="-371078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157563" t="-808197" r="-218067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248178" t="-808197" r="-110121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320896" t="-808197" r="-1493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233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b="1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83824" t="-908197" r="-371078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157563" t="-908197" r="-21806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248178" t="-908197" r="-110121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320896" t="-908197" r="-1493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4737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3521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Simplificación de raíces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/>
              <p:nvPr/>
            </p:nvSpPr>
            <p:spPr>
              <a:xfrm>
                <a:off x="283465" y="1241321"/>
                <a:ext cx="4191553" cy="2642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4∗3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5" y="1241321"/>
                <a:ext cx="4191553" cy="26425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163;p34">
            <a:extLst>
              <a:ext uri="{FF2B5EF4-FFF2-40B4-BE49-F238E27FC236}">
                <a16:creationId xmlns:a16="http://schemas.microsoft.com/office/drawing/2014/main" id="{35FFC124-4204-E8BB-1B81-04C7700EBE22}"/>
              </a:ext>
            </a:extLst>
          </p:cNvPr>
          <p:cNvSpPr txBox="1">
            <a:spLocks/>
          </p:cNvSpPr>
          <p:nvPr/>
        </p:nvSpPr>
        <p:spPr>
          <a:xfrm>
            <a:off x="5001489" y="1241321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1)</a:t>
            </a:r>
          </a:p>
        </p:txBody>
      </p:sp>
      <p:sp>
        <p:nvSpPr>
          <p:cNvPr id="15" name="Google Shape;163;p34">
            <a:extLst>
              <a:ext uri="{FF2B5EF4-FFF2-40B4-BE49-F238E27FC236}">
                <a16:creationId xmlns:a16="http://schemas.microsoft.com/office/drawing/2014/main" id="{43070C16-8FB1-4B7F-3A41-2D129DD9088A}"/>
              </a:ext>
            </a:extLst>
          </p:cNvPr>
          <p:cNvSpPr txBox="1">
            <a:spLocks/>
          </p:cNvSpPr>
          <p:nvPr/>
        </p:nvSpPr>
        <p:spPr>
          <a:xfrm>
            <a:off x="5001484" y="1882348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3)</a:t>
            </a:r>
          </a:p>
        </p:txBody>
      </p:sp>
      <p:sp>
        <p:nvSpPr>
          <p:cNvPr id="16" name="Google Shape;163;p34">
            <a:extLst>
              <a:ext uri="{FF2B5EF4-FFF2-40B4-BE49-F238E27FC236}">
                <a16:creationId xmlns:a16="http://schemas.microsoft.com/office/drawing/2014/main" id="{AA3CCA6F-0F62-3D7C-CA38-012A82D8B7DA}"/>
              </a:ext>
            </a:extLst>
          </p:cNvPr>
          <p:cNvSpPr txBox="1">
            <a:spLocks/>
          </p:cNvSpPr>
          <p:nvPr/>
        </p:nvSpPr>
        <p:spPr>
          <a:xfrm>
            <a:off x="5001483" y="2523375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4)</a:t>
            </a:r>
          </a:p>
        </p:txBody>
      </p:sp>
      <p:sp>
        <p:nvSpPr>
          <p:cNvPr id="17" name="Google Shape;163;p34">
            <a:extLst>
              <a:ext uri="{FF2B5EF4-FFF2-40B4-BE49-F238E27FC236}">
                <a16:creationId xmlns:a16="http://schemas.microsoft.com/office/drawing/2014/main" id="{D8904E9A-DD65-EB9A-E3F0-1F650431D399}"/>
              </a:ext>
            </a:extLst>
          </p:cNvPr>
          <p:cNvSpPr txBox="1">
            <a:spLocks/>
          </p:cNvSpPr>
          <p:nvPr/>
        </p:nvSpPr>
        <p:spPr>
          <a:xfrm>
            <a:off x="5001483" y="3194997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5)</a:t>
            </a:r>
          </a:p>
        </p:txBody>
      </p:sp>
    </p:spTree>
    <p:extLst>
      <p:ext uri="{BB962C8B-B14F-4D97-AF65-F5344CB8AC3E}">
        <p14:creationId xmlns:p14="http://schemas.microsoft.com/office/powerpoint/2010/main" val="4070361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Simplificación de raíces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/>
              <p:nvPr/>
            </p:nvSpPr>
            <p:spPr>
              <a:xfrm>
                <a:off x="283465" y="1241321"/>
                <a:ext cx="4191553" cy="2724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48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16∗3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5" y="1241321"/>
                <a:ext cx="4191553" cy="2724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163;p34">
            <a:extLst>
              <a:ext uri="{FF2B5EF4-FFF2-40B4-BE49-F238E27FC236}">
                <a16:creationId xmlns:a16="http://schemas.microsoft.com/office/drawing/2014/main" id="{35FFC124-4204-E8BB-1B81-04C7700EBE22}"/>
              </a:ext>
            </a:extLst>
          </p:cNvPr>
          <p:cNvSpPr txBox="1">
            <a:spLocks/>
          </p:cNvSpPr>
          <p:nvPr/>
        </p:nvSpPr>
        <p:spPr>
          <a:xfrm>
            <a:off x="5001489" y="1241321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1)</a:t>
            </a:r>
          </a:p>
        </p:txBody>
      </p:sp>
      <p:sp>
        <p:nvSpPr>
          <p:cNvPr id="15" name="Google Shape;163;p34">
            <a:extLst>
              <a:ext uri="{FF2B5EF4-FFF2-40B4-BE49-F238E27FC236}">
                <a16:creationId xmlns:a16="http://schemas.microsoft.com/office/drawing/2014/main" id="{43070C16-8FB1-4B7F-3A41-2D129DD9088A}"/>
              </a:ext>
            </a:extLst>
          </p:cNvPr>
          <p:cNvSpPr txBox="1">
            <a:spLocks/>
          </p:cNvSpPr>
          <p:nvPr/>
        </p:nvSpPr>
        <p:spPr>
          <a:xfrm>
            <a:off x="5001484" y="1882348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3)</a:t>
            </a:r>
          </a:p>
        </p:txBody>
      </p:sp>
      <p:sp>
        <p:nvSpPr>
          <p:cNvPr id="16" name="Google Shape;163;p34">
            <a:extLst>
              <a:ext uri="{FF2B5EF4-FFF2-40B4-BE49-F238E27FC236}">
                <a16:creationId xmlns:a16="http://schemas.microsoft.com/office/drawing/2014/main" id="{AA3CCA6F-0F62-3D7C-CA38-012A82D8B7DA}"/>
              </a:ext>
            </a:extLst>
          </p:cNvPr>
          <p:cNvSpPr txBox="1">
            <a:spLocks/>
          </p:cNvSpPr>
          <p:nvPr/>
        </p:nvSpPr>
        <p:spPr>
          <a:xfrm>
            <a:off x="5001483" y="2523375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4)</a:t>
            </a:r>
          </a:p>
        </p:txBody>
      </p:sp>
      <p:sp>
        <p:nvSpPr>
          <p:cNvPr id="17" name="Google Shape;163;p34">
            <a:extLst>
              <a:ext uri="{FF2B5EF4-FFF2-40B4-BE49-F238E27FC236}">
                <a16:creationId xmlns:a16="http://schemas.microsoft.com/office/drawing/2014/main" id="{D8904E9A-DD65-EB9A-E3F0-1F650431D399}"/>
              </a:ext>
            </a:extLst>
          </p:cNvPr>
          <p:cNvSpPr txBox="1">
            <a:spLocks/>
          </p:cNvSpPr>
          <p:nvPr/>
        </p:nvSpPr>
        <p:spPr>
          <a:xfrm>
            <a:off x="5001483" y="3194997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5)</a:t>
            </a:r>
          </a:p>
        </p:txBody>
      </p:sp>
    </p:spTree>
    <p:extLst>
      <p:ext uri="{BB962C8B-B14F-4D97-AF65-F5344CB8AC3E}">
        <p14:creationId xmlns:p14="http://schemas.microsoft.com/office/powerpoint/2010/main" val="4018503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Simplificación de raíces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/>
              <p:nvPr/>
            </p:nvSpPr>
            <p:spPr>
              <a:xfrm>
                <a:off x="283465" y="1241321"/>
                <a:ext cx="4191553" cy="2760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45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9∗5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5" y="1241321"/>
                <a:ext cx="4191553" cy="27606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163;p34">
            <a:extLst>
              <a:ext uri="{FF2B5EF4-FFF2-40B4-BE49-F238E27FC236}">
                <a16:creationId xmlns:a16="http://schemas.microsoft.com/office/drawing/2014/main" id="{35FFC124-4204-E8BB-1B81-04C7700EBE22}"/>
              </a:ext>
            </a:extLst>
          </p:cNvPr>
          <p:cNvSpPr txBox="1">
            <a:spLocks/>
          </p:cNvSpPr>
          <p:nvPr/>
        </p:nvSpPr>
        <p:spPr>
          <a:xfrm>
            <a:off x="5001489" y="1241321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1)</a:t>
            </a:r>
          </a:p>
        </p:txBody>
      </p:sp>
      <p:sp>
        <p:nvSpPr>
          <p:cNvPr id="15" name="Google Shape;163;p34">
            <a:extLst>
              <a:ext uri="{FF2B5EF4-FFF2-40B4-BE49-F238E27FC236}">
                <a16:creationId xmlns:a16="http://schemas.microsoft.com/office/drawing/2014/main" id="{43070C16-8FB1-4B7F-3A41-2D129DD9088A}"/>
              </a:ext>
            </a:extLst>
          </p:cNvPr>
          <p:cNvSpPr txBox="1">
            <a:spLocks/>
          </p:cNvSpPr>
          <p:nvPr/>
        </p:nvSpPr>
        <p:spPr>
          <a:xfrm>
            <a:off x="5001484" y="1882348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3)</a:t>
            </a:r>
          </a:p>
        </p:txBody>
      </p:sp>
      <p:sp>
        <p:nvSpPr>
          <p:cNvPr id="16" name="Google Shape;163;p34">
            <a:extLst>
              <a:ext uri="{FF2B5EF4-FFF2-40B4-BE49-F238E27FC236}">
                <a16:creationId xmlns:a16="http://schemas.microsoft.com/office/drawing/2014/main" id="{AA3CCA6F-0F62-3D7C-CA38-012A82D8B7DA}"/>
              </a:ext>
            </a:extLst>
          </p:cNvPr>
          <p:cNvSpPr txBox="1">
            <a:spLocks/>
          </p:cNvSpPr>
          <p:nvPr/>
        </p:nvSpPr>
        <p:spPr>
          <a:xfrm>
            <a:off x="5001483" y="2523375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4)</a:t>
            </a:r>
          </a:p>
        </p:txBody>
      </p:sp>
      <p:sp>
        <p:nvSpPr>
          <p:cNvPr id="17" name="Google Shape;163;p34">
            <a:extLst>
              <a:ext uri="{FF2B5EF4-FFF2-40B4-BE49-F238E27FC236}">
                <a16:creationId xmlns:a16="http://schemas.microsoft.com/office/drawing/2014/main" id="{D8904E9A-DD65-EB9A-E3F0-1F650431D399}"/>
              </a:ext>
            </a:extLst>
          </p:cNvPr>
          <p:cNvSpPr txBox="1">
            <a:spLocks/>
          </p:cNvSpPr>
          <p:nvPr/>
        </p:nvSpPr>
        <p:spPr>
          <a:xfrm>
            <a:off x="5001483" y="3194997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5)</a:t>
            </a:r>
          </a:p>
        </p:txBody>
      </p:sp>
    </p:spTree>
    <p:extLst>
      <p:ext uri="{BB962C8B-B14F-4D97-AF65-F5344CB8AC3E}">
        <p14:creationId xmlns:p14="http://schemas.microsoft.com/office/powerpoint/2010/main" val="1034782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Simplificación de raíces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/>
              <p:nvPr/>
            </p:nvSpPr>
            <p:spPr>
              <a:xfrm>
                <a:off x="283465" y="1241321"/>
                <a:ext cx="4191553" cy="2724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1200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400∗3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400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=20∗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5" y="1241321"/>
                <a:ext cx="4191553" cy="2724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163;p34">
            <a:extLst>
              <a:ext uri="{FF2B5EF4-FFF2-40B4-BE49-F238E27FC236}">
                <a16:creationId xmlns:a16="http://schemas.microsoft.com/office/drawing/2014/main" id="{35FFC124-4204-E8BB-1B81-04C7700EBE22}"/>
              </a:ext>
            </a:extLst>
          </p:cNvPr>
          <p:cNvSpPr txBox="1">
            <a:spLocks/>
          </p:cNvSpPr>
          <p:nvPr/>
        </p:nvSpPr>
        <p:spPr>
          <a:xfrm>
            <a:off x="5001489" y="1241321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1)</a:t>
            </a:r>
          </a:p>
        </p:txBody>
      </p:sp>
      <p:sp>
        <p:nvSpPr>
          <p:cNvPr id="15" name="Google Shape;163;p34">
            <a:extLst>
              <a:ext uri="{FF2B5EF4-FFF2-40B4-BE49-F238E27FC236}">
                <a16:creationId xmlns:a16="http://schemas.microsoft.com/office/drawing/2014/main" id="{43070C16-8FB1-4B7F-3A41-2D129DD9088A}"/>
              </a:ext>
            </a:extLst>
          </p:cNvPr>
          <p:cNvSpPr txBox="1">
            <a:spLocks/>
          </p:cNvSpPr>
          <p:nvPr/>
        </p:nvSpPr>
        <p:spPr>
          <a:xfrm>
            <a:off x="5001484" y="1882348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3)</a:t>
            </a:r>
          </a:p>
        </p:txBody>
      </p:sp>
      <p:sp>
        <p:nvSpPr>
          <p:cNvPr id="16" name="Google Shape;163;p34">
            <a:extLst>
              <a:ext uri="{FF2B5EF4-FFF2-40B4-BE49-F238E27FC236}">
                <a16:creationId xmlns:a16="http://schemas.microsoft.com/office/drawing/2014/main" id="{AA3CCA6F-0F62-3D7C-CA38-012A82D8B7DA}"/>
              </a:ext>
            </a:extLst>
          </p:cNvPr>
          <p:cNvSpPr txBox="1">
            <a:spLocks/>
          </p:cNvSpPr>
          <p:nvPr/>
        </p:nvSpPr>
        <p:spPr>
          <a:xfrm>
            <a:off x="5001483" y="2523375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4)</a:t>
            </a:r>
          </a:p>
        </p:txBody>
      </p:sp>
      <p:sp>
        <p:nvSpPr>
          <p:cNvPr id="17" name="Google Shape;163;p34">
            <a:extLst>
              <a:ext uri="{FF2B5EF4-FFF2-40B4-BE49-F238E27FC236}">
                <a16:creationId xmlns:a16="http://schemas.microsoft.com/office/drawing/2014/main" id="{D8904E9A-DD65-EB9A-E3F0-1F650431D399}"/>
              </a:ext>
            </a:extLst>
          </p:cNvPr>
          <p:cNvSpPr txBox="1">
            <a:spLocks/>
          </p:cNvSpPr>
          <p:nvPr/>
        </p:nvSpPr>
        <p:spPr>
          <a:xfrm>
            <a:off x="5001483" y="3194997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5)</a:t>
            </a:r>
          </a:p>
        </p:txBody>
      </p:sp>
    </p:spTree>
    <p:extLst>
      <p:ext uri="{BB962C8B-B14F-4D97-AF65-F5344CB8AC3E}">
        <p14:creationId xmlns:p14="http://schemas.microsoft.com/office/powerpoint/2010/main" val="1161095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Simplificación de raíces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/>
              <p:nvPr/>
            </p:nvSpPr>
            <p:spPr>
              <a:xfrm>
                <a:off x="283465" y="1241321"/>
                <a:ext cx="4191553" cy="2724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324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27∗12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27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3∗</m:t>
                      </m:r>
                      <m:rad>
                        <m:rad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ad>
                        <m:rad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e>
                      </m:rad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5" y="1241321"/>
                <a:ext cx="4191553" cy="2724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163;p34">
            <a:extLst>
              <a:ext uri="{FF2B5EF4-FFF2-40B4-BE49-F238E27FC236}">
                <a16:creationId xmlns:a16="http://schemas.microsoft.com/office/drawing/2014/main" id="{35FFC124-4204-E8BB-1B81-04C7700EBE22}"/>
              </a:ext>
            </a:extLst>
          </p:cNvPr>
          <p:cNvSpPr txBox="1">
            <a:spLocks/>
          </p:cNvSpPr>
          <p:nvPr/>
        </p:nvSpPr>
        <p:spPr>
          <a:xfrm>
            <a:off x="5001489" y="1241321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1)</a:t>
            </a:r>
          </a:p>
        </p:txBody>
      </p:sp>
      <p:sp>
        <p:nvSpPr>
          <p:cNvPr id="15" name="Google Shape;163;p34">
            <a:extLst>
              <a:ext uri="{FF2B5EF4-FFF2-40B4-BE49-F238E27FC236}">
                <a16:creationId xmlns:a16="http://schemas.microsoft.com/office/drawing/2014/main" id="{43070C16-8FB1-4B7F-3A41-2D129DD9088A}"/>
              </a:ext>
            </a:extLst>
          </p:cNvPr>
          <p:cNvSpPr txBox="1">
            <a:spLocks/>
          </p:cNvSpPr>
          <p:nvPr/>
        </p:nvSpPr>
        <p:spPr>
          <a:xfrm>
            <a:off x="5001484" y="1882348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3)</a:t>
            </a:r>
          </a:p>
        </p:txBody>
      </p:sp>
      <p:sp>
        <p:nvSpPr>
          <p:cNvPr id="16" name="Google Shape;163;p34">
            <a:extLst>
              <a:ext uri="{FF2B5EF4-FFF2-40B4-BE49-F238E27FC236}">
                <a16:creationId xmlns:a16="http://schemas.microsoft.com/office/drawing/2014/main" id="{AA3CCA6F-0F62-3D7C-CA38-012A82D8B7DA}"/>
              </a:ext>
            </a:extLst>
          </p:cNvPr>
          <p:cNvSpPr txBox="1">
            <a:spLocks/>
          </p:cNvSpPr>
          <p:nvPr/>
        </p:nvSpPr>
        <p:spPr>
          <a:xfrm>
            <a:off x="5001483" y="2523375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4)</a:t>
            </a:r>
          </a:p>
        </p:txBody>
      </p:sp>
      <p:sp>
        <p:nvSpPr>
          <p:cNvPr id="17" name="Google Shape;163;p34">
            <a:extLst>
              <a:ext uri="{FF2B5EF4-FFF2-40B4-BE49-F238E27FC236}">
                <a16:creationId xmlns:a16="http://schemas.microsoft.com/office/drawing/2014/main" id="{D8904E9A-DD65-EB9A-E3F0-1F650431D399}"/>
              </a:ext>
            </a:extLst>
          </p:cNvPr>
          <p:cNvSpPr txBox="1">
            <a:spLocks/>
          </p:cNvSpPr>
          <p:nvPr/>
        </p:nvSpPr>
        <p:spPr>
          <a:xfrm>
            <a:off x="5001483" y="3194997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5)</a:t>
            </a:r>
          </a:p>
        </p:txBody>
      </p:sp>
    </p:spTree>
    <p:extLst>
      <p:ext uri="{BB962C8B-B14F-4D97-AF65-F5344CB8AC3E}">
        <p14:creationId xmlns:p14="http://schemas.microsoft.com/office/powerpoint/2010/main" val="2324256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Simplificación de raíces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/>
              <p:nvPr/>
            </p:nvSpPr>
            <p:spPr>
              <a:xfrm>
                <a:off x="283465" y="1241321"/>
                <a:ext cx="4191553" cy="2724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800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16∗50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2∗</m:t>
                      </m:r>
                      <m:rad>
                        <m:rad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e>
                      </m:rad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EE1E38-0C5C-B3D2-0A38-0EA24F89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5" y="1241321"/>
                <a:ext cx="4191553" cy="2724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163;p34">
            <a:extLst>
              <a:ext uri="{FF2B5EF4-FFF2-40B4-BE49-F238E27FC236}">
                <a16:creationId xmlns:a16="http://schemas.microsoft.com/office/drawing/2014/main" id="{35FFC124-4204-E8BB-1B81-04C7700EBE22}"/>
              </a:ext>
            </a:extLst>
          </p:cNvPr>
          <p:cNvSpPr txBox="1">
            <a:spLocks/>
          </p:cNvSpPr>
          <p:nvPr/>
        </p:nvSpPr>
        <p:spPr>
          <a:xfrm>
            <a:off x="5001489" y="1241321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1)</a:t>
            </a:r>
          </a:p>
        </p:txBody>
      </p:sp>
      <p:sp>
        <p:nvSpPr>
          <p:cNvPr id="15" name="Google Shape;163;p34">
            <a:extLst>
              <a:ext uri="{FF2B5EF4-FFF2-40B4-BE49-F238E27FC236}">
                <a16:creationId xmlns:a16="http://schemas.microsoft.com/office/drawing/2014/main" id="{43070C16-8FB1-4B7F-3A41-2D129DD9088A}"/>
              </a:ext>
            </a:extLst>
          </p:cNvPr>
          <p:cNvSpPr txBox="1">
            <a:spLocks/>
          </p:cNvSpPr>
          <p:nvPr/>
        </p:nvSpPr>
        <p:spPr>
          <a:xfrm>
            <a:off x="5001484" y="1882348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3)</a:t>
            </a:r>
          </a:p>
        </p:txBody>
      </p:sp>
      <p:sp>
        <p:nvSpPr>
          <p:cNvPr id="16" name="Google Shape;163;p34">
            <a:extLst>
              <a:ext uri="{FF2B5EF4-FFF2-40B4-BE49-F238E27FC236}">
                <a16:creationId xmlns:a16="http://schemas.microsoft.com/office/drawing/2014/main" id="{AA3CCA6F-0F62-3D7C-CA38-012A82D8B7DA}"/>
              </a:ext>
            </a:extLst>
          </p:cNvPr>
          <p:cNvSpPr txBox="1">
            <a:spLocks/>
          </p:cNvSpPr>
          <p:nvPr/>
        </p:nvSpPr>
        <p:spPr>
          <a:xfrm>
            <a:off x="5001483" y="2523375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4)</a:t>
            </a:r>
          </a:p>
        </p:txBody>
      </p:sp>
      <p:sp>
        <p:nvSpPr>
          <p:cNvPr id="17" name="Google Shape;163;p34">
            <a:extLst>
              <a:ext uri="{FF2B5EF4-FFF2-40B4-BE49-F238E27FC236}">
                <a16:creationId xmlns:a16="http://schemas.microsoft.com/office/drawing/2014/main" id="{D8904E9A-DD65-EB9A-E3F0-1F650431D399}"/>
              </a:ext>
            </a:extLst>
          </p:cNvPr>
          <p:cNvSpPr txBox="1">
            <a:spLocks/>
          </p:cNvSpPr>
          <p:nvPr/>
        </p:nvSpPr>
        <p:spPr>
          <a:xfrm>
            <a:off x="5001483" y="3194997"/>
            <a:ext cx="623455" cy="689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200" dirty="0">
                <a:solidFill>
                  <a:schemeClr val="accent6"/>
                </a:solidFill>
                <a:latin typeface="Lato" panose="020F0502020204030203" pitchFamily="34" charset="0"/>
              </a:rPr>
              <a:t>5)</a:t>
            </a:r>
          </a:p>
        </p:txBody>
      </p:sp>
    </p:spTree>
    <p:extLst>
      <p:ext uri="{BB962C8B-B14F-4D97-AF65-F5344CB8AC3E}">
        <p14:creationId xmlns:p14="http://schemas.microsoft.com/office/powerpoint/2010/main" val="3619778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Simplificación de raíces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D2C6B46-5479-32E8-3952-BEF787391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037930"/>
              </p:ext>
            </p:extLst>
          </p:nvPr>
        </p:nvGraphicFramePr>
        <p:xfrm>
          <a:off x="332509" y="1364096"/>
          <a:ext cx="8229600" cy="1798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7217">
                  <a:extLst>
                    <a:ext uri="{9D8B030D-6E8A-4147-A177-3AD203B41FA5}">
                      <a16:colId xmlns:a16="http://schemas.microsoft.com/office/drawing/2014/main" val="1388558747"/>
                    </a:ext>
                  </a:extLst>
                </a:gridCol>
                <a:gridCol w="3055619">
                  <a:extLst>
                    <a:ext uri="{9D8B030D-6E8A-4147-A177-3AD203B41FA5}">
                      <a16:colId xmlns:a16="http://schemas.microsoft.com/office/drawing/2014/main" val="663741880"/>
                    </a:ext>
                  </a:extLst>
                </a:gridCol>
                <a:gridCol w="3546764">
                  <a:extLst>
                    <a:ext uri="{9D8B030D-6E8A-4147-A177-3AD203B41FA5}">
                      <a16:colId xmlns:a16="http://schemas.microsoft.com/office/drawing/2014/main" val="3190984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sz="2000" b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b="1" dirty="0">
                          <a:latin typeface="Lato" panose="020F0502020204030203" pitchFamily="34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b="1" dirty="0">
                          <a:latin typeface="Lato" panose="020F0502020204030203" pitchFamily="34" charset="0"/>
                        </a:rPr>
                        <a:t>Rápidos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39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000" b="1" dirty="0">
                          <a:latin typeface="Lato" panose="020F0502020204030203" pitchFamily="34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b="0" dirty="0">
                          <a:latin typeface="Lato" panose="020F0502020204030203" pitchFamily="34" charset="0"/>
                        </a:rPr>
                        <a:t>Procedimiento claro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b="0" dirty="0">
                          <a:latin typeface="Lato" panose="020F0502020204030203" pitchFamily="34" charset="0"/>
                        </a:rPr>
                        <a:t>Rápido de realizar</a:t>
                      </a:r>
                    </a:p>
                    <a:p>
                      <a:r>
                        <a:rPr lang="es-MX" sz="2000" b="0" dirty="0">
                          <a:latin typeface="Lato" panose="020F0502020204030203" pitchFamily="34" charset="0"/>
                        </a:rPr>
                        <a:t>Procedimiento largo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83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000" b="1" dirty="0">
                          <a:latin typeface="Lato" panose="020F0502020204030203" pitchFamily="34" charset="0"/>
                        </a:rPr>
                        <a:t>Contras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b="0" dirty="0">
                          <a:latin typeface="Lato" panose="020F0502020204030203" pitchFamily="34" charset="0"/>
                        </a:rPr>
                        <a:t>Lento de realizar</a:t>
                      </a:r>
                    </a:p>
                    <a:p>
                      <a:r>
                        <a:rPr lang="es-MX" sz="2000" b="0" dirty="0">
                          <a:latin typeface="Lato" panose="020F0502020204030203" pitchFamily="34" charset="0"/>
                        </a:rPr>
                        <a:t>Procedimiento largo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b="0" dirty="0">
                          <a:latin typeface="Lato" panose="020F0502020204030203" pitchFamily="34" charset="0"/>
                        </a:rPr>
                        <a:t>Requiere saberse las potencias de memoria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6411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AB9DCC9-DD30-228E-C9E0-1F2CF95781F5}"/>
                  </a:ext>
                </a:extLst>
              </p:cNvPr>
              <p:cNvSpPr txBox="1"/>
              <p:nvPr/>
            </p:nvSpPr>
            <p:spPr>
              <a:xfrm>
                <a:off x="332509" y="3430339"/>
                <a:ext cx="810304" cy="5824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MX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45</m:t>
                        </m:r>
                      </m:e>
                    </m:rad>
                  </m:oMath>
                </a14:m>
                <a:r>
                  <a:rPr lang="es-MX" sz="3200" b="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AB9DCC9-DD30-228E-C9E0-1F2CF957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3430339"/>
                <a:ext cx="810304" cy="582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67609DF-B8A1-7B3A-A1C2-A6B97365EEFE}"/>
                  </a:ext>
                </a:extLst>
              </p:cNvPr>
              <p:cNvSpPr txBox="1"/>
              <p:nvPr/>
            </p:nvSpPr>
            <p:spPr>
              <a:xfrm>
                <a:off x="332509" y="4174263"/>
                <a:ext cx="1108364" cy="660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800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67609DF-B8A1-7B3A-A1C2-A6B97365E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4174263"/>
                <a:ext cx="1108364" cy="660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63;p34">
            <a:extLst>
              <a:ext uri="{FF2B5EF4-FFF2-40B4-BE49-F238E27FC236}">
                <a16:creationId xmlns:a16="http://schemas.microsoft.com/office/drawing/2014/main" id="{6B9E4072-4A1B-3726-CA32-07EAA4641B0C}"/>
              </a:ext>
            </a:extLst>
          </p:cNvPr>
          <p:cNvSpPr txBox="1">
            <a:spLocks/>
          </p:cNvSpPr>
          <p:nvPr/>
        </p:nvSpPr>
        <p:spPr>
          <a:xfrm>
            <a:off x="1296622" y="3430339"/>
            <a:ext cx="3961178" cy="582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Necesitas un número que sea resultado de una potencia </a:t>
            </a:r>
            <a:r>
              <a:rPr lang="es-MX" sz="1600" b="1" dirty="0">
                <a:solidFill>
                  <a:schemeClr val="accent6"/>
                </a:solidFill>
                <a:latin typeface="Lato" panose="020F0502020204030203" pitchFamily="34" charset="0"/>
              </a:rPr>
              <a:t>cuadrada </a:t>
            </a:r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y divisor de </a:t>
            </a:r>
            <a:r>
              <a:rPr lang="es-MX" sz="1600" b="1" dirty="0">
                <a:solidFill>
                  <a:schemeClr val="accent6"/>
                </a:solidFill>
                <a:latin typeface="Lato" panose="020F0502020204030203" pitchFamily="34" charset="0"/>
              </a:rPr>
              <a:t>45 </a:t>
            </a:r>
          </a:p>
        </p:txBody>
      </p:sp>
      <p:sp>
        <p:nvSpPr>
          <p:cNvPr id="8" name="Google Shape;163;p34">
            <a:extLst>
              <a:ext uri="{FF2B5EF4-FFF2-40B4-BE49-F238E27FC236}">
                <a16:creationId xmlns:a16="http://schemas.microsoft.com/office/drawing/2014/main" id="{8DE9B337-3DA4-5244-4EC3-F26937A0AE8F}"/>
              </a:ext>
            </a:extLst>
          </p:cNvPr>
          <p:cNvSpPr txBox="1">
            <a:spLocks/>
          </p:cNvSpPr>
          <p:nvPr/>
        </p:nvSpPr>
        <p:spPr>
          <a:xfrm>
            <a:off x="1583492" y="4174263"/>
            <a:ext cx="4124581" cy="660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Necesitas un número que sea resultado de una potencia </a:t>
            </a:r>
            <a:r>
              <a:rPr lang="es-MX" sz="1600" b="1" dirty="0">
                <a:solidFill>
                  <a:schemeClr val="accent6"/>
                </a:solidFill>
                <a:latin typeface="Lato" panose="020F0502020204030203" pitchFamily="34" charset="0"/>
              </a:rPr>
              <a:t>a la cuarta </a:t>
            </a:r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y divisor de </a:t>
            </a:r>
            <a:r>
              <a:rPr lang="es-MX" sz="1600" b="1" dirty="0">
                <a:solidFill>
                  <a:schemeClr val="accent6"/>
                </a:solidFill>
                <a:latin typeface="Lato" panose="020F0502020204030203" pitchFamily="34" charset="0"/>
              </a:rPr>
              <a:t>800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E657FA9-752F-82EB-7B15-8091B664EF55}"/>
                  </a:ext>
                </a:extLst>
              </p:cNvPr>
              <p:cNvSpPr txBox="1"/>
              <p:nvPr/>
            </p:nvSpPr>
            <p:spPr>
              <a:xfrm>
                <a:off x="5971309" y="3476377"/>
                <a:ext cx="1330036" cy="536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s-MX" sz="3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9=</m:t>
                    </m:r>
                    <m:sSup>
                      <m:sSupPr>
                        <m:ctrlPr>
                          <a:rPr lang="es-MX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s-MX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3200" b="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E657FA9-752F-82EB-7B15-8091B664E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309" y="3476377"/>
                <a:ext cx="1330036" cy="536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076C91D-5D8E-0568-D2F9-96906BA1A816}"/>
                  </a:ext>
                </a:extLst>
              </p:cNvPr>
              <p:cNvSpPr txBox="1"/>
              <p:nvPr/>
            </p:nvSpPr>
            <p:spPr>
              <a:xfrm>
                <a:off x="5971309" y="4236299"/>
                <a:ext cx="1530927" cy="536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s-MX" sz="32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s-MX" sz="3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s-MX" sz="3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MX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MX" sz="3200" b="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076C91D-5D8E-0568-D2F9-96906BA1A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309" y="4236299"/>
                <a:ext cx="1530927" cy="536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06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9" y="224998"/>
            <a:ext cx="5249389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Número racional</a:t>
            </a:r>
          </a:p>
        </p:txBody>
      </p:sp>
      <p:sp>
        <p:nvSpPr>
          <p:cNvPr id="8" name="Google Shape;163;p34">
            <a:extLst>
              <a:ext uri="{FF2B5EF4-FFF2-40B4-BE49-F238E27FC236}">
                <a16:creationId xmlns:a16="http://schemas.microsoft.com/office/drawing/2014/main" id="{FF166317-29C2-95D6-984E-2A01EA56E01E}"/>
              </a:ext>
            </a:extLst>
          </p:cNvPr>
          <p:cNvSpPr txBox="1">
            <a:spLocks/>
          </p:cNvSpPr>
          <p:nvPr/>
        </p:nvSpPr>
        <p:spPr>
          <a:xfrm>
            <a:off x="156329" y="1088387"/>
            <a:ext cx="8360142" cy="462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Número que puede ser expresado como una división </a:t>
            </a: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exacta</a:t>
            </a: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 o </a:t>
            </a: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periódica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1D5CCB1-A1FB-D24E-840C-FB994065F29A}"/>
                  </a:ext>
                </a:extLst>
              </p:cNvPr>
              <p:cNvSpPr txBox="1"/>
              <p:nvPr/>
            </p:nvSpPr>
            <p:spPr>
              <a:xfrm>
                <a:off x="242045" y="1768307"/>
                <a:ext cx="38458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5, 12, 69, 378=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𝑅𝑎𝑐𝑖𝑜𝑛𝑎𝑙</m:t>
                      </m:r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1D5CCB1-A1FB-D24E-840C-FB994065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5" y="1768307"/>
                <a:ext cx="3845859" cy="369332"/>
              </a:xfrm>
              <a:prstGeom prst="rect">
                <a:avLst/>
              </a:prstGeom>
              <a:blipFill>
                <a:blip r:embed="rId3"/>
                <a:stretch>
                  <a:fillRect l="-3011" b="-114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1231184-2715-09E7-3356-B34A8C7E7CA1}"/>
                  </a:ext>
                </a:extLst>
              </p:cNvPr>
              <p:cNvSpPr txBox="1"/>
              <p:nvPr/>
            </p:nvSpPr>
            <p:spPr>
              <a:xfrm>
                <a:off x="242045" y="2393466"/>
                <a:ext cx="50023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1.24, 9.0005, 736.89=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𝑅𝑎𝑐𝑖𝑜𝑛𝑎𝑙</m:t>
                      </m:r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1231184-2715-09E7-3356-B34A8C7E7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5" y="2393466"/>
                <a:ext cx="5002308" cy="369332"/>
              </a:xfrm>
              <a:prstGeom prst="rect">
                <a:avLst/>
              </a:prstGeom>
              <a:blipFill>
                <a:blip r:embed="rId4"/>
                <a:stretch>
                  <a:fillRect l="-2195" b="-1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F07A9C8-F86C-90DE-E59B-4A7632D69ACB}"/>
                  </a:ext>
                </a:extLst>
              </p:cNvPr>
              <p:cNvSpPr txBox="1"/>
              <p:nvPr/>
            </p:nvSpPr>
            <p:spPr>
              <a:xfrm>
                <a:off x="242045" y="2969488"/>
                <a:ext cx="3227296" cy="692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,=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𝑅𝑎𝑐𝑖𝑜𝑛𝑎𝑙</m:t>
                      </m:r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F07A9C8-F86C-90DE-E59B-4A7632D69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5" y="2969488"/>
                <a:ext cx="3227296" cy="692562"/>
              </a:xfrm>
              <a:prstGeom prst="rect">
                <a:avLst/>
              </a:prstGeom>
              <a:blipFill>
                <a:blip r:embed="rId5"/>
                <a:stretch>
                  <a:fillRect l="-1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163;p34">
            <a:extLst>
              <a:ext uri="{FF2B5EF4-FFF2-40B4-BE49-F238E27FC236}">
                <a16:creationId xmlns:a16="http://schemas.microsoft.com/office/drawing/2014/main" id="{7E3AC2E2-635D-0347-9B3C-147022617AFB}"/>
              </a:ext>
            </a:extLst>
          </p:cNvPr>
          <p:cNvSpPr txBox="1">
            <a:spLocks/>
          </p:cNvSpPr>
          <p:nvPr/>
        </p:nvSpPr>
        <p:spPr>
          <a:xfrm>
            <a:off x="2863243" y="3034240"/>
            <a:ext cx="1416424" cy="5630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b="1" i="1" dirty="0">
                <a:solidFill>
                  <a:schemeClr val="accent6"/>
                </a:solidFill>
                <a:latin typeface="Lato" panose="020F0502020204030203" pitchFamily="34" charset="0"/>
              </a:rPr>
              <a:t>¿Por qué?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662D785-25E5-E6B6-7967-233CFE8B8B8B}"/>
                  </a:ext>
                </a:extLst>
              </p:cNvPr>
              <p:cNvSpPr txBox="1"/>
              <p:nvPr/>
            </p:nvSpPr>
            <p:spPr>
              <a:xfrm>
                <a:off x="242045" y="3937676"/>
                <a:ext cx="1226203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662D785-25E5-E6B6-7967-233CFE8B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5" y="3937676"/>
                <a:ext cx="1226203" cy="691471"/>
              </a:xfrm>
              <a:prstGeom prst="rect">
                <a:avLst/>
              </a:prstGeom>
              <a:blipFill>
                <a:blip r:embed="rId6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A5C741A-7081-326E-A7D8-D33C170D7E77}"/>
                  </a:ext>
                </a:extLst>
              </p:cNvPr>
              <p:cNvSpPr txBox="1"/>
              <p:nvPr/>
            </p:nvSpPr>
            <p:spPr>
              <a:xfrm>
                <a:off x="1554820" y="3937675"/>
                <a:ext cx="1226203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=0.25 </m:t>
                      </m:r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A5C741A-7081-326E-A7D8-D33C170D7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820" y="3937675"/>
                <a:ext cx="1226203" cy="691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8E83236-51D5-19B2-4B3D-88609D6E3540}"/>
                  </a:ext>
                </a:extLst>
              </p:cNvPr>
              <p:cNvSpPr txBox="1"/>
              <p:nvPr/>
            </p:nvSpPr>
            <p:spPr>
              <a:xfrm>
                <a:off x="3042961" y="3941033"/>
                <a:ext cx="2102780" cy="692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acc>
                        <m:accPr>
                          <m:chr m:val="̅"/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142857</m:t>
                          </m:r>
                        </m:e>
                      </m:acc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8E83236-51D5-19B2-4B3D-88609D6E3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961" y="3941033"/>
                <a:ext cx="2102780" cy="6925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163;p34">
            <a:extLst>
              <a:ext uri="{FF2B5EF4-FFF2-40B4-BE49-F238E27FC236}">
                <a16:creationId xmlns:a16="http://schemas.microsoft.com/office/drawing/2014/main" id="{5964079B-A307-4C7D-4D8A-0A6408DD9246}"/>
              </a:ext>
            </a:extLst>
          </p:cNvPr>
          <p:cNvSpPr txBox="1">
            <a:spLocks/>
          </p:cNvSpPr>
          <p:nvPr/>
        </p:nvSpPr>
        <p:spPr>
          <a:xfrm>
            <a:off x="5244353" y="3807704"/>
            <a:ext cx="3576916" cy="951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Toda </a:t>
            </a:r>
            <a:r>
              <a:rPr lang="es-MX" sz="1600" b="1" dirty="0">
                <a:solidFill>
                  <a:schemeClr val="accent6"/>
                </a:solidFill>
                <a:latin typeface="Lato" panose="020F0502020204030203" pitchFamily="34" charset="0"/>
              </a:rPr>
              <a:t>fracción</a:t>
            </a:r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 que pueda convertirse en un número decimal exacto o periódico también es racional</a:t>
            </a:r>
            <a:endParaRPr lang="es-MX" sz="1600" b="1" dirty="0">
              <a:solidFill>
                <a:schemeClr val="accent6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27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Ejercicios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AB9DCC9-DD30-228E-C9E0-1F2CF95781F5}"/>
                  </a:ext>
                </a:extLst>
              </p:cNvPr>
              <p:cNvSpPr txBox="1"/>
              <p:nvPr/>
            </p:nvSpPr>
            <p:spPr>
              <a:xfrm>
                <a:off x="263236" y="2148127"/>
                <a:ext cx="2403764" cy="506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MX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s-MX" sz="2800" b="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AB9DCC9-DD30-228E-C9E0-1F2CF957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2148127"/>
                <a:ext cx="2403764" cy="506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67609DF-B8A1-7B3A-A1C2-A6B97365EEFE}"/>
                  </a:ext>
                </a:extLst>
              </p:cNvPr>
              <p:cNvSpPr txBox="1"/>
              <p:nvPr/>
            </p:nvSpPr>
            <p:spPr>
              <a:xfrm>
                <a:off x="3484418" y="2140857"/>
                <a:ext cx="3290456" cy="660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384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ad>
                        <m:rad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67609DF-B8A1-7B3A-A1C2-A6B97365E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418" y="2140857"/>
                <a:ext cx="3290456" cy="660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163;p34">
            <a:extLst>
              <a:ext uri="{FF2B5EF4-FFF2-40B4-BE49-F238E27FC236}">
                <a16:creationId xmlns:a16="http://schemas.microsoft.com/office/drawing/2014/main" id="{63C8ABE5-4C4D-E058-2846-3B2F39CDB9A5}"/>
              </a:ext>
            </a:extLst>
          </p:cNvPr>
          <p:cNvSpPr txBox="1">
            <a:spLocks/>
          </p:cNvSpPr>
          <p:nvPr/>
        </p:nvSpPr>
        <p:spPr>
          <a:xfrm>
            <a:off x="156328" y="1138565"/>
            <a:ext cx="8488908" cy="582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Simplifica las siguientes raíces </a:t>
            </a:r>
          </a:p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Muestra tu procedimiento usando cualquiera de los dos métodos</a:t>
            </a:r>
            <a:endParaRPr lang="es-MX" sz="2000" b="1" dirty="0">
              <a:solidFill>
                <a:schemeClr val="accent6"/>
              </a:solidFill>
              <a:latin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587D593-D873-2FA9-8364-F12BE7AD8E91}"/>
                  </a:ext>
                </a:extLst>
              </p:cNvPr>
              <p:cNvSpPr txBox="1"/>
              <p:nvPr/>
            </p:nvSpPr>
            <p:spPr>
              <a:xfrm>
                <a:off x="263236" y="2829817"/>
                <a:ext cx="2403764" cy="523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MX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117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ad>
                      <m:radPr>
                        <m:degHide m:val="on"/>
                        <m:ctrlP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e>
                    </m:rad>
                  </m:oMath>
                </a14:m>
                <a:r>
                  <a:rPr lang="es-MX" sz="2800" b="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587D593-D873-2FA9-8364-F12BE7AD8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2829817"/>
                <a:ext cx="2403764" cy="523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F76AD49-8792-E37B-FBA9-F0CECAE82AE0}"/>
                  </a:ext>
                </a:extLst>
              </p:cNvPr>
              <p:cNvSpPr txBox="1"/>
              <p:nvPr/>
            </p:nvSpPr>
            <p:spPr>
              <a:xfrm>
                <a:off x="263236" y="3528242"/>
                <a:ext cx="2403764" cy="523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MX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360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  <m:rad>
                      <m:radPr>
                        <m:degHide m:val="on"/>
                        <m:ctrlP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rad>
                  </m:oMath>
                </a14:m>
                <a:r>
                  <a:rPr lang="es-MX" sz="2800" b="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F76AD49-8792-E37B-FBA9-F0CECAE82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3528242"/>
                <a:ext cx="2403764" cy="5236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C9AB2D3-744D-5E75-D697-0BD78E56D963}"/>
                  </a:ext>
                </a:extLst>
              </p:cNvPr>
              <p:cNvSpPr txBox="1"/>
              <p:nvPr/>
            </p:nvSpPr>
            <p:spPr>
              <a:xfrm>
                <a:off x="263236" y="4226667"/>
                <a:ext cx="2403764" cy="523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MX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567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</m:t>
                    </m:r>
                    <m:rad>
                      <m:radPr>
                        <m:degHide m:val="on"/>
                        <m:ctrlP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</m:rad>
                  </m:oMath>
                </a14:m>
                <a:r>
                  <a:rPr lang="es-MX" sz="2800" b="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C9AB2D3-744D-5E75-D697-0BD78E56D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4226667"/>
                <a:ext cx="2403764" cy="5236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25E8C2F-C194-3D8A-1DE9-3A684F97637B}"/>
                  </a:ext>
                </a:extLst>
              </p:cNvPr>
              <p:cNvSpPr txBox="1"/>
              <p:nvPr/>
            </p:nvSpPr>
            <p:spPr>
              <a:xfrm>
                <a:off x="3484418" y="2890997"/>
                <a:ext cx="3290456" cy="6726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1250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rad>
                        <m:rad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25E8C2F-C194-3D8A-1DE9-3A684F976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418" y="2890997"/>
                <a:ext cx="3290456" cy="6726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9CAA795-63E2-4181-CB53-E98E9900DBA8}"/>
                  </a:ext>
                </a:extLst>
              </p:cNvPr>
              <p:cNvSpPr txBox="1"/>
              <p:nvPr/>
            </p:nvSpPr>
            <p:spPr>
              <a:xfrm>
                <a:off x="3484418" y="3668625"/>
                <a:ext cx="3290456" cy="6726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576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ad>
                        <m:rad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9CAA795-63E2-4181-CB53-E98E9900D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418" y="3668625"/>
                <a:ext cx="3290456" cy="6726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078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¿Por qué nos sirve esto?</a:t>
            </a:r>
          </a:p>
        </p:txBody>
      </p:sp>
      <p:sp>
        <p:nvSpPr>
          <p:cNvPr id="4" name="Google Shape;163;p34">
            <a:extLst>
              <a:ext uri="{FF2B5EF4-FFF2-40B4-BE49-F238E27FC236}">
                <a16:creationId xmlns:a16="http://schemas.microsoft.com/office/drawing/2014/main" id="{63C8ABE5-4C4D-E058-2846-3B2F39CDB9A5}"/>
              </a:ext>
            </a:extLst>
          </p:cNvPr>
          <p:cNvSpPr txBox="1">
            <a:spLocks/>
          </p:cNvSpPr>
          <p:nvPr/>
        </p:nvSpPr>
        <p:spPr>
          <a:xfrm>
            <a:off x="156327" y="1138565"/>
            <a:ext cx="7782328" cy="1175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Normalmente usamos calculadora para sacar raíces, pero si las descomponemos en números más pequeños, entonces podemos memorizarlas y calcularlas mentalmente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22C297D-DE83-AED0-D628-DAD500C6E826}"/>
                  </a:ext>
                </a:extLst>
              </p:cNvPr>
              <p:cNvSpPr txBox="1"/>
              <p:nvPr/>
            </p:nvSpPr>
            <p:spPr>
              <a:xfrm>
                <a:off x="211515" y="2465362"/>
                <a:ext cx="5136340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2.82842712…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22C297D-DE83-AED0-D628-DAD500C6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15" y="2465362"/>
                <a:ext cx="5136340" cy="573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58CCB0E-BCBA-9146-F94C-3B6EC90C8E52}"/>
                  </a:ext>
                </a:extLst>
              </p:cNvPr>
              <p:cNvSpPr txBox="1"/>
              <p:nvPr/>
            </p:nvSpPr>
            <p:spPr>
              <a:xfrm>
                <a:off x="290945" y="3732496"/>
                <a:ext cx="7782327" cy="577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2800" b="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=2∗1.41421356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…=2.82842712…</m:t>
                      </m:r>
                    </m:oMath>
                  </m:oMathPara>
                </a14:m>
                <a:endParaRPr lang="es-MX" sz="280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58CCB0E-BCBA-9146-F94C-3B6EC90C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5" y="3732496"/>
                <a:ext cx="7782327" cy="577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6EB3716-5A41-14B4-71D8-D705933A17FD}"/>
                  </a:ext>
                </a:extLst>
              </p:cNvPr>
              <p:cNvSpPr txBox="1"/>
              <p:nvPr/>
            </p:nvSpPr>
            <p:spPr>
              <a:xfrm>
                <a:off x="211515" y="4338862"/>
                <a:ext cx="5136340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=1.41421356…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6EB3716-5A41-14B4-71D8-D705933A1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15" y="4338862"/>
                <a:ext cx="5136340" cy="5739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163;p34">
            <a:extLst>
              <a:ext uri="{FF2B5EF4-FFF2-40B4-BE49-F238E27FC236}">
                <a16:creationId xmlns:a16="http://schemas.microsoft.com/office/drawing/2014/main" id="{037BCC0F-1BD9-448F-15A9-F4845DB4E364}"/>
              </a:ext>
            </a:extLst>
          </p:cNvPr>
          <p:cNvSpPr txBox="1">
            <a:spLocks/>
          </p:cNvSpPr>
          <p:nvPr/>
        </p:nvSpPr>
        <p:spPr>
          <a:xfrm>
            <a:off x="211515" y="3073482"/>
            <a:ext cx="7782328" cy="488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¿Y si memorizamos mejor la </a:t>
            </a: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raíz cuadrada de 2</a:t>
            </a: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8593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¿Por qué nos sirve esto?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59C9B3D-4E40-8700-EBFD-E3B2AA885663}"/>
                  </a:ext>
                </a:extLst>
              </p:cNvPr>
              <p:cNvSpPr txBox="1"/>
              <p:nvPr/>
            </p:nvSpPr>
            <p:spPr>
              <a:xfrm>
                <a:off x="156328" y="1237044"/>
                <a:ext cx="2310423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=1.414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59C9B3D-4E40-8700-EBFD-E3B2AA885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1237044"/>
                <a:ext cx="2310423" cy="573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357AA51-2F6D-DF7B-E305-EEBFCBCFFDD8}"/>
                  </a:ext>
                </a:extLst>
              </p:cNvPr>
              <p:cNvSpPr txBox="1"/>
              <p:nvPr/>
            </p:nvSpPr>
            <p:spPr>
              <a:xfrm>
                <a:off x="156328" y="1797039"/>
                <a:ext cx="2310425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=1.732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357AA51-2F6D-DF7B-E305-EEBFCBCF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1797039"/>
                <a:ext cx="2310425" cy="5739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92E34BF-FA21-1534-55FC-4331209BD359}"/>
                  </a:ext>
                </a:extLst>
              </p:cNvPr>
              <p:cNvSpPr txBox="1"/>
              <p:nvPr/>
            </p:nvSpPr>
            <p:spPr>
              <a:xfrm>
                <a:off x="156328" y="2371361"/>
                <a:ext cx="2310425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=2.236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92E34BF-FA21-1534-55FC-4331209BD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2371361"/>
                <a:ext cx="2310425" cy="582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2DFAB61-AF98-2D8A-812B-2F8387F773D3}"/>
                  </a:ext>
                </a:extLst>
              </p:cNvPr>
              <p:cNvSpPr txBox="1"/>
              <p:nvPr/>
            </p:nvSpPr>
            <p:spPr>
              <a:xfrm>
                <a:off x="156328" y="2952512"/>
                <a:ext cx="2346425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2.449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2DFAB61-AF98-2D8A-812B-2F8387F77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2952512"/>
                <a:ext cx="2346425" cy="5739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619550A-78AA-AA6B-EFA0-7AF0287F3011}"/>
                  </a:ext>
                </a:extLst>
              </p:cNvPr>
              <p:cNvSpPr txBox="1"/>
              <p:nvPr/>
            </p:nvSpPr>
            <p:spPr>
              <a:xfrm>
                <a:off x="156328" y="3481977"/>
                <a:ext cx="2392251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645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619550A-78AA-AA6B-EFA0-7AF0287F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3481977"/>
                <a:ext cx="2392251" cy="5711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EFE07B3-8324-AEDF-9193-57677FAB0B97}"/>
                  </a:ext>
                </a:extLst>
              </p:cNvPr>
              <p:cNvSpPr txBox="1"/>
              <p:nvPr/>
            </p:nvSpPr>
            <p:spPr>
              <a:xfrm>
                <a:off x="156328" y="4076895"/>
                <a:ext cx="2562450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.162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EFE07B3-8324-AEDF-9193-57677FAB0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4076895"/>
                <a:ext cx="2562450" cy="5739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CF09CB8-36B3-5BE7-7620-7721BB4743A8}"/>
                  </a:ext>
                </a:extLst>
              </p:cNvPr>
              <p:cNvSpPr txBox="1"/>
              <p:nvPr/>
            </p:nvSpPr>
            <p:spPr>
              <a:xfrm>
                <a:off x="3016486" y="1237044"/>
                <a:ext cx="2640033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3.316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CF09CB8-36B3-5BE7-7620-7721BB474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486" y="1237044"/>
                <a:ext cx="2640033" cy="5739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33C1821-60A9-6C03-DFC8-03EA59446B63}"/>
                  </a:ext>
                </a:extLst>
              </p:cNvPr>
              <p:cNvSpPr txBox="1"/>
              <p:nvPr/>
            </p:nvSpPr>
            <p:spPr>
              <a:xfrm>
                <a:off x="3016486" y="1797039"/>
                <a:ext cx="2640035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3.605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33C1821-60A9-6C03-DFC8-03EA59446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486" y="1797039"/>
                <a:ext cx="2640035" cy="5739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A8613AE-A2BC-C262-C3A2-90B3558A328F}"/>
                  </a:ext>
                </a:extLst>
              </p:cNvPr>
              <p:cNvSpPr txBox="1"/>
              <p:nvPr/>
            </p:nvSpPr>
            <p:spPr>
              <a:xfrm>
                <a:off x="3016486" y="2371361"/>
                <a:ext cx="2640035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3.741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A8613AE-A2BC-C262-C3A2-90B3558A3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486" y="2371361"/>
                <a:ext cx="2640035" cy="5739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F618DFB-8AF2-8390-1CFD-15C94E08499F}"/>
                  </a:ext>
                </a:extLst>
              </p:cNvPr>
              <p:cNvSpPr txBox="1"/>
              <p:nvPr/>
            </p:nvSpPr>
            <p:spPr>
              <a:xfrm>
                <a:off x="3016486" y="2952512"/>
                <a:ext cx="2681171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3.873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F618DFB-8AF2-8390-1CFD-15C94E084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486" y="2952512"/>
                <a:ext cx="2681171" cy="5827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EFCFC44-CB6B-54E6-ECB5-4C66A6F37792}"/>
                  </a:ext>
                </a:extLst>
              </p:cNvPr>
              <p:cNvSpPr txBox="1"/>
              <p:nvPr/>
            </p:nvSpPr>
            <p:spPr>
              <a:xfrm>
                <a:off x="3016486" y="3481977"/>
                <a:ext cx="2733534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4.123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EFCFC44-CB6B-54E6-ECB5-4C66A6F37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486" y="3481977"/>
                <a:ext cx="2733534" cy="57394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AB72614-8FE9-DD94-0776-53D1F9AE6877}"/>
                  </a:ext>
                </a:extLst>
              </p:cNvPr>
              <p:cNvSpPr txBox="1"/>
              <p:nvPr/>
            </p:nvSpPr>
            <p:spPr>
              <a:xfrm>
                <a:off x="3016486" y="4076895"/>
                <a:ext cx="2928014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4.359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AB72614-8FE9-DD94-0776-53D1F9AE6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486" y="4076895"/>
                <a:ext cx="2928014" cy="5739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Google Shape;163;p34">
            <a:extLst>
              <a:ext uri="{FF2B5EF4-FFF2-40B4-BE49-F238E27FC236}">
                <a16:creationId xmlns:a16="http://schemas.microsoft.com/office/drawing/2014/main" id="{4837081D-01DA-9C60-4F00-A68DDF5457A5}"/>
              </a:ext>
            </a:extLst>
          </p:cNvPr>
          <p:cNvSpPr txBox="1">
            <a:spLocks/>
          </p:cNvSpPr>
          <p:nvPr/>
        </p:nvSpPr>
        <p:spPr>
          <a:xfrm>
            <a:off x="5944500" y="1237044"/>
            <a:ext cx="2821172" cy="488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Si memorizas los primeros 4 dígitos de las raíces enteras más pequeñas, entonces puedes calcular raíces más grandes mentalmente con simple multiplicación y obtener resultados de manera confiable</a:t>
            </a:r>
          </a:p>
        </p:txBody>
      </p:sp>
    </p:spTree>
    <p:extLst>
      <p:ext uri="{BB962C8B-B14F-4D97-AF65-F5344CB8AC3E}">
        <p14:creationId xmlns:p14="http://schemas.microsoft.com/office/powerpoint/2010/main" val="1044072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¿Por qué nos sirve esto?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59C9B3D-4E40-8700-EBFD-E3B2AA885663}"/>
                  </a:ext>
                </a:extLst>
              </p:cNvPr>
              <p:cNvSpPr txBox="1"/>
              <p:nvPr/>
            </p:nvSpPr>
            <p:spPr>
              <a:xfrm>
                <a:off x="156328" y="1237044"/>
                <a:ext cx="2310423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26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59C9B3D-4E40-8700-EBFD-E3B2AA885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1237044"/>
                <a:ext cx="2310423" cy="573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357AA51-2F6D-DF7B-E305-EEBFCBCFFDD8}"/>
                  </a:ext>
                </a:extLst>
              </p:cNvPr>
              <p:cNvSpPr txBox="1"/>
              <p:nvPr/>
            </p:nvSpPr>
            <p:spPr>
              <a:xfrm>
                <a:off x="156328" y="1797039"/>
                <a:ext cx="2310425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442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357AA51-2F6D-DF7B-E305-EEBFCBCF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1797039"/>
                <a:ext cx="2310425" cy="5739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92E34BF-FA21-1534-55FC-4331209BD359}"/>
                  </a:ext>
                </a:extLst>
              </p:cNvPr>
              <p:cNvSpPr txBox="1"/>
              <p:nvPr/>
            </p:nvSpPr>
            <p:spPr>
              <a:xfrm>
                <a:off x="156328" y="2371361"/>
                <a:ext cx="2310425" cy="5724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1.587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92E34BF-FA21-1534-55FC-4331209BD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2371361"/>
                <a:ext cx="2310425" cy="5724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2DFAB61-AF98-2D8A-812B-2F8387F773D3}"/>
                  </a:ext>
                </a:extLst>
              </p:cNvPr>
              <p:cNvSpPr txBox="1"/>
              <p:nvPr/>
            </p:nvSpPr>
            <p:spPr>
              <a:xfrm>
                <a:off x="156328" y="2952512"/>
                <a:ext cx="2346425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1.71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2DFAB61-AF98-2D8A-812B-2F8387F77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2952512"/>
                <a:ext cx="2346425" cy="582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619550A-78AA-AA6B-EFA0-7AF0287F3011}"/>
                  </a:ext>
                </a:extLst>
              </p:cNvPr>
              <p:cNvSpPr txBox="1"/>
              <p:nvPr/>
            </p:nvSpPr>
            <p:spPr>
              <a:xfrm>
                <a:off x="156328" y="3481977"/>
                <a:ext cx="2392251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1.817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619550A-78AA-AA6B-EFA0-7AF0287F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3481977"/>
                <a:ext cx="2392251" cy="5739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EFE07B3-8324-AEDF-9193-57677FAB0B97}"/>
                  </a:ext>
                </a:extLst>
              </p:cNvPr>
              <p:cNvSpPr txBox="1"/>
              <p:nvPr/>
            </p:nvSpPr>
            <p:spPr>
              <a:xfrm>
                <a:off x="156328" y="4076895"/>
                <a:ext cx="256245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1.913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EFE07B3-8324-AEDF-9193-57677FAB0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4076895"/>
                <a:ext cx="2562450" cy="5711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Google Shape;163;p34">
            <a:extLst>
              <a:ext uri="{FF2B5EF4-FFF2-40B4-BE49-F238E27FC236}">
                <a16:creationId xmlns:a16="http://schemas.microsoft.com/office/drawing/2014/main" id="{4837081D-01DA-9C60-4F00-A68DDF5457A5}"/>
              </a:ext>
            </a:extLst>
          </p:cNvPr>
          <p:cNvSpPr txBox="1">
            <a:spLocks/>
          </p:cNvSpPr>
          <p:nvPr/>
        </p:nvSpPr>
        <p:spPr>
          <a:xfrm>
            <a:off x="5944500" y="1237044"/>
            <a:ext cx="2821172" cy="488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Si memorizas los primeros 4 dígitos de las raíces enteras más pequeñas, entonces puedes calcular raíces más grandes mentalmente con simple multiplicación y obtener resultados de manera confiable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F589BBF-9798-2295-3E2B-872B48840D06}"/>
                  </a:ext>
                </a:extLst>
              </p:cNvPr>
              <p:cNvSpPr txBox="1"/>
              <p:nvPr/>
            </p:nvSpPr>
            <p:spPr>
              <a:xfrm>
                <a:off x="2924400" y="1237044"/>
                <a:ext cx="2310423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189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F589BBF-9798-2295-3E2B-872B48840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00" y="1237044"/>
                <a:ext cx="2310423" cy="5739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F725F00-70FA-F285-BA6E-315A5CC07DA3}"/>
                  </a:ext>
                </a:extLst>
              </p:cNvPr>
              <p:cNvSpPr txBox="1"/>
              <p:nvPr/>
            </p:nvSpPr>
            <p:spPr>
              <a:xfrm>
                <a:off x="2924400" y="1797039"/>
                <a:ext cx="2310425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316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F725F00-70FA-F285-BA6E-315A5CC07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00" y="1797039"/>
                <a:ext cx="2310425" cy="5739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5A4419E-FE91-1CA8-9D04-EF2C8FD115AB}"/>
                  </a:ext>
                </a:extLst>
              </p:cNvPr>
              <p:cNvSpPr txBox="1"/>
              <p:nvPr/>
            </p:nvSpPr>
            <p:spPr>
              <a:xfrm>
                <a:off x="2924400" y="2371361"/>
                <a:ext cx="2310425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1.495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5A4419E-FE91-1CA8-9D04-EF2C8FD11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00" y="2371361"/>
                <a:ext cx="2310425" cy="5827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E4BBA98-621A-9F19-272F-36D7B4358378}"/>
                  </a:ext>
                </a:extLst>
              </p:cNvPr>
              <p:cNvSpPr txBox="1"/>
              <p:nvPr/>
            </p:nvSpPr>
            <p:spPr>
              <a:xfrm>
                <a:off x="2924400" y="2952512"/>
                <a:ext cx="2346425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1.565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E4BBA98-621A-9F19-272F-36D7B4358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00" y="2952512"/>
                <a:ext cx="2346425" cy="5739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5615D8F-0625-D2F7-5DC6-638DFFAFE083}"/>
                  </a:ext>
                </a:extLst>
              </p:cNvPr>
              <p:cNvSpPr txBox="1"/>
              <p:nvPr/>
            </p:nvSpPr>
            <p:spPr>
              <a:xfrm>
                <a:off x="2924400" y="3481977"/>
                <a:ext cx="2392251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1.626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5615D8F-0625-D2F7-5DC6-638DFFAFE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00" y="3481977"/>
                <a:ext cx="2392251" cy="5711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BD842B2-FCDF-9C2A-35A2-288E4D1066F8}"/>
                  </a:ext>
                </a:extLst>
              </p:cNvPr>
              <p:cNvSpPr txBox="1"/>
              <p:nvPr/>
            </p:nvSpPr>
            <p:spPr>
              <a:xfrm>
                <a:off x="2924400" y="4076895"/>
                <a:ext cx="2562450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1.682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BD842B2-FCDF-9C2A-35A2-288E4D106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00" y="4076895"/>
                <a:ext cx="2562450" cy="5739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250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¿Por qué nos sirve esto?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59C9B3D-4E40-8700-EBFD-E3B2AA885663}"/>
                  </a:ext>
                </a:extLst>
              </p:cNvPr>
              <p:cNvSpPr txBox="1"/>
              <p:nvPr/>
            </p:nvSpPr>
            <p:spPr>
              <a:xfrm>
                <a:off x="156329" y="1278865"/>
                <a:ext cx="2760848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6.9282</m:t>
                      </m:r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s-MX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59C9B3D-4E40-8700-EBFD-E3B2AA885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9" y="1278865"/>
                <a:ext cx="2760848" cy="5052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357AA51-2F6D-DF7B-E305-EEBFCBCFFDD8}"/>
                  </a:ext>
                </a:extLst>
              </p:cNvPr>
              <p:cNvSpPr txBox="1"/>
              <p:nvPr/>
            </p:nvSpPr>
            <p:spPr>
              <a:xfrm>
                <a:off x="156328" y="1838860"/>
                <a:ext cx="2760849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82842</m:t>
                      </m:r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s-MX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357AA51-2F6D-DF7B-E305-EEBFCBCF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1838860"/>
                <a:ext cx="2760849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92E34BF-FA21-1534-55FC-4331209BD359}"/>
                  </a:ext>
                </a:extLst>
              </p:cNvPr>
              <p:cNvSpPr txBox="1"/>
              <p:nvPr/>
            </p:nvSpPr>
            <p:spPr>
              <a:xfrm>
                <a:off x="156328" y="2413182"/>
                <a:ext cx="2760849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13.4164</m:t>
                      </m:r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s-MX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92E34BF-FA21-1534-55FC-4331209BD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2413182"/>
                <a:ext cx="2760849" cy="5052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2DFAB61-AF98-2D8A-812B-2F8387F773D3}"/>
                  </a:ext>
                </a:extLst>
              </p:cNvPr>
              <p:cNvSpPr txBox="1"/>
              <p:nvPr/>
            </p:nvSpPr>
            <p:spPr>
              <a:xfrm>
                <a:off x="156329" y="2994333"/>
                <a:ext cx="2760849" cy="512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54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7.34846</m:t>
                      </m:r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s-MX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2DFAB61-AF98-2D8A-812B-2F8387F77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9" y="2994333"/>
                <a:ext cx="2760849" cy="5127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619550A-78AA-AA6B-EFA0-7AF0287F3011}"/>
                  </a:ext>
                </a:extLst>
              </p:cNvPr>
              <p:cNvSpPr txBox="1"/>
              <p:nvPr/>
            </p:nvSpPr>
            <p:spPr>
              <a:xfrm>
                <a:off x="156329" y="3523798"/>
                <a:ext cx="2760849" cy="512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250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15.8114</m:t>
                      </m:r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s-MX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619550A-78AA-AA6B-EFA0-7AF0287F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9" y="3523798"/>
                <a:ext cx="2760849" cy="5127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EFE07B3-8324-AEDF-9193-57677FAB0B97}"/>
                  </a:ext>
                </a:extLst>
              </p:cNvPr>
              <p:cNvSpPr txBox="1"/>
              <p:nvPr/>
            </p:nvSpPr>
            <p:spPr>
              <a:xfrm>
                <a:off x="156328" y="4118716"/>
                <a:ext cx="2870891" cy="512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567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23</m:t>
                      </m:r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81176</m:t>
                      </m:r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s-MX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EFE07B3-8324-AEDF-9193-57677FAB0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4118716"/>
                <a:ext cx="2870891" cy="5127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C30D013-F1CA-9CEA-9EAB-14DD0BBE248A}"/>
                  </a:ext>
                </a:extLst>
              </p:cNvPr>
              <p:cNvSpPr txBox="1"/>
              <p:nvPr/>
            </p:nvSpPr>
            <p:spPr>
              <a:xfrm>
                <a:off x="3248435" y="1278865"/>
                <a:ext cx="5059544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ad>
                        <m:radPr>
                          <m:degHide m:val="on"/>
                          <m:ctrlPr>
                            <a:rPr lang="es-MX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=4∗1.732=6.928</m:t>
                      </m:r>
                    </m:oMath>
                  </m:oMathPara>
                </a14:m>
                <a:endParaRPr lang="es-MX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C30D013-F1CA-9CEA-9EAB-14DD0BBE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35" y="1278865"/>
                <a:ext cx="5059544" cy="5052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033B401-1C6B-1F04-82C4-B610B66E55E6}"/>
                  </a:ext>
                </a:extLst>
              </p:cNvPr>
              <p:cNvSpPr txBox="1"/>
              <p:nvPr/>
            </p:nvSpPr>
            <p:spPr>
              <a:xfrm>
                <a:off x="3248435" y="1864971"/>
                <a:ext cx="5059544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s-MX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=2∗1.414=2.828</m:t>
                      </m:r>
                    </m:oMath>
                  </m:oMathPara>
                </a14:m>
                <a:endParaRPr lang="es-MX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033B401-1C6B-1F04-82C4-B610B66E5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35" y="1864971"/>
                <a:ext cx="5059544" cy="505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0FCB0F6-9937-61D6-E558-3E85D06D6914}"/>
                  </a:ext>
                </a:extLst>
              </p:cNvPr>
              <p:cNvSpPr txBox="1"/>
              <p:nvPr/>
            </p:nvSpPr>
            <p:spPr>
              <a:xfrm>
                <a:off x="3248435" y="2397280"/>
                <a:ext cx="5059544" cy="512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ad>
                        <m:radPr>
                          <m:degHide m:val="on"/>
                          <m:ctrlPr>
                            <a:rPr lang="es-MX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=6∗2.236=13.416</m:t>
                      </m:r>
                    </m:oMath>
                  </m:oMathPara>
                </a14:m>
                <a:endParaRPr lang="es-MX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0FCB0F6-9937-61D6-E558-3E85D06D6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35" y="2397280"/>
                <a:ext cx="5059544" cy="5127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FDEA6579-E3C9-A354-F55F-FE2E79AA09A7}"/>
                  </a:ext>
                </a:extLst>
              </p:cNvPr>
              <p:cNvSpPr txBox="1"/>
              <p:nvPr/>
            </p:nvSpPr>
            <p:spPr>
              <a:xfrm>
                <a:off x="3248435" y="2983386"/>
                <a:ext cx="5059544" cy="512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54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ad>
                        <m:radPr>
                          <m:degHide m:val="on"/>
                          <m:ctrlPr>
                            <a:rPr lang="es-MX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=3∗2.449=7.347</m:t>
                      </m:r>
                    </m:oMath>
                  </m:oMathPara>
                </a14:m>
                <a:endParaRPr lang="es-MX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FDEA6579-E3C9-A354-F55F-FE2E79AA0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35" y="2983386"/>
                <a:ext cx="5059544" cy="5127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6D58BF5-211B-F9EA-136B-5F9DA99F49ED}"/>
                  </a:ext>
                </a:extLst>
              </p:cNvPr>
              <p:cNvSpPr txBox="1"/>
              <p:nvPr/>
            </p:nvSpPr>
            <p:spPr>
              <a:xfrm>
                <a:off x="3248436" y="3583077"/>
                <a:ext cx="5059544" cy="512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250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ad>
                        <m:radPr>
                          <m:degHide m:val="on"/>
                          <m:ctrlPr>
                            <a:rPr lang="es-MX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=5∗3.162=15.810</m:t>
                      </m:r>
                    </m:oMath>
                  </m:oMathPara>
                </a14:m>
                <a:endParaRPr lang="es-MX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6D58BF5-211B-F9EA-136B-5F9DA99F4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36" y="3583077"/>
                <a:ext cx="5059544" cy="5127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1EE5DA4-B822-2D7F-ADBB-CC005C608D8D}"/>
                  </a:ext>
                </a:extLst>
              </p:cNvPr>
              <p:cNvSpPr txBox="1"/>
              <p:nvPr/>
            </p:nvSpPr>
            <p:spPr>
              <a:xfrm>
                <a:off x="3248435" y="4138671"/>
                <a:ext cx="5059544" cy="512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567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  <m:rad>
                        <m:radPr>
                          <m:degHide m:val="on"/>
                          <m:ctrlPr>
                            <a:rPr lang="es-MX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=9∗2.645=23.805</m:t>
                      </m:r>
                    </m:oMath>
                  </m:oMathPara>
                </a14:m>
                <a:endParaRPr lang="es-MX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1EE5DA4-B822-2D7F-ADBB-CC005C60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35" y="4138671"/>
                <a:ext cx="5059544" cy="5127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610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02A93F35-699F-6232-3515-1C8E933062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6328" y="224998"/>
                <a:ext cx="8763553" cy="689402"/>
              </a:xfrm>
            </p:spPr>
            <p:txBody>
              <a:bodyPr/>
              <a:lstStyle/>
              <a:p>
                <a:pPr algn="l"/>
                <a:r>
                  <a:rPr lang="es-MX" sz="4800" b="1" dirty="0">
                    <a:solidFill>
                      <a:schemeClr val="accent6"/>
                    </a:solidFill>
                    <a:latin typeface="Lato" panose="020F0502020204030203" pitchFamily="34" charset="0"/>
                  </a:rPr>
                  <a:t>Operaciones con raíces </a:t>
                </a:r>
                <a14:m>
                  <m:oMath xmlns:m="http://schemas.openxmlformats.org/officeDocument/2006/math">
                    <m:r>
                      <a:rPr lang="es-MX" sz="4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4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±)</m:t>
                    </m:r>
                  </m:oMath>
                </a14:m>
                <a:endParaRPr lang="es-MX" sz="4800" b="1" dirty="0">
                  <a:solidFill>
                    <a:schemeClr val="accent6"/>
                  </a:solidFill>
                  <a:latin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02A93F35-699F-6232-3515-1C8E9330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6328" y="224998"/>
                <a:ext cx="8763553" cy="689402"/>
              </a:xfrm>
              <a:blipFill>
                <a:blip r:embed="rId3"/>
                <a:stretch>
                  <a:fillRect l="-3201" t="-15044" b="-716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E9755C8-F9E8-F1B8-13AD-E3DEF9FE82CC}"/>
                  </a:ext>
                </a:extLst>
              </p:cNvPr>
              <p:cNvSpPr txBox="1"/>
              <p:nvPr/>
            </p:nvSpPr>
            <p:spPr>
              <a:xfrm>
                <a:off x="156328" y="1146014"/>
                <a:ext cx="5136340" cy="539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ad>
                        <m:rad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ad>
                        <m:radPr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g>
                        <m:e>
                          <m: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ad>
                        <m:radPr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g>
                        <m:e>
                          <m: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s-MX" sz="2800" i="1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E9755C8-F9E8-F1B8-13AD-E3DEF9FE8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1146014"/>
                <a:ext cx="5136340" cy="539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9B79E24-8F7B-47EE-1518-0FF9BCEDCBD7}"/>
                  </a:ext>
                </a:extLst>
              </p:cNvPr>
              <p:cNvSpPr txBox="1"/>
              <p:nvPr/>
            </p:nvSpPr>
            <p:spPr>
              <a:xfrm>
                <a:off x="156328" y="1783876"/>
                <a:ext cx="5136340" cy="539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ad>
                        <m:rad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ad>
                        <m:radPr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g>
                        <m:e>
                          <m: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ad>
                        <m:radPr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g>
                        <m:e>
                          <m: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s-MX" sz="2800" i="1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9B79E24-8F7B-47EE-1518-0FF9BCEDC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1783876"/>
                <a:ext cx="5136340" cy="5398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20727D7-8CE1-BEA2-B03C-109C7DA6BCF4}"/>
                  </a:ext>
                </a:extLst>
              </p:cNvPr>
              <p:cNvSpPr txBox="1"/>
              <p:nvPr/>
            </p:nvSpPr>
            <p:spPr>
              <a:xfrm>
                <a:off x="156330" y="2896028"/>
                <a:ext cx="3057135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s-MX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ad>
                        <m:radPr>
                          <m:degHide m:val="on"/>
                          <m:ctrlP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ad>
                        <m:radPr>
                          <m:degHide m:val="on"/>
                          <m:ctrlP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20727D7-8CE1-BEA2-B03C-109C7DA6B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30" y="2896028"/>
                <a:ext cx="3057135" cy="5739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F511EFB-33E1-8D96-519B-ECC0D1B602D3}"/>
                  </a:ext>
                </a:extLst>
              </p:cNvPr>
              <p:cNvSpPr txBox="1"/>
              <p:nvPr/>
            </p:nvSpPr>
            <p:spPr>
              <a:xfrm>
                <a:off x="156329" y="3469968"/>
                <a:ext cx="3057135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s-MX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F511EFB-33E1-8D96-519B-ECC0D1B60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9" y="3469968"/>
                <a:ext cx="3057135" cy="5739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Google Shape;163;p34">
            <a:extLst>
              <a:ext uri="{FF2B5EF4-FFF2-40B4-BE49-F238E27FC236}">
                <a16:creationId xmlns:a16="http://schemas.microsoft.com/office/drawing/2014/main" id="{A7AFC16F-A6DD-2AFA-C7DB-254C68EC9193}"/>
              </a:ext>
            </a:extLst>
          </p:cNvPr>
          <p:cNvSpPr txBox="1">
            <a:spLocks/>
          </p:cNvSpPr>
          <p:nvPr/>
        </p:nvSpPr>
        <p:spPr>
          <a:xfrm>
            <a:off x="3501748" y="2977577"/>
            <a:ext cx="2821172" cy="488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1600" b="1" dirty="0">
                <a:solidFill>
                  <a:schemeClr val="accent6"/>
                </a:solidFill>
                <a:latin typeface="Lato" panose="020F0502020204030203" pitchFamily="34" charset="0"/>
              </a:rPr>
              <a:t>SÍ</a:t>
            </a:r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 se pueden sumar</a:t>
            </a:r>
          </a:p>
        </p:txBody>
      </p:sp>
      <p:sp>
        <p:nvSpPr>
          <p:cNvPr id="21" name="Google Shape;163;p34">
            <a:extLst>
              <a:ext uri="{FF2B5EF4-FFF2-40B4-BE49-F238E27FC236}">
                <a16:creationId xmlns:a16="http://schemas.microsoft.com/office/drawing/2014/main" id="{9C919A20-0F97-FB38-4FB5-1E32ADEE29B8}"/>
              </a:ext>
            </a:extLst>
          </p:cNvPr>
          <p:cNvSpPr txBox="1">
            <a:spLocks/>
          </p:cNvSpPr>
          <p:nvPr/>
        </p:nvSpPr>
        <p:spPr>
          <a:xfrm>
            <a:off x="3501748" y="3573396"/>
            <a:ext cx="5067488" cy="488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1600" b="1" dirty="0">
                <a:solidFill>
                  <a:schemeClr val="accent6"/>
                </a:solidFill>
                <a:latin typeface="Lato" panose="020F0502020204030203" pitchFamily="34" charset="0"/>
              </a:rPr>
              <a:t>NO</a:t>
            </a:r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 se pueden sumar, tienen una </a:t>
            </a:r>
            <a:r>
              <a:rPr lang="es-MX" sz="1600" b="1" dirty="0">
                <a:solidFill>
                  <a:schemeClr val="accent6"/>
                </a:solidFill>
                <a:latin typeface="Lato" panose="020F0502020204030203" pitchFamily="34" charset="0"/>
              </a:rPr>
              <a:t>base</a:t>
            </a:r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 distinta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243BAC02-4DB3-C3E2-9A95-54FD41F4F7AF}"/>
                  </a:ext>
                </a:extLst>
              </p:cNvPr>
              <p:cNvSpPr txBox="1"/>
              <p:nvPr/>
            </p:nvSpPr>
            <p:spPr>
              <a:xfrm>
                <a:off x="156328" y="4061823"/>
                <a:ext cx="3057135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243BAC02-4DB3-C3E2-9A95-54FD41F4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4061823"/>
                <a:ext cx="3057135" cy="5739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Google Shape;163;p34">
            <a:extLst>
              <a:ext uri="{FF2B5EF4-FFF2-40B4-BE49-F238E27FC236}">
                <a16:creationId xmlns:a16="http://schemas.microsoft.com/office/drawing/2014/main" id="{61146156-76B4-6969-A983-08DC96B82AAD}"/>
              </a:ext>
            </a:extLst>
          </p:cNvPr>
          <p:cNvSpPr txBox="1">
            <a:spLocks/>
          </p:cNvSpPr>
          <p:nvPr/>
        </p:nvSpPr>
        <p:spPr>
          <a:xfrm>
            <a:off x="3501748" y="4146694"/>
            <a:ext cx="5067488" cy="488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1600" b="1" dirty="0">
                <a:solidFill>
                  <a:schemeClr val="accent6"/>
                </a:solidFill>
                <a:latin typeface="Lato" panose="020F0502020204030203" pitchFamily="34" charset="0"/>
              </a:rPr>
              <a:t>NO</a:t>
            </a:r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 se pueden sumar, tienen una </a:t>
            </a:r>
            <a:r>
              <a:rPr lang="es-MX" sz="1600" b="1" dirty="0">
                <a:solidFill>
                  <a:schemeClr val="accent6"/>
                </a:solidFill>
                <a:latin typeface="Lato" panose="020F0502020204030203" pitchFamily="34" charset="0"/>
              </a:rPr>
              <a:t>potencia</a:t>
            </a:r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 distinta</a:t>
            </a:r>
          </a:p>
        </p:txBody>
      </p:sp>
    </p:spTree>
    <p:extLst>
      <p:ext uri="{BB962C8B-B14F-4D97-AF65-F5344CB8AC3E}">
        <p14:creationId xmlns:p14="http://schemas.microsoft.com/office/powerpoint/2010/main" val="206378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02A93F35-699F-6232-3515-1C8E933062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6328" y="224998"/>
                <a:ext cx="8763553" cy="689402"/>
              </a:xfrm>
            </p:spPr>
            <p:txBody>
              <a:bodyPr/>
              <a:lstStyle/>
              <a:p>
                <a:pPr algn="l"/>
                <a:r>
                  <a:rPr lang="es-MX" sz="4800" b="1" dirty="0">
                    <a:solidFill>
                      <a:schemeClr val="accent6"/>
                    </a:solidFill>
                    <a:latin typeface="Lato" panose="020F0502020204030203" pitchFamily="34" charset="0"/>
                  </a:rPr>
                  <a:t>Operaciones con raíces </a:t>
                </a:r>
                <a14:m>
                  <m:oMath xmlns:m="http://schemas.openxmlformats.org/officeDocument/2006/math">
                    <m:r>
                      <a:rPr lang="es-MX" sz="4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4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±)</m:t>
                    </m:r>
                  </m:oMath>
                </a14:m>
                <a:endParaRPr lang="es-MX" sz="4800" b="1" dirty="0">
                  <a:solidFill>
                    <a:schemeClr val="accent6"/>
                  </a:solidFill>
                  <a:latin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02A93F35-699F-6232-3515-1C8E9330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6328" y="224998"/>
                <a:ext cx="8763553" cy="689402"/>
              </a:xfrm>
              <a:blipFill>
                <a:blip r:embed="rId3"/>
                <a:stretch>
                  <a:fillRect l="-3201" t="-15044" b="-716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E9755C8-F9E8-F1B8-13AD-E3DEF9FE82CC}"/>
                  </a:ext>
                </a:extLst>
              </p:cNvPr>
              <p:cNvSpPr txBox="1"/>
              <p:nvPr/>
            </p:nvSpPr>
            <p:spPr>
              <a:xfrm>
                <a:off x="156328" y="1146014"/>
                <a:ext cx="3344518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MX" sz="2800" i="1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E9755C8-F9E8-F1B8-13AD-E3DEF9FE8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1146014"/>
                <a:ext cx="3344518" cy="5739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24B880E-99AF-9863-A5CA-7B27699508D5}"/>
                  </a:ext>
                </a:extLst>
              </p:cNvPr>
              <p:cNvSpPr txBox="1"/>
              <p:nvPr/>
            </p:nvSpPr>
            <p:spPr>
              <a:xfrm>
                <a:off x="156328" y="1788272"/>
                <a:ext cx="334451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s-MX" sz="2800" i="1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24B880E-99AF-9863-A5CA-7B2769950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1788272"/>
                <a:ext cx="3344518" cy="582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8891233-0CFA-DADD-0AD5-9E4284537BBD}"/>
                  </a:ext>
                </a:extLst>
              </p:cNvPr>
              <p:cNvSpPr txBox="1"/>
              <p:nvPr/>
            </p:nvSpPr>
            <p:spPr>
              <a:xfrm>
                <a:off x="156328" y="2439314"/>
                <a:ext cx="6975992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28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</m:rad>
                      <m:r>
                        <a:rPr lang="es-MX" sz="28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s-MX" sz="2800" i="1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8891233-0CFA-DADD-0AD5-9E4284537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2439314"/>
                <a:ext cx="6975992" cy="5739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6AF2111-D7DE-05FC-3458-28DD3635CC9F}"/>
                  </a:ext>
                </a:extLst>
              </p:cNvPr>
              <p:cNvSpPr txBox="1"/>
              <p:nvPr/>
            </p:nvSpPr>
            <p:spPr>
              <a:xfrm>
                <a:off x="156328" y="3081572"/>
                <a:ext cx="6975992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s-MX" sz="28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ad>
                      <m:radPr>
                        <m:degHide m:val="on"/>
                        <m:ctrlP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rad>
                      <m:radPr>
                        <m:degHide m:val="on"/>
                        <m:ctrlP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ctrlP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</m:t>
                    </m:r>
                    <m:rad>
                      <m:radPr>
                        <m:ctrlP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s-MX" sz="2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800" dirty="0">
                    <a:solidFill>
                      <a:schemeClr val="accent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2800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ad>
                      <m:radPr>
                        <m:degHide m:val="on"/>
                        <m:ctrlP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ad>
                      <m:radPr>
                        <m:ctrlP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rad>
                  </m:oMath>
                </a14:m>
                <a:endParaRPr lang="es-MX" sz="2800" i="1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6AF2111-D7DE-05FC-3458-28DD3635C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3081572"/>
                <a:ext cx="6975992" cy="5739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AAEF92C-7B6C-93A9-A9BE-AD9E79C5AB9A}"/>
                  </a:ext>
                </a:extLst>
              </p:cNvPr>
              <p:cNvSpPr txBox="1"/>
              <p:nvPr/>
            </p:nvSpPr>
            <p:spPr>
              <a:xfrm>
                <a:off x="156328" y="3713935"/>
                <a:ext cx="8830918" cy="1166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s-MX" sz="28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rad>
                      <m:radPr>
                        <m:degHide m:val="on"/>
                        <m:ctrlP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</m:t>
                    </m:r>
                    <m:rad>
                      <m:radPr>
                        <m:degHide m:val="on"/>
                        <m:ctrlP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ad>
                      <m:radPr>
                        <m:degHide m:val="on"/>
                        <m:ctrlP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rad>
                    <m:r>
                      <a:rPr lang="es-MX" sz="2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sz="2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s-MX" sz="2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</m:t>
                    </m:r>
                    <m:rad>
                      <m:radPr>
                        <m:degHide m:val="on"/>
                        <m:ctrlP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MX" sz="2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sz="2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MX" sz="2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ad>
                      <m:radPr>
                        <m:degHide m:val="on"/>
                        <m:ctrlP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800" dirty="0">
                    <a:solidFill>
                      <a:schemeClr val="accent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2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s-MX" sz="2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ad>
                      <m:radPr>
                        <m:degHide m:val="on"/>
                        <m:ctrlP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rad>
                  </m:oMath>
                </a14:m>
                <a:endParaRPr lang="es-MX" sz="2800" i="1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AAEF92C-7B6C-93A9-A9BE-AD9E79C5A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3713935"/>
                <a:ext cx="8830918" cy="11667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392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02A93F35-699F-6232-3515-1C8E933062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6328" y="224998"/>
                <a:ext cx="8763553" cy="689402"/>
              </a:xfrm>
            </p:spPr>
            <p:txBody>
              <a:bodyPr/>
              <a:lstStyle/>
              <a:p>
                <a:pPr algn="l"/>
                <a:r>
                  <a:rPr lang="es-MX" sz="4800" b="1" dirty="0">
                    <a:solidFill>
                      <a:schemeClr val="accent6"/>
                    </a:solidFill>
                    <a:latin typeface="Lato" panose="020F0502020204030203" pitchFamily="34" charset="0"/>
                  </a:rPr>
                  <a:t>Operaciones con raíces </a:t>
                </a:r>
                <a14:m>
                  <m:oMath xmlns:m="http://schemas.openxmlformats.org/officeDocument/2006/math">
                    <m:r>
                      <a:rPr lang="es-MX" sz="4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4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±)</m:t>
                    </m:r>
                  </m:oMath>
                </a14:m>
                <a:endParaRPr lang="es-MX" sz="4800" b="1" dirty="0">
                  <a:solidFill>
                    <a:schemeClr val="accent6"/>
                  </a:solidFill>
                  <a:latin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02A93F35-699F-6232-3515-1C8E9330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6328" y="224998"/>
                <a:ext cx="8763553" cy="689402"/>
              </a:xfrm>
              <a:blipFill>
                <a:blip r:embed="rId3"/>
                <a:stretch>
                  <a:fillRect l="-3201" t="-15044" b="-716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E9755C8-F9E8-F1B8-13AD-E3DEF9FE82CC}"/>
                  </a:ext>
                </a:extLst>
              </p:cNvPr>
              <p:cNvSpPr txBox="1"/>
              <p:nvPr/>
            </p:nvSpPr>
            <p:spPr>
              <a:xfrm>
                <a:off x="156328" y="1146014"/>
                <a:ext cx="6531854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ad>
                        <m:radPr>
                          <m:degHide m:val="on"/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s-MX" sz="2800" i="1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E9755C8-F9E8-F1B8-13AD-E3DEF9FE8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1146014"/>
                <a:ext cx="6531854" cy="5739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D05374B-621B-E2C3-C691-EA603E8D10FE}"/>
                  </a:ext>
                </a:extLst>
              </p:cNvPr>
              <p:cNvSpPr txBox="1"/>
              <p:nvPr/>
            </p:nvSpPr>
            <p:spPr>
              <a:xfrm>
                <a:off x="156325" y="2172508"/>
                <a:ext cx="6531855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4∗2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=2∗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s-MX" sz="2800" i="1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D05374B-621B-E2C3-C691-EA603E8D1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5" y="2172508"/>
                <a:ext cx="6531855" cy="5739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AC99664-FF9A-C443-B808-A94D6D89C048}"/>
                  </a:ext>
                </a:extLst>
              </p:cNvPr>
              <p:cNvSpPr txBox="1"/>
              <p:nvPr/>
            </p:nvSpPr>
            <p:spPr>
              <a:xfrm>
                <a:off x="156327" y="3685628"/>
                <a:ext cx="6531855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8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MX" sz="2800" i="1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AC99664-FF9A-C443-B808-A94D6D89C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7" y="3685628"/>
                <a:ext cx="6531855" cy="5739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486015C-D798-2400-48EF-3B67FD6BC441}"/>
                  </a:ext>
                </a:extLst>
              </p:cNvPr>
              <p:cNvSpPr txBox="1"/>
              <p:nvPr/>
            </p:nvSpPr>
            <p:spPr>
              <a:xfrm>
                <a:off x="156328" y="4277529"/>
                <a:ext cx="6662482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4∗3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=2∗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MX" sz="2800" i="1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486015C-D798-2400-48EF-3B67FD6BC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4277529"/>
                <a:ext cx="6662482" cy="5739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163;p34">
            <a:extLst>
              <a:ext uri="{FF2B5EF4-FFF2-40B4-BE49-F238E27FC236}">
                <a16:creationId xmlns:a16="http://schemas.microsoft.com/office/drawing/2014/main" id="{2D546CCC-A64B-F2E4-0C93-407A865A717B}"/>
              </a:ext>
            </a:extLst>
          </p:cNvPr>
          <p:cNvSpPr txBox="1">
            <a:spLocks/>
          </p:cNvSpPr>
          <p:nvPr/>
        </p:nvSpPr>
        <p:spPr>
          <a:xfrm>
            <a:off x="156325" y="1707354"/>
            <a:ext cx="7491977" cy="488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Uno pensaría que estos dos términos no se pueden sumar, ¡pero en realidad sí!</a:t>
            </a:r>
          </a:p>
        </p:txBody>
      </p:sp>
      <p:sp>
        <p:nvSpPr>
          <p:cNvPr id="14" name="Google Shape;163;p34">
            <a:extLst>
              <a:ext uri="{FF2B5EF4-FFF2-40B4-BE49-F238E27FC236}">
                <a16:creationId xmlns:a16="http://schemas.microsoft.com/office/drawing/2014/main" id="{66A7DB4A-063F-099F-7139-BA4178D8B4B1}"/>
              </a:ext>
            </a:extLst>
          </p:cNvPr>
          <p:cNvSpPr txBox="1">
            <a:spLocks/>
          </p:cNvSpPr>
          <p:nvPr/>
        </p:nvSpPr>
        <p:spPr>
          <a:xfrm>
            <a:off x="156325" y="2779348"/>
            <a:ext cx="7491977" cy="488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Si simplificas raíz de 8, entonces terminará en base 2, y ahora sí se puede sumar</a:t>
            </a:r>
          </a:p>
        </p:txBody>
      </p:sp>
    </p:spTree>
    <p:extLst>
      <p:ext uri="{BB962C8B-B14F-4D97-AF65-F5344CB8AC3E}">
        <p14:creationId xmlns:p14="http://schemas.microsoft.com/office/powerpoint/2010/main" val="3392175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02A93F35-699F-6232-3515-1C8E933062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6328" y="224998"/>
                <a:ext cx="8763553" cy="689402"/>
              </a:xfrm>
            </p:spPr>
            <p:txBody>
              <a:bodyPr/>
              <a:lstStyle/>
              <a:p>
                <a:pPr algn="l"/>
                <a:r>
                  <a:rPr lang="es-MX" sz="4800" b="1" dirty="0">
                    <a:solidFill>
                      <a:schemeClr val="accent6"/>
                    </a:solidFill>
                    <a:latin typeface="Lato" panose="020F0502020204030203" pitchFamily="34" charset="0"/>
                  </a:rPr>
                  <a:t>Operaciones con raíces </a:t>
                </a:r>
                <a14:m>
                  <m:oMath xmlns:m="http://schemas.openxmlformats.org/officeDocument/2006/math">
                    <m:r>
                      <a:rPr lang="es-MX" sz="4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4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±)</m:t>
                    </m:r>
                  </m:oMath>
                </a14:m>
                <a:endParaRPr lang="es-MX" sz="4800" b="1" dirty="0">
                  <a:solidFill>
                    <a:schemeClr val="accent6"/>
                  </a:solidFill>
                  <a:latin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02A93F35-699F-6232-3515-1C8E9330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6328" y="224998"/>
                <a:ext cx="8763553" cy="689402"/>
              </a:xfrm>
              <a:blipFill>
                <a:blip r:embed="rId3"/>
                <a:stretch>
                  <a:fillRect l="-3201" t="-15044" b="-716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E9755C8-F9E8-F1B8-13AD-E3DEF9FE82CC}"/>
                  </a:ext>
                </a:extLst>
              </p:cNvPr>
              <p:cNvSpPr txBox="1"/>
              <p:nvPr/>
            </p:nvSpPr>
            <p:spPr>
              <a:xfrm>
                <a:off x="156328" y="1146014"/>
                <a:ext cx="5486826" cy="512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45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s-MX" sz="2400" i="1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E9755C8-F9E8-F1B8-13AD-E3DEF9FE8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1146014"/>
                <a:ext cx="5486826" cy="5127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D05374B-621B-E2C3-C691-EA603E8D10FE}"/>
                  </a:ext>
                </a:extLst>
              </p:cNvPr>
              <p:cNvSpPr txBox="1"/>
              <p:nvPr/>
            </p:nvSpPr>
            <p:spPr>
              <a:xfrm>
                <a:off x="156326" y="1658718"/>
                <a:ext cx="6662483" cy="512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45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9∗5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=3∗</m:t>
                      </m:r>
                      <m:rad>
                        <m:radPr>
                          <m:degHide m:val="on"/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rad>
                        <m:radPr>
                          <m:degHide m:val="on"/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s-MX" sz="2400" i="1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D05374B-621B-E2C3-C691-EA603E8D1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6" y="1658718"/>
                <a:ext cx="6662483" cy="5127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AC99664-FF9A-C443-B808-A94D6D89C048}"/>
                  </a:ext>
                </a:extLst>
              </p:cNvPr>
              <p:cNvSpPr txBox="1"/>
              <p:nvPr/>
            </p:nvSpPr>
            <p:spPr>
              <a:xfrm>
                <a:off x="156326" y="3104795"/>
                <a:ext cx="6290192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</m:t>
                          </m:r>
                        </m:e>
                      </m:rad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600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rad>
                    </m:oMath>
                  </m:oMathPara>
                </a14:m>
                <a:endParaRPr lang="es-MX" sz="2400" i="1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AC99664-FF9A-C443-B808-A94D6D89C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6" y="3104795"/>
                <a:ext cx="6290192" cy="5052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0409F10-7A54-23AA-00CB-74361CD88054}"/>
                  </a:ext>
                </a:extLst>
              </p:cNvPr>
              <p:cNvSpPr txBox="1"/>
              <p:nvPr/>
            </p:nvSpPr>
            <p:spPr>
              <a:xfrm>
                <a:off x="156326" y="2171422"/>
                <a:ext cx="7211124" cy="512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80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e>
                      </m:rad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s-MX" sz="2400" i="1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0409F10-7A54-23AA-00CB-74361CD88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6" y="2171422"/>
                <a:ext cx="7211124" cy="5127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E4DD82F-C735-FB86-99D4-077F0F30BAE0}"/>
                  </a:ext>
                </a:extLst>
              </p:cNvPr>
              <p:cNvSpPr txBox="1"/>
              <p:nvPr/>
            </p:nvSpPr>
            <p:spPr>
              <a:xfrm>
                <a:off x="195087" y="3609998"/>
                <a:ext cx="7263376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rad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rad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=2∗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rad>
                    </m:oMath>
                  </m:oMathPara>
                </a14:m>
                <a:endParaRPr lang="es-MX" sz="2400" i="1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E4DD82F-C735-FB86-99D4-077F0F30B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87" y="3609998"/>
                <a:ext cx="7263376" cy="5052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A377164-1D36-0E0A-4713-8F913A53AA47}"/>
                  </a:ext>
                </a:extLst>
              </p:cNvPr>
              <p:cNvSpPr txBox="1"/>
              <p:nvPr/>
            </p:nvSpPr>
            <p:spPr>
              <a:xfrm>
                <a:off x="156326" y="4121949"/>
                <a:ext cx="7968345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600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rad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e>
                      </m:rad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rad>
                    </m:oMath>
                  </m:oMathPara>
                </a14:m>
                <a:endParaRPr lang="es-MX" sz="2400" i="1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A377164-1D36-0E0A-4713-8F913A53A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6" y="4121949"/>
                <a:ext cx="7968345" cy="5052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153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Ejercicios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AB9DCC9-DD30-228E-C9E0-1F2CF95781F5}"/>
                  </a:ext>
                </a:extLst>
              </p:cNvPr>
              <p:cNvSpPr txBox="1"/>
              <p:nvPr/>
            </p:nvSpPr>
            <p:spPr>
              <a:xfrm>
                <a:off x="263236" y="1715247"/>
                <a:ext cx="4152010" cy="523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MX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  <m:rad>
                      <m:radPr>
                        <m:degHide m:val="on"/>
                        <m:ctrlP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s-MX" sz="2800" b="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AB9DCC9-DD30-228E-C9E0-1F2CF957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1715247"/>
                <a:ext cx="4152010" cy="5236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163;p34">
            <a:extLst>
              <a:ext uri="{FF2B5EF4-FFF2-40B4-BE49-F238E27FC236}">
                <a16:creationId xmlns:a16="http://schemas.microsoft.com/office/drawing/2014/main" id="{63C8ABE5-4C4D-E058-2846-3B2F39CDB9A5}"/>
              </a:ext>
            </a:extLst>
          </p:cNvPr>
          <p:cNvSpPr txBox="1">
            <a:spLocks/>
          </p:cNvSpPr>
          <p:nvPr/>
        </p:nvSpPr>
        <p:spPr>
          <a:xfrm>
            <a:off x="156328" y="1138565"/>
            <a:ext cx="8488908" cy="582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Realiza las siguientes operaciones. Practica haciendo el procedimiento.</a:t>
            </a:r>
            <a:endParaRPr lang="es-MX" sz="2000" b="1" dirty="0">
              <a:solidFill>
                <a:schemeClr val="accent6"/>
              </a:solidFill>
              <a:latin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F4F64CA-02A6-83D3-26FB-DAD05DE1FB8C}"/>
                  </a:ext>
                </a:extLst>
              </p:cNvPr>
              <p:cNvSpPr txBox="1"/>
              <p:nvPr/>
            </p:nvSpPr>
            <p:spPr>
              <a:xfrm>
                <a:off x="263236" y="2304995"/>
                <a:ext cx="4152010" cy="523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MX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490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</m:t>
                    </m:r>
                    <m:rad>
                      <m:radPr>
                        <m:degHide m:val="on"/>
                        <m:ctrlP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rad>
                  </m:oMath>
                </a14:m>
                <a:r>
                  <a:rPr lang="es-MX" sz="2800" b="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F4F64CA-02A6-83D3-26FB-DAD05DE1F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2304995"/>
                <a:ext cx="4152010" cy="5236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5ACBD36-0D2C-E655-ADED-27BD7B06A501}"/>
                  </a:ext>
                </a:extLst>
              </p:cNvPr>
              <p:cNvSpPr txBox="1"/>
              <p:nvPr/>
            </p:nvSpPr>
            <p:spPr>
              <a:xfrm>
                <a:off x="263236" y="2894743"/>
                <a:ext cx="4152010" cy="523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MX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63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567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</m:t>
                    </m:r>
                    <m:rad>
                      <m:radPr>
                        <m:degHide m:val="on"/>
                        <m:ctrlP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</m:rad>
                  </m:oMath>
                </a14:m>
                <a:r>
                  <a:rPr lang="es-MX" sz="2800" b="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5ACBD36-0D2C-E655-ADED-27BD7B06A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2894743"/>
                <a:ext cx="4152010" cy="523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C2C58EF-7057-3CEE-A545-0F33A07C0C81}"/>
                  </a:ext>
                </a:extLst>
              </p:cNvPr>
              <p:cNvSpPr txBox="1"/>
              <p:nvPr/>
            </p:nvSpPr>
            <p:spPr>
              <a:xfrm>
                <a:off x="263236" y="3486394"/>
                <a:ext cx="3290456" cy="6726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rad>
                        <m:rad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s-MX" sz="32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C2C58EF-7057-3CEE-A545-0F33A07C0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3486394"/>
                <a:ext cx="3290456" cy="6726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27FACF6-C261-4B34-B0BD-7D7D83C82BB6}"/>
                  </a:ext>
                </a:extLst>
              </p:cNvPr>
              <p:cNvSpPr txBox="1"/>
              <p:nvPr/>
            </p:nvSpPr>
            <p:spPr>
              <a:xfrm>
                <a:off x="263236" y="4215070"/>
                <a:ext cx="4152010" cy="660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ad>
                        <m:radPr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e>
                      </m:rad>
                      <m:r>
                        <a:rPr lang="es-MX" sz="32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72</m:t>
                          </m:r>
                        </m:e>
                      </m:rad>
                      <m:r>
                        <a:rPr lang="es-MX" sz="32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ad>
                        <m:radPr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e>
                      </m:rad>
                    </m:oMath>
                  </m:oMathPara>
                </a14:m>
                <a:endParaRPr lang="es-MX" sz="320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27FACF6-C261-4B34-B0BD-7D7D83C82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4215070"/>
                <a:ext cx="4152010" cy="660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5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9" y="224998"/>
            <a:ext cx="5249389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Número irracional</a:t>
            </a:r>
          </a:p>
        </p:txBody>
      </p:sp>
      <p:sp>
        <p:nvSpPr>
          <p:cNvPr id="8" name="Google Shape;163;p34">
            <a:extLst>
              <a:ext uri="{FF2B5EF4-FFF2-40B4-BE49-F238E27FC236}">
                <a16:creationId xmlns:a16="http://schemas.microsoft.com/office/drawing/2014/main" id="{FF166317-29C2-95D6-984E-2A01EA56E01E}"/>
              </a:ext>
            </a:extLst>
          </p:cNvPr>
          <p:cNvSpPr txBox="1">
            <a:spLocks/>
          </p:cNvSpPr>
          <p:nvPr/>
        </p:nvSpPr>
        <p:spPr>
          <a:xfrm>
            <a:off x="156329" y="1088387"/>
            <a:ext cx="6423765" cy="579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Número que es expresado como una división </a:t>
            </a: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infinita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1231184-2715-09E7-3356-B34A8C7E7CA1}"/>
                  </a:ext>
                </a:extLst>
              </p:cNvPr>
              <p:cNvSpPr txBox="1"/>
              <p:nvPr/>
            </p:nvSpPr>
            <p:spPr>
              <a:xfrm>
                <a:off x="242045" y="1732379"/>
                <a:ext cx="5002308" cy="412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MX" sz="240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1.41421356237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…=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𝐼𝑟𝑟𝑎𝑐𝑖𝑜𝑛𝑎𝑙</m:t>
                      </m:r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1231184-2715-09E7-3356-B34A8C7E7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5" y="1732379"/>
                <a:ext cx="5002308" cy="412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163;p34">
            <a:extLst>
              <a:ext uri="{FF2B5EF4-FFF2-40B4-BE49-F238E27FC236}">
                <a16:creationId xmlns:a16="http://schemas.microsoft.com/office/drawing/2014/main" id="{5964079B-A307-4C7D-4D8A-0A6408DD9246}"/>
              </a:ext>
            </a:extLst>
          </p:cNvPr>
          <p:cNvSpPr txBox="1">
            <a:spLocks/>
          </p:cNvSpPr>
          <p:nvPr/>
        </p:nvSpPr>
        <p:spPr>
          <a:xfrm>
            <a:off x="156329" y="3132567"/>
            <a:ext cx="7786400" cy="412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Todo número con </a:t>
            </a: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decimales infinitos </a:t>
            </a: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es </a:t>
            </a: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irracional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82474FB-E22A-55D4-AEE9-DEA6BB56EC96}"/>
                  </a:ext>
                </a:extLst>
              </p:cNvPr>
              <p:cNvSpPr txBox="1"/>
              <p:nvPr/>
            </p:nvSpPr>
            <p:spPr>
              <a:xfrm>
                <a:off x="242045" y="2245752"/>
                <a:ext cx="50023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MX" sz="24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3.14159265359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…=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𝐼𝑟𝑟𝑎𝑐𝑖𝑜𝑛𝑎𝑙</m:t>
                      </m:r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82474FB-E22A-55D4-AEE9-DEA6BB56E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5" y="2245752"/>
                <a:ext cx="5002308" cy="369332"/>
              </a:xfrm>
              <a:prstGeom prst="rect">
                <a:avLst/>
              </a:prstGeom>
              <a:blipFill>
                <a:blip r:embed="rId4"/>
                <a:stretch>
                  <a:fillRect l="-1585" b="-114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FFD0B55-9DB5-BB24-E4D9-A5D8A1991874}"/>
                  </a:ext>
                </a:extLst>
              </p:cNvPr>
              <p:cNvSpPr txBox="1"/>
              <p:nvPr/>
            </p:nvSpPr>
            <p:spPr>
              <a:xfrm>
                <a:off x="242045" y="2675971"/>
                <a:ext cx="50023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MX" sz="2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2.718281828459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…=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𝐼𝑟𝑟𝑎𝑐𝑖𝑜𝑛𝑎𝑙</m:t>
                      </m:r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FFD0B55-9DB5-BB24-E4D9-A5D8A1991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5" y="2675971"/>
                <a:ext cx="5002308" cy="369332"/>
              </a:xfrm>
              <a:prstGeom prst="rect">
                <a:avLst/>
              </a:prstGeom>
              <a:blipFill>
                <a:blip r:embed="rId5"/>
                <a:stretch>
                  <a:fillRect l="-1585" r="-244" b="-983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C80924B-591E-A398-DD56-86DD082E8764}"/>
                  </a:ext>
                </a:extLst>
              </p:cNvPr>
              <p:cNvSpPr txBox="1"/>
              <p:nvPr/>
            </p:nvSpPr>
            <p:spPr>
              <a:xfrm>
                <a:off x="242045" y="3826186"/>
                <a:ext cx="5002308" cy="412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MX" sz="240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1.41421356237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…=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𝐼𝑟𝑟𝑎𝑐𝑖𝑜𝑛𝑎𝑙</m:t>
                      </m:r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C80924B-591E-A398-DD56-86DD082E8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5" y="3826186"/>
                <a:ext cx="5002308" cy="412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3EAE0BA-3B6E-556E-02D3-1BD45DEB7960}"/>
                  </a:ext>
                </a:extLst>
              </p:cNvPr>
              <p:cNvSpPr txBox="1"/>
              <p:nvPr/>
            </p:nvSpPr>
            <p:spPr>
              <a:xfrm>
                <a:off x="5768236" y="3826186"/>
                <a:ext cx="2703412" cy="411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400" i="1" smtClean="0">
                              <a:solidFill>
                                <a:schemeClr val="accent3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3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3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MX" sz="2400" i="0" smtClean="0">
                          <a:solidFill>
                            <a:schemeClr val="accent3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MX" sz="2400" b="0" i="1" smtClean="0">
                          <a:solidFill>
                            <a:schemeClr val="accent3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chemeClr val="accent3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𝑅𝑎𝑐𝑖𝑜𝑛𝑎𝑙</m:t>
                      </m:r>
                    </m:oMath>
                  </m:oMathPara>
                </a14:m>
                <a:endParaRPr lang="es-MX" sz="2400" dirty="0">
                  <a:solidFill>
                    <a:schemeClr val="accent3">
                      <a:lumMod val="9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3EAE0BA-3B6E-556E-02D3-1BD45DEB7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236" y="3826186"/>
                <a:ext cx="2703412" cy="411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63;p34">
            <a:extLst>
              <a:ext uri="{FF2B5EF4-FFF2-40B4-BE49-F238E27FC236}">
                <a16:creationId xmlns:a16="http://schemas.microsoft.com/office/drawing/2014/main" id="{51923A24-C366-FBDC-7CB3-62D8043379FF}"/>
              </a:ext>
            </a:extLst>
          </p:cNvPr>
          <p:cNvSpPr txBox="1">
            <a:spLocks/>
          </p:cNvSpPr>
          <p:nvPr/>
        </p:nvSpPr>
        <p:spPr>
          <a:xfrm>
            <a:off x="156329" y="4326320"/>
            <a:ext cx="7786400" cy="412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Toda </a:t>
            </a: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raíz</a:t>
            </a: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 que de un </a:t>
            </a: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resultado exacto </a:t>
            </a: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es </a:t>
            </a: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racional</a:t>
            </a:r>
          </a:p>
        </p:txBody>
      </p:sp>
    </p:spTree>
    <p:extLst>
      <p:ext uri="{BB962C8B-B14F-4D97-AF65-F5344CB8AC3E}">
        <p14:creationId xmlns:p14="http://schemas.microsoft.com/office/powerpoint/2010/main" val="1473041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02A93F35-699F-6232-3515-1C8E933062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6328" y="224998"/>
                <a:ext cx="8763553" cy="689402"/>
              </a:xfrm>
            </p:spPr>
            <p:txBody>
              <a:bodyPr/>
              <a:lstStyle/>
              <a:p>
                <a:pPr algn="l"/>
                <a:r>
                  <a:rPr lang="es-MX" sz="4800" b="1" dirty="0">
                    <a:solidFill>
                      <a:schemeClr val="accent6"/>
                    </a:solidFill>
                    <a:latin typeface="Lato" panose="020F0502020204030203" pitchFamily="34" charset="0"/>
                  </a:rPr>
                  <a:t>Operaciones con raíces </a:t>
                </a:r>
                <a14:m>
                  <m:oMath xmlns:m="http://schemas.openxmlformats.org/officeDocument/2006/math">
                    <m:r>
                      <a:rPr lang="es-MX" sz="4800" b="1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sz="4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×÷)</m:t>
                    </m:r>
                  </m:oMath>
                </a14:m>
                <a:endParaRPr lang="es-MX" sz="4800" b="1" dirty="0">
                  <a:solidFill>
                    <a:schemeClr val="accent6"/>
                  </a:solidFill>
                  <a:latin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02A93F35-699F-6232-3515-1C8E9330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6328" y="224998"/>
                <a:ext cx="8763553" cy="689402"/>
              </a:xfrm>
              <a:blipFill>
                <a:blip r:embed="rId3"/>
                <a:stretch>
                  <a:fillRect l="-3201" t="-15044" b="-716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0057CC2-52ED-9336-9586-4D0175656CD7}"/>
                  </a:ext>
                </a:extLst>
              </p:cNvPr>
              <p:cNvSpPr txBox="1"/>
              <p:nvPr/>
            </p:nvSpPr>
            <p:spPr>
              <a:xfrm>
                <a:off x="276141" y="1337722"/>
                <a:ext cx="3159390" cy="5020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g>
                        <m:e>
                          <m: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rad>
                      <m:r>
                        <a:rPr lang="es-MX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</m:e>
                      </m:rad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0057CC2-52ED-9336-9586-4D017565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41" y="1337722"/>
                <a:ext cx="3159390" cy="5020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5C74165-5822-0006-880F-16FB68F7E15A}"/>
                  </a:ext>
                </a:extLst>
              </p:cNvPr>
              <p:cNvSpPr txBox="1"/>
              <p:nvPr/>
            </p:nvSpPr>
            <p:spPr>
              <a:xfrm>
                <a:off x="276141" y="2019168"/>
                <a:ext cx="2906748" cy="5020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ad>
                        <m:rad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rad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5C74165-5822-0006-880F-16FB68F7E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41" y="2019168"/>
                <a:ext cx="2906748" cy="5020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C5C1376-76C1-65C7-6075-2BC71473E917}"/>
                  </a:ext>
                </a:extLst>
              </p:cNvPr>
              <p:cNvSpPr txBox="1"/>
              <p:nvPr/>
            </p:nvSpPr>
            <p:spPr>
              <a:xfrm>
                <a:off x="276141" y="2700614"/>
                <a:ext cx="1866167" cy="9749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g>
                            <m:e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ctrl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g>
                            <m:e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den>
                      </m:f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g>
                        <m:e>
                          <m:f>
                            <m:fPr>
                              <m:ctrl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C5C1376-76C1-65C7-6075-2BC71473E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41" y="2700614"/>
                <a:ext cx="1866167" cy="9749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0DAB701-51F0-398A-341B-48010CCA3FAA}"/>
                  </a:ext>
                </a:extLst>
              </p:cNvPr>
              <p:cNvSpPr txBox="1"/>
              <p:nvPr/>
            </p:nvSpPr>
            <p:spPr>
              <a:xfrm>
                <a:off x="3624712" y="1337722"/>
                <a:ext cx="4605124" cy="481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2∗3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rad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0DAB701-51F0-398A-341B-48010CCA3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712" y="1337722"/>
                <a:ext cx="4605124" cy="4816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C2D208E-1FCE-6DC8-211C-632476090336}"/>
                  </a:ext>
                </a:extLst>
              </p:cNvPr>
              <p:cNvSpPr txBox="1"/>
              <p:nvPr/>
            </p:nvSpPr>
            <p:spPr>
              <a:xfrm>
                <a:off x="3624712" y="2700614"/>
                <a:ext cx="3851721" cy="1273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C2D208E-1FCE-6DC8-211C-632476090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712" y="2700614"/>
                <a:ext cx="3851721" cy="1273041"/>
              </a:xfrm>
              <a:prstGeom prst="rect">
                <a:avLst/>
              </a:prstGeom>
              <a:blipFill>
                <a:blip r:embed="rId8"/>
                <a:stretch>
                  <a:fillRect l="-15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9A863D3-AC52-E28E-B24C-D3E84430BB3F}"/>
                  </a:ext>
                </a:extLst>
              </p:cNvPr>
              <p:cNvSpPr txBox="1"/>
              <p:nvPr/>
            </p:nvSpPr>
            <p:spPr>
              <a:xfrm>
                <a:off x="3624712" y="2019168"/>
                <a:ext cx="2836394" cy="481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3∗</m:t>
                      </m:r>
                      <m:rad>
                        <m:radPr>
                          <m:degHide m:val="on"/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9A863D3-AC52-E28E-B24C-D3E84430B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712" y="2019168"/>
                <a:ext cx="2836394" cy="4816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99A45D8-6351-649E-D992-82E55C1F3562}"/>
                  </a:ext>
                </a:extLst>
              </p:cNvPr>
              <p:cNvSpPr txBox="1"/>
              <p:nvPr/>
            </p:nvSpPr>
            <p:spPr>
              <a:xfrm>
                <a:off x="3621251" y="4173494"/>
                <a:ext cx="1688388" cy="481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99A45D8-6351-649E-D992-82E55C1F3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251" y="4173494"/>
                <a:ext cx="1688388" cy="4816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Google Shape;163;p34">
            <a:extLst>
              <a:ext uri="{FF2B5EF4-FFF2-40B4-BE49-F238E27FC236}">
                <a16:creationId xmlns:a16="http://schemas.microsoft.com/office/drawing/2014/main" id="{E7FB288A-F43B-A384-5D31-19A719531ECF}"/>
              </a:ext>
            </a:extLst>
          </p:cNvPr>
          <p:cNvSpPr txBox="1">
            <a:spLocks/>
          </p:cNvSpPr>
          <p:nvPr/>
        </p:nvSpPr>
        <p:spPr>
          <a:xfrm>
            <a:off x="5242685" y="4062868"/>
            <a:ext cx="3677196" cy="702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1600" b="1" dirty="0">
                <a:solidFill>
                  <a:schemeClr val="accent6"/>
                </a:solidFill>
                <a:latin typeface="Lato" panose="020F0502020204030203" pitchFamily="34" charset="0"/>
              </a:rPr>
              <a:t>NO</a:t>
            </a:r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 se pueden multiplicar o dividir raíces que tengan </a:t>
            </a:r>
            <a:r>
              <a:rPr lang="es-MX" sz="1600" b="1" dirty="0">
                <a:solidFill>
                  <a:schemeClr val="accent6"/>
                </a:solidFill>
                <a:latin typeface="Lato" panose="020F0502020204030203" pitchFamily="34" charset="0"/>
              </a:rPr>
              <a:t>potencias</a:t>
            </a:r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 distintas</a:t>
            </a:r>
          </a:p>
        </p:txBody>
      </p:sp>
    </p:spTree>
    <p:extLst>
      <p:ext uri="{BB962C8B-B14F-4D97-AF65-F5344CB8AC3E}">
        <p14:creationId xmlns:p14="http://schemas.microsoft.com/office/powerpoint/2010/main" val="3525015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02A93F35-699F-6232-3515-1C8E933062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6328" y="224998"/>
                <a:ext cx="8763553" cy="689402"/>
              </a:xfrm>
            </p:spPr>
            <p:txBody>
              <a:bodyPr/>
              <a:lstStyle/>
              <a:p>
                <a:pPr algn="l"/>
                <a:r>
                  <a:rPr lang="es-MX" sz="4800" b="1" dirty="0">
                    <a:solidFill>
                      <a:schemeClr val="accent6"/>
                    </a:solidFill>
                    <a:latin typeface="Lato" panose="020F0502020204030203" pitchFamily="34" charset="0"/>
                  </a:rPr>
                  <a:t>Operaciones con raíces </a:t>
                </a:r>
                <a14:m>
                  <m:oMath xmlns:m="http://schemas.openxmlformats.org/officeDocument/2006/math">
                    <m:r>
                      <a:rPr lang="es-MX" sz="4800" b="1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sz="4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×÷)</m:t>
                    </m:r>
                  </m:oMath>
                </a14:m>
                <a:endParaRPr lang="es-MX" sz="4800" b="1" dirty="0">
                  <a:solidFill>
                    <a:schemeClr val="accent6"/>
                  </a:solidFill>
                  <a:latin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02A93F35-699F-6232-3515-1C8E9330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6328" y="224998"/>
                <a:ext cx="8763553" cy="689402"/>
              </a:xfrm>
              <a:blipFill>
                <a:blip r:embed="rId3"/>
                <a:stretch>
                  <a:fillRect l="-3201" t="-15044" b="-716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0DAB701-51F0-398A-341B-48010CCA3FAA}"/>
                  </a:ext>
                </a:extLst>
              </p:cNvPr>
              <p:cNvSpPr txBox="1"/>
              <p:nvPr/>
            </p:nvSpPr>
            <p:spPr>
              <a:xfrm>
                <a:off x="261027" y="1208858"/>
                <a:ext cx="5323344" cy="481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0DAB701-51F0-398A-341B-48010CCA3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27" y="1208858"/>
                <a:ext cx="5323344" cy="481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36CFFDD-4DCE-7AA7-5BB0-6E33EDF3656D}"/>
                  </a:ext>
                </a:extLst>
              </p:cNvPr>
              <p:cNvSpPr txBox="1"/>
              <p:nvPr/>
            </p:nvSpPr>
            <p:spPr>
              <a:xfrm>
                <a:off x="261027" y="1867530"/>
                <a:ext cx="5323344" cy="4903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35</m:t>
                          </m:r>
                        </m:e>
                      </m:rad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36CFFDD-4DCE-7AA7-5BB0-6E33EDF36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27" y="1867530"/>
                <a:ext cx="5323344" cy="49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E7B1FB3-3B1E-AFF7-E343-0309B337B010}"/>
                  </a:ext>
                </a:extLst>
              </p:cNvPr>
              <p:cNvSpPr txBox="1"/>
              <p:nvPr/>
            </p:nvSpPr>
            <p:spPr>
              <a:xfrm>
                <a:off x="261027" y="2534986"/>
                <a:ext cx="5323344" cy="481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4∗9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</m:t>
                          </m:r>
                        </m:e>
                      </m:rad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E7B1FB3-3B1E-AFF7-E343-0309B337B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27" y="2534986"/>
                <a:ext cx="5323344" cy="481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670B471-80FC-388E-A36B-C159D36B4889}"/>
                  </a:ext>
                </a:extLst>
              </p:cNvPr>
              <p:cNvSpPr txBox="1"/>
              <p:nvPr/>
            </p:nvSpPr>
            <p:spPr>
              <a:xfrm>
                <a:off x="261027" y="3193658"/>
                <a:ext cx="6681882" cy="4903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10∗25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250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rad>
                        <m:radPr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670B471-80FC-388E-A36B-C159D36B4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27" y="3193658"/>
                <a:ext cx="6681882" cy="49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B81B2CA-0F32-D536-69AF-4B8810CE860E}"/>
                  </a:ext>
                </a:extLst>
              </p:cNvPr>
              <p:cNvSpPr txBox="1"/>
              <p:nvPr/>
            </p:nvSpPr>
            <p:spPr>
              <a:xfrm>
                <a:off x="261027" y="3861114"/>
                <a:ext cx="6681882" cy="481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12∗24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288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ad>
                        <m:radPr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</m:t>
                          </m:r>
                        </m:e>
                      </m:rad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B81B2CA-0F32-D536-69AF-4B8810CE8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27" y="3861114"/>
                <a:ext cx="6681882" cy="4816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220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02A93F35-699F-6232-3515-1C8E933062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6328" y="224998"/>
                <a:ext cx="8763553" cy="689402"/>
              </a:xfrm>
            </p:spPr>
            <p:txBody>
              <a:bodyPr/>
              <a:lstStyle/>
              <a:p>
                <a:pPr algn="l"/>
                <a:r>
                  <a:rPr lang="es-MX" sz="4800" b="1" dirty="0">
                    <a:solidFill>
                      <a:schemeClr val="accent6"/>
                    </a:solidFill>
                    <a:latin typeface="Lato" panose="020F0502020204030203" pitchFamily="34" charset="0"/>
                  </a:rPr>
                  <a:t>Operaciones con raíces </a:t>
                </a:r>
                <a14:m>
                  <m:oMath xmlns:m="http://schemas.openxmlformats.org/officeDocument/2006/math">
                    <m:r>
                      <a:rPr lang="es-MX" sz="4800" b="1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sz="4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×÷)</m:t>
                    </m:r>
                  </m:oMath>
                </a14:m>
                <a:endParaRPr lang="es-MX" sz="4800" b="1" dirty="0">
                  <a:solidFill>
                    <a:schemeClr val="accent6"/>
                  </a:solidFill>
                  <a:latin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02A93F35-699F-6232-3515-1C8E9330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6328" y="224998"/>
                <a:ext cx="8763553" cy="689402"/>
              </a:xfrm>
              <a:blipFill>
                <a:blip r:embed="rId3"/>
                <a:stretch>
                  <a:fillRect l="-3201" t="-15044" b="-716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C2D208E-1FCE-6DC8-211C-632476090336}"/>
                  </a:ext>
                </a:extLst>
              </p:cNvPr>
              <p:cNvSpPr txBox="1"/>
              <p:nvPr/>
            </p:nvSpPr>
            <p:spPr>
              <a:xfrm>
                <a:off x="247964" y="1109298"/>
                <a:ext cx="3851721" cy="1091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C2D208E-1FCE-6DC8-211C-632476090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64" y="1109298"/>
                <a:ext cx="3851721" cy="1091196"/>
              </a:xfrm>
              <a:prstGeom prst="rect">
                <a:avLst/>
              </a:prstGeom>
              <a:blipFill>
                <a:blip r:embed="rId4"/>
                <a:stretch>
                  <a:fillRect l="-15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6A6897-6EA3-8AF6-C2BA-53BA51800129}"/>
                  </a:ext>
                </a:extLst>
              </p:cNvPr>
              <p:cNvSpPr txBox="1"/>
              <p:nvPr/>
            </p:nvSpPr>
            <p:spPr>
              <a:xfrm>
                <a:off x="247963" y="2397409"/>
                <a:ext cx="5676043" cy="1091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54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54</m:t>
                              </m:r>
                            </m:num>
                            <m:den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rad>
                        <m:radPr>
                          <m:degHide m:val="on"/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6A6897-6EA3-8AF6-C2BA-53BA51800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63" y="2397409"/>
                <a:ext cx="5676043" cy="1091196"/>
              </a:xfrm>
              <a:prstGeom prst="rect">
                <a:avLst/>
              </a:prstGeom>
              <a:blipFill>
                <a:blip r:embed="rId5"/>
                <a:stretch>
                  <a:fillRect l="-10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069DBA3-3B85-E7EA-B6D4-6F0747F5FA1A}"/>
                  </a:ext>
                </a:extLst>
              </p:cNvPr>
              <p:cNvSpPr txBox="1"/>
              <p:nvPr/>
            </p:nvSpPr>
            <p:spPr>
              <a:xfrm>
                <a:off x="247963" y="3683503"/>
                <a:ext cx="5676043" cy="11071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128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ctrlPr>
                                <a:rPr lang="es-MX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128</m:t>
                              </m:r>
                            </m:num>
                            <m:den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ad>
                        <m:rad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rad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069DBA3-3B85-E7EA-B6D4-6F0747F5F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63" y="3683503"/>
                <a:ext cx="5676043" cy="1107163"/>
              </a:xfrm>
              <a:prstGeom prst="rect">
                <a:avLst/>
              </a:prstGeom>
              <a:blipFill>
                <a:blip r:embed="rId6"/>
                <a:stretch>
                  <a:fillRect l="-10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930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Ejercicios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AB9DCC9-DD30-228E-C9E0-1F2CF95781F5}"/>
                  </a:ext>
                </a:extLst>
              </p:cNvPr>
              <p:cNvSpPr txBox="1"/>
              <p:nvPr/>
            </p:nvSpPr>
            <p:spPr>
              <a:xfrm>
                <a:off x="263235" y="1715247"/>
                <a:ext cx="6307381" cy="523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MX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  <m:rad>
                      <m:radPr>
                        <m:degHide m:val="on"/>
                        <m:ctrlP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s-MX" sz="2800" b="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AB9DCC9-DD30-228E-C9E0-1F2CF957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5" y="1715247"/>
                <a:ext cx="6307381" cy="5236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163;p34">
            <a:extLst>
              <a:ext uri="{FF2B5EF4-FFF2-40B4-BE49-F238E27FC236}">
                <a16:creationId xmlns:a16="http://schemas.microsoft.com/office/drawing/2014/main" id="{63C8ABE5-4C4D-E058-2846-3B2F39CDB9A5}"/>
              </a:ext>
            </a:extLst>
          </p:cNvPr>
          <p:cNvSpPr txBox="1">
            <a:spLocks/>
          </p:cNvSpPr>
          <p:nvPr/>
        </p:nvSpPr>
        <p:spPr>
          <a:xfrm>
            <a:off x="156328" y="1138565"/>
            <a:ext cx="8488908" cy="582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Realiza las siguientes operaciones. Practica haciendo el procedimiento.</a:t>
            </a:r>
            <a:endParaRPr lang="es-MX" sz="2000" b="1" dirty="0">
              <a:solidFill>
                <a:schemeClr val="accent6"/>
              </a:solidFill>
              <a:latin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F4F64CA-02A6-83D3-26FB-DAD05DE1FB8C}"/>
                  </a:ext>
                </a:extLst>
              </p:cNvPr>
              <p:cNvSpPr txBox="1"/>
              <p:nvPr/>
            </p:nvSpPr>
            <p:spPr>
              <a:xfrm>
                <a:off x="263236" y="2304995"/>
                <a:ext cx="4152010" cy="523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8∗</m:t>
                    </m:r>
                    <m:rad>
                      <m:radPr>
                        <m:degHide m:val="on"/>
                        <m:ctrlP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=16</m:t>
                    </m:r>
                    <m:rad>
                      <m:radPr>
                        <m:degHide m:val="on"/>
                        <m:ctrlP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s-MX" sz="2800" b="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F4F64CA-02A6-83D3-26FB-DAD05DE1F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2304995"/>
                <a:ext cx="4152010" cy="5236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5ACBD36-0D2C-E655-ADED-27BD7B06A501}"/>
                  </a:ext>
                </a:extLst>
              </p:cNvPr>
              <p:cNvSpPr txBox="1"/>
              <p:nvPr/>
            </p:nvSpPr>
            <p:spPr>
              <a:xfrm>
                <a:off x="263236" y="2894743"/>
                <a:ext cx="4152010" cy="523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9∗</m:t>
                    </m:r>
                    <m:rad>
                      <m:radPr>
                        <m:degHide m:val="on"/>
                        <m:ctrlPr>
                          <a:rPr lang="es-MX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45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s-MX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rad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=81</m:t>
                    </m:r>
                    <m:rad>
                      <m:radPr>
                        <m:degHide m:val="on"/>
                        <m:ctrlP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e>
                    </m:rad>
                  </m:oMath>
                </a14:m>
                <a:r>
                  <a:rPr lang="es-MX" sz="2800" b="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5ACBD36-0D2C-E655-ADED-27BD7B06A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2894743"/>
                <a:ext cx="4152010" cy="523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0912B90-460E-4E3D-F82F-081E21F87817}"/>
                  </a:ext>
                </a:extLst>
              </p:cNvPr>
              <p:cNvSpPr txBox="1"/>
              <p:nvPr/>
            </p:nvSpPr>
            <p:spPr>
              <a:xfrm>
                <a:off x="263235" y="3505255"/>
                <a:ext cx="3851721" cy="1273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360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den>
                      </m:f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36</m:t>
                              </m:r>
                              <m:r>
                                <a:rPr lang="es-MX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e>
                      </m:rad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0912B90-460E-4E3D-F82F-081E21F87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5" y="3505255"/>
                <a:ext cx="3851721" cy="1273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163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02A93F35-699F-6232-3515-1C8E933062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6328" y="224998"/>
                <a:ext cx="8763553" cy="689402"/>
              </a:xfrm>
            </p:spPr>
            <p:txBody>
              <a:bodyPr/>
              <a:lstStyle/>
              <a:p>
                <a:pPr algn="l"/>
                <a:r>
                  <a:rPr lang="es-MX" sz="4800" b="1" dirty="0">
                    <a:solidFill>
                      <a:schemeClr val="accent6"/>
                    </a:solidFill>
                    <a:latin typeface="Lato" panose="020F0502020204030203" pitchFamily="34" charset="0"/>
                  </a:rPr>
                  <a:t>Operaciones con raíces </a:t>
                </a:r>
                <a14:m>
                  <m:oMath xmlns:m="http://schemas.openxmlformats.org/officeDocument/2006/math">
                    <m:r>
                      <a:rPr lang="es-MX" sz="4800" b="1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4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4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MX" sz="4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p>
                    </m:sSup>
                    <m:r>
                      <a:rPr lang="es-MX" sz="4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4800" b="1" dirty="0">
                  <a:solidFill>
                    <a:schemeClr val="accent6"/>
                  </a:solidFill>
                  <a:latin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02A93F35-699F-6232-3515-1C8E9330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6328" y="224998"/>
                <a:ext cx="8763553" cy="689402"/>
              </a:xfrm>
              <a:blipFill>
                <a:blip r:embed="rId3"/>
                <a:stretch>
                  <a:fillRect l="-3201" t="-15044" b="-716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0057CC2-52ED-9336-9586-4D0175656CD7}"/>
                  </a:ext>
                </a:extLst>
              </p:cNvPr>
              <p:cNvSpPr txBox="1"/>
              <p:nvPr/>
            </p:nvSpPr>
            <p:spPr>
              <a:xfrm>
                <a:off x="328393" y="3122979"/>
                <a:ext cx="3159390" cy="876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g>
                        <m:e>
                          <m:rad>
                            <m:radPr>
                              <m:ctrl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g>
                            <m:e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rad>
                        </m:e>
                      </m:rad>
                      <m:r>
                        <a:rPr lang="es-MX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brk m:alnAt="7"/>
                            </m:r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0057CC2-52ED-9336-9586-4D017565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93" y="3122979"/>
                <a:ext cx="3159390" cy="876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5C74165-5822-0006-880F-16FB68F7E15A}"/>
                  </a:ext>
                </a:extLst>
              </p:cNvPr>
              <p:cNvSpPr txBox="1"/>
              <p:nvPr/>
            </p:nvSpPr>
            <p:spPr>
              <a:xfrm>
                <a:off x="328393" y="1312805"/>
                <a:ext cx="2906748" cy="536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es-MX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s-MX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g>
                                <m:e>
                                  <m:r>
                                    <a:rPr lang="es-MX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g>
                        <m:e>
                          <m:sSup>
                            <m:sSupPr>
                              <m:ctrl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5C74165-5822-0006-880F-16FB68F7E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93" y="1312805"/>
                <a:ext cx="2906748" cy="5363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C7B2F5A-BEBF-126A-E19B-1DEC7AE97BDB}"/>
                  </a:ext>
                </a:extLst>
              </p:cNvPr>
              <p:cNvSpPr txBox="1"/>
              <p:nvPr/>
            </p:nvSpPr>
            <p:spPr>
              <a:xfrm>
                <a:off x="328393" y="2208094"/>
                <a:ext cx="2906748" cy="435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es-MX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s-MX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g>
                                <m:e>
                                  <m:r>
                                    <a:rPr lang="es-MX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C7B2F5A-BEBF-126A-E19B-1DEC7AE97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93" y="2208094"/>
                <a:ext cx="2906748" cy="4356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DF42BF6-6298-404A-4D85-08B91596507E}"/>
                  </a:ext>
                </a:extLst>
              </p:cNvPr>
              <p:cNvSpPr txBox="1"/>
              <p:nvPr/>
            </p:nvSpPr>
            <p:spPr>
              <a:xfrm>
                <a:off x="4079610" y="1312805"/>
                <a:ext cx="2906748" cy="5994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es-MX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s-MX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s-MX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DF42BF6-6298-404A-4D85-08B915965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610" y="1312805"/>
                <a:ext cx="2906748" cy="5994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32796EB-8258-DC20-0C15-5D9E66C6411C}"/>
                  </a:ext>
                </a:extLst>
              </p:cNvPr>
              <p:cNvSpPr txBox="1"/>
              <p:nvPr/>
            </p:nvSpPr>
            <p:spPr>
              <a:xfrm>
                <a:off x="4079610" y="2125316"/>
                <a:ext cx="2906748" cy="601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s-MX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32796EB-8258-DC20-0C15-5D9E66C64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610" y="2125316"/>
                <a:ext cx="2906748" cy="6012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6C54F2C-0DBF-D8EC-AAE7-E3F2A15E2D18}"/>
                  </a:ext>
                </a:extLst>
              </p:cNvPr>
              <p:cNvSpPr txBox="1"/>
              <p:nvPr/>
            </p:nvSpPr>
            <p:spPr>
              <a:xfrm>
                <a:off x="4079610" y="3122980"/>
                <a:ext cx="3159390" cy="876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ad>
                            <m:radPr>
                              <m:ctrl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g>
                            <m:e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  <m:r>
                        <a:rPr lang="es-MX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6C54F2C-0DBF-D8EC-AAE7-E3F2A15E2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610" y="3122980"/>
                <a:ext cx="3159390" cy="8768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767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02A93F35-699F-6232-3515-1C8E933062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6328" y="224998"/>
                <a:ext cx="8763553" cy="689402"/>
              </a:xfrm>
            </p:spPr>
            <p:txBody>
              <a:bodyPr/>
              <a:lstStyle/>
              <a:p>
                <a:pPr algn="l"/>
                <a:r>
                  <a:rPr lang="es-MX" sz="4800" b="1" dirty="0">
                    <a:solidFill>
                      <a:schemeClr val="accent6"/>
                    </a:solidFill>
                    <a:latin typeface="Lato" panose="020F0502020204030203" pitchFamily="34" charset="0"/>
                  </a:rPr>
                  <a:t>Operaciones con raíces </a:t>
                </a:r>
                <a14:m>
                  <m:oMath xmlns:m="http://schemas.openxmlformats.org/officeDocument/2006/math">
                    <m:r>
                      <a:rPr lang="es-MX" sz="4800" b="1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4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4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MX" sz="4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p>
                    </m:sSup>
                    <m:r>
                      <a:rPr lang="es-MX" sz="4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4800" b="1" dirty="0">
                  <a:solidFill>
                    <a:schemeClr val="accent6"/>
                  </a:solidFill>
                  <a:latin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02A93F35-699F-6232-3515-1C8E9330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6328" y="224998"/>
                <a:ext cx="8763553" cy="689402"/>
              </a:xfrm>
              <a:blipFill>
                <a:blip r:embed="rId3"/>
                <a:stretch>
                  <a:fillRect l="-3201" t="-15044" b="-716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DF42BF6-6298-404A-4D85-08B91596507E}"/>
                  </a:ext>
                </a:extLst>
              </p:cNvPr>
              <p:cNvSpPr txBox="1"/>
              <p:nvPr/>
            </p:nvSpPr>
            <p:spPr>
              <a:xfrm>
                <a:off x="265255" y="1208302"/>
                <a:ext cx="6919316" cy="6074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s-MX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DF42BF6-6298-404A-4D85-08B915965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55" y="1208302"/>
                <a:ext cx="6919316" cy="607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32796EB-8258-DC20-0C15-5D9E66C6411C}"/>
                  </a:ext>
                </a:extLst>
              </p:cNvPr>
              <p:cNvSpPr txBox="1"/>
              <p:nvPr/>
            </p:nvSpPr>
            <p:spPr>
              <a:xfrm>
                <a:off x="265254" y="1951806"/>
                <a:ext cx="5279927" cy="601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s-MX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  <m:r>
                        <a:rPr lang="es-MX" sz="28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27</m:t>
                          </m:r>
                        </m:e>
                      </m:rad>
                      <m:r>
                        <a:rPr lang="es-MX" sz="28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ad>
                        <m:radPr>
                          <m:degHide m:val="on"/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32796EB-8258-DC20-0C15-5D9E66C64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54" y="1951806"/>
                <a:ext cx="5279927" cy="6012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415572A-D0AE-2743-BA18-9A7A7808F9B8}"/>
                  </a:ext>
                </a:extLst>
              </p:cNvPr>
              <p:cNvSpPr txBox="1"/>
              <p:nvPr/>
            </p:nvSpPr>
            <p:spPr>
              <a:xfrm>
                <a:off x="265254" y="2689155"/>
                <a:ext cx="5279927" cy="5994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s-MX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rad>
                      <m:r>
                        <a:rPr lang="es-MX" sz="28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1296</m:t>
                          </m:r>
                        </m:e>
                      </m:rad>
                      <m:r>
                        <a:rPr lang="es-MX" sz="28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415572A-D0AE-2743-BA18-9A7A7808F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54" y="2689155"/>
                <a:ext cx="5279927" cy="5994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FCBF9E0-8EDE-7EF9-EA2C-72FF8E8B65FF}"/>
                  </a:ext>
                </a:extLst>
              </p:cNvPr>
              <p:cNvSpPr txBox="1"/>
              <p:nvPr/>
            </p:nvSpPr>
            <p:spPr>
              <a:xfrm>
                <a:off x="265254" y="3424708"/>
                <a:ext cx="5279927" cy="598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s-MX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sup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28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FCBF9E0-8EDE-7EF9-EA2C-72FF8E8B6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54" y="3424708"/>
                <a:ext cx="5279927" cy="5984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6E42D90-AD86-4D10-D3BF-02560A2BFEFE}"/>
                  </a:ext>
                </a:extLst>
              </p:cNvPr>
              <p:cNvSpPr txBox="1"/>
              <p:nvPr/>
            </p:nvSpPr>
            <p:spPr>
              <a:xfrm>
                <a:off x="265254" y="4159236"/>
                <a:ext cx="5279927" cy="601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es-MX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s-MX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s-MX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  <m:r>
                        <a:rPr lang="es-MX" sz="28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6E42D90-AD86-4D10-D3BF-02560A2BF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54" y="4159236"/>
                <a:ext cx="5279927" cy="6012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1716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02A93F35-699F-6232-3515-1C8E933062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6328" y="224998"/>
                <a:ext cx="8763553" cy="689402"/>
              </a:xfrm>
            </p:spPr>
            <p:txBody>
              <a:bodyPr/>
              <a:lstStyle/>
              <a:p>
                <a:pPr algn="l"/>
                <a:r>
                  <a:rPr lang="es-MX" sz="4800" b="1" dirty="0">
                    <a:solidFill>
                      <a:schemeClr val="accent6"/>
                    </a:solidFill>
                    <a:latin typeface="Lato" panose="020F0502020204030203" pitchFamily="34" charset="0"/>
                  </a:rPr>
                  <a:t>Operaciones con raíces </a:t>
                </a:r>
                <a14:m>
                  <m:oMath xmlns:m="http://schemas.openxmlformats.org/officeDocument/2006/math">
                    <m:r>
                      <a:rPr lang="es-MX" sz="4800" b="1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4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4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MX" sz="4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p>
                    </m:sSup>
                    <m:r>
                      <a:rPr lang="es-MX" sz="4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4800" b="1" dirty="0">
                  <a:solidFill>
                    <a:schemeClr val="accent6"/>
                  </a:solidFill>
                  <a:latin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02A93F35-699F-6232-3515-1C8E9330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6328" y="224998"/>
                <a:ext cx="8763553" cy="689402"/>
              </a:xfrm>
              <a:blipFill>
                <a:blip r:embed="rId3"/>
                <a:stretch>
                  <a:fillRect l="-3201" t="-15044" b="-716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6C54F2C-0DBF-D8EC-AAE7-E3F2A15E2D18}"/>
                  </a:ext>
                </a:extLst>
              </p:cNvPr>
              <p:cNvSpPr txBox="1"/>
              <p:nvPr/>
            </p:nvSpPr>
            <p:spPr>
              <a:xfrm>
                <a:off x="278319" y="1248460"/>
                <a:ext cx="4600658" cy="876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ad>
                            <m:radPr>
                              <m:degHide m:val="on"/>
                              <m:ctrl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e>
                      </m:rad>
                      <m:r>
                        <a:rPr lang="es-MX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3∗2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g>
                        <m:e>
                          <m:r>
                            <a:rPr lang="es-MX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6C54F2C-0DBF-D8EC-AAE7-E3F2A15E2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9" y="1248460"/>
                <a:ext cx="4600658" cy="876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7D15074-4234-37AC-F5C3-28E94A5D81C1}"/>
                  </a:ext>
                </a:extLst>
              </p:cNvPr>
              <p:cNvSpPr txBox="1"/>
              <p:nvPr/>
            </p:nvSpPr>
            <p:spPr>
              <a:xfrm>
                <a:off x="278319" y="2365334"/>
                <a:ext cx="3159390" cy="876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g>
                        <m:e>
                          <m:rad>
                            <m:radPr>
                              <m:ctrl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13</m:t>
                              </m:r>
                            </m:e>
                          </m:rad>
                        </m:e>
                      </m:rad>
                      <m:r>
                        <a:rPr lang="es-MX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6∗3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e>
                      </m:rad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7D15074-4234-37AC-F5C3-28E94A5D8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9" y="2365334"/>
                <a:ext cx="3159390" cy="8768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25ED9DC-7516-C3BF-29F8-94EB467A88F9}"/>
                  </a:ext>
                </a:extLst>
              </p:cNvPr>
              <p:cNvSpPr txBox="1"/>
              <p:nvPr/>
            </p:nvSpPr>
            <p:spPr>
              <a:xfrm>
                <a:off x="278319" y="3482208"/>
                <a:ext cx="3159390" cy="876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g>
                        <m:e>
                          <m:rad>
                            <m:radPr>
                              <m:ctrl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g>
                            <m:e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rad>
                        </m:e>
                      </m:rad>
                      <m:r>
                        <a:rPr lang="es-MX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5∗4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</m:rad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25ED9DC-7516-C3BF-29F8-94EB467A8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9" y="3482208"/>
                <a:ext cx="3159390" cy="876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115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Ejercicios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AB9DCC9-DD30-228E-C9E0-1F2CF95781F5}"/>
                  </a:ext>
                </a:extLst>
              </p:cNvPr>
              <p:cNvSpPr txBox="1"/>
              <p:nvPr/>
            </p:nvSpPr>
            <p:spPr>
              <a:xfrm>
                <a:off x="263235" y="1715247"/>
                <a:ext cx="2643251" cy="6502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s-MX" sz="2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MX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  <m:rad>
                      <m:radPr>
                        <m:degHide m:val="on"/>
                        <m:ctrlP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s-MX" sz="2800" b="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AB9DCC9-DD30-228E-C9E0-1F2CF957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5" y="1715247"/>
                <a:ext cx="2643251" cy="6502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163;p34">
            <a:extLst>
              <a:ext uri="{FF2B5EF4-FFF2-40B4-BE49-F238E27FC236}">
                <a16:creationId xmlns:a16="http://schemas.microsoft.com/office/drawing/2014/main" id="{63C8ABE5-4C4D-E058-2846-3B2F39CDB9A5}"/>
              </a:ext>
            </a:extLst>
          </p:cNvPr>
          <p:cNvSpPr txBox="1">
            <a:spLocks/>
          </p:cNvSpPr>
          <p:nvPr/>
        </p:nvSpPr>
        <p:spPr>
          <a:xfrm>
            <a:off x="156328" y="1138565"/>
            <a:ext cx="8488908" cy="582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Realiza las siguientes operaciones. Practica haciendo el procedimiento.</a:t>
            </a:r>
            <a:endParaRPr lang="es-MX" sz="2000" b="1" dirty="0">
              <a:solidFill>
                <a:schemeClr val="accent6"/>
              </a:solidFill>
              <a:latin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C69C0AC-7C55-0439-A916-BBA32E77785D}"/>
                  </a:ext>
                </a:extLst>
              </p:cNvPr>
              <p:cNvSpPr txBox="1"/>
              <p:nvPr/>
            </p:nvSpPr>
            <p:spPr>
              <a:xfrm>
                <a:off x="263234" y="2389983"/>
                <a:ext cx="2643251" cy="6440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s-MX" sz="2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s-MX" sz="2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s-MX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s-MX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=36</m:t>
                    </m:r>
                    <m:rad>
                      <m:radPr>
                        <m:degHide m:val="on"/>
                        <m:ctrlP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s-MX" sz="2800" b="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C69C0AC-7C55-0439-A916-BBA32E777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4" y="2389983"/>
                <a:ext cx="2643251" cy="6440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0BD2187-C511-05B8-D377-5970A716EB19}"/>
                  </a:ext>
                </a:extLst>
              </p:cNvPr>
              <p:cNvSpPr txBox="1"/>
              <p:nvPr/>
            </p:nvSpPr>
            <p:spPr>
              <a:xfrm>
                <a:off x="257534" y="3034070"/>
                <a:ext cx="2643251" cy="728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es-MX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s-MX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deg>
                                <m:e>
                                  <m:r>
                                    <a:rPr lang="es-MX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s-MX" sz="2800" b="0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0BD2187-C511-05B8-D377-5970A716E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34" y="3034070"/>
                <a:ext cx="2643251" cy="7289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013DF2D-BB92-3FB6-069C-332FD666AB33}"/>
                  </a:ext>
                </a:extLst>
              </p:cNvPr>
              <p:cNvSpPr txBox="1"/>
              <p:nvPr/>
            </p:nvSpPr>
            <p:spPr>
              <a:xfrm>
                <a:off x="257534" y="3776123"/>
                <a:ext cx="3159390" cy="876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g>
                        <m:e>
                          <m:rad>
                            <m:radPr>
                              <m:ctrl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deg>
                            <m:e>
                              <m:r>
                                <a:rPr lang="es-MX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13</m:t>
                              </m:r>
                            </m:e>
                          </m:rad>
                        </m:e>
                      </m:rad>
                      <m:r>
                        <a:rPr lang="es-MX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</m:t>
                          </m:r>
                        </m:deg>
                        <m:e>
                          <m:r>
                            <a:rPr lang="es-MX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e>
                      </m:rad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013DF2D-BB92-3FB6-069C-332FD666A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34" y="3776123"/>
                <a:ext cx="3159390" cy="876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976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Racionalización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A98D142-8B56-74A6-7E33-98BEFF234424}"/>
                  </a:ext>
                </a:extLst>
              </p:cNvPr>
              <p:cNvSpPr txBox="1"/>
              <p:nvPr/>
            </p:nvSpPr>
            <p:spPr>
              <a:xfrm>
                <a:off x="282672" y="1977803"/>
                <a:ext cx="3570871" cy="1017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1.414…</m:t>
                          </m:r>
                        </m:den>
                      </m:f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𝑁𝑂</m:t>
                      </m:r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A98D142-8B56-74A6-7E33-98BEFF234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72" y="1977803"/>
                <a:ext cx="3570871" cy="1017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163;p34">
            <a:extLst>
              <a:ext uri="{FF2B5EF4-FFF2-40B4-BE49-F238E27FC236}">
                <a16:creationId xmlns:a16="http://schemas.microsoft.com/office/drawing/2014/main" id="{B82B18D9-D275-D298-0E7D-85E7C3970027}"/>
              </a:ext>
            </a:extLst>
          </p:cNvPr>
          <p:cNvSpPr txBox="1">
            <a:spLocks/>
          </p:cNvSpPr>
          <p:nvPr/>
        </p:nvSpPr>
        <p:spPr>
          <a:xfrm>
            <a:off x="148563" y="3113964"/>
            <a:ext cx="7126217" cy="778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1800" dirty="0">
                <a:solidFill>
                  <a:schemeClr val="accent6"/>
                </a:solidFill>
                <a:latin typeface="Lato" panose="020F0502020204030203" pitchFamily="34" charset="0"/>
              </a:rPr>
              <a:t>En una fracción, el </a:t>
            </a:r>
            <a:r>
              <a:rPr lang="es-MX" sz="1800" b="1" dirty="0">
                <a:solidFill>
                  <a:schemeClr val="accent6"/>
                </a:solidFill>
                <a:latin typeface="Lato" panose="020F0502020204030203" pitchFamily="34" charset="0"/>
              </a:rPr>
              <a:t>denominador</a:t>
            </a:r>
            <a:r>
              <a:rPr lang="es-MX" sz="1800" dirty="0">
                <a:solidFill>
                  <a:schemeClr val="accent6"/>
                </a:solidFill>
                <a:latin typeface="Lato" panose="020F0502020204030203" pitchFamily="34" charset="0"/>
              </a:rPr>
              <a:t> no debería ser un </a:t>
            </a:r>
            <a:r>
              <a:rPr lang="es-MX" sz="1800" b="1" dirty="0">
                <a:solidFill>
                  <a:schemeClr val="accent6"/>
                </a:solidFill>
                <a:latin typeface="Lato" panose="020F0502020204030203" pitchFamily="34" charset="0"/>
              </a:rPr>
              <a:t>número irracional, </a:t>
            </a:r>
            <a:r>
              <a:rPr lang="es-MX" sz="1800" dirty="0">
                <a:solidFill>
                  <a:schemeClr val="accent6"/>
                </a:solidFill>
                <a:latin typeface="Lato" panose="020F0502020204030203" pitchFamily="34" charset="0"/>
              </a:rPr>
              <a:t>puesto que los decimales infinitos dificulta el cálculo de la fracción</a:t>
            </a:r>
          </a:p>
        </p:txBody>
      </p:sp>
      <p:sp>
        <p:nvSpPr>
          <p:cNvPr id="5" name="Google Shape;163;p34">
            <a:extLst>
              <a:ext uri="{FF2B5EF4-FFF2-40B4-BE49-F238E27FC236}">
                <a16:creationId xmlns:a16="http://schemas.microsoft.com/office/drawing/2014/main" id="{44BE1C94-9E3C-DC47-A078-EE5F03EE3CF3}"/>
              </a:ext>
            </a:extLst>
          </p:cNvPr>
          <p:cNvSpPr txBox="1">
            <a:spLocks/>
          </p:cNvSpPr>
          <p:nvPr/>
        </p:nvSpPr>
        <p:spPr>
          <a:xfrm>
            <a:off x="156327" y="1052824"/>
            <a:ext cx="6264068" cy="488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1800" dirty="0">
                <a:solidFill>
                  <a:schemeClr val="accent6"/>
                </a:solidFill>
                <a:latin typeface="Lato" panose="020F0502020204030203" pitchFamily="34" charset="0"/>
              </a:rPr>
              <a:t>Transformar una fracción de tal forma que su denominador tenga un </a:t>
            </a:r>
            <a:r>
              <a:rPr lang="es-MX" sz="1800" b="1" dirty="0">
                <a:solidFill>
                  <a:schemeClr val="accent6"/>
                </a:solidFill>
                <a:latin typeface="Lato" panose="020F0502020204030203" pitchFamily="34" charset="0"/>
              </a:rPr>
              <a:t>número entero </a:t>
            </a:r>
            <a:r>
              <a:rPr lang="es-MX" sz="1800" dirty="0">
                <a:solidFill>
                  <a:schemeClr val="accent6"/>
                </a:solidFill>
                <a:latin typeface="Lato" panose="020F0502020204030203" pitchFamily="34" charset="0"/>
              </a:rPr>
              <a:t>en vez de una </a:t>
            </a:r>
            <a:r>
              <a:rPr lang="es-MX" sz="1800" b="1" dirty="0">
                <a:solidFill>
                  <a:schemeClr val="accent6"/>
                </a:solidFill>
                <a:latin typeface="Lato" panose="020F0502020204030203" pitchFamily="34" charset="0"/>
              </a:rPr>
              <a:t>raíz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60BDEA0-B9D8-0581-E304-A2D1FA307F7F}"/>
                  </a:ext>
                </a:extLst>
              </p:cNvPr>
              <p:cNvSpPr txBox="1"/>
              <p:nvPr/>
            </p:nvSpPr>
            <p:spPr>
              <a:xfrm>
                <a:off x="4572000" y="1977803"/>
                <a:ext cx="3722914" cy="1037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1.414…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</m:t>
                      </m:r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60BDEA0-B9D8-0581-E304-A2D1FA30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77803"/>
                <a:ext cx="3722914" cy="1037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638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Racionalización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A98D142-8B56-74A6-7E33-98BEFF234424}"/>
                  </a:ext>
                </a:extLst>
              </p:cNvPr>
              <p:cNvSpPr txBox="1"/>
              <p:nvPr/>
            </p:nvSpPr>
            <p:spPr>
              <a:xfrm>
                <a:off x="276141" y="2744179"/>
                <a:ext cx="7143561" cy="13251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3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s-MX" sz="32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MX" sz="32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rad>
                        <m:radPr>
                          <m:degHide m:val="on"/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A98D142-8B56-74A6-7E33-98BEFF234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41" y="2744179"/>
                <a:ext cx="7143561" cy="1325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163;p34">
            <a:extLst>
              <a:ext uri="{FF2B5EF4-FFF2-40B4-BE49-F238E27FC236}">
                <a16:creationId xmlns:a16="http://schemas.microsoft.com/office/drawing/2014/main" id="{299A2234-ED86-C721-1FC5-67B875B1385A}"/>
              </a:ext>
            </a:extLst>
          </p:cNvPr>
          <p:cNvSpPr txBox="1">
            <a:spLocks/>
          </p:cNvSpPr>
          <p:nvPr/>
        </p:nvSpPr>
        <p:spPr>
          <a:xfrm>
            <a:off x="156328" y="1025720"/>
            <a:ext cx="8572036" cy="2735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Método general: </a:t>
            </a:r>
          </a:p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1) Multiplica la fracción por una </a:t>
            </a: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fracción que conste del complemento del denominador en el numerador y denominador</a:t>
            </a:r>
          </a:p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2) Multiplica y simplifica las fracciones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03F9DD9-1F2E-6D21-FE42-E39999F81B99}"/>
              </a:ext>
            </a:extLst>
          </p:cNvPr>
          <p:cNvSpPr txBox="1"/>
          <p:nvPr/>
        </p:nvSpPr>
        <p:spPr>
          <a:xfrm>
            <a:off x="1769860" y="4193583"/>
            <a:ext cx="4139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1) </a:t>
            </a:r>
            <a:endParaRPr lang="es-MX" sz="2000" b="1" dirty="0"/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7327FE94-BD56-4E0A-B7F8-2DF4488D6D14}"/>
              </a:ext>
            </a:extLst>
          </p:cNvPr>
          <p:cNvSpPr/>
          <p:nvPr/>
        </p:nvSpPr>
        <p:spPr>
          <a:xfrm rot="16200000">
            <a:off x="1845195" y="3288650"/>
            <a:ext cx="263236" cy="1546629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33430534-17C8-C72E-A0B3-09C610B0CC2F}"/>
              </a:ext>
            </a:extLst>
          </p:cNvPr>
          <p:cNvSpPr/>
          <p:nvPr/>
        </p:nvSpPr>
        <p:spPr>
          <a:xfrm rot="16200000">
            <a:off x="4707922" y="2538341"/>
            <a:ext cx="263236" cy="330540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A9D34FB-8E1D-B144-B375-3BE682A335AE}"/>
              </a:ext>
            </a:extLst>
          </p:cNvPr>
          <p:cNvSpPr txBox="1"/>
          <p:nvPr/>
        </p:nvSpPr>
        <p:spPr>
          <a:xfrm>
            <a:off x="4632587" y="4322662"/>
            <a:ext cx="4139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2) 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177256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9" y="224998"/>
            <a:ext cx="5249389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Raíz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1231184-2715-09E7-3356-B34A8C7E7CA1}"/>
                  </a:ext>
                </a:extLst>
              </p:cNvPr>
              <p:cNvSpPr txBox="1"/>
              <p:nvPr/>
            </p:nvSpPr>
            <p:spPr>
              <a:xfrm>
                <a:off x="242045" y="1674735"/>
                <a:ext cx="7700684" cy="383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g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1231184-2715-09E7-3356-B34A8C7E7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5" y="1674735"/>
                <a:ext cx="7700684" cy="383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163;p34">
            <a:extLst>
              <a:ext uri="{FF2B5EF4-FFF2-40B4-BE49-F238E27FC236}">
                <a16:creationId xmlns:a16="http://schemas.microsoft.com/office/drawing/2014/main" id="{7274CD9C-AB85-6A58-3736-5EA595658F37}"/>
              </a:ext>
            </a:extLst>
          </p:cNvPr>
          <p:cNvSpPr txBox="1">
            <a:spLocks/>
          </p:cNvSpPr>
          <p:nvPr/>
        </p:nvSpPr>
        <p:spPr>
          <a:xfrm>
            <a:off x="156329" y="1048203"/>
            <a:ext cx="8754589" cy="412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Número </a:t>
            </a: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X</a:t>
            </a: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 que al ser multiplicado por sí mismo </a:t>
            </a: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Y veces </a:t>
            </a: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da como resultado </a:t>
            </a: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CBCB5EF-6D1D-376D-136D-1EE82AF92A80}"/>
                  </a:ext>
                </a:extLst>
              </p:cNvPr>
              <p:cNvSpPr txBox="1"/>
              <p:nvPr/>
            </p:nvSpPr>
            <p:spPr>
              <a:xfrm>
                <a:off x="242045" y="2886982"/>
                <a:ext cx="1165414" cy="412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CBCB5EF-6D1D-376D-136D-1EE82AF92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5" y="2886982"/>
                <a:ext cx="1165414" cy="412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163;p34">
            <a:extLst>
              <a:ext uri="{FF2B5EF4-FFF2-40B4-BE49-F238E27FC236}">
                <a16:creationId xmlns:a16="http://schemas.microsoft.com/office/drawing/2014/main" id="{52883E75-0125-081F-82A8-433D694CDBAD}"/>
              </a:ext>
            </a:extLst>
          </p:cNvPr>
          <p:cNvSpPr txBox="1">
            <a:spLocks/>
          </p:cNvSpPr>
          <p:nvPr/>
        </p:nvSpPr>
        <p:spPr>
          <a:xfrm>
            <a:off x="2108668" y="2900257"/>
            <a:ext cx="6436660" cy="412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800" b="1" dirty="0">
                <a:solidFill>
                  <a:schemeClr val="accent6"/>
                </a:solidFill>
                <a:latin typeface="Lato" panose="020F0502020204030203" pitchFamily="34" charset="0"/>
              </a:rPr>
              <a:t>2</a:t>
            </a:r>
            <a:r>
              <a:rPr lang="es-MX" sz="1800" dirty="0">
                <a:solidFill>
                  <a:schemeClr val="accent6"/>
                </a:solidFill>
                <a:latin typeface="Lato" panose="020F0502020204030203" pitchFamily="34" charset="0"/>
              </a:rPr>
              <a:t> al ser multiplicado por sí mismo </a:t>
            </a:r>
            <a:r>
              <a:rPr lang="es-MX" sz="1800" b="1" dirty="0">
                <a:solidFill>
                  <a:schemeClr val="accent6"/>
                </a:solidFill>
                <a:latin typeface="Lato" panose="020F0502020204030203" pitchFamily="34" charset="0"/>
              </a:rPr>
              <a:t>3</a:t>
            </a:r>
            <a:r>
              <a:rPr lang="es-MX" sz="1800" dirty="0">
                <a:solidFill>
                  <a:schemeClr val="accent6"/>
                </a:solidFill>
                <a:latin typeface="Lato" panose="020F0502020204030203" pitchFamily="34" charset="0"/>
              </a:rPr>
              <a:t> veces da como resultado </a:t>
            </a:r>
            <a:r>
              <a:rPr lang="es-MX" sz="1800" b="1" dirty="0">
                <a:solidFill>
                  <a:schemeClr val="accent6"/>
                </a:solidFill>
                <a:latin typeface="Lato" panose="020F0502020204030203" pitchFamily="34" charset="0"/>
              </a:rPr>
              <a:t>8</a:t>
            </a:r>
          </a:p>
        </p:txBody>
      </p:sp>
      <p:sp>
        <p:nvSpPr>
          <p:cNvPr id="13" name="Google Shape;163;p34">
            <a:extLst>
              <a:ext uri="{FF2B5EF4-FFF2-40B4-BE49-F238E27FC236}">
                <a16:creationId xmlns:a16="http://schemas.microsoft.com/office/drawing/2014/main" id="{A7CDE9D9-5D1A-63DF-C346-2837EFD5EAC4}"/>
              </a:ext>
            </a:extLst>
          </p:cNvPr>
          <p:cNvSpPr txBox="1">
            <a:spLocks/>
          </p:cNvSpPr>
          <p:nvPr/>
        </p:nvSpPr>
        <p:spPr>
          <a:xfrm>
            <a:off x="156329" y="4174856"/>
            <a:ext cx="4505319" cy="412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Es la contraparte de la </a:t>
            </a:r>
            <a:r>
              <a:rPr lang="es-MX" sz="2000" b="1" u="sng" dirty="0">
                <a:solidFill>
                  <a:schemeClr val="accent6"/>
                </a:solidFill>
                <a:latin typeface="Lato" panose="020F0502020204030203" pitchFamily="34" charset="0"/>
              </a:rPr>
              <a:t>exponenciación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A6F09D8-B427-FB40-224A-2B420F54EC12}"/>
                  </a:ext>
                </a:extLst>
              </p:cNvPr>
              <p:cNvSpPr txBox="1"/>
              <p:nvPr/>
            </p:nvSpPr>
            <p:spPr>
              <a:xfrm>
                <a:off x="242045" y="3456486"/>
                <a:ext cx="1434354" cy="412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g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243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A6F09D8-B427-FB40-224A-2B420F54E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5" y="3456486"/>
                <a:ext cx="1434354" cy="412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oogle Shape;163;p34">
            <a:extLst>
              <a:ext uri="{FF2B5EF4-FFF2-40B4-BE49-F238E27FC236}">
                <a16:creationId xmlns:a16="http://schemas.microsoft.com/office/drawing/2014/main" id="{C7717120-6102-26D9-214A-499AC8FFCE05}"/>
              </a:ext>
            </a:extLst>
          </p:cNvPr>
          <p:cNvSpPr txBox="1">
            <a:spLocks/>
          </p:cNvSpPr>
          <p:nvPr/>
        </p:nvSpPr>
        <p:spPr>
          <a:xfrm>
            <a:off x="2108668" y="3456486"/>
            <a:ext cx="6663041" cy="412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800" b="1" dirty="0">
                <a:solidFill>
                  <a:schemeClr val="accent6"/>
                </a:solidFill>
                <a:latin typeface="Lato" panose="020F0502020204030203" pitchFamily="34" charset="0"/>
              </a:rPr>
              <a:t>3</a:t>
            </a:r>
            <a:r>
              <a:rPr lang="es-MX" sz="1800" dirty="0">
                <a:solidFill>
                  <a:schemeClr val="accent6"/>
                </a:solidFill>
                <a:latin typeface="Lato" panose="020F0502020204030203" pitchFamily="34" charset="0"/>
              </a:rPr>
              <a:t> al ser multiplicado por sí mismo </a:t>
            </a:r>
            <a:r>
              <a:rPr lang="es-MX" sz="1800" b="1" dirty="0">
                <a:solidFill>
                  <a:schemeClr val="accent6"/>
                </a:solidFill>
                <a:latin typeface="Lato" panose="020F0502020204030203" pitchFamily="34" charset="0"/>
              </a:rPr>
              <a:t>5</a:t>
            </a:r>
            <a:r>
              <a:rPr lang="es-MX" sz="1800" dirty="0">
                <a:solidFill>
                  <a:schemeClr val="accent6"/>
                </a:solidFill>
                <a:latin typeface="Lato" panose="020F0502020204030203" pitchFamily="34" charset="0"/>
              </a:rPr>
              <a:t> veces da como resultado </a:t>
            </a:r>
            <a:r>
              <a:rPr lang="es-MX" sz="1800" b="1" dirty="0">
                <a:solidFill>
                  <a:schemeClr val="accent6"/>
                </a:solidFill>
                <a:latin typeface="Lato" panose="020F0502020204030203" pitchFamily="34" charset="0"/>
              </a:rPr>
              <a:t>243</a:t>
            </a:r>
          </a:p>
        </p:txBody>
      </p:sp>
      <p:sp>
        <p:nvSpPr>
          <p:cNvPr id="2" name="Google Shape;163;p34">
            <a:extLst>
              <a:ext uri="{FF2B5EF4-FFF2-40B4-BE49-F238E27FC236}">
                <a16:creationId xmlns:a16="http://schemas.microsoft.com/office/drawing/2014/main" id="{AD335F5A-F2F4-E2AE-94C5-9DF1CE7042C5}"/>
              </a:ext>
            </a:extLst>
          </p:cNvPr>
          <p:cNvSpPr txBox="1">
            <a:spLocks/>
          </p:cNvSpPr>
          <p:nvPr/>
        </p:nvSpPr>
        <p:spPr>
          <a:xfrm>
            <a:off x="1139327" y="1851931"/>
            <a:ext cx="1938682" cy="412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800" b="1" dirty="0">
                <a:solidFill>
                  <a:schemeClr val="accent6"/>
                </a:solidFill>
                <a:latin typeface="Lato" panose="020F0502020204030203" pitchFamily="34" charset="0"/>
              </a:rPr>
              <a:t>Potencia</a:t>
            </a:r>
            <a:r>
              <a:rPr lang="es-MX" sz="1800" dirty="0">
                <a:solidFill>
                  <a:schemeClr val="accent6"/>
                </a:solidFill>
                <a:latin typeface="Lato" panose="020F0502020204030203" pitchFamily="34" charset="0"/>
              </a:rPr>
              <a:t> (Índice)</a:t>
            </a:r>
          </a:p>
        </p:txBody>
      </p:sp>
      <p:sp>
        <p:nvSpPr>
          <p:cNvPr id="4" name="Google Shape;163;p34">
            <a:extLst>
              <a:ext uri="{FF2B5EF4-FFF2-40B4-BE49-F238E27FC236}">
                <a16:creationId xmlns:a16="http://schemas.microsoft.com/office/drawing/2014/main" id="{A2A1EB88-CA80-2CE9-4EE3-47582C75944A}"/>
              </a:ext>
            </a:extLst>
          </p:cNvPr>
          <p:cNvSpPr txBox="1">
            <a:spLocks/>
          </p:cNvSpPr>
          <p:nvPr/>
        </p:nvSpPr>
        <p:spPr>
          <a:xfrm>
            <a:off x="3544345" y="2334985"/>
            <a:ext cx="2379659" cy="412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800" b="1" dirty="0">
                <a:solidFill>
                  <a:schemeClr val="accent6"/>
                </a:solidFill>
                <a:latin typeface="Lato" panose="020F0502020204030203" pitchFamily="34" charset="0"/>
              </a:rPr>
              <a:t>Base</a:t>
            </a:r>
            <a:r>
              <a:rPr lang="es-MX" sz="1800" dirty="0">
                <a:solidFill>
                  <a:schemeClr val="accent6"/>
                </a:solidFill>
                <a:latin typeface="Lato" panose="020F0502020204030203" pitchFamily="34" charset="0"/>
              </a:rPr>
              <a:t> (Radicando)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2F6E0B9-BD6C-DDEB-E6AD-26858207A94F}"/>
              </a:ext>
            </a:extLst>
          </p:cNvPr>
          <p:cNvCxnSpPr/>
          <p:nvPr/>
        </p:nvCxnSpPr>
        <p:spPr>
          <a:xfrm flipV="1">
            <a:off x="2984863" y="1780505"/>
            <a:ext cx="559482" cy="277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456F03F-1E9B-FE27-7619-4676E5F1B7A4}"/>
              </a:ext>
            </a:extLst>
          </p:cNvPr>
          <p:cNvCxnSpPr>
            <a:cxnSpLocks/>
          </p:cNvCxnSpPr>
          <p:nvPr/>
        </p:nvCxnSpPr>
        <p:spPr>
          <a:xfrm flipV="1">
            <a:off x="3923043" y="2059904"/>
            <a:ext cx="0" cy="370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123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Racionalización </a:t>
            </a:r>
          </a:p>
        </p:txBody>
      </p:sp>
      <p:sp>
        <p:nvSpPr>
          <p:cNvPr id="10" name="Google Shape;163;p34">
            <a:extLst>
              <a:ext uri="{FF2B5EF4-FFF2-40B4-BE49-F238E27FC236}">
                <a16:creationId xmlns:a16="http://schemas.microsoft.com/office/drawing/2014/main" id="{299A2234-ED86-C721-1FC5-67B875B1385A}"/>
              </a:ext>
            </a:extLst>
          </p:cNvPr>
          <p:cNvSpPr txBox="1">
            <a:spLocks/>
          </p:cNvSpPr>
          <p:nvPr/>
        </p:nvSpPr>
        <p:spPr>
          <a:xfrm>
            <a:off x="156328" y="1025721"/>
            <a:ext cx="8572036" cy="474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Raíces </a:t>
            </a: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cuadradas (potencia igual a 2)</a:t>
            </a: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5C9682F-1F3C-C815-2F22-7F3E7135FA60}"/>
                  </a:ext>
                </a:extLst>
              </p:cNvPr>
              <p:cNvSpPr txBox="1"/>
              <p:nvPr/>
            </p:nvSpPr>
            <p:spPr>
              <a:xfrm>
                <a:off x="247710" y="1611213"/>
                <a:ext cx="7143561" cy="1087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ad>
                            <m:radPr>
                              <m:degHide m:val="on"/>
                              <m:ctrlP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rad>
                        </m:den>
                      </m:f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ad>
                            <m:radPr>
                              <m:degHide m:val="on"/>
                              <m:ctrlP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rad>
                        </m:den>
                      </m:f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MX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rad>
                        </m:den>
                      </m:f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rad>
                        </m:num>
                        <m:den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3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s-MX" sz="32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MX" sz="32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rad>
                        </m:num>
                        <m:den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5C9682F-1F3C-C815-2F22-7F3E7135F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10" y="1611213"/>
                <a:ext cx="7143561" cy="1087092"/>
              </a:xfrm>
              <a:prstGeom prst="rect">
                <a:avLst/>
              </a:prstGeom>
              <a:blipFill>
                <a:blip r:embed="rId3"/>
                <a:stretch>
                  <a:fillRect l="-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791C9E3-B685-0D50-64D0-B1307A5FA946}"/>
                  </a:ext>
                </a:extLst>
              </p:cNvPr>
              <p:cNvSpPr txBox="1"/>
              <p:nvPr/>
            </p:nvSpPr>
            <p:spPr>
              <a:xfrm>
                <a:off x="247710" y="3384574"/>
                <a:ext cx="8693816" cy="1125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ad>
                            <m:rad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s-MX" sz="3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3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MX" sz="3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ad>
                            <m:radPr>
                              <m:ctrlP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s-MX" sz="3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3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MX" sz="3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MX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s-MX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s-MX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MX" sz="32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MX" sz="32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ad>
                            <m:radPr>
                              <m:ctrlPr>
                                <a:rPr lang="es-MX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s-MX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MX" sz="32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MX" sz="32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ad>
                            <m:radPr>
                              <m:ctrlP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s-MX" sz="3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3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MX" sz="3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MX" sz="3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3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ad>
                            <m:radPr>
                              <m:ctrlP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s-MX" sz="3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3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MX" sz="3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ad>
                            <m:radPr>
                              <m:ctrlP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s-MX" sz="3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3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MX" sz="3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MX" sz="3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3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791C9E3-B685-0D50-64D0-B1307A5FA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10" y="3384574"/>
                <a:ext cx="8693816" cy="1125949"/>
              </a:xfrm>
              <a:prstGeom prst="rect">
                <a:avLst/>
              </a:prstGeom>
              <a:blipFill>
                <a:blip r:embed="rId4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163;p34">
            <a:extLst>
              <a:ext uri="{FF2B5EF4-FFF2-40B4-BE49-F238E27FC236}">
                <a16:creationId xmlns:a16="http://schemas.microsoft.com/office/drawing/2014/main" id="{432035D7-6FAF-EA90-335E-9BA7DD1EC5EF}"/>
              </a:ext>
            </a:extLst>
          </p:cNvPr>
          <p:cNvSpPr txBox="1">
            <a:spLocks/>
          </p:cNvSpPr>
          <p:nvPr/>
        </p:nvSpPr>
        <p:spPr>
          <a:xfrm>
            <a:off x="156328" y="2804354"/>
            <a:ext cx="8572036" cy="474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Raíces </a:t>
            </a: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con potencia mayor o igual a 3</a:t>
            </a: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55123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Racionalización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A98D142-8B56-74A6-7E33-98BEFF234424}"/>
                  </a:ext>
                </a:extLst>
              </p:cNvPr>
              <p:cNvSpPr txBox="1"/>
              <p:nvPr/>
            </p:nvSpPr>
            <p:spPr>
              <a:xfrm>
                <a:off x="250015" y="1177637"/>
                <a:ext cx="7143561" cy="99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MX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s-MX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MX" sz="24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A98D142-8B56-74A6-7E33-98BEFF234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15" y="1177637"/>
                <a:ext cx="7143561" cy="991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B2AD43C-BE8D-1C37-1E14-5BED589B7C58}"/>
                  </a:ext>
                </a:extLst>
              </p:cNvPr>
              <p:cNvSpPr txBox="1"/>
              <p:nvPr/>
            </p:nvSpPr>
            <p:spPr>
              <a:xfrm>
                <a:off x="250014" y="2432427"/>
                <a:ext cx="7143561" cy="998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MX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s-MX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MX" sz="24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B2AD43C-BE8D-1C37-1E14-5BED589B7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14" y="2432427"/>
                <a:ext cx="7143561" cy="998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9873F1E-2261-EAD4-D597-51F0099B8549}"/>
                  </a:ext>
                </a:extLst>
              </p:cNvPr>
              <p:cNvSpPr txBox="1"/>
              <p:nvPr/>
            </p:nvSpPr>
            <p:spPr>
              <a:xfrm>
                <a:off x="250014" y="3694655"/>
                <a:ext cx="6496952" cy="99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den>
                      </m:f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MX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s-MX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MX" sz="24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9873F1E-2261-EAD4-D597-51F0099B8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14" y="3694655"/>
                <a:ext cx="6496952" cy="991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778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Racionalización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A98D142-8B56-74A6-7E33-98BEFF234424}"/>
                  </a:ext>
                </a:extLst>
              </p:cNvPr>
              <p:cNvSpPr txBox="1"/>
              <p:nvPr/>
            </p:nvSpPr>
            <p:spPr>
              <a:xfrm>
                <a:off x="250016" y="1177637"/>
                <a:ext cx="6320602" cy="84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MX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MX" sz="24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den>
                      </m:f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2∗2</m:t>
                          </m:r>
                        </m:den>
                      </m:f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A98D142-8B56-74A6-7E33-98BEFF234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16" y="1177637"/>
                <a:ext cx="6320602" cy="8472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76BE01E-C429-1FFD-2B42-FB3AC4953F82}"/>
                  </a:ext>
                </a:extLst>
              </p:cNvPr>
              <p:cNvSpPr txBox="1"/>
              <p:nvPr/>
            </p:nvSpPr>
            <p:spPr>
              <a:xfrm>
                <a:off x="855618" y="2288157"/>
                <a:ext cx="7530736" cy="84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den>
                      </m:f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den>
                      </m:f>
                      <m:r>
                        <a:rPr lang="es-MX" sz="24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∗2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76BE01E-C429-1FFD-2B42-FB3AC4953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8" y="2288157"/>
                <a:ext cx="7530736" cy="8472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C3A53BF-1A96-2253-901A-0FA13F2196CB}"/>
                  </a:ext>
                </a:extLst>
              </p:cNvPr>
              <p:cNvSpPr txBox="1"/>
              <p:nvPr/>
            </p:nvSpPr>
            <p:spPr>
              <a:xfrm>
                <a:off x="250016" y="3398677"/>
                <a:ext cx="6320602" cy="846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MX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</m:rad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C3A53BF-1A96-2253-901A-0FA13F219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16" y="3398677"/>
                <a:ext cx="6320602" cy="8461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163;p34">
            <a:extLst>
              <a:ext uri="{FF2B5EF4-FFF2-40B4-BE49-F238E27FC236}">
                <a16:creationId xmlns:a16="http://schemas.microsoft.com/office/drawing/2014/main" id="{892C6C70-2935-79FE-7FE1-7A55D28FC002}"/>
              </a:ext>
            </a:extLst>
          </p:cNvPr>
          <p:cNvSpPr txBox="1">
            <a:spLocks/>
          </p:cNvSpPr>
          <p:nvPr/>
        </p:nvSpPr>
        <p:spPr>
          <a:xfrm>
            <a:off x="5508099" y="3318270"/>
            <a:ext cx="2582290" cy="1006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Puedes racionalizar una raíz </a:t>
            </a:r>
            <a:r>
              <a:rPr lang="es-MX" sz="1600" b="1" dirty="0">
                <a:solidFill>
                  <a:schemeClr val="accent6"/>
                </a:solidFill>
                <a:latin typeface="Lato" panose="020F0502020204030203" pitchFamily="34" charset="0"/>
              </a:rPr>
              <a:t>independientemente</a:t>
            </a:r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 de si está </a:t>
            </a:r>
            <a:r>
              <a:rPr lang="es-MX" sz="1600" b="1" dirty="0">
                <a:solidFill>
                  <a:schemeClr val="accent6"/>
                </a:solidFill>
                <a:latin typeface="Lato" panose="020F0502020204030203" pitchFamily="34" charset="0"/>
              </a:rPr>
              <a:t>simplificada</a:t>
            </a:r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 o no</a:t>
            </a:r>
          </a:p>
        </p:txBody>
      </p:sp>
    </p:spTree>
    <p:extLst>
      <p:ext uri="{BB962C8B-B14F-4D97-AF65-F5344CB8AC3E}">
        <p14:creationId xmlns:p14="http://schemas.microsoft.com/office/powerpoint/2010/main" val="25753356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Racionalización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A98D142-8B56-74A6-7E33-98BEFF234424}"/>
                  </a:ext>
                </a:extLst>
              </p:cNvPr>
              <p:cNvSpPr txBox="1"/>
              <p:nvPr/>
            </p:nvSpPr>
            <p:spPr>
              <a:xfrm>
                <a:off x="250015" y="1177637"/>
                <a:ext cx="8018773" cy="8607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MX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s-MX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s-MX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3−1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ad>
                            <m:radPr>
                              <m:ctrlPr>
                                <a:rPr lang="es-MX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s-MX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3−1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s-MX" sz="24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s-MX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MX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ad>
                            <m:radPr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s-MX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A98D142-8B56-74A6-7E33-98BEFF234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15" y="1177637"/>
                <a:ext cx="8018773" cy="86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22327E3-126B-C736-7EF4-8B167633CE91}"/>
                  </a:ext>
                </a:extLst>
              </p:cNvPr>
              <p:cNvSpPr txBox="1"/>
              <p:nvPr/>
            </p:nvSpPr>
            <p:spPr>
              <a:xfrm>
                <a:off x="156328" y="2429277"/>
                <a:ext cx="8018773" cy="859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ad>
                            <m:rad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g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27</m:t>
                              </m:r>
                            </m:e>
                          </m:rad>
                        </m:den>
                      </m:f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ad>
                            <m:radPr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s-MX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MX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s-MX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s-MX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s-MX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s-MX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4−3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ad>
                            <m:radPr>
                              <m:ctrlPr>
                                <a:rPr lang="es-MX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s-MX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s-MX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4−3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s-MX" sz="24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g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s-MX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s-MX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g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ad>
                        <m:rad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22327E3-126B-C736-7EF4-8B167633C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8" y="2429277"/>
                <a:ext cx="8018773" cy="859594"/>
              </a:xfrm>
              <a:prstGeom prst="rect">
                <a:avLst/>
              </a:prstGeom>
              <a:blipFill>
                <a:blip r:embed="rId4"/>
                <a:stretch>
                  <a:fillRect l="-7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169A7BB-2A1B-E8C5-DBFC-3EB231F0467D}"/>
                  </a:ext>
                </a:extLst>
              </p:cNvPr>
              <p:cNvSpPr txBox="1"/>
              <p:nvPr/>
            </p:nvSpPr>
            <p:spPr>
              <a:xfrm>
                <a:off x="250015" y="3670137"/>
                <a:ext cx="8018773" cy="863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ad>
                            <m:rad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g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den>
                      </m:f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ad>
                            <m:radPr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s-MX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MX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s-MX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s-MX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5−</m:t>
                                  </m:r>
                                  <m:r>
                                    <a:rPr lang="es-MX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ad>
                            <m:radPr>
                              <m:ctrlPr>
                                <a:rPr lang="es-MX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s-MX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5−</m:t>
                                  </m:r>
                                  <m:r>
                                    <a:rPr lang="es-MX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s-MX" sz="24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s-MX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ad>
                            <m:radPr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s-MX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MX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s-MX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g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7∗2</m:t>
                          </m:r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g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169A7BB-2A1B-E8C5-DBFC-3EB231F04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15" y="3670137"/>
                <a:ext cx="8018773" cy="863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3255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Ejercicios</a:t>
            </a:r>
          </a:p>
        </p:txBody>
      </p:sp>
      <p:sp>
        <p:nvSpPr>
          <p:cNvPr id="4" name="Google Shape;163;p34">
            <a:extLst>
              <a:ext uri="{FF2B5EF4-FFF2-40B4-BE49-F238E27FC236}">
                <a16:creationId xmlns:a16="http://schemas.microsoft.com/office/drawing/2014/main" id="{63C8ABE5-4C4D-E058-2846-3B2F39CDB9A5}"/>
              </a:ext>
            </a:extLst>
          </p:cNvPr>
          <p:cNvSpPr txBox="1">
            <a:spLocks/>
          </p:cNvSpPr>
          <p:nvPr/>
        </p:nvSpPr>
        <p:spPr>
          <a:xfrm>
            <a:off x="156328" y="1138565"/>
            <a:ext cx="8488908" cy="582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Realiza las siguientes operaciones. Practica haciendo el procedimiento.</a:t>
            </a:r>
            <a:endParaRPr lang="es-MX" sz="2000" b="1" dirty="0">
              <a:solidFill>
                <a:schemeClr val="accent6"/>
              </a:solidFill>
              <a:latin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1668723-1189-CB96-363A-523644378F0C}"/>
                  </a:ext>
                </a:extLst>
              </p:cNvPr>
              <p:cNvSpPr txBox="1"/>
              <p:nvPr/>
            </p:nvSpPr>
            <p:spPr>
              <a:xfrm>
                <a:off x="321862" y="1721032"/>
                <a:ext cx="2140488" cy="846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1668723-1189-CB96-363A-523644378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62" y="1721032"/>
                <a:ext cx="2140488" cy="846129"/>
              </a:xfrm>
              <a:prstGeom prst="rect">
                <a:avLst/>
              </a:prstGeom>
              <a:blipFill>
                <a:blip r:embed="rId3"/>
                <a:stretch>
                  <a:fillRect l="-2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459B3A1-874A-B6AC-860E-566FBEA24021}"/>
                  </a:ext>
                </a:extLst>
              </p:cNvPr>
              <p:cNvSpPr txBox="1"/>
              <p:nvPr/>
            </p:nvSpPr>
            <p:spPr>
              <a:xfrm>
                <a:off x="321860" y="2726563"/>
                <a:ext cx="2140490" cy="863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459B3A1-874A-B6AC-860E-566FBEA24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60" y="2726563"/>
                <a:ext cx="2140490" cy="863250"/>
              </a:xfrm>
              <a:prstGeom prst="rect">
                <a:avLst/>
              </a:prstGeom>
              <a:blipFill>
                <a:blip r:embed="rId4"/>
                <a:stretch>
                  <a:fillRect l="-2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7421F03-B00A-2A26-F523-D2F9E67E7963}"/>
                  </a:ext>
                </a:extLst>
              </p:cNvPr>
              <p:cNvSpPr txBox="1"/>
              <p:nvPr/>
            </p:nvSpPr>
            <p:spPr>
              <a:xfrm>
                <a:off x="321860" y="3732094"/>
                <a:ext cx="2140490" cy="84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ad>
                            <m:rad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e>
                          </m:rad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144</m:t>
                              </m:r>
                            </m:e>
                          </m:rad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7421F03-B00A-2A26-F523-D2F9E67E7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60" y="3732094"/>
                <a:ext cx="2140490" cy="847283"/>
              </a:xfrm>
              <a:prstGeom prst="rect">
                <a:avLst/>
              </a:prstGeom>
              <a:blipFill>
                <a:blip r:embed="rId5"/>
                <a:stretch>
                  <a:fillRect l="-2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2069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Racionalización (Binomios)</a:t>
            </a:r>
          </a:p>
        </p:txBody>
      </p:sp>
      <p:sp>
        <p:nvSpPr>
          <p:cNvPr id="10" name="Google Shape;163;p34">
            <a:extLst>
              <a:ext uri="{FF2B5EF4-FFF2-40B4-BE49-F238E27FC236}">
                <a16:creationId xmlns:a16="http://schemas.microsoft.com/office/drawing/2014/main" id="{299A2234-ED86-C721-1FC5-67B875B1385A}"/>
              </a:ext>
            </a:extLst>
          </p:cNvPr>
          <p:cNvSpPr txBox="1">
            <a:spLocks/>
          </p:cNvSpPr>
          <p:nvPr/>
        </p:nvSpPr>
        <p:spPr>
          <a:xfrm>
            <a:off x="156328" y="1025721"/>
            <a:ext cx="8572036" cy="822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Si el denominador es un </a:t>
            </a: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binomio</a:t>
            </a: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 (es decir, tiene 2 valores) y uno de ellos es una </a:t>
            </a: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raíz</a:t>
            </a: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, entonces tenemos que racionalizar por su </a:t>
            </a: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conjugado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DDD8272D-6CD1-C3F0-AD43-21FD0E4FC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3120261"/>
                  </p:ext>
                </p:extLst>
              </p:nvPr>
            </p:nvGraphicFramePr>
            <p:xfrm>
              <a:off x="237308" y="2022312"/>
              <a:ext cx="3479075" cy="2487676"/>
            </p:xfrm>
            <a:graphic>
              <a:graphicData uri="http://schemas.openxmlformats.org/drawingml/2006/table">
                <a:tbl>
                  <a:tblPr firstRow="1" bandRow="1">
                    <a:tableStyleId>{37DDC026-037B-4322-B52F-49525273EBE3}</a:tableStyleId>
                  </a:tblPr>
                  <a:tblGrid>
                    <a:gridCol w="1663338">
                      <a:extLst>
                        <a:ext uri="{9D8B030D-6E8A-4147-A177-3AD203B41FA5}">
                          <a16:colId xmlns:a16="http://schemas.microsoft.com/office/drawing/2014/main" val="2292892763"/>
                        </a:ext>
                      </a:extLst>
                    </a:gridCol>
                    <a:gridCol w="1815737">
                      <a:extLst>
                        <a:ext uri="{9D8B030D-6E8A-4147-A177-3AD203B41FA5}">
                          <a16:colId xmlns:a16="http://schemas.microsoft.com/office/drawing/2014/main" val="21134847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MX" sz="2400" b="1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Binomio</a:t>
                          </a:r>
                        </a:p>
                      </a:txBody>
                      <a:tcP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MX" sz="2400" b="1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Conjugado</a:t>
                          </a:r>
                        </a:p>
                      </a:txBody>
                      <a:tcP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3423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s-MX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  <m:r>
                                  <a:rPr lang="es-MX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s-MX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s-MX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  <m:r>
                                  <a:rPr lang="es-MX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s-MX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7875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s-MX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  <m:r>
                                  <a:rPr lang="es-MX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s-MX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s-MX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  <m:r>
                                  <a:rPr lang="es-MX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s-MX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475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MX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  <m:r>
                                  <a:rPr lang="es-MX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s-MX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MX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  <m:r>
                                  <a:rPr lang="es-MX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s-MX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06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MX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  <m:r>
                                  <a:rPr lang="es-MX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s-MX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MX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  <m:r>
                                  <a:rPr lang="es-MX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s-MX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13410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DDD8272D-6CD1-C3F0-AD43-21FD0E4FC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3120261"/>
                  </p:ext>
                </p:extLst>
              </p:nvPr>
            </p:nvGraphicFramePr>
            <p:xfrm>
              <a:off x="237308" y="2022312"/>
              <a:ext cx="3479075" cy="2487676"/>
            </p:xfrm>
            <a:graphic>
              <a:graphicData uri="http://schemas.openxmlformats.org/drawingml/2006/table">
                <a:tbl>
                  <a:tblPr firstRow="1" bandRow="1">
                    <a:tableStyleId>{37DDC026-037B-4322-B52F-49525273EBE3}</a:tableStyleId>
                  </a:tblPr>
                  <a:tblGrid>
                    <a:gridCol w="1663338">
                      <a:extLst>
                        <a:ext uri="{9D8B030D-6E8A-4147-A177-3AD203B41FA5}">
                          <a16:colId xmlns:a16="http://schemas.microsoft.com/office/drawing/2014/main" val="2292892763"/>
                        </a:ext>
                      </a:extLst>
                    </a:gridCol>
                    <a:gridCol w="1815737">
                      <a:extLst>
                        <a:ext uri="{9D8B030D-6E8A-4147-A177-3AD203B41FA5}">
                          <a16:colId xmlns:a16="http://schemas.microsoft.com/office/drawing/2014/main" val="21134847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MX" sz="2400" b="1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Binomio</a:t>
                          </a:r>
                        </a:p>
                      </a:txBody>
                      <a:tcP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MX" sz="2400" b="1" dirty="0">
                              <a:solidFill>
                                <a:schemeClr val="bg1"/>
                              </a:solidFill>
                              <a:latin typeface="Lato" panose="020F0502020204030203" pitchFamily="34" charset="0"/>
                            </a:rPr>
                            <a:t>Conjugado</a:t>
                          </a:r>
                        </a:p>
                      </a:txBody>
                      <a:tcP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3423569"/>
                      </a:ext>
                    </a:extLst>
                  </a:tr>
                  <a:tr h="507619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t="-97619" r="-11025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91304" t="-97619" r="-66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875536"/>
                      </a:ext>
                    </a:extLst>
                  </a:tr>
                  <a:tr h="507619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t="-200000" r="-110256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91304" t="-200000" r="-669" b="-2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1475592"/>
                      </a:ext>
                    </a:extLst>
                  </a:tr>
                  <a:tr h="507619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t="-296429" r="-110256" b="-10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91304" t="-296429" r="-669" b="-10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661381"/>
                      </a:ext>
                    </a:extLst>
                  </a:tr>
                  <a:tr h="507619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t="-401205" r="-110256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91304" t="-401205" r="-669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1341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226898C-9E6D-1BDE-BD78-50EA01FE7699}"/>
                  </a:ext>
                </a:extLst>
              </p:cNvPr>
              <p:cNvSpPr txBox="1"/>
              <p:nvPr/>
            </p:nvSpPr>
            <p:spPr>
              <a:xfrm>
                <a:off x="3944982" y="2022312"/>
                <a:ext cx="36151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226898C-9E6D-1BDE-BD78-50EA01FE7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982" y="2022312"/>
                <a:ext cx="361514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163;p34">
            <a:extLst>
              <a:ext uri="{FF2B5EF4-FFF2-40B4-BE49-F238E27FC236}">
                <a16:creationId xmlns:a16="http://schemas.microsoft.com/office/drawing/2014/main" id="{E1C920EC-3FD9-F6B7-0C49-FE5AEA3B21FD}"/>
              </a:ext>
            </a:extLst>
          </p:cNvPr>
          <p:cNvSpPr txBox="1">
            <a:spLocks/>
          </p:cNvSpPr>
          <p:nvPr/>
        </p:nvSpPr>
        <p:spPr>
          <a:xfrm>
            <a:off x="3976007" y="2483977"/>
            <a:ext cx="3584123" cy="822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El conjugado de un binomio es el mismo con el signo </a:t>
            </a: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opuesto (véase la tabla)</a:t>
            </a:r>
          </a:p>
        </p:txBody>
      </p:sp>
    </p:spTree>
    <p:extLst>
      <p:ext uri="{BB962C8B-B14F-4D97-AF65-F5344CB8AC3E}">
        <p14:creationId xmlns:p14="http://schemas.microsoft.com/office/powerpoint/2010/main" val="6613220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Racionalización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A98D142-8B56-74A6-7E33-98BEFF234424}"/>
                  </a:ext>
                </a:extLst>
              </p:cNvPr>
              <p:cNvSpPr txBox="1"/>
              <p:nvPr/>
            </p:nvSpPr>
            <p:spPr>
              <a:xfrm>
                <a:off x="308798" y="1074118"/>
                <a:ext cx="6921492" cy="1768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MX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MX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MX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s-MX" sz="20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s-MX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MX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s-MX" sz="2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MX" sz="20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s-MX" sz="2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MX" sz="20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s-MX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20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s-MX" sz="20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A98D142-8B56-74A6-7E33-98BEFF234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98" y="1074118"/>
                <a:ext cx="6921492" cy="1768241"/>
              </a:xfrm>
              <a:prstGeom prst="rect">
                <a:avLst/>
              </a:prstGeom>
              <a:blipFill>
                <a:blip r:embed="rId3"/>
                <a:stretch>
                  <a:fillRect l="-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99F40CF-CDEB-BC07-1C07-C33A977E5E50}"/>
                  </a:ext>
                </a:extLst>
              </p:cNvPr>
              <p:cNvSpPr txBox="1"/>
              <p:nvPr/>
            </p:nvSpPr>
            <p:spPr>
              <a:xfrm>
                <a:off x="308798" y="2857999"/>
                <a:ext cx="7189282" cy="1783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  <m: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s-MX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s-MX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MX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  <m:r>
                            <a:rPr lang="es-MX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  <m:r>
                            <a:rPr lang="es-MX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s-MX" sz="20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s-MX" sz="2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MX" sz="2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s-MX" sz="2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MX" sz="2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e>
                          </m:d>
                        </m:num>
                        <m:den>
                          <m: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e>
                          </m:d>
                        </m:num>
                        <m:den>
                          <m: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s-MX" sz="20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MX" sz="20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99F40CF-CDEB-BC07-1C07-C33A977E5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98" y="2857999"/>
                <a:ext cx="7189282" cy="1783950"/>
              </a:xfrm>
              <a:prstGeom prst="rect">
                <a:avLst/>
              </a:prstGeom>
              <a:blipFill>
                <a:blip r:embed="rId4"/>
                <a:stretch>
                  <a:fillRect l="-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6896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Racionalización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A98D142-8B56-74A6-7E33-98BEFF234424}"/>
                  </a:ext>
                </a:extLst>
              </p:cNvPr>
              <p:cNvSpPr txBox="1"/>
              <p:nvPr/>
            </p:nvSpPr>
            <p:spPr>
              <a:xfrm>
                <a:off x="319711" y="1064646"/>
                <a:ext cx="8436785" cy="1792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MX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MX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MX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MX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s-MX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s-MX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MX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MX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s-MX" sz="200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s-MX" sz="20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MX" sz="20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s-MX" sz="2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MX" sz="20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num>
                        <m:den>
                          <m: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num>
                        <m:den>
                          <m: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MX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s-MX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ad>
                            <m:radPr>
                              <m:degHide m:val="on"/>
                              <m:ctrlP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sz="20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A98D142-8B56-74A6-7E33-98BEFF234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11" y="1064646"/>
                <a:ext cx="8436785" cy="17920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4C7968C-5CED-F281-2C95-085A29FB0C92}"/>
                  </a:ext>
                </a:extLst>
              </p:cNvPr>
              <p:cNvSpPr txBox="1"/>
              <p:nvPr/>
            </p:nvSpPr>
            <p:spPr>
              <a:xfrm>
                <a:off x="319711" y="2989160"/>
                <a:ext cx="7308998" cy="1778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MX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es-MX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es-MX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MX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s-MX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s-MX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es-MX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d>
                            <m:dPr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s-MX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s-MX" sz="2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MX" sz="20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s-MX" sz="2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MX" sz="20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num>
                        <m:den>
                          <m: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MX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num>
                        <m:den>
                          <m:r>
                            <a:rPr lang="es-MX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s-MX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</m:t>
                          </m:r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num>
                        <m:den>
                          <m:r>
                            <a:rPr lang="es-MX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MX" sz="20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4C7968C-5CED-F281-2C95-085A29FB0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11" y="2989160"/>
                <a:ext cx="7308998" cy="1778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0226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Ejercicios</a:t>
            </a:r>
          </a:p>
        </p:txBody>
      </p:sp>
      <p:sp>
        <p:nvSpPr>
          <p:cNvPr id="4" name="Google Shape;163;p34">
            <a:extLst>
              <a:ext uri="{FF2B5EF4-FFF2-40B4-BE49-F238E27FC236}">
                <a16:creationId xmlns:a16="http://schemas.microsoft.com/office/drawing/2014/main" id="{63C8ABE5-4C4D-E058-2846-3B2F39CDB9A5}"/>
              </a:ext>
            </a:extLst>
          </p:cNvPr>
          <p:cNvSpPr txBox="1">
            <a:spLocks/>
          </p:cNvSpPr>
          <p:nvPr/>
        </p:nvSpPr>
        <p:spPr>
          <a:xfrm>
            <a:off x="156328" y="1138565"/>
            <a:ext cx="8488908" cy="582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Realiza las siguientes operaciones. Practica haciendo el procedimiento.</a:t>
            </a:r>
            <a:endParaRPr lang="es-MX" sz="2000" b="1" dirty="0">
              <a:solidFill>
                <a:schemeClr val="accent6"/>
              </a:solidFill>
              <a:latin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1668723-1189-CB96-363A-523644378F0C}"/>
                  </a:ext>
                </a:extLst>
              </p:cNvPr>
              <p:cNvSpPr txBox="1"/>
              <p:nvPr/>
            </p:nvSpPr>
            <p:spPr>
              <a:xfrm>
                <a:off x="321862" y="1721032"/>
                <a:ext cx="6261818" cy="7629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3(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1668723-1189-CB96-363A-523644378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62" y="1721032"/>
                <a:ext cx="6261818" cy="762966"/>
              </a:xfrm>
              <a:prstGeom prst="rect">
                <a:avLst/>
              </a:prstGeom>
              <a:blipFill>
                <a:blip r:embed="rId3"/>
                <a:stretch>
                  <a:fillRect l="-9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459B3A1-874A-B6AC-860E-566FBEA24021}"/>
                  </a:ext>
                </a:extLst>
              </p:cNvPr>
              <p:cNvSpPr txBox="1"/>
              <p:nvPr/>
            </p:nvSpPr>
            <p:spPr>
              <a:xfrm>
                <a:off x="321860" y="2726563"/>
                <a:ext cx="5190666" cy="852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e>
                          </m:rad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e>
                          </m:rad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459B3A1-874A-B6AC-860E-566FBEA24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60" y="2726563"/>
                <a:ext cx="5190666" cy="852413"/>
              </a:xfrm>
              <a:prstGeom prst="rect">
                <a:avLst/>
              </a:prstGeom>
              <a:blipFill>
                <a:blip r:embed="rId4"/>
                <a:stretch>
                  <a:fillRect l="-1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549C63D-A8A8-5536-66C2-499284BB9AA3}"/>
                  </a:ext>
                </a:extLst>
              </p:cNvPr>
              <p:cNvSpPr txBox="1"/>
              <p:nvPr/>
            </p:nvSpPr>
            <p:spPr>
              <a:xfrm>
                <a:off x="321861" y="3821541"/>
                <a:ext cx="4642025" cy="863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den>
                      </m:f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MX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ad>
                            <m:radPr>
                              <m:degHide m:val="on"/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+3−3</m:t>
                          </m:r>
                          <m:rad>
                            <m:radPr>
                              <m:degHide m:val="on"/>
                              <m:ctrlP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s-MX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549C63D-A8A8-5536-66C2-499284BB9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61" y="3821541"/>
                <a:ext cx="4642025" cy="863250"/>
              </a:xfrm>
              <a:prstGeom prst="rect">
                <a:avLst/>
              </a:prstGeom>
              <a:blipFill>
                <a:blip r:embed="rId5"/>
                <a:stretch>
                  <a:fillRect l="-13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255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038" y="152581"/>
            <a:ext cx="5129924" cy="1747494"/>
          </a:xfrm>
        </p:spPr>
        <p:txBody>
          <a:bodyPr/>
          <a:lstStyle/>
          <a:p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¡Gracias por ver la presentación!</a:t>
            </a:r>
          </a:p>
        </p:txBody>
      </p:sp>
      <p:pic>
        <p:nvPicPr>
          <p:cNvPr id="1026" name="Picture 2" descr="Twitter, Inc. - Wikipedia, la enciclopedia libre">
            <a:extLst>
              <a:ext uri="{FF2B5EF4-FFF2-40B4-BE49-F238E27FC236}">
                <a16:creationId xmlns:a16="http://schemas.microsoft.com/office/drawing/2014/main" id="{6D4CD8CF-D0AF-4267-6EFD-F7E3C809A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93" y="2637454"/>
            <a:ext cx="421277" cy="3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 - Free social media icons">
            <a:extLst>
              <a:ext uri="{FF2B5EF4-FFF2-40B4-BE49-F238E27FC236}">
                <a16:creationId xmlns:a16="http://schemas.microsoft.com/office/drawing/2014/main" id="{C9F45797-DB99-1364-B2D5-4F20F6CC2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92" y="3177518"/>
            <a:ext cx="421277" cy="42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outube - Iconos gratis de redes sociales">
            <a:extLst>
              <a:ext uri="{FF2B5EF4-FFF2-40B4-BE49-F238E27FC236}">
                <a16:creationId xmlns:a16="http://schemas.microsoft.com/office/drawing/2014/main" id="{C1B68EB6-5552-EFD4-84CF-CC965979B0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6" b="13731"/>
          <a:stretch/>
        </p:blipFill>
        <p:spPr bwMode="auto">
          <a:xfrm>
            <a:off x="2086792" y="2145287"/>
            <a:ext cx="421277" cy="29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iktok Logotipo Icono De - Gráficos vectoriales gratis en Pixabay - Pixabay">
            <a:extLst>
              <a:ext uri="{FF2B5EF4-FFF2-40B4-BE49-F238E27FC236}">
                <a16:creationId xmlns:a16="http://schemas.microsoft.com/office/drawing/2014/main" id="{21561295-8A2A-CC24-76B6-904B6D523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92" y="3786943"/>
            <a:ext cx="421277" cy="49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63;p34">
            <a:extLst>
              <a:ext uri="{FF2B5EF4-FFF2-40B4-BE49-F238E27FC236}">
                <a16:creationId xmlns:a16="http://schemas.microsoft.com/office/drawing/2014/main" id="{3680CFCF-83FB-2D34-73A7-BA3D7CFDB078}"/>
              </a:ext>
            </a:extLst>
          </p:cNvPr>
          <p:cNvSpPr txBox="1">
            <a:spLocks/>
          </p:cNvSpPr>
          <p:nvPr/>
        </p:nvSpPr>
        <p:spPr>
          <a:xfrm>
            <a:off x="2726871" y="2003855"/>
            <a:ext cx="1312818" cy="495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b="1" dirty="0" err="1">
                <a:solidFill>
                  <a:schemeClr val="accent6"/>
                </a:solidFill>
                <a:latin typeface="Lato" panose="020F0502020204030203" pitchFamily="34" charset="0"/>
              </a:rPr>
              <a:t>Raylog</a:t>
            </a: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 M</a:t>
            </a:r>
          </a:p>
        </p:txBody>
      </p:sp>
      <p:sp>
        <p:nvSpPr>
          <p:cNvPr id="8" name="Google Shape;163;p34">
            <a:hlinkClick r:id="rId7"/>
            <a:extLst>
              <a:ext uri="{FF2B5EF4-FFF2-40B4-BE49-F238E27FC236}">
                <a16:creationId xmlns:a16="http://schemas.microsoft.com/office/drawing/2014/main" id="{00F88255-C8BC-9A0F-52BA-BEAFD7B4074C}"/>
              </a:ext>
            </a:extLst>
          </p:cNvPr>
          <p:cNvSpPr txBox="1">
            <a:spLocks/>
          </p:cNvSpPr>
          <p:nvPr/>
        </p:nvSpPr>
        <p:spPr>
          <a:xfrm>
            <a:off x="2726870" y="2563184"/>
            <a:ext cx="1531621" cy="495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b="1" dirty="0" err="1">
                <a:solidFill>
                  <a:schemeClr val="accent6"/>
                </a:solidFill>
                <a:latin typeface="Lato" panose="020F0502020204030203" pitchFamily="34" charset="0"/>
              </a:rPr>
              <a:t>RaylogVT</a:t>
            </a:r>
            <a:endParaRPr lang="es-MX" sz="2000" b="1" dirty="0">
              <a:solidFill>
                <a:schemeClr val="accent6"/>
              </a:solidFill>
              <a:latin typeface="Lato" panose="020F0502020204030203" pitchFamily="34" charset="0"/>
            </a:endParaRPr>
          </a:p>
        </p:txBody>
      </p:sp>
      <p:sp>
        <p:nvSpPr>
          <p:cNvPr id="9" name="Google Shape;163;p34">
            <a:hlinkClick r:id="rId8"/>
            <a:extLst>
              <a:ext uri="{FF2B5EF4-FFF2-40B4-BE49-F238E27FC236}">
                <a16:creationId xmlns:a16="http://schemas.microsoft.com/office/drawing/2014/main" id="{26C6CCB2-5EBC-F476-D3C1-E89F01828812}"/>
              </a:ext>
            </a:extLst>
          </p:cNvPr>
          <p:cNvSpPr txBox="1">
            <a:spLocks/>
          </p:cNvSpPr>
          <p:nvPr/>
        </p:nvSpPr>
        <p:spPr>
          <a:xfrm>
            <a:off x="2726869" y="3140588"/>
            <a:ext cx="1531621" cy="495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b="1" dirty="0" err="1">
                <a:solidFill>
                  <a:schemeClr val="accent6"/>
                </a:solidFill>
                <a:latin typeface="Lato" panose="020F0502020204030203" pitchFamily="34" charset="0"/>
              </a:rPr>
              <a:t>RaylogVT</a:t>
            </a:r>
            <a:endParaRPr lang="es-MX" sz="2000" b="1" dirty="0">
              <a:solidFill>
                <a:schemeClr val="accent6"/>
              </a:solidFill>
              <a:latin typeface="Lato" panose="020F0502020204030203" pitchFamily="34" charset="0"/>
            </a:endParaRPr>
          </a:p>
        </p:txBody>
      </p:sp>
      <p:sp>
        <p:nvSpPr>
          <p:cNvPr id="10" name="Google Shape;163;p34">
            <a:hlinkClick r:id="rId9"/>
            <a:extLst>
              <a:ext uri="{FF2B5EF4-FFF2-40B4-BE49-F238E27FC236}">
                <a16:creationId xmlns:a16="http://schemas.microsoft.com/office/drawing/2014/main" id="{1300847A-325C-A53C-1ED8-7ECFADF9909C}"/>
              </a:ext>
            </a:extLst>
          </p:cNvPr>
          <p:cNvSpPr txBox="1">
            <a:spLocks/>
          </p:cNvSpPr>
          <p:nvPr/>
        </p:nvSpPr>
        <p:spPr>
          <a:xfrm>
            <a:off x="2726868" y="3786943"/>
            <a:ext cx="1531621" cy="495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b="1" dirty="0" err="1">
                <a:solidFill>
                  <a:schemeClr val="accent6"/>
                </a:solidFill>
                <a:latin typeface="Lato" panose="020F0502020204030203" pitchFamily="34" charset="0"/>
              </a:rPr>
              <a:t>RaylogVT</a:t>
            </a:r>
            <a:endParaRPr lang="es-MX" sz="2000" b="1" dirty="0">
              <a:solidFill>
                <a:schemeClr val="accent6"/>
              </a:solidFill>
              <a:latin typeface="Lato" panose="020F050202020403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FE6D5E8-97A0-D259-3417-3D071B9012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64272" y="2003855"/>
            <a:ext cx="2564781" cy="313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4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9" y="224998"/>
            <a:ext cx="7221624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Raíz vs. Exponente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1231184-2715-09E7-3356-B34A8C7E7CA1}"/>
                  </a:ext>
                </a:extLst>
              </p:cNvPr>
              <p:cNvSpPr txBox="1"/>
              <p:nvPr/>
            </p:nvSpPr>
            <p:spPr>
              <a:xfrm>
                <a:off x="156329" y="3650511"/>
                <a:ext cx="1179412" cy="383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g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1231184-2715-09E7-3356-B34A8C7E7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9" y="3650511"/>
                <a:ext cx="1179412" cy="383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163;p34">
            <a:extLst>
              <a:ext uri="{FF2B5EF4-FFF2-40B4-BE49-F238E27FC236}">
                <a16:creationId xmlns:a16="http://schemas.microsoft.com/office/drawing/2014/main" id="{7274CD9C-AB85-6A58-3736-5EA595658F37}"/>
              </a:ext>
            </a:extLst>
          </p:cNvPr>
          <p:cNvSpPr txBox="1">
            <a:spLocks/>
          </p:cNvSpPr>
          <p:nvPr/>
        </p:nvSpPr>
        <p:spPr>
          <a:xfrm>
            <a:off x="156329" y="1048203"/>
            <a:ext cx="8754589" cy="3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Exponente</a:t>
            </a: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: ¿Cuál es el resultado A de multiplicar X por sí mismo Y veces? </a:t>
            </a:r>
            <a:endParaRPr lang="es-MX" sz="2000" b="1" dirty="0">
              <a:solidFill>
                <a:schemeClr val="accent6"/>
              </a:solidFill>
              <a:latin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3B12E7A-E738-F98E-4296-7D5A54C04C98}"/>
                  </a:ext>
                </a:extLst>
              </p:cNvPr>
              <p:cNvSpPr txBox="1"/>
              <p:nvPr/>
            </p:nvSpPr>
            <p:spPr>
              <a:xfrm>
                <a:off x="242045" y="1650760"/>
                <a:ext cx="995084" cy="383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3B12E7A-E738-F98E-4296-7D5A54C04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5" y="1650760"/>
                <a:ext cx="995084" cy="383631"/>
              </a:xfrm>
              <a:prstGeom prst="rect">
                <a:avLst/>
              </a:prstGeom>
              <a:blipFill>
                <a:blip r:embed="rId4"/>
                <a:stretch>
                  <a:fillRect l="-79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B553FD7-E1FA-2906-ECCC-7967B00403AA}"/>
                  </a:ext>
                </a:extLst>
              </p:cNvPr>
              <p:cNvSpPr txBox="1"/>
              <p:nvPr/>
            </p:nvSpPr>
            <p:spPr>
              <a:xfrm>
                <a:off x="1676399" y="1650760"/>
                <a:ext cx="26176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 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2=8</m:t>
                      </m:r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B553FD7-E1FA-2906-ECCC-7967B0040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399" y="1650760"/>
                <a:ext cx="2617695" cy="369332"/>
              </a:xfrm>
              <a:prstGeom prst="rect">
                <a:avLst/>
              </a:prstGeom>
              <a:blipFill>
                <a:blip r:embed="rId5"/>
                <a:stretch>
                  <a:fillRect l="-3963" b="-1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163;p34">
            <a:extLst>
              <a:ext uri="{FF2B5EF4-FFF2-40B4-BE49-F238E27FC236}">
                <a16:creationId xmlns:a16="http://schemas.microsoft.com/office/drawing/2014/main" id="{5B0E7A60-7371-DDB5-E07B-10E5B106D4F1}"/>
              </a:ext>
            </a:extLst>
          </p:cNvPr>
          <p:cNvSpPr txBox="1">
            <a:spLocks/>
          </p:cNvSpPr>
          <p:nvPr/>
        </p:nvSpPr>
        <p:spPr>
          <a:xfrm>
            <a:off x="156329" y="2724158"/>
            <a:ext cx="7700685" cy="3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Raíz</a:t>
            </a: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: ¿Cuál es el número X que al multiplicarlo por sí mismo Y veces da como resultado A?</a:t>
            </a:r>
            <a:endParaRPr lang="es-MX" sz="2000" b="1" dirty="0">
              <a:solidFill>
                <a:schemeClr val="accent6"/>
              </a:solidFill>
              <a:latin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57ED968-B609-A2A7-10AC-EE0F061CC0DE}"/>
                  </a:ext>
                </a:extLst>
              </p:cNvPr>
              <p:cNvSpPr txBox="1"/>
              <p:nvPr/>
            </p:nvSpPr>
            <p:spPr>
              <a:xfrm>
                <a:off x="1676399" y="3650511"/>
                <a:ext cx="1165414" cy="412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s-MX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MX" sz="24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57ED968-B609-A2A7-10AC-EE0F061CC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399" y="3650511"/>
                <a:ext cx="1165414" cy="412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63;p34">
            <a:extLst>
              <a:ext uri="{FF2B5EF4-FFF2-40B4-BE49-F238E27FC236}">
                <a16:creationId xmlns:a16="http://schemas.microsoft.com/office/drawing/2014/main" id="{F30D3751-20D0-7BBA-E067-987312126AE3}"/>
              </a:ext>
            </a:extLst>
          </p:cNvPr>
          <p:cNvSpPr txBox="1">
            <a:spLocks/>
          </p:cNvSpPr>
          <p:nvPr/>
        </p:nvSpPr>
        <p:spPr>
          <a:xfrm>
            <a:off x="1577790" y="2035712"/>
            <a:ext cx="5020233" cy="383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8 es el resultado de multiplicar 2 por sí mismo 3 veces</a:t>
            </a:r>
          </a:p>
        </p:txBody>
      </p:sp>
      <p:sp>
        <p:nvSpPr>
          <p:cNvPr id="8" name="Google Shape;163;p34">
            <a:extLst>
              <a:ext uri="{FF2B5EF4-FFF2-40B4-BE49-F238E27FC236}">
                <a16:creationId xmlns:a16="http://schemas.microsoft.com/office/drawing/2014/main" id="{97BDF4D5-BC90-31F2-FF6D-3AFF3BED3289}"/>
              </a:ext>
            </a:extLst>
          </p:cNvPr>
          <p:cNvSpPr txBox="1">
            <a:spLocks/>
          </p:cNvSpPr>
          <p:nvPr/>
        </p:nvSpPr>
        <p:spPr>
          <a:xfrm>
            <a:off x="1577790" y="4063381"/>
            <a:ext cx="6920752" cy="383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1600" dirty="0">
                <a:solidFill>
                  <a:schemeClr val="accent6"/>
                </a:solidFill>
                <a:latin typeface="Lato" panose="020F0502020204030203" pitchFamily="34" charset="0"/>
              </a:rPr>
              <a:t>2 es el número que al multiplicarlo por sí mismo 3 veces da 8 como resultado</a:t>
            </a:r>
          </a:p>
        </p:txBody>
      </p:sp>
    </p:spTree>
    <p:extLst>
      <p:ext uri="{BB962C8B-B14F-4D97-AF65-F5344CB8AC3E}">
        <p14:creationId xmlns:p14="http://schemas.microsoft.com/office/powerpoint/2010/main" val="86842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Volviendo a Ley de Exponentes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1231184-2715-09E7-3356-B34A8C7E7CA1}"/>
                  </a:ext>
                </a:extLst>
              </p:cNvPr>
              <p:cNvSpPr txBox="1"/>
              <p:nvPr/>
            </p:nvSpPr>
            <p:spPr>
              <a:xfrm>
                <a:off x="272870" y="1194183"/>
                <a:ext cx="1968306" cy="7322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g>
                        <m:e>
                          <m:sSup>
                            <m:sSupPr>
                              <m:ctrlPr>
                                <a:rPr lang="es-MX" sz="32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ctrlPr>
                                <a:rPr lang="es-MX" sz="32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1231184-2715-09E7-3356-B34A8C7E7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70" y="1194183"/>
                <a:ext cx="1968306" cy="732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2A962B3-72F0-6113-B3CB-43623AB6E846}"/>
                  </a:ext>
                </a:extLst>
              </p:cNvPr>
              <p:cNvSpPr txBox="1"/>
              <p:nvPr/>
            </p:nvSpPr>
            <p:spPr>
              <a:xfrm>
                <a:off x="2711272" y="1209251"/>
                <a:ext cx="2183460" cy="7171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f>
                            <m:f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2A962B3-72F0-6113-B3CB-43623AB6E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272" y="1209251"/>
                <a:ext cx="2183460" cy="7171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163;p34">
            <a:extLst>
              <a:ext uri="{FF2B5EF4-FFF2-40B4-BE49-F238E27FC236}">
                <a16:creationId xmlns:a16="http://schemas.microsoft.com/office/drawing/2014/main" id="{C1F81802-CD13-F566-A06A-ADD7B8C6B7EF}"/>
              </a:ext>
            </a:extLst>
          </p:cNvPr>
          <p:cNvSpPr txBox="1">
            <a:spLocks/>
          </p:cNvSpPr>
          <p:nvPr/>
        </p:nvSpPr>
        <p:spPr>
          <a:xfrm>
            <a:off x="156329" y="2079144"/>
            <a:ext cx="3268190" cy="861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¿Una raíz es un exponente? </a:t>
            </a:r>
          </a:p>
          <a:p>
            <a:pPr>
              <a:lnSpc>
                <a:spcPct val="120000"/>
              </a:lnSpc>
            </a:pP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R = Sí</a:t>
            </a:r>
          </a:p>
        </p:txBody>
      </p:sp>
      <p:sp>
        <p:nvSpPr>
          <p:cNvPr id="15" name="Google Shape;163;p34">
            <a:extLst>
              <a:ext uri="{FF2B5EF4-FFF2-40B4-BE49-F238E27FC236}">
                <a16:creationId xmlns:a16="http://schemas.microsoft.com/office/drawing/2014/main" id="{BD03DE1C-16DE-C045-B660-5D01FCA66C50}"/>
              </a:ext>
            </a:extLst>
          </p:cNvPr>
          <p:cNvSpPr txBox="1">
            <a:spLocks/>
          </p:cNvSpPr>
          <p:nvPr/>
        </p:nvSpPr>
        <p:spPr>
          <a:xfrm>
            <a:off x="156327" y="3072968"/>
            <a:ext cx="7472637" cy="1319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¿Cuál es la diferencia entonces?</a:t>
            </a:r>
          </a:p>
          <a:p>
            <a:pPr marL="342900" indent="-342900">
              <a:lnSpc>
                <a:spcPct val="12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Exponente</a:t>
            </a: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 = Usa potencias </a:t>
            </a:r>
            <a:r>
              <a:rPr lang="es-MX" sz="2000" b="1" u="sng" dirty="0">
                <a:solidFill>
                  <a:schemeClr val="accent6"/>
                </a:solidFill>
                <a:latin typeface="Lato" panose="020F0502020204030203" pitchFamily="34" charset="0"/>
              </a:rPr>
              <a:t>enteras</a:t>
            </a: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 (Ej. 2,3,4,5)</a:t>
            </a:r>
          </a:p>
          <a:p>
            <a:pPr marL="342900" indent="-342900">
              <a:lnSpc>
                <a:spcPct val="12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Raíz</a:t>
            </a: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 = Usa potencias </a:t>
            </a:r>
            <a:r>
              <a:rPr lang="es-MX" sz="2000" b="1" u="sng" dirty="0">
                <a:solidFill>
                  <a:schemeClr val="accent6"/>
                </a:solidFill>
                <a:latin typeface="Lato" panose="020F0502020204030203" pitchFamily="34" charset="0"/>
              </a:rPr>
              <a:t>fraccionarias</a:t>
            </a: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 (Ej. 1/2, 2/3, 4/7)</a:t>
            </a:r>
          </a:p>
          <a:p>
            <a:pPr>
              <a:lnSpc>
                <a:spcPct val="120000"/>
              </a:lnSpc>
              <a:buClr>
                <a:schemeClr val="accent6"/>
              </a:buClr>
            </a:pPr>
            <a:endParaRPr lang="es-MX" sz="2000" dirty="0">
              <a:solidFill>
                <a:schemeClr val="accent6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8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800" b="1" dirty="0">
                <a:solidFill>
                  <a:schemeClr val="accent6"/>
                </a:solidFill>
                <a:latin typeface="Lato" panose="020F0502020204030203" pitchFamily="34" charset="0"/>
              </a:rPr>
              <a:t>Simplificación de raíces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40F0D59-FA94-B106-792E-0750F162F349}"/>
                  </a:ext>
                </a:extLst>
              </p:cNvPr>
              <p:cNvSpPr txBox="1"/>
              <p:nvPr/>
            </p:nvSpPr>
            <p:spPr>
              <a:xfrm>
                <a:off x="269610" y="2284780"/>
                <a:ext cx="3159390" cy="5739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g>
                        <m:e>
                          <m: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rad>
                      <m:r>
                        <a:rPr lang="es-MX" sz="32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</m:e>
                      </m:rad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40F0D59-FA94-B106-792E-0750F162F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10" y="2284780"/>
                <a:ext cx="3159390" cy="573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6731E8F-A408-F8D6-3168-80DF06EA8CA2}"/>
                  </a:ext>
                </a:extLst>
              </p:cNvPr>
              <p:cNvSpPr txBox="1"/>
              <p:nvPr/>
            </p:nvSpPr>
            <p:spPr>
              <a:xfrm>
                <a:off x="272870" y="1294301"/>
                <a:ext cx="1968306" cy="7322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g>
                        <m:e>
                          <m:sSup>
                            <m:sSupPr>
                              <m:ctrlPr>
                                <a:rPr lang="es-MX" sz="32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ctrlPr>
                                <a:rPr lang="es-MX" sz="32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6731E8F-A408-F8D6-3168-80DF06EA8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70" y="1294301"/>
                <a:ext cx="1968306" cy="732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7499405-8492-1DFB-F1E8-0FD96375EBB1}"/>
                  </a:ext>
                </a:extLst>
              </p:cNvPr>
              <p:cNvSpPr txBox="1"/>
              <p:nvPr/>
            </p:nvSpPr>
            <p:spPr>
              <a:xfrm>
                <a:off x="269610" y="3170108"/>
                <a:ext cx="2906748" cy="5739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ad>
                        <m:rad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rad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7499405-8492-1DFB-F1E8-0FD96375E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10" y="3170108"/>
                <a:ext cx="2906748" cy="5739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E6F931C-EE71-DCF4-5D52-E31F39EDEF82}"/>
                  </a:ext>
                </a:extLst>
              </p:cNvPr>
              <p:cNvSpPr txBox="1"/>
              <p:nvPr/>
            </p:nvSpPr>
            <p:spPr>
              <a:xfrm>
                <a:off x="4339178" y="1278784"/>
                <a:ext cx="1968306" cy="7477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s-MX" sz="32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ctrlPr>
                                <a:rPr lang="es-MX" sz="32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E6F931C-EE71-DCF4-5D52-E31F39EDE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178" y="1278784"/>
                <a:ext cx="1968306" cy="7477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ABBEABB-7923-B645-EF59-7EBAD2916D8A}"/>
                  </a:ext>
                </a:extLst>
              </p:cNvPr>
              <p:cNvSpPr txBox="1"/>
              <p:nvPr/>
            </p:nvSpPr>
            <p:spPr>
              <a:xfrm>
                <a:off x="4339178" y="2284780"/>
                <a:ext cx="3848857" cy="626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g>
                        <m:e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g>
                        <m:e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g>
                        <m:e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ABBEABB-7923-B645-EF59-7EBAD2916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178" y="2284780"/>
                <a:ext cx="3848857" cy="626133"/>
              </a:xfrm>
              <a:prstGeom prst="rect">
                <a:avLst/>
              </a:prstGeom>
              <a:blipFill>
                <a:blip r:embed="rId7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D65F93C-FC61-B506-4AE6-34402227CB03}"/>
                  </a:ext>
                </a:extLst>
              </p:cNvPr>
              <p:cNvSpPr txBox="1"/>
              <p:nvPr/>
            </p:nvSpPr>
            <p:spPr>
              <a:xfrm>
                <a:off x="4339178" y="3169140"/>
                <a:ext cx="3848857" cy="550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3∗</m:t>
                      </m:r>
                      <m:rad>
                        <m:rad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rad>
                        <m:rad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D65F93C-FC61-B506-4AE6-34402227C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178" y="3169140"/>
                <a:ext cx="3848857" cy="5505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94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A93F35-699F-6232-3515-1C8E933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28" y="224998"/>
            <a:ext cx="8763553" cy="689402"/>
          </a:xfrm>
        </p:spPr>
        <p:txBody>
          <a:bodyPr/>
          <a:lstStyle/>
          <a:p>
            <a:pPr algn="l"/>
            <a:r>
              <a:rPr lang="es-MX" sz="4000" b="1" dirty="0">
                <a:solidFill>
                  <a:schemeClr val="accent6"/>
                </a:solidFill>
                <a:latin typeface="Lato" panose="020F0502020204030203" pitchFamily="34" charset="0"/>
              </a:rPr>
              <a:t>Simplificación de raíces (Variables)</a:t>
            </a:r>
          </a:p>
        </p:txBody>
      </p:sp>
      <p:sp>
        <p:nvSpPr>
          <p:cNvPr id="5" name="Google Shape;163;p34">
            <a:extLst>
              <a:ext uri="{FF2B5EF4-FFF2-40B4-BE49-F238E27FC236}">
                <a16:creationId xmlns:a16="http://schemas.microsoft.com/office/drawing/2014/main" id="{557265B7-AD0A-7EB1-EE86-1CC85EFD103E}"/>
              </a:ext>
            </a:extLst>
          </p:cNvPr>
          <p:cNvSpPr txBox="1">
            <a:spLocks/>
          </p:cNvSpPr>
          <p:nvPr/>
        </p:nvSpPr>
        <p:spPr>
          <a:xfrm>
            <a:off x="156328" y="1018794"/>
            <a:ext cx="8572036" cy="1620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Método </a:t>
            </a:r>
            <a:r>
              <a:rPr lang="es-MX" sz="2000" b="1" u="sng" dirty="0">
                <a:solidFill>
                  <a:schemeClr val="accent6"/>
                </a:solidFill>
                <a:latin typeface="Lato" panose="020F0502020204030203" pitchFamily="34" charset="0"/>
              </a:rPr>
              <a:t>formal</a:t>
            </a: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1) Separa variables en raíces distintas (propiedad de la multiplicación)</a:t>
            </a:r>
          </a:p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2) Simplifica potencias con la Ley de Exponentes</a:t>
            </a:r>
          </a:p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accent6"/>
                </a:solidFill>
                <a:latin typeface="Lato" panose="020F0502020204030203" pitchFamily="34" charset="0"/>
              </a:rPr>
              <a:t>3) Reagrupa variables simplificadas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5D6A132-F1E8-B7A7-A032-A1DB6FCCE73E}"/>
                  </a:ext>
                </a:extLst>
              </p:cNvPr>
              <p:cNvSpPr txBox="1"/>
              <p:nvPr/>
            </p:nvSpPr>
            <p:spPr>
              <a:xfrm>
                <a:off x="252086" y="3560255"/>
                <a:ext cx="8572036" cy="727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s-MX" sz="32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s-MX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f>
                            <m:f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5D6A132-F1E8-B7A7-A032-A1DB6FCCE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86" y="3560255"/>
                <a:ext cx="8572036" cy="727122"/>
              </a:xfrm>
              <a:prstGeom prst="rect">
                <a:avLst/>
              </a:prstGeom>
              <a:blipFill>
                <a:blip r:embed="rId3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4032054-433A-F3B1-46B2-DACA29E339A1}"/>
                  </a:ext>
                </a:extLst>
              </p:cNvPr>
              <p:cNvSpPr txBox="1"/>
              <p:nvPr/>
            </p:nvSpPr>
            <p:spPr>
              <a:xfrm>
                <a:off x="276537" y="2642271"/>
                <a:ext cx="7305566" cy="714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sz="320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4032054-433A-F3B1-46B2-DACA29E33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7" y="2642271"/>
                <a:ext cx="7305566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2CE9FAE1-F422-3ADB-3E28-2814E0865354}"/>
              </a:ext>
            </a:extLst>
          </p:cNvPr>
          <p:cNvSpPr txBox="1"/>
          <p:nvPr/>
        </p:nvSpPr>
        <p:spPr>
          <a:xfrm>
            <a:off x="2768166" y="4525453"/>
            <a:ext cx="4139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1) </a:t>
            </a:r>
            <a:endParaRPr lang="es-MX" sz="2000" b="1" dirty="0"/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B8AECDA4-A71C-2BD1-D6D4-0A32FC655F1C}"/>
              </a:ext>
            </a:extLst>
          </p:cNvPr>
          <p:cNvSpPr/>
          <p:nvPr/>
        </p:nvSpPr>
        <p:spPr>
          <a:xfrm rot="16200000">
            <a:off x="2843501" y="3466598"/>
            <a:ext cx="263236" cy="1908403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28B58D72-7A9B-6A51-621C-92F72624E9B0}"/>
              </a:ext>
            </a:extLst>
          </p:cNvPr>
          <p:cNvSpPr/>
          <p:nvPr/>
        </p:nvSpPr>
        <p:spPr>
          <a:xfrm rot="16200000">
            <a:off x="5781794" y="2949736"/>
            <a:ext cx="263236" cy="2942129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77F94B8-1AD3-26C5-03B5-61FE94DED7B4}"/>
              </a:ext>
            </a:extLst>
          </p:cNvPr>
          <p:cNvSpPr txBox="1"/>
          <p:nvPr/>
        </p:nvSpPr>
        <p:spPr>
          <a:xfrm>
            <a:off x="5706459" y="4518392"/>
            <a:ext cx="4139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2) </a:t>
            </a:r>
            <a:endParaRPr lang="es-MX" sz="2000" b="1" dirty="0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CF8B1849-9EE1-1BD5-44D0-3170B6A3C89E}"/>
              </a:ext>
            </a:extLst>
          </p:cNvPr>
          <p:cNvSpPr/>
          <p:nvPr/>
        </p:nvSpPr>
        <p:spPr>
          <a:xfrm rot="16200000">
            <a:off x="8141428" y="4045258"/>
            <a:ext cx="263238" cy="75108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5E1E7B-2975-9AEB-DBF9-B5632FB143D6}"/>
              </a:ext>
            </a:extLst>
          </p:cNvPr>
          <p:cNvSpPr txBox="1"/>
          <p:nvPr/>
        </p:nvSpPr>
        <p:spPr>
          <a:xfrm>
            <a:off x="8066094" y="4525453"/>
            <a:ext cx="4139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6"/>
                </a:solidFill>
                <a:latin typeface="Lato" panose="020F0502020204030203" pitchFamily="34" charset="0"/>
              </a:rPr>
              <a:t>3) 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1182174220"/>
      </p:ext>
    </p:extLst>
  </p:cSld>
  <p:clrMapOvr>
    <a:masterClrMapping/>
  </p:clrMapOvr>
</p:sld>
</file>

<file path=ppt/theme/theme1.xml><?xml version="1.0" encoding="utf-8"?>
<a:theme xmlns:a="http://schemas.openxmlformats.org/drawingml/2006/main" name="Night Sky Slideshow by Slidesgo">
  <a:themeElements>
    <a:clrScheme name="Simple Light">
      <a:dk1>
        <a:srgbClr val="6FA8DC"/>
      </a:dk1>
      <a:lt1>
        <a:srgbClr val="EEEEEE"/>
      </a:lt1>
      <a:dk2>
        <a:srgbClr val="3C78D8"/>
      </a:dk2>
      <a:lt2>
        <a:srgbClr val="A4C2F4"/>
      </a:lt2>
      <a:accent1>
        <a:srgbClr val="FF9900"/>
      </a:accent1>
      <a:accent2>
        <a:srgbClr val="F9CB9C"/>
      </a:accent2>
      <a:accent3>
        <a:srgbClr val="FDF9CF"/>
      </a:accent3>
      <a:accent4>
        <a:srgbClr val="FFFFFF"/>
      </a:accent4>
      <a:accent5>
        <a:srgbClr val="FFFFFF"/>
      </a:accent5>
      <a:accent6>
        <a:srgbClr val="FFFFFF"/>
      </a:accent6>
      <a:hlink>
        <a:srgbClr val="EEEEE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6141</TotalTime>
  <Words>2858</Words>
  <Application>Microsoft Office PowerPoint</Application>
  <PresentationFormat>Presentación en pantalla (16:9)</PresentationFormat>
  <Paragraphs>605</Paragraphs>
  <Slides>59</Slides>
  <Notes>59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59</vt:i4>
      </vt:variant>
    </vt:vector>
  </HeadingPairs>
  <TitlesOfParts>
    <vt:vector size="68" baseType="lpstr">
      <vt:lpstr>Arial</vt:lpstr>
      <vt:lpstr>Josefin Sans SemiBold</vt:lpstr>
      <vt:lpstr>Wingdings</vt:lpstr>
      <vt:lpstr>Lato</vt:lpstr>
      <vt:lpstr>Cambria Math</vt:lpstr>
      <vt:lpstr>Work Sans</vt:lpstr>
      <vt:lpstr>Work Sans Medium</vt:lpstr>
      <vt:lpstr>Nunito Light</vt:lpstr>
      <vt:lpstr>Night Sky Slideshow by Slidesgo</vt:lpstr>
      <vt:lpstr>Números irracionales</vt:lpstr>
      <vt:lpstr>Número racional</vt:lpstr>
      <vt:lpstr>Número racional</vt:lpstr>
      <vt:lpstr>Número irracional</vt:lpstr>
      <vt:lpstr>Raíz</vt:lpstr>
      <vt:lpstr>Raíz vs. Exponente</vt:lpstr>
      <vt:lpstr>Volviendo a Ley de Exponentes</vt:lpstr>
      <vt:lpstr>Simplificación de raíces</vt:lpstr>
      <vt:lpstr>Simplificación de raíces (Variables)</vt:lpstr>
      <vt:lpstr>Simplificación de raíces (Variables)</vt:lpstr>
      <vt:lpstr>Simplificación de raíces (Variables)</vt:lpstr>
      <vt:lpstr>Simplificación de raíces (Números)</vt:lpstr>
      <vt:lpstr>Simplificación de raíces</vt:lpstr>
      <vt:lpstr>Simplificación de raíces</vt:lpstr>
      <vt:lpstr>Simplificación de raíces</vt:lpstr>
      <vt:lpstr>Simplificación de raíces</vt:lpstr>
      <vt:lpstr>Simplificación de raíces</vt:lpstr>
      <vt:lpstr>Simplificación de raíces</vt:lpstr>
      <vt:lpstr>Simplificación de raíces</vt:lpstr>
      <vt:lpstr>Simplificación de raíces</vt:lpstr>
      <vt:lpstr>Potencias comunes</vt:lpstr>
      <vt:lpstr>Raíces comunes</vt:lpstr>
      <vt:lpstr>Simplificación de raíces</vt:lpstr>
      <vt:lpstr>Simplificación de raíces</vt:lpstr>
      <vt:lpstr>Simplificación de raíces</vt:lpstr>
      <vt:lpstr>Simplificación de raíces</vt:lpstr>
      <vt:lpstr>Simplificación de raíces</vt:lpstr>
      <vt:lpstr>Simplificación de raíces</vt:lpstr>
      <vt:lpstr>Simplificación de raíces</vt:lpstr>
      <vt:lpstr>Ejercicios</vt:lpstr>
      <vt:lpstr>¿Por qué nos sirve esto?</vt:lpstr>
      <vt:lpstr>¿Por qué nos sirve esto?</vt:lpstr>
      <vt:lpstr>¿Por qué nos sirve esto?</vt:lpstr>
      <vt:lpstr>¿Por qué nos sirve esto?</vt:lpstr>
      <vt:lpstr>Operaciones con raíces (±)</vt:lpstr>
      <vt:lpstr>Operaciones con raíces (±)</vt:lpstr>
      <vt:lpstr>Operaciones con raíces (±)</vt:lpstr>
      <vt:lpstr>Operaciones con raíces (±)</vt:lpstr>
      <vt:lpstr>Ejercicios</vt:lpstr>
      <vt:lpstr>Operaciones con raíces (×÷)</vt:lpstr>
      <vt:lpstr>Operaciones con raíces (×÷)</vt:lpstr>
      <vt:lpstr>Operaciones con raíces (×÷)</vt:lpstr>
      <vt:lpstr>Ejercicios</vt:lpstr>
      <vt:lpstr>Operaciones con raíces (x^y)</vt:lpstr>
      <vt:lpstr>Operaciones con raíces (x^y)</vt:lpstr>
      <vt:lpstr>Operaciones con raíces (x^y)</vt:lpstr>
      <vt:lpstr>Ejercicios</vt:lpstr>
      <vt:lpstr>Racionalización</vt:lpstr>
      <vt:lpstr>Racionalización </vt:lpstr>
      <vt:lpstr>Racionalización </vt:lpstr>
      <vt:lpstr>Racionalización</vt:lpstr>
      <vt:lpstr>Racionalización</vt:lpstr>
      <vt:lpstr>Racionalización</vt:lpstr>
      <vt:lpstr>Ejercicios</vt:lpstr>
      <vt:lpstr>Racionalización (Binomios)</vt:lpstr>
      <vt:lpstr>Racionalización</vt:lpstr>
      <vt:lpstr>Racionalización</vt:lpstr>
      <vt:lpstr>Ejercicios</vt:lpstr>
      <vt:lpstr>¡Gracias por ver la presentación!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 SKY SLIDESHOW</dc:title>
  <dc:creator>Raymundo Romero Arenas</dc:creator>
  <cp:lastModifiedBy>Raymundo Romero Arenas</cp:lastModifiedBy>
  <cp:revision>6</cp:revision>
  <dcterms:modified xsi:type="dcterms:W3CDTF">2024-01-27T23:43:14Z</dcterms:modified>
</cp:coreProperties>
</file>