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9" r:id="rId2"/>
    <p:sldId id="260" r:id="rId3"/>
    <p:sldId id="263" r:id="rId4"/>
    <p:sldId id="261" r:id="rId5"/>
    <p:sldId id="262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3" r:id="rId14"/>
    <p:sldId id="272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DC38C82-7164-4246-95B3-CF435292F936}" type="datetimeFigureOut">
              <a:rPr lang="es-MX" smtClean="0"/>
              <a:t>15/02/2020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5D3D5B3-9C42-4F3A-A600-E7FC1E2B9661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7082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8C82-7164-4246-95B3-CF435292F936}" type="datetimeFigureOut">
              <a:rPr lang="es-MX" smtClean="0"/>
              <a:t>15/02/2020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D5B3-9C42-4F3A-A600-E7FC1E2B96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754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8C82-7164-4246-95B3-CF435292F936}" type="datetimeFigureOut">
              <a:rPr lang="es-MX" smtClean="0"/>
              <a:t>15/02/2020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D5B3-9C42-4F3A-A600-E7FC1E2B96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89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8C82-7164-4246-95B3-CF435292F936}" type="datetimeFigureOut">
              <a:rPr lang="es-MX" smtClean="0"/>
              <a:t>15/02/2020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D5B3-9C42-4F3A-A600-E7FC1E2B96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027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8C82-7164-4246-95B3-CF435292F936}" type="datetimeFigureOut">
              <a:rPr lang="es-MX" smtClean="0"/>
              <a:t>15/02/2020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D5B3-9C42-4F3A-A600-E7FC1E2B9661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949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8C82-7164-4246-95B3-CF435292F936}" type="datetimeFigureOut">
              <a:rPr lang="es-MX" smtClean="0"/>
              <a:t>15/02/2020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D5B3-9C42-4F3A-A600-E7FC1E2B96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092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8C82-7164-4246-95B3-CF435292F936}" type="datetimeFigureOut">
              <a:rPr lang="es-MX" smtClean="0"/>
              <a:t>15/02/2020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D5B3-9C42-4F3A-A600-E7FC1E2B96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879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8C82-7164-4246-95B3-CF435292F936}" type="datetimeFigureOut">
              <a:rPr lang="es-MX" smtClean="0"/>
              <a:t>15/02/2020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D5B3-9C42-4F3A-A600-E7FC1E2B96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64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8C82-7164-4246-95B3-CF435292F936}" type="datetimeFigureOut">
              <a:rPr lang="es-MX" smtClean="0"/>
              <a:t>15/02/2020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D5B3-9C42-4F3A-A600-E7FC1E2B96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924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8C82-7164-4246-95B3-CF435292F936}" type="datetimeFigureOut">
              <a:rPr lang="es-MX" smtClean="0"/>
              <a:t>15/02/2020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D5B3-9C42-4F3A-A600-E7FC1E2B96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960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8C82-7164-4246-95B3-CF435292F936}" type="datetimeFigureOut">
              <a:rPr lang="es-MX" smtClean="0"/>
              <a:t>15/02/2020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D5B3-9C42-4F3A-A600-E7FC1E2B96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967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DC38C82-7164-4246-95B3-CF435292F936}" type="datetimeFigureOut">
              <a:rPr lang="es-MX" smtClean="0"/>
              <a:t>15/02/2020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5D3D5B3-9C42-4F3A-A600-E7FC1E2B96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809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8DB98-BCA0-4993-8A38-322A3E67F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3089" y="365759"/>
            <a:ext cx="2329467" cy="1237753"/>
          </a:xfrm>
        </p:spPr>
        <p:txBody>
          <a:bodyPr>
            <a:normAutofit/>
          </a:bodyPr>
          <a:lstStyle/>
          <a:p>
            <a:r>
              <a:rPr lang="es-MX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</a:p>
        </p:txBody>
      </p:sp>
      <p:pic>
        <p:nvPicPr>
          <p:cNvPr id="1028" name="Picture 4" descr="Resultado de imagen de git">
            <a:extLst>
              <a:ext uri="{FF2B5EF4-FFF2-40B4-BE49-F238E27FC236}">
                <a16:creationId xmlns:a16="http://schemas.microsoft.com/office/drawing/2014/main" id="{887F1507-B491-4458-B394-01E064A4D9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8" b="11189"/>
          <a:stretch/>
        </p:blipFill>
        <p:spPr bwMode="auto">
          <a:xfrm>
            <a:off x="3705801" y="0"/>
            <a:ext cx="84861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85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8DB98-BCA0-4993-8A38-322A3E67F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550" y="365760"/>
            <a:ext cx="11367450" cy="1083100"/>
          </a:xfrm>
        </p:spPr>
        <p:txBody>
          <a:bodyPr>
            <a:norm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Fusionar ramas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3F4AA1D-B3DD-49B9-983A-E93A6F08296E}"/>
              </a:ext>
            </a:extLst>
          </p:cNvPr>
          <p:cNvSpPr/>
          <p:nvPr/>
        </p:nvSpPr>
        <p:spPr>
          <a:xfrm>
            <a:off x="824551" y="1538286"/>
            <a:ext cx="9525397" cy="4299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s-MX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</a:t>
            </a:r>
            <a:r>
              <a:rPr lang="es-MX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s-MX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checkout</a:t>
            </a:r>
            <a:r>
              <a:rPr lang="es-MX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[Rama destino] </a:t>
            </a:r>
          </a:p>
          <a:p>
            <a:pPr>
              <a:lnSpc>
                <a:spcPct val="114000"/>
              </a:lnSpc>
            </a:pPr>
            <a:r>
              <a:rPr lang="es-MX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</a:t>
            </a:r>
            <a:r>
              <a:rPr lang="es-MX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s-MX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pull</a:t>
            </a:r>
            <a:r>
              <a:rPr lang="es-MX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origin</a:t>
            </a:r>
            <a:r>
              <a:rPr lang="es-MX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[Rama destino]</a:t>
            </a:r>
          </a:p>
          <a:p>
            <a:pPr>
              <a:lnSpc>
                <a:spcPct val="114000"/>
              </a:lnSpc>
            </a:pPr>
            <a:r>
              <a:rPr lang="es-MX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3) </a:t>
            </a:r>
            <a:r>
              <a:rPr lang="es-MX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s-MX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merge</a:t>
            </a:r>
            <a:r>
              <a:rPr lang="es-MX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[Rama origen]</a:t>
            </a:r>
          </a:p>
          <a:p>
            <a:pPr>
              <a:lnSpc>
                <a:spcPct val="114000"/>
              </a:lnSpc>
            </a:pPr>
            <a:r>
              <a:rPr lang="es-MX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4) </a:t>
            </a:r>
            <a:r>
              <a:rPr lang="es-MX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s-MX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push</a:t>
            </a:r>
            <a:r>
              <a:rPr lang="es-MX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origin</a:t>
            </a:r>
            <a:r>
              <a:rPr lang="es-MX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[Rama destino]</a:t>
            </a:r>
          </a:p>
          <a:p>
            <a:pPr>
              <a:lnSpc>
                <a:spcPct val="114000"/>
              </a:lnSpc>
            </a:pPr>
            <a:endParaRPr lang="es-MX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es-MX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*Rama destino = Rama donde se guardará la fusión</a:t>
            </a:r>
          </a:p>
          <a:p>
            <a:pPr>
              <a:lnSpc>
                <a:spcPct val="114000"/>
              </a:lnSpc>
            </a:pPr>
            <a:r>
              <a:rPr lang="es-MX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*Rama origen = Rama que se quiere fusionar</a:t>
            </a:r>
          </a:p>
          <a:p>
            <a:pPr>
              <a:lnSpc>
                <a:spcPct val="114000"/>
              </a:lnSpc>
            </a:pPr>
            <a:endParaRPr lang="es-MX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es-MX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Nota: Hay que revisar de que el </a:t>
            </a:r>
            <a:r>
              <a:rPr lang="es-MX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merge</a:t>
            </a:r>
            <a:r>
              <a:rPr lang="es-MX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 genere </a:t>
            </a:r>
            <a:r>
              <a:rPr lang="es-MX" sz="28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conflictos</a:t>
            </a:r>
          </a:p>
        </p:txBody>
      </p:sp>
    </p:spTree>
    <p:extLst>
      <p:ext uri="{BB962C8B-B14F-4D97-AF65-F5344CB8AC3E}">
        <p14:creationId xmlns:p14="http://schemas.microsoft.com/office/powerpoint/2010/main" val="221561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8DB98-BCA0-4993-8A38-322A3E67F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550" y="365760"/>
            <a:ext cx="11367450" cy="1083100"/>
          </a:xfrm>
        </p:spPr>
        <p:txBody>
          <a:bodyPr>
            <a:norm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¿Qué es un conflicto?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3F4AA1D-B3DD-49B9-983A-E93A6F08296E}"/>
              </a:ext>
            </a:extLst>
          </p:cNvPr>
          <p:cNvSpPr/>
          <p:nvPr/>
        </p:nvSpPr>
        <p:spPr>
          <a:xfrm>
            <a:off x="824551" y="1538286"/>
            <a:ext cx="10506058" cy="1036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s-MX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 una inconsistencia entre los archivos de dos ramas de un repositorio</a:t>
            </a:r>
          </a:p>
          <a:p>
            <a:pPr>
              <a:lnSpc>
                <a:spcPct val="114000"/>
              </a:lnSpc>
            </a:pPr>
            <a:r>
              <a:rPr lang="es-MX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da cuando dos personas cambiaron la misma porción de un código.</a:t>
            </a:r>
          </a:p>
        </p:txBody>
      </p:sp>
      <p:pic>
        <p:nvPicPr>
          <p:cNvPr id="11268" name="Picture 4" descr="Resultado de imagen de merge conflict">
            <a:extLst>
              <a:ext uri="{FF2B5EF4-FFF2-40B4-BE49-F238E27FC236}">
                <a16:creationId xmlns:a16="http://schemas.microsoft.com/office/drawing/2014/main" id="{14892686-8460-458E-9F42-0CDB092540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0" t="69334" r="45032" b="7771"/>
          <a:stretch/>
        </p:blipFill>
        <p:spPr bwMode="auto">
          <a:xfrm>
            <a:off x="928468" y="2906246"/>
            <a:ext cx="10156873" cy="325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D630089B-2BA0-4872-81F7-F113851422B1}"/>
              </a:ext>
            </a:extLst>
          </p:cNvPr>
          <p:cNvSpPr/>
          <p:nvPr/>
        </p:nvSpPr>
        <p:spPr>
          <a:xfrm>
            <a:off x="8609428" y="3665757"/>
            <a:ext cx="2039815" cy="57677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3CF3296-11DE-4369-A8DA-ED329D608DD1}"/>
              </a:ext>
            </a:extLst>
          </p:cNvPr>
          <p:cNvSpPr/>
          <p:nvPr/>
        </p:nvSpPr>
        <p:spPr>
          <a:xfrm>
            <a:off x="8609428" y="4682089"/>
            <a:ext cx="1659988" cy="576776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1438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8DB98-BCA0-4993-8A38-322A3E67F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550" y="365760"/>
            <a:ext cx="11367450" cy="1083100"/>
          </a:xfrm>
        </p:spPr>
        <p:txBody>
          <a:bodyPr>
            <a:norm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¿Qué hacer ante un conflicto?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3F4AA1D-B3DD-49B9-983A-E93A6F08296E}"/>
              </a:ext>
            </a:extLst>
          </p:cNvPr>
          <p:cNvSpPr/>
          <p:nvPr/>
        </p:nvSpPr>
        <p:spPr>
          <a:xfrm>
            <a:off x="824551" y="1538286"/>
            <a:ext cx="10506058" cy="1036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s-MX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Dos ramas no se fusionarán correctamente hasta que los conflictos se hayan arreglado. Esto se hace decidiendo cuá</a:t>
            </a:r>
            <a:r>
              <a:rPr lang="es-MX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 de los cambios se queda.</a:t>
            </a:r>
          </a:p>
        </p:txBody>
      </p:sp>
      <p:pic>
        <p:nvPicPr>
          <p:cNvPr id="13314" name="Picture 2" descr="Resultado de imagen de merge conflict">
            <a:extLst>
              <a:ext uri="{FF2B5EF4-FFF2-40B4-BE49-F238E27FC236}">
                <a16:creationId xmlns:a16="http://schemas.microsoft.com/office/drawing/2014/main" id="{C7F2D645-7FC0-4AFC-9671-80F11B1C1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44" y="2786064"/>
            <a:ext cx="9658143" cy="362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432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8DB98-BCA0-4993-8A38-322A3E67F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550" y="365760"/>
            <a:ext cx="11367450" cy="1083100"/>
          </a:xfrm>
        </p:spPr>
        <p:txBody>
          <a:bodyPr>
            <a:norm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¿Qué hacer ante un conflicto?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3F4AA1D-B3DD-49B9-983A-E93A6F08296E}"/>
              </a:ext>
            </a:extLst>
          </p:cNvPr>
          <p:cNvSpPr/>
          <p:nvPr/>
        </p:nvSpPr>
        <p:spPr>
          <a:xfrm>
            <a:off x="824551" y="1510150"/>
            <a:ext cx="7564075" cy="1527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s-MX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Hay varios entornos de desarrollo integrado (IDE) y editores de texto que marcan las partes de código que están en conflicto. </a:t>
            </a:r>
            <a:r>
              <a:rPr lang="es-MX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Estos son algunos de ellos:</a:t>
            </a:r>
          </a:p>
        </p:txBody>
      </p:sp>
      <p:pic>
        <p:nvPicPr>
          <p:cNvPr id="15362" name="Picture 2" descr="Resultado de imagen de vs code">
            <a:extLst>
              <a:ext uri="{FF2B5EF4-FFF2-40B4-BE49-F238E27FC236}">
                <a16:creationId xmlns:a16="http://schemas.microsoft.com/office/drawing/2014/main" id="{DB7C11EA-672E-4C07-80EE-FDADA6D08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18" y="3322983"/>
            <a:ext cx="2405270" cy="240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1EEB3AB-12F5-4234-881E-E1CD98F6C1C4}"/>
              </a:ext>
            </a:extLst>
          </p:cNvPr>
          <p:cNvSpPr/>
          <p:nvPr/>
        </p:nvSpPr>
        <p:spPr>
          <a:xfrm>
            <a:off x="1376372" y="5842538"/>
            <a:ext cx="1540962" cy="544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s-MX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VS </a:t>
            </a:r>
            <a:r>
              <a:rPr lang="es-MX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endParaRPr lang="es-MX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368" name="Picture 8" descr="Resultado de imagen de intellij idea logo">
            <a:extLst>
              <a:ext uri="{FF2B5EF4-FFF2-40B4-BE49-F238E27FC236}">
                <a16:creationId xmlns:a16="http://schemas.microsoft.com/office/drawing/2014/main" id="{065854FD-A9BE-4100-90E5-20D2B389B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81" y="3322984"/>
            <a:ext cx="2405270" cy="240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551E2D5C-72BD-4F43-8035-C8164A0F84F5}"/>
              </a:ext>
            </a:extLst>
          </p:cNvPr>
          <p:cNvSpPr/>
          <p:nvPr/>
        </p:nvSpPr>
        <p:spPr>
          <a:xfrm>
            <a:off x="4262511" y="5844980"/>
            <a:ext cx="2124221" cy="544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s-MX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Intellij</a:t>
            </a:r>
            <a:r>
              <a:rPr lang="es-MX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IDEA</a:t>
            </a:r>
            <a:endParaRPr lang="es-MX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847EC9-DA2F-4614-B3C2-562EF8077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1809" y="3322983"/>
            <a:ext cx="2406232" cy="2405270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8C934129-24E6-44B4-813A-350ED9BFCC2F}"/>
              </a:ext>
            </a:extLst>
          </p:cNvPr>
          <p:cNvSpPr/>
          <p:nvPr/>
        </p:nvSpPr>
        <p:spPr>
          <a:xfrm>
            <a:off x="7441809" y="5842538"/>
            <a:ext cx="2406231" cy="544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s-MX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Sublime Text 3</a:t>
            </a:r>
            <a:endParaRPr lang="es-MX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126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CF48556-4A64-45BE-8AE6-7956D88650FB}"/>
              </a:ext>
            </a:extLst>
          </p:cNvPr>
          <p:cNvSpPr/>
          <p:nvPr/>
        </p:nvSpPr>
        <p:spPr>
          <a:xfrm>
            <a:off x="7627916" y="3815219"/>
            <a:ext cx="3888224" cy="2075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08DB98-BCA0-4993-8A38-322A3E67F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550" y="365760"/>
            <a:ext cx="11367450" cy="1083100"/>
          </a:xfrm>
        </p:spPr>
        <p:txBody>
          <a:bodyPr>
            <a:norm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¿Cómo evitar un conflicto?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3F4AA1D-B3DD-49B9-983A-E93A6F08296E}"/>
              </a:ext>
            </a:extLst>
          </p:cNvPr>
          <p:cNvSpPr/>
          <p:nvPr/>
        </p:nvSpPr>
        <p:spPr>
          <a:xfrm>
            <a:off x="824550" y="1538286"/>
            <a:ext cx="6662928" cy="4474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s-MX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mejor forma de evitar conflictos al fusionar ramas es mediante la </a:t>
            </a:r>
            <a:r>
              <a:rPr lang="es-MX" sz="28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integración continua</a:t>
            </a:r>
            <a:r>
              <a:rPr lang="es-MX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avances. Esto significa subir de forma constante tus avances al repositorio para que las diferencias de código entre tu rama y las de los demás no sea tan grande. Esto requiere que haya una comunicación constante en tu equipo para informar los cambios que se hacen al código.</a:t>
            </a:r>
          </a:p>
        </p:txBody>
      </p:sp>
      <p:pic>
        <p:nvPicPr>
          <p:cNvPr id="14338" name="Picture 2" descr="Resultado de imagen de comunicacion">
            <a:extLst>
              <a:ext uri="{FF2B5EF4-FFF2-40B4-BE49-F238E27FC236}">
                <a16:creationId xmlns:a16="http://schemas.microsoft.com/office/drawing/2014/main" id="{B5B74BA6-146E-4449-A72B-8B2E7E3CD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914" y="1739980"/>
            <a:ext cx="3888224" cy="207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sultado de imagen de merge branch">
            <a:extLst>
              <a:ext uri="{FF2B5EF4-FFF2-40B4-BE49-F238E27FC236}">
                <a16:creationId xmlns:a16="http://schemas.microsoft.com/office/drawing/2014/main" id="{ED716882-8078-4455-B871-CA9F4740D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259" y="3894775"/>
            <a:ext cx="3739535" cy="19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686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8DB98-BCA0-4993-8A38-322A3E67F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550" y="365760"/>
            <a:ext cx="11367450" cy="1083100"/>
          </a:xfrm>
        </p:spPr>
        <p:txBody>
          <a:bodyPr>
            <a:norm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¿Cómo evitar un conflicto?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3F4AA1D-B3DD-49B9-983A-E93A6F08296E}"/>
              </a:ext>
            </a:extLst>
          </p:cNvPr>
          <p:cNvSpPr/>
          <p:nvPr/>
        </p:nvSpPr>
        <p:spPr>
          <a:xfrm>
            <a:off x="824549" y="1538286"/>
            <a:ext cx="10214511" cy="1036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s-MX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 no subes tus avances de forma constante, entonces habrá más conflictos al hacer el </a:t>
            </a:r>
            <a:r>
              <a:rPr lang="es-MX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merge</a:t>
            </a:r>
            <a:r>
              <a:rPr lang="es-MX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lo cual tomará más tiempo arreglarlos.</a:t>
            </a:r>
          </a:p>
        </p:txBody>
      </p:sp>
      <p:pic>
        <p:nvPicPr>
          <p:cNvPr id="16386" name="Picture 2" descr="Resultado de imagen de bob esponja cerebro en llamas">
            <a:extLst>
              <a:ext uri="{FF2B5EF4-FFF2-40B4-BE49-F238E27FC236}">
                <a16:creationId xmlns:a16="http://schemas.microsoft.com/office/drawing/2014/main" id="{6D006F52-95D8-4285-A377-F4FC2A40D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29" y="2814430"/>
            <a:ext cx="4750905" cy="356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Resultado de imagen de merge conflict meme">
            <a:extLst>
              <a:ext uri="{FF2B5EF4-FFF2-40B4-BE49-F238E27FC236}">
                <a16:creationId xmlns:a16="http://schemas.microsoft.com/office/drawing/2014/main" id="{5E3389EF-E29C-4786-A0FC-5A7AE3447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252" y="2814430"/>
            <a:ext cx="4750904" cy="356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339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8DB98-BCA0-4993-8A38-322A3E67F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550" y="365760"/>
            <a:ext cx="11367450" cy="1083100"/>
          </a:xfrm>
        </p:spPr>
        <p:txBody>
          <a:bodyPr>
            <a:norm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Repositorios en la nube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3F4AA1D-B3DD-49B9-983A-E93A6F08296E}"/>
              </a:ext>
            </a:extLst>
          </p:cNvPr>
          <p:cNvSpPr/>
          <p:nvPr/>
        </p:nvSpPr>
        <p:spPr>
          <a:xfrm>
            <a:off x="824549" y="1538286"/>
            <a:ext cx="10916877" cy="1036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s-MX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Hay varias empresas que ofrecen repositorios en la nube como remotos. Algunas de las más importantes son: </a:t>
            </a:r>
          </a:p>
        </p:txBody>
      </p:sp>
      <p:pic>
        <p:nvPicPr>
          <p:cNvPr id="17410" name="Picture 2" descr="Resultado de imagen de github">
            <a:extLst>
              <a:ext uri="{FF2B5EF4-FFF2-40B4-BE49-F238E27FC236}">
                <a16:creationId xmlns:a16="http://schemas.microsoft.com/office/drawing/2014/main" id="{BC3FCF30-AAE0-4137-A421-0415CE939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53" t="14501" r="29334" b="14447"/>
          <a:stretch/>
        </p:blipFill>
        <p:spPr bwMode="auto">
          <a:xfrm>
            <a:off x="943821" y="2898746"/>
            <a:ext cx="2902226" cy="276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54C04289-1AD7-4A1A-B3E9-B6614CCCC26B}"/>
              </a:ext>
            </a:extLst>
          </p:cNvPr>
          <p:cNvSpPr/>
          <p:nvPr/>
        </p:nvSpPr>
        <p:spPr>
          <a:xfrm>
            <a:off x="1624453" y="5838679"/>
            <a:ext cx="1540962" cy="544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s-MX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endParaRPr lang="es-MX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414" name="Picture 6" descr="Resultado de imagen de bitbucket logo">
            <a:extLst>
              <a:ext uri="{FF2B5EF4-FFF2-40B4-BE49-F238E27FC236}">
                <a16:creationId xmlns:a16="http://schemas.microsoft.com/office/drawing/2014/main" id="{5B438289-72C4-4690-91DD-4F1B4DDB7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441" y="2898745"/>
            <a:ext cx="3077448" cy="276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5E6DF1A7-4BF5-44C0-BB92-58A7EDFB2402}"/>
              </a:ext>
            </a:extLst>
          </p:cNvPr>
          <p:cNvSpPr/>
          <p:nvPr/>
        </p:nvSpPr>
        <p:spPr>
          <a:xfrm>
            <a:off x="5010372" y="5838679"/>
            <a:ext cx="1675585" cy="544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s-MX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Bitbucket</a:t>
            </a:r>
            <a:endParaRPr lang="es-MX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416" name="Picture 8" descr="Resultado de imagen de gitlab">
            <a:extLst>
              <a:ext uri="{FF2B5EF4-FFF2-40B4-BE49-F238E27FC236}">
                <a16:creationId xmlns:a16="http://schemas.microsoft.com/office/drawing/2014/main" id="{3FD6935D-CACD-4E1E-8BD5-DB08ABC4B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283" y="2898745"/>
            <a:ext cx="2996665" cy="276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D61D8AD2-660B-42E9-96B8-6A38FC078736}"/>
              </a:ext>
            </a:extLst>
          </p:cNvPr>
          <p:cNvSpPr/>
          <p:nvPr/>
        </p:nvSpPr>
        <p:spPr>
          <a:xfrm>
            <a:off x="8510822" y="5838679"/>
            <a:ext cx="1675585" cy="544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s-MX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Gitlab</a:t>
            </a:r>
            <a:endParaRPr lang="es-MX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004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8DB98-BCA0-4993-8A38-322A3E67F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6971" y="1868556"/>
            <a:ext cx="7696598" cy="2691847"/>
          </a:xfrm>
        </p:spPr>
        <p:txBody>
          <a:bodyPr>
            <a:normAutofit/>
          </a:bodyPr>
          <a:lstStyle/>
          <a:p>
            <a:r>
              <a:rPr lang="es-MX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¡Empecemos a trabajar en Git!</a:t>
            </a:r>
          </a:p>
        </p:txBody>
      </p:sp>
    </p:spTree>
    <p:extLst>
      <p:ext uri="{BB962C8B-B14F-4D97-AF65-F5344CB8AC3E}">
        <p14:creationId xmlns:p14="http://schemas.microsoft.com/office/powerpoint/2010/main" val="1477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8DB98-BCA0-4993-8A38-322A3E67F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550" y="365760"/>
            <a:ext cx="9260354" cy="1083100"/>
          </a:xfrm>
        </p:spPr>
        <p:txBody>
          <a:bodyPr/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¿Qué es Git?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3F4AA1D-B3DD-49B9-983A-E93A6F08296E}"/>
              </a:ext>
            </a:extLst>
          </p:cNvPr>
          <p:cNvSpPr/>
          <p:nvPr/>
        </p:nvSpPr>
        <p:spPr>
          <a:xfrm>
            <a:off x="824551" y="1758868"/>
            <a:ext cx="5449744" cy="250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s-MX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 es un sistema de control de versiones que permite registrar los cambios realizados a archivos de computadora con el fin de coordinar los avances de un equipo de trabajo. </a:t>
            </a:r>
            <a:endParaRPr lang="es-MX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6F34E2F-79BF-4B72-B745-BC6C21397A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719" b="66406" l="26135" r="45022">
                        <a14:foregroundMark x1="30747" y1="36719" x2="30747" y2="36719"/>
                        <a14:foregroundMark x1="44656" y1="49870" x2="44656" y2="49870"/>
                        <a14:foregroundMark x1="44949" y1="50391" x2="44949" y2="50391"/>
                        <a14:foregroundMark x1="41728" y1="66536" x2="41728" y2="66536"/>
                        <a14:foregroundMark x1="45022" y1="55208" x2="45022" y2="55208"/>
                        <a14:backgroundMark x1="45022" y1="50521" x2="45022" y2="50521"/>
                        <a14:backgroundMark x1="45022" y1="54948" x2="45022" y2="54948"/>
                        <a14:backgroundMark x1="45022" y1="55469" x2="45022" y2="55469"/>
                        <a14:backgroundMark x1="45095" y1="50521" x2="45095" y2="50521"/>
                        <a14:backgroundMark x1="45022" y1="55208" x2="45022" y2="55208"/>
                        <a14:backgroundMark x1="45168" y1="55729" x2="45168" y2="55729"/>
                        <a14:backgroundMark x1="45242" y1="54297" x2="45242" y2="54036"/>
                        <a14:backgroundMark x1="45242" y1="51823" x2="45242" y2="51823"/>
                        <a14:backgroundMark x1="45168" y1="50521" x2="45168" y2="50521"/>
                        <a14:backgroundMark x1="45168" y1="50521" x2="45168" y2="50521"/>
                        <a14:backgroundMark x1="45168" y1="50000" x2="45168" y2="50000"/>
                        <a14:backgroundMark x1="45168" y1="50000" x2="45168" y2="50000"/>
                        <a14:backgroundMark x1="45022" y1="50391" x2="45022" y2="50391"/>
                        <a14:backgroundMark x1="45095" y1="50391" x2="45095" y2="50391"/>
                      </a14:backgroundRemoval>
                    </a14:imgEffect>
                  </a14:imgLayer>
                </a14:imgProps>
              </a:ext>
            </a:extLst>
          </a:blip>
          <a:srcRect l="26074" t="36039" r="54984" b="32364"/>
          <a:stretch/>
        </p:blipFill>
        <p:spPr>
          <a:xfrm>
            <a:off x="6612835" y="1192696"/>
            <a:ext cx="4507716" cy="422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0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8DB98-BCA0-4993-8A38-322A3E67F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550" y="365760"/>
            <a:ext cx="9260354" cy="1083100"/>
          </a:xfrm>
        </p:spPr>
        <p:txBody>
          <a:bodyPr/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Terminología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3F4AA1D-B3DD-49B9-983A-E93A6F08296E}"/>
              </a:ext>
            </a:extLst>
          </p:cNvPr>
          <p:cNvSpPr/>
          <p:nvPr/>
        </p:nvSpPr>
        <p:spPr>
          <a:xfrm>
            <a:off x="824550" y="1758868"/>
            <a:ext cx="7617085" cy="2936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s-MX" sz="28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Repositorio</a:t>
            </a:r>
            <a:r>
              <a:rPr lang="es-MX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Proyecto seguido por Git</a:t>
            </a: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s-MX" sz="2800" u="sng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Commit</a:t>
            </a:r>
            <a:r>
              <a:rPr lang="es-MX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Cambio realizado a un proyecto</a:t>
            </a: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s-MX" sz="28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Rama</a:t>
            </a:r>
            <a:r>
              <a:rPr lang="es-MX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Copia aislada del proyecto en que una persona puede realizar su respectivo trabajo</a:t>
            </a:r>
          </a:p>
          <a:p>
            <a:pPr>
              <a:lnSpc>
                <a:spcPct val="114000"/>
              </a:lnSpc>
              <a:spcAft>
                <a:spcPts val="0"/>
              </a:spcAft>
            </a:pPr>
            <a:endParaRPr lang="es-MX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0"/>
              </a:spcAft>
            </a:pPr>
            <a:endParaRPr lang="es-MX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7BE0F8-EE9F-4F14-B4F3-1933678C4D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402" b="60805" l="30324" r="41216">
                        <a14:foregroundMark x1="30307" y1="48307" x2="30307" y2="48307"/>
                      </a14:backgroundRemoval>
                    </a14:imgEffect>
                  </a14:imgLayer>
                </a14:imgProps>
              </a:ext>
            </a:extLst>
          </a:blip>
          <a:srcRect l="29900" t="43897" r="58749" b="39794"/>
          <a:stretch/>
        </p:blipFill>
        <p:spPr>
          <a:xfrm>
            <a:off x="824550" y="4149940"/>
            <a:ext cx="2899311" cy="2342300"/>
          </a:xfrm>
          <a:prstGeom prst="rect">
            <a:avLst/>
          </a:prstGeom>
        </p:spPr>
      </p:pic>
      <p:pic>
        <p:nvPicPr>
          <p:cNvPr id="5122" name="Picture 2" descr="Resultado de imagen de git branch">
            <a:extLst>
              <a:ext uri="{FF2B5EF4-FFF2-40B4-BE49-F238E27FC236}">
                <a16:creationId xmlns:a16="http://schemas.microsoft.com/office/drawing/2014/main" id="{2781EE47-A994-4A7B-B857-F3827CD5A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785" y="4228542"/>
            <a:ext cx="7270665" cy="210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658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8DB98-BCA0-4993-8A38-322A3E67F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550" y="365760"/>
            <a:ext cx="10028980" cy="1083100"/>
          </a:xfrm>
        </p:spPr>
        <p:txBody>
          <a:bodyPr/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3F4AA1D-B3DD-49B9-983A-E93A6F08296E}"/>
              </a:ext>
            </a:extLst>
          </p:cNvPr>
          <p:cNvSpPr/>
          <p:nvPr/>
        </p:nvSpPr>
        <p:spPr>
          <a:xfrm>
            <a:off x="851054" y="1617797"/>
            <a:ext cx="11181920" cy="1527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14000"/>
              </a:lnSpc>
              <a:spcAft>
                <a:spcPts val="0"/>
              </a:spcAft>
              <a:buAutoNum type="arabicParenR"/>
            </a:pPr>
            <a:r>
              <a:rPr lang="es-MX" sz="2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Distribuido</a:t>
            </a:r>
            <a:r>
              <a:rPr lang="es-MX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No hay una conexión central a Internet o un servidor</a:t>
            </a:r>
          </a:p>
          <a:p>
            <a:pPr marL="514350" indent="-514350">
              <a:lnSpc>
                <a:spcPct val="114000"/>
              </a:lnSpc>
              <a:spcAft>
                <a:spcPts val="0"/>
              </a:spcAft>
              <a:buAutoNum type="arabicParenR"/>
            </a:pPr>
            <a:r>
              <a:rPr lang="es-MX" sz="28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Ramas</a:t>
            </a:r>
            <a:r>
              <a:rPr lang="es-MX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Las diversificaciones del proyecto se pueden unir después</a:t>
            </a:r>
          </a:p>
          <a:p>
            <a:pPr marL="514350" indent="-514350">
              <a:lnSpc>
                <a:spcPct val="114000"/>
              </a:lnSpc>
              <a:spcAft>
                <a:spcPts val="0"/>
              </a:spcAft>
              <a:buAutoNum type="arabicParenR"/>
            </a:pPr>
            <a:r>
              <a:rPr lang="es-MX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Integridad de datos</a:t>
            </a:r>
            <a:r>
              <a:rPr lang="es-MX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Ase</a:t>
            </a:r>
            <a:r>
              <a:rPr lang="es-MX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gura que cada persona tenga los mismos datos</a:t>
            </a:r>
            <a:endParaRPr lang="es-MX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72971F7-98B1-4F96-A314-E5FE50EB3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26" t="30296" r="48044" b="26171"/>
          <a:stretch/>
        </p:blipFill>
        <p:spPr>
          <a:xfrm>
            <a:off x="1007165" y="3488594"/>
            <a:ext cx="3721985" cy="2880000"/>
          </a:xfrm>
          <a:prstGeom prst="rect">
            <a:avLst/>
          </a:prstGeom>
        </p:spPr>
      </p:pic>
      <p:pic>
        <p:nvPicPr>
          <p:cNvPr id="2050" name="Picture 2" descr="Resultado de imagen de git rama">
            <a:extLst>
              <a:ext uri="{FF2B5EF4-FFF2-40B4-BE49-F238E27FC236}">
                <a16:creationId xmlns:a16="http://schemas.microsoft.com/office/drawing/2014/main" id="{0B22FA97-1B9D-4E16-B5DC-F4921BFF91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8" r="1740"/>
          <a:stretch/>
        </p:blipFill>
        <p:spPr bwMode="auto">
          <a:xfrm>
            <a:off x="5254388" y="3488593"/>
            <a:ext cx="6097215" cy="288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ECE1A27-5DDB-4187-8A9B-8DE18043B1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9323" b="62891" l="30454" r="40996">
                        <a14:foregroundMark x1="30673" y1="50000" x2="30673" y2="50000"/>
                        <a14:foregroundMark x1="30673" y1="40755" x2="30673" y2="40755"/>
                        <a14:foregroundMark x1="40410" y1="47917" x2="40410" y2="47917"/>
                        <a14:foregroundMark x1="40410" y1="50000" x2="40410" y2="50000"/>
                        <a14:foregroundMark x1="40410" y1="52734" x2="40410" y2="52734"/>
                        <a14:foregroundMark x1="40849" y1="54036" x2="40849" y2="54036"/>
                        <a14:foregroundMark x1="40849" y1="54036" x2="40849" y2="54036"/>
                        <a14:foregroundMark x1="40996" y1="45182" x2="40996" y2="45182"/>
                        <a14:foregroundMark x1="40630" y1="43229" x2="40630" y2="43229"/>
                        <a14:foregroundMark x1="35944" y1="62500" x2="35944" y2="62500"/>
                        <a14:foregroundMark x1="35725" y1="62760" x2="35725" y2="62760"/>
                        <a14:backgroundMark x1="40996" y1="45182" x2="40996" y2="45182"/>
                      </a14:backgroundRemoval>
                    </a14:imgEffect>
                  </a14:imgLayer>
                </a14:imgProps>
              </a:ext>
            </a:extLst>
          </a:blip>
          <a:srcRect l="30154" t="39067" r="58868" b="35605"/>
          <a:stretch/>
        </p:blipFill>
        <p:spPr>
          <a:xfrm>
            <a:off x="5549780" y="4928593"/>
            <a:ext cx="955924" cy="123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8DB98-BCA0-4993-8A38-322A3E67F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550" y="365760"/>
            <a:ext cx="10028980" cy="1083100"/>
          </a:xfrm>
        </p:spPr>
        <p:txBody>
          <a:bodyPr/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Clonar un repositorio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3F4AA1D-B3DD-49B9-983A-E93A6F08296E}"/>
              </a:ext>
            </a:extLst>
          </p:cNvPr>
          <p:cNvSpPr/>
          <p:nvPr/>
        </p:nvSpPr>
        <p:spPr>
          <a:xfrm>
            <a:off x="824550" y="1697310"/>
            <a:ext cx="7033989" cy="250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s-MX" sz="2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s-MX" sz="2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clone (Dirección URL del repositorio):</a:t>
            </a:r>
            <a:r>
              <a:rPr lang="es-MX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Clona el repositorio en tu computadora</a:t>
            </a:r>
          </a:p>
          <a:p>
            <a:pPr>
              <a:lnSpc>
                <a:spcPct val="114000"/>
              </a:lnSpc>
              <a:spcAft>
                <a:spcPts val="0"/>
              </a:spcAft>
            </a:pPr>
            <a:endParaRPr lang="es-MX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s-MX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*NOTA: Primero debes crear una carpeta en tu computadora donde se guardará el repositorio</a:t>
            </a:r>
            <a:endParaRPr lang="es-MX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100" name="Picture 4" descr="Resultado de imagen de git clone">
            <a:extLst>
              <a:ext uri="{FF2B5EF4-FFF2-40B4-BE49-F238E27FC236}">
                <a16:creationId xmlns:a16="http://schemas.microsoft.com/office/drawing/2014/main" id="{00B04B50-DA19-42C0-84C8-A9AF3F9D2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071" y="1576049"/>
            <a:ext cx="3639379" cy="303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880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8DB98-BCA0-4993-8A38-322A3E67F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550" y="365760"/>
            <a:ext cx="11367450" cy="1083100"/>
          </a:xfrm>
        </p:spPr>
        <p:txBody>
          <a:bodyPr>
            <a:norm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Subir archivos al repositorio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3F4AA1D-B3DD-49B9-983A-E93A6F08296E}"/>
              </a:ext>
            </a:extLst>
          </p:cNvPr>
          <p:cNvSpPr/>
          <p:nvPr/>
        </p:nvSpPr>
        <p:spPr>
          <a:xfrm>
            <a:off x="824551" y="1697310"/>
            <a:ext cx="10307275" cy="2018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s-MX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</a:t>
            </a:r>
            <a:r>
              <a:rPr lang="es-MX" sz="2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s-MX" sz="2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2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es-MX" sz="2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-A</a:t>
            </a:r>
            <a:r>
              <a:rPr lang="es-MX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Sube los cambios realizados a los archivos a una zona de pruebas para que Git empiece a rastrearlos. </a:t>
            </a:r>
            <a:endParaRPr lang="es-MX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s-MX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</a:t>
            </a:r>
            <a:r>
              <a:rPr lang="es-MX" sz="2800" u="sng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s-MX" sz="28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2800" u="sng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commit</a:t>
            </a:r>
            <a:r>
              <a:rPr lang="es-MX" sz="28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-m “Mensaje*”</a:t>
            </a:r>
            <a:r>
              <a:rPr lang="es-MX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Sube el contenido al repositorio local</a:t>
            </a: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s-MX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3) </a:t>
            </a:r>
            <a:r>
              <a:rPr lang="es-MX" sz="2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s-MX" sz="2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2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push</a:t>
            </a:r>
            <a:r>
              <a:rPr lang="es-MX" sz="2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2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origin</a:t>
            </a:r>
            <a:r>
              <a:rPr lang="es-MX" sz="2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[Rama]* </a:t>
            </a:r>
            <a:r>
              <a:rPr lang="es-MX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Sube el contenido al repositorio remoto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CE00F03-E498-497D-BDCB-5D2C766363B0}"/>
              </a:ext>
            </a:extLst>
          </p:cNvPr>
          <p:cNvSpPr/>
          <p:nvPr/>
        </p:nvSpPr>
        <p:spPr>
          <a:xfrm>
            <a:off x="824550" y="4144335"/>
            <a:ext cx="10174754" cy="1527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s-MX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*Nota: </a:t>
            </a:r>
            <a:r>
              <a:rPr lang="es-MX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El mensaje debe explicar a detalle qué cambio se ha realizado</a:t>
            </a:r>
          </a:p>
          <a:p>
            <a:pPr>
              <a:lnSpc>
                <a:spcPct val="114000"/>
              </a:lnSpc>
            </a:pPr>
            <a:r>
              <a:rPr lang="es-MX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*Nota: Debes elegir una rama del repositorio local en la cual se subirá el nuevo contenido</a:t>
            </a:r>
            <a:endParaRPr lang="es-MX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856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F8210FCF-3523-4593-BC97-406D1A0FD5C1}"/>
              </a:ext>
            </a:extLst>
          </p:cNvPr>
          <p:cNvSpPr/>
          <p:nvPr/>
        </p:nvSpPr>
        <p:spPr>
          <a:xfrm>
            <a:off x="437322" y="0"/>
            <a:ext cx="11754678" cy="6858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146" name="Picture 2" descr="Resultado de imagen de git workflow">
            <a:extLst>
              <a:ext uri="{FF2B5EF4-FFF2-40B4-BE49-F238E27FC236}">
                <a16:creationId xmlns:a16="http://schemas.microsoft.com/office/drawing/2014/main" id="{89455BBE-94E7-43E2-9134-6BD1FD5C6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575" y="340630"/>
            <a:ext cx="8696849" cy="617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657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8DB98-BCA0-4993-8A38-322A3E67F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550" y="365760"/>
            <a:ext cx="11367450" cy="1083100"/>
          </a:xfrm>
        </p:spPr>
        <p:txBody>
          <a:bodyPr>
            <a:norm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Administrar ramas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3F4AA1D-B3DD-49B9-983A-E93A6F08296E}"/>
              </a:ext>
            </a:extLst>
          </p:cNvPr>
          <p:cNvSpPr/>
          <p:nvPr/>
        </p:nvSpPr>
        <p:spPr>
          <a:xfrm>
            <a:off x="824551" y="1498530"/>
            <a:ext cx="8504979" cy="250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s-MX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</a:t>
            </a:r>
            <a:r>
              <a:rPr lang="es-MX" sz="2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s-MX" sz="2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2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checkout</a:t>
            </a:r>
            <a:r>
              <a:rPr lang="es-MX" sz="28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MX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Cambia de rama</a:t>
            </a:r>
          </a:p>
          <a:p>
            <a:pPr>
              <a:lnSpc>
                <a:spcPct val="114000"/>
              </a:lnSpc>
            </a:pPr>
            <a:r>
              <a:rPr lang="es-MX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</a:t>
            </a:r>
            <a:r>
              <a:rPr lang="es-MX" sz="2800" u="sng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s-MX" sz="28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2800" u="sng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checkout</a:t>
            </a:r>
            <a:r>
              <a:rPr lang="es-MX" sz="28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–b:</a:t>
            </a:r>
            <a:r>
              <a:rPr lang="es-MX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Crea una nueva rama y cambia a ella</a:t>
            </a:r>
          </a:p>
          <a:p>
            <a:pPr>
              <a:lnSpc>
                <a:spcPct val="114000"/>
              </a:lnSpc>
            </a:pPr>
            <a:r>
              <a:rPr lang="es-MX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MX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s-MX" sz="2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s-MX" sz="2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2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branch</a:t>
            </a:r>
            <a:r>
              <a:rPr lang="es-MX" sz="2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MX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Enlista todas las ramas del repositorio </a:t>
            </a:r>
          </a:p>
          <a:p>
            <a:pPr>
              <a:lnSpc>
                <a:spcPct val="114000"/>
              </a:lnSpc>
            </a:pPr>
            <a:r>
              <a:rPr lang="es-MX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4) </a:t>
            </a:r>
            <a:r>
              <a:rPr lang="es-MX" sz="2800" u="sng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s-MX" sz="28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2800" u="sng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branch</a:t>
            </a:r>
            <a:r>
              <a:rPr lang="es-MX" sz="28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–d</a:t>
            </a:r>
            <a:r>
              <a:rPr lang="es-MX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Elimina una rama</a:t>
            </a:r>
            <a:endParaRPr lang="es-MX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es-MX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5) </a:t>
            </a:r>
            <a:r>
              <a:rPr lang="es-MX" sz="2800" u="sng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s-MX" sz="28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status:</a:t>
            </a:r>
            <a:r>
              <a:rPr lang="es-MX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Identifica en cuál rama estás actualmente</a:t>
            </a:r>
            <a:endParaRPr lang="es-MX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Resultado de imagen de git workflow">
            <a:extLst>
              <a:ext uri="{FF2B5EF4-FFF2-40B4-BE49-F238E27FC236}">
                <a16:creationId xmlns:a16="http://schemas.microsoft.com/office/drawing/2014/main" id="{C3F6B322-F85B-438D-9604-FD770F7C3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117" y="4293563"/>
            <a:ext cx="4477779" cy="21112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Resultado de imagen de ramas giy">
            <a:extLst>
              <a:ext uri="{FF2B5EF4-FFF2-40B4-BE49-F238E27FC236}">
                <a16:creationId xmlns:a16="http://schemas.microsoft.com/office/drawing/2014/main" id="{6C944214-AD64-4547-B3B2-3BD2A2EE1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534" y="4293563"/>
            <a:ext cx="4665498" cy="21112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59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8DB98-BCA0-4993-8A38-322A3E67F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550" y="365760"/>
            <a:ext cx="11367450" cy="1083100"/>
          </a:xfrm>
        </p:spPr>
        <p:txBody>
          <a:bodyPr>
            <a:norm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Fusionar ramas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3F4AA1D-B3DD-49B9-983A-E93A6F08296E}"/>
              </a:ext>
            </a:extLst>
          </p:cNvPr>
          <p:cNvSpPr/>
          <p:nvPr/>
        </p:nvSpPr>
        <p:spPr>
          <a:xfrm>
            <a:off x="824551" y="1538286"/>
            <a:ext cx="9525397" cy="1036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s-MX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</a:t>
            </a:r>
            <a:r>
              <a:rPr lang="es-MX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s-MX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pull</a:t>
            </a:r>
            <a:r>
              <a:rPr lang="es-MX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Carga el contenido de una rama del repositorio</a:t>
            </a:r>
          </a:p>
          <a:p>
            <a:pPr>
              <a:lnSpc>
                <a:spcPct val="114000"/>
              </a:lnSpc>
            </a:pPr>
            <a:r>
              <a:rPr lang="es-MX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</a:t>
            </a:r>
            <a:r>
              <a:rPr lang="es-MX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s-MX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merge</a:t>
            </a:r>
            <a:r>
              <a:rPr lang="es-MX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Fusiona el contenido de dos ramas</a:t>
            </a:r>
          </a:p>
        </p:txBody>
      </p:sp>
      <p:pic>
        <p:nvPicPr>
          <p:cNvPr id="10242" name="Picture 2" descr="Resultado de imagen de git merge">
            <a:extLst>
              <a:ext uri="{FF2B5EF4-FFF2-40B4-BE49-F238E27FC236}">
                <a16:creationId xmlns:a16="http://schemas.microsoft.com/office/drawing/2014/main" id="{018AC246-1DE5-4303-A66B-1F3AAE229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54" y="2819540"/>
            <a:ext cx="4708088" cy="364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Resultado de imagen de git merge meme">
            <a:extLst>
              <a:ext uri="{FF2B5EF4-FFF2-40B4-BE49-F238E27FC236}">
                <a16:creationId xmlns:a16="http://schemas.microsoft.com/office/drawing/2014/main" id="{CE283C3F-9983-43E8-8933-B75C3DC6B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19540"/>
            <a:ext cx="4306008" cy="364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003362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erde amarill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Vista</Template>
  <TotalTime>192</TotalTime>
  <Words>620</Words>
  <Application>Microsoft Office PowerPoint</Application>
  <PresentationFormat>Panorámica</PresentationFormat>
  <Paragraphs>60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Century Schoolbook</vt:lpstr>
      <vt:lpstr>Times New Roman</vt:lpstr>
      <vt:lpstr>Wingdings 2</vt:lpstr>
      <vt:lpstr>Vista</vt:lpstr>
      <vt:lpstr>Git</vt:lpstr>
      <vt:lpstr>¿Qué es Git?</vt:lpstr>
      <vt:lpstr>Terminología</vt:lpstr>
      <vt:lpstr>Características</vt:lpstr>
      <vt:lpstr>Clonar un repositorio</vt:lpstr>
      <vt:lpstr>Subir archivos al repositorio</vt:lpstr>
      <vt:lpstr>Presentación de PowerPoint</vt:lpstr>
      <vt:lpstr>Administrar ramas</vt:lpstr>
      <vt:lpstr>Fusionar ramas</vt:lpstr>
      <vt:lpstr>Fusionar ramas</vt:lpstr>
      <vt:lpstr>¿Qué es un conflicto?</vt:lpstr>
      <vt:lpstr>¿Qué hacer ante un conflicto?</vt:lpstr>
      <vt:lpstr>¿Qué hacer ante un conflicto?</vt:lpstr>
      <vt:lpstr>¿Cómo evitar un conflicto?</vt:lpstr>
      <vt:lpstr>¿Cómo evitar un conflicto?</vt:lpstr>
      <vt:lpstr>Repositorios en la nube</vt:lpstr>
      <vt:lpstr>¡Empecemos a trabajar en Git!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Raymundo Romero Arenas</dc:creator>
  <cp:lastModifiedBy>Raymundo Romero Arenas</cp:lastModifiedBy>
  <cp:revision>17</cp:revision>
  <dcterms:created xsi:type="dcterms:W3CDTF">2020-02-13T16:50:26Z</dcterms:created>
  <dcterms:modified xsi:type="dcterms:W3CDTF">2020-02-16T00:36:36Z</dcterms:modified>
</cp:coreProperties>
</file>