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7" r:id="rId1"/>
  </p:sldMasterIdLst>
  <p:notesMasterIdLst>
    <p:notesMasterId r:id="rId11"/>
  </p:notesMasterIdLst>
  <p:sldIdLst>
    <p:sldId id="256" r:id="rId2"/>
    <p:sldId id="257" r:id="rId3"/>
    <p:sldId id="258" r:id="rId4"/>
    <p:sldId id="259" r:id="rId5"/>
    <p:sldId id="260" r:id="rId6"/>
    <p:sldId id="261" r:id="rId7"/>
    <p:sldId id="262" r:id="rId8"/>
    <p:sldId id="264" r:id="rId9"/>
    <p:sldId id="263"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26F8C15-937D-4D83-8549-19EF74B91082}">
  <a:tblStyle styleId="{326F8C15-937D-4D83-8549-19EF74B9108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2" d="100"/>
          <a:sy n="202" d="100"/>
        </p:scale>
        <p:origin x="624" y="19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8" name="Google Shape;48;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600"/>
              </a:spcBef>
              <a:spcAft>
                <a:spcPts val="1600"/>
              </a:spcAft>
              <a:buClr>
                <a:schemeClr val="dk1"/>
              </a:buClr>
              <a:buSzPts val="1100"/>
              <a:buFont typeface="Arial"/>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1" name="Google Shape;91;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0311472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756700"/>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32667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18" name="Google Shape;18;p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1600"/>
              </a:spcBef>
              <a:spcAft>
                <a:spcPts val="0"/>
              </a:spcAft>
              <a:buSzPts val="1400"/>
              <a:buChar char="○"/>
              <a:defRPr/>
            </a:lvl2pPr>
            <a:lvl3pPr marL="1371600" lvl="2" indent="-317500" algn="l">
              <a:lnSpc>
                <a:spcPct val="115000"/>
              </a:lnSpc>
              <a:spcBef>
                <a:spcPts val="1600"/>
              </a:spcBef>
              <a:spcAft>
                <a:spcPts val="0"/>
              </a:spcAft>
              <a:buSzPts val="1400"/>
              <a:buChar char="■"/>
              <a:defRPr/>
            </a:lvl3pPr>
            <a:lvl4pPr marL="1828800" lvl="3" indent="-317500" algn="l">
              <a:lnSpc>
                <a:spcPct val="115000"/>
              </a:lnSpc>
              <a:spcBef>
                <a:spcPts val="1600"/>
              </a:spcBef>
              <a:spcAft>
                <a:spcPts val="0"/>
              </a:spcAft>
              <a:buSzPts val="1400"/>
              <a:buChar char="●"/>
              <a:defRPr/>
            </a:lvl4pPr>
            <a:lvl5pPr marL="2286000" lvl="4" indent="-317500" algn="l">
              <a:lnSpc>
                <a:spcPct val="115000"/>
              </a:lnSpc>
              <a:spcBef>
                <a:spcPts val="1600"/>
              </a:spcBef>
              <a:spcAft>
                <a:spcPts val="0"/>
              </a:spcAft>
              <a:buSzPts val="1400"/>
              <a:buChar char="○"/>
              <a:defRPr/>
            </a:lvl5pPr>
            <a:lvl6pPr marL="2743200" lvl="5" indent="-317500" algn="l">
              <a:lnSpc>
                <a:spcPct val="115000"/>
              </a:lnSpc>
              <a:spcBef>
                <a:spcPts val="1600"/>
              </a:spcBef>
              <a:spcAft>
                <a:spcPts val="0"/>
              </a:spcAft>
              <a:buSzPts val="1400"/>
              <a:buChar char="■"/>
              <a:defRPr/>
            </a:lvl6pPr>
            <a:lvl7pPr marL="3200400" lvl="6" indent="-317500" algn="l">
              <a:lnSpc>
                <a:spcPct val="115000"/>
              </a:lnSpc>
              <a:spcBef>
                <a:spcPts val="1600"/>
              </a:spcBef>
              <a:spcAft>
                <a:spcPts val="0"/>
              </a:spcAft>
              <a:buSzPts val="1400"/>
              <a:buChar char="●"/>
              <a:defRPr/>
            </a:lvl7pPr>
            <a:lvl8pPr marL="3657600" lvl="7" indent="-317500" algn="l">
              <a:lnSpc>
                <a:spcPct val="115000"/>
              </a:lnSpc>
              <a:spcBef>
                <a:spcPts val="1600"/>
              </a:spcBef>
              <a:spcAft>
                <a:spcPts val="0"/>
              </a:spcAft>
              <a:buSzPts val="1400"/>
              <a:buChar char="○"/>
              <a:defRPr/>
            </a:lvl8pPr>
            <a:lvl9pPr marL="4114800" lvl="8" indent="-317500" algn="l">
              <a:lnSpc>
                <a:spcPct val="115000"/>
              </a:lnSpc>
              <a:spcBef>
                <a:spcPts val="1600"/>
              </a:spcBef>
              <a:spcAft>
                <a:spcPts val="1600"/>
              </a:spcAft>
              <a:buSzPts val="1400"/>
              <a:buChar char="■"/>
              <a:defRPr/>
            </a:lvl9pPr>
          </a:lstStyle>
          <a:p>
            <a:endParaRPr/>
          </a:p>
        </p:txBody>
      </p:sp>
      <p:sp>
        <p:nvSpPr>
          <p:cNvPr id="19" name="Google Shape;19;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4"/>
          <p:cNvSpPr/>
          <p:nvPr/>
        </p:nvSpPr>
        <p:spPr>
          <a:xfrm flipH="1">
            <a:off x="7595938" y="4602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2" name="Google Shape;22;p4"/>
          <p:cNvSpPr/>
          <p:nvPr/>
        </p:nvSpPr>
        <p:spPr>
          <a:xfrm rot="10800000" flipH="1">
            <a:off x="466425" y="3558325"/>
            <a:ext cx="1081625" cy="1124950"/>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23" name="Google Shape;23;p4"/>
          <p:cNvSpPr txBox="1">
            <a:spLocks noGrp="1"/>
          </p:cNvSpPr>
          <p:nvPr>
            <p:ph type="title"/>
          </p:nvPr>
        </p:nvSpPr>
        <p:spPr>
          <a:xfrm>
            <a:off x="773700" y="1806450"/>
            <a:ext cx="7596600" cy="15306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a:endParaRPr/>
          </a:p>
        </p:txBody>
      </p:sp>
      <p:sp>
        <p:nvSpPr>
          <p:cNvPr id="30" name="Google Shape;30;p6"/>
          <p:cNvSpPr txBox="1">
            <a:spLocks noGrp="1"/>
          </p:cNvSpPr>
          <p:nvPr>
            <p:ph type="body" idx="1"/>
          </p:nvPr>
        </p:nvSpPr>
        <p:spPr>
          <a:xfrm>
            <a:off x="311700" y="1399400"/>
            <a:ext cx="2808000" cy="27849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7"/>
          <p:cNvSpPr txBox="1">
            <a:spLocks noGrp="1"/>
          </p:cNvSpPr>
          <p:nvPr>
            <p:ph type="title"/>
          </p:nvPr>
        </p:nvSpPr>
        <p:spPr>
          <a:xfrm>
            <a:off x="490250" y="450150"/>
            <a:ext cx="5878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
        <p:cNvGrpSpPr/>
        <p:nvPr/>
      </p:nvGrpSpPr>
      <p:grpSpPr>
        <a:xfrm>
          <a:off x="0" y="0"/>
          <a:ext cx="0" cy="0"/>
          <a:chOff x="0" y="0"/>
          <a:chExt cx="0" cy="0"/>
        </a:xfrm>
      </p:grpSpPr>
      <p:sp>
        <p:nvSpPr>
          <p:cNvPr id="37" name="Google Shape;37;p8"/>
          <p:cNvSpPr txBox="1">
            <a:spLocks noGrp="1"/>
          </p:cNvSpPr>
          <p:nvPr>
            <p:ph type="body" idx="1"/>
          </p:nvPr>
        </p:nvSpPr>
        <p:spPr>
          <a:xfrm>
            <a:off x="319500" y="4218925"/>
            <a:ext cx="5998800" cy="5988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38" name="Google Shape;38;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9"/>
        <p:cNvGrpSpPr/>
        <p:nvPr/>
      </p:nvGrpSpPr>
      <p:grpSpPr>
        <a:xfrm>
          <a:off x="0" y="0"/>
          <a:ext cx="0" cy="0"/>
          <a:chOff x="0" y="0"/>
          <a:chExt cx="0" cy="0"/>
        </a:xfrm>
      </p:grpSpPr>
      <p:sp>
        <p:nvSpPr>
          <p:cNvPr id="40" name="Google Shape;40;p9"/>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txBox="1">
            <a:spLocks noGrp="1"/>
          </p:cNvSpPr>
          <p:nvPr>
            <p:ph type="title" hasCustomPrompt="1"/>
          </p:nvPr>
        </p:nvSpPr>
        <p:spPr>
          <a:xfrm>
            <a:off x="311700" y="957125"/>
            <a:ext cx="8520600" cy="2128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42" name="Google Shape;42;p9"/>
          <p:cNvSpPr txBox="1">
            <a:spLocks noGrp="1"/>
          </p:cNvSpPr>
          <p:nvPr>
            <p:ph type="body" idx="1"/>
          </p:nvPr>
        </p:nvSpPr>
        <p:spPr>
          <a:xfrm>
            <a:off x="311700" y="3162000"/>
            <a:ext cx="8520600" cy="1071600"/>
          </a:xfrm>
          <a:prstGeom prst="rect">
            <a:avLst/>
          </a:prstGeom>
          <a:noFill/>
          <a:ln>
            <a:noFill/>
          </a:ln>
        </p:spPr>
        <p:txBody>
          <a:bodyPr spcFirstLastPara="1" wrap="square" lIns="91425" tIns="91425" rIns="91425" bIns="91425" anchor="t" anchorCtr="0">
            <a:no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1600"/>
              </a:spcBef>
              <a:spcAft>
                <a:spcPts val="0"/>
              </a:spcAft>
              <a:buSzPts val="1400"/>
              <a:buChar char="○"/>
              <a:defRPr/>
            </a:lvl2pPr>
            <a:lvl3pPr marL="1371600" lvl="2" indent="-317500" algn="ctr">
              <a:lnSpc>
                <a:spcPct val="115000"/>
              </a:lnSpc>
              <a:spcBef>
                <a:spcPts val="1600"/>
              </a:spcBef>
              <a:spcAft>
                <a:spcPts val="0"/>
              </a:spcAft>
              <a:buSzPts val="1400"/>
              <a:buChar char="■"/>
              <a:defRPr/>
            </a:lvl3pPr>
            <a:lvl4pPr marL="1828800" lvl="3" indent="-317500" algn="ctr">
              <a:lnSpc>
                <a:spcPct val="115000"/>
              </a:lnSpc>
              <a:spcBef>
                <a:spcPts val="1600"/>
              </a:spcBef>
              <a:spcAft>
                <a:spcPts val="0"/>
              </a:spcAft>
              <a:buSzPts val="1400"/>
              <a:buChar char="●"/>
              <a:defRPr/>
            </a:lvl4pPr>
            <a:lvl5pPr marL="2286000" lvl="4" indent="-317500" algn="ctr">
              <a:lnSpc>
                <a:spcPct val="115000"/>
              </a:lnSpc>
              <a:spcBef>
                <a:spcPts val="1600"/>
              </a:spcBef>
              <a:spcAft>
                <a:spcPts val="0"/>
              </a:spcAft>
              <a:buSzPts val="1400"/>
              <a:buChar char="○"/>
              <a:defRPr/>
            </a:lvl5pPr>
            <a:lvl6pPr marL="2743200" lvl="5" indent="-317500" algn="ctr">
              <a:lnSpc>
                <a:spcPct val="115000"/>
              </a:lnSpc>
              <a:spcBef>
                <a:spcPts val="1600"/>
              </a:spcBef>
              <a:spcAft>
                <a:spcPts val="0"/>
              </a:spcAft>
              <a:buSzPts val="1400"/>
              <a:buChar char="■"/>
              <a:defRPr/>
            </a:lvl6pPr>
            <a:lvl7pPr marL="3200400" lvl="6" indent="-317500" algn="ctr">
              <a:lnSpc>
                <a:spcPct val="115000"/>
              </a:lnSpc>
              <a:spcBef>
                <a:spcPts val="1600"/>
              </a:spcBef>
              <a:spcAft>
                <a:spcPts val="0"/>
              </a:spcAft>
              <a:buSzPts val="1400"/>
              <a:buChar char="●"/>
              <a:defRPr/>
            </a:lvl7pPr>
            <a:lvl8pPr marL="3657600" lvl="7" indent="-317500" algn="ctr">
              <a:lnSpc>
                <a:spcPct val="115000"/>
              </a:lnSpc>
              <a:spcBef>
                <a:spcPts val="1600"/>
              </a:spcBef>
              <a:spcAft>
                <a:spcPts val="0"/>
              </a:spcAft>
              <a:buSzPts val="1400"/>
              <a:buChar char="○"/>
              <a:defRPr/>
            </a:lvl8pPr>
            <a:lvl9pPr marL="4114800" lvl="8" indent="-317500" algn="ctr">
              <a:lnSpc>
                <a:spcPct val="115000"/>
              </a:lnSpc>
              <a:spcBef>
                <a:spcPts val="1600"/>
              </a:spcBef>
              <a:spcAft>
                <a:spcPts val="1600"/>
              </a:spcAft>
              <a:buSzPts val="1400"/>
              <a:buChar char="■"/>
              <a:defRPr/>
            </a:lvl9pPr>
          </a:lstStyle>
          <a:p>
            <a:endParaRPr/>
          </a:p>
        </p:txBody>
      </p:sp>
      <p:sp>
        <p:nvSpPr>
          <p:cNvPr id="43" name="Google Shape;4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1pPr>
            <a:lvl2pPr marR="0" lvl="1"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2pPr>
            <a:lvl3pPr marR="0" lvl="2"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3pPr>
            <a:lvl4pPr marR="0" lvl="3"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4pPr>
            <a:lvl5pPr marR="0" lvl="4"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5pPr>
            <a:lvl6pPr marR="0" lvl="5"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6pPr>
            <a:lvl7pPr marR="0" lvl="6"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7pPr>
            <a:lvl8pPr marR="0" lvl="7"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8pPr>
            <a:lvl9pPr marR="0" lvl="8" algn="l" rtl="0">
              <a:lnSpc>
                <a:spcPct val="100000"/>
              </a:lnSpc>
              <a:spcBef>
                <a:spcPts val="0"/>
              </a:spcBef>
              <a:spcAft>
                <a:spcPts val="0"/>
              </a:spcAft>
              <a:buClr>
                <a:schemeClr val="dk1"/>
              </a:buClr>
              <a:buSzPts val="4200"/>
              <a:buFont typeface="Economica"/>
              <a:buNone/>
              <a:defRPr sz="4200" b="0" i="0" u="none" strike="noStrike" cap="none">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dk1"/>
              </a:buClr>
              <a:buSzPts val="1800"/>
              <a:buFont typeface="Open Sans"/>
              <a:buChar char="●"/>
              <a:defRPr sz="1800" b="0" i="0" u="none" strike="noStrike" cap="none">
                <a:solidFill>
                  <a:schemeClr val="dk1"/>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1"/>
              </a:buClr>
              <a:buSzPts val="1400"/>
              <a:buFont typeface="Open Sans"/>
              <a:buChar char="■"/>
              <a:defRPr sz="1400" b="0" i="0" u="none" strike="noStrike" cap="none">
                <a:solidFill>
                  <a:schemeClr val="dk1"/>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11"/>
          <p:cNvSpPr txBox="1">
            <a:spLocks noGrp="1"/>
          </p:cNvSpPr>
          <p:nvPr>
            <p:ph type="ctrTitle"/>
          </p:nvPr>
        </p:nvSpPr>
        <p:spPr>
          <a:xfrm>
            <a:off x="3044700" y="1444255"/>
            <a:ext cx="3054600" cy="15372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4200"/>
              <a:buNone/>
            </a:pPr>
            <a:r>
              <a:rPr lang="fr"/>
              <a:t>Revue de lancement de projets</a:t>
            </a:r>
            <a:endParaRPr/>
          </a:p>
        </p:txBody>
      </p:sp>
      <p:sp>
        <p:nvSpPr>
          <p:cNvPr id="51" name="Google Shape;51;p11"/>
          <p:cNvSpPr txBox="1">
            <a:spLocks noGrp="1"/>
          </p:cNvSpPr>
          <p:nvPr>
            <p:ph type="subTitle" idx="1"/>
          </p:nvPr>
        </p:nvSpPr>
        <p:spPr>
          <a:xfrm>
            <a:off x="3044700" y="3116580"/>
            <a:ext cx="3054600" cy="7014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100"/>
              <a:buNone/>
            </a:pPr>
            <a:r>
              <a:rPr lang="fr" sz="2400" b="1"/>
              <a:t>25/10/2022</a:t>
            </a:r>
            <a:endParaRPr sz="2400" b="1"/>
          </a:p>
        </p:txBody>
      </p:sp>
      <p:sp>
        <p:nvSpPr>
          <p:cNvPr id="52" name="Google Shape;52;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fr"/>
              <a:t>1</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2"/>
          <p:cNvSpPr txBox="1">
            <a:spLocks noGrp="1"/>
          </p:cNvSpPr>
          <p:nvPr>
            <p:ph type="title"/>
          </p:nvPr>
        </p:nvSpPr>
        <p:spPr>
          <a:xfrm>
            <a:off x="311700" y="491224"/>
            <a:ext cx="8520599"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fr" dirty="0"/>
              <a:t>Contexte de la revue de lancement de projet</a:t>
            </a:r>
            <a:endParaRPr dirty="0"/>
          </a:p>
        </p:txBody>
      </p:sp>
      <p:sp>
        <p:nvSpPr>
          <p:cNvPr id="58" name="Google Shape;58;p12"/>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114300" lvl="0" indent="0" algn="l" rtl="0">
              <a:lnSpc>
                <a:spcPct val="105000"/>
              </a:lnSpc>
              <a:spcBef>
                <a:spcPts val="0"/>
              </a:spcBef>
              <a:spcAft>
                <a:spcPts val="0"/>
              </a:spcAft>
              <a:buSzPts val="1800"/>
              <a:buNone/>
            </a:pPr>
            <a:r>
              <a:rPr lang="fr" sz="1530"/>
              <a:t>Lors de cette revue, chaque groupe aura l’occasion de soumettre son travail à une </a:t>
            </a:r>
            <a:r>
              <a:rPr lang="fr" sz="1530" b="1"/>
              <a:t>revue de lancement de projet.</a:t>
            </a:r>
            <a:endParaRPr/>
          </a:p>
          <a:p>
            <a:pPr marL="114300" lvl="0" indent="0" algn="l" rtl="0">
              <a:lnSpc>
                <a:spcPct val="105000"/>
              </a:lnSpc>
              <a:spcBef>
                <a:spcPts val="0"/>
              </a:spcBef>
              <a:spcAft>
                <a:spcPts val="0"/>
              </a:spcAft>
              <a:buSzPts val="1800"/>
              <a:buNone/>
            </a:pPr>
            <a:endParaRPr sz="1530"/>
          </a:p>
          <a:p>
            <a:pPr marL="114300" lvl="0" indent="0" algn="l" rtl="0">
              <a:lnSpc>
                <a:spcPct val="105000"/>
              </a:lnSpc>
              <a:spcBef>
                <a:spcPts val="0"/>
              </a:spcBef>
              <a:spcAft>
                <a:spcPts val="0"/>
              </a:spcAft>
              <a:buSzPts val="1800"/>
              <a:buNone/>
            </a:pPr>
            <a:r>
              <a:rPr lang="fr" sz="1530" i="1"/>
              <a:t>L’objectif pour l’équipe est de partager la problématique du projet avec un comité qui doit juger de l’intérêt du sujet du projet, et de sa bonne structuration, en vue de valider le lancement du projet.</a:t>
            </a:r>
            <a:endParaRPr/>
          </a:p>
          <a:p>
            <a:pPr marL="114300" lvl="0" indent="0" algn="l" rtl="0">
              <a:lnSpc>
                <a:spcPct val="105000"/>
              </a:lnSpc>
              <a:spcBef>
                <a:spcPts val="0"/>
              </a:spcBef>
              <a:spcAft>
                <a:spcPts val="0"/>
              </a:spcAft>
              <a:buSzPts val="1800"/>
              <a:buNone/>
            </a:pPr>
            <a:endParaRPr sz="1530" i="1"/>
          </a:p>
          <a:p>
            <a:pPr marL="114300" lvl="0" indent="0" algn="l" rtl="0">
              <a:lnSpc>
                <a:spcPct val="105000"/>
              </a:lnSpc>
              <a:spcBef>
                <a:spcPts val="0"/>
              </a:spcBef>
              <a:spcAft>
                <a:spcPts val="0"/>
              </a:spcAft>
              <a:buSzPts val="1800"/>
              <a:buNone/>
            </a:pPr>
            <a:r>
              <a:rPr lang="fr" sz="1530" i="1"/>
              <a:t>Le template à utiliser pour la présentation est celui-ci. La présentation est structurée en 2 parties : chartes projet, puis éléments techniques. Chaque groupe disposera de 10 minutes pour la présentation, qui seront suivies par 15 minutes de questions/réponses.</a:t>
            </a:r>
            <a:endParaRPr/>
          </a:p>
          <a:p>
            <a:pPr marL="114300" lvl="0" indent="0" algn="l" rtl="0">
              <a:lnSpc>
                <a:spcPct val="105000"/>
              </a:lnSpc>
              <a:spcBef>
                <a:spcPts val="0"/>
              </a:spcBef>
              <a:spcAft>
                <a:spcPts val="0"/>
              </a:spcAft>
              <a:buSzPts val="1800"/>
              <a:buNone/>
            </a:pPr>
            <a:r>
              <a:rPr lang="fr" sz="1530" i="1"/>
              <a:t>Vous vous préparerez à présenter à partir de votre PC connectable au vidéo projecteur ou en fournissant une clé USB contenant votre support de présentation</a:t>
            </a:r>
            <a:endParaRPr/>
          </a:p>
          <a:p>
            <a:pPr marL="457200" lvl="0" indent="-228600" algn="l" rtl="0">
              <a:lnSpc>
                <a:spcPct val="105000"/>
              </a:lnSpc>
              <a:spcBef>
                <a:spcPts val="0"/>
              </a:spcBef>
              <a:spcAft>
                <a:spcPts val="0"/>
              </a:spcAft>
              <a:buSzPts val="1800"/>
              <a:buNone/>
            </a:pPr>
            <a:endParaRPr sz="1530"/>
          </a:p>
        </p:txBody>
      </p:sp>
      <p:sp>
        <p:nvSpPr>
          <p:cNvPr id="59" name="Google Shape;5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f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3"/>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fr" i="1"/>
              <a:t>Titre du projet</a:t>
            </a:r>
            <a:endParaRPr i="1"/>
          </a:p>
        </p:txBody>
      </p:sp>
      <p:sp>
        <p:nvSpPr>
          <p:cNvPr id="65" name="Google Shape;65;p13"/>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fr" b="1"/>
              <a:t>Problématique</a:t>
            </a:r>
            <a:endParaRPr b="1"/>
          </a:p>
          <a:p>
            <a:pPr marL="0" lvl="0" indent="0" algn="l" rtl="0">
              <a:lnSpc>
                <a:spcPct val="115000"/>
              </a:lnSpc>
              <a:spcBef>
                <a:spcPts val="1600"/>
              </a:spcBef>
              <a:spcAft>
                <a:spcPts val="1600"/>
              </a:spcAft>
              <a:buSzPts val="1800"/>
              <a:buNone/>
            </a:pPr>
            <a:r>
              <a:rPr lang="fr" i="1"/>
              <a:t>décrivez succinctement le problème ou l’opportunité qu’adresse le projet</a:t>
            </a:r>
            <a:endParaRPr i="1"/>
          </a:p>
        </p:txBody>
      </p:sp>
      <p:sp>
        <p:nvSpPr>
          <p:cNvPr id="66" name="Google Shape;66;p13"/>
          <p:cNvSpPr txBox="1"/>
          <p:nvPr/>
        </p:nvSpPr>
        <p:spPr>
          <a:xfrm>
            <a:off x="0" y="0"/>
            <a:ext cx="2709300" cy="39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fr" sz="1400" b="0" i="0" u="none" strike="noStrike" cap="none">
                <a:solidFill>
                  <a:srgbClr val="000000"/>
                </a:solidFill>
                <a:latin typeface="Arial"/>
                <a:ea typeface="Arial"/>
                <a:cs typeface="Arial"/>
                <a:sym typeface="Arial"/>
              </a:rPr>
              <a:t>Charte projet</a:t>
            </a:r>
            <a:endParaRPr sz="1400" b="0" i="0" u="none" strike="noStrike" cap="none">
              <a:solidFill>
                <a:srgbClr val="000000"/>
              </a:solidFill>
              <a:latin typeface="Arial"/>
              <a:ea typeface="Arial"/>
              <a:cs typeface="Arial"/>
              <a:sym typeface="Arial"/>
            </a:endParaRPr>
          </a:p>
        </p:txBody>
      </p:sp>
      <p:sp>
        <p:nvSpPr>
          <p:cNvPr id="67" name="Google Shape;67;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f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body" idx="1"/>
          </p:nvPr>
        </p:nvSpPr>
        <p:spPr>
          <a:xfrm>
            <a:off x="311700" y="493900"/>
            <a:ext cx="8520600" cy="408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b="1"/>
          </a:p>
          <a:p>
            <a:pPr marL="0" lvl="0" indent="0" algn="l" rtl="0">
              <a:lnSpc>
                <a:spcPct val="115000"/>
              </a:lnSpc>
              <a:spcBef>
                <a:spcPts val="1600"/>
              </a:spcBef>
              <a:spcAft>
                <a:spcPts val="0"/>
              </a:spcAft>
              <a:buSzPts val="1800"/>
              <a:buNone/>
            </a:pPr>
            <a:r>
              <a:rPr lang="fr" b="1"/>
              <a:t>Objectifs du projet</a:t>
            </a:r>
            <a:endParaRPr b="1"/>
          </a:p>
          <a:p>
            <a:pPr marL="0" lvl="0" indent="0" algn="l" rtl="0">
              <a:lnSpc>
                <a:spcPct val="115000"/>
              </a:lnSpc>
              <a:spcBef>
                <a:spcPts val="1600"/>
              </a:spcBef>
              <a:spcAft>
                <a:spcPts val="0"/>
              </a:spcAft>
              <a:buSzPts val="1800"/>
              <a:buNone/>
            </a:pPr>
            <a:r>
              <a:rPr lang="fr" i="1"/>
              <a:t>une courte liste des objectifs du projet, exprimée de manière SMART</a:t>
            </a:r>
            <a:endParaRPr/>
          </a:p>
          <a:p>
            <a:pPr marL="0" lvl="0" indent="0" algn="l" rtl="0">
              <a:lnSpc>
                <a:spcPct val="115000"/>
              </a:lnSpc>
              <a:spcBef>
                <a:spcPts val="1600"/>
              </a:spcBef>
              <a:spcAft>
                <a:spcPts val="0"/>
              </a:spcAft>
              <a:buSzPts val="1800"/>
              <a:buNone/>
            </a:pPr>
            <a:endParaRPr i="1"/>
          </a:p>
          <a:p>
            <a:pPr marL="0" lvl="0" indent="0" algn="l" rtl="0">
              <a:lnSpc>
                <a:spcPct val="115000"/>
              </a:lnSpc>
              <a:spcBef>
                <a:spcPts val="1600"/>
              </a:spcBef>
              <a:spcAft>
                <a:spcPts val="0"/>
              </a:spcAft>
              <a:buSzPts val="1800"/>
              <a:buNone/>
            </a:pPr>
            <a:endParaRPr i="1"/>
          </a:p>
          <a:p>
            <a:pPr marL="0" lvl="0" indent="0" algn="l" rtl="0">
              <a:lnSpc>
                <a:spcPct val="115000"/>
              </a:lnSpc>
              <a:spcBef>
                <a:spcPts val="1600"/>
              </a:spcBef>
              <a:spcAft>
                <a:spcPts val="0"/>
              </a:spcAft>
              <a:buSzPts val="1800"/>
              <a:buNone/>
            </a:pPr>
            <a:r>
              <a:rPr lang="fr" b="1"/>
              <a:t>Livrables</a:t>
            </a:r>
            <a:endParaRPr b="1"/>
          </a:p>
          <a:p>
            <a:pPr marL="0" lvl="0" indent="0" algn="l" rtl="0">
              <a:lnSpc>
                <a:spcPct val="115000"/>
              </a:lnSpc>
              <a:spcBef>
                <a:spcPts val="1600"/>
              </a:spcBef>
              <a:spcAft>
                <a:spcPts val="0"/>
              </a:spcAft>
              <a:buSzPts val="1800"/>
              <a:buNone/>
            </a:pPr>
            <a:r>
              <a:rPr lang="fr" i="1"/>
              <a:t>Les livrables du projet</a:t>
            </a:r>
            <a:endParaRPr i="1"/>
          </a:p>
        </p:txBody>
      </p:sp>
      <p:sp>
        <p:nvSpPr>
          <p:cNvPr id="73" name="Google Shape;73;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fr"/>
              <a:t>4</a:t>
            </a:fld>
            <a:endParaRPr/>
          </a:p>
        </p:txBody>
      </p:sp>
      <p:sp>
        <p:nvSpPr>
          <p:cNvPr id="74" name="Google Shape;74;p14"/>
          <p:cNvSpPr txBox="1"/>
          <p:nvPr/>
        </p:nvSpPr>
        <p:spPr>
          <a:xfrm>
            <a:off x="0" y="0"/>
            <a:ext cx="2709300" cy="39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fr" sz="1400" b="0" i="0" u="none" strike="noStrike" cap="none">
                <a:solidFill>
                  <a:srgbClr val="000000"/>
                </a:solidFill>
                <a:latin typeface="Arial"/>
                <a:ea typeface="Arial"/>
                <a:cs typeface="Arial"/>
                <a:sym typeface="Arial"/>
              </a:rPr>
              <a:t>Charte projet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5"/>
          <p:cNvSpPr txBox="1">
            <a:spLocks noGrp="1"/>
          </p:cNvSpPr>
          <p:nvPr>
            <p:ph type="body" idx="1"/>
          </p:nvPr>
        </p:nvSpPr>
        <p:spPr>
          <a:xfrm>
            <a:off x="311700" y="493900"/>
            <a:ext cx="8520600" cy="408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b="1"/>
          </a:p>
          <a:p>
            <a:pPr marL="0" lvl="0" indent="0" algn="l" rtl="0">
              <a:lnSpc>
                <a:spcPct val="115000"/>
              </a:lnSpc>
              <a:spcBef>
                <a:spcPts val="1600"/>
              </a:spcBef>
              <a:spcAft>
                <a:spcPts val="0"/>
              </a:spcAft>
              <a:buSzPts val="1800"/>
              <a:buNone/>
            </a:pPr>
            <a:r>
              <a:rPr lang="fr" b="1"/>
              <a:t>Exclusions</a:t>
            </a:r>
            <a:endParaRPr b="1"/>
          </a:p>
          <a:p>
            <a:pPr marL="0" lvl="0" indent="0" algn="l" rtl="0">
              <a:lnSpc>
                <a:spcPct val="115000"/>
              </a:lnSpc>
              <a:spcBef>
                <a:spcPts val="1600"/>
              </a:spcBef>
              <a:spcAft>
                <a:spcPts val="0"/>
              </a:spcAft>
              <a:buSzPts val="1800"/>
              <a:buNone/>
            </a:pPr>
            <a:r>
              <a:rPr lang="fr" i="1"/>
              <a:t>éventuellement listez les exclusions (ce que le projet ne fera pas)</a:t>
            </a:r>
            <a:endParaRPr i="1"/>
          </a:p>
          <a:p>
            <a:pPr marL="0" lvl="0" indent="0" algn="l" rtl="0">
              <a:lnSpc>
                <a:spcPct val="115000"/>
              </a:lnSpc>
              <a:spcBef>
                <a:spcPts val="1600"/>
              </a:spcBef>
              <a:spcAft>
                <a:spcPts val="0"/>
              </a:spcAft>
              <a:buSzPts val="1800"/>
              <a:buNone/>
            </a:pPr>
            <a:r>
              <a:rPr lang="fr" b="1"/>
              <a:t>Jalons</a:t>
            </a:r>
            <a:endParaRPr b="1"/>
          </a:p>
          <a:p>
            <a:pPr marL="0" lvl="0" indent="0" algn="l" rtl="0">
              <a:lnSpc>
                <a:spcPct val="115000"/>
              </a:lnSpc>
              <a:spcBef>
                <a:spcPts val="1600"/>
              </a:spcBef>
              <a:spcAft>
                <a:spcPts val="1600"/>
              </a:spcAft>
              <a:buClr>
                <a:schemeClr val="dk1"/>
              </a:buClr>
              <a:buSzPts val="1100"/>
              <a:buFont typeface="Arial"/>
              <a:buNone/>
            </a:pPr>
            <a:r>
              <a:rPr lang="fr" i="1"/>
              <a:t>décrivez la date de début / de fin, et les jalons du projet / Présentez ces jalons sur un diagramme de Gantt</a:t>
            </a:r>
            <a:endParaRPr b="1"/>
          </a:p>
        </p:txBody>
      </p:sp>
      <p:sp>
        <p:nvSpPr>
          <p:cNvPr id="80" name="Google Shape;80;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fr"/>
              <a:t>5</a:t>
            </a:fld>
            <a:endParaRPr/>
          </a:p>
        </p:txBody>
      </p:sp>
      <p:sp>
        <p:nvSpPr>
          <p:cNvPr id="81" name="Google Shape;81;p15"/>
          <p:cNvSpPr txBox="1"/>
          <p:nvPr/>
        </p:nvSpPr>
        <p:spPr>
          <a:xfrm>
            <a:off x="0" y="0"/>
            <a:ext cx="2709300" cy="39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fr" sz="1400" b="0" i="0" u="none" strike="noStrike" cap="none">
                <a:solidFill>
                  <a:srgbClr val="000000"/>
                </a:solidFill>
                <a:latin typeface="Arial"/>
                <a:ea typeface="Arial"/>
                <a:cs typeface="Arial"/>
                <a:sym typeface="Arial"/>
              </a:rPr>
              <a:t>Charte projet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6"/>
          <p:cNvSpPr txBox="1">
            <a:spLocks noGrp="1"/>
          </p:cNvSpPr>
          <p:nvPr>
            <p:ph type="body" idx="1"/>
          </p:nvPr>
        </p:nvSpPr>
        <p:spPr>
          <a:xfrm>
            <a:off x="311700" y="493900"/>
            <a:ext cx="8520600" cy="408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b="1"/>
          </a:p>
          <a:p>
            <a:pPr marL="0" lvl="0" indent="0" algn="l" rtl="0">
              <a:lnSpc>
                <a:spcPct val="115000"/>
              </a:lnSpc>
              <a:spcBef>
                <a:spcPts val="1600"/>
              </a:spcBef>
              <a:spcAft>
                <a:spcPts val="0"/>
              </a:spcAft>
              <a:buSzPts val="1800"/>
              <a:buNone/>
            </a:pPr>
            <a:r>
              <a:rPr lang="fr" b="1"/>
              <a:t>Rôles</a:t>
            </a:r>
            <a:endParaRPr b="1"/>
          </a:p>
          <a:p>
            <a:pPr marL="0" lvl="0" indent="0" algn="l" rtl="0">
              <a:lnSpc>
                <a:spcPct val="115000"/>
              </a:lnSpc>
              <a:spcBef>
                <a:spcPts val="1600"/>
              </a:spcBef>
              <a:spcAft>
                <a:spcPts val="0"/>
              </a:spcAft>
              <a:buSzPts val="1800"/>
              <a:buNone/>
            </a:pPr>
            <a:r>
              <a:rPr lang="fr" i="1"/>
              <a:t>décrivez la liste des acteurs du projet, et leur rôle / leur responsabilité</a:t>
            </a:r>
            <a:endParaRPr i="1"/>
          </a:p>
          <a:p>
            <a:pPr marL="0" lvl="0" indent="0" algn="l" rtl="0">
              <a:lnSpc>
                <a:spcPct val="115000"/>
              </a:lnSpc>
              <a:spcBef>
                <a:spcPts val="1600"/>
              </a:spcBef>
              <a:spcAft>
                <a:spcPts val="0"/>
              </a:spcAft>
              <a:buClr>
                <a:schemeClr val="dk1"/>
              </a:buClr>
              <a:buSzPts val="1100"/>
              <a:buFont typeface="Arial"/>
              <a:buNone/>
            </a:pPr>
            <a:r>
              <a:rPr lang="fr" b="1"/>
              <a:t>Moyens</a:t>
            </a:r>
            <a:endParaRPr b="1"/>
          </a:p>
          <a:p>
            <a:pPr marL="0" lvl="0" indent="0" algn="l" rtl="0">
              <a:lnSpc>
                <a:spcPct val="115000"/>
              </a:lnSpc>
              <a:spcBef>
                <a:spcPts val="1600"/>
              </a:spcBef>
              <a:spcAft>
                <a:spcPts val="0"/>
              </a:spcAft>
              <a:buClr>
                <a:schemeClr val="dk1"/>
              </a:buClr>
              <a:buSzPts val="1100"/>
              <a:buFont typeface="Arial"/>
              <a:buNone/>
            </a:pPr>
            <a:r>
              <a:rPr lang="fr" i="1"/>
              <a:t>listez ici les moyens nécessaires à l’exécution du projet (budget, moyens matériels)</a:t>
            </a:r>
            <a:endParaRPr b="1"/>
          </a:p>
          <a:p>
            <a:pPr marL="0" lvl="0" indent="0" algn="l" rtl="0">
              <a:lnSpc>
                <a:spcPct val="115000"/>
              </a:lnSpc>
              <a:spcBef>
                <a:spcPts val="1600"/>
              </a:spcBef>
              <a:spcAft>
                <a:spcPts val="0"/>
              </a:spcAft>
              <a:buSzPts val="1800"/>
              <a:buNone/>
            </a:pPr>
            <a:r>
              <a:rPr lang="fr" b="1"/>
              <a:t>Parties prenantes</a:t>
            </a:r>
            <a:endParaRPr b="1"/>
          </a:p>
          <a:p>
            <a:pPr marL="0" lvl="0" indent="0" algn="l" rtl="0">
              <a:lnSpc>
                <a:spcPct val="115000"/>
              </a:lnSpc>
              <a:spcBef>
                <a:spcPts val="1600"/>
              </a:spcBef>
              <a:spcAft>
                <a:spcPts val="0"/>
              </a:spcAft>
              <a:buClr>
                <a:schemeClr val="dk1"/>
              </a:buClr>
              <a:buSzPts val="1100"/>
              <a:buFont typeface="Arial"/>
              <a:buNone/>
            </a:pPr>
            <a:r>
              <a:rPr lang="fr" i="1"/>
              <a:t>listez ici les parties prenantes associées au projet</a:t>
            </a:r>
            <a:endParaRPr i="1"/>
          </a:p>
          <a:p>
            <a:pPr marL="0" lvl="0" indent="0" algn="l" rtl="0">
              <a:lnSpc>
                <a:spcPct val="115000"/>
              </a:lnSpc>
              <a:spcBef>
                <a:spcPts val="1600"/>
              </a:spcBef>
              <a:spcAft>
                <a:spcPts val="0"/>
              </a:spcAft>
              <a:buClr>
                <a:schemeClr val="dk1"/>
              </a:buClr>
              <a:buSzPts val="1100"/>
              <a:buFont typeface="Arial"/>
              <a:buNone/>
            </a:pPr>
            <a:endParaRPr i="1"/>
          </a:p>
          <a:p>
            <a:pPr marL="0" lvl="0" indent="0" algn="l" rtl="0">
              <a:lnSpc>
                <a:spcPct val="115000"/>
              </a:lnSpc>
              <a:spcBef>
                <a:spcPts val="1600"/>
              </a:spcBef>
              <a:spcAft>
                <a:spcPts val="0"/>
              </a:spcAft>
              <a:buSzPts val="1800"/>
              <a:buNone/>
            </a:pPr>
            <a:endParaRPr i="1"/>
          </a:p>
          <a:p>
            <a:pPr marL="0" lvl="0" indent="0" algn="l" rtl="0">
              <a:lnSpc>
                <a:spcPct val="115000"/>
              </a:lnSpc>
              <a:spcBef>
                <a:spcPts val="1600"/>
              </a:spcBef>
              <a:spcAft>
                <a:spcPts val="1600"/>
              </a:spcAft>
              <a:buSzPts val="1800"/>
              <a:buNone/>
            </a:pPr>
            <a:endParaRPr i="1"/>
          </a:p>
        </p:txBody>
      </p:sp>
      <p:sp>
        <p:nvSpPr>
          <p:cNvPr id="87" name="Google Shape;87;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fr"/>
              <a:t>6</a:t>
            </a:fld>
            <a:endParaRPr/>
          </a:p>
        </p:txBody>
      </p:sp>
      <p:sp>
        <p:nvSpPr>
          <p:cNvPr id="88" name="Google Shape;88;p16"/>
          <p:cNvSpPr txBox="1"/>
          <p:nvPr/>
        </p:nvSpPr>
        <p:spPr>
          <a:xfrm>
            <a:off x="0" y="0"/>
            <a:ext cx="2709300" cy="39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fr" sz="1400" b="0" i="0" u="none" strike="noStrike" cap="none">
                <a:solidFill>
                  <a:srgbClr val="000000"/>
                </a:solidFill>
                <a:latin typeface="Arial"/>
                <a:ea typeface="Arial"/>
                <a:cs typeface="Arial"/>
                <a:sym typeface="Arial"/>
              </a:rPr>
              <a:t>Charte projet</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body" idx="1"/>
          </p:nvPr>
        </p:nvSpPr>
        <p:spPr>
          <a:xfrm>
            <a:off x="311700" y="493900"/>
            <a:ext cx="8520600" cy="408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b="1" dirty="0"/>
          </a:p>
          <a:p>
            <a:pPr marL="0" lvl="0" indent="0" algn="l" rtl="0">
              <a:lnSpc>
                <a:spcPct val="115000"/>
              </a:lnSpc>
              <a:spcBef>
                <a:spcPts val="1600"/>
              </a:spcBef>
              <a:spcAft>
                <a:spcPts val="0"/>
              </a:spcAft>
              <a:buSzPts val="1800"/>
              <a:buNone/>
            </a:pPr>
            <a:r>
              <a:rPr lang="fr" b="1" dirty="0"/>
              <a:t>Analyse préliminaire des risques et opportunités (1/2)</a:t>
            </a:r>
            <a:endParaRPr b="1" dirty="0"/>
          </a:p>
          <a:p>
            <a:pPr marL="0" lvl="0" indent="0" algn="l" rtl="0">
              <a:lnSpc>
                <a:spcPct val="115000"/>
              </a:lnSpc>
              <a:spcBef>
                <a:spcPts val="1600"/>
              </a:spcBef>
              <a:spcAft>
                <a:spcPts val="0"/>
              </a:spcAft>
              <a:buSzPts val="1800"/>
              <a:buNone/>
            </a:pPr>
            <a:r>
              <a:rPr lang="fr" i="1" dirty="0"/>
              <a:t>Listez ici les principaux risques et opportunités</a:t>
            </a:r>
            <a:endParaRPr i="1" dirty="0"/>
          </a:p>
          <a:p>
            <a:pPr marL="0" lvl="0" indent="0" algn="l" rtl="0">
              <a:lnSpc>
                <a:spcPct val="115000"/>
              </a:lnSpc>
              <a:spcBef>
                <a:spcPts val="1600"/>
              </a:spcBef>
              <a:spcAft>
                <a:spcPts val="0"/>
              </a:spcAft>
              <a:buSzPts val="1800"/>
              <a:buNone/>
            </a:pPr>
            <a:endParaRPr i="1" dirty="0"/>
          </a:p>
        </p:txBody>
      </p:sp>
      <p:sp>
        <p:nvSpPr>
          <p:cNvPr id="94" name="Google Shape;9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fr"/>
              <a:t>7</a:t>
            </a:fld>
            <a:endParaRPr/>
          </a:p>
        </p:txBody>
      </p:sp>
      <p:sp>
        <p:nvSpPr>
          <p:cNvPr id="95" name="Google Shape;95;p17"/>
          <p:cNvSpPr txBox="1"/>
          <p:nvPr/>
        </p:nvSpPr>
        <p:spPr>
          <a:xfrm>
            <a:off x="0" y="0"/>
            <a:ext cx="2709300" cy="39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fr" sz="1400" b="0" i="0" u="none" strike="noStrike" cap="none">
                <a:solidFill>
                  <a:srgbClr val="000000"/>
                </a:solidFill>
                <a:latin typeface="Arial"/>
                <a:ea typeface="Arial"/>
                <a:cs typeface="Arial"/>
                <a:sym typeface="Arial"/>
              </a:rPr>
              <a:t>Charte projet</a:t>
            </a:r>
            <a:endParaRPr sz="1400" b="0" i="0" u="none" strike="noStrike" cap="none">
              <a:solidFill>
                <a:srgbClr val="000000"/>
              </a:solidFill>
              <a:latin typeface="Arial"/>
              <a:ea typeface="Arial"/>
              <a:cs typeface="Arial"/>
              <a:sym typeface="Arial"/>
            </a:endParaRPr>
          </a:p>
        </p:txBody>
      </p:sp>
      <p:graphicFrame>
        <p:nvGraphicFramePr>
          <p:cNvPr id="96" name="Google Shape;96;p17"/>
          <p:cNvGraphicFramePr/>
          <p:nvPr/>
        </p:nvGraphicFramePr>
        <p:xfrm>
          <a:off x="118300" y="2000250"/>
          <a:ext cx="8902850" cy="1828710"/>
        </p:xfrm>
        <a:graphic>
          <a:graphicData uri="http://schemas.openxmlformats.org/drawingml/2006/table">
            <a:tbl>
              <a:tblPr>
                <a:noFill/>
                <a:tableStyleId>{326F8C15-937D-4D83-8549-19EF74B91082}</a:tableStyleId>
              </a:tblPr>
              <a:tblGrid>
                <a:gridCol w="1881500">
                  <a:extLst>
                    <a:ext uri="{9D8B030D-6E8A-4147-A177-3AD203B41FA5}">
                      <a16:colId xmlns:a16="http://schemas.microsoft.com/office/drawing/2014/main" val="20000"/>
                    </a:ext>
                  </a:extLst>
                </a:gridCol>
                <a:gridCol w="1569275">
                  <a:extLst>
                    <a:ext uri="{9D8B030D-6E8A-4147-A177-3AD203B41FA5}">
                      <a16:colId xmlns:a16="http://schemas.microsoft.com/office/drawing/2014/main" val="20001"/>
                    </a:ext>
                  </a:extLst>
                </a:gridCol>
                <a:gridCol w="2021650">
                  <a:extLst>
                    <a:ext uri="{9D8B030D-6E8A-4147-A177-3AD203B41FA5}">
                      <a16:colId xmlns:a16="http://schemas.microsoft.com/office/drawing/2014/main" val="20002"/>
                    </a:ext>
                  </a:extLst>
                </a:gridCol>
                <a:gridCol w="990175">
                  <a:extLst>
                    <a:ext uri="{9D8B030D-6E8A-4147-A177-3AD203B41FA5}">
                      <a16:colId xmlns:a16="http://schemas.microsoft.com/office/drawing/2014/main" val="20003"/>
                    </a:ext>
                  </a:extLst>
                </a:gridCol>
                <a:gridCol w="990125">
                  <a:extLst>
                    <a:ext uri="{9D8B030D-6E8A-4147-A177-3AD203B41FA5}">
                      <a16:colId xmlns:a16="http://schemas.microsoft.com/office/drawing/2014/main" val="20004"/>
                    </a:ext>
                  </a:extLst>
                </a:gridCol>
                <a:gridCol w="1450125">
                  <a:extLst>
                    <a:ext uri="{9D8B030D-6E8A-4147-A177-3AD203B41FA5}">
                      <a16:colId xmlns:a16="http://schemas.microsoft.com/office/drawing/2014/main" val="20005"/>
                    </a:ext>
                  </a:extLst>
                </a:gridCol>
              </a:tblGrid>
              <a:tr h="1036275">
                <a:tc>
                  <a:txBody>
                    <a:bodyPr/>
                    <a:lstStyle/>
                    <a:p>
                      <a:pPr marL="0" lvl="0" indent="0" algn="l" rtl="0">
                        <a:spcBef>
                          <a:spcPts val="0"/>
                        </a:spcBef>
                        <a:spcAft>
                          <a:spcPts val="0"/>
                        </a:spcAft>
                        <a:buNone/>
                      </a:pPr>
                      <a:r>
                        <a:rPr lang="fr"/>
                        <a:t>Risque</a:t>
                      </a:r>
                      <a:endParaRPr/>
                    </a:p>
                  </a:txBody>
                  <a:tcPr marL="91425" marR="91425" marT="91425" marB="91425"/>
                </a:tc>
                <a:tc>
                  <a:txBody>
                    <a:bodyPr/>
                    <a:lstStyle/>
                    <a:p>
                      <a:pPr marL="0" lvl="0" indent="0" algn="l" rtl="0">
                        <a:spcBef>
                          <a:spcPts val="0"/>
                        </a:spcBef>
                        <a:spcAft>
                          <a:spcPts val="0"/>
                        </a:spcAft>
                        <a:buNone/>
                      </a:pPr>
                      <a:r>
                        <a:rPr lang="fr"/>
                        <a:t>Cause</a:t>
                      </a:r>
                      <a:endParaRPr/>
                    </a:p>
                  </a:txBody>
                  <a:tcPr marL="91425" marR="91425" marT="91425" marB="91425"/>
                </a:tc>
                <a:tc>
                  <a:txBody>
                    <a:bodyPr/>
                    <a:lstStyle/>
                    <a:p>
                      <a:pPr marL="0" lvl="0" indent="0" algn="l" rtl="0">
                        <a:spcBef>
                          <a:spcPts val="0"/>
                        </a:spcBef>
                        <a:spcAft>
                          <a:spcPts val="0"/>
                        </a:spcAft>
                        <a:buNone/>
                      </a:pPr>
                      <a:r>
                        <a:rPr lang="fr"/>
                        <a:t>Effet (Coût/Délai/Qualité)</a:t>
                      </a:r>
                      <a:endParaRPr/>
                    </a:p>
                  </a:txBody>
                  <a:tcPr marL="91425" marR="91425" marT="91425" marB="91425"/>
                </a:tc>
                <a:tc>
                  <a:txBody>
                    <a:bodyPr/>
                    <a:lstStyle/>
                    <a:p>
                      <a:pPr marL="0" lvl="0" indent="0" algn="l" rtl="0">
                        <a:spcBef>
                          <a:spcPts val="0"/>
                        </a:spcBef>
                        <a:spcAft>
                          <a:spcPts val="0"/>
                        </a:spcAft>
                        <a:buNone/>
                      </a:pPr>
                      <a:r>
                        <a:rPr lang="fr"/>
                        <a:t>Probabilité</a:t>
                      </a:r>
                      <a:endParaRPr/>
                    </a:p>
                    <a:p>
                      <a:pPr marL="0" lvl="0" indent="0" algn="l" rtl="0">
                        <a:spcBef>
                          <a:spcPts val="0"/>
                        </a:spcBef>
                        <a:spcAft>
                          <a:spcPts val="0"/>
                        </a:spcAft>
                        <a:buNone/>
                      </a:pPr>
                      <a:r>
                        <a:rPr lang="fr"/>
                        <a:t>(Niveau de 1 à 4)</a:t>
                      </a:r>
                      <a:endParaRPr/>
                    </a:p>
                  </a:txBody>
                  <a:tcPr marL="91425" marR="91425" marT="91425" marB="91425"/>
                </a:tc>
                <a:tc>
                  <a:txBody>
                    <a:bodyPr/>
                    <a:lstStyle/>
                    <a:p>
                      <a:pPr marL="0" lvl="0" indent="0" algn="l" rtl="0">
                        <a:spcBef>
                          <a:spcPts val="0"/>
                        </a:spcBef>
                        <a:spcAft>
                          <a:spcPts val="0"/>
                        </a:spcAft>
                        <a:buNone/>
                      </a:pPr>
                      <a:r>
                        <a:rPr lang="fr"/>
                        <a:t>Gravité</a:t>
                      </a:r>
                      <a:endParaRPr/>
                    </a:p>
                    <a:p>
                      <a:pPr marL="0" lvl="0" indent="0" algn="l" rtl="0">
                        <a:spcBef>
                          <a:spcPts val="0"/>
                        </a:spcBef>
                        <a:spcAft>
                          <a:spcPts val="0"/>
                        </a:spcAft>
                        <a:buNone/>
                      </a:pPr>
                      <a:r>
                        <a:rPr lang="fr"/>
                        <a:t>(Niveau de 1 à 4)</a:t>
                      </a:r>
                      <a:endParaRPr/>
                    </a:p>
                  </a:txBody>
                  <a:tcPr marL="91425" marR="91425" marT="91425" marB="91425"/>
                </a:tc>
                <a:tc>
                  <a:txBody>
                    <a:bodyPr/>
                    <a:lstStyle/>
                    <a:p>
                      <a:pPr marL="0" lvl="0" indent="0" algn="l" rtl="0">
                        <a:spcBef>
                          <a:spcPts val="0"/>
                        </a:spcBef>
                        <a:spcAft>
                          <a:spcPts val="0"/>
                        </a:spcAft>
                        <a:buNone/>
                      </a:pPr>
                      <a:r>
                        <a:rPr lang="fr"/>
                        <a:t>Action en réduction de risque</a:t>
                      </a:r>
                      <a:endParaRPr/>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fr" i="1"/>
                        <a:t>Enoncé du risque 1</a:t>
                      </a:r>
                      <a:endParaRPr i="1"/>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2"/>
                  </a:ext>
                </a:extLst>
              </a:tr>
            </a:tbl>
          </a:graphicData>
        </a:graphic>
      </p:graphicFrame>
      <p:pic>
        <p:nvPicPr>
          <p:cNvPr id="97" name="Google Shape;97;p17"/>
          <p:cNvPicPr preferRelativeResize="0"/>
          <p:nvPr/>
        </p:nvPicPr>
        <p:blipFill>
          <a:blip r:embed="rId3">
            <a:alphaModFix/>
          </a:blip>
          <a:stretch>
            <a:fillRect/>
          </a:stretch>
        </p:blipFill>
        <p:spPr>
          <a:xfrm>
            <a:off x="6546424" y="78346"/>
            <a:ext cx="2538175" cy="1504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7"/>
          <p:cNvSpPr txBox="1">
            <a:spLocks noGrp="1"/>
          </p:cNvSpPr>
          <p:nvPr>
            <p:ph type="body" idx="1"/>
          </p:nvPr>
        </p:nvSpPr>
        <p:spPr>
          <a:xfrm>
            <a:off x="311700" y="493900"/>
            <a:ext cx="8520600" cy="408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endParaRPr b="1" dirty="0"/>
          </a:p>
          <a:p>
            <a:pPr marL="0" lvl="0" indent="0" algn="l" rtl="0">
              <a:lnSpc>
                <a:spcPct val="115000"/>
              </a:lnSpc>
              <a:spcBef>
                <a:spcPts val="1600"/>
              </a:spcBef>
              <a:spcAft>
                <a:spcPts val="0"/>
              </a:spcAft>
              <a:buSzPts val="1800"/>
              <a:buNone/>
            </a:pPr>
            <a:r>
              <a:rPr lang="fr" b="1" dirty="0"/>
              <a:t>Analyse préliminaire des risques et opportunités (2/2)</a:t>
            </a:r>
            <a:endParaRPr b="1" dirty="0"/>
          </a:p>
          <a:p>
            <a:pPr marL="0" lvl="0" indent="0" algn="l" rtl="0">
              <a:lnSpc>
                <a:spcPct val="115000"/>
              </a:lnSpc>
              <a:spcBef>
                <a:spcPts val="1600"/>
              </a:spcBef>
              <a:spcAft>
                <a:spcPts val="0"/>
              </a:spcAft>
              <a:buSzPts val="1800"/>
              <a:buNone/>
            </a:pPr>
            <a:r>
              <a:rPr lang="fr" i="1" dirty="0"/>
              <a:t>Listez ici les actions de traitement de risques que vous engagez</a:t>
            </a:r>
            <a:endParaRPr i="1" dirty="0"/>
          </a:p>
          <a:p>
            <a:pPr marL="0" lvl="0" indent="0" algn="l" rtl="0">
              <a:lnSpc>
                <a:spcPct val="115000"/>
              </a:lnSpc>
              <a:spcBef>
                <a:spcPts val="1600"/>
              </a:spcBef>
              <a:spcAft>
                <a:spcPts val="0"/>
              </a:spcAft>
              <a:buSzPts val="1800"/>
              <a:buNone/>
            </a:pPr>
            <a:endParaRPr i="1" dirty="0"/>
          </a:p>
        </p:txBody>
      </p:sp>
      <p:sp>
        <p:nvSpPr>
          <p:cNvPr id="94" name="Google Shape;9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fr"/>
              <a:t>8</a:t>
            </a:fld>
            <a:endParaRPr/>
          </a:p>
        </p:txBody>
      </p:sp>
      <p:sp>
        <p:nvSpPr>
          <p:cNvPr id="95" name="Google Shape;95;p17"/>
          <p:cNvSpPr txBox="1"/>
          <p:nvPr/>
        </p:nvSpPr>
        <p:spPr>
          <a:xfrm>
            <a:off x="0" y="0"/>
            <a:ext cx="2709300" cy="39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fr" sz="1400" b="0" i="0" u="none" strike="noStrike" cap="none">
                <a:solidFill>
                  <a:srgbClr val="000000"/>
                </a:solidFill>
                <a:latin typeface="Arial"/>
                <a:ea typeface="Arial"/>
                <a:cs typeface="Arial"/>
                <a:sym typeface="Arial"/>
              </a:rPr>
              <a:t>Charte projet</a:t>
            </a:r>
            <a:endParaRPr sz="1400" b="0" i="0" u="none" strike="noStrike" cap="none">
              <a:solidFill>
                <a:srgbClr val="000000"/>
              </a:solidFill>
              <a:latin typeface="Arial"/>
              <a:ea typeface="Arial"/>
              <a:cs typeface="Arial"/>
              <a:sym typeface="Arial"/>
            </a:endParaRPr>
          </a:p>
        </p:txBody>
      </p:sp>
      <p:graphicFrame>
        <p:nvGraphicFramePr>
          <p:cNvPr id="96" name="Google Shape;96;p17"/>
          <p:cNvGraphicFramePr/>
          <p:nvPr>
            <p:extLst>
              <p:ext uri="{D42A27DB-BD31-4B8C-83A1-F6EECF244321}">
                <p14:modId xmlns:p14="http://schemas.microsoft.com/office/powerpoint/2010/main" val="3871019361"/>
              </p:ext>
            </p:extLst>
          </p:nvPr>
        </p:nvGraphicFramePr>
        <p:xfrm>
          <a:off x="118300" y="2000250"/>
          <a:ext cx="8750906" cy="1828695"/>
        </p:xfrm>
        <a:graphic>
          <a:graphicData uri="http://schemas.openxmlformats.org/drawingml/2006/table">
            <a:tbl>
              <a:tblPr>
                <a:noFill/>
                <a:tableStyleId>{326F8C15-937D-4D83-8549-19EF74B91082}</a:tableStyleId>
              </a:tblPr>
              <a:tblGrid>
                <a:gridCol w="1900013">
                  <a:extLst>
                    <a:ext uri="{9D8B030D-6E8A-4147-A177-3AD203B41FA5}">
                      <a16:colId xmlns:a16="http://schemas.microsoft.com/office/drawing/2014/main" val="20000"/>
                    </a:ext>
                  </a:extLst>
                </a:gridCol>
                <a:gridCol w="6850893">
                  <a:extLst>
                    <a:ext uri="{9D8B030D-6E8A-4147-A177-3AD203B41FA5}">
                      <a16:colId xmlns:a16="http://schemas.microsoft.com/office/drawing/2014/main" val="20001"/>
                    </a:ext>
                  </a:extLst>
                </a:gridCol>
              </a:tblGrid>
              <a:tr h="1036275">
                <a:tc>
                  <a:txBody>
                    <a:bodyPr/>
                    <a:lstStyle/>
                    <a:p>
                      <a:pPr marL="0" lvl="0" indent="0" algn="l" rtl="0">
                        <a:spcBef>
                          <a:spcPts val="0"/>
                        </a:spcBef>
                        <a:spcAft>
                          <a:spcPts val="0"/>
                        </a:spcAft>
                        <a:buNone/>
                      </a:pPr>
                      <a:r>
                        <a:rPr lang="fr" dirty="0"/>
                        <a:t>Risque / Opportunité</a:t>
                      </a:r>
                      <a:endParaRPr dirty="0"/>
                    </a:p>
                  </a:txBody>
                  <a:tcPr marL="91425" marR="91425" marT="91425" marB="91425"/>
                </a:tc>
                <a:tc>
                  <a:txBody>
                    <a:bodyPr/>
                    <a:lstStyle/>
                    <a:p>
                      <a:pPr marL="0" lvl="0" indent="0" algn="l" rtl="0">
                        <a:spcBef>
                          <a:spcPts val="0"/>
                        </a:spcBef>
                        <a:spcAft>
                          <a:spcPts val="0"/>
                        </a:spcAft>
                        <a:buNone/>
                      </a:pPr>
                      <a:r>
                        <a:rPr lang="fr" dirty="0"/>
                        <a:t>Action</a:t>
                      </a:r>
                      <a:endParaRPr dirty="0"/>
                    </a:p>
                  </a:txBody>
                  <a:tcPr marL="91425" marR="91425" marT="91425" marB="91425"/>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fr" i="1"/>
                        <a:t>Enoncé du risque 1</a:t>
                      </a:r>
                      <a:endParaRPr i="1"/>
                    </a:p>
                  </a:txBody>
                  <a:tcPr marL="91425" marR="91425" marT="91425" marB="91425"/>
                </a:tc>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1"/>
                  </a:ext>
                </a:extLst>
              </a:tr>
              <a:tr h="396200">
                <a:tc>
                  <a:txBody>
                    <a:bodyPr/>
                    <a:lstStyle/>
                    <a:p>
                      <a:pPr marL="0" lvl="0" indent="0" algn="l" rtl="0">
                        <a:spcBef>
                          <a:spcPts val="0"/>
                        </a:spcBef>
                        <a:spcAft>
                          <a:spcPts val="0"/>
                        </a:spcAft>
                        <a:buNone/>
                      </a:pPr>
                      <a:endParaRPr/>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013720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8"/>
          <p:cNvSpPr txBox="1">
            <a:spLocks noGrp="1"/>
          </p:cNvSpPr>
          <p:nvPr>
            <p:ph type="title"/>
          </p:nvPr>
        </p:nvSpPr>
        <p:spPr>
          <a:xfrm>
            <a:off x="311700" y="315925"/>
            <a:ext cx="8520600" cy="8313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4200"/>
              <a:buNone/>
            </a:pPr>
            <a:r>
              <a:rPr lang="fr"/>
              <a:t>Présentation technique</a:t>
            </a:r>
            <a:endParaRPr/>
          </a:p>
        </p:txBody>
      </p:sp>
      <p:sp>
        <p:nvSpPr>
          <p:cNvPr id="103" name="Google Shape;103;p18"/>
          <p:cNvSpPr txBox="1">
            <a:spLocks noGrp="1"/>
          </p:cNvSpPr>
          <p:nvPr>
            <p:ph type="body" idx="1"/>
          </p:nvPr>
        </p:nvSpPr>
        <p:spPr>
          <a:xfrm>
            <a:off x="311700" y="1225225"/>
            <a:ext cx="8520600" cy="3354000"/>
          </a:xfrm>
          <a:prstGeom prst="rect">
            <a:avLst/>
          </a:prstGeom>
          <a:noFill/>
          <a:ln>
            <a:noFill/>
          </a:ln>
        </p:spPr>
        <p:txBody>
          <a:bodyPr spcFirstLastPara="1" wrap="square" lIns="91425" tIns="91425" rIns="91425" bIns="91425" anchor="t" anchorCtr="0">
            <a:noAutofit/>
          </a:bodyPr>
          <a:lstStyle/>
          <a:p>
            <a:pPr marL="114300" lvl="0" indent="0" algn="l" rtl="0">
              <a:lnSpc>
                <a:spcPct val="115000"/>
              </a:lnSpc>
              <a:spcBef>
                <a:spcPts val="0"/>
              </a:spcBef>
              <a:spcAft>
                <a:spcPts val="0"/>
              </a:spcAft>
              <a:buSzPts val="1800"/>
              <a:buNone/>
            </a:pPr>
            <a:r>
              <a:rPr lang="fr" i="1"/>
              <a:t>Présentez ici les éléments techniques pertinents relatifs à votre projet. Ajoutez des planches si nécessaire</a:t>
            </a:r>
            <a:endParaRPr/>
          </a:p>
        </p:txBody>
      </p:sp>
      <p:sp>
        <p:nvSpPr>
          <p:cNvPr id="104" name="Google Shape;104;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p>
            <a:pPr marL="0" lvl="0" indent="0" algn="r" rtl="0">
              <a:lnSpc>
                <a:spcPct val="100000"/>
              </a:lnSpc>
              <a:spcBef>
                <a:spcPts val="0"/>
              </a:spcBef>
              <a:spcAft>
                <a:spcPts val="0"/>
              </a:spcAft>
              <a:buSzPts val="1000"/>
              <a:buNone/>
            </a:pPr>
            <a:fld id="{00000000-1234-1234-1234-123412341234}" type="slidenum">
              <a:rPr lang="fr"/>
              <a:t>9</a:t>
            </a:fld>
            <a:endParaRPr/>
          </a:p>
        </p:txBody>
      </p:sp>
      <p:sp>
        <p:nvSpPr>
          <p:cNvPr id="105" name="Google Shape;105;p18"/>
          <p:cNvSpPr txBox="1"/>
          <p:nvPr/>
        </p:nvSpPr>
        <p:spPr>
          <a:xfrm>
            <a:off x="0" y="0"/>
            <a:ext cx="2709300" cy="395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fr" sz="1400" b="0" i="0" u="none" strike="noStrike" cap="none">
                <a:solidFill>
                  <a:srgbClr val="000000"/>
                </a:solidFill>
                <a:latin typeface="Arial"/>
                <a:ea typeface="Arial"/>
                <a:cs typeface="Arial"/>
                <a:sym typeface="Arial"/>
              </a:rPr>
              <a:t>Elements techniques</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376</Words>
  <Application>Microsoft Office PowerPoint</Application>
  <PresentationFormat>Affichage à l'écran (16:9)</PresentationFormat>
  <Paragraphs>68</Paragraphs>
  <Slides>9</Slides>
  <Notes>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9</vt:i4>
      </vt:variant>
    </vt:vector>
  </HeadingPairs>
  <TitlesOfParts>
    <vt:vector size="13" baseType="lpstr">
      <vt:lpstr>Arial</vt:lpstr>
      <vt:lpstr>Economica</vt:lpstr>
      <vt:lpstr>Open Sans</vt:lpstr>
      <vt:lpstr>Luxe</vt:lpstr>
      <vt:lpstr>Revue de lancement de projets</vt:lpstr>
      <vt:lpstr>Contexte de la revue de lancement de projet</vt:lpstr>
      <vt:lpstr>Titre du projet</vt:lpstr>
      <vt:lpstr>Présentation PowerPoint</vt:lpstr>
      <vt:lpstr>Présentation PowerPoint</vt:lpstr>
      <vt:lpstr>Présentation PowerPoint</vt:lpstr>
      <vt:lpstr>Présentation PowerPoint</vt:lpstr>
      <vt:lpstr>Présentation PowerPoint</vt:lpstr>
      <vt:lpstr>Présentation technique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 L</cp:lastModifiedBy>
  <cp:revision>1</cp:revision>
  <dcterms:modified xsi:type="dcterms:W3CDTF">2024-10-15T10:33:25Z</dcterms:modified>
</cp:coreProperties>
</file>