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72c7a9e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72c7a9e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72c7a9e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72c7a9e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72c7a9eb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72c7a9eb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72c7a9e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72c7a9e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72c7a9e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72c7a9e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9316" l="10552" r="11572" t="10670"/>
          <a:stretch/>
        </p:blipFill>
        <p:spPr>
          <a:xfrm>
            <a:off x="3603950" y="502325"/>
            <a:ext cx="1936100" cy="18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32650" y="0"/>
            <a:ext cx="26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Person</a:t>
            </a:r>
            <a:endParaRPr b="1"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666300" y="2579300"/>
            <a:ext cx="311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Have (Properties):</a:t>
            </a:r>
            <a:endParaRPr b="1" sz="2500"/>
          </a:p>
        </p:txBody>
      </p:sp>
      <p:sp>
        <p:nvSpPr>
          <p:cNvPr id="57" name="Google Shape;57;p13"/>
          <p:cNvSpPr txBox="1"/>
          <p:nvPr/>
        </p:nvSpPr>
        <p:spPr>
          <a:xfrm>
            <a:off x="1618025" y="3043700"/>
            <a:ext cx="27327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</a:t>
            </a:r>
            <a:r>
              <a:rPr lang="en-GB"/>
              <a:t>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</a:t>
            </a:r>
            <a:r>
              <a:rPr lang="en-GB"/>
              <a:t>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</a:t>
            </a:r>
            <a:r>
              <a:rPr lang="en-GB"/>
              <a:t>eight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</a:t>
            </a:r>
            <a:r>
              <a:rPr lang="en-GB"/>
              <a:t>eight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date of birth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</a:t>
            </a:r>
            <a:r>
              <a:rPr lang="en-GB"/>
              <a:t>s married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010700" y="2579300"/>
            <a:ext cx="384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Do/Actions (Methods)</a:t>
            </a:r>
            <a:r>
              <a:rPr b="1" lang="en-GB" sz="2500"/>
              <a:t>:</a:t>
            </a:r>
            <a:endParaRPr b="1" sz="2500"/>
          </a:p>
        </p:txBody>
      </p:sp>
      <p:sp>
        <p:nvSpPr>
          <p:cNvPr id="59" name="Google Shape;59;p13"/>
          <p:cNvSpPr txBox="1"/>
          <p:nvPr/>
        </p:nvSpPr>
        <p:spPr>
          <a:xfrm>
            <a:off x="5721800" y="3043700"/>
            <a:ext cx="27327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speak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88" y="152400"/>
            <a:ext cx="60064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119874" y="659747"/>
            <a:ext cx="2376600" cy="39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12216" y="659747"/>
            <a:ext cx="2376600" cy="39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9874" y="348900"/>
            <a:ext cx="1233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6512216" y="348910"/>
            <a:ext cx="1233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</a:t>
            </a:r>
            <a:endParaRPr b="1"/>
          </a:p>
        </p:txBody>
      </p:sp>
      <p:sp>
        <p:nvSpPr>
          <p:cNvPr id="73" name="Google Shape;73;p15"/>
          <p:cNvSpPr txBox="1"/>
          <p:nvPr/>
        </p:nvSpPr>
        <p:spPr>
          <a:xfrm>
            <a:off x="655025" y="1175025"/>
            <a:ext cx="1845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et num = 10;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503550" y="1619823"/>
            <a:ext cx="1609500" cy="50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69325" y="2571750"/>
            <a:ext cx="221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et book1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t</a:t>
            </a:r>
            <a:r>
              <a:rPr lang="en-GB"/>
              <a:t>itle: “JS”,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p</a:t>
            </a:r>
            <a:r>
              <a:rPr lang="en-GB"/>
              <a:t>ages: 150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503550" y="3017439"/>
            <a:ext cx="1609500" cy="50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ref1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722825" y="1861725"/>
            <a:ext cx="1955400" cy="104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	title: “JS”,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	pages: 150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}</a:t>
            </a:r>
            <a:endParaRPr/>
          </a:p>
        </p:txBody>
      </p:sp>
      <p:cxnSp>
        <p:nvCxnSpPr>
          <p:cNvPr id="78" name="Google Shape;78;p15"/>
          <p:cNvCxnSpPr>
            <a:endCxn id="74" idx="1"/>
          </p:cNvCxnSpPr>
          <p:nvPr/>
        </p:nvCxnSpPr>
        <p:spPr>
          <a:xfrm>
            <a:off x="1836750" y="1388673"/>
            <a:ext cx="1666800" cy="48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endCxn id="76" idx="1"/>
          </p:cNvCxnSpPr>
          <p:nvPr/>
        </p:nvCxnSpPr>
        <p:spPr>
          <a:xfrm>
            <a:off x="2062050" y="3054489"/>
            <a:ext cx="1441500" cy="21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6" idx="3"/>
            <a:endCxn id="77" idx="1"/>
          </p:cNvCxnSpPr>
          <p:nvPr/>
        </p:nvCxnSpPr>
        <p:spPr>
          <a:xfrm flipH="1" rot="10800000">
            <a:off x="5113050" y="2385189"/>
            <a:ext cx="1609800" cy="88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3119874" y="659747"/>
            <a:ext cx="2376600" cy="39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512216" y="659747"/>
            <a:ext cx="2376600" cy="39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119874" y="348900"/>
            <a:ext cx="1233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6512216" y="348910"/>
            <a:ext cx="1233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</a:t>
            </a:r>
            <a:endParaRPr b="1"/>
          </a:p>
        </p:txBody>
      </p:sp>
      <p:sp>
        <p:nvSpPr>
          <p:cNvPr id="89" name="Google Shape;89;p16"/>
          <p:cNvSpPr txBox="1"/>
          <p:nvPr/>
        </p:nvSpPr>
        <p:spPr>
          <a:xfrm>
            <a:off x="655025" y="1175025"/>
            <a:ext cx="1845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num = 10;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503550" y="1619823"/>
            <a:ext cx="1609500" cy="50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69325" y="2571750"/>
            <a:ext cx="221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book1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title: “JS”,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pages: 150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503550" y="3017439"/>
            <a:ext cx="1609500" cy="50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ref1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722825" y="1861725"/>
            <a:ext cx="1955400" cy="104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title: “JS”,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pages: 150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}</a:t>
            </a:r>
            <a:endParaRPr/>
          </a:p>
        </p:txBody>
      </p:sp>
      <p:cxnSp>
        <p:nvCxnSpPr>
          <p:cNvPr id="94" name="Google Shape;94;p16"/>
          <p:cNvCxnSpPr>
            <a:endCxn id="90" idx="1"/>
          </p:cNvCxnSpPr>
          <p:nvPr/>
        </p:nvCxnSpPr>
        <p:spPr>
          <a:xfrm>
            <a:off x="1836750" y="1388673"/>
            <a:ext cx="1666800" cy="48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endCxn id="92" idx="1"/>
          </p:cNvCxnSpPr>
          <p:nvPr/>
        </p:nvCxnSpPr>
        <p:spPr>
          <a:xfrm>
            <a:off x="2062050" y="3054489"/>
            <a:ext cx="1441500" cy="21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92" idx="3"/>
            <a:endCxn id="93" idx="1"/>
          </p:cNvCxnSpPr>
          <p:nvPr/>
        </p:nvCxnSpPr>
        <p:spPr>
          <a:xfrm flipH="1" rot="10800000">
            <a:off x="5113050" y="2385189"/>
            <a:ext cx="1609800" cy="88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469325" y="4524475"/>
            <a:ext cx="22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book2 = book1;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3119874" y="659747"/>
            <a:ext cx="2376600" cy="39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512216" y="659747"/>
            <a:ext cx="2376600" cy="39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119874" y="348900"/>
            <a:ext cx="1233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</a:t>
            </a:r>
            <a:endParaRPr b="1"/>
          </a:p>
        </p:txBody>
      </p:sp>
      <p:sp>
        <p:nvSpPr>
          <p:cNvPr id="105" name="Google Shape;105;p17"/>
          <p:cNvSpPr txBox="1"/>
          <p:nvPr/>
        </p:nvSpPr>
        <p:spPr>
          <a:xfrm>
            <a:off x="6512216" y="348910"/>
            <a:ext cx="1233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</a:t>
            </a:r>
            <a:endParaRPr b="1"/>
          </a:p>
        </p:txBody>
      </p:sp>
      <p:sp>
        <p:nvSpPr>
          <p:cNvPr id="106" name="Google Shape;106;p17"/>
          <p:cNvSpPr txBox="1"/>
          <p:nvPr/>
        </p:nvSpPr>
        <p:spPr>
          <a:xfrm>
            <a:off x="655025" y="1175025"/>
            <a:ext cx="1845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num = 10;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503550" y="1619823"/>
            <a:ext cx="1609500" cy="50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69325" y="2571750"/>
            <a:ext cx="221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et </a:t>
            </a:r>
            <a:r>
              <a:rPr lang="en-GB"/>
              <a:t>book1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title: “JS”,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pages: 150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};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503550" y="3017439"/>
            <a:ext cx="1609500" cy="50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ref1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722825" y="1861725"/>
            <a:ext cx="1955400" cy="1046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title: “JS”,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pages: 150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}</a:t>
            </a:r>
            <a:endParaRPr/>
          </a:p>
        </p:txBody>
      </p:sp>
      <p:cxnSp>
        <p:nvCxnSpPr>
          <p:cNvPr id="111" name="Google Shape;111;p17"/>
          <p:cNvCxnSpPr>
            <a:endCxn id="107" idx="1"/>
          </p:cNvCxnSpPr>
          <p:nvPr/>
        </p:nvCxnSpPr>
        <p:spPr>
          <a:xfrm>
            <a:off x="1836750" y="1388673"/>
            <a:ext cx="1666800" cy="48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endCxn id="109" idx="1"/>
          </p:cNvCxnSpPr>
          <p:nvPr/>
        </p:nvCxnSpPr>
        <p:spPr>
          <a:xfrm>
            <a:off x="2062050" y="3054489"/>
            <a:ext cx="1441500" cy="21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9" idx="3"/>
            <a:endCxn id="110" idx="1"/>
          </p:cNvCxnSpPr>
          <p:nvPr/>
        </p:nvCxnSpPr>
        <p:spPr>
          <a:xfrm flipH="1" rot="10800000">
            <a:off x="5113050" y="2385189"/>
            <a:ext cx="1609800" cy="88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469325" y="4524475"/>
            <a:ext cx="22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book2 = book1;</a:t>
            </a:r>
            <a:endParaRPr/>
          </a:p>
        </p:txBody>
      </p:sp>
      <p:cxnSp>
        <p:nvCxnSpPr>
          <p:cNvPr id="115" name="Google Shape;115;p17"/>
          <p:cNvCxnSpPr>
            <a:endCxn id="109" idx="1"/>
          </p:cNvCxnSpPr>
          <p:nvPr/>
        </p:nvCxnSpPr>
        <p:spPr>
          <a:xfrm flipH="1" rot="10800000">
            <a:off x="2197050" y="3270789"/>
            <a:ext cx="1306500" cy="143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Exercise</a:t>
            </a:r>
            <a:endParaRPr b="1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0" y="1658975"/>
            <a:ext cx="8832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Create the following functions: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Add a course: </a:t>
            </a:r>
            <a:r>
              <a:rPr lang="en-GB" sz="1600"/>
              <a:t>Write a function that takes the course name and grade, and adds the new course to the grades object.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Find a grade:</a:t>
            </a:r>
            <a:r>
              <a:rPr lang="en-GB" sz="1600"/>
              <a:t> Write a function that takes a course name and returns the grade for that course.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Update a grade:</a:t>
            </a:r>
            <a:r>
              <a:rPr lang="en-GB" sz="1600"/>
              <a:t> Write a function that takes a course name and a new grade, and updates the grade for that course.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Remove a course: </a:t>
            </a:r>
            <a:r>
              <a:rPr lang="en-GB" sz="1600"/>
              <a:t>Write a function that takes a course name and delete it from the grades object.</a:t>
            </a:r>
            <a:r>
              <a:rPr b="1" lang="en-GB" sz="1600"/>
              <a:t>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List all courses with their grades: </a:t>
            </a:r>
            <a:r>
              <a:rPr lang="en-GB" sz="1600"/>
              <a:t>Write a function that lists all the courses in the grades object with their grades.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Calculate GPA:</a:t>
            </a:r>
            <a:r>
              <a:rPr lang="en-GB" sz="1600"/>
              <a:t> Write a function that calculates and returns the GPA.</a:t>
            </a:r>
            <a:endParaRPr sz="1600"/>
          </a:p>
        </p:txBody>
      </p:sp>
      <p:sp>
        <p:nvSpPr>
          <p:cNvPr id="122" name="Google Shape;122;p18"/>
          <p:cNvSpPr txBox="1"/>
          <p:nvPr/>
        </p:nvSpPr>
        <p:spPr>
          <a:xfrm>
            <a:off x="0" y="528975"/>
            <a:ext cx="7070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GB" sz="2000">
                <a:solidFill>
                  <a:schemeClr val="dk2"/>
                </a:solidFill>
              </a:rPr>
              <a:t>Create an object “</a:t>
            </a:r>
            <a:r>
              <a:rPr b="1" lang="en-GB" sz="2000">
                <a:solidFill>
                  <a:schemeClr val="dk2"/>
                </a:solidFill>
              </a:rPr>
              <a:t>grades</a:t>
            </a:r>
            <a:r>
              <a:rPr lang="en-GB" sz="2000">
                <a:solidFill>
                  <a:schemeClr val="dk2"/>
                </a:solidFill>
              </a:rPr>
              <a:t>” that represents a student’s grade in various courses. (key is the course name, and value is the grade) - Initially fill it with dummy data.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7300800" y="378375"/>
            <a:ext cx="1531500" cy="1351200"/>
          </a:xfrm>
          <a:prstGeom prst="roundRect">
            <a:avLst>
              <a:gd fmla="val 5009" name="adj"/>
            </a:avLst>
          </a:prstGeom>
          <a:solidFill>
            <a:srgbClr val="282C34"/>
          </a:solidFill>
          <a:ln cap="flat" cmpd="sng" w="9525">
            <a:solidFill>
              <a:srgbClr val="282C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grades </a:t>
            </a:r>
            <a:r>
              <a:rPr lang="en-GB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GB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science</a:t>
            </a:r>
            <a:r>
              <a:rPr lang="en-GB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english</a:t>
            </a:r>
            <a:r>
              <a:rPr lang="en-GB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endParaRPr sz="1050">
              <a:solidFill>
                <a:srgbClr val="D19A6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C678DD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