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f83a9bded0e411c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f83a9bded0e411c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●"/>
            </a:pPr>
            <a:r>
              <a:rPr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Space exploration has predominantly been enjoyed through visual means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f83a9bded0e411c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f83a9bded0e411c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4c656724b2_4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24c656724b2_4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f83a9bded0e411c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f83a9bded0e411c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4c656724b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4c656724b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7" name="Google Shape;13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46" name="Google Shape;146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6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53" name="Google Shape;153;p16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1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75" name="Google Shape;17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8" name="Google Shape;178;p1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82" name="Google Shape;182;p1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1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04" name="Google Shape;204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8" name="Google Shape;208;p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9" name="Google Shape;2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2" name="Google Shape;212;p2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5" name="Google Shape;2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8" name="Google Shape;21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1" name="Google Shape;22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22" name="Google Shape;22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3" name="Google Shape;2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226" name="Google Shape;22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29" name="Google Shape;2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32" name="Google Shape;23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51" name="Google Shape;25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2" name="Google Shape;25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paceapps2023.rrjamal.ca/videos/output_video_westerlund2_1920x1080_30fps.mp4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spaceapps2023.rrjamal.ca/videos/output_video_westerlund2_1920x1080_30fps.mp4" TargetMode="External"/><Relationship Id="rId6" Type="http://schemas.openxmlformats.org/officeDocument/2006/relationships/hyperlink" Target="https://spaceapps2023.rrjamal.ca/sonification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/>
          <p:nvPr>
            <p:ph type="ctrTitle"/>
          </p:nvPr>
        </p:nvSpPr>
        <p:spPr>
          <a:xfrm>
            <a:off x="3394275" y="1560550"/>
            <a:ext cx="5017500" cy="15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StarScream</a:t>
            </a:r>
            <a:endParaRPr/>
          </a:p>
        </p:txBody>
      </p:sp>
      <p:sp>
        <p:nvSpPr>
          <p:cNvPr id="260" name="Google Shape;260;p25"/>
          <p:cNvSpPr txBox="1"/>
          <p:nvPr>
            <p:ph type="ctrTitle"/>
          </p:nvPr>
        </p:nvSpPr>
        <p:spPr>
          <a:xfrm>
            <a:off x="3537150" y="2373725"/>
            <a:ext cx="5017500" cy="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From starlight to soundwaves!</a:t>
            </a:r>
            <a:endParaRPr sz="1577"/>
          </a:p>
        </p:txBody>
      </p:sp>
      <p:sp>
        <p:nvSpPr>
          <p:cNvPr id="261" name="Google Shape;261;p25"/>
          <p:cNvSpPr txBox="1"/>
          <p:nvPr>
            <p:ph idx="1" type="subTitle"/>
          </p:nvPr>
        </p:nvSpPr>
        <p:spPr>
          <a:xfrm>
            <a:off x="6807350" y="41125"/>
            <a:ext cx="22920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 Apps Challenge 2023</a:t>
            </a:r>
            <a:endParaRPr/>
          </a:p>
        </p:txBody>
      </p:sp>
      <p:sp>
        <p:nvSpPr>
          <p:cNvPr id="262" name="Google Shape;262;p25"/>
          <p:cNvSpPr txBox="1"/>
          <p:nvPr>
            <p:ph type="ctrTitle"/>
          </p:nvPr>
        </p:nvSpPr>
        <p:spPr>
          <a:xfrm>
            <a:off x="6833450" y="3765325"/>
            <a:ext cx="2239800" cy="1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77"/>
              <a:t>Rayman Jamal</a:t>
            </a:r>
            <a:endParaRPr sz="1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77"/>
              <a:t>Jaydeep Mistry</a:t>
            </a:r>
            <a:endParaRPr sz="1577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77"/>
              <a:t>Jonathan Ong</a:t>
            </a:r>
            <a:endParaRPr sz="1577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77"/>
              <a:t>Tochi Oramasionwu</a:t>
            </a:r>
            <a:endParaRPr sz="157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/>
          <p:nvPr>
            <p:ph type="title"/>
          </p:nvPr>
        </p:nvSpPr>
        <p:spPr>
          <a:xfrm>
            <a:off x="1297500" y="366950"/>
            <a:ext cx="7729200" cy="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Challenge: </a:t>
            </a:r>
            <a:r>
              <a:rPr b="1" lang="en-GB"/>
              <a:t>Immersed in the Sounds of Space</a:t>
            </a:r>
            <a:endParaRPr b="1"/>
          </a:p>
        </p:txBody>
      </p:sp>
      <p:sp>
        <p:nvSpPr>
          <p:cNvPr id="268" name="Google Shape;268;p26"/>
          <p:cNvSpPr txBox="1"/>
          <p:nvPr>
            <p:ph idx="1" type="body"/>
          </p:nvPr>
        </p:nvSpPr>
        <p:spPr>
          <a:xfrm>
            <a:off x="1642650" y="2641825"/>
            <a:ext cx="7038900" cy="17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2400"/>
              <a:buFont typeface="Montserrat"/>
              <a:buChar char="●"/>
            </a:pPr>
            <a:r>
              <a:rPr lang="en-GB" sz="2400">
                <a:solidFill>
                  <a:srgbClr val="B6D7A8"/>
                </a:solidFill>
                <a:latin typeface="Montserrat"/>
                <a:ea typeface="Montserrat"/>
                <a:cs typeface="Montserrat"/>
                <a:sym typeface="Montserrat"/>
              </a:rPr>
              <a:t>Team StarScream accomplished this by creating a process to generate an audio track from fly-through frames</a:t>
            </a:r>
            <a:endParaRPr sz="2400">
              <a:solidFill>
                <a:srgbClr val="B6D7A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2400"/>
              <a:buFont typeface="Montserrat"/>
              <a:buChar char="●"/>
            </a:pPr>
            <a:r>
              <a:rPr lang="en-GB" sz="2400">
                <a:solidFill>
                  <a:srgbClr val="B6D7A8"/>
                </a:solidFill>
                <a:latin typeface="Montserrat"/>
                <a:ea typeface="Montserrat"/>
                <a:cs typeface="Montserrat"/>
                <a:sym typeface="Montserrat"/>
              </a:rPr>
              <a:t>The end result is a video that stimulates both visual and auditory senses</a:t>
            </a:r>
            <a:endParaRPr sz="2400">
              <a:solidFill>
                <a:srgbClr val="B6D7A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26"/>
          <p:cNvSpPr txBox="1"/>
          <p:nvPr>
            <p:ph idx="1" type="body"/>
          </p:nvPr>
        </p:nvSpPr>
        <p:spPr>
          <a:xfrm>
            <a:off x="1642650" y="1254500"/>
            <a:ext cx="70389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“Your challenge is to design a method to create sonifications of 3D NASA space datasets.”</a:t>
            </a:r>
            <a:endParaRPr sz="24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/>
          <p:nvPr>
            <p:ph type="title"/>
          </p:nvPr>
        </p:nvSpPr>
        <p:spPr>
          <a:xfrm>
            <a:off x="1297500" y="393750"/>
            <a:ext cx="70389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 Accepted: Project </a:t>
            </a:r>
            <a:r>
              <a:rPr lang="en-GB"/>
              <a:t>Cosmic Harmony</a:t>
            </a:r>
            <a:endParaRPr i="1" sz="1788"/>
          </a:p>
        </p:txBody>
      </p:sp>
      <p:sp>
        <p:nvSpPr>
          <p:cNvPr id="275" name="Google Shape;275;p27"/>
          <p:cNvSpPr txBox="1"/>
          <p:nvPr>
            <p:ph idx="1" type="body"/>
          </p:nvPr>
        </p:nvSpPr>
        <p:spPr>
          <a:xfrm>
            <a:off x="1000200" y="1531850"/>
            <a:ext cx="7336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2"/>
                </a:solidFill>
              </a:rPr>
              <a:t>Why?</a:t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Space is awe-inspiring and, beyond all else, we are excited to provide</a:t>
            </a:r>
            <a:r>
              <a:rPr lang="en-GB" sz="2400"/>
              <a:t> a unique way for everyone to appreciate its beauty.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By adding this new audio layer to visual data, we aim to inspire others, including those who are visually impaired, to enjoy the stars.</a:t>
            </a:r>
            <a:endParaRPr sz="2400"/>
          </a:p>
        </p:txBody>
      </p:sp>
      <p:sp>
        <p:nvSpPr>
          <p:cNvPr id="276" name="Google Shape;276;p27"/>
          <p:cNvSpPr txBox="1"/>
          <p:nvPr>
            <p:ph type="title"/>
          </p:nvPr>
        </p:nvSpPr>
        <p:spPr>
          <a:xfrm>
            <a:off x="1297500" y="904050"/>
            <a:ext cx="70389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788"/>
              <a:t>An audio/visual trip through space</a:t>
            </a:r>
            <a:endParaRPr i="1" sz="1788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How it works</a:t>
            </a:r>
            <a:endParaRPr/>
          </a:p>
        </p:txBody>
      </p:sp>
      <p:pic>
        <p:nvPicPr>
          <p:cNvPr id="282" name="Google Shape;2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2831" y="857583"/>
            <a:ext cx="3428350" cy="3428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28"/>
          <p:cNvGrpSpPr/>
          <p:nvPr/>
        </p:nvGrpSpPr>
        <p:grpSpPr>
          <a:xfrm>
            <a:off x="5421049" y="856074"/>
            <a:ext cx="3451912" cy="3431350"/>
            <a:chOff x="2036313" y="902450"/>
            <a:chExt cx="3451912" cy="3431350"/>
          </a:xfrm>
        </p:grpSpPr>
        <p:pic>
          <p:nvPicPr>
            <p:cNvPr id="284" name="Google Shape;284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36313" y="902475"/>
              <a:ext cx="3428350" cy="3428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p28"/>
            <p:cNvSpPr/>
            <p:nvPr/>
          </p:nvSpPr>
          <p:spPr>
            <a:xfrm>
              <a:off x="2055263" y="905400"/>
              <a:ext cx="682500" cy="34284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2055275" y="905400"/>
              <a:ext cx="3418800" cy="6825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2746413" y="902450"/>
              <a:ext cx="682500" cy="34284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437563" y="905400"/>
              <a:ext cx="682500" cy="34284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4120063" y="905400"/>
              <a:ext cx="682500" cy="34284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4802563" y="902450"/>
              <a:ext cx="682500" cy="34284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2069425" y="1587900"/>
              <a:ext cx="3418800" cy="6825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2069425" y="2278350"/>
              <a:ext cx="3418800" cy="6825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2069425" y="2968800"/>
              <a:ext cx="3418800" cy="6825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94" name="Google Shape;294;p28"/>
          <p:cNvGrpSpPr/>
          <p:nvPr/>
        </p:nvGrpSpPr>
        <p:grpSpPr>
          <a:xfrm>
            <a:off x="5423904" y="819496"/>
            <a:ext cx="3446205" cy="3504508"/>
            <a:chOff x="670406" y="369020"/>
            <a:chExt cx="3446205" cy="3504508"/>
          </a:xfrm>
        </p:grpSpPr>
        <p:sp>
          <p:nvSpPr>
            <p:cNvPr id="295" name="Google Shape;295;p28"/>
            <p:cNvSpPr/>
            <p:nvPr/>
          </p:nvSpPr>
          <p:spPr>
            <a:xfrm>
              <a:off x="2039383" y="369020"/>
              <a:ext cx="693041" cy="701400"/>
            </a:xfrm>
            <a:prstGeom prst="rect">
              <a:avLst/>
            </a:prstGeom>
            <a:solidFill>
              <a:srgbClr val="1B1E2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5141A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2735858" y="369020"/>
              <a:ext cx="682500" cy="701400"/>
            </a:xfrm>
            <a:prstGeom prst="rect">
              <a:avLst/>
            </a:prstGeom>
            <a:solidFill>
              <a:srgbClr val="24222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5141A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3434111" y="369020"/>
              <a:ext cx="682500" cy="701400"/>
            </a:xfrm>
            <a:prstGeom prst="rect">
              <a:avLst/>
            </a:prstGeom>
            <a:solidFill>
              <a:srgbClr val="15141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5141A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681288" y="375668"/>
              <a:ext cx="679657" cy="701400"/>
            </a:xfrm>
            <a:prstGeom prst="rect">
              <a:avLst/>
            </a:prstGeom>
            <a:solidFill>
              <a:srgbClr val="0E0F1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1354881" y="369020"/>
              <a:ext cx="682500" cy="701400"/>
            </a:xfrm>
            <a:prstGeom prst="rect">
              <a:avLst/>
            </a:prstGeom>
            <a:solidFill>
              <a:srgbClr val="1B1E2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5141A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677881" y="1071341"/>
              <a:ext cx="682500" cy="701400"/>
            </a:xfrm>
            <a:prstGeom prst="rect">
              <a:avLst/>
            </a:prstGeom>
            <a:solidFill>
              <a:srgbClr val="22212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1362208" y="1070911"/>
              <a:ext cx="682500" cy="701400"/>
            </a:xfrm>
            <a:prstGeom prst="rect">
              <a:avLst/>
            </a:prstGeom>
            <a:solidFill>
              <a:srgbClr val="48434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5141A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2050012" y="1070911"/>
              <a:ext cx="682500" cy="701400"/>
            </a:xfrm>
            <a:prstGeom prst="rect">
              <a:avLst/>
            </a:prstGeom>
            <a:solidFill>
              <a:srgbClr val="6C696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5141A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2739157" y="1070911"/>
              <a:ext cx="682500" cy="701400"/>
            </a:xfrm>
            <a:prstGeom prst="rect">
              <a:avLst/>
            </a:prstGeom>
            <a:solidFill>
              <a:srgbClr val="3E3D3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5141A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3432224" y="1070911"/>
              <a:ext cx="682500" cy="701400"/>
            </a:xfrm>
            <a:prstGeom prst="rect">
              <a:avLst/>
            </a:prstGeom>
            <a:solidFill>
              <a:srgbClr val="23222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5141A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672095" y="1769908"/>
              <a:ext cx="682500" cy="701400"/>
            </a:xfrm>
            <a:prstGeom prst="rect">
              <a:avLst/>
            </a:prstGeom>
            <a:solidFill>
              <a:srgbClr val="55556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1362176" y="1769908"/>
              <a:ext cx="682500" cy="701400"/>
            </a:xfrm>
            <a:prstGeom prst="rect">
              <a:avLst/>
            </a:prstGeom>
            <a:solidFill>
              <a:srgbClr val="9098A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2044676" y="1771570"/>
              <a:ext cx="682500" cy="701400"/>
            </a:xfrm>
            <a:prstGeom prst="rect">
              <a:avLst/>
            </a:prstGeom>
            <a:solidFill>
              <a:srgbClr val="EDDE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2735814" y="1769908"/>
              <a:ext cx="686462" cy="701400"/>
            </a:xfrm>
            <a:prstGeom prst="rect">
              <a:avLst/>
            </a:prstGeom>
            <a:solidFill>
              <a:srgbClr val="848B9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3427966" y="1769908"/>
              <a:ext cx="682500" cy="701400"/>
            </a:xfrm>
            <a:prstGeom prst="rect">
              <a:avLst/>
            </a:prstGeom>
            <a:solidFill>
              <a:srgbClr val="44445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671462" y="2468414"/>
              <a:ext cx="682500" cy="701400"/>
            </a:xfrm>
            <a:prstGeom prst="rect">
              <a:avLst/>
            </a:prstGeom>
            <a:solidFill>
              <a:srgbClr val="0B0C1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1361556" y="2468414"/>
              <a:ext cx="682500" cy="701400"/>
            </a:xfrm>
            <a:prstGeom prst="rect">
              <a:avLst/>
            </a:prstGeom>
            <a:solidFill>
              <a:srgbClr val="4A484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2051017" y="2468414"/>
              <a:ext cx="682500" cy="701400"/>
            </a:xfrm>
            <a:prstGeom prst="rect">
              <a:avLst/>
            </a:prstGeom>
            <a:solidFill>
              <a:srgbClr val="8B878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2743605" y="2465581"/>
              <a:ext cx="682500" cy="701400"/>
            </a:xfrm>
            <a:prstGeom prst="rect">
              <a:avLst/>
            </a:prstGeom>
            <a:solidFill>
              <a:srgbClr val="5B5A6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3428596" y="2465581"/>
              <a:ext cx="682500" cy="701400"/>
            </a:xfrm>
            <a:prstGeom prst="rect">
              <a:avLst/>
            </a:prstGeom>
            <a:solidFill>
              <a:srgbClr val="3C424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670406" y="3166981"/>
              <a:ext cx="682500" cy="701400"/>
            </a:xfrm>
            <a:prstGeom prst="rect">
              <a:avLst/>
            </a:prstGeom>
            <a:solidFill>
              <a:srgbClr val="0B0C1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1361556" y="3172128"/>
              <a:ext cx="682500" cy="701400"/>
            </a:xfrm>
            <a:prstGeom prst="rect">
              <a:avLst/>
            </a:prstGeom>
            <a:solidFill>
              <a:srgbClr val="100A0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2050345" y="3166981"/>
              <a:ext cx="682500" cy="701400"/>
            </a:xfrm>
            <a:prstGeom prst="rect">
              <a:avLst/>
            </a:prstGeom>
            <a:solidFill>
              <a:srgbClr val="3B373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2741777" y="3166981"/>
              <a:ext cx="682500" cy="701400"/>
            </a:xfrm>
            <a:prstGeom prst="rect">
              <a:avLst/>
            </a:prstGeom>
            <a:solidFill>
              <a:srgbClr val="22263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3423727" y="3161591"/>
              <a:ext cx="682500" cy="701400"/>
            </a:xfrm>
            <a:prstGeom prst="rect">
              <a:avLst/>
            </a:prstGeom>
            <a:solidFill>
              <a:srgbClr val="19181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20" name="Google Shape;320;p28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Split each NASA fly-through photo into 5x5 grids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Summarize each square of grid based on average colours of each pixel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Convert squares into MIDI tracks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Merge MIDI tracks together to produce audio track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Stitch images together alongside audio to produce fly-through sonification</a:t>
            </a:r>
            <a:endParaRPr/>
          </a:p>
        </p:txBody>
      </p:sp>
      <p:grpSp>
        <p:nvGrpSpPr>
          <p:cNvPr id="321" name="Google Shape;321;p28"/>
          <p:cNvGrpSpPr/>
          <p:nvPr/>
        </p:nvGrpSpPr>
        <p:grpSpPr>
          <a:xfrm>
            <a:off x="5618800" y="159275"/>
            <a:ext cx="3155150" cy="362100"/>
            <a:chOff x="5618800" y="159275"/>
            <a:chExt cx="3155150" cy="362100"/>
          </a:xfrm>
        </p:grpSpPr>
        <p:sp>
          <p:nvSpPr>
            <p:cNvPr id="322" name="Google Shape;322;p28"/>
            <p:cNvSpPr txBox="1"/>
            <p:nvPr/>
          </p:nvSpPr>
          <p:spPr>
            <a:xfrm>
              <a:off x="5618800" y="159275"/>
              <a:ext cx="268800" cy="3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L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3" name="Google Shape;323;p28"/>
            <p:cNvSpPr txBox="1"/>
            <p:nvPr/>
          </p:nvSpPr>
          <p:spPr>
            <a:xfrm>
              <a:off x="6229075" y="159275"/>
              <a:ext cx="465600" cy="3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CL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4" name="Google Shape;324;p28"/>
            <p:cNvSpPr txBox="1"/>
            <p:nvPr/>
          </p:nvSpPr>
          <p:spPr>
            <a:xfrm>
              <a:off x="7012588" y="159275"/>
              <a:ext cx="268800" cy="3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5" name="Google Shape;325;p28"/>
            <p:cNvSpPr txBox="1"/>
            <p:nvPr/>
          </p:nvSpPr>
          <p:spPr>
            <a:xfrm>
              <a:off x="7599300" y="159275"/>
              <a:ext cx="465600" cy="3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CR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6" name="Google Shape;326;p28"/>
            <p:cNvSpPr txBox="1"/>
            <p:nvPr/>
          </p:nvSpPr>
          <p:spPr>
            <a:xfrm>
              <a:off x="8308350" y="159275"/>
              <a:ext cx="465600" cy="3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Demo</a:t>
            </a:r>
            <a:endParaRPr/>
          </a:p>
        </p:txBody>
      </p:sp>
      <p:pic>
        <p:nvPicPr>
          <p:cNvPr id="332" name="Google Shape;332;p2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200" y="1413888"/>
            <a:ext cx="4375123" cy="231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9"/>
          <p:cNvSpPr txBox="1"/>
          <p:nvPr>
            <p:ph idx="1" type="body"/>
          </p:nvPr>
        </p:nvSpPr>
        <p:spPr>
          <a:xfrm>
            <a:off x="366125" y="1651075"/>
            <a:ext cx="40338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Video link: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https://spaceapps2023.rrjamal.ca/videos/output_video_westerlund2_1920x1080_30fps.mp4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See more!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https://spaceapps2023.rrjamal.ca/sonifications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Looking to the future</a:t>
            </a:r>
            <a:endParaRPr/>
          </a:p>
        </p:txBody>
      </p:sp>
      <p:sp>
        <p:nvSpPr>
          <p:cNvPr id="339" name="Google Shape;339;p30"/>
          <p:cNvSpPr txBox="1"/>
          <p:nvPr>
            <p:ph idx="1" type="body"/>
          </p:nvPr>
        </p:nvSpPr>
        <p:spPr>
          <a:xfrm>
            <a:off x="1297500" y="1567550"/>
            <a:ext cx="7284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this project grows, we are excited to anticipate what can come next!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Some future ideas: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VR implementation, possibly enabling user </a:t>
            </a:r>
            <a:r>
              <a:rPr lang="en-GB"/>
              <a:t>controls,</a:t>
            </a:r>
            <a:r>
              <a:rPr lang="en-GB"/>
              <a:t> to enhance overall experience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Research ways to stimulate more senses, such as touch,  while watching fly-through videos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Cloud support to allow users to provide their own datasets for fly-through sonification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Direct integration with NASA data suppliers to auto-generate sonifications of new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Receive feedback from visually impaired audience to cater a more engaging experience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Identify enhancements that can be made to core algorithm, producing higher quality media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