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71" r:id="rId6"/>
    <p:sldId id="259" r:id="rId7"/>
    <p:sldId id="264" r:id="rId8"/>
    <p:sldId id="272" r:id="rId9"/>
    <p:sldId id="273" r:id="rId10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12"/>
      <p:italic r:id="rId13"/>
    </p:embeddedFont>
    <p:embeddedFont>
      <p:font typeface="Avenir Medium" panose="02000503020000020003" pitchFamily="2" charset="0"/>
      <p:regular r:id="rId14"/>
      <p:italic r:id="rId15"/>
    </p:embeddedFont>
    <p:embeddedFont>
      <p:font typeface="Average" panose="02000503040000020003" pitchFamily="2" charset="77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Oswald" pitchFamily="2" charset="77"/>
      <p:regular r:id="rId21"/>
      <p:bold r:id="rId22"/>
    </p:embeddedFont>
    <p:embeddedFont>
      <p:font typeface="Oswald Regular" pitchFamily="2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31"/>
  </p:normalViewPr>
  <p:slideViewPr>
    <p:cSldViewPr snapToGrid="0">
      <p:cViewPr varScale="1">
        <p:scale>
          <a:sx n="198" d="100"/>
          <a:sy n="198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3173593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3173593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75043044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75043044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5043044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5043044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7504304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7504304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3173593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3173593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com/?query=teehee" TargetMode="External"/><Relationship Id="rId2" Type="http://schemas.openxmlformats.org/officeDocument/2006/relationships/hyperlink" Target="http://api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tstore.swagger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3.amazonaws.com/v1/documentation/api/latest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192" y="1955227"/>
            <a:ext cx="763450" cy="923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0359" y="1894724"/>
            <a:ext cx="1044524" cy="10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5430242" y="2868059"/>
            <a:ext cx="7914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Lambda</a:t>
            </a:r>
            <a:endParaRPr sz="1200" dirty="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534039" y="2868059"/>
            <a:ext cx="95084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API Gateway</a:t>
            </a:r>
            <a:endParaRPr sz="1200" dirty="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24375" y="2880801"/>
            <a:ext cx="1006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DynamoDB</a:t>
            </a:r>
            <a:endParaRPr sz="1200" dirty="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2010292" y="974924"/>
            <a:ext cx="6895800" cy="9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Serverless Backend Demo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42E33-2038-A04F-8CEC-E247A3491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96" t="3168" r="29383" b="2741"/>
          <a:stretch/>
        </p:blipFill>
        <p:spPr>
          <a:xfrm>
            <a:off x="6447521" y="1865922"/>
            <a:ext cx="927750" cy="1125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51C00-52A0-E642-B1FF-3256A2B38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450" y="2554509"/>
            <a:ext cx="14351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Brief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1600"/>
              </a:spcBef>
              <a:buAutoNum type="arabicPeriod"/>
            </a:pPr>
            <a:r>
              <a:rPr lang="en-AU" sz="1600" dirty="0">
                <a:solidFill>
                  <a:schemeClr val="tx1"/>
                </a:solidFill>
                <a:latin typeface="Avenir Medium" panose="02000503020000020003" pitchFamily="2" charset="0"/>
              </a:rPr>
              <a:t>Background information  - JSON, REST, boto3</a:t>
            </a:r>
          </a:p>
          <a:p>
            <a:pPr marL="342900">
              <a:spcBef>
                <a:spcPts val="1600"/>
              </a:spcBef>
              <a:buAutoNum type="arabicPeriod"/>
            </a:pP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DynamoDB primer</a:t>
            </a:r>
          </a:p>
          <a:p>
            <a:pPr marL="342900">
              <a:spcBef>
                <a:spcPts val="1600"/>
              </a:spcBef>
              <a:buAutoNum type="arabicPeriod"/>
            </a:pP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Creating a Lambda Function (and what it is)</a:t>
            </a:r>
          </a:p>
          <a:p>
            <a:pPr marL="342900">
              <a:spcBef>
                <a:spcPts val="1600"/>
              </a:spcBef>
              <a:buAutoNum type="arabicPeriod"/>
            </a:pP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Purpose of an API Gateway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JSON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JavaScript Object Notation - a format for exchanging text based information</a:t>
            </a:r>
            <a:endParaRPr sz="16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A key-value pair structure that is very similar to dict objects in Python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Utilised by most modern APIs to send and rec</a:t>
            </a: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eive </a:t>
            </a:r>
            <a:r>
              <a:rPr lang="en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Very human readable but powerful notation</a:t>
            </a:r>
            <a:endParaRPr sz="16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99A25-55CC-6947-9F2D-FD40F6798BFB}"/>
              </a:ext>
            </a:extLst>
          </p:cNvPr>
          <p:cNvSpPr txBox="1"/>
          <p:nvPr/>
        </p:nvSpPr>
        <p:spPr>
          <a:xfrm>
            <a:off x="4698815" y="2327289"/>
            <a:ext cx="39446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"Gautham"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9B7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"favourite_foods"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"Curry"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"Xiaolongbao"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"favourite_cars"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"make"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"Honda"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"model"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"Integra"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"make"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"McLaren"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"model"</a:t>
            </a:r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"F1"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11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A set of endpoints provided by a web service that provides an interface for consumers to interact with the service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Generally uses JSON payloads as a method of sending and receiving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6306A-16FF-6744-A0E4-5BBF93CE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08" y="2571750"/>
            <a:ext cx="2711004" cy="1749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79D7-EA6B-F04D-A7A7-07315463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 API – getting technical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E3D0-B20D-0942-8F18-5857C5B5D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API’s are accessed by the following aspects</a:t>
            </a:r>
          </a:p>
          <a:p>
            <a:pPr marL="596900" lvl="1" indent="0">
              <a:buNone/>
            </a:pP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URL – can sometimes contain parameters (</a:t>
            </a: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  <a:hlinkClick r:id="rId2"/>
              </a:rPr>
              <a:t>http://api.com</a:t>
            </a: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 vs </a:t>
            </a: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  <a:hlinkClick r:id="rId3"/>
              </a:rPr>
              <a:t>http://api.com?query=teehee</a:t>
            </a: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) </a:t>
            </a:r>
          </a:p>
          <a:p>
            <a:pPr marL="596900" lvl="1" indent="0">
              <a:buNone/>
            </a:pP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HTTP Method  - GET, POST, PUT, DELETE</a:t>
            </a:r>
          </a:p>
          <a:p>
            <a:pPr marL="596900" lvl="1" indent="0">
              <a:buNone/>
            </a:pPr>
            <a:endParaRPr lang="en-AU" sz="12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pPr marL="596900" lvl="1" indent="0">
              <a:buNone/>
            </a:pP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Lets look at an example - </a:t>
            </a:r>
            <a:r>
              <a:rPr lang="en-AU" sz="1200" dirty="0">
                <a:latin typeface="Avenir Medium" panose="02000503020000020003" pitchFamily="2" charset="0"/>
                <a:hlinkClick r:id="rId4"/>
              </a:rPr>
              <a:t>https://petstore.swagger.io/</a:t>
            </a:r>
            <a:endParaRPr lang="en-AU" sz="12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pPr marL="114300" lvl="0" indent="0">
              <a:buNone/>
            </a:pPr>
            <a:endParaRPr lang="en-AU" sz="16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SDK (boto3)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Rather than clicking on the AWS website to do things, you can programmatically do it via REST API calls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Boto3 is used to easily perform REST API calls to AWS services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E.g. add a new database entry (add details about Toy Story 2)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sz="12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E.g. modify a database entry (delete entry for The Last Airbender movie)</a:t>
            </a:r>
            <a:endParaRPr sz="12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https://boto3.amazonaws.com/v1/documentation/api/latest/index.html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DynamoDB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What is a database – persistent information storage</a:t>
            </a: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NoSQL vs SQL – strict vs fluid entries</a:t>
            </a: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Live Demo </a:t>
            </a:r>
          </a:p>
          <a:p>
            <a:pPr lvl="1"/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Creating a database</a:t>
            </a:r>
          </a:p>
          <a:p>
            <a:pPr lvl="1"/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Adding Entries</a:t>
            </a: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Adding entries programmatically </a:t>
            </a:r>
          </a:p>
          <a:p>
            <a:pPr lvl="1"/>
            <a:endParaRPr lang="en-AU" sz="12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pPr lvl="1"/>
            <a:endParaRPr lang="en-AU" sz="16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endParaRPr lang="en-AU" sz="16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C969B-9D36-B944-B820-682DA320E324}"/>
              </a:ext>
            </a:extLst>
          </p:cNvPr>
          <p:cNvSpPr txBox="1"/>
          <p:nvPr/>
        </p:nvSpPr>
        <p:spPr>
          <a:xfrm>
            <a:off x="707492" y="3630156"/>
            <a:ext cx="57667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boto3</a:t>
            </a:r>
          </a:p>
          <a:p>
            <a:endParaRPr lang="en-US" sz="11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dynamodb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boto3.resource('</a:t>
            </a:r>
            <a:r>
              <a:rPr lang="en-US" sz="11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dynamodb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   = </a:t>
            </a:r>
            <a:r>
              <a:rPr lang="en-US" sz="11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dynamodb.Table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1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kanye_quotes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US" sz="11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table.put_item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Item={'quote': 'Some random quote'}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9;p21">
            <a:extLst>
              <a:ext uri="{FF2B5EF4-FFF2-40B4-BE49-F238E27FC236}">
                <a16:creationId xmlns:a16="http://schemas.microsoft.com/office/drawing/2014/main" id="{A412A822-3AA4-6446-A470-1BA04B8BC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Lambda Functions and AWS API Gateway</a:t>
            </a:r>
            <a:endParaRPr dirty="0"/>
          </a:p>
        </p:txBody>
      </p:sp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A7E50B86-E63D-0247-BB6A-915E5D8F3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Store code on AWS</a:t>
            </a: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Pay for executions rather than for a server</a:t>
            </a: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Serverless – you don’t need to host a server (e.g. running code on your computer utilises your computer as a server)</a:t>
            </a:r>
          </a:p>
          <a:p>
            <a:endParaRPr lang="en-AU" sz="1600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Problem: How to easily trigger a Lambda Function</a:t>
            </a: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Solution: </a:t>
            </a:r>
            <a:r>
              <a:rPr lang="en-AU" sz="1600" u="sng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AWS API gateway</a:t>
            </a:r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 - give the Lambda function a URL and a HTTP method to trigger it</a:t>
            </a:r>
          </a:p>
          <a:p>
            <a:r>
              <a:rPr lang="en-AU" sz="1600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What have we achieved: Serverless REST API backend</a:t>
            </a:r>
          </a:p>
          <a:p>
            <a:endParaRPr lang="en-AU" sz="16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endParaRPr lang="en-AU" sz="16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pPr lvl="1"/>
            <a:endParaRPr lang="en-AU" sz="12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pPr lvl="1"/>
            <a:endParaRPr lang="en-AU" sz="16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endParaRPr lang="en-AU" sz="1600" dirty="0">
              <a:solidFill>
                <a:schemeClr val="tx1">
                  <a:lumMod val="9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8F30-7377-A54E-A61C-C9853F27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2661-D5A5-884D-8F38-2AD610DFD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GET - a Kanye Quote (just get a random one)</a:t>
            </a:r>
          </a:p>
          <a:p>
            <a:r>
              <a:rPr lang="en-AU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POST – upload a quote to the database</a:t>
            </a:r>
          </a:p>
          <a:p>
            <a:endParaRPr lang="en-AU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endParaRPr lang="en-AU" dirty="0">
              <a:solidFill>
                <a:schemeClr val="tx1">
                  <a:lumMod val="95000"/>
                </a:schemeClr>
              </a:solidFill>
              <a:latin typeface="Avenir Medium" panose="02000503020000020003" pitchFamily="2" charset="0"/>
            </a:endParaRPr>
          </a:p>
          <a:p>
            <a:r>
              <a:rPr lang="en-AU" dirty="0">
                <a:solidFill>
                  <a:schemeClr val="tx1">
                    <a:lumMod val="95000"/>
                  </a:schemeClr>
                </a:solidFill>
                <a:latin typeface="Avenir Medium" panose="02000503020000020003" pitchFamily="2" charset="0"/>
              </a:rPr>
              <a:t>Notes for Gautham: Set AWS Roles, CloudWatch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984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508</Words>
  <Application>Microsoft Macintosh PowerPoint</Application>
  <PresentationFormat>On-screen Show (16:9)</PresentationFormat>
  <Paragraphs>74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Average</vt:lpstr>
      <vt:lpstr>Consolas</vt:lpstr>
      <vt:lpstr>Oswald</vt:lpstr>
      <vt:lpstr>Avenir Book</vt:lpstr>
      <vt:lpstr>Oswald Regular</vt:lpstr>
      <vt:lpstr>Avenir Medium</vt:lpstr>
      <vt:lpstr>Arial</vt:lpstr>
      <vt:lpstr>Slate</vt:lpstr>
      <vt:lpstr>Serverless Backend Demo</vt:lpstr>
      <vt:lpstr>Demo Brief</vt:lpstr>
      <vt:lpstr>JSON</vt:lpstr>
      <vt:lpstr>REST API </vt:lpstr>
      <vt:lpstr>REST API – getting technical</vt:lpstr>
      <vt:lpstr>AWS SDK (boto3)</vt:lpstr>
      <vt:lpstr>DynamoDB</vt:lpstr>
      <vt:lpstr>Lambda Functions and AWS API Gateway</vt:lpstr>
      <vt:lpstr>Lets Create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Backend Demo</dc:title>
  <cp:lastModifiedBy>Ontri, Gautham</cp:lastModifiedBy>
  <cp:revision>11</cp:revision>
  <dcterms:modified xsi:type="dcterms:W3CDTF">2020-07-03T02:08:22Z</dcterms:modified>
</cp:coreProperties>
</file>