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雨楠" initials="张雨楠" lastIdx="1" clrIdx="0">
    <p:extLst>
      <p:ext uri="{19B8F6BF-5375-455C-9EA6-DF929625EA0E}">
        <p15:presenceInfo xmlns:p15="http://schemas.microsoft.com/office/powerpoint/2012/main" userId="2b8c30cbd476a9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4" autoAdjust="0"/>
  </p:normalViewPr>
  <p:slideViewPr>
    <p:cSldViewPr snapToGrid="0">
      <p:cViewPr varScale="1">
        <p:scale>
          <a:sx n="83" d="100"/>
          <a:sy n="83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5T11:47:56.3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6-10-25T03:51:22.33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3E7DDA-8ED8-4128-9341-2A579976E0FB}" emma:medium="tactile" emma:mode="ink">
          <msink:context xmlns:msink="http://schemas.microsoft.com/ink/2010/main" type="writingRegion" rotatedBoundingBox="16419,3694 17574,3694 17574,8364 16419,8364"/>
        </emma:interpretation>
      </emma:emma>
    </inkml:annotationXML>
    <inkml:traceGroup>
      <inkml:annotationXML>
        <emma:emma xmlns:emma="http://www.w3.org/2003/04/emma" version="1.0">
          <emma:interpretation id="{3FC021C7-BB88-49CB-AD8D-69D7D5A3BE66}" emma:medium="tactile" emma:mode="ink">
            <msink:context xmlns:msink="http://schemas.microsoft.com/ink/2010/main" type="paragraph" rotatedBoundingBox="16419,3694 17574,3694 17574,8364 16419,8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CD01FF-4F57-40BC-AB62-2883ABCE5F8F}" emma:medium="tactile" emma:mode="ink">
              <msink:context xmlns:msink="http://schemas.microsoft.com/ink/2010/main" type="line" rotatedBoundingBox="16419,3694 17574,3694 17574,8364 16419,8364"/>
            </emma:interpretation>
          </emma:emma>
        </inkml:annotationXML>
        <inkml:traceGroup>
          <inkml:annotationXML>
            <emma:emma xmlns:emma="http://www.w3.org/2003/04/emma" version="1.0">
              <emma:interpretation id="{AFFF9C0B-245A-4F36-838E-FE5CF40FC425}" emma:medium="tactile" emma:mode="ink">
                <msink:context xmlns:msink="http://schemas.microsoft.com/ink/2010/main" type="inkWord" rotatedBoundingBox="17462,3669 17575,8337 16419,8365 16305,3697"/>
              </emma:interpretation>
              <emma:one-of disjunction-type="recognition" id="oneOf0">
                <emma:interpretation id="interp0" emma:lang="zh-CN" emma:confidence="0">
                  <emma:literal>︰</emma:literal>
                </emma:interpretation>
                <emma:interpretation id="interp1" emma:lang="zh-CN" emma:confidence="0">
                  <emma:literal>!</emma:literal>
                </emma:interpretation>
                <emma:interpretation id="interp2" emma:lang="zh-CN" emma:confidence="0">
                  <emma:literal>i</emma:literal>
                </emma:interpretation>
                <emma:interpretation id="interp3" emma:lang="zh-CN" emma:confidence="0">
                  <emma:literal>¥</emma:literal>
                </emma:interpretation>
                <emma:interpretation id="interp4" emma:lang="zh-CN" emma:confidence="0">
                  <emma:literal>∵</emma:literal>
                </emma:interpretation>
              </emma:one-of>
            </emma:emma>
          </inkml:annotationXML>
          <inkml:trace contextRef="#ctx0" brushRef="#br0">0 0 0,'51'0'94,"1"0"-79,-27 0-15,27 0 16,-1 26-16,0-26 16,0 0-16,1 0 15,-27 0 1,27 0-1,-27 0 1,1 0 0,0 0-16,-1 0 15,27 0 1,-27 0 0,1 0-1,0 0 1,-1 0-16,1 0 15,0 0 1,-1 0-16,1 0 16,0 0-1,-1 0 157</inkml:trace>
          <inkml:trace contextRef="#ctx0" brushRef="#br0" timeOffset="1415.7997">-26 4670 0,'26'0'16,"0"0"-16,-1 0 47,129-51 0,-77 51-47,-26 0 15,1 0-15,-1 0 0,-25 0 16,25 0-16,-25-26 15,-1 26-15,1 0 16,25 0-16,-25-26 16,0 26-16,25 0 15,-25 0-15,25 0 16,-25 0-16,25 0 16,-25 0-16,-1 0 15,1 0-15,25 0 16,1 0-1,-27 0-15,1 0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6-10-25T03:51:25.268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144CFA9-B62F-4A76-BA51-701D6A502478}" emma:medium="tactile" emma:mode="ink">
          <msink:context xmlns:msink="http://schemas.microsoft.com/ink/2010/main" type="writingRegion" rotatedBoundingBox="16214,14291 18087,14291 18087,17729 16214,17729"/>
        </emma:interpretation>
      </emma:emma>
    </inkml:annotationXML>
    <inkml:traceGroup>
      <inkml:annotationXML>
        <emma:emma xmlns:emma="http://www.w3.org/2003/04/emma" version="1.0">
          <emma:interpretation id="{C3D913F5-5D11-4B6E-BC6C-0C6D5A52B34F}" emma:medium="tactile" emma:mode="ink">
            <msink:context xmlns:msink="http://schemas.microsoft.com/ink/2010/main" type="paragraph" rotatedBoundingBox="16214,14291 18087,14291 18087,17729 16214,17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92E478-EA50-48D8-830F-C5A2DE348C1E}" emma:medium="tactile" emma:mode="ink">
              <msink:context xmlns:msink="http://schemas.microsoft.com/ink/2010/main" type="line" rotatedBoundingBox="16214,14291 18087,14291 18087,17729 16214,17729"/>
            </emma:interpretation>
          </emma:emma>
        </inkml:annotationXML>
        <inkml:traceGroup>
          <inkml:annotationXML>
            <emma:emma xmlns:emma="http://www.w3.org/2003/04/emma" version="1.0">
              <emma:interpretation id="{749C112E-E67A-4E96-A475-C005010E71C6}" emma:medium="tactile" emma:mode="ink">
                <msink:context xmlns:msink="http://schemas.microsoft.com/ink/2010/main" type="inkWord" rotatedBoundingBox="17796,14162 18087,17729 16359,17869 16069,14302"/>
              </emma:interpretation>
              <emma:one-of disjunction-type="recognition" id="oneOf0">
                <emma:interpretation id="interp0" emma:lang="zh-CN" emma:confidence="0">
                  <emma:literal>:</emma:literal>
                </emma:interpretation>
                <emma:interpretation id="interp1" emma:lang="zh-CN" emma:confidence="0">
                  <emma:literal>二</emma:literal>
                </emma:interpretation>
                <emma:interpretation id="interp2" emma:lang="zh-CN" emma:confidence="0">
                  <emma:literal>=</emma:literal>
                </emma:interpretation>
                <emma:interpretation id="interp3" emma:lang="zh-CN" emma:confidence="0">
                  <emma:literal>Ⅰ</emma:literal>
                </emma:interpretation>
                <emma:interpretation id="interp4" emma:lang="zh-CN" emma:confidence="0">
                  <emma:literal>÷</emma:literal>
                </emma:interpretation>
              </emma:one-of>
            </emma:emma>
          </inkml:annotationXML>
          <inkml:trace contextRef="#ctx0" brushRef="#br0">0 0 0,'26'0'31,"-1"0"-15,27 0-16,25 0 16,-26 0-1,26 0-15,0 0 16,0 0-16,25 0 16,1 0-16,0 0 15,-26 0-15,0 0 16,-26 0-16,-25 0 15,25 0-15,-25 0 16,-1 0 0,1 0-16,0 0 15,-1 0-15,27 0 16,25 0-16,-26 0 16,0 0-16,0 0 15</inkml:trace>
          <inkml:trace contextRef="#ctx0" brushRef="#br0" timeOffset="2474.5106">128 3361 0,'26'0'109,"0"0"-93,-1 0-16,52 0 16,-25 0-16,25 0 15,0 0-15,-26 0 16,26 0-16,-26 0 16,0 25-16,1-25 15,-1 0-15,26 0 16,-26 0-16,26 0 15,0 0-15,-25 0 16,25 0-16,-26 0 16,-25 0-16,-1 0 15,27 0-15,-1 0 16,-26 0-16,27 0 16,-1 0-16,26 0 15,0 26-15,0-26 16,-51 26-16,-1-26 15,1 0-15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75DF-1D2D-48B1-9904-0D58ADBDF819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0CED-26A4-44A5-BAE9-FD79481C0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7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0CED-26A4-44A5-BAE9-FD79481C08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5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0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8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8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1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8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68A2-A6D0-4B3D-8537-6378024241B6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DF37-59C2-4DCD-AFCB-187006A1B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Aes</a:t>
            </a:r>
            <a:r>
              <a:rPr lang="zh-CN" altLang="en-US" dirty="0" smtClean="0"/>
              <a:t>的算法过程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</a:t>
            </a:r>
            <a:r>
              <a:rPr lang="zh-CN" altLang="en-US" dirty="0" smtClean="0"/>
              <a:t>扩展的代码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void AES::</a:t>
            </a:r>
            <a:r>
              <a:rPr lang="en-US" altLang="zh-CN" dirty="0" err="1"/>
              <a:t>MixColumns</a:t>
            </a:r>
            <a:r>
              <a:rPr lang="en-US" altLang="zh-CN" dirty="0"/>
              <a:t>(unsigned char state[][4])    //</a:t>
            </a:r>
            <a:r>
              <a:rPr lang="zh-CN" altLang="zh-CN" dirty="0"/>
              <a:t>列混合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unsigned char t[4];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r,c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 for(c=0; c&lt; 4; </a:t>
            </a:r>
            <a:r>
              <a:rPr lang="en-US" altLang="zh-CN" dirty="0" err="1"/>
              <a:t>c++</a:t>
            </a:r>
            <a:r>
              <a:rPr lang="en-US" altLang="zh-CN" dirty="0"/>
              <a:t>)      //</a:t>
            </a:r>
            <a:r>
              <a:rPr lang="zh-CN" altLang="zh-CN" dirty="0"/>
              <a:t>按列处理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{</a:t>
            </a:r>
            <a:br>
              <a:rPr lang="en-US" altLang="zh-CN" dirty="0"/>
            </a:br>
            <a:r>
              <a:rPr lang="en-US" altLang="zh-CN" dirty="0"/>
              <a:t>    for(r=0; r&lt;4; r++)</a:t>
            </a:r>
            <a:br>
              <a:rPr lang="en-US" altLang="zh-CN" dirty="0"/>
            </a:br>
            <a:r>
              <a:rPr lang="en-US" altLang="zh-CN" dirty="0"/>
              <a:t>    {</a:t>
            </a:r>
            <a:br>
              <a:rPr lang="en-US" altLang="zh-CN" dirty="0"/>
            </a:br>
            <a:r>
              <a:rPr lang="en-US" altLang="zh-CN" dirty="0"/>
              <a:t>      t[r] = state[r][c];      //</a:t>
            </a:r>
            <a:r>
              <a:rPr lang="zh-CN" altLang="zh-CN" dirty="0"/>
              <a:t>每一列中的每一个字节拷贝到</a:t>
            </a:r>
            <a:r>
              <a:rPr lang="en-US" altLang="zh-CN" dirty="0"/>
              <a:t>t[r]</a:t>
            </a:r>
            <a:r>
              <a:rPr lang="zh-CN" altLang="zh-CN" dirty="0"/>
              <a:t>中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}</a:t>
            </a:r>
            <a:br>
              <a:rPr lang="en-US" altLang="zh-CN" dirty="0"/>
            </a:br>
            <a:r>
              <a:rPr lang="en-US" altLang="zh-CN" dirty="0"/>
              <a:t>    for(r=0; r&lt;4; r++)</a:t>
            </a:r>
            <a:br>
              <a:rPr lang="en-US" altLang="zh-CN" dirty="0"/>
            </a:br>
            <a:r>
              <a:rPr lang="en-US" altLang="zh-CN" dirty="0"/>
              <a:t>    {</a:t>
            </a:r>
            <a:br>
              <a:rPr lang="en-US" altLang="zh-CN" dirty="0"/>
            </a:br>
            <a:r>
              <a:rPr lang="en-US" altLang="zh-CN" dirty="0"/>
              <a:t>      state[r][c] = </a:t>
            </a:r>
            <a:r>
              <a:rPr lang="en-US" altLang="zh-CN" dirty="0" err="1"/>
              <a:t>FFmul</a:t>
            </a:r>
            <a:r>
              <a:rPr lang="en-US" altLang="zh-CN" dirty="0"/>
              <a:t>(</a:t>
            </a:r>
            <a:r>
              <a:rPr lang="en-US" altLang="zh-CN" dirty="0" err="1"/>
              <a:t>0x02</a:t>
            </a:r>
            <a:r>
              <a:rPr lang="en-US" altLang="zh-CN" dirty="0"/>
              <a:t>, t[r])      //</a:t>
            </a:r>
            <a:r>
              <a:rPr lang="zh-CN" altLang="zh-CN" dirty="0"/>
              <a:t>矩阵计算，其中加法为异或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 ^ </a:t>
            </a:r>
            <a:r>
              <a:rPr lang="en-US" altLang="zh-CN" dirty="0" err="1"/>
              <a:t>FFmul</a:t>
            </a:r>
            <a:r>
              <a:rPr lang="en-US" altLang="zh-CN" dirty="0"/>
              <a:t>(</a:t>
            </a:r>
            <a:r>
              <a:rPr lang="en-US" altLang="zh-CN" dirty="0" err="1"/>
              <a:t>0x03</a:t>
            </a:r>
            <a:r>
              <a:rPr lang="en-US" altLang="zh-CN" dirty="0"/>
              <a:t>, t[(</a:t>
            </a:r>
            <a:r>
              <a:rPr lang="en-US" altLang="zh-CN" dirty="0" err="1"/>
              <a:t>r+1</a:t>
            </a:r>
            <a:r>
              <a:rPr lang="en-US" altLang="zh-CN" dirty="0"/>
              <a:t>)%4])</a:t>
            </a:r>
            <a:br>
              <a:rPr lang="en-US" altLang="zh-CN" dirty="0"/>
            </a:br>
            <a:r>
              <a:rPr lang="en-US" altLang="zh-CN" dirty="0"/>
              <a:t>            ^ </a:t>
            </a:r>
            <a:r>
              <a:rPr lang="en-US" altLang="zh-CN" dirty="0" err="1"/>
              <a:t>FFmul</a:t>
            </a:r>
            <a:r>
              <a:rPr lang="en-US" altLang="zh-CN" dirty="0"/>
              <a:t>(</a:t>
            </a:r>
            <a:r>
              <a:rPr lang="en-US" altLang="zh-CN" dirty="0" err="1"/>
              <a:t>0x01</a:t>
            </a:r>
            <a:r>
              <a:rPr lang="en-US" altLang="zh-CN" dirty="0"/>
              <a:t>, t[(</a:t>
            </a:r>
            <a:r>
              <a:rPr lang="en-US" altLang="zh-CN" dirty="0" err="1"/>
              <a:t>r+2</a:t>
            </a:r>
            <a:r>
              <a:rPr lang="en-US" altLang="zh-CN" dirty="0"/>
              <a:t>)%4])</a:t>
            </a:r>
            <a:br>
              <a:rPr lang="en-US" altLang="zh-CN" dirty="0"/>
            </a:br>
            <a:r>
              <a:rPr lang="en-US" altLang="zh-CN" dirty="0"/>
              <a:t>            ^ </a:t>
            </a:r>
            <a:r>
              <a:rPr lang="en-US" altLang="zh-CN" dirty="0" err="1"/>
              <a:t>FFmul</a:t>
            </a:r>
            <a:r>
              <a:rPr lang="en-US" altLang="zh-CN" dirty="0"/>
              <a:t>(</a:t>
            </a:r>
            <a:r>
              <a:rPr lang="en-US" altLang="zh-CN" dirty="0" err="1"/>
              <a:t>0x01</a:t>
            </a:r>
            <a:r>
              <a:rPr lang="en-US" altLang="zh-CN" dirty="0"/>
              <a:t>, t[(</a:t>
            </a:r>
            <a:r>
              <a:rPr lang="en-US" altLang="zh-CN" dirty="0" err="1"/>
              <a:t>r+3</a:t>
            </a:r>
            <a:r>
              <a:rPr lang="en-US" altLang="zh-CN" dirty="0"/>
              <a:t>)%4]);</a:t>
            </a:r>
            <a:br>
              <a:rPr lang="en-US" altLang="zh-CN" dirty="0"/>
            </a:br>
            <a:r>
              <a:rPr lang="en-US" altLang="zh-CN" dirty="0"/>
              <a:t>    }</a:t>
            </a:r>
            <a:br>
              <a:rPr lang="en-US" altLang="zh-CN" dirty="0"/>
            </a:br>
            <a:r>
              <a:rPr lang="en-US" altLang="zh-CN" dirty="0"/>
              <a:t> 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unsigned char AES::</a:t>
            </a:r>
            <a:r>
              <a:rPr lang="en-US" altLang="zh-CN" dirty="0" err="1"/>
              <a:t>FFmul</a:t>
            </a:r>
            <a:r>
              <a:rPr lang="en-US" altLang="zh-CN" dirty="0"/>
              <a:t>(unsigned char a, unsigned char b)    //</a:t>
            </a:r>
            <a:r>
              <a:rPr lang="zh-CN" altLang="zh-CN" dirty="0"/>
              <a:t>有限域</a:t>
            </a:r>
            <a:r>
              <a:rPr lang="en-US" altLang="zh-CN" dirty="0"/>
              <a:t>GF(2^8)</a:t>
            </a:r>
            <a:r>
              <a:rPr lang="zh-CN" altLang="zh-CN" dirty="0"/>
              <a:t>上的乘法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unsigned char </a:t>
            </a:r>
            <a:r>
              <a:rPr lang="en-US" altLang="zh-CN" dirty="0" err="1"/>
              <a:t>bw</a:t>
            </a:r>
            <a:r>
              <a:rPr lang="en-US" altLang="zh-CN" dirty="0"/>
              <a:t>[4];</a:t>
            </a:r>
            <a:br>
              <a:rPr lang="en-US" altLang="zh-CN" dirty="0"/>
            </a:br>
            <a:r>
              <a:rPr lang="en-US" altLang="zh-CN" dirty="0"/>
              <a:t>  unsigned char res=0;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bw</a:t>
            </a:r>
            <a:r>
              <a:rPr lang="en-US" altLang="zh-CN" dirty="0"/>
              <a:t>[0] = b;</a:t>
            </a:r>
            <a:br>
              <a:rPr lang="en-US" altLang="zh-CN" dirty="0"/>
            </a:br>
            <a:r>
              <a:rPr lang="en-US" altLang="zh-CN" dirty="0"/>
              <a:t>  for(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  {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-1]&lt;&lt;1;</a:t>
            </a:r>
            <a:br>
              <a:rPr lang="en-US" altLang="zh-CN" dirty="0"/>
            </a:br>
            <a:r>
              <a:rPr lang="en-US" altLang="zh-CN" dirty="0"/>
              <a:t>    if(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-1]&amp;</a:t>
            </a:r>
            <a:r>
              <a:rPr lang="en-US" altLang="zh-CN" dirty="0" err="1"/>
              <a:t>0x80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   {</a:t>
            </a:r>
            <a:br>
              <a:rPr lang="en-US" altLang="zh-CN" dirty="0"/>
            </a:br>
            <a:r>
              <a:rPr lang="en-US" altLang="zh-CN" dirty="0"/>
              <a:t>     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]^=</a:t>
            </a:r>
            <a:r>
              <a:rPr lang="en-US" altLang="zh-CN" dirty="0" err="1"/>
              <a:t>0x1b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   }</a:t>
            </a:r>
            <a:br>
              <a:rPr lang="en-US" altLang="zh-CN" dirty="0"/>
            </a:br>
            <a:r>
              <a:rPr lang="en-US" altLang="zh-CN" dirty="0"/>
              <a:t>  }</a:t>
            </a:r>
            <a:br>
              <a:rPr lang="en-US" altLang="zh-CN" dirty="0"/>
            </a:br>
            <a:r>
              <a:rPr lang="en-US" altLang="zh-CN" dirty="0"/>
              <a:t> 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  {</a:t>
            </a:r>
            <a:br>
              <a:rPr lang="en-US" altLang="zh-CN" dirty="0"/>
            </a:br>
            <a:r>
              <a:rPr lang="en-US" altLang="zh-CN" dirty="0"/>
              <a:t>    if((a&gt;&gt;</a:t>
            </a:r>
            <a:r>
              <a:rPr lang="en-US" altLang="zh-CN" dirty="0" err="1"/>
              <a:t>i</a:t>
            </a:r>
            <a:r>
              <a:rPr lang="en-US" altLang="zh-CN" dirty="0"/>
              <a:t>)&amp;</a:t>
            </a:r>
            <a:r>
              <a:rPr lang="en-US" altLang="zh-CN" dirty="0" err="1"/>
              <a:t>0x01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   {</a:t>
            </a:r>
            <a:br>
              <a:rPr lang="en-US" altLang="zh-CN" dirty="0"/>
            </a:br>
            <a:r>
              <a:rPr lang="en-US" altLang="zh-CN" dirty="0"/>
              <a:t>      res ^=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dirty="0"/>
              <a:t>    }</a:t>
            </a:r>
            <a:br>
              <a:rPr lang="en-US" altLang="zh-CN" dirty="0"/>
            </a:br>
            <a:r>
              <a:rPr lang="en-US" altLang="zh-CN" dirty="0"/>
              <a:t>  }</a:t>
            </a:r>
            <a:br>
              <a:rPr lang="en-US" altLang="zh-CN" dirty="0"/>
            </a:br>
            <a:r>
              <a:rPr lang="en-US" altLang="zh-CN" dirty="0"/>
              <a:t>  return res;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3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018" y="549563"/>
            <a:ext cx="11157526" cy="6308437"/>
          </a:xfrm>
        </p:spPr>
        <p:txBody>
          <a:bodyPr>
            <a:normAutofit fontScale="55000" lnSpcReduction="20000"/>
          </a:bodyPr>
          <a:lstStyle/>
          <a:p>
            <a:r>
              <a:rPr lang="zh-CN" altLang="zh-CN" dirty="0"/>
              <a:t>这里重点是有限域</a:t>
            </a:r>
            <a:r>
              <a:rPr lang="en-US" altLang="zh-CN" dirty="0"/>
              <a:t>GF(2^8)</a:t>
            </a:r>
            <a:r>
              <a:rPr lang="zh-CN" altLang="zh-CN" dirty="0"/>
              <a:t>上的乘法。采用的算法的原理如下：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  GF(2^8)</a:t>
            </a:r>
            <a:r>
              <a:rPr lang="zh-CN" altLang="zh-CN" dirty="0"/>
              <a:t>中任何数乘</a:t>
            </a:r>
            <a:r>
              <a:rPr lang="en-US" altLang="zh-CN" dirty="0" err="1"/>
              <a:t>0x01</a:t>
            </a:r>
            <a:r>
              <a:rPr lang="zh-CN" altLang="zh-CN" dirty="0"/>
              <a:t>都不变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  GF(2^8)</a:t>
            </a:r>
            <a:r>
              <a:rPr lang="zh-CN" altLang="zh-CN" dirty="0"/>
              <a:t>中计算乘</a:t>
            </a:r>
            <a:r>
              <a:rPr lang="en-US" altLang="zh-CN" dirty="0" err="1"/>
              <a:t>0x02</a:t>
            </a:r>
            <a:r>
              <a:rPr lang="zh-CN" altLang="zh-CN" dirty="0"/>
              <a:t>，可以分两种情况考虑：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(1)</a:t>
            </a:r>
            <a:r>
              <a:rPr lang="zh-CN" altLang="zh-CN" dirty="0"/>
              <a:t>、原数值小于</a:t>
            </a:r>
            <a:r>
              <a:rPr lang="en-US" altLang="zh-CN" dirty="0"/>
              <a:t>(1000 0000)</a:t>
            </a:r>
            <a:r>
              <a:rPr lang="zh-CN" altLang="zh-CN" dirty="0"/>
              <a:t>，即</a:t>
            </a:r>
            <a:r>
              <a:rPr lang="en-US" altLang="zh-CN" dirty="0" err="1"/>
              <a:t>0x80</a:t>
            </a:r>
            <a:r>
              <a:rPr lang="zh-CN" altLang="zh-CN" dirty="0"/>
              <a:t>的时候，乘</a:t>
            </a:r>
            <a:r>
              <a:rPr lang="en-US" altLang="zh-CN" dirty="0"/>
              <a:t>2</a:t>
            </a:r>
            <a:r>
              <a:rPr lang="zh-CN" altLang="zh-CN" dirty="0"/>
              <a:t>后第</a:t>
            </a:r>
            <a:r>
              <a:rPr lang="en-US" altLang="zh-CN" dirty="0"/>
              <a:t>8</a:t>
            </a:r>
            <a:r>
              <a:rPr lang="zh-CN" altLang="zh-CN" dirty="0"/>
              <a:t>个比特不会溢出，那么结果就是原数值左移一位；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(2)</a:t>
            </a:r>
            <a:r>
              <a:rPr lang="zh-CN" altLang="zh-CN" dirty="0"/>
              <a:t>、原数值大于</a:t>
            </a:r>
            <a:r>
              <a:rPr lang="en-US" altLang="zh-CN" dirty="0"/>
              <a:t>(1000 0000)</a:t>
            </a:r>
            <a:r>
              <a:rPr lang="zh-CN" altLang="zh-CN" dirty="0"/>
              <a:t>，即</a:t>
            </a:r>
            <a:r>
              <a:rPr lang="en-US" altLang="zh-CN" dirty="0" err="1"/>
              <a:t>0x80</a:t>
            </a:r>
            <a:r>
              <a:rPr lang="zh-CN" altLang="zh-CN" dirty="0"/>
              <a:t>的时候，乘</a:t>
            </a:r>
            <a:r>
              <a:rPr lang="en-US" altLang="zh-CN" dirty="0"/>
              <a:t>2</a:t>
            </a:r>
            <a:r>
              <a:rPr lang="zh-CN" altLang="zh-CN" dirty="0"/>
              <a:t>后第</a:t>
            </a:r>
            <a:r>
              <a:rPr lang="en-US" altLang="zh-CN" dirty="0"/>
              <a:t>8</a:t>
            </a:r>
            <a:r>
              <a:rPr lang="zh-CN" altLang="zh-CN" dirty="0"/>
              <a:t>个比特会溢出，这样计算：原数值左移一位后</a:t>
            </a:r>
            <a:r>
              <a:rPr lang="en-US" altLang="zh-CN" dirty="0"/>
              <a:t>(</a:t>
            </a:r>
            <a:r>
              <a:rPr lang="zh-CN" altLang="zh-CN" dirty="0"/>
              <a:t>乘</a:t>
            </a:r>
            <a:r>
              <a:rPr lang="en-US" altLang="zh-CN" dirty="0"/>
              <a:t>2)</a:t>
            </a:r>
            <a:r>
              <a:rPr lang="zh-CN" altLang="zh-CN" dirty="0"/>
              <a:t>再除以</a:t>
            </a:r>
            <a:r>
              <a:rPr lang="en-US" altLang="zh-CN" dirty="0"/>
              <a:t>m</a:t>
            </a:r>
            <a:r>
              <a:rPr lang="zh-CN" altLang="zh-CN" dirty="0"/>
              <a:t>（</a:t>
            </a:r>
            <a:r>
              <a:rPr lang="en-US" altLang="zh-CN" dirty="0"/>
              <a:t>x</a:t>
            </a:r>
            <a:r>
              <a:rPr lang="zh-CN" altLang="zh-CN" dirty="0"/>
              <a:t>）</a:t>
            </a:r>
            <a:r>
              <a:rPr lang="en-US" altLang="zh-CN" dirty="0"/>
              <a:t>= </a:t>
            </a:r>
            <a:r>
              <a:rPr lang="en-US" altLang="zh-CN" dirty="0" err="1"/>
              <a:t>x^8+x^4+x^3+x+1</a:t>
            </a:r>
            <a:r>
              <a:rPr lang="zh-CN" altLang="zh-CN" dirty="0"/>
              <a:t>（即为成除以</a:t>
            </a:r>
            <a:r>
              <a:rPr lang="en-US" altLang="zh-CN" dirty="0" err="1"/>
              <a:t>11b</a:t>
            </a:r>
            <a:r>
              <a:rPr lang="zh-CN" altLang="zh-CN" dirty="0"/>
              <a:t>）后的余数。如下图所示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、类似第</a:t>
            </a:r>
            <a:r>
              <a:rPr lang="en-US" altLang="zh-CN" dirty="0"/>
              <a:t>2</a:t>
            </a:r>
            <a:r>
              <a:rPr lang="zh-CN" altLang="zh-CN" dirty="0"/>
              <a:t>点，可以得到</a:t>
            </a:r>
            <a:r>
              <a:rPr lang="en-US" altLang="zh-CN" dirty="0"/>
              <a:t>GF(2^8)</a:t>
            </a:r>
            <a:r>
              <a:rPr lang="zh-CN" altLang="zh-CN" dirty="0"/>
              <a:t>中计算乘</a:t>
            </a:r>
            <a:r>
              <a:rPr lang="en-US" altLang="zh-CN" dirty="0"/>
              <a:t>4</a:t>
            </a:r>
            <a:r>
              <a:rPr lang="zh-CN" altLang="zh-CN" dirty="0"/>
              <a:t>、乘</a:t>
            </a:r>
            <a:r>
              <a:rPr lang="en-US" altLang="zh-CN" dirty="0"/>
              <a:t>8</a:t>
            </a:r>
            <a:r>
              <a:rPr lang="zh-CN" altLang="zh-CN" dirty="0"/>
              <a:t>的结果；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GF(2^8)</a:t>
            </a:r>
            <a:r>
              <a:rPr lang="zh-CN" altLang="zh-CN" dirty="0"/>
              <a:t>中计算乘其它数时，可以表示为乘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的线性组合。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根据以上几点再对有限域</a:t>
            </a:r>
            <a:r>
              <a:rPr lang="en-US" altLang="zh-CN" dirty="0"/>
              <a:t>GF(2^8)</a:t>
            </a:r>
            <a:r>
              <a:rPr lang="zh-CN" altLang="zh-CN" dirty="0"/>
              <a:t>上的乘法源代码进行解释：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unsigned char AES::</a:t>
            </a:r>
            <a:r>
              <a:rPr lang="en-US" altLang="zh-CN" dirty="0" err="1"/>
              <a:t>FFmul</a:t>
            </a:r>
            <a:r>
              <a:rPr lang="en-US" altLang="zh-CN" dirty="0"/>
              <a:t>(unsigned char a, unsigned char b)    //</a:t>
            </a:r>
            <a:r>
              <a:rPr lang="zh-CN" altLang="zh-CN" dirty="0"/>
              <a:t>有限域</a:t>
            </a:r>
            <a:r>
              <a:rPr lang="en-US" altLang="zh-CN" dirty="0"/>
              <a:t>GF(2^8)</a:t>
            </a:r>
            <a:r>
              <a:rPr lang="zh-CN" altLang="zh-CN" dirty="0"/>
              <a:t>上的乘法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unsigned char </a:t>
            </a:r>
            <a:r>
              <a:rPr lang="en-US" altLang="zh-CN" dirty="0" err="1"/>
              <a:t>bw</a:t>
            </a:r>
            <a:r>
              <a:rPr lang="en-US" altLang="zh-CN" dirty="0"/>
              <a:t>[4];</a:t>
            </a:r>
            <a:br>
              <a:rPr lang="en-US" altLang="zh-CN" dirty="0"/>
            </a:br>
            <a:r>
              <a:rPr lang="en-US" altLang="zh-CN" dirty="0"/>
              <a:t>  unsigned char res=0;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bw</a:t>
            </a:r>
            <a:r>
              <a:rPr lang="en-US" altLang="zh-CN" dirty="0"/>
              <a:t>[0] = b;</a:t>
            </a:r>
            <a:br>
              <a:rPr lang="en-US" altLang="zh-CN" dirty="0"/>
            </a:br>
            <a:r>
              <a:rPr lang="en-US" altLang="zh-CN" dirty="0"/>
              <a:t>  for(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      //</a:t>
            </a:r>
            <a:r>
              <a:rPr lang="zh-CN" altLang="zh-CN" dirty="0"/>
              <a:t>循环三次，分别得到参数</a:t>
            </a:r>
            <a:r>
              <a:rPr lang="en-US" altLang="zh-CN" dirty="0"/>
              <a:t>b</a:t>
            </a:r>
            <a:r>
              <a:rPr lang="zh-CN" altLang="zh-CN" dirty="0"/>
              <a:t>乘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后的值，储存到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里面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{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-1]&lt;&lt;1;    //</a:t>
            </a:r>
            <a:r>
              <a:rPr lang="zh-CN" altLang="zh-CN" dirty="0"/>
              <a:t>原数值乘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    if(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-1]&amp;</a:t>
            </a:r>
            <a:r>
              <a:rPr lang="en-US" altLang="zh-CN" dirty="0" err="1"/>
              <a:t>0x80</a:t>
            </a:r>
            <a:r>
              <a:rPr lang="en-US" altLang="zh-CN" dirty="0"/>
              <a:t>)    //</a:t>
            </a:r>
            <a:r>
              <a:rPr lang="zh-CN" altLang="zh-CN" dirty="0"/>
              <a:t>判断原数值是否小于</a:t>
            </a:r>
            <a:r>
              <a:rPr lang="en-US" altLang="zh-CN" dirty="0" err="1"/>
              <a:t>0x80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{</a:t>
            </a:r>
            <a:br>
              <a:rPr lang="en-US" altLang="zh-CN" dirty="0"/>
            </a:br>
            <a:r>
              <a:rPr lang="en-US" altLang="zh-CN" dirty="0"/>
              <a:t>     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]^=</a:t>
            </a:r>
            <a:r>
              <a:rPr lang="en-US" altLang="zh-CN" dirty="0" err="1"/>
              <a:t>0x1b</a:t>
            </a:r>
            <a:r>
              <a:rPr lang="en-US" altLang="zh-CN" dirty="0"/>
              <a:t>;    //</a:t>
            </a:r>
            <a:r>
              <a:rPr lang="zh-CN" altLang="zh-CN" dirty="0"/>
              <a:t>如果大于</a:t>
            </a:r>
            <a:r>
              <a:rPr lang="en-US" altLang="zh-CN" dirty="0" err="1"/>
              <a:t>0x80</a:t>
            </a:r>
            <a:r>
              <a:rPr lang="zh-CN" altLang="zh-CN" dirty="0"/>
              <a:t>的话，减去一个不可约多项式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}</a:t>
            </a:r>
            <a:br>
              <a:rPr lang="en-US" altLang="zh-CN" dirty="0"/>
            </a:br>
            <a:r>
              <a:rPr lang="en-US" altLang="zh-CN" dirty="0"/>
              <a:t>  }</a:t>
            </a:r>
            <a:br>
              <a:rPr lang="en-US" altLang="zh-CN" dirty="0"/>
            </a:br>
            <a:r>
              <a:rPr lang="en-US" altLang="zh-CN" dirty="0"/>
              <a:t> 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  {</a:t>
            </a:r>
            <a:br>
              <a:rPr lang="en-US" altLang="zh-CN" dirty="0"/>
            </a:br>
            <a:r>
              <a:rPr lang="en-US" altLang="zh-CN" dirty="0"/>
              <a:t>    if((a&gt;&gt;</a:t>
            </a:r>
            <a:r>
              <a:rPr lang="en-US" altLang="zh-CN" dirty="0" err="1"/>
              <a:t>i</a:t>
            </a:r>
            <a:r>
              <a:rPr lang="en-US" altLang="zh-CN" dirty="0"/>
              <a:t>)&amp;</a:t>
            </a:r>
            <a:r>
              <a:rPr lang="en-US" altLang="zh-CN" dirty="0" err="1"/>
              <a:t>0x01</a:t>
            </a:r>
            <a:r>
              <a:rPr lang="en-US" altLang="zh-CN" dirty="0"/>
              <a:t>)      //</a:t>
            </a:r>
            <a:r>
              <a:rPr lang="zh-CN" altLang="zh-CN" dirty="0"/>
              <a:t>将参数</a:t>
            </a:r>
            <a:r>
              <a:rPr lang="en-US" altLang="zh-CN" dirty="0"/>
              <a:t>a</a:t>
            </a:r>
            <a:r>
              <a:rPr lang="zh-CN" altLang="zh-CN" dirty="0"/>
              <a:t>的值表示为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的线性组合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{</a:t>
            </a:r>
            <a:br>
              <a:rPr lang="en-US" altLang="zh-CN" dirty="0"/>
            </a:br>
            <a:r>
              <a:rPr lang="en-US" altLang="zh-CN" dirty="0"/>
              <a:t>      res ^= </a:t>
            </a:r>
            <a:r>
              <a:rPr lang="en-US" altLang="zh-CN" dirty="0" err="1"/>
              <a:t>bw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dirty="0"/>
              <a:t>    }</a:t>
            </a:r>
            <a:br>
              <a:rPr lang="en-US" altLang="zh-CN" dirty="0"/>
            </a:br>
            <a:r>
              <a:rPr lang="en-US" altLang="zh-CN" dirty="0"/>
              <a:t>  }</a:t>
            </a:r>
            <a:br>
              <a:rPr lang="en-US" altLang="zh-CN" dirty="0"/>
            </a:br>
            <a:r>
              <a:rPr lang="en-US" altLang="zh-CN" dirty="0"/>
              <a:t>  return res;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8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算法思想（来自香农）：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一：</a:t>
            </a:r>
            <a:r>
              <a:rPr lang="zh-CN" altLang="en-US" dirty="0" smtClean="0"/>
              <a:t>扩散  即把密钥的影响扩散到整个加密的矩阵</a:t>
            </a:r>
            <a:endParaRPr lang="en-US" altLang="zh-CN" dirty="0" smtClean="0"/>
          </a:p>
          <a:p>
            <a:r>
              <a:rPr lang="zh-CN" altLang="en-US" dirty="0" smtClean="0"/>
              <a:t>二：</a:t>
            </a:r>
            <a:r>
              <a:rPr lang="zh-CN" altLang="en-US" dirty="0" smtClean="0"/>
              <a:t>混淆  即使加密难以逆转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技术分享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82" y="-83127"/>
            <a:ext cx="5518682" cy="72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4629056" y="1293474"/>
            <a:ext cx="905164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629056" y="1746056"/>
            <a:ext cx="905164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629056" y="2198638"/>
            <a:ext cx="905164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629056" y="2623127"/>
            <a:ext cx="905164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墨迹 18"/>
              <p14:cNvContentPartPr/>
              <p14:nvPr/>
            </p14:nvContentPartPr>
            <p14:xfrm>
              <a:off x="5911164" y="1329884"/>
              <a:ext cx="416160" cy="168156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2884" y="1321604"/>
                <a:ext cx="432720" cy="16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墨迹 21"/>
              <p14:cNvContentPartPr/>
              <p14:nvPr/>
            </p14:nvContentPartPr>
            <p14:xfrm>
              <a:off x="5837364" y="5144804"/>
              <a:ext cx="674640" cy="123804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9084" y="5136524"/>
                <a:ext cx="691200" cy="1254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/>
          <p:cNvSpPr txBox="1"/>
          <p:nvPr/>
        </p:nvSpPr>
        <p:spPr>
          <a:xfrm>
            <a:off x="997461" y="1746056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图为</a:t>
            </a:r>
            <a:r>
              <a:rPr lang="en-US" altLang="zh-CN" sz="2000" dirty="0" err="1" smtClean="0"/>
              <a:t>aes</a:t>
            </a:r>
            <a:r>
              <a:rPr lang="zh-CN" altLang="en-US" sz="2000" dirty="0" smtClean="0"/>
              <a:t>加密和解密过程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容易看出，整个流程中分</a:t>
            </a:r>
            <a:endParaRPr lang="en-US" altLang="zh-CN" sz="2000" dirty="0" smtClean="0"/>
          </a:p>
          <a:p>
            <a:r>
              <a:rPr lang="zh-CN" altLang="en-US" sz="2000" dirty="0" smtClean="0"/>
              <a:t>五类操作：</a:t>
            </a:r>
            <a:endParaRPr lang="en-US" altLang="zh-CN" sz="2000" dirty="0" smtClean="0"/>
          </a:p>
          <a:p>
            <a:r>
              <a:rPr lang="zh-CN" altLang="en-US" sz="2000" dirty="0" smtClean="0"/>
              <a:t>一，字节代替及其逆变换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二，行移位及其逆变换；</a:t>
            </a:r>
            <a:endParaRPr lang="en-US" altLang="zh-CN" sz="2000" dirty="0" smtClean="0"/>
          </a:p>
          <a:p>
            <a:r>
              <a:rPr lang="zh-CN" altLang="en-US" sz="2000" dirty="0" smtClean="0"/>
              <a:t>三，列混淆</a:t>
            </a:r>
            <a:r>
              <a:rPr lang="zh-CN" altLang="en-US" sz="2000" dirty="0"/>
              <a:t>及其逆变换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四，轮密钥加</a:t>
            </a:r>
            <a:r>
              <a:rPr lang="zh-CN" altLang="en-US" sz="2000" dirty="0"/>
              <a:t>及其逆变换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五，密钥扩展</a:t>
            </a:r>
            <a:r>
              <a:rPr lang="zh-CN" altLang="en-US" sz="2000" dirty="0"/>
              <a:t>。</a:t>
            </a:r>
          </a:p>
        </p:txBody>
      </p:sp>
      <p:sp>
        <p:nvSpPr>
          <p:cNvPr id="11" name="右箭头 10"/>
          <p:cNvSpPr/>
          <p:nvPr/>
        </p:nvSpPr>
        <p:spPr>
          <a:xfrm>
            <a:off x="6610256" y="319038"/>
            <a:ext cx="905164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r>
              <a:rPr lang="zh-CN" altLang="en-US" dirty="0" smtClean="0"/>
              <a:t>代替（</a:t>
            </a:r>
            <a:r>
              <a:rPr lang="zh-CN" altLang="en-US" dirty="0" smtClean="0"/>
              <a:t>打表即可）</a:t>
            </a:r>
            <a:endParaRPr lang="zh-CN" altLang="en-US" dirty="0"/>
          </a:p>
        </p:txBody>
      </p:sp>
      <p:pic>
        <p:nvPicPr>
          <p:cNvPr id="2050" name="Picture 2" descr="技术分享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0" y="2090476"/>
            <a:ext cx="5627171" cy="372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技术分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1" y="2090476"/>
            <a:ext cx="5587008" cy="372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38200" y="1444145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字节替代，即对所有字节做十六进制的映射，把所有字节换成其十六进制在沙盒中对应的字节</a:t>
            </a:r>
            <a:endParaRPr lang="en-US" altLang="zh-CN" dirty="0" smtClean="0"/>
          </a:p>
          <a:p>
            <a:r>
              <a:rPr lang="zh-CN" altLang="en-US" dirty="0" smtClean="0"/>
              <a:t>这样，仅需要两个表就能完成字节的替换，来达到混淆的目的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9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709" y="586799"/>
            <a:ext cx="11076709" cy="780183"/>
          </a:xfrm>
        </p:spPr>
        <p:txBody>
          <a:bodyPr>
            <a:normAutofit/>
          </a:bodyPr>
          <a:lstStyle/>
          <a:p>
            <a:r>
              <a:rPr lang="zh-CN" altLang="en-US" b="1" dirty="0"/>
              <a:t>行</a:t>
            </a:r>
            <a:r>
              <a:rPr lang="zh-CN" altLang="en-US" b="1" dirty="0" smtClean="0"/>
              <a:t>移位（字节左移</a:t>
            </a:r>
            <a:r>
              <a:rPr lang="nn-NO" altLang="zh-CN" dirty="0" smtClean="0"/>
              <a:t>state</a:t>
            </a:r>
            <a:r>
              <a:rPr lang="nn-NO" altLang="zh-CN" dirty="0"/>
              <a:t>’[i][j] = state[i][(j+i)%4]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pic>
        <p:nvPicPr>
          <p:cNvPr id="3074" name="Picture 2" descr="技术分享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7" y="1819997"/>
            <a:ext cx="9862112" cy="36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94327" y="5717804"/>
            <a:ext cx="890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即除了第一行，其他几行位置分别左移动</a:t>
            </a:r>
            <a:r>
              <a:rPr lang="en-US" altLang="zh-CN" dirty="0" smtClean="0"/>
              <a:t>1</a:t>
            </a:r>
            <a:r>
              <a:rPr lang="en-US" altLang="zh-CN" dirty="0" smtClean="0"/>
              <a:t>,2,3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逆</a:t>
            </a:r>
            <a:r>
              <a:rPr lang="zh-CN" altLang="en-US" dirty="0" smtClean="0"/>
              <a:t>则用：</a:t>
            </a:r>
            <a:r>
              <a:rPr lang="nn-NO" altLang="zh-CN" dirty="0" smtClean="0"/>
              <a:t>state</a:t>
            </a:r>
            <a:r>
              <a:rPr lang="nn-NO" altLang="zh-CN" dirty="0"/>
              <a:t>’[i][j] = state[i][(4+j-i)%4]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0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列</a:t>
            </a:r>
            <a:r>
              <a:rPr lang="zh-CN" altLang="en-US" b="1" dirty="0" smtClean="0"/>
              <a:t>混淆</a:t>
            </a:r>
            <a:endParaRPr lang="zh-CN" altLang="en-US" dirty="0"/>
          </a:p>
        </p:txBody>
      </p:sp>
      <p:pic>
        <p:nvPicPr>
          <p:cNvPr id="4100" name="Picture 4" descr="技术分享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8" y="1394693"/>
            <a:ext cx="5882274" cy="20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技术分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8" y="3938874"/>
            <a:ext cx="5882274" cy="20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技术分享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6" y="3126982"/>
            <a:ext cx="4608945" cy="11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41710" y="1027906"/>
            <a:ext cx="5142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列混淆是利用</a:t>
            </a: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en-US" dirty="0"/>
              <a:t>域上算术特性的一个代替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矩阵只需左乘一个矩阵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，得到一个新的混淆后</a:t>
            </a:r>
            <a:endParaRPr lang="en-US" altLang="zh-CN" dirty="0" smtClean="0"/>
          </a:p>
          <a:p>
            <a:r>
              <a:rPr lang="zh-CN" altLang="en-US" dirty="0" smtClean="0"/>
              <a:t>的矩阵</a:t>
            </a:r>
            <a:endParaRPr lang="en-US" altLang="zh-CN" dirty="0" smtClean="0"/>
          </a:p>
          <a:p>
            <a:r>
              <a:rPr lang="zh-CN" altLang="en-US" dirty="0" smtClean="0"/>
              <a:t>而逆运算中，混淆后的矩阵只要左乘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的逆矩阵，</a:t>
            </a:r>
            <a:endParaRPr lang="en-US" altLang="zh-CN" dirty="0" smtClean="0"/>
          </a:p>
          <a:p>
            <a:r>
              <a:rPr lang="zh-CN" altLang="en-US" dirty="0" smtClean="0"/>
              <a:t>便可以得到原来的矩阵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3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轮</a:t>
            </a:r>
            <a:r>
              <a:rPr lang="zh-CN" altLang="en-US" b="1" dirty="0"/>
              <a:t>密码</a:t>
            </a:r>
            <a:r>
              <a:rPr lang="zh-CN" altLang="en-US" b="1" dirty="0" smtClean="0"/>
              <a:t>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加密过程中，每轮的输入与轮密钥异或一次</a:t>
            </a:r>
          </a:p>
        </p:txBody>
      </p:sp>
    </p:spTree>
    <p:extLst>
      <p:ext uri="{BB962C8B-B14F-4D97-AF65-F5344CB8AC3E}">
        <p14:creationId xmlns:p14="http://schemas.microsoft.com/office/powerpoint/2010/main" val="12949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545" y="20226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密钥扩展</a:t>
            </a:r>
            <a:endParaRPr lang="zh-CN" altLang="en-US" dirty="0"/>
          </a:p>
        </p:txBody>
      </p:sp>
      <p:pic>
        <p:nvPicPr>
          <p:cNvPr id="5122" name="Picture 2" descr="技术分享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5" y="1628981"/>
            <a:ext cx="4263321" cy="42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708072" y="1136072"/>
            <a:ext cx="6234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</a:t>
            </a:r>
            <a:r>
              <a:rPr lang="zh-CN" altLang="en-US" dirty="0"/>
              <a:t>扩展过程说明：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)  </a:t>
            </a:r>
            <a:r>
              <a:rPr lang="zh-CN" altLang="en-US" dirty="0"/>
              <a:t>将初始密钥以列为主，转化为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32 bits</a:t>
            </a:r>
            <a:r>
              <a:rPr lang="zh-CN" altLang="en-US" dirty="0"/>
              <a:t>的字，分别记为</a:t>
            </a:r>
            <a:r>
              <a:rPr lang="en-US" altLang="zh-CN" dirty="0"/>
              <a:t>w[0…3]</a:t>
            </a:r>
            <a:r>
              <a:rPr lang="zh-CN" altLang="en-US" dirty="0"/>
              <a:t>；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)  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3)</a:t>
            </a:r>
            <a:r>
              <a:rPr lang="zh-CN" altLang="en-US" dirty="0" smtClean="0"/>
              <a:t>方式</a:t>
            </a:r>
            <a:r>
              <a:rPr lang="zh-CN" altLang="en-US" dirty="0"/>
              <a:t>，依次求解</a:t>
            </a:r>
            <a:r>
              <a:rPr lang="en-US" altLang="zh-CN" dirty="0"/>
              <a:t>w[j]</a:t>
            </a:r>
            <a:r>
              <a:rPr lang="zh-CN" altLang="en-US" dirty="0"/>
              <a:t>，其中</a:t>
            </a:r>
            <a:r>
              <a:rPr lang="en-US" altLang="zh-CN" dirty="0"/>
              <a:t>j</a:t>
            </a:r>
            <a:r>
              <a:rPr lang="zh-CN" altLang="en-US" dirty="0"/>
              <a:t>是整数并且属于</a:t>
            </a:r>
            <a:r>
              <a:rPr lang="en-US" altLang="zh-CN" dirty="0"/>
              <a:t>[4,43]</a:t>
            </a:r>
            <a:r>
              <a:rPr lang="zh-CN" altLang="en-US" dirty="0"/>
              <a:t>；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)  </a:t>
            </a:r>
            <a:r>
              <a:rPr lang="zh-CN" altLang="en-US" dirty="0"/>
              <a:t>若</a:t>
            </a:r>
            <a:r>
              <a:rPr lang="en-US" altLang="zh-CN" dirty="0" err="1"/>
              <a:t>j%4</a:t>
            </a:r>
            <a:r>
              <a:rPr lang="en-US" altLang="zh-CN" dirty="0"/>
              <a:t>=0,</a:t>
            </a:r>
            <a:r>
              <a:rPr lang="zh-CN" altLang="en-US" dirty="0"/>
              <a:t>则</a:t>
            </a:r>
            <a:r>
              <a:rPr lang="en-US" altLang="zh-CN" dirty="0"/>
              <a:t>w[j]=w[j-4]⊕g(w[j-1]),</a:t>
            </a:r>
            <a:r>
              <a:rPr lang="zh-CN" altLang="en-US" dirty="0"/>
              <a:t>否则</a:t>
            </a:r>
            <a:r>
              <a:rPr lang="en-US" altLang="zh-CN" dirty="0"/>
              <a:t>w[j]=w[j-4]⊕w[j-1]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函数</a:t>
            </a:r>
            <a:r>
              <a:rPr lang="en-US" altLang="zh-CN" dirty="0"/>
              <a:t>g</a:t>
            </a:r>
            <a:r>
              <a:rPr lang="zh-CN" altLang="en-US" dirty="0"/>
              <a:t>的流程说明：</a:t>
            </a:r>
          </a:p>
          <a:p>
            <a:r>
              <a:rPr lang="en-US" altLang="zh-CN" dirty="0" smtClean="0"/>
              <a:t>4</a:t>
            </a:r>
            <a:r>
              <a:rPr lang="en-US" altLang="zh-CN" dirty="0"/>
              <a:t>)  </a:t>
            </a:r>
            <a:r>
              <a:rPr lang="zh-CN" altLang="en-US" dirty="0"/>
              <a:t>将</a:t>
            </a:r>
            <a:r>
              <a:rPr lang="en-US" altLang="zh-CN" dirty="0"/>
              <a:t>w</a:t>
            </a:r>
            <a:r>
              <a:rPr lang="zh-CN" altLang="en-US" dirty="0"/>
              <a:t>循环左移一个字节；</a:t>
            </a:r>
          </a:p>
          <a:p>
            <a:r>
              <a:rPr lang="en-US" altLang="zh-CN" dirty="0" smtClean="0"/>
              <a:t>5</a:t>
            </a:r>
            <a:r>
              <a:rPr lang="en-US" altLang="zh-CN" dirty="0"/>
              <a:t>)  </a:t>
            </a:r>
            <a:r>
              <a:rPr lang="zh-CN" altLang="en-US" dirty="0"/>
              <a:t>分别对每个字节按</a:t>
            </a:r>
            <a:r>
              <a:rPr lang="en-US" altLang="zh-CN" dirty="0"/>
              <a:t>S</a:t>
            </a:r>
            <a:r>
              <a:rPr lang="zh-CN" altLang="en-US" dirty="0"/>
              <a:t>盒进行映射；</a:t>
            </a:r>
          </a:p>
          <a:p>
            <a:r>
              <a:rPr lang="en-US" altLang="zh-CN" dirty="0" smtClean="0"/>
              <a:t>6</a:t>
            </a:r>
            <a:r>
              <a:rPr lang="en-US" altLang="zh-CN" dirty="0"/>
              <a:t>)  </a:t>
            </a:r>
            <a:r>
              <a:rPr lang="zh-CN" altLang="en-US" dirty="0"/>
              <a:t>与</a:t>
            </a:r>
            <a:r>
              <a:rPr lang="en-US" altLang="zh-CN" dirty="0"/>
              <a:t>32 bits</a:t>
            </a:r>
            <a:r>
              <a:rPr lang="zh-CN" altLang="en-US" dirty="0"/>
              <a:t>的常量（</a:t>
            </a:r>
            <a:r>
              <a:rPr lang="en-US" altLang="zh-CN" dirty="0"/>
              <a:t>RC[j/4],0,0,0</a:t>
            </a:r>
            <a:r>
              <a:rPr lang="zh-CN" altLang="en-US" dirty="0"/>
              <a:t>）进行异或，</a:t>
            </a:r>
            <a:r>
              <a:rPr lang="en-US" altLang="zh-CN" dirty="0"/>
              <a:t>RC</a:t>
            </a:r>
            <a:r>
              <a:rPr lang="zh-CN" altLang="en-US" dirty="0"/>
              <a:t>是一个一维数组，其值如下。（</a:t>
            </a:r>
            <a:r>
              <a:rPr lang="en-US" altLang="zh-CN" dirty="0"/>
              <a:t>RC</a:t>
            </a:r>
            <a:r>
              <a:rPr lang="zh-CN" altLang="en-US" dirty="0"/>
              <a:t>的值只需要有</a:t>
            </a:r>
            <a:r>
              <a:rPr lang="en-US" altLang="zh-CN" dirty="0"/>
              <a:t>10</a:t>
            </a:r>
            <a:r>
              <a:rPr lang="zh-CN" altLang="en-US" dirty="0"/>
              <a:t>个，而此处用了</a:t>
            </a:r>
            <a:r>
              <a:rPr lang="en-US" altLang="zh-CN" dirty="0"/>
              <a:t>11</a:t>
            </a:r>
            <a:r>
              <a:rPr lang="zh-CN" altLang="en-US" dirty="0"/>
              <a:t>个，实际上</a:t>
            </a:r>
            <a:r>
              <a:rPr lang="en-US" altLang="zh-CN" dirty="0"/>
              <a:t>RC[0]</a:t>
            </a:r>
            <a:r>
              <a:rPr lang="zh-CN" altLang="en-US" dirty="0"/>
              <a:t>在运算中没有用到，增加</a:t>
            </a:r>
            <a:r>
              <a:rPr lang="en-US" altLang="zh-CN" dirty="0"/>
              <a:t>RC[0]</a:t>
            </a:r>
            <a:r>
              <a:rPr lang="zh-CN" altLang="en-US" dirty="0"/>
              <a:t>是为了便于程序中用数组表示。由于</a:t>
            </a:r>
            <a:r>
              <a:rPr lang="en-US" altLang="zh-CN" dirty="0"/>
              <a:t>j</a:t>
            </a:r>
            <a:r>
              <a:rPr lang="zh-CN" altLang="en-US" dirty="0"/>
              <a:t>的最小取值是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j/4</a:t>
            </a:r>
            <a:r>
              <a:rPr lang="zh-CN" altLang="en-US" dirty="0"/>
              <a:t>的最小取值则是</a:t>
            </a:r>
            <a:r>
              <a:rPr lang="en-US" altLang="zh-CN" dirty="0"/>
              <a:t>1</a:t>
            </a:r>
            <a:r>
              <a:rPr lang="zh-CN" altLang="en-US" dirty="0"/>
              <a:t>，因此不会产生错误。）</a:t>
            </a:r>
          </a:p>
          <a:p>
            <a:r>
              <a:rPr lang="en-US" altLang="zh-CN" dirty="0" smtClean="0"/>
              <a:t>RC </a:t>
            </a:r>
            <a:r>
              <a:rPr lang="en-US" altLang="zh-CN" dirty="0"/>
              <a:t>= {00, 01, 02, 04, 08, 10, 20, 40, 80, </a:t>
            </a:r>
            <a:r>
              <a:rPr lang="en-US" altLang="zh-CN" dirty="0" err="1"/>
              <a:t>1B</a:t>
            </a:r>
            <a:r>
              <a:rPr lang="en-US" altLang="zh-CN" dirty="0"/>
              <a:t>, 36}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bos.wenku.bdimg.com/v1/docconvert7323/wk/ef420717977899a8ad89510ad67e5992/0.png?responseCacheControl=max-age%3D3888000&amp;responseExpires=Fri%2C%2009%20Dec%202016%2012%3A02%3A32%20%2B0800&amp;authorization=bce-auth-v1%2Ffa1126e91489401fa7cc85045ce7179e%2F2016-10-25T04%3A02%3A32Z%2F3600%2Fhost%2F9b0fda3b23cbf555672ea6888aad71c987689783846d80a70f574a19f653aada&amp;x-bce-range=102518-161024&amp;token=6b087e2f10dfb19c11c6fc7fffaa5d0bde599c5556b0c2e7798c7857b5b9cec1&amp;expire=2016-10-25T05:02:32Z"/>
          <p:cNvSpPr>
            <a:spLocks noChangeAspect="1" noChangeArrowheads="1"/>
          </p:cNvSpPr>
          <p:nvPr/>
        </p:nvSpPr>
        <p:spPr bwMode="auto">
          <a:xfrm>
            <a:off x="155574" y="-144463"/>
            <a:ext cx="2883189" cy="28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9" y="1297136"/>
            <a:ext cx="5732700" cy="3000160"/>
          </a:xfrm>
          <a:prstGeom prst="rect">
            <a:avLst/>
          </a:prstGeom>
        </p:spPr>
      </p:pic>
      <p:sp>
        <p:nvSpPr>
          <p:cNvPr id="6" name="AutoShape 4" descr="http://bos.wenku.bdimg.com/v1/docconvert7323/wk/ef420717977899a8ad89510ad67e5992/0.png?responseCacheControl=max-age%3D3888000&amp;responseExpires=Fri%2C%2009%20Dec%202016%2012%3A02%3A32%20%2B0800&amp;authorization=bce-auth-v1%2Ffa1126e91489401fa7cc85045ce7179e%2F2016-10-25T04%3A02%3A32Z%2F3600%2Fhost%2F9b0fda3b23cbf555672ea6888aad71c987689783846d80a70f574a19f653aada&amp;x-bce-range=102518-161024&amp;token=6b087e2f10dfb19c11c6fc7fffaa5d0bde599c5556b0c2e7798c7857b5b9cec1&amp;expire=2016-10-25T05:02:32Z"/>
          <p:cNvSpPr>
            <a:spLocks noChangeAspect="1" noChangeArrowheads="1"/>
          </p:cNvSpPr>
          <p:nvPr/>
        </p:nvSpPr>
        <p:spPr bwMode="auto">
          <a:xfrm>
            <a:off x="155575" y="-144463"/>
            <a:ext cx="485977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64" y="1409617"/>
            <a:ext cx="5809015" cy="28876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3067" y="650805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另外需要注意的是，在列混淆中，乘法对应的是有限域内的乘法</a:t>
            </a:r>
            <a:endParaRPr lang="en-US" altLang="zh-CN" dirty="0" smtClean="0"/>
          </a:p>
          <a:p>
            <a:r>
              <a:rPr lang="zh-CN" altLang="en-US" dirty="0" smtClean="0"/>
              <a:t>，对应着多项式的运算，之前没细讲，这里重新认识一下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8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338</Words>
  <Application>Microsoft Office PowerPoint</Application>
  <PresentationFormat>宽屏</PresentationFormat>
  <Paragraphs>46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Aes的算法过程</vt:lpstr>
      <vt:lpstr>算法思想（来自香农）：</vt:lpstr>
      <vt:lpstr>PowerPoint 演示文稿</vt:lpstr>
      <vt:lpstr>字节代替（打表即可）</vt:lpstr>
      <vt:lpstr>行移位（字节左移state’[i][j] = state[i][(j+i)%4]）</vt:lpstr>
      <vt:lpstr>列混淆</vt:lpstr>
      <vt:lpstr>轮密码加</vt:lpstr>
      <vt:lpstr>密钥扩展</vt:lpstr>
      <vt:lpstr>PowerPoint 演示文稿</vt:lpstr>
      <vt:lpstr>列扩展的代码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Aes的算法过程</dc:title>
  <dc:creator>张雨楠</dc:creator>
  <cp:lastModifiedBy>张雨楠</cp:lastModifiedBy>
  <cp:revision>10</cp:revision>
  <dcterms:created xsi:type="dcterms:W3CDTF">2016-10-25T03:24:22Z</dcterms:created>
  <dcterms:modified xsi:type="dcterms:W3CDTF">2016-11-04T17:54:03Z</dcterms:modified>
</cp:coreProperties>
</file>