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8" r:id="rId3"/>
    <p:sldId id="270" r:id="rId4"/>
    <p:sldId id="283" r:id="rId5"/>
    <p:sldId id="271" r:id="rId6"/>
    <p:sldId id="272" r:id="rId7"/>
    <p:sldId id="274" r:id="rId8"/>
    <p:sldId id="269" r:id="rId9"/>
    <p:sldId id="275" r:id="rId10"/>
    <p:sldId id="277" r:id="rId11"/>
    <p:sldId id="279" r:id="rId12"/>
    <p:sldId id="281" r:id="rId13"/>
    <p:sldId id="282" r:id="rId14"/>
    <p:sldId id="262"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84"/>
    <p:restoredTop sz="75034" autoAdjust="0"/>
  </p:normalViewPr>
  <p:slideViewPr>
    <p:cSldViewPr snapToGrid="0" snapToObjects="1">
      <p:cViewPr varScale="1">
        <p:scale>
          <a:sx n="94" d="100"/>
          <a:sy n="94" d="100"/>
        </p:scale>
        <p:origin x="12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F157-87DC-0E4F-AE59-82CF37FD8549}" type="datetimeFigureOut">
              <a:rPr lang="en-US" smtClean="0"/>
              <a:t>8/13/21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C22A9-E09B-E64E-B0D4-BA28AA438C97}" type="slidenum">
              <a:rPr lang="en-US" smtClean="0"/>
              <a:t>‹#›</a:t>
            </a:fld>
            <a:endParaRPr lang="en-US"/>
          </a:p>
        </p:txBody>
      </p:sp>
    </p:spTree>
    <p:extLst>
      <p:ext uri="{BB962C8B-B14F-4D97-AF65-F5344CB8AC3E}">
        <p14:creationId xmlns:p14="http://schemas.microsoft.com/office/powerpoint/2010/main" val="120031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2C22A9-E09B-E64E-B0D4-BA28AA438C97}" type="slidenum">
              <a:rPr lang="en-US" smtClean="0"/>
              <a:t>1</a:t>
            </a:fld>
            <a:endParaRPr lang="en-US"/>
          </a:p>
        </p:txBody>
      </p:sp>
    </p:spTree>
    <p:extLst>
      <p:ext uri="{BB962C8B-B14F-4D97-AF65-F5344CB8AC3E}">
        <p14:creationId xmlns:p14="http://schemas.microsoft.com/office/powerpoint/2010/main" val="1546324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is similar to single particle in a flat potential. </a:t>
            </a:r>
          </a:p>
        </p:txBody>
      </p:sp>
      <p:sp>
        <p:nvSpPr>
          <p:cNvPr id="4" name="Slide Number Placeholder 3"/>
          <p:cNvSpPr>
            <a:spLocks noGrp="1"/>
          </p:cNvSpPr>
          <p:nvPr>
            <p:ph type="sldNum" sz="quarter" idx="5"/>
          </p:nvPr>
        </p:nvSpPr>
        <p:spPr/>
        <p:txBody>
          <a:bodyPr/>
          <a:lstStyle/>
          <a:p>
            <a:fld id="{092C22A9-E09B-E64E-B0D4-BA28AA438C97}" type="slidenum">
              <a:rPr lang="en-US" smtClean="0"/>
              <a:t>10</a:t>
            </a:fld>
            <a:endParaRPr lang="en-US"/>
          </a:p>
        </p:txBody>
      </p:sp>
    </p:spTree>
    <p:extLst>
      <p:ext uri="{BB962C8B-B14F-4D97-AF65-F5344CB8AC3E}">
        <p14:creationId xmlns:p14="http://schemas.microsoft.com/office/powerpoint/2010/main" val="3341178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2C22A9-E09B-E64E-B0D4-BA28AA438C97}" type="slidenum">
              <a:rPr lang="en-US" smtClean="0"/>
              <a:t>11</a:t>
            </a:fld>
            <a:endParaRPr lang="en-US"/>
          </a:p>
        </p:txBody>
      </p:sp>
    </p:spTree>
    <p:extLst>
      <p:ext uri="{BB962C8B-B14F-4D97-AF65-F5344CB8AC3E}">
        <p14:creationId xmlns:p14="http://schemas.microsoft.com/office/powerpoint/2010/main" val="3246773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Positional autocorrelation function of a 1 particle without memory, is strictly a decaying exponential. As more particles are added, the position that is explored by each of the particles becomes more confined causing the correlation function to decay at more different timescales.</a:t>
            </a:r>
          </a:p>
        </p:txBody>
      </p:sp>
      <p:sp>
        <p:nvSpPr>
          <p:cNvPr id="4" name="Slide Number Placeholder 3"/>
          <p:cNvSpPr>
            <a:spLocks noGrp="1"/>
          </p:cNvSpPr>
          <p:nvPr>
            <p:ph type="sldNum" sz="quarter" idx="5"/>
          </p:nvPr>
        </p:nvSpPr>
        <p:spPr/>
        <p:txBody>
          <a:bodyPr/>
          <a:lstStyle/>
          <a:p>
            <a:fld id="{092C22A9-E09B-E64E-B0D4-BA28AA438C97}" type="slidenum">
              <a:rPr lang="en-US" smtClean="0"/>
              <a:t>12</a:t>
            </a:fld>
            <a:endParaRPr lang="en-US"/>
          </a:p>
        </p:txBody>
      </p:sp>
    </p:spTree>
    <p:extLst>
      <p:ext uri="{BB962C8B-B14F-4D97-AF65-F5344CB8AC3E}">
        <p14:creationId xmlns:p14="http://schemas.microsoft.com/office/powerpoint/2010/main" val="951310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shown that using the GLE, the memory kernel can be extracted using the following equation where the hat represents the </a:t>
            </a:r>
            <a:r>
              <a:rPr lang="en-US" dirty="0" err="1"/>
              <a:t>laplace</a:t>
            </a:r>
            <a:r>
              <a:rPr lang="en-US" dirty="0"/>
              <a:t> transform of the given function</a:t>
            </a:r>
          </a:p>
        </p:txBody>
      </p:sp>
      <p:sp>
        <p:nvSpPr>
          <p:cNvPr id="4" name="Slide Number Placeholder 3"/>
          <p:cNvSpPr>
            <a:spLocks noGrp="1"/>
          </p:cNvSpPr>
          <p:nvPr>
            <p:ph type="sldNum" sz="quarter" idx="5"/>
          </p:nvPr>
        </p:nvSpPr>
        <p:spPr/>
        <p:txBody>
          <a:bodyPr/>
          <a:lstStyle/>
          <a:p>
            <a:fld id="{092C22A9-E09B-E64E-B0D4-BA28AA438C97}" type="slidenum">
              <a:rPr lang="en-US" smtClean="0"/>
              <a:t>13</a:t>
            </a:fld>
            <a:endParaRPr lang="en-US"/>
          </a:p>
        </p:txBody>
      </p:sp>
    </p:spTree>
    <p:extLst>
      <p:ext uri="{BB962C8B-B14F-4D97-AF65-F5344CB8AC3E}">
        <p14:creationId xmlns:p14="http://schemas.microsoft.com/office/powerpoint/2010/main" val="421564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shown that using the GLE, the memory kernel can be extracted using the following equation where the hat represents the </a:t>
            </a:r>
            <a:r>
              <a:rPr lang="en-US" dirty="0" err="1"/>
              <a:t>laplace</a:t>
            </a:r>
            <a:r>
              <a:rPr lang="en-US" dirty="0"/>
              <a:t> transform of the given function</a:t>
            </a:r>
          </a:p>
        </p:txBody>
      </p:sp>
      <p:sp>
        <p:nvSpPr>
          <p:cNvPr id="4" name="Slide Number Placeholder 3"/>
          <p:cNvSpPr>
            <a:spLocks noGrp="1"/>
          </p:cNvSpPr>
          <p:nvPr>
            <p:ph type="sldNum" sz="quarter" idx="5"/>
          </p:nvPr>
        </p:nvSpPr>
        <p:spPr/>
        <p:txBody>
          <a:bodyPr/>
          <a:lstStyle/>
          <a:p>
            <a:fld id="{092C22A9-E09B-E64E-B0D4-BA28AA438C97}" type="slidenum">
              <a:rPr lang="en-US" smtClean="0"/>
              <a:t>15</a:t>
            </a:fld>
            <a:endParaRPr lang="en-US"/>
          </a:p>
        </p:txBody>
      </p:sp>
    </p:spTree>
    <p:extLst>
      <p:ext uri="{BB962C8B-B14F-4D97-AF65-F5344CB8AC3E}">
        <p14:creationId xmlns:p14="http://schemas.microsoft.com/office/powerpoint/2010/main" val="122645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has been a lot of research done on single molecule experiment, Dr. Makarov, my advisor has done extensive research on this topic. There are two </a:t>
            </a:r>
            <a:r>
              <a:rPr lang="en-US" dirty="0" err="1"/>
              <a:t>interpareton</a:t>
            </a:r>
            <a:r>
              <a:rPr lang="en-US" dirty="0"/>
              <a:t> in single molecule dynamics: transition state theory and </a:t>
            </a:r>
            <a:r>
              <a:rPr lang="en-US" dirty="0" err="1"/>
              <a:t>kramers</a:t>
            </a:r>
            <a:r>
              <a:rPr lang="en-US" dirty="0"/>
              <a:t> theory. </a:t>
            </a:r>
            <a:r>
              <a:rPr lang="en-US" dirty="0" err="1"/>
              <a:t>Transtation</a:t>
            </a:r>
            <a:r>
              <a:rPr lang="en-US" dirty="0"/>
              <a:t> state assumes that the molecule will precede to the product if it reaches the </a:t>
            </a:r>
            <a:r>
              <a:rPr lang="en-US" dirty="0" err="1"/>
              <a:t>transtition</a:t>
            </a:r>
            <a:r>
              <a:rPr lang="en-US" dirty="0"/>
              <a:t> state region. While </a:t>
            </a:r>
            <a:r>
              <a:rPr lang="en-US" dirty="0" err="1"/>
              <a:t>kramers</a:t>
            </a:r>
            <a:r>
              <a:rPr lang="en-US" dirty="0"/>
              <a:t> theory states that the dynamics should be </a:t>
            </a:r>
            <a:r>
              <a:rPr lang="en-US" dirty="0" err="1"/>
              <a:t>Browian</a:t>
            </a:r>
            <a:r>
              <a:rPr lang="en-US" dirty="0"/>
              <a:t> motion, where a friction term and a random </a:t>
            </a:r>
            <a:r>
              <a:rPr lang="en-US" dirty="0" err="1"/>
              <a:t>gassuain</a:t>
            </a:r>
            <a:r>
              <a:rPr lang="en-US" dirty="0"/>
              <a:t> term which is produced by thermal noise can cause the molecule to either go back to its reactant state or the produce state. This theory is what we investigated and Langevin equation was used. This is strictly a Markov process which means no memory is involved. The particle moves due to its current state and position at its current time. This can be described using the </a:t>
            </a:r>
            <a:r>
              <a:rPr lang="en-US" dirty="0" err="1"/>
              <a:t>Langeqin</a:t>
            </a:r>
            <a:r>
              <a:rPr lang="en-US" dirty="0"/>
              <a:t> equation’</a:t>
            </a:r>
          </a:p>
          <a:p>
            <a:endParaRPr lang="en-US" dirty="0"/>
          </a:p>
          <a:p>
            <a:r>
              <a:rPr lang="en-US" dirty="0"/>
              <a:t>We want to see if the GLE can be used to extract the memory that is involved in the trajectories. </a:t>
            </a:r>
          </a:p>
          <a:p>
            <a:endParaRPr lang="en-US" dirty="0"/>
          </a:p>
          <a:p>
            <a:endParaRPr lang="en-US" dirty="0"/>
          </a:p>
          <a:p>
            <a:r>
              <a:rPr lang="en-US" dirty="0"/>
              <a:t>After verifying the legitimacy of the trajectory, we can use the generalized </a:t>
            </a:r>
            <a:r>
              <a:rPr lang="en-US" dirty="0" err="1"/>
              <a:t>langevin</a:t>
            </a:r>
            <a:r>
              <a:rPr lang="en-US" dirty="0"/>
              <a:t> equation to extract the memory kernel. Instead of a constant friction coefficient that is </a:t>
            </a:r>
            <a:r>
              <a:rPr lang="en-US" dirty="0" err="1"/>
              <a:t>exerpeince</a:t>
            </a:r>
            <a:r>
              <a:rPr lang="en-US" dirty="0"/>
              <a:t> by the particle, there may be the memory attached to it. </a:t>
            </a:r>
            <a:r>
              <a:rPr lang="en-US" dirty="0" err="1"/>
              <a:t>Friciton</a:t>
            </a:r>
            <a:r>
              <a:rPr lang="en-US" dirty="0"/>
              <a:t> maybe related to friction in the past rather than the </a:t>
            </a:r>
            <a:r>
              <a:rPr lang="en-US" dirty="0" err="1"/>
              <a:t>instaneous</a:t>
            </a:r>
            <a:r>
              <a:rPr lang="en-US" dirty="0"/>
              <a:t> friction that is easily calculated. </a:t>
            </a:r>
          </a:p>
          <a:p>
            <a:endParaRPr lang="en-US" dirty="0"/>
          </a:p>
          <a:p>
            <a:r>
              <a:rPr lang="en-US" dirty="0"/>
              <a:t>Finally, distribution of the transition times are calculated to see if multidimensionality exists in the problem. Our problem that formulated is strictly 1-D dimensional. And this can be </a:t>
            </a:r>
            <a:r>
              <a:rPr lang="en-US" dirty="0" err="1"/>
              <a:t>characterxzied</a:t>
            </a:r>
            <a:r>
              <a:rPr lang="en-US" dirty="0"/>
              <a:t> by a coefficient </a:t>
            </a:r>
            <a:r>
              <a:rPr lang="en-US" dirty="0" err="1"/>
              <a:t>ofvaration</a:t>
            </a:r>
            <a:r>
              <a:rPr lang="en-US" dirty="0"/>
              <a:t> of the </a:t>
            </a:r>
            <a:r>
              <a:rPr lang="en-US" dirty="0" err="1"/>
              <a:t>transiton</a:t>
            </a:r>
            <a:r>
              <a:rPr lang="en-US" dirty="0"/>
              <a:t> times that is less than 1. This is proven by Makarov and his former PhD student Rohit </a:t>
            </a:r>
            <a:r>
              <a:rPr lang="en-US" dirty="0" err="1"/>
              <a:t>Satija</a:t>
            </a:r>
            <a:r>
              <a:rPr lang="en-US" dirty="0"/>
              <a:t>. However, a coefficient of </a:t>
            </a:r>
            <a:r>
              <a:rPr lang="en-US" dirty="0" err="1"/>
              <a:t>varation</a:t>
            </a:r>
            <a:r>
              <a:rPr lang="en-US" dirty="0"/>
              <a:t> that is greater than 1 (which signified a distribution that is broad), indicates </a:t>
            </a:r>
            <a:r>
              <a:rPr lang="en-US" dirty="0" err="1"/>
              <a:t>multidimesioanlity</a:t>
            </a:r>
            <a:r>
              <a:rPr lang="en-US" dirty="0"/>
              <a:t> in the system. </a:t>
            </a:r>
          </a:p>
          <a:p>
            <a:endParaRPr lang="en-US" dirty="0"/>
          </a:p>
          <a:p>
            <a:r>
              <a:rPr lang="en-US" dirty="0"/>
              <a:t>%%  Why do we care about single molecule experiment&gt; motivation behind? Slide 3. What kind of model can simulate the experimental model. -&gt; Langevin? -&gt; but memory? -&gt; GLE. </a:t>
            </a:r>
          </a:p>
          <a:p>
            <a:r>
              <a:rPr lang="en-US" dirty="0"/>
              <a:t>%% talk about potential of mean force -&gt; probability distribution. </a:t>
            </a:r>
          </a:p>
          <a:p>
            <a:endParaRPr lang="en-US" dirty="0"/>
          </a:p>
          <a:p>
            <a:r>
              <a:rPr lang="en-US" dirty="0"/>
              <a:t>%% Non-</a:t>
            </a:r>
            <a:r>
              <a:rPr lang="en-US" dirty="0" err="1"/>
              <a:t>markovian</a:t>
            </a:r>
            <a:r>
              <a:rPr lang="en-US" dirty="0"/>
              <a:t> -&gt; multidimensional single file dynamics? -&gt; want to investigate other models that contain similar non </a:t>
            </a:r>
            <a:r>
              <a:rPr lang="en-US" dirty="0" err="1"/>
              <a:t>markovian</a:t>
            </a:r>
            <a:r>
              <a:rPr lang="en-US" dirty="0"/>
              <a:t> dynamics.</a:t>
            </a:r>
          </a:p>
          <a:p>
            <a:endParaRPr lang="en-US" dirty="0"/>
          </a:p>
          <a:p>
            <a:r>
              <a:rPr lang="en-US" dirty="0"/>
              <a:t>%% one of the properties to study is transition paths. How broad it is?</a:t>
            </a:r>
          </a:p>
          <a:p>
            <a:endParaRPr lang="en-US" dirty="0"/>
          </a:p>
          <a:p>
            <a:r>
              <a:rPr lang="en-US" dirty="0"/>
              <a:t>%% repulsive potential -&gt; describe data -&gt; memory kernel, and correlation function. </a:t>
            </a:r>
          </a:p>
          <a:p>
            <a:endParaRPr lang="en-US" dirty="0"/>
          </a:p>
          <a:p>
            <a:r>
              <a:rPr lang="en-US" dirty="0"/>
              <a:t>%% put extra info at the end.</a:t>
            </a:r>
          </a:p>
        </p:txBody>
      </p:sp>
      <p:sp>
        <p:nvSpPr>
          <p:cNvPr id="4" name="Slide Number Placeholder 3"/>
          <p:cNvSpPr>
            <a:spLocks noGrp="1"/>
          </p:cNvSpPr>
          <p:nvPr>
            <p:ph type="sldNum" sz="quarter" idx="5"/>
          </p:nvPr>
        </p:nvSpPr>
        <p:spPr/>
        <p:txBody>
          <a:bodyPr/>
          <a:lstStyle/>
          <a:p>
            <a:fld id="{092C22A9-E09B-E64E-B0D4-BA28AA438C97}" type="slidenum">
              <a:rPr lang="en-US" smtClean="0"/>
              <a:t>2</a:t>
            </a:fld>
            <a:endParaRPr lang="en-US"/>
          </a:p>
        </p:txBody>
      </p:sp>
    </p:spTree>
    <p:extLst>
      <p:ext uri="{BB962C8B-B14F-4D97-AF65-F5344CB8AC3E}">
        <p14:creationId xmlns:p14="http://schemas.microsoft.com/office/powerpoint/2010/main" val="327699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piecewise systematic potential was chosen for this project </a:t>
            </a:r>
            <a:r>
              <a:rPr lang="en-US" dirty="0" err="1"/>
              <a:t>hich</a:t>
            </a:r>
            <a:r>
              <a:rPr lang="en-US" dirty="0"/>
              <a:t> involves a flat potential, with parabolic barriers at the sides. Even numbered particles are on the positive x-axis, while the odd numbered particles are on the negative x-axis. A parabolic potential, though simpler to code, was more difficult to deal with it. We first desire to find the equilibrium position of the particles before we can extract any transition times and memory. A truncated form of the </a:t>
            </a:r>
            <a:r>
              <a:rPr lang="en-US" dirty="0" err="1"/>
              <a:t>Lenanrd</a:t>
            </a:r>
            <a:r>
              <a:rPr lang="en-US" dirty="0"/>
              <a:t> </a:t>
            </a:r>
            <a:r>
              <a:rPr lang="en-US" dirty="0" err="1"/>
              <a:t>Jone</a:t>
            </a:r>
            <a:r>
              <a:rPr lang="en-US" dirty="0"/>
              <a:t> </a:t>
            </a:r>
            <a:r>
              <a:rPr lang="en-US" dirty="0" err="1"/>
              <a:t>sponteial</a:t>
            </a:r>
            <a:r>
              <a:rPr lang="en-US" dirty="0"/>
              <a:t> was used which is purely the </a:t>
            </a:r>
            <a:r>
              <a:rPr lang="en-US" dirty="0" err="1"/>
              <a:t>repulsvive</a:t>
            </a:r>
            <a:r>
              <a:rPr lang="en-US" dirty="0"/>
              <a:t> portion of the potential. </a:t>
            </a:r>
          </a:p>
        </p:txBody>
      </p:sp>
      <p:sp>
        <p:nvSpPr>
          <p:cNvPr id="4" name="Slide Number Placeholder 3"/>
          <p:cNvSpPr>
            <a:spLocks noGrp="1"/>
          </p:cNvSpPr>
          <p:nvPr>
            <p:ph type="sldNum" sz="quarter" idx="5"/>
          </p:nvPr>
        </p:nvSpPr>
        <p:spPr/>
        <p:txBody>
          <a:bodyPr/>
          <a:lstStyle/>
          <a:p>
            <a:fld id="{092C22A9-E09B-E64E-B0D4-BA28AA438C97}" type="slidenum">
              <a:rPr lang="en-US" smtClean="0"/>
              <a:t>3</a:t>
            </a:fld>
            <a:endParaRPr lang="en-US"/>
          </a:p>
        </p:txBody>
      </p:sp>
    </p:spTree>
    <p:extLst>
      <p:ext uri="{BB962C8B-B14F-4D97-AF65-F5344CB8AC3E}">
        <p14:creationId xmlns:p14="http://schemas.microsoft.com/office/powerpoint/2010/main" val="3172163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err="1"/>
                  <a:t>Langeqin</a:t>
                </a:r>
                <a:r>
                  <a:rPr lang="en-US" dirty="0"/>
                  <a:t> equation contains a noise term, a potential term, and an inertial term. But if we take the overdamped limit, which neglects the </a:t>
                </a:r>
                <a:r>
                  <a:rPr lang="en-US" dirty="0" err="1"/>
                  <a:t>ienrtail</a:t>
                </a:r>
                <a:r>
                  <a:rPr lang="en-US" dirty="0"/>
                  <a:t> term, we get a much simpler term using the discretized version using finite difference. This discretized </a:t>
                </a:r>
                <a:r>
                  <a:rPr lang="en-US" dirty="0" err="1"/>
                  <a:t>equatioonw</a:t>
                </a:r>
                <a:r>
                  <a:rPr lang="en-US" dirty="0"/>
                  <a:t> as used to generate the trajectories. On the </a:t>
                </a:r>
                <a:r>
                  <a:rPr lang="en-US" dirty="0" err="1"/>
                  <a:t>oterhand</a:t>
                </a:r>
                <a:r>
                  <a:rPr lang="en-US" dirty="0"/>
                  <a:t> we see that the GLE contains a convolution term, which adds in the effect of memory rather thana  constant drag coefficient. </a:t>
                </a:r>
              </a:p>
            </p:txBody>
          </p:sp>
        </mc:Choice>
        <mc:Fallback xmlns="">
          <p:sp>
            <p:nvSpPr>
              <p:cNvPr id="3" name="Notes Placeholder 2"/>
              <p:cNvSpPr>
                <a:spLocks noGrp="1"/>
              </p:cNvSpPr>
              <p:nvPr>
                <p:ph type="body" idx="1"/>
              </p:nvPr>
            </p:nvSpPr>
            <p:spPr/>
            <p:txBody>
              <a:bodyPr/>
              <a:lstStyle/>
              <a:p>
                <a:pPr/>
                <a:r>
                  <a:rPr lang="en-US" i="0">
                    <a:latin typeface="Cambria Math" panose="02040503050406030204" pitchFamily="18" charset="0"/>
                  </a:rPr>
                  <a:t>"Type equation here."</a:t>
                </a:r>
                <a:endParaRPr lang="en-US" dirty="0"/>
              </a:p>
            </p:txBody>
          </p:sp>
        </mc:Fallback>
      </mc:AlternateContent>
      <p:sp>
        <p:nvSpPr>
          <p:cNvPr id="4" name="Slide Number Placeholder 3"/>
          <p:cNvSpPr>
            <a:spLocks noGrp="1"/>
          </p:cNvSpPr>
          <p:nvPr>
            <p:ph type="sldNum" sz="quarter" idx="5"/>
          </p:nvPr>
        </p:nvSpPr>
        <p:spPr/>
        <p:txBody>
          <a:bodyPr/>
          <a:lstStyle/>
          <a:p>
            <a:fld id="{092C22A9-E09B-E64E-B0D4-BA28AA438C97}" type="slidenum">
              <a:rPr lang="en-US" smtClean="0"/>
              <a:t>4</a:t>
            </a:fld>
            <a:endParaRPr lang="en-US"/>
          </a:p>
        </p:txBody>
      </p:sp>
    </p:spTree>
    <p:extLst>
      <p:ext uri="{BB962C8B-B14F-4D97-AF65-F5344CB8AC3E}">
        <p14:creationId xmlns:p14="http://schemas.microsoft.com/office/powerpoint/2010/main" val="2440882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Boltzmann </a:t>
                </a:r>
                <a:r>
                  <a:rPr lang="en-US" dirty="0" err="1"/>
                  <a:t>ditrbution</a:t>
                </a:r>
                <a:r>
                  <a:rPr lang="en-US" dirty="0"/>
                  <a:t> allows us t calculate the positional </a:t>
                </a:r>
                <a:r>
                  <a:rPr lang="en-US" dirty="0" err="1"/>
                  <a:t>equiailibrium</a:t>
                </a:r>
                <a:r>
                  <a:rPr lang="en-US" dirty="0"/>
                  <a:t> </a:t>
                </a:r>
                <a:r>
                  <a:rPr lang="en-US" dirty="0" err="1"/>
                  <a:t>distbrition</a:t>
                </a:r>
                <a:r>
                  <a:rPr lang="en-US" dirty="0"/>
                  <a:t>. However, ana </a:t>
                </a:r>
                <a:r>
                  <a:rPr lang="en-US" dirty="0" err="1"/>
                  <a:t>nalytical</a:t>
                </a:r>
                <a:r>
                  <a:rPr lang="en-US" dirty="0"/>
                  <a:t> result cannot be obtained as the function does not have </a:t>
                </a:r>
                <a:r>
                  <a:rPr lang="en-US" dirty="0" err="1"/>
                  <a:t>aelemtnary</a:t>
                </a:r>
                <a:r>
                  <a:rPr lang="en-US" dirty="0"/>
                  <a:t> form and e U(x) is a </a:t>
                </a:r>
                <a:r>
                  <a:rPr lang="en-US" dirty="0" err="1"/>
                  <a:t>multivraible</a:t>
                </a:r>
                <a:r>
                  <a:rPr lang="en-US" dirty="0"/>
                  <a:t> function and requires integration of N-1 particles to determine the probability distribution. I have also tried numerical integration using </a:t>
                </a:r>
                <a:r>
                  <a:rPr lang="en-US" dirty="0" err="1"/>
                  <a:t>matlab</a:t>
                </a:r>
                <a:r>
                  <a:rPr lang="en-US" dirty="0"/>
                  <a:t>. It took too much time.</a:t>
                </a:r>
              </a:p>
            </p:txBody>
          </p:sp>
        </mc:Choice>
        <mc:Fallback xmlns="">
          <p:sp>
            <p:nvSpPr>
              <p:cNvPr id="3" name="Notes Placeholder 2"/>
              <p:cNvSpPr>
                <a:spLocks noGrp="1"/>
              </p:cNvSpPr>
              <p:nvPr>
                <p:ph type="body" idx="1"/>
              </p:nvPr>
            </p:nvSpPr>
            <p:spPr/>
            <p:txBody>
              <a:bodyPr/>
              <a:lstStyle/>
              <a:p>
                <a:r>
                  <a:rPr lang="en-US" i="0">
                    <a:latin typeface="Cambria Math" panose="02040503050406030204" pitchFamily="18" charset="0"/>
                  </a:rPr>
                  <a:t>"Type equation here."</a:t>
                </a:r>
                <a:endParaRPr lang="en-US" dirty="0"/>
              </a:p>
            </p:txBody>
          </p:sp>
        </mc:Fallback>
      </mc:AlternateContent>
      <p:sp>
        <p:nvSpPr>
          <p:cNvPr id="4" name="Slide Number Placeholder 3"/>
          <p:cNvSpPr>
            <a:spLocks noGrp="1"/>
          </p:cNvSpPr>
          <p:nvPr>
            <p:ph type="sldNum" sz="quarter" idx="5"/>
          </p:nvPr>
        </p:nvSpPr>
        <p:spPr/>
        <p:txBody>
          <a:bodyPr/>
          <a:lstStyle/>
          <a:p>
            <a:fld id="{092C22A9-E09B-E64E-B0D4-BA28AA438C97}" type="slidenum">
              <a:rPr lang="en-US" smtClean="0"/>
              <a:t>5</a:t>
            </a:fld>
            <a:endParaRPr lang="en-US"/>
          </a:p>
        </p:txBody>
      </p:sp>
    </p:spTree>
    <p:extLst>
      <p:ext uri="{BB962C8B-B14F-4D97-AF65-F5344CB8AC3E}">
        <p14:creationId xmlns:p14="http://schemas.microsoft.com/office/powerpoint/2010/main" val="130390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2C22A9-E09B-E64E-B0D4-BA28AA438C97}" type="slidenum">
              <a:rPr lang="en-US" smtClean="0"/>
              <a:t>6</a:t>
            </a:fld>
            <a:endParaRPr lang="en-US"/>
          </a:p>
        </p:txBody>
      </p:sp>
    </p:spTree>
    <p:extLst>
      <p:ext uri="{BB962C8B-B14F-4D97-AF65-F5344CB8AC3E}">
        <p14:creationId xmlns:p14="http://schemas.microsoft.com/office/powerpoint/2010/main" val="1183228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2C22A9-E09B-E64E-B0D4-BA28AA438C97}" type="slidenum">
              <a:rPr lang="en-US" smtClean="0"/>
              <a:t>7</a:t>
            </a:fld>
            <a:endParaRPr lang="en-US"/>
          </a:p>
        </p:txBody>
      </p:sp>
    </p:spTree>
    <p:extLst>
      <p:ext uri="{BB962C8B-B14F-4D97-AF65-F5344CB8AC3E}">
        <p14:creationId xmlns:p14="http://schemas.microsoft.com/office/powerpoint/2010/main" val="3893242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equilibrium position histogram was needed to find the  maximum likelihood position in order to create the transition region. Then, coefficient of </a:t>
            </a:r>
            <a:r>
              <a:rPr lang="en-US" dirty="0" err="1"/>
              <a:t>varaiton</a:t>
            </a:r>
            <a:r>
              <a:rPr lang="en-US" dirty="0"/>
              <a:t>, which is the ratio between the standard deviation of the transition times to the mean of the transition times can be calculated. The C values indicates how broad the distribution of the transition paths are.  No 1D dimensional model can have a coefficient of variation that exceeds one. This has been extensively proven. A C value that is greater than 1 is an indication of </a:t>
            </a:r>
            <a:r>
              <a:rPr lang="en-US" dirty="0" err="1"/>
              <a:t>multidiemsnailty</a:t>
            </a:r>
            <a:r>
              <a:rPr lang="en-US" dirty="0"/>
              <a:t> in the dynamics, though a C value less than 1 does not necessarily mean that the dynamic is 1D. </a:t>
            </a:r>
            <a:r>
              <a:rPr lang="en-US" dirty="0" err="1"/>
              <a:t>Nonethelsee</a:t>
            </a:r>
            <a:r>
              <a:rPr lang="en-US" dirty="0"/>
              <a:t>, a C value greater than 1 is an interesting result.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92C22A9-E09B-E64E-B0D4-BA28AA438C97}" type="slidenum">
              <a:rPr lang="en-US" smtClean="0"/>
              <a:t>8</a:t>
            </a:fld>
            <a:endParaRPr lang="en-US"/>
          </a:p>
        </p:txBody>
      </p:sp>
    </p:spTree>
    <p:extLst>
      <p:ext uri="{BB962C8B-B14F-4D97-AF65-F5344CB8AC3E}">
        <p14:creationId xmlns:p14="http://schemas.microsoft.com/office/powerpoint/2010/main" val="4176931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transition regions of width of 4 was used, with a  particle size of 1 based on the Lennard jones parameters. With the given C constants</a:t>
            </a:r>
          </a:p>
        </p:txBody>
      </p:sp>
      <p:sp>
        <p:nvSpPr>
          <p:cNvPr id="4" name="Slide Number Placeholder 3"/>
          <p:cNvSpPr>
            <a:spLocks noGrp="1"/>
          </p:cNvSpPr>
          <p:nvPr>
            <p:ph type="sldNum" sz="quarter" idx="5"/>
          </p:nvPr>
        </p:nvSpPr>
        <p:spPr/>
        <p:txBody>
          <a:bodyPr/>
          <a:lstStyle/>
          <a:p>
            <a:fld id="{092C22A9-E09B-E64E-B0D4-BA28AA438C97}" type="slidenum">
              <a:rPr lang="en-US" smtClean="0"/>
              <a:t>9</a:t>
            </a:fld>
            <a:endParaRPr lang="en-US"/>
          </a:p>
        </p:txBody>
      </p:sp>
    </p:spTree>
    <p:extLst>
      <p:ext uri="{BB962C8B-B14F-4D97-AF65-F5344CB8AC3E}">
        <p14:creationId xmlns:p14="http://schemas.microsoft.com/office/powerpoint/2010/main" val="2863114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D8E5-F664-4648-A406-D22E407B7D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6549CF-8B4C-9345-A28D-82515AD2A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A60E31-6CDC-624A-9AD7-83BBF2A31D1B}"/>
              </a:ext>
            </a:extLst>
          </p:cNvPr>
          <p:cNvSpPr>
            <a:spLocks noGrp="1"/>
          </p:cNvSpPr>
          <p:nvPr>
            <p:ph type="dt" sz="half" idx="10"/>
          </p:nvPr>
        </p:nvSpPr>
        <p:spPr/>
        <p:txBody>
          <a:bodyPr/>
          <a:lstStyle/>
          <a:p>
            <a:fld id="{FE8860AD-C5C7-EB48-A0DC-8074F64AFE6C}" type="datetimeFigureOut">
              <a:rPr lang="en-US" smtClean="0"/>
              <a:t>8/13/21</a:t>
            </a:fld>
            <a:endParaRPr lang="en-US"/>
          </a:p>
        </p:txBody>
      </p:sp>
      <p:sp>
        <p:nvSpPr>
          <p:cNvPr id="5" name="Footer Placeholder 4">
            <a:extLst>
              <a:ext uri="{FF2B5EF4-FFF2-40B4-BE49-F238E27FC236}">
                <a16:creationId xmlns:a16="http://schemas.microsoft.com/office/drawing/2014/main" id="{87BC0FDB-4E56-884B-BC3E-E5BD77DB2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A0C40-F60A-5C4A-84BD-9B4C4453FD34}"/>
              </a:ext>
            </a:extLst>
          </p:cNvPr>
          <p:cNvSpPr>
            <a:spLocks noGrp="1"/>
          </p:cNvSpPr>
          <p:nvPr>
            <p:ph type="sldNum" sz="quarter" idx="12"/>
          </p:nvPr>
        </p:nvSpPr>
        <p:spPr/>
        <p:txBody>
          <a:bodyPr/>
          <a:lstStyle/>
          <a:p>
            <a:fld id="{D02312EE-04B7-954A-821E-C600DE3146BC}" type="slidenum">
              <a:rPr lang="en-US" smtClean="0"/>
              <a:t>‹#›</a:t>
            </a:fld>
            <a:endParaRPr lang="en-US"/>
          </a:p>
        </p:txBody>
      </p:sp>
    </p:spTree>
    <p:extLst>
      <p:ext uri="{BB962C8B-B14F-4D97-AF65-F5344CB8AC3E}">
        <p14:creationId xmlns:p14="http://schemas.microsoft.com/office/powerpoint/2010/main" val="2642547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781E-BD98-5240-A40E-EBB3B7CC39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2AC3C3-DB09-0F46-AA16-21E14C2A3F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6EAB4-2A7D-624C-B6E9-68E659DE46E9}"/>
              </a:ext>
            </a:extLst>
          </p:cNvPr>
          <p:cNvSpPr>
            <a:spLocks noGrp="1"/>
          </p:cNvSpPr>
          <p:nvPr>
            <p:ph type="dt" sz="half" idx="10"/>
          </p:nvPr>
        </p:nvSpPr>
        <p:spPr/>
        <p:txBody>
          <a:bodyPr/>
          <a:lstStyle/>
          <a:p>
            <a:fld id="{FE8860AD-C5C7-EB48-A0DC-8074F64AFE6C}" type="datetimeFigureOut">
              <a:rPr lang="en-US" smtClean="0"/>
              <a:t>8/13/21</a:t>
            </a:fld>
            <a:endParaRPr lang="en-US"/>
          </a:p>
        </p:txBody>
      </p:sp>
      <p:sp>
        <p:nvSpPr>
          <p:cNvPr id="5" name="Footer Placeholder 4">
            <a:extLst>
              <a:ext uri="{FF2B5EF4-FFF2-40B4-BE49-F238E27FC236}">
                <a16:creationId xmlns:a16="http://schemas.microsoft.com/office/drawing/2014/main" id="{5BF1AFDF-6F7C-9F41-9DE0-B73A0A188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53442-104A-FC49-9A16-D881CD9CDCA0}"/>
              </a:ext>
            </a:extLst>
          </p:cNvPr>
          <p:cNvSpPr>
            <a:spLocks noGrp="1"/>
          </p:cNvSpPr>
          <p:nvPr>
            <p:ph type="sldNum" sz="quarter" idx="12"/>
          </p:nvPr>
        </p:nvSpPr>
        <p:spPr/>
        <p:txBody>
          <a:bodyPr/>
          <a:lstStyle/>
          <a:p>
            <a:fld id="{D02312EE-04B7-954A-821E-C600DE3146BC}" type="slidenum">
              <a:rPr lang="en-US" smtClean="0"/>
              <a:t>‹#›</a:t>
            </a:fld>
            <a:endParaRPr lang="en-US"/>
          </a:p>
        </p:txBody>
      </p:sp>
    </p:spTree>
    <p:extLst>
      <p:ext uri="{BB962C8B-B14F-4D97-AF65-F5344CB8AC3E}">
        <p14:creationId xmlns:p14="http://schemas.microsoft.com/office/powerpoint/2010/main" val="1782189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373C40-1AC0-8044-98E3-8A048ABD83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130EA5-C701-4847-B5F8-ADD0EFEA17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BE142-4069-AC49-807C-48A32459BF75}"/>
              </a:ext>
            </a:extLst>
          </p:cNvPr>
          <p:cNvSpPr>
            <a:spLocks noGrp="1"/>
          </p:cNvSpPr>
          <p:nvPr>
            <p:ph type="dt" sz="half" idx="10"/>
          </p:nvPr>
        </p:nvSpPr>
        <p:spPr/>
        <p:txBody>
          <a:bodyPr/>
          <a:lstStyle/>
          <a:p>
            <a:fld id="{FE8860AD-C5C7-EB48-A0DC-8074F64AFE6C}" type="datetimeFigureOut">
              <a:rPr lang="en-US" smtClean="0"/>
              <a:t>8/13/21</a:t>
            </a:fld>
            <a:endParaRPr lang="en-US"/>
          </a:p>
        </p:txBody>
      </p:sp>
      <p:sp>
        <p:nvSpPr>
          <p:cNvPr id="5" name="Footer Placeholder 4">
            <a:extLst>
              <a:ext uri="{FF2B5EF4-FFF2-40B4-BE49-F238E27FC236}">
                <a16:creationId xmlns:a16="http://schemas.microsoft.com/office/drawing/2014/main" id="{77C5EDE4-8060-4849-BC67-7A1ABE557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0E9D2-C0AB-3E44-9CB1-F3AFDA57EB99}"/>
              </a:ext>
            </a:extLst>
          </p:cNvPr>
          <p:cNvSpPr>
            <a:spLocks noGrp="1"/>
          </p:cNvSpPr>
          <p:nvPr>
            <p:ph type="sldNum" sz="quarter" idx="12"/>
          </p:nvPr>
        </p:nvSpPr>
        <p:spPr/>
        <p:txBody>
          <a:bodyPr/>
          <a:lstStyle/>
          <a:p>
            <a:fld id="{D02312EE-04B7-954A-821E-C600DE3146BC}" type="slidenum">
              <a:rPr lang="en-US" smtClean="0"/>
              <a:t>‹#›</a:t>
            </a:fld>
            <a:endParaRPr lang="en-US"/>
          </a:p>
        </p:txBody>
      </p:sp>
    </p:spTree>
    <p:extLst>
      <p:ext uri="{BB962C8B-B14F-4D97-AF65-F5344CB8AC3E}">
        <p14:creationId xmlns:p14="http://schemas.microsoft.com/office/powerpoint/2010/main" val="96222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0226-15A1-E145-8104-418B51F5A4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2609DA-1242-254F-BCA3-AE21DA4AB6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76D5C-3CD2-4A44-AA41-A347B120A53F}"/>
              </a:ext>
            </a:extLst>
          </p:cNvPr>
          <p:cNvSpPr>
            <a:spLocks noGrp="1"/>
          </p:cNvSpPr>
          <p:nvPr>
            <p:ph type="dt" sz="half" idx="10"/>
          </p:nvPr>
        </p:nvSpPr>
        <p:spPr/>
        <p:txBody>
          <a:bodyPr/>
          <a:lstStyle/>
          <a:p>
            <a:fld id="{FE8860AD-C5C7-EB48-A0DC-8074F64AFE6C}" type="datetimeFigureOut">
              <a:rPr lang="en-US" smtClean="0"/>
              <a:t>8/13/21</a:t>
            </a:fld>
            <a:endParaRPr lang="en-US"/>
          </a:p>
        </p:txBody>
      </p:sp>
      <p:sp>
        <p:nvSpPr>
          <p:cNvPr id="5" name="Footer Placeholder 4">
            <a:extLst>
              <a:ext uri="{FF2B5EF4-FFF2-40B4-BE49-F238E27FC236}">
                <a16:creationId xmlns:a16="http://schemas.microsoft.com/office/drawing/2014/main" id="{FD681CC6-4080-0A48-8524-A5677DEDB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EFE98-F84B-7E4B-ABD0-7D7E26AF1751}"/>
              </a:ext>
            </a:extLst>
          </p:cNvPr>
          <p:cNvSpPr>
            <a:spLocks noGrp="1"/>
          </p:cNvSpPr>
          <p:nvPr>
            <p:ph type="sldNum" sz="quarter" idx="12"/>
          </p:nvPr>
        </p:nvSpPr>
        <p:spPr/>
        <p:txBody>
          <a:bodyPr/>
          <a:lstStyle/>
          <a:p>
            <a:fld id="{D02312EE-04B7-954A-821E-C600DE3146BC}" type="slidenum">
              <a:rPr lang="en-US" smtClean="0"/>
              <a:t>‹#›</a:t>
            </a:fld>
            <a:endParaRPr lang="en-US"/>
          </a:p>
        </p:txBody>
      </p:sp>
    </p:spTree>
    <p:extLst>
      <p:ext uri="{BB962C8B-B14F-4D97-AF65-F5344CB8AC3E}">
        <p14:creationId xmlns:p14="http://schemas.microsoft.com/office/powerpoint/2010/main" val="108464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EE5-C2CC-9F40-910D-26824FB0FC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9A86BF-7E09-1648-8C79-E51F0856F8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9C858C-2366-8D40-B0B7-E5643E29DB6D}"/>
              </a:ext>
            </a:extLst>
          </p:cNvPr>
          <p:cNvSpPr>
            <a:spLocks noGrp="1"/>
          </p:cNvSpPr>
          <p:nvPr>
            <p:ph type="dt" sz="half" idx="10"/>
          </p:nvPr>
        </p:nvSpPr>
        <p:spPr/>
        <p:txBody>
          <a:bodyPr/>
          <a:lstStyle/>
          <a:p>
            <a:fld id="{FE8860AD-C5C7-EB48-A0DC-8074F64AFE6C}" type="datetimeFigureOut">
              <a:rPr lang="en-US" smtClean="0"/>
              <a:t>8/13/21</a:t>
            </a:fld>
            <a:endParaRPr lang="en-US"/>
          </a:p>
        </p:txBody>
      </p:sp>
      <p:sp>
        <p:nvSpPr>
          <p:cNvPr id="5" name="Footer Placeholder 4">
            <a:extLst>
              <a:ext uri="{FF2B5EF4-FFF2-40B4-BE49-F238E27FC236}">
                <a16:creationId xmlns:a16="http://schemas.microsoft.com/office/drawing/2014/main" id="{369D5BCE-96F9-6247-B6F1-0234DF2E4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83C1D-727A-9949-A1F1-72A951EC19EC}"/>
              </a:ext>
            </a:extLst>
          </p:cNvPr>
          <p:cNvSpPr>
            <a:spLocks noGrp="1"/>
          </p:cNvSpPr>
          <p:nvPr>
            <p:ph type="sldNum" sz="quarter" idx="12"/>
          </p:nvPr>
        </p:nvSpPr>
        <p:spPr/>
        <p:txBody>
          <a:bodyPr/>
          <a:lstStyle/>
          <a:p>
            <a:fld id="{D02312EE-04B7-954A-821E-C600DE3146BC}" type="slidenum">
              <a:rPr lang="en-US" smtClean="0"/>
              <a:t>‹#›</a:t>
            </a:fld>
            <a:endParaRPr lang="en-US"/>
          </a:p>
        </p:txBody>
      </p:sp>
    </p:spTree>
    <p:extLst>
      <p:ext uri="{BB962C8B-B14F-4D97-AF65-F5344CB8AC3E}">
        <p14:creationId xmlns:p14="http://schemas.microsoft.com/office/powerpoint/2010/main" val="218774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50509-0699-9F4A-9654-A94E56CCBB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534DD4-F175-E64F-951C-E2D069F28B9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A024FA-DBD6-A949-B7F9-21871F5435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CC5FDB-59B7-8345-A798-F7E6F87427A2}"/>
              </a:ext>
            </a:extLst>
          </p:cNvPr>
          <p:cNvSpPr>
            <a:spLocks noGrp="1"/>
          </p:cNvSpPr>
          <p:nvPr>
            <p:ph type="dt" sz="half" idx="10"/>
          </p:nvPr>
        </p:nvSpPr>
        <p:spPr/>
        <p:txBody>
          <a:bodyPr/>
          <a:lstStyle/>
          <a:p>
            <a:fld id="{FE8860AD-C5C7-EB48-A0DC-8074F64AFE6C}" type="datetimeFigureOut">
              <a:rPr lang="en-US" smtClean="0"/>
              <a:t>8/13/21</a:t>
            </a:fld>
            <a:endParaRPr lang="en-US"/>
          </a:p>
        </p:txBody>
      </p:sp>
      <p:sp>
        <p:nvSpPr>
          <p:cNvPr id="6" name="Footer Placeholder 5">
            <a:extLst>
              <a:ext uri="{FF2B5EF4-FFF2-40B4-BE49-F238E27FC236}">
                <a16:creationId xmlns:a16="http://schemas.microsoft.com/office/drawing/2014/main" id="{C1502BB5-1A37-9746-BAE6-B989345858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CF20D-A728-FF48-8883-EE905028F735}"/>
              </a:ext>
            </a:extLst>
          </p:cNvPr>
          <p:cNvSpPr>
            <a:spLocks noGrp="1"/>
          </p:cNvSpPr>
          <p:nvPr>
            <p:ph type="sldNum" sz="quarter" idx="12"/>
          </p:nvPr>
        </p:nvSpPr>
        <p:spPr/>
        <p:txBody>
          <a:bodyPr/>
          <a:lstStyle/>
          <a:p>
            <a:fld id="{D02312EE-04B7-954A-821E-C600DE3146BC}" type="slidenum">
              <a:rPr lang="en-US" smtClean="0"/>
              <a:t>‹#›</a:t>
            </a:fld>
            <a:endParaRPr lang="en-US"/>
          </a:p>
        </p:txBody>
      </p:sp>
    </p:spTree>
    <p:extLst>
      <p:ext uri="{BB962C8B-B14F-4D97-AF65-F5344CB8AC3E}">
        <p14:creationId xmlns:p14="http://schemas.microsoft.com/office/powerpoint/2010/main" val="2622593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36C7-5D51-0E4B-AB21-55A3EA1A35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C81FAB-0419-5F46-90AC-7D4CA125E3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00346A-4E05-B24E-9AF6-BDD6702AC2F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24ADF2-AFA4-FC42-960E-B1BB1D1C6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696BE2-DD63-074C-AE87-B0C1B70767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C807E9-8F99-6D43-8FC1-E710ECC7A769}"/>
              </a:ext>
            </a:extLst>
          </p:cNvPr>
          <p:cNvSpPr>
            <a:spLocks noGrp="1"/>
          </p:cNvSpPr>
          <p:nvPr>
            <p:ph type="dt" sz="half" idx="10"/>
          </p:nvPr>
        </p:nvSpPr>
        <p:spPr/>
        <p:txBody>
          <a:bodyPr/>
          <a:lstStyle/>
          <a:p>
            <a:fld id="{FE8860AD-C5C7-EB48-A0DC-8074F64AFE6C}" type="datetimeFigureOut">
              <a:rPr lang="en-US" smtClean="0"/>
              <a:t>8/13/21</a:t>
            </a:fld>
            <a:endParaRPr lang="en-US"/>
          </a:p>
        </p:txBody>
      </p:sp>
      <p:sp>
        <p:nvSpPr>
          <p:cNvPr id="8" name="Footer Placeholder 7">
            <a:extLst>
              <a:ext uri="{FF2B5EF4-FFF2-40B4-BE49-F238E27FC236}">
                <a16:creationId xmlns:a16="http://schemas.microsoft.com/office/drawing/2014/main" id="{762B119F-BC7C-5449-BEFD-803304D11E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6F6ADC-D439-814B-85E8-92052C3855BD}"/>
              </a:ext>
            </a:extLst>
          </p:cNvPr>
          <p:cNvSpPr>
            <a:spLocks noGrp="1"/>
          </p:cNvSpPr>
          <p:nvPr>
            <p:ph type="sldNum" sz="quarter" idx="12"/>
          </p:nvPr>
        </p:nvSpPr>
        <p:spPr/>
        <p:txBody>
          <a:bodyPr/>
          <a:lstStyle/>
          <a:p>
            <a:fld id="{D02312EE-04B7-954A-821E-C600DE3146BC}" type="slidenum">
              <a:rPr lang="en-US" smtClean="0"/>
              <a:t>‹#›</a:t>
            </a:fld>
            <a:endParaRPr lang="en-US"/>
          </a:p>
        </p:txBody>
      </p:sp>
    </p:spTree>
    <p:extLst>
      <p:ext uri="{BB962C8B-B14F-4D97-AF65-F5344CB8AC3E}">
        <p14:creationId xmlns:p14="http://schemas.microsoft.com/office/powerpoint/2010/main" val="237984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53AC-54B3-B94C-BD71-DD60ACEA07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A9CDB0-FA6B-3344-84A7-7CBC006A5E53}"/>
              </a:ext>
            </a:extLst>
          </p:cNvPr>
          <p:cNvSpPr>
            <a:spLocks noGrp="1"/>
          </p:cNvSpPr>
          <p:nvPr>
            <p:ph type="dt" sz="half" idx="10"/>
          </p:nvPr>
        </p:nvSpPr>
        <p:spPr/>
        <p:txBody>
          <a:bodyPr/>
          <a:lstStyle/>
          <a:p>
            <a:fld id="{FE8860AD-C5C7-EB48-A0DC-8074F64AFE6C}" type="datetimeFigureOut">
              <a:rPr lang="en-US" smtClean="0"/>
              <a:t>8/13/21</a:t>
            </a:fld>
            <a:endParaRPr lang="en-US"/>
          </a:p>
        </p:txBody>
      </p:sp>
      <p:sp>
        <p:nvSpPr>
          <p:cNvPr id="4" name="Footer Placeholder 3">
            <a:extLst>
              <a:ext uri="{FF2B5EF4-FFF2-40B4-BE49-F238E27FC236}">
                <a16:creationId xmlns:a16="http://schemas.microsoft.com/office/drawing/2014/main" id="{44C697BC-842E-8A4A-A777-6C23CEEC93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5B6658-B9D1-374C-9D7A-B3B3C33491A7}"/>
              </a:ext>
            </a:extLst>
          </p:cNvPr>
          <p:cNvSpPr>
            <a:spLocks noGrp="1"/>
          </p:cNvSpPr>
          <p:nvPr>
            <p:ph type="sldNum" sz="quarter" idx="12"/>
          </p:nvPr>
        </p:nvSpPr>
        <p:spPr/>
        <p:txBody>
          <a:bodyPr/>
          <a:lstStyle/>
          <a:p>
            <a:fld id="{D02312EE-04B7-954A-821E-C600DE3146BC}" type="slidenum">
              <a:rPr lang="en-US" smtClean="0"/>
              <a:t>‹#›</a:t>
            </a:fld>
            <a:endParaRPr lang="en-US"/>
          </a:p>
        </p:txBody>
      </p:sp>
    </p:spTree>
    <p:extLst>
      <p:ext uri="{BB962C8B-B14F-4D97-AF65-F5344CB8AC3E}">
        <p14:creationId xmlns:p14="http://schemas.microsoft.com/office/powerpoint/2010/main" val="374565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BF902F-4E3E-FE4B-9F14-926E764FE3CB}"/>
              </a:ext>
            </a:extLst>
          </p:cNvPr>
          <p:cNvSpPr>
            <a:spLocks noGrp="1"/>
          </p:cNvSpPr>
          <p:nvPr>
            <p:ph type="dt" sz="half" idx="10"/>
          </p:nvPr>
        </p:nvSpPr>
        <p:spPr/>
        <p:txBody>
          <a:bodyPr/>
          <a:lstStyle/>
          <a:p>
            <a:fld id="{FE8860AD-C5C7-EB48-A0DC-8074F64AFE6C}" type="datetimeFigureOut">
              <a:rPr lang="en-US" smtClean="0"/>
              <a:t>8/13/21</a:t>
            </a:fld>
            <a:endParaRPr lang="en-US"/>
          </a:p>
        </p:txBody>
      </p:sp>
      <p:sp>
        <p:nvSpPr>
          <p:cNvPr id="3" name="Footer Placeholder 2">
            <a:extLst>
              <a:ext uri="{FF2B5EF4-FFF2-40B4-BE49-F238E27FC236}">
                <a16:creationId xmlns:a16="http://schemas.microsoft.com/office/drawing/2014/main" id="{E3DE299F-C12C-904F-B786-F0A33FF3F2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C32BF7-78F6-1B4E-A39C-F210867D1B52}"/>
              </a:ext>
            </a:extLst>
          </p:cNvPr>
          <p:cNvSpPr>
            <a:spLocks noGrp="1"/>
          </p:cNvSpPr>
          <p:nvPr>
            <p:ph type="sldNum" sz="quarter" idx="12"/>
          </p:nvPr>
        </p:nvSpPr>
        <p:spPr/>
        <p:txBody>
          <a:bodyPr/>
          <a:lstStyle/>
          <a:p>
            <a:fld id="{D02312EE-04B7-954A-821E-C600DE3146BC}" type="slidenum">
              <a:rPr lang="en-US" smtClean="0"/>
              <a:t>‹#›</a:t>
            </a:fld>
            <a:endParaRPr lang="en-US"/>
          </a:p>
        </p:txBody>
      </p:sp>
    </p:spTree>
    <p:extLst>
      <p:ext uri="{BB962C8B-B14F-4D97-AF65-F5344CB8AC3E}">
        <p14:creationId xmlns:p14="http://schemas.microsoft.com/office/powerpoint/2010/main" val="307327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00C6-49CF-3147-85B3-FF4164933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07CA59-839C-9144-904C-49A1FDFC0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C96E08-2959-5649-985C-E30DDBB9E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A85CC8-8B97-1C4C-B672-2F0565D31D2E}"/>
              </a:ext>
            </a:extLst>
          </p:cNvPr>
          <p:cNvSpPr>
            <a:spLocks noGrp="1"/>
          </p:cNvSpPr>
          <p:nvPr>
            <p:ph type="dt" sz="half" idx="10"/>
          </p:nvPr>
        </p:nvSpPr>
        <p:spPr/>
        <p:txBody>
          <a:bodyPr/>
          <a:lstStyle/>
          <a:p>
            <a:fld id="{FE8860AD-C5C7-EB48-A0DC-8074F64AFE6C}" type="datetimeFigureOut">
              <a:rPr lang="en-US" smtClean="0"/>
              <a:t>8/13/21</a:t>
            </a:fld>
            <a:endParaRPr lang="en-US"/>
          </a:p>
        </p:txBody>
      </p:sp>
      <p:sp>
        <p:nvSpPr>
          <p:cNvPr id="6" name="Footer Placeholder 5">
            <a:extLst>
              <a:ext uri="{FF2B5EF4-FFF2-40B4-BE49-F238E27FC236}">
                <a16:creationId xmlns:a16="http://schemas.microsoft.com/office/drawing/2014/main" id="{861BBA9E-2FFB-3949-A789-BD65BD56A8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C7659-8636-6A44-89F1-CF9A1C5A1CEE}"/>
              </a:ext>
            </a:extLst>
          </p:cNvPr>
          <p:cNvSpPr>
            <a:spLocks noGrp="1"/>
          </p:cNvSpPr>
          <p:nvPr>
            <p:ph type="sldNum" sz="quarter" idx="12"/>
          </p:nvPr>
        </p:nvSpPr>
        <p:spPr/>
        <p:txBody>
          <a:bodyPr/>
          <a:lstStyle/>
          <a:p>
            <a:fld id="{D02312EE-04B7-954A-821E-C600DE3146BC}" type="slidenum">
              <a:rPr lang="en-US" smtClean="0"/>
              <a:t>‹#›</a:t>
            </a:fld>
            <a:endParaRPr lang="en-US"/>
          </a:p>
        </p:txBody>
      </p:sp>
    </p:spTree>
    <p:extLst>
      <p:ext uri="{BB962C8B-B14F-4D97-AF65-F5344CB8AC3E}">
        <p14:creationId xmlns:p14="http://schemas.microsoft.com/office/powerpoint/2010/main" val="331160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2A11-B300-1D49-B676-57CDAFC44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26C104-1387-3740-82D3-99EDC35358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94A651-9624-7343-9CE0-8C45328FE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C85824-B3DF-CF43-920A-B15A05C99A0F}"/>
              </a:ext>
            </a:extLst>
          </p:cNvPr>
          <p:cNvSpPr>
            <a:spLocks noGrp="1"/>
          </p:cNvSpPr>
          <p:nvPr>
            <p:ph type="dt" sz="half" idx="10"/>
          </p:nvPr>
        </p:nvSpPr>
        <p:spPr/>
        <p:txBody>
          <a:bodyPr/>
          <a:lstStyle/>
          <a:p>
            <a:fld id="{FE8860AD-C5C7-EB48-A0DC-8074F64AFE6C}" type="datetimeFigureOut">
              <a:rPr lang="en-US" smtClean="0"/>
              <a:t>8/13/21</a:t>
            </a:fld>
            <a:endParaRPr lang="en-US"/>
          </a:p>
        </p:txBody>
      </p:sp>
      <p:sp>
        <p:nvSpPr>
          <p:cNvPr id="6" name="Footer Placeholder 5">
            <a:extLst>
              <a:ext uri="{FF2B5EF4-FFF2-40B4-BE49-F238E27FC236}">
                <a16:creationId xmlns:a16="http://schemas.microsoft.com/office/drawing/2014/main" id="{572C39EB-EFCE-7844-9B59-E99FE6722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B37C94-0D48-3D40-B87D-CB5C2AEFBEFF}"/>
              </a:ext>
            </a:extLst>
          </p:cNvPr>
          <p:cNvSpPr>
            <a:spLocks noGrp="1"/>
          </p:cNvSpPr>
          <p:nvPr>
            <p:ph type="sldNum" sz="quarter" idx="12"/>
          </p:nvPr>
        </p:nvSpPr>
        <p:spPr/>
        <p:txBody>
          <a:bodyPr/>
          <a:lstStyle/>
          <a:p>
            <a:fld id="{D02312EE-04B7-954A-821E-C600DE3146BC}" type="slidenum">
              <a:rPr lang="en-US" smtClean="0"/>
              <a:t>‹#›</a:t>
            </a:fld>
            <a:endParaRPr lang="en-US"/>
          </a:p>
        </p:txBody>
      </p:sp>
    </p:spTree>
    <p:extLst>
      <p:ext uri="{BB962C8B-B14F-4D97-AF65-F5344CB8AC3E}">
        <p14:creationId xmlns:p14="http://schemas.microsoft.com/office/powerpoint/2010/main" val="276040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12B73B-2940-8C4B-9E66-EC4D022A95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9D6B47-B48A-B04F-B9B9-71CA9C038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6AA73-921C-1849-A94B-151308A3EF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860AD-C5C7-EB48-A0DC-8074F64AFE6C}" type="datetimeFigureOut">
              <a:rPr lang="en-US" smtClean="0"/>
              <a:t>8/13/21</a:t>
            </a:fld>
            <a:endParaRPr lang="en-US"/>
          </a:p>
        </p:txBody>
      </p:sp>
      <p:sp>
        <p:nvSpPr>
          <p:cNvPr id="5" name="Footer Placeholder 4">
            <a:extLst>
              <a:ext uri="{FF2B5EF4-FFF2-40B4-BE49-F238E27FC236}">
                <a16:creationId xmlns:a16="http://schemas.microsoft.com/office/drawing/2014/main" id="{78F04209-0259-AD4F-939B-AB8B3A8167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8921FD-55BD-304B-AA10-714601423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312EE-04B7-954A-821E-C600DE3146BC}" type="slidenum">
              <a:rPr lang="en-US" smtClean="0"/>
              <a:t>‹#›</a:t>
            </a:fld>
            <a:endParaRPr lang="en-US"/>
          </a:p>
        </p:txBody>
      </p:sp>
    </p:spTree>
    <p:extLst>
      <p:ext uri="{BB962C8B-B14F-4D97-AF65-F5344CB8AC3E}">
        <p14:creationId xmlns:p14="http://schemas.microsoft.com/office/powerpoint/2010/main" val="1156732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D1B484-2E06-3444-B8CD-14711A857D25}"/>
              </a:ext>
            </a:extLst>
          </p:cNvPr>
          <p:cNvSpPr/>
          <p:nvPr/>
        </p:nvSpPr>
        <p:spPr>
          <a:xfrm>
            <a:off x="0" y="0"/>
            <a:ext cx="11887200" cy="6858000"/>
          </a:xfrm>
          <a:prstGeom prst="rect">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Modeling Single File Dynamics using the Generalized Langevin Equation</a:t>
            </a:r>
          </a:p>
        </p:txBody>
      </p:sp>
      <p:sp>
        <p:nvSpPr>
          <p:cNvPr id="5" name="Title Placeholder 7">
            <a:extLst>
              <a:ext uri="{FF2B5EF4-FFF2-40B4-BE49-F238E27FC236}">
                <a16:creationId xmlns:a16="http://schemas.microsoft.com/office/drawing/2014/main" id="{CAEA356E-67EF-904F-A492-5B4AE0483B05}"/>
              </a:ext>
            </a:extLst>
          </p:cNvPr>
          <p:cNvSpPr txBox="1">
            <a:spLocks/>
          </p:cNvSpPr>
          <p:nvPr/>
        </p:nvSpPr>
        <p:spPr>
          <a:xfrm>
            <a:off x="618793" y="2443521"/>
            <a:ext cx="7886700" cy="1350533"/>
          </a:xfrm>
          <a:prstGeom prst="rect">
            <a:avLst/>
          </a:prstGeom>
        </p:spPr>
        <p:txBody>
          <a:bodyPr vert="horz" wrap="square" lIns="91440" tIns="45720" rIns="91440" bIns="45720" rtlCol="0" anchor="b">
            <a:noAutofit/>
          </a:bodyPr>
          <a:lst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a:lstStyle>
          <a:p>
            <a:pPr fontAlgn="auto">
              <a:spcAft>
                <a:spcPts val="0"/>
              </a:spcAft>
            </a:pPr>
            <a:endParaRPr lang="en-US" dirty="0"/>
          </a:p>
        </p:txBody>
      </p:sp>
      <p:cxnSp>
        <p:nvCxnSpPr>
          <p:cNvPr id="6" name="Straight Connector 5">
            <a:extLst>
              <a:ext uri="{FF2B5EF4-FFF2-40B4-BE49-F238E27FC236}">
                <a16:creationId xmlns:a16="http://schemas.microsoft.com/office/drawing/2014/main" id="{5A76653E-C333-564C-BEF6-6B38E0875F02}"/>
              </a:ext>
            </a:extLst>
          </p:cNvPr>
          <p:cNvCxnSpPr>
            <a:cxnSpLocks/>
          </p:cNvCxnSpPr>
          <p:nvPr/>
        </p:nvCxnSpPr>
        <p:spPr>
          <a:xfrm>
            <a:off x="711926" y="3894596"/>
            <a:ext cx="62984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7F7AA40-E624-384F-A9FD-A3A51FCE2DDF}"/>
              </a:ext>
            </a:extLst>
          </p:cNvPr>
          <p:cNvSpPr/>
          <p:nvPr/>
        </p:nvSpPr>
        <p:spPr>
          <a:xfrm>
            <a:off x="11887200" y="0"/>
            <a:ext cx="304800" cy="5588000"/>
          </a:xfrm>
          <a:prstGeom prst="rect">
            <a:avLst/>
          </a:prstGeom>
          <a:solidFill>
            <a:srgbClr val="EB8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36598A2-8C9C-2F4F-8E30-F2735B9C82FE}"/>
              </a:ext>
            </a:extLst>
          </p:cNvPr>
          <p:cNvSpPr/>
          <p:nvPr/>
        </p:nvSpPr>
        <p:spPr>
          <a:xfrm>
            <a:off x="11887200" y="5588000"/>
            <a:ext cx="304800" cy="127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9E8B35F-A473-6B4B-84AE-AFBFDFA23A9C}"/>
              </a:ext>
            </a:extLst>
          </p:cNvPr>
          <p:cNvSpPr txBox="1"/>
          <p:nvPr/>
        </p:nvSpPr>
        <p:spPr>
          <a:xfrm>
            <a:off x="1005160" y="4101831"/>
            <a:ext cx="6151544" cy="1569660"/>
          </a:xfrm>
          <a:prstGeom prst="rect">
            <a:avLst/>
          </a:prstGeom>
          <a:noFill/>
        </p:spPr>
        <p:txBody>
          <a:bodyPr wrap="square" rtlCol="0">
            <a:spAutoFit/>
          </a:bodyPr>
          <a:lstStyle/>
          <a:p>
            <a:r>
              <a:rPr lang="en-US" sz="1600" b="1" dirty="0">
                <a:solidFill>
                  <a:schemeClr val="bg1"/>
                </a:solidFill>
                <a:latin typeface="Arial Black" panose="020B0604020202020204" pitchFamily="34" charset="0"/>
                <a:cs typeface="Arial Black" panose="020B0604020202020204" pitchFamily="34" charset="0"/>
              </a:rPr>
              <a:t>Raymond J Park</a:t>
            </a:r>
          </a:p>
          <a:p>
            <a:r>
              <a:rPr lang="en-US" sz="1600" b="1" dirty="0">
                <a:solidFill>
                  <a:schemeClr val="bg1"/>
                </a:solidFill>
                <a:latin typeface="Arial Black" panose="020B0604020202020204" pitchFamily="34" charset="0"/>
                <a:cs typeface="Arial Black" panose="020B0604020202020204" pitchFamily="34" charset="0"/>
              </a:rPr>
              <a:t>3</a:t>
            </a:r>
            <a:r>
              <a:rPr lang="en-US" sz="1600" b="1" baseline="30000" dirty="0">
                <a:solidFill>
                  <a:schemeClr val="bg1"/>
                </a:solidFill>
                <a:latin typeface="Arial Black" panose="020B0604020202020204" pitchFamily="34" charset="0"/>
                <a:cs typeface="Arial Black" panose="020B0604020202020204" pitchFamily="34" charset="0"/>
              </a:rPr>
              <a:t>rd</a:t>
            </a:r>
            <a:r>
              <a:rPr lang="en-US" sz="1600" b="1" dirty="0">
                <a:solidFill>
                  <a:schemeClr val="bg1"/>
                </a:solidFill>
                <a:latin typeface="Arial Black" panose="020B0604020202020204" pitchFamily="34" charset="0"/>
                <a:cs typeface="Arial Black" panose="020B0604020202020204" pitchFamily="34" charset="0"/>
              </a:rPr>
              <a:t> year Chemical Engineering Student  </a:t>
            </a:r>
          </a:p>
          <a:p>
            <a:r>
              <a:rPr lang="en-US" sz="1600" b="1" dirty="0">
                <a:solidFill>
                  <a:schemeClr val="bg1"/>
                </a:solidFill>
                <a:latin typeface="Arial Black" panose="020B0604020202020204" pitchFamily="34" charset="0"/>
                <a:cs typeface="Arial Black" panose="020B0604020202020204" pitchFamily="34" charset="0"/>
              </a:rPr>
              <a:t>University of Texas at Austin</a:t>
            </a:r>
          </a:p>
          <a:p>
            <a:endParaRPr lang="en-US" sz="1600" dirty="0">
              <a:solidFill>
                <a:schemeClr val="bg1"/>
              </a:solidFill>
            </a:endParaRPr>
          </a:p>
          <a:p>
            <a:r>
              <a:rPr lang="en-US" sz="1600" dirty="0">
                <a:solidFill>
                  <a:schemeClr val="bg1"/>
                </a:solidFill>
              </a:rPr>
              <a:t>Advised by Dr. </a:t>
            </a:r>
            <a:r>
              <a:rPr lang="en-US" sz="1600" dirty="0" err="1">
                <a:solidFill>
                  <a:schemeClr val="bg1"/>
                </a:solidFill>
              </a:rPr>
              <a:t>Dmitrii</a:t>
            </a:r>
            <a:r>
              <a:rPr lang="en-US" sz="1600" dirty="0">
                <a:solidFill>
                  <a:schemeClr val="bg1"/>
                </a:solidFill>
              </a:rPr>
              <a:t> E. Makarov</a:t>
            </a:r>
          </a:p>
          <a:p>
            <a:endParaRPr lang="en-US" sz="1600" dirty="0">
              <a:solidFill>
                <a:schemeClr val="bg1"/>
              </a:solidFill>
            </a:endParaRPr>
          </a:p>
        </p:txBody>
      </p:sp>
      <p:pic>
        <p:nvPicPr>
          <p:cNvPr id="17" name="Picture 16">
            <a:extLst>
              <a:ext uri="{FF2B5EF4-FFF2-40B4-BE49-F238E27FC236}">
                <a16:creationId xmlns:a16="http://schemas.microsoft.com/office/drawing/2014/main" id="{48882C4C-7ED4-4048-A089-A69C5CF57602}"/>
              </a:ext>
            </a:extLst>
          </p:cNvPr>
          <p:cNvPicPr>
            <a:picLocks noChangeAspect="1"/>
          </p:cNvPicPr>
          <p:nvPr/>
        </p:nvPicPr>
        <p:blipFill>
          <a:blip r:embed="rId3"/>
          <a:stretch>
            <a:fillRect/>
          </a:stretch>
        </p:blipFill>
        <p:spPr>
          <a:xfrm>
            <a:off x="434975" y="415004"/>
            <a:ext cx="2979738" cy="521909"/>
          </a:xfrm>
          <a:prstGeom prst="rect">
            <a:avLst/>
          </a:prstGeom>
        </p:spPr>
      </p:pic>
    </p:spTree>
    <p:extLst>
      <p:ext uri="{BB962C8B-B14F-4D97-AF65-F5344CB8AC3E}">
        <p14:creationId xmlns:p14="http://schemas.microsoft.com/office/powerpoint/2010/main" val="1055773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8D3D15-1563-A141-919D-3F4F5E3A757A}"/>
              </a:ext>
            </a:extLst>
          </p:cNvPr>
          <p:cNvSpPr/>
          <p:nvPr/>
        </p:nvSpPr>
        <p:spPr>
          <a:xfrm rot="16200000">
            <a:off x="5308600" y="1244600"/>
            <a:ext cx="304800" cy="10922000"/>
          </a:xfrm>
          <a:prstGeom prst="rect">
            <a:avLst/>
          </a:prstGeom>
          <a:solidFill>
            <a:srgbClr val="BF57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F8146D51-2107-1E45-9A44-E0217DAFA756}"/>
              </a:ext>
            </a:extLst>
          </p:cNvPr>
          <p:cNvSpPr/>
          <p:nvPr/>
        </p:nvSpPr>
        <p:spPr>
          <a:xfrm rot="16200000">
            <a:off x="11404600" y="6070600"/>
            <a:ext cx="304800" cy="1270000"/>
          </a:xfrm>
          <a:prstGeom prst="rect">
            <a:avLst/>
          </a:prstGeom>
          <a:solidFill>
            <a:srgbClr val="EB8F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5" name="Picture 4">
            <a:extLst>
              <a:ext uri="{FF2B5EF4-FFF2-40B4-BE49-F238E27FC236}">
                <a16:creationId xmlns:a16="http://schemas.microsoft.com/office/drawing/2014/main" id="{901926E7-F52F-4C38-8831-64B6F805BCDF}"/>
              </a:ext>
            </a:extLst>
          </p:cNvPr>
          <p:cNvPicPr>
            <a:picLocks noChangeAspect="1"/>
          </p:cNvPicPr>
          <p:nvPr/>
        </p:nvPicPr>
        <p:blipFill>
          <a:blip r:embed="rId3"/>
          <a:stretch>
            <a:fillRect/>
          </a:stretch>
        </p:blipFill>
        <p:spPr>
          <a:xfrm>
            <a:off x="0" y="149035"/>
            <a:ext cx="4469968" cy="3352476"/>
          </a:xfrm>
          <a:prstGeom prst="rect">
            <a:avLst/>
          </a:prstGeom>
        </p:spPr>
      </p:pic>
      <p:pic>
        <p:nvPicPr>
          <p:cNvPr id="9" name="Picture 8">
            <a:extLst>
              <a:ext uri="{FF2B5EF4-FFF2-40B4-BE49-F238E27FC236}">
                <a16:creationId xmlns:a16="http://schemas.microsoft.com/office/drawing/2014/main" id="{9D28B03A-D430-4DEF-B03D-CB781259CD02}"/>
              </a:ext>
            </a:extLst>
          </p:cNvPr>
          <p:cNvPicPr>
            <a:picLocks noChangeAspect="1"/>
          </p:cNvPicPr>
          <p:nvPr/>
        </p:nvPicPr>
        <p:blipFill>
          <a:blip r:embed="rId4"/>
          <a:stretch>
            <a:fillRect/>
          </a:stretch>
        </p:blipFill>
        <p:spPr>
          <a:xfrm>
            <a:off x="3861015" y="149035"/>
            <a:ext cx="4469969" cy="3352477"/>
          </a:xfrm>
          <a:prstGeom prst="rect">
            <a:avLst/>
          </a:prstGeom>
        </p:spPr>
      </p:pic>
      <p:pic>
        <p:nvPicPr>
          <p:cNvPr id="12" name="Picture 11">
            <a:extLst>
              <a:ext uri="{FF2B5EF4-FFF2-40B4-BE49-F238E27FC236}">
                <a16:creationId xmlns:a16="http://schemas.microsoft.com/office/drawing/2014/main" id="{79B74E01-EEF9-4918-9BFC-8BBE816EBB12}"/>
              </a:ext>
            </a:extLst>
          </p:cNvPr>
          <p:cNvPicPr>
            <a:picLocks noChangeAspect="1"/>
          </p:cNvPicPr>
          <p:nvPr/>
        </p:nvPicPr>
        <p:blipFill>
          <a:blip r:embed="rId5"/>
          <a:stretch>
            <a:fillRect/>
          </a:stretch>
        </p:blipFill>
        <p:spPr>
          <a:xfrm>
            <a:off x="7722034" y="149036"/>
            <a:ext cx="4469968" cy="3352476"/>
          </a:xfrm>
          <a:prstGeom prst="rect">
            <a:avLst/>
          </a:prstGeom>
        </p:spPr>
      </p:pic>
      <p:pic>
        <p:nvPicPr>
          <p:cNvPr id="16" name="Picture 15">
            <a:extLst>
              <a:ext uri="{FF2B5EF4-FFF2-40B4-BE49-F238E27FC236}">
                <a16:creationId xmlns:a16="http://schemas.microsoft.com/office/drawing/2014/main" id="{8B01897C-7CF5-49B9-A5C4-E4F64B790EB9}"/>
              </a:ext>
            </a:extLst>
          </p:cNvPr>
          <p:cNvPicPr>
            <a:picLocks noChangeAspect="1"/>
          </p:cNvPicPr>
          <p:nvPr/>
        </p:nvPicPr>
        <p:blipFill>
          <a:blip r:embed="rId6"/>
          <a:stretch>
            <a:fillRect/>
          </a:stretch>
        </p:blipFill>
        <p:spPr>
          <a:xfrm>
            <a:off x="26050" y="3351117"/>
            <a:ext cx="4469968" cy="3352476"/>
          </a:xfrm>
          <a:prstGeom prst="rect">
            <a:avLst/>
          </a:prstGeom>
        </p:spPr>
      </p:pic>
      <p:pic>
        <p:nvPicPr>
          <p:cNvPr id="20" name="Picture 19">
            <a:extLst>
              <a:ext uri="{FF2B5EF4-FFF2-40B4-BE49-F238E27FC236}">
                <a16:creationId xmlns:a16="http://schemas.microsoft.com/office/drawing/2014/main" id="{FB452621-B92A-4431-9089-93D0C60027BD}"/>
              </a:ext>
            </a:extLst>
          </p:cNvPr>
          <p:cNvPicPr>
            <a:picLocks noChangeAspect="1"/>
          </p:cNvPicPr>
          <p:nvPr/>
        </p:nvPicPr>
        <p:blipFill>
          <a:blip r:embed="rId7"/>
          <a:stretch>
            <a:fillRect/>
          </a:stretch>
        </p:blipFill>
        <p:spPr>
          <a:xfrm>
            <a:off x="7722034" y="3351115"/>
            <a:ext cx="4469971" cy="3352478"/>
          </a:xfrm>
          <a:prstGeom prst="rect">
            <a:avLst/>
          </a:prstGeom>
        </p:spPr>
      </p:pic>
      <p:pic>
        <p:nvPicPr>
          <p:cNvPr id="22" name="Picture 21">
            <a:extLst>
              <a:ext uri="{FF2B5EF4-FFF2-40B4-BE49-F238E27FC236}">
                <a16:creationId xmlns:a16="http://schemas.microsoft.com/office/drawing/2014/main" id="{6492C1A6-3900-4EF0-9974-7770A131707C}"/>
              </a:ext>
            </a:extLst>
          </p:cNvPr>
          <p:cNvPicPr>
            <a:picLocks noChangeAspect="1"/>
          </p:cNvPicPr>
          <p:nvPr/>
        </p:nvPicPr>
        <p:blipFill>
          <a:blip r:embed="rId8"/>
          <a:stretch>
            <a:fillRect/>
          </a:stretch>
        </p:blipFill>
        <p:spPr>
          <a:xfrm>
            <a:off x="3861010" y="3351117"/>
            <a:ext cx="4264093" cy="3198070"/>
          </a:xfrm>
          <a:prstGeom prst="rect">
            <a:avLst/>
          </a:prstGeom>
        </p:spPr>
      </p:pic>
    </p:spTree>
    <p:extLst>
      <p:ext uri="{BB962C8B-B14F-4D97-AF65-F5344CB8AC3E}">
        <p14:creationId xmlns:p14="http://schemas.microsoft.com/office/powerpoint/2010/main" val="26703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8D3D15-1563-A141-919D-3F4F5E3A757A}"/>
              </a:ext>
            </a:extLst>
          </p:cNvPr>
          <p:cNvSpPr/>
          <p:nvPr/>
        </p:nvSpPr>
        <p:spPr>
          <a:xfrm rot="16200000">
            <a:off x="5308600" y="1244600"/>
            <a:ext cx="304800" cy="10922000"/>
          </a:xfrm>
          <a:prstGeom prst="rect">
            <a:avLst/>
          </a:prstGeom>
          <a:solidFill>
            <a:srgbClr val="BF57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F8146D51-2107-1E45-9A44-E0217DAFA756}"/>
              </a:ext>
            </a:extLst>
          </p:cNvPr>
          <p:cNvSpPr/>
          <p:nvPr/>
        </p:nvSpPr>
        <p:spPr>
          <a:xfrm rot="16200000">
            <a:off x="11404600" y="6070600"/>
            <a:ext cx="304800" cy="1270000"/>
          </a:xfrm>
          <a:prstGeom prst="rect">
            <a:avLst/>
          </a:prstGeom>
          <a:solidFill>
            <a:srgbClr val="EB8F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3" name="Picture 2">
            <a:extLst>
              <a:ext uri="{FF2B5EF4-FFF2-40B4-BE49-F238E27FC236}">
                <a16:creationId xmlns:a16="http://schemas.microsoft.com/office/drawing/2014/main" id="{56CA95A0-5563-44EB-AD34-38181AB2ECF8}"/>
              </a:ext>
            </a:extLst>
          </p:cNvPr>
          <p:cNvPicPr>
            <a:picLocks noChangeAspect="1"/>
          </p:cNvPicPr>
          <p:nvPr/>
        </p:nvPicPr>
        <p:blipFill>
          <a:blip r:embed="rId3"/>
          <a:stretch>
            <a:fillRect/>
          </a:stretch>
        </p:blipFill>
        <p:spPr>
          <a:xfrm>
            <a:off x="5615686" y="1274251"/>
            <a:ext cx="5745997" cy="4309498"/>
          </a:xfrm>
          <a:prstGeom prst="rect">
            <a:avLst/>
          </a:prstGeom>
        </p:spPr>
      </p:pic>
      <p:pic>
        <p:nvPicPr>
          <p:cNvPr id="8" name="Picture 7">
            <a:extLst>
              <a:ext uri="{FF2B5EF4-FFF2-40B4-BE49-F238E27FC236}">
                <a16:creationId xmlns:a16="http://schemas.microsoft.com/office/drawing/2014/main" id="{6BAAAB62-04A4-43B3-BEC2-B010883415AE}"/>
              </a:ext>
            </a:extLst>
          </p:cNvPr>
          <p:cNvPicPr>
            <a:picLocks noChangeAspect="1"/>
          </p:cNvPicPr>
          <p:nvPr/>
        </p:nvPicPr>
        <p:blipFill>
          <a:blip r:embed="rId4"/>
          <a:stretch>
            <a:fillRect/>
          </a:stretch>
        </p:blipFill>
        <p:spPr>
          <a:xfrm>
            <a:off x="350003" y="1274251"/>
            <a:ext cx="5745997" cy="4309498"/>
          </a:xfrm>
          <a:prstGeom prst="rect">
            <a:avLst/>
          </a:prstGeom>
        </p:spPr>
      </p:pic>
    </p:spTree>
    <p:extLst>
      <p:ext uri="{BB962C8B-B14F-4D97-AF65-F5344CB8AC3E}">
        <p14:creationId xmlns:p14="http://schemas.microsoft.com/office/powerpoint/2010/main" val="3472569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8D3D15-1563-A141-919D-3F4F5E3A757A}"/>
              </a:ext>
            </a:extLst>
          </p:cNvPr>
          <p:cNvSpPr/>
          <p:nvPr/>
        </p:nvSpPr>
        <p:spPr>
          <a:xfrm rot="16200000">
            <a:off x="5308600" y="1244600"/>
            <a:ext cx="304800" cy="10922000"/>
          </a:xfrm>
          <a:prstGeom prst="rect">
            <a:avLst/>
          </a:prstGeom>
          <a:solidFill>
            <a:srgbClr val="BF57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F8146D51-2107-1E45-9A44-E0217DAFA756}"/>
              </a:ext>
            </a:extLst>
          </p:cNvPr>
          <p:cNvSpPr/>
          <p:nvPr/>
        </p:nvSpPr>
        <p:spPr>
          <a:xfrm rot="16200000">
            <a:off x="11404600" y="6070600"/>
            <a:ext cx="304800" cy="1270000"/>
          </a:xfrm>
          <a:prstGeom prst="rect">
            <a:avLst/>
          </a:prstGeom>
          <a:solidFill>
            <a:srgbClr val="EB8F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 name="TextBox 1">
            <a:extLst>
              <a:ext uri="{FF2B5EF4-FFF2-40B4-BE49-F238E27FC236}">
                <a16:creationId xmlns:a16="http://schemas.microsoft.com/office/drawing/2014/main" id="{17035096-94B5-4A87-8F42-BF7E9C3EA8F0}"/>
              </a:ext>
            </a:extLst>
          </p:cNvPr>
          <p:cNvSpPr txBox="1"/>
          <p:nvPr/>
        </p:nvSpPr>
        <p:spPr>
          <a:xfrm>
            <a:off x="960895" y="442972"/>
            <a:ext cx="5501898" cy="461665"/>
          </a:xfrm>
          <a:prstGeom prst="rect">
            <a:avLst/>
          </a:prstGeom>
          <a:noFill/>
        </p:spPr>
        <p:txBody>
          <a:bodyPr wrap="square" rtlCol="0">
            <a:spAutoFit/>
          </a:bodyPr>
          <a:lstStyle/>
          <a:p>
            <a:r>
              <a:rPr lang="en-US" sz="2400" dirty="0"/>
              <a:t>Autocorrelation</a:t>
            </a:r>
            <a:r>
              <a:rPr lang="en-US" dirty="0"/>
              <a:t> </a:t>
            </a:r>
          </a:p>
        </p:txBody>
      </p:sp>
      <p:pic>
        <p:nvPicPr>
          <p:cNvPr id="12" name="Picture 11" descr="Chart&#10;&#10;Description automatically generated with medium confidence">
            <a:extLst>
              <a:ext uri="{FF2B5EF4-FFF2-40B4-BE49-F238E27FC236}">
                <a16:creationId xmlns:a16="http://schemas.microsoft.com/office/drawing/2014/main" id="{1F1B9146-E23C-4FFB-9D43-9BDA46A9D4DE}"/>
              </a:ext>
            </a:extLst>
          </p:cNvPr>
          <p:cNvPicPr>
            <a:picLocks noChangeAspect="1"/>
          </p:cNvPicPr>
          <p:nvPr/>
        </p:nvPicPr>
        <p:blipFill>
          <a:blip r:embed="rId3"/>
          <a:stretch>
            <a:fillRect/>
          </a:stretch>
        </p:blipFill>
        <p:spPr>
          <a:xfrm>
            <a:off x="123993" y="927810"/>
            <a:ext cx="5533193" cy="4362449"/>
          </a:xfrm>
          <a:prstGeom prst="rect">
            <a:avLst/>
          </a:prstGeom>
        </p:spPr>
      </p:pic>
      <p:cxnSp>
        <p:nvCxnSpPr>
          <p:cNvPr id="14" name="Straight Arrow Connector 13">
            <a:extLst>
              <a:ext uri="{FF2B5EF4-FFF2-40B4-BE49-F238E27FC236}">
                <a16:creationId xmlns:a16="http://schemas.microsoft.com/office/drawing/2014/main" id="{69BD5864-5409-4E3E-AADB-90748AE471AA}"/>
              </a:ext>
            </a:extLst>
          </p:cNvPr>
          <p:cNvCxnSpPr>
            <a:cxnSpLocks/>
          </p:cNvCxnSpPr>
          <p:nvPr/>
        </p:nvCxnSpPr>
        <p:spPr>
          <a:xfrm flipH="1" flipV="1">
            <a:off x="4110955" y="4522909"/>
            <a:ext cx="865510" cy="151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Chart&#10;&#10;Description automatically generated">
            <a:extLst>
              <a:ext uri="{FF2B5EF4-FFF2-40B4-BE49-F238E27FC236}">
                <a16:creationId xmlns:a16="http://schemas.microsoft.com/office/drawing/2014/main" id="{392FDFCA-3C19-40A5-A81E-147E93187F81}"/>
              </a:ext>
            </a:extLst>
          </p:cNvPr>
          <p:cNvPicPr>
            <a:picLocks noChangeAspect="1"/>
          </p:cNvPicPr>
          <p:nvPr/>
        </p:nvPicPr>
        <p:blipFill>
          <a:blip r:embed="rId4"/>
          <a:stretch>
            <a:fillRect/>
          </a:stretch>
        </p:blipFill>
        <p:spPr>
          <a:xfrm>
            <a:off x="5956300" y="927810"/>
            <a:ext cx="5881596" cy="4362450"/>
          </a:xfrm>
          <a:prstGeom prst="rect">
            <a:avLst/>
          </a:prstGeom>
        </p:spPr>
      </p:pic>
      <p:sp>
        <p:nvSpPr>
          <p:cNvPr id="15" name="TextBox 14">
            <a:extLst>
              <a:ext uri="{FF2B5EF4-FFF2-40B4-BE49-F238E27FC236}">
                <a16:creationId xmlns:a16="http://schemas.microsoft.com/office/drawing/2014/main" id="{79B8B1B8-8E9C-4FCE-8501-013757C3BEAB}"/>
              </a:ext>
            </a:extLst>
          </p:cNvPr>
          <p:cNvSpPr txBox="1"/>
          <p:nvPr/>
        </p:nvSpPr>
        <p:spPr>
          <a:xfrm>
            <a:off x="5126022" y="5802668"/>
            <a:ext cx="1939955" cy="461665"/>
          </a:xfrm>
          <a:prstGeom prst="rect">
            <a:avLst/>
          </a:prstGeom>
          <a:noFill/>
        </p:spPr>
        <p:txBody>
          <a:bodyPr wrap="none" rtlCol="0">
            <a:spAutoFit/>
          </a:bodyPr>
          <a:lstStyle/>
          <a:p>
            <a:r>
              <a:rPr lang="en-US" sz="2400" dirty="0"/>
              <a:t>Single particle</a:t>
            </a:r>
          </a:p>
        </p:txBody>
      </p:sp>
      <p:cxnSp>
        <p:nvCxnSpPr>
          <p:cNvPr id="22" name="Straight Arrow Connector 21">
            <a:extLst>
              <a:ext uri="{FF2B5EF4-FFF2-40B4-BE49-F238E27FC236}">
                <a16:creationId xmlns:a16="http://schemas.microsoft.com/office/drawing/2014/main" id="{DE0F8A35-9147-414B-9521-E3998565DFD4}"/>
              </a:ext>
            </a:extLst>
          </p:cNvPr>
          <p:cNvCxnSpPr>
            <a:cxnSpLocks/>
          </p:cNvCxnSpPr>
          <p:nvPr/>
        </p:nvCxnSpPr>
        <p:spPr>
          <a:xfrm flipV="1">
            <a:off x="7215534" y="4178300"/>
            <a:ext cx="1407766" cy="1691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32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8D3D15-1563-A141-919D-3F4F5E3A757A}"/>
              </a:ext>
            </a:extLst>
          </p:cNvPr>
          <p:cNvSpPr/>
          <p:nvPr/>
        </p:nvSpPr>
        <p:spPr>
          <a:xfrm rot="16200000">
            <a:off x="5308600" y="1244600"/>
            <a:ext cx="304800" cy="10922000"/>
          </a:xfrm>
          <a:prstGeom prst="rect">
            <a:avLst/>
          </a:prstGeom>
          <a:solidFill>
            <a:srgbClr val="BF57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F8146D51-2107-1E45-9A44-E0217DAFA756}"/>
              </a:ext>
            </a:extLst>
          </p:cNvPr>
          <p:cNvSpPr/>
          <p:nvPr/>
        </p:nvSpPr>
        <p:spPr>
          <a:xfrm rot="16200000">
            <a:off x="11404600" y="6070600"/>
            <a:ext cx="304800" cy="1270000"/>
          </a:xfrm>
          <a:prstGeom prst="rect">
            <a:avLst/>
          </a:prstGeom>
          <a:solidFill>
            <a:srgbClr val="EB8F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 name="TextBox 1">
            <a:extLst>
              <a:ext uri="{FF2B5EF4-FFF2-40B4-BE49-F238E27FC236}">
                <a16:creationId xmlns:a16="http://schemas.microsoft.com/office/drawing/2014/main" id="{17035096-94B5-4A87-8F42-BF7E9C3EA8F0}"/>
              </a:ext>
            </a:extLst>
          </p:cNvPr>
          <p:cNvSpPr txBox="1"/>
          <p:nvPr/>
        </p:nvSpPr>
        <p:spPr>
          <a:xfrm>
            <a:off x="960895" y="442972"/>
            <a:ext cx="5501898" cy="584775"/>
          </a:xfrm>
          <a:prstGeom prst="rect">
            <a:avLst/>
          </a:prstGeom>
          <a:noFill/>
        </p:spPr>
        <p:txBody>
          <a:bodyPr wrap="square" rtlCol="0">
            <a:spAutoFit/>
          </a:bodyPr>
          <a:lstStyle/>
          <a:p>
            <a:r>
              <a:rPr lang="en-US" sz="3200" dirty="0"/>
              <a:t>Working Progress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A69916-EF6C-4FFF-8C4A-CE873D5AC902}"/>
                  </a:ext>
                </a:extLst>
              </p:cNvPr>
              <p:cNvSpPr txBox="1"/>
              <p:nvPr/>
            </p:nvSpPr>
            <p:spPr>
              <a:xfrm>
                <a:off x="745080" y="2236669"/>
                <a:ext cx="4231037" cy="1082412"/>
              </a:xfrm>
              <a:prstGeom prst="rect">
                <a:avLst/>
              </a:prstGeom>
              <a:noFill/>
            </p:spPr>
            <p:txBody>
              <a:bodyPr wrap="square" lIns="0" tIns="0" rIns="0" bIns="0" rtlCol="0">
                <a:spAutoFit/>
              </a:bodyPr>
              <a:lstStyle/>
              <a:p>
                <a14:m>
                  <m:oMath xmlns:m="http://schemas.openxmlformats.org/officeDocument/2006/math">
                    <m:acc>
                      <m:accPr>
                        <m:chr m:val="̂"/>
                        <m:ctrlPr>
                          <a:rPr lang="en-US" sz="4000" i="1" smtClean="0">
                            <a:latin typeface="Cambria Math" panose="02040503050406030204" pitchFamily="18" charset="0"/>
                          </a:rPr>
                        </m:ctrlPr>
                      </m:accPr>
                      <m:e>
                        <m:r>
                          <a:rPr lang="en-US" sz="4000" i="1">
                            <a:latin typeface="Cambria Math" panose="02040503050406030204" pitchFamily="18" charset="0"/>
                          </a:rPr>
                          <m:t>𝜉</m:t>
                        </m:r>
                      </m:e>
                    </m:acc>
                    <m:d>
                      <m:dPr>
                        <m:ctrlPr>
                          <a:rPr lang="en-US" sz="4000" i="1">
                            <a:latin typeface="Cambria Math" panose="02040503050406030204" pitchFamily="18" charset="0"/>
                          </a:rPr>
                        </m:ctrlPr>
                      </m:dPr>
                      <m:e>
                        <m:r>
                          <a:rPr lang="en-US" sz="4000" i="1">
                            <a:latin typeface="Cambria Math" panose="02040503050406030204" pitchFamily="18" charset="0"/>
                          </a:rPr>
                          <m:t>𝑠</m:t>
                        </m:r>
                      </m:e>
                    </m:d>
                    <m:r>
                      <a:rPr lang="en-US" sz="4000" i="1">
                        <a:latin typeface="Cambria Math" panose="02040503050406030204" pitchFamily="18" charset="0"/>
                      </a:rPr>
                      <m:t> </m:t>
                    </m:r>
                  </m:oMath>
                </a14:m>
                <a:r>
                  <a:rPr lang="en-US" sz="4000" b="0" dirty="0"/>
                  <a:t>= </a:t>
                </a:r>
                <a14:m>
                  <m:oMath xmlns:m="http://schemas.openxmlformats.org/officeDocument/2006/math">
                    <m:f>
                      <m:fPr>
                        <m:ctrlPr>
                          <a:rPr lang="en-US" sz="4000" b="0" i="1" smtClean="0">
                            <a:latin typeface="Cambria Math" panose="02040503050406030204" pitchFamily="18" charset="0"/>
                          </a:rPr>
                        </m:ctrlPr>
                      </m:fPr>
                      <m:num>
                        <m:sSub>
                          <m:sSubPr>
                            <m:ctrlPr>
                              <a:rPr lang="en-US" sz="4000" b="0" i="1" smtClean="0">
                                <a:latin typeface="Cambria Math" panose="02040503050406030204" pitchFamily="18" charset="0"/>
                              </a:rPr>
                            </m:ctrlPr>
                          </m:sSubPr>
                          <m:e>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𝐶</m:t>
                                </m:r>
                              </m:e>
                            </m:acc>
                          </m:e>
                          <m:sub>
                            <m:r>
                              <a:rPr lang="en-US" sz="4000" b="0" i="1" smtClean="0">
                                <a:latin typeface="Cambria Math" panose="02040503050406030204" pitchFamily="18" charset="0"/>
                              </a:rPr>
                              <m:t>𝑓𝑥</m:t>
                            </m:r>
                          </m:sub>
                        </m:sSub>
                        <m:r>
                          <a:rPr lang="en-US" sz="4000" b="0" i="1" smtClean="0">
                            <a:latin typeface="Cambria Math" panose="02040503050406030204" pitchFamily="18" charset="0"/>
                          </a:rPr>
                          <m:t>(</m:t>
                        </m:r>
                        <m:r>
                          <a:rPr lang="en-US" sz="4000" b="0" i="1" smtClean="0">
                            <a:latin typeface="Cambria Math" panose="02040503050406030204" pitchFamily="18" charset="0"/>
                          </a:rPr>
                          <m:t>𝑠</m:t>
                        </m:r>
                        <m:r>
                          <a:rPr lang="en-US" sz="4000" b="0" i="1" smtClean="0">
                            <a:latin typeface="Cambria Math" panose="02040503050406030204" pitchFamily="18" charset="0"/>
                          </a:rPr>
                          <m:t>)</m:t>
                        </m:r>
                      </m:num>
                      <m:den>
                        <m:r>
                          <a:rPr lang="en-US" sz="4000" i="1">
                            <a:latin typeface="Cambria Math" panose="02040503050406030204" pitchFamily="18" charset="0"/>
                          </a:rPr>
                          <m:t>𝑠</m:t>
                        </m:r>
                        <m:sSub>
                          <m:sSubPr>
                            <m:ctrlPr>
                              <a:rPr lang="en-US" sz="4000" b="0" i="1" smtClean="0">
                                <a:latin typeface="Cambria Math" panose="02040503050406030204" pitchFamily="18" charset="0"/>
                              </a:rPr>
                            </m:ctrlPr>
                          </m:sSubPr>
                          <m:e>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𝐶</m:t>
                                </m:r>
                              </m:e>
                            </m:acc>
                          </m:e>
                          <m:sub>
                            <m:r>
                              <a:rPr lang="en-US" sz="4000" b="0" i="1" smtClean="0">
                                <a:latin typeface="Cambria Math" panose="02040503050406030204" pitchFamily="18" charset="0"/>
                              </a:rPr>
                              <m:t>𝑥𝑥</m:t>
                            </m:r>
                          </m:sub>
                        </m:sSub>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𝑠</m:t>
                            </m:r>
                          </m:e>
                        </m:d>
                        <m:r>
                          <a:rPr lang="en-US" sz="4000" b="0" i="1" smtClean="0">
                            <a:latin typeface="Cambria Math" panose="02040503050406030204" pitchFamily="18" charset="0"/>
                          </a:rPr>
                          <m:t>− </m:t>
                        </m:r>
                        <m:sSub>
                          <m:sSubPr>
                            <m:ctrlPr>
                              <a:rPr lang="en-US" sz="4000" i="1">
                                <a:latin typeface="Cambria Math" panose="02040503050406030204" pitchFamily="18" charset="0"/>
                              </a:rPr>
                            </m:ctrlPr>
                          </m:sSubPr>
                          <m:e>
                            <m:r>
                              <a:rPr lang="en-US" sz="4000" i="1">
                                <a:latin typeface="Cambria Math" panose="02040503050406030204" pitchFamily="18" charset="0"/>
                              </a:rPr>
                              <m:t>𝐶</m:t>
                            </m:r>
                          </m:e>
                          <m:sub>
                            <m:r>
                              <a:rPr lang="en-US" sz="4000" i="1">
                                <a:latin typeface="Cambria Math" panose="02040503050406030204" pitchFamily="18" charset="0"/>
                              </a:rPr>
                              <m:t>𝑥𝑥</m:t>
                            </m:r>
                          </m:sub>
                        </m:sSub>
                        <m:r>
                          <a:rPr lang="en-US" sz="4000" i="1">
                            <a:latin typeface="Cambria Math" panose="02040503050406030204" pitchFamily="18" charset="0"/>
                          </a:rPr>
                          <m:t>(0)</m:t>
                        </m:r>
                      </m:den>
                    </m:f>
                  </m:oMath>
                </a14:m>
                <a:endParaRPr lang="en-US" sz="4000" dirty="0"/>
              </a:p>
            </p:txBody>
          </p:sp>
        </mc:Choice>
        <mc:Fallback xmlns="">
          <p:sp>
            <p:nvSpPr>
              <p:cNvPr id="3" name="TextBox 2">
                <a:extLst>
                  <a:ext uri="{FF2B5EF4-FFF2-40B4-BE49-F238E27FC236}">
                    <a16:creationId xmlns:a16="http://schemas.microsoft.com/office/drawing/2014/main" id="{26A69916-EF6C-4FFF-8C4A-CE873D5AC902}"/>
                  </a:ext>
                </a:extLst>
              </p:cNvPr>
              <p:cNvSpPr txBox="1">
                <a:spLocks noRot="1" noChangeAspect="1" noMove="1" noResize="1" noEditPoints="1" noAdjustHandles="1" noChangeArrowheads="1" noChangeShapeType="1" noTextEdit="1"/>
              </p:cNvSpPr>
              <p:nvPr/>
            </p:nvSpPr>
            <p:spPr>
              <a:xfrm>
                <a:off x="745080" y="2236669"/>
                <a:ext cx="4231037" cy="1082412"/>
              </a:xfrm>
              <a:prstGeom prst="rect">
                <a:avLst/>
              </a:prstGeom>
              <a:blipFill>
                <a:blip r:embed="rId3"/>
                <a:stretch>
                  <a:fillRect b="-79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7C228A6-329F-4BE7-9AD0-B86F2E6313F5}"/>
                  </a:ext>
                </a:extLst>
              </p:cNvPr>
              <p:cNvSpPr txBox="1"/>
              <p:nvPr/>
            </p:nvSpPr>
            <p:spPr>
              <a:xfrm>
                <a:off x="5331496" y="2151728"/>
                <a:ext cx="4969822" cy="932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𝑤h𝑒𝑟𝑒</m:t>
                      </m:r>
                      <m:r>
                        <a:rPr lang="en-US" sz="2800" b="0" i="1" smtClean="0">
                          <a:latin typeface="Cambria Math" panose="02040503050406030204" pitchFamily="18" charset="0"/>
                        </a:rPr>
                        <m:t>      </m:t>
                      </m:r>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𝑣</m:t>
                          </m:r>
                        </m:e>
                      </m:acc>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nary>
                        <m:naryPr>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m:t>
                          </m:r>
                        </m:sup>
                        <m:e>
                          <m:r>
                            <a:rPr lang="en-US" sz="2800" b="0" i="1" smtClean="0">
                              <a:latin typeface="Cambria Math" panose="02040503050406030204" pitchFamily="18" charset="0"/>
                            </a:rPr>
                            <m:t>𝑣</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𝑠𝑡</m:t>
                              </m:r>
                            </m:sup>
                          </m:sSup>
                          <m:r>
                            <a:rPr lang="en-US" sz="2800" b="0" i="1" smtClean="0">
                              <a:latin typeface="Cambria Math" panose="02040503050406030204" pitchFamily="18" charset="0"/>
                            </a:rPr>
                            <m:t> </m:t>
                          </m:r>
                          <m:r>
                            <a:rPr lang="en-US" sz="2800" b="0" i="1" smtClean="0">
                              <a:latin typeface="Cambria Math" panose="02040503050406030204" pitchFamily="18" charset="0"/>
                            </a:rPr>
                            <m:t>𝑑𝑡</m:t>
                          </m:r>
                        </m:e>
                      </m:nary>
                    </m:oMath>
                  </m:oMathPara>
                </a14:m>
                <a:endParaRPr lang="en-US" sz="2800" dirty="0"/>
              </a:p>
            </p:txBody>
          </p:sp>
        </mc:Choice>
        <mc:Fallback xmlns="">
          <p:sp>
            <p:nvSpPr>
              <p:cNvPr id="4" name="TextBox 3">
                <a:extLst>
                  <a:ext uri="{FF2B5EF4-FFF2-40B4-BE49-F238E27FC236}">
                    <a16:creationId xmlns:a16="http://schemas.microsoft.com/office/drawing/2014/main" id="{A7C228A6-329F-4BE7-9AD0-B86F2E6313F5}"/>
                  </a:ext>
                </a:extLst>
              </p:cNvPr>
              <p:cNvSpPr txBox="1">
                <a:spLocks noRot="1" noChangeAspect="1" noMove="1" noResize="1" noEditPoints="1" noAdjustHandles="1" noChangeArrowheads="1" noChangeShapeType="1" noTextEdit="1"/>
              </p:cNvSpPr>
              <p:nvPr/>
            </p:nvSpPr>
            <p:spPr>
              <a:xfrm>
                <a:off x="5331496" y="2151728"/>
                <a:ext cx="4969822" cy="932307"/>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751F2DB3-6D79-4FB7-A7CF-02F1D6E19AF2}"/>
              </a:ext>
            </a:extLst>
          </p:cNvPr>
          <p:cNvSpPr txBox="1"/>
          <p:nvPr/>
        </p:nvSpPr>
        <p:spPr>
          <a:xfrm>
            <a:off x="803754" y="1453482"/>
            <a:ext cx="2056845" cy="400110"/>
          </a:xfrm>
          <a:prstGeom prst="rect">
            <a:avLst/>
          </a:prstGeom>
          <a:noFill/>
        </p:spPr>
        <p:txBody>
          <a:bodyPr wrap="none" rtlCol="0">
            <a:spAutoFit/>
          </a:bodyPr>
          <a:lstStyle/>
          <a:p>
            <a:r>
              <a:rPr lang="en-US" sz="2000" dirty="0"/>
              <a:t>1. Memory Kernel</a:t>
            </a:r>
          </a:p>
        </p:txBody>
      </p:sp>
      <p:sp>
        <p:nvSpPr>
          <p:cNvPr id="8" name="TextBox 7">
            <a:extLst>
              <a:ext uri="{FF2B5EF4-FFF2-40B4-BE49-F238E27FC236}">
                <a16:creationId xmlns:a16="http://schemas.microsoft.com/office/drawing/2014/main" id="{5F218B50-1079-4D5E-A440-28E0F921BC5F}"/>
              </a:ext>
            </a:extLst>
          </p:cNvPr>
          <p:cNvSpPr txBox="1"/>
          <p:nvPr/>
        </p:nvSpPr>
        <p:spPr>
          <a:xfrm>
            <a:off x="803754" y="3861755"/>
            <a:ext cx="2556918" cy="400110"/>
          </a:xfrm>
          <a:prstGeom prst="rect">
            <a:avLst/>
          </a:prstGeom>
          <a:noFill/>
        </p:spPr>
        <p:txBody>
          <a:bodyPr wrap="none" rtlCol="0">
            <a:spAutoFit/>
          </a:bodyPr>
          <a:lstStyle/>
          <a:p>
            <a:r>
              <a:rPr lang="en-US" sz="2000" dirty="0"/>
              <a:t>2. More particles (50+)</a:t>
            </a:r>
          </a:p>
        </p:txBody>
      </p:sp>
      <p:sp>
        <p:nvSpPr>
          <p:cNvPr id="9" name="TextBox 8">
            <a:extLst>
              <a:ext uri="{FF2B5EF4-FFF2-40B4-BE49-F238E27FC236}">
                <a16:creationId xmlns:a16="http://schemas.microsoft.com/office/drawing/2014/main" id="{5FECF936-C9E9-47C0-A350-71C63D0A125B}"/>
              </a:ext>
            </a:extLst>
          </p:cNvPr>
          <p:cNvSpPr txBox="1"/>
          <p:nvPr/>
        </p:nvSpPr>
        <p:spPr>
          <a:xfrm>
            <a:off x="745080" y="4687600"/>
            <a:ext cx="3520964" cy="400110"/>
          </a:xfrm>
          <a:prstGeom prst="rect">
            <a:avLst/>
          </a:prstGeom>
          <a:noFill/>
        </p:spPr>
        <p:txBody>
          <a:bodyPr wrap="none" rtlCol="0">
            <a:spAutoFit/>
          </a:bodyPr>
          <a:lstStyle/>
          <a:p>
            <a:r>
              <a:rPr lang="en-US" sz="2000" dirty="0"/>
              <a:t>3. Different systematic potential</a:t>
            </a:r>
          </a:p>
        </p:txBody>
      </p:sp>
    </p:spTree>
    <p:extLst>
      <p:ext uri="{BB962C8B-B14F-4D97-AF65-F5344CB8AC3E}">
        <p14:creationId xmlns:p14="http://schemas.microsoft.com/office/powerpoint/2010/main" val="140944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28E53A-DE54-4648-AEB7-F8D960FC7611}"/>
              </a:ext>
            </a:extLst>
          </p:cNvPr>
          <p:cNvSpPr/>
          <p:nvPr/>
        </p:nvSpPr>
        <p:spPr>
          <a:xfrm>
            <a:off x="0" y="0"/>
            <a:ext cx="12192000" cy="6858000"/>
          </a:xfrm>
          <a:prstGeom prst="rect">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293BEEF-9465-E74E-B3C1-BE747E4F4EB6}"/>
              </a:ext>
            </a:extLst>
          </p:cNvPr>
          <p:cNvPicPr>
            <a:picLocks noChangeAspect="1"/>
          </p:cNvPicPr>
          <p:nvPr/>
        </p:nvPicPr>
        <p:blipFill>
          <a:blip r:embed="rId2"/>
          <a:stretch>
            <a:fillRect/>
          </a:stretch>
        </p:blipFill>
        <p:spPr>
          <a:xfrm>
            <a:off x="2914650" y="2882900"/>
            <a:ext cx="6235700" cy="1092200"/>
          </a:xfrm>
          <a:prstGeom prst="rect">
            <a:avLst/>
          </a:prstGeom>
        </p:spPr>
      </p:pic>
      <p:sp>
        <p:nvSpPr>
          <p:cNvPr id="7" name="Rectangle 6">
            <a:extLst>
              <a:ext uri="{FF2B5EF4-FFF2-40B4-BE49-F238E27FC236}">
                <a16:creationId xmlns:a16="http://schemas.microsoft.com/office/drawing/2014/main" id="{AA3FE0EC-4003-5545-827A-1BB664ABB04E}"/>
              </a:ext>
            </a:extLst>
          </p:cNvPr>
          <p:cNvSpPr/>
          <p:nvPr/>
        </p:nvSpPr>
        <p:spPr>
          <a:xfrm>
            <a:off x="11887200" y="0"/>
            <a:ext cx="304800" cy="5588000"/>
          </a:xfrm>
          <a:prstGeom prst="rect">
            <a:avLst/>
          </a:prstGeom>
          <a:solidFill>
            <a:srgbClr val="EB8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091E2-0097-0A4F-BD0A-C1C00DDD7C62}"/>
              </a:ext>
            </a:extLst>
          </p:cNvPr>
          <p:cNvSpPr/>
          <p:nvPr/>
        </p:nvSpPr>
        <p:spPr>
          <a:xfrm>
            <a:off x="11887200" y="5588000"/>
            <a:ext cx="304800" cy="127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0026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8D3D15-1563-A141-919D-3F4F5E3A757A}"/>
              </a:ext>
            </a:extLst>
          </p:cNvPr>
          <p:cNvSpPr/>
          <p:nvPr/>
        </p:nvSpPr>
        <p:spPr>
          <a:xfrm rot="16200000">
            <a:off x="5308600" y="1244600"/>
            <a:ext cx="304800" cy="10922000"/>
          </a:xfrm>
          <a:prstGeom prst="rect">
            <a:avLst/>
          </a:prstGeom>
          <a:solidFill>
            <a:srgbClr val="BF57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F8146D51-2107-1E45-9A44-E0217DAFA756}"/>
              </a:ext>
            </a:extLst>
          </p:cNvPr>
          <p:cNvSpPr/>
          <p:nvPr/>
        </p:nvSpPr>
        <p:spPr>
          <a:xfrm rot="16200000">
            <a:off x="11404600" y="6070600"/>
            <a:ext cx="304800" cy="1270000"/>
          </a:xfrm>
          <a:prstGeom prst="rect">
            <a:avLst/>
          </a:prstGeom>
          <a:solidFill>
            <a:srgbClr val="EB8F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78FE887-7EA8-4B75-A0B0-382DEBAEDF6D}"/>
                  </a:ext>
                </a:extLst>
              </p:cNvPr>
              <p:cNvSpPr txBox="1"/>
              <p:nvPr/>
            </p:nvSpPr>
            <p:spPr>
              <a:xfrm>
                <a:off x="666750" y="1245891"/>
                <a:ext cx="3598229" cy="9003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𝑈</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   </m:t>
                          </m:r>
                          <m:r>
                            <a:rPr lang="en-US" sz="2000" b="0" i="1" smtClean="0">
                              <a:latin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𝐿𝐽</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e>
                      </m:nary>
                    </m:oMath>
                  </m:oMathPara>
                </a14:m>
                <a:endParaRPr lang="en-US" sz="2000" dirty="0"/>
              </a:p>
            </p:txBody>
          </p:sp>
        </mc:Choice>
        <mc:Fallback xmlns="">
          <p:sp>
            <p:nvSpPr>
              <p:cNvPr id="8" name="TextBox 7">
                <a:extLst>
                  <a:ext uri="{FF2B5EF4-FFF2-40B4-BE49-F238E27FC236}">
                    <a16:creationId xmlns:a16="http://schemas.microsoft.com/office/drawing/2014/main" id="{278FE887-7EA8-4B75-A0B0-382DEBAEDF6D}"/>
                  </a:ext>
                </a:extLst>
              </p:cNvPr>
              <p:cNvSpPr txBox="1">
                <a:spLocks noRot="1" noChangeAspect="1" noMove="1" noResize="1" noEditPoints="1" noAdjustHandles="1" noChangeArrowheads="1" noChangeShapeType="1" noTextEdit="1"/>
              </p:cNvSpPr>
              <p:nvPr/>
            </p:nvSpPr>
            <p:spPr>
              <a:xfrm>
                <a:off x="666750" y="1245891"/>
                <a:ext cx="3598229" cy="9003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7A61D07-38A3-4D39-A9E5-32F72E808F3D}"/>
                  </a:ext>
                </a:extLst>
              </p:cNvPr>
              <p:cNvSpPr txBox="1"/>
              <p:nvPr/>
            </p:nvSpPr>
            <p:spPr>
              <a:xfrm>
                <a:off x="466509" y="2456687"/>
                <a:ext cx="3798470" cy="16059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  </m:t>
                          </m:r>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0            </m:t>
                              </m:r>
                              <m:r>
                                <a:rPr lang="en-US" sz="2000" b="0" i="1" smtClean="0">
                                  <a:latin typeface="Cambria Math" panose="02040503050406030204" pitchFamily="18" charset="0"/>
                                </a:rPr>
                                <m:t>𝑖𝑓</m:t>
                              </m:r>
                              <m:r>
                                <a:rPr lang="en-US" sz="2000" b="0" i="1" smtClean="0">
                                  <a:latin typeface="Cambria Math" panose="02040503050406030204" pitchFamily="18" charset="0"/>
                                </a:rPr>
                                <m:t> </m:t>
                              </m:r>
                              <m:r>
                                <a:rPr lang="en-US" sz="2000" b="0" i="1" smtClean="0">
                                  <a:latin typeface="Cambria Math" panose="02040503050406030204" pitchFamily="18" charset="0"/>
                                </a:rPr>
                                <m:t>𝑎𝑏𝑠</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𝑐</m:t>
                              </m:r>
                            </m:e>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𝑐</m:t>
                                      </m:r>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     </m:t>
                              </m:r>
                              <m:r>
                                <a:rPr lang="en-US" sz="2000" b="0" i="1" smtClean="0">
                                  <a:latin typeface="Cambria Math" panose="02040503050406030204" pitchFamily="18" charset="0"/>
                                </a:rPr>
                                <m:t>𝑖𝑓</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&gt;</m:t>
                              </m:r>
                              <m:r>
                                <a:rPr lang="en-US" sz="2000" b="0" i="1" smtClean="0">
                                  <a:latin typeface="Cambria Math" panose="02040503050406030204" pitchFamily="18" charset="0"/>
                                </a:rPr>
                                <m:t>𝑐</m:t>
                              </m:r>
                            </m:e>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𝑐</m:t>
                                      </m:r>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    </m:t>
                              </m:r>
                              <m:r>
                                <a:rPr lang="en-US" sz="2000" b="0" i="1" smtClean="0">
                                  <a:latin typeface="Cambria Math" panose="02040503050406030204" pitchFamily="18" charset="0"/>
                                </a:rPr>
                                <m:t>𝑖𝑓</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&lt;</m:t>
                              </m:r>
                              <m:r>
                                <a:rPr lang="en-US" sz="2000" b="0" i="1" smtClean="0">
                                  <a:latin typeface="Cambria Math" panose="02040503050406030204" pitchFamily="18" charset="0"/>
                                </a:rPr>
                                <m:t>𝑐</m:t>
                              </m:r>
                            </m:e>
                          </m:eqArr>
                        </m:e>
                      </m:d>
                    </m:oMath>
                  </m:oMathPara>
                </a14:m>
                <a:endParaRPr lang="en-US" sz="2000" dirty="0"/>
              </a:p>
            </p:txBody>
          </p:sp>
        </mc:Choice>
        <mc:Fallback xmlns="">
          <p:sp>
            <p:nvSpPr>
              <p:cNvPr id="9" name="TextBox 8">
                <a:extLst>
                  <a:ext uri="{FF2B5EF4-FFF2-40B4-BE49-F238E27FC236}">
                    <a16:creationId xmlns:a16="http://schemas.microsoft.com/office/drawing/2014/main" id="{B7A61D07-38A3-4D39-A9E5-32F72E808F3D}"/>
                  </a:ext>
                </a:extLst>
              </p:cNvPr>
              <p:cNvSpPr txBox="1">
                <a:spLocks noRot="1" noChangeAspect="1" noMove="1" noResize="1" noEditPoints="1" noAdjustHandles="1" noChangeArrowheads="1" noChangeShapeType="1" noTextEdit="1"/>
              </p:cNvSpPr>
              <p:nvPr/>
            </p:nvSpPr>
            <p:spPr>
              <a:xfrm>
                <a:off x="466509" y="2456687"/>
                <a:ext cx="3798470" cy="16059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3AE9EF4-1E1B-4ED1-90B8-8C363E6D2DCD}"/>
                  </a:ext>
                </a:extLst>
              </p:cNvPr>
              <p:cNvSpPr txBox="1"/>
              <p:nvPr/>
            </p:nvSpPr>
            <p:spPr>
              <a:xfrm>
                <a:off x="1234808" y="4451598"/>
                <a:ext cx="2254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 2, 3….. </m:t>
                      </m:r>
                      <m:r>
                        <a:rPr lang="en-US" b="0" i="1" smtClean="0">
                          <a:latin typeface="Cambria Math" panose="02040503050406030204" pitchFamily="18" charset="0"/>
                        </a:rPr>
                        <m:t>𝑁</m:t>
                      </m:r>
                      <m:r>
                        <a:rPr lang="en-US" b="0" i="1" smtClean="0">
                          <a:latin typeface="Cambria Math" panose="02040503050406030204" pitchFamily="18" charset="0"/>
                        </a:rPr>
                        <m:t>−1, </m:t>
                      </m:r>
                      <m:r>
                        <a:rPr lang="en-US" b="0" i="1" smtClean="0">
                          <a:latin typeface="Cambria Math" panose="02040503050406030204" pitchFamily="18" charset="0"/>
                        </a:rPr>
                        <m:t>𝑁</m:t>
                      </m:r>
                    </m:oMath>
                  </m:oMathPara>
                </a14:m>
                <a:endParaRPr lang="en-US" dirty="0"/>
              </a:p>
            </p:txBody>
          </p:sp>
        </mc:Choice>
        <mc:Fallback xmlns="">
          <p:sp>
            <p:nvSpPr>
              <p:cNvPr id="10" name="TextBox 9">
                <a:extLst>
                  <a:ext uri="{FF2B5EF4-FFF2-40B4-BE49-F238E27FC236}">
                    <a16:creationId xmlns:a16="http://schemas.microsoft.com/office/drawing/2014/main" id="{F3AE9EF4-1E1B-4ED1-90B8-8C363E6D2DCD}"/>
                  </a:ext>
                </a:extLst>
              </p:cNvPr>
              <p:cNvSpPr txBox="1">
                <a:spLocks noRot="1" noChangeAspect="1" noMove="1" noResize="1" noEditPoints="1" noAdjustHandles="1" noChangeArrowheads="1" noChangeShapeType="1" noTextEdit="1"/>
              </p:cNvSpPr>
              <p:nvPr/>
            </p:nvSpPr>
            <p:spPr>
              <a:xfrm>
                <a:off x="1234808" y="4451598"/>
                <a:ext cx="2254784" cy="276999"/>
              </a:xfrm>
              <a:prstGeom prst="rect">
                <a:avLst/>
              </a:prstGeom>
              <a:blipFill>
                <a:blip r:embed="rId5"/>
                <a:stretch>
                  <a:fillRect l="-2168" r="-189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4725D2-6738-42CC-A6D2-4B4CC037DE31}"/>
                  </a:ext>
                </a:extLst>
              </p:cNvPr>
              <p:cNvSpPr txBox="1"/>
              <p:nvPr/>
            </p:nvSpPr>
            <p:spPr>
              <a:xfrm>
                <a:off x="762082" y="5299686"/>
                <a:ext cx="32002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𝑝𝑎𝑟𝑡𝑖𝑐𝑙𝑒𝑠</m:t>
                      </m:r>
                    </m:oMath>
                  </m:oMathPara>
                </a14:m>
                <a:endParaRPr lang="en-US" b="0" dirty="0"/>
              </a:p>
            </p:txBody>
          </p:sp>
        </mc:Choice>
        <mc:Fallback xmlns="">
          <p:sp>
            <p:nvSpPr>
              <p:cNvPr id="11" name="TextBox 10">
                <a:extLst>
                  <a:ext uri="{FF2B5EF4-FFF2-40B4-BE49-F238E27FC236}">
                    <a16:creationId xmlns:a16="http://schemas.microsoft.com/office/drawing/2014/main" id="{804725D2-6738-42CC-A6D2-4B4CC037DE31}"/>
                  </a:ext>
                </a:extLst>
              </p:cNvPr>
              <p:cNvSpPr txBox="1">
                <a:spLocks noRot="1" noChangeAspect="1" noMove="1" noResize="1" noEditPoints="1" noAdjustHandles="1" noChangeArrowheads="1" noChangeShapeType="1" noTextEdit="1"/>
              </p:cNvSpPr>
              <p:nvPr/>
            </p:nvSpPr>
            <p:spPr>
              <a:xfrm>
                <a:off x="762082" y="5299686"/>
                <a:ext cx="3200235" cy="276999"/>
              </a:xfrm>
              <a:prstGeom prst="rect">
                <a:avLst/>
              </a:prstGeom>
              <a:blipFill>
                <a:blip r:embed="rId6"/>
                <a:stretch>
                  <a:fillRect l="-1143" t="-2174" r="-2095" b="-3260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100E8F7-6DF8-46C8-9D24-059598556C25}"/>
              </a:ext>
            </a:extLst>
          </p:cNvPr>
          <p:cNvSpPr txBox="1"/>
          <p:nvPr/>
        </p:nvSpPr>
        <p:spPr>
          <a:xfrm>
            <a:off x="666750" y="514350"/>
            <a:ext cx="3390900" cy="461665"/>
          </a:xfrm>
          <a:prstGeom prst="rect">
            <a:avLst/>
          </a:prstGeom>
          <a:noFill/>
        </p:spPr>
        <p:txBody>
          <a:bodyPr wrap="square" rtlCol="0">
            <a:spAutoFit/>
          </a:bodyPr>
          <a:lstStyle/>
          <a:p>
            <a:r>
              <a:rPr lang="en-US" sz="2400" dirty="0"/>
              <a:t>Potential of Mean Force</a:t>
            </a:r>
          </a:p>
        </p:txBody>
      </p:sp>
    </p:spTree>
    <p:extLst>
      <p:ext uri="{BB962C8B-B14F-4D97-AF65-F5344CB8AC3E}">
        <p14:creationId xmlns:p14="http://schemas.microsoft.com/office/powerpoint/2010/main" val="316472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CA0999-FF86-D547-B1B8-F708A187CAFF}"/>
              </a:ext>
            </a:extLst>
          </p:cNvPr>
          <p:cNvSpPr txBox="1"/>
          <p:nvPr/>
        </p:nvSpPr>
        <p:spPr>
          <a:xfrm>
            <a:off x="757583" y="1149258"/>
            <a:ext cx="5130800" cy="589072"/>
          </a:xfrm>
          <a:prstGeom prst="rect">
            <a:avLst/>
          </a:prstGeom>
          <a:noFill/>
        </p:spPr>
        <p:txBody>
          <a:bodyPr wrap="square" rtlCol="0">
            <a:spAutoFit/>
          </a:bodyPr>
          <a:lstStyle/>
          <a:p>
            <a:pPr>
              <a:lnSpc>
                <a:spcPct val="150000"/>
              </a:lnSpc>
            </a:pPr>
            <a:r>
              <a:rPr lang="en-US" sz="2400" dirty="0"/>
              <a:t>Problem Outline</a:t>
            </a:r>
          </a:p>
        </p:txBody>
      </p:sp>
      <p:sp>
        <p:nvSpPr>
          <p:cNvPr id="6" name="Rectangle 5">
            <a:extLst>
              <a:ext uri="{FF2B5EF4-FFF2-40B4-BE49-F238E27FC236}">
                <a16:creationId xmlns:a16="http://schemas.microsoft.com/office/drawing/2014/main" id="{358D3D15-1563-A141-919D-3F4F5E3A757A}"/>
              </a:ext>
            </a:extLst>
          </p:cNvPr>
          <p:cNvSpPr/>
          <p:nvPr/>
        </p:nvSpPr>
        <p:spPr>
          <a:xfrm rot="16200000">
            <a:off x="5308600" y="1244600"/>
            <a:ext cx="304800" cy="10922000"/>
          </a:xfrm>
          <a:prstGeom prst="rect">
            <a:avLst/>
          </a:prstGeom>
          <a:solidFill>
            <a:srgbClr val="BF57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F8146D51-2107-1E45-9A44-E0217DAFA756}"/>
              </a:ext>
            </a:extLst>
          </p:cNvPr>
          <p:cNvSpPr/>
          <p:nvPr/>
        </p:nvSpPr>
        <p:spPr>
          <a:xfrm rot="16200000">
            <a:off x="11404600" y="6070600"/>
            <a:ext cx="304800" cy="1270000"/>
          </a:xfrm>
          <a:prstGeom prst="rect">
            <a:avLst/>
          </a:prstGeom>
          <a:solidFill>
            <a:srgbClr val="EB8F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11" name="Picture 10">
            <a:extLst>
              <a:ext uri="{FF2B5EF4-FFF2-40B4-BE49-F238E27FC236}">
                <a16:creationId xmlns:a16="http://schemas.microsoft.com/office/drawing/2014/main" id="{496B5793-8026-DE41-AC50-AE859B824FC1}"/>
              </a:ext>
            </a:extLst>
          </p:cNvPr>
          <p:cNvPicPr>
            <a:picLocks noChangeAspect="1"/>
          </p:cNvPicPr>
          <p:nvPr/>
        </p:nvPicPr>
        <p:blipFill>
          <a:blip r:embed="rId5"/>
          <a:stretch>
            <a:fillRect/>
          </a:stretch>
        </p:blipFill>
        <p:spPr>
          <a:xfrm>
            <a:off x="368300" y="387349"/>
            <a:ext cx="3175000" cy="550765"/>
          </a:xfrm>
          <a:prstGeom prst="rect">
            <a:avLst/>
          </a:prstGeom>
        </p:spPr>
      </p:pic>
      <p:sp>
        <p:nvSpPr>
          <p:cNvPr id="2" name="TextBox 1">
            <a:extLst>
              <a:ext uri="{FF2B5EF4-FFF2-40B4-BE49-F238E27FC236}">
                <a16:creationId xmlns:a16="http://schemas.microsoft.com/office/drawing/2014/main" id="{5773ED57-0D90-044A-9F0A-877EB7D95A5C}"/>
              </a:ext>
            </a:extLst>
          </p:cNvPr>
          <p:cNvSpPr txBox="1"/>
          <p:nvPr/>
        </p:nvSpPr>
        <p:spPr>
          <a:xfrm>
            <a:off x="757583" y="1825273"/>
            <a:ext cx="5130800" cy="5909310"/>
          </a:xfrm>
          <a:prstGeom prst="rect">
            <a:avLst/>
          </a:prstGeom>
          <a:noFill/>
        </p:spPr>
        <p:txBody>
          <a:bodyPr wrap="square" rtlCol="0">
            <a:spAutoFit/>
          </a:bodyPr>
          <a:lstStyle/>
          <a:p>
            <a:pPr marL="342900" indent="-342900">
              <a:buFont typeface="+mj-lt"/>
              <a:buAutoNum type="arabicPeriod"/>
            </a:pPr>
            <a:r>
              <a:rPr lang="en-US" dirty="0"/>
              <a:t>Research on single molecule has been extensively  performed.</a:t>
            </a:r>
          </a:p>
          <a:p>
            <a:pPr marL="800100" lvl="1" indent="-342900">
              <a:buFont typeface="+mj-lt"/>
              <a:buAutoNum type="romanLcPeriod"/>
            </a:pPr>
            <a:r>
              <a:rPr lang="en-US" dirty="0"/>
              <a:t>Model description </a:t>
            </a:r>
          </a:p>
          <a:p>
            <a:pPr marL="1257300" lvl="2" indent="-342900">
              <a:buFont typeface="+mj-lt"/>
              <a:buAutoNum type="romanLcPeriod"/>
            </a:pPr>
            <a:r>
              <a:rPr lang="en-US" dirty="0"/>
              <a:t>Transition state theory</a:t>
            </a:r>
          </a:p>
          <a:p>
            <a:pPr marL="1714500" lvl="3" indent="-342900">
              <a:buFont typeface="+mj-lt"/>
              <a:buAutoNum type="romanLcPeriod"/>
            </a:pPr>
            <a:r>
              <a:rPr lang="en-US" dirty="0"/>
              <a:t>“Point of no return”</a:t>
            </a:r>
          </a:p>
          <a:p>
            <a:pPr marL="1257300" lvl="2" indent="-342900">
              <a:buFont typeface="+mj-lt"/>
              <a:buAutoNum type="romanLcPeriod"/>
            </a:pPr>
            <a:r>
              <a:rPr lang="en-US" dirty="0"/>
              <a:t>Kramer’s theory</a:t>
            </a:r>
          </a:p>
          <a:p>
            <a:pPr marL="1714500" lvl="3" indent="-342900">
              <a:buFont typeface="+mj-lt"/>
              <a:buAutoNum type="romanLcPeriod"/>
            </a:pPr>
            <a:r>
              <a:rPr lang="en-US" dirty="0"/>
              <a:t>Brownian motion</a:t>
            </a:r>
          </a:p>
          <a:p>
            <a:pPr marL="1714500" lvl="3" indent="-342900">
              <a:buFont typeface="+mj-lt"/>
              <a:buAutoNum type="romanLcPeriod"/>
            </a:pPr>
            <a:r>
              <a:rPr lang="en-US" dirty="0"/>
              <a:t>Langevin Equation</a:t>
            </a:r>
          </a:p>
          <a:p>
            <a:pPr marL="1257300" lvl="2" indent="-342900">
              <a:buFont typeface="+mj-lt"/>
              <a:buAutoNum type="romanLcPeriod"/>
            </a:pPr>
            <a:r>
              <a:rPr lang="en-US" dirty="0"/>
              <a:t>Generalized Langevin Equation</a:t>
            </a:r>
          </a:p>
          <a:p>
            <a:pPr lvl="3"/>
            <a:endParaRPr lang="en-US" dirty="0"/>
          </a:p>
          <a:p>
            <a:pPr marL="342900" indent="-342900">
              <a:buFont typeface="+mj-lt"/>
              <a:buAutoNum type="arabicPeriod"/>
            </a:pPr>
            <a:r>
              <a:rPr lang="en-US" dirty="0"/>
              <a:t>Markov Dynamics?</a:t>
            </a:r>
          </a:p>
          <a:p>
            <a:pPr marL="800100" lvl="1" indent="-342900">
              <a:buFont typeface="+mj-lt"/>
              <a:buAutoNum type="arabicPeriod"/>
            </a:pPr>
            <a:r>
              <a:rPr lang="en-US" dirty="0"/>
              <a:t>Projection of Multidimensional system leads to Non-Markov dynamics</a:t>
            </a:r>
          </a:p>
          <a:p>
            <a:pPr marL="800100" lvl="1" indent="-342900">
              <a:buFont typeface="+mj-lt"/>
              <a:buAutoNum type="arabicPeriod"/>
            </a:pPr>
            <a:r>
              <a:rPr lang="en-US" dirty="0"/>
              <a:t>Memory Kernel from Generalized Langevin Equation</a:t>
            </a:r>
          </a:p>
          <a:p>
            <a:pPr marL="800100" lvl="1" indent="-342900">
              <a:buFont typeface="+mj-lt"/>
              <a:buAutoNum type="arabicPeriod"/>
            </a:pPr>
            <a:r>
              <a:rPr lang="en-US" dirty="0"/>
              <a:t>Transition path times</a:t>
            </a:r>
          </a:p>
          <a:p>
            <a:pPr lvl="1"/>
            <a:endParaRPr lang="en-US" dirty="0"/>
          </a:p>
          <a:p>
            <a:pPr lvl="1"/>
            <a:endParaRPr lang="en-US" dirty="0"/>
          </a:p>
          <a:p>
            <a:pPr marL="1714500" lvl="3" indent="-342900">
              <a:buFont typeface="+mj-lt"/>
              <a:buAutoNum type="romanLcPeriod"/>
            </a:pPr>
            <a:endParaRPr lang="en-US" dirty="0"/>
          </a:p>
          <a:p>
            <a:pPr lvl="1"/>
            <a:endParaRPr lang="en-US" dirty="0"/>
          </a:p>
          <a:p>
            <a:pPr marL="285750" indent="-285750">
              <a:buFont typeface="Arial" panose="020B0604020202020204" pitchFamily="34" charset="0"/>
              <a:buChar char="•"/>
            </a:pPr>
            <a:endParaRPr lang="en-US" dirty="0"/>
          </a:p>
        </p:txBody>
      </p:sp>
      <p:pic>
        <p:nvPicPr>
          <p:cNvPr id="3" name="Figure 1 2021-06-21 14-51-03">
            <a:hlinkClick r:id="" action="ppaction://media"/>
            <a:extLst>
              <a:ext uri="{FF2B5EF4-FFF2-40B4-BE49-F238E27FC236}">
                <a16:creationId xmlns:a16="http://schemas.microsoft.com/office/drawing/2014/main" id="{AB1041D6-4237-4BDA-85AB-E21D2DDE0013}"/>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7062622" y="2840689"/>
            <a:ext cx="4005811" cy="3404939"/>
          </a:xfrm>
          <a:prstGeom prst="rect">
            <a:avLst/>
          </a:prstGeom>
        </p:spPr>
      </p:pic>
      <p:pic>
        <p:nvPicPr>
          <p:cNvPr id="9" name="Picture 8">
            <a:extLst>
              <a:ext uri="{FF2B5EF4-FFF2-40B4-BE49-F238E27FC236}">
                <a16:creationId xmlns:a16="http://schemas.microsoft.com/office/drawing/2014/main" id="{579AD08C-FE5B-4A05-8A7D-533E0F97686C}"/>
              </a:ext>
            </a:extLst>
          </p:cNvPr>
          <p:cNvPicPr>
            <a:picLocks noChangeAspect="1"/>
          </p:cNvPicPr>
          <p:nvPr/>
        </p:nvPicPr>
        <p:blipFill>
          <a:blip r:embed="rId7"/>
          <a:stretch>
            <a:fillRect/>
          </a:stretch>
        </p:blipFill>
        <p:spPr>
          <a:xfrm>
            <a:off x="8680606" y="533105"/>
            <a:ext cx="3511394" cy="1990790"/>
          </a:xfrm>
          <a:prstGeom prst="rect">
            <a:avLst/>
          </a:prstGeom>
        </p:spPr>
      </p:pic>
      <p:pic>
        <p:nvPicPr>
          <p:cNvPr id="8" name="Picture 7" descr="Chart, surface chart&#10;&#10;Description automatically generated">
            <a:extLst>
              <a:ext uri="{FF2B5EF4-FFF2-40B4-BE49-F238E27FC236}">
                <a16:creationId xmlns:a16="http://schemas.microsoft.com/office/drawing/2014/main" id="{7351C2F1-93B1-48BB-B79B-02AD5C9E70E0}"/>
              </a:ext>
            </a:extLst>
          </p:cNvPr>
          <p:cNvPicPr>
            <a:picLocks noChangeAspect="1"/>
          </p:cNvPicPr>
          <p:nvPr/>
        </p:nvPicPr>
        <p:blipFill>
          <a:blip r:embed="rId8"/>
          <a:stretch>
            <a:fillRect/>
          </a:stretch>
        </p:blipFill>
        <p:spPr>
          <a:xfrm>
            <a:off x="5001600" y="320088"/>
            <a:ext cx="3403591" cy="2247409"/>
          </a:xfrm>
          <a:prstGeom prst="rect">
            <a:avLst/>
          </a:prstGeom>
        </p:spPr>
      </p:pic>
      <p:sp>
        <p:nvSpPr>
          <p:cNvPr id="5" name="TextBox 4">
            <a:extLst>
              <a:ext uri="{FF2B5EF4-FFF2-40B4-BE49-F238E27FC236}">
                <a16:creationId xmlns:a16="http://schemas.microsoft.com/office/drawing/2014/main" id="{47DFBE54-87A1-2F49-B3E7-C9E49F57F204}"/>
              </a:ext>
            </a:extLst>
          </p:cNvPr>
          <p:cNvSpPr txBox="1"/>
          <p:nvPr/>
        </p:nvSpPr>
        <p:spPr>
          <a:xfrm>
            <a:off x="9266929" y="107394"/>
            <a:ext cx="436338"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44392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75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8D3D15-1563-A141-919D-3F4F5E3A757A}"/>
              </a:ext>
            </a:extLst>
          </p:cNvPr>
          <p:cNvSpPr/>
          <p:nvPr/>
        </p:nvSpPr>
        <p:spPr>
          <a:xfrm rot="16200000">
            <a:off x="5308600" y="1244600"/>
            <a:ext cx="304800" cy="10922000"/>
          </a:xfrm>
          <a:prstGeom prst="rect">
            <a:avLst/>
          </a:prstGeom>
          <a:solidFill>
            <a:srgbClr val="BF57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F8146D51-2107-1E45-9A44-E0217DAFA756}"/>
              </a:ext>
            </a:extLst>
          </p:cNvPr>
          <p:cNvSpPr/>
          <p:nvPr/>
        </p:nvSpPr>
        <p:spPr>
          <a:xfrm rot="16200000">
            <a:off x="11404600" y="6070600"/>
            <a:ext cx="304800" cy="1270000"/>
          </a:xfrm>
          <a:prstGeom prst="rect">
            <a:avLst/>
          </a:prstGeom>
          <a:solidFill>
            <a:srgbClr val="EB8F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 name="TextBox 1">
            <a:extLst>
              <a:ext uri="{FF2B5EF4-FFF2-40B4-BE49-F238E27FC236}">
                <a16:creationId xmlns:a16="http://schemas.microsoft.com/office/drawing/2014/main" id="{5773ED57-0D90-044A-9F0A-877EB7D95A5C}"/>
              </a:ext>
            </a:extLst>
          </p:cNvPr>
          <p:cNvSpPr txBox="1"/>
          <p:nvPr/>
        </p:nvSpPr>
        <p:spPr>
          <a:xfrm>
            <a:off x="757582" y="1825273"/>
            <a:ext cx="6158607" cy="923330"/>
          </a:xfrm>
          <a:prstGeom prst="rect">
            <a:avLst/>
          </a:prstGeom>
          <a:noFill/>
        </p:spPr>
        <p:txBody>
          <a:bodyPr wrap="square" rtlCol="0">
            <a:spAutoFit/>
          </a:bodyPr>
          <a:lstStyle/>
          <a:p>
            <a:pPr lvl="1"/>
            <a:endParaRPr lang="en-US" dirty="0"/>
          </a:p>
          <a:p>
            <a:pPr lvl="1"/>
            <a:endParaRPr lang="en-US" dirty="0"/>
          </a:p>
          <a:p>
            <a:pPr marL="285750" indent="-285750">
              <a:buFont typeface="Arial" panose="020B0604020202020204" pitchFamily="34" charset="0"/>
              <a:buChar char="•"/>
            </a:pPr>
            <a:endParaRPr lang="en-US" dirty="0"/>
          </a:p>
        </p:txBody>
      </p:sp>
      <p:pic>
        <p:nvPicPr>
          <p:cNvPr id="14" name="Picture 13" descr="Chart, line chart&#10;&#10;Description automatically generated">
            <a:extLst>
              <a:ext uri="{FF2B5EF4-FFF2-40B4-BE49-F238E27FC236}">
                <a16:creationId xmlns:a16="http://schemas.microsoft.com/office/drawing/2014/main" id="{EF48BB8C-BD54-4A1B-B194-5FB4B9148212}"/>
              </a:ext>
            </a:extLst>
          </p:cNvPr>
          <p:cNvPicPr>
            <a:picLocks noChangeAspect="1"/>
          </p:cNvPicPr>
          <p:nvPr/>
        </p:nvPicPr>
        <p:blipFill>
          <a:blip r:embed="rId3"/>
          <a:stretch>
            <a:fillRect/>
          </a:stretch>
        </p:blipFill>
        <p:spPr>
          <a:xfrm>
            <a:off x="8565233" y="241558"/>
            <a:ext cx="2428212" cy="2753005"/>
          </a:xfrm>
          <a:prstGeom prst="rect">
            <a:avLst/>
          </a:prstGeom>
        </p:spPr>
      </p:pic>
      <p:sp>
        <p:nvSpPr>
          <p:cNvPr id="15" name="TextBox 14">
            <a:extLst>
              <a:ext uri="{FF2B5EF4-FFF2-40B4-BE49-F238E27FC236}">
                <a16:creationId xmlns:a16="http://schemas.microsoft.com/office/drawing/2014/main" id="{9752EF14-6C29-4876-B2AB-481768462505}"/>
              </a:ext>
            </a:extLst>
          </p:cNvPr>
          <p:cNvSpPr txBox="1"/>
          <p:nvPr/>
        </p:nvSpPr>
        <p:spPr>
          <a:xfrm>
            <a:off x="498877" y="4189685"/>
            <a:ext cx="3044423" cy="369332"/>
          </a:xfrm>
          <a:prstGeom prst="rect">
            <a:avLst/>
          </a:prstGeom>
          <a:noFill/>
        </p:spPr>
        <p:txBody>
          <a:bodyPr wrap="none" rtlCol="0">
            <a:spAutoFit/>
          </a:bodyPr>
          <a:lstStyle/>
          <a:p>
            <a:r>
              <a:rPr lang="en-US" dirty="0"/>
              <a:t>Piecewise systematic potential</a:t>
            </a:r>
          </a:p>
        </p:txBody>
      </p:sp>
      <p:sp>
        <p:nvSpPr>
          <p:cNvPr id="18" name="TextBox 17">
            <a:extLst>
              <a:ext uri="{FF2B5EF4-FFF2-40B4-BE49-F238E27FC236}">
                <a16:creationId xmlns:a16="http://schemas.microsoft.com/office/drawing/2014/main" id="{50FB7E4B-970C-499E-86D3-649C2AD5164F}"/>
              </a:ext>
            </a:extLst>
          </p:cNvPr>
          <p:cNvSpPr txBox="1"/>
          <p:nvPr/>
        </p:nvSpPr>
        <p:spPr>
          <a:xfrm>
            <a:off x="4667047" y="4109825"/>
            <a:ext cx="2249142" cy="369332"/>
          </a:xfrm>
          <a:prstGeom prst="rect">
            <a:avLst/>
          </a:prstGeom>
          <a:noFill/>
        </p:spPr>
        <p:txBody>
          <a:bodyPr wrap="none" rtlCol="0">
            <a:spAutoFit/>
          </a:bodyPr>
          <a:lstStyle/>
          <a:p>
            <a:r>
              <a:rPr lang="en-US" dirty="0"/>
              <a:t>Truncated LJ potential</a:t>
            </a:r>
          </a:p>
        </p:txBody>
      </p:sp>
      <p:sp>
        <p:nvSpPr>
          <p:cNvPr id="21" name="TextBox 20">
            <a:extLst>
              <a:ext uri="{FF2B5EF4-FFF2-40B4-BE49-F238E27FC236}">
                <a16:creationId xmlns:a16="http://schemas.microsoft.com/office/drawing/2014/main" id="{C963A325-19EA-469F-9420-5872C83CE5F8}"/>
              </a:ext>
            </a:extLst>
          </p:cNvPr>
          <p:cNvSpPr txBox="1"/>
          <p:nvPr/>
        </p:nvSpPr>
        <p:spPr>
          <a:xfrm>
            <a:off x="9111985" y="3846835"/>
            <a:ext cx="1258486" cy="369332"/>
          </a:xfrm>
          <a:prstGeom prst="rect">
            <a:avLst/>
          </a:prstGeom>
          <a:noFill/>
        </p:spPr>
        <p:txBody>
          <a:bodyPr wrap="none" rtlCol="0">
            <a:spAutoFit/>
          </a:bodyPr>
          <a:lstStyle/>
          <a:p>
            <a:r>
              <a:rPr lang="en-US" dirty="0"/>
              <a:t>LJ potential</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FA64A4F-914D-4A38-A038-629D9CB1ECD0}"/>
                  </a:ext>
                </a:extLst>
              </p:cNvPr>
              <p:cNvSpPr txBox="1"/>
              <p:nvPr/>
            </p:nvSpPr>
            <p:spPr>
              <a:xfrm>
                <a:off x="4203646" y="2958063"/>
                <a:ext cx="3704539" cy="5398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𝐿𝐽</m:t>
                      </m:r>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𝑠</m:t>
                                  </m:r>
                                </m:num>
                                <m:den>
                                  <m:r>
                                    <a:rPr lang="en-US" b="0" i="1" smtClean="0">
                                      <a:latin typeface="Cambria Math" panose="02040503050406030204" pitchFamily="18" charset="0"/>
                                      <a:ea typeface="Cambria Math" panose="02040503050406030204" pitchFamily="18" charset="0"/>
                                    </a:rPr>
                                    <m:t>𝑟</m:t>
                                  </m:r>
                                </m:den>
                              </m:f>
                            </m:e>
                          </m:d>
                        </m:e>
                        <m:sup>
                          <m:r>
                            <a:rPr lang="en-US" b="0" i="1" smtClean="0">
                              <a:latin typeface="Cambria Math" panose="02040503050406030204" pitchFamily="18" charset="0"/>
                              <a:ea typeface="Cambria Math" panose="02040503050406030204" pitchFamily="18" charset="0"/>
                            </a:rPr>
                            <m:t>12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𝑠</m:t>
                                  </m:r>
                                </m:num>
                                <m:den>
                                  <m:r>
                                    <a:rPr lang="en-US" b="0" i="1" smtClean="0">
                                      <a:latin typeface="Cambria Math" panose="02040503050406030204" pitchFamily="18" charset="0"/>
                                      <a:ea typeface="Cambria Math" panose="02040503050406030204" pitchFamily="18" charset="0"/>
                                    </a:rPr>
                                    <m:t>𝑟</m:t>
                                  </m:r>
                                </m:den>
                              </m:f>
                            </m:e>
                          </m:d>
                        </m:e>
                        <m:sup>
                          <m:r>
                            <a:rPr lang="en-US" b="0" i="1" smtClean="0">
                              <a:latin typeface="Cambria Math" panose="02040503050406030204" pitchFamily="18" charset="0"/>
                              <a:ea typeface="Cambria Math" panose="02040503050406030204" pitchFamily="18" charset="0"/>
                            </a:rPr>
                            <m:t>6</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&lt;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6</m:t>
                              </m:r>
                            </m:den>
                          </m:f>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p:txBody>
          </p:sp>
        </mc:Choice>
        <mc:Fallback xmlns="">
          <p:sp>
            <p:nvSpPr>
              <p:cNvPr id="22" name="TextBox 21">
                <a:extLst>
                  <a:ext uri="{FF2B5EF4-FFF2-40B4-BE49-F238E27FC236}">
                    <a16:creationId xmlns:a16="http://schemas.microsoft.com/office/drawing/2014/main" id="{DFA64A4F-914D-4A38-A038-629D9CB1ECD0}"/>
                  </a:ext>
                </a:extLst>
              </p:cNvPr>
              <p:cNvSpPr txBox="1">
                <a:spLocks noRot="1" noChangeAspect="1" noMove="1" noResize="1" noEditPoints="1" noAdjustHandles="1" noChangeArrowheads="1" noChangeShapeType="1" noTextEdit="1"/>
              </p:cNvSpPr>
              <p:nvPr/>
            </p:nvSpPr>
            <p:spPr>
              <a:xfrm>
                <a:off x="4203646" y="2958063"/>
                <a:ext cx="3704539" cy="53982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72F0D07-EE93-4991-A5B0-DBB7BA9A6C5E}"/>
                  </a:ext>
                </a:extLst>
              </p:cNvPr>
              <p:cNvSpPr txBox="1"/>
              <p:nvPr/>
            </p:nvSpPr>
            <p:spPr>
              <a:xfrm>
                <a:off x="8565233" y="3227977"/>
                <a:ext cx="2351991" cy="469231"/>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𝐿𝐽</m:t>
                    </m:r>
                    <m:r>
                      <a:rPr lang="en-US" b="0" i="1" smtClean="0">
                        <a:latin typeface="Cambria Math" panose="02040503050406030204" pitchFamily="18" charset="0"/>
                      </a:rPr>
                      <m:t>=4</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𝑠</m:t>
                                </m:r>
                              </m:num>
                              <m:den>
                                <m:r>
                                  <a:rPr lang="en-US" i="1">
                                    <a:latin typeface="Cambria Math" panose="02040503050406030204" pitchFamily="18" charset="0"/>
                                    <a:ea typeface="Cambria Math" panose="02040503050406030204" pitchFamily="18" charset="0"/>
                                  </a:rPr>
                                  <m:t>𝑟</m:t>
                                </m:r>
                              </m:den>
                            </m:f>
                          </m:e>
                        </m:d>
                      </m:e>
                      <m:sup>
                        <m:r>
                          <a:rPr lang="en-US" i="1">
                            <a:latin typeface="Cambria Math" panose="02040503050406030204" pitchFamily="18" charset="0"/>
                            <a:ea typeface="Cambria Math" panose="02040503050406030204" pitchFamily="18" charset="0"/>
                          </a:rPr>
                          <m:t>12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𝑠</m:t>
                                </m:r>
                              </m:num>
                              <m:den>
                                <m:r>
                                  <a:rPr lang="en-US" i="1">
                                    <a:latin typeface="Cambria Math" panose="02040503050406030204" pitchFamily="18" charset="0"/>
                                    <a:ea typeface="Cambria Math" panose="02040503050406030204" pitchFamily="18" charset="0"/>
                                  </a:rPr>
                                  <m:t>𝑟</m:t>
                                </m:r>
                              </m:den>
                            </m:f>
                          </m:e>
                        </m:d>
                      </m:e>
                      <m:sup>
                        <m:r>
                          <a:rPr lang="en-US" i="1">
                            <a:latin typeface="Cambria Math" panose="02040503050406030204" pitchFamily="18" charset="0"/>
                            <a:ea typeface="Cambria Math" panose="02040503050406030204" pitchFamily="18" charset="0"/>
                          </a:rPr>
                          <m:t>6</m:t>
                        </m:r>
                      </m:sup>
                    </m:sSup>
                  </m:oMath>
                </a14:m>
                <a:r>
                  <a:rPr lang="en-US" dirty="0"/>
                  <a:t>]</a:t>
                </a:r>
              </a:p>
            </p:txBody>
          </p:sp>
        </mc:Choice>
        <mc:Fallback xmlns="">
          <p:sp>
            <p:nvSpPr>
              <p:cNvPr id="23" name="TextBox 22">
                <a:extLst>
                  <a:ext uri="{FF2B5EF4-FFF2-40B4-BE49-F238E27FC236}">
                    <a16:creationId xmlns:a16="http://schemas.microsoft.com/office/drawing/2014/main" id="{F72F0D07-EE93-4991-A5B0-DBB7BA9A6C5E}"/>
                  </a:ext>
                </a:extLst>
              </p:cNvPr>
              <p:cNvSpPr txBox="1">
                <a:spLocks noRot="1" noChangeAspect="1" noMove="1" noResize="1" noEditPoints="1" noAdjustHandles="1" noChangeArrowheads="1" noChangeShapeType="1" noTextEdit="1"/>
              </p:cNvSpPr>
              <p:nvPr/>
            </p:nvSpPr>
            <p:spPr>
              <a:xfrm>
                <a:off x="8565233" y="3227977"/>
                <a:ext cx="2351991" cy="469231"/>
              </a:xfrm>
              <a:prstGeom prst="rect">
                <a:avLst/>
              </a:prstGeom>
              <a:blipFill>
                <a:blip r:embed="rId5"/>
                <a:stretch>
                  <a:fillRect r="-544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1C5EC05-EF69-4C81-AE06-CA79CF053C4D}"/>
                  </a:ext>
                </a:extLst>
              </p:cNvPr>
              <p:cNvSpPr txBox="1"/>
              <p:nvPr/>
            </p:nvSpPr>
            <p:spPr>
              <a:xfrm>
                <a:off x="4317811" y="3552872"/>
                <a:ext cx="3476208" cy="4026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𝐿𝐽</m:t>
                      </m:r>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−1</m:t>
                              </m:r>
                            </m:sup>
                          </m:sSup>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6</m:t>
                              </m:r>
                            </m:den>
                          </m:f>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oMath>
                  </m:oMathPara>
                </a14:m>
                <a:endParaRPr lang="en-US" dirty="0"/>
              </a:p>
            </p:txBody>
          </p:sp>
        </mc:Choice>
        <mc:Fallback xmlns="">
          <p:sp>
            <p:nvSpPr>
              <p:cNvPr id="24" name="TextBox 23">
                <a:extLst>
                  <a:ext uri="{FF2B5EF4-FFF2-40B4-BE49-F238E27FC236}">
                    <a16:creationId xmlns:a16="http://schemas.microsoft.com/office/drawing/2014/main" id="{61C5EC05-EF69-4C81-AE06-CA79CF053C4D}"/>
                  </a:ext>
                </a:extLst>
              </p:cNvPr>
              <p:cNvSpPr txBox="1">
                <a:spLocks noRot="1" noChangeAspect="1" noMove="1" noResize="1" noEditPoints="1" noAdjustHandles="1" noChangeArrowheads="1" noChangeShapeType="1" noTextEdit="1"/>
              </p:cNvSpPr>
              <p:nvPr/>
            </p:nvSpPr>
            <p:spPr>
              <a:xfrm>
                <a:off x="4317811" y="3552872"/>
                <a:ext cx="3476208" cy="402674"/>
              </a:xfrm>
              <a:prstGeom prst="rect">
                <a:avLst/>
              </a:prstGeom>
              <a:blipFill>
                <a:blip r:embed="rId6"/>
                <a:stretch>
                  <a:fillRect/>
                </a:stretch>
              </a:blipFill>
            </p:spPr>
            <p:txBody>
              <a:bodyPr/>
              <a:lstStyle/>
              <a:p>
                <a:r>
                  <a:rPr lang="en-US">
                    <a:noFill/>
                  </a:rPr>
                  <a:t> </a:t>
                </a:r>
              </a:p>
            </p:txBody>
          </p:sp>
        </mc:Fallback>
      </mc:AlternateContent>
      <p:pic>
        <p:nvPicPr>
          <p:cNvPr id="26" name="Picture 25" descr="Chart, line chart&#10;&#10;Description automatically generated">
            <a:extLst>
              <a:ext uri="{FF2B5EF4-FFF2-40B4-BE49-F238E27FC236}">
                <a16:creationId xmlns:a16="http://schemas.microsoft.com/office/drawing/2014/main" id="{787A49EF-2A78-45E9-A163-7DB32B501146}"/>
              </a:ext>
            </a:extLst>
          </p:cNvPr>
          <p:cNvPicPr>
            <a:picLocks noChangeAspect="1"/>
          </p:cNvPicPr>
          <p:nvPr/>
        </p:nvPicPr>
        <p:blipFill>
          <a:blip r:embed="rId7"/>
          <a:stretch>
            <a:fillRect/>
          </a:stretch>
        </p:blipFill>
        <p:spPr>
          <a:xfrm>
            <a:off x="96987" y="476250"/>
            <a:ext cx="3904763" cy="3428732"/>
          </a:xfrm>
          <a:prstGeom prst="rect">
            <a:avLst/>
          </a:prstGeom>
        </p:spPr>
      </p:pic>
      <p:sp>
        <p:nvSpPr>
          <p:cNvPr id="3" name="TextBox 2">
            <a:extLst>
              <a:ext uri="{FF2B5EF4-FFF2-40B4-BE49-F238E27FC236}">
                <a16:creationId xmlns:a16="http://schemas.microsoft.com/office/drawing/2014/main" id="{62DB5032-597F-431D-A384-CF27AEA96246}"/>
              </a:ext>
            </a:extLst>
          </p:cNvPr>
          <p:cNvSpPr txBox="1"/>
          <p:nvPr/>
        </p:nvSpPr>
        <p:spPr>
          <a:xfrm>
            <a:off x="765198" y="5694777"/>
            <a:ext cx="3597523" cy="523220"/>
          </a:xfrm>
          <a:prstGeom prst="rect">
            <a:avLst/>
          </a:prstGeom>
          <a:noFill/>
        </p:spPr>
        <p:txBody>
          <a:bodyPr wrap="none" rtlCol="0">
            <a:spAutoFit/>
          </a:bodyPr>
          <a:lstStyle/>
          <a:p>
            <a:r>
              <a:rPr lang="en-US" sz="2800" dirty="0"/>
              <a:t>Potential of mean force</a:t>
            </a:r>
          </a:p>
        </p:txBody>
      </p:sp>
      <p:sp>
        <p:nvSpPr>
          <p:cNvPr id="8" name="Arrow: Right 7">
            <a:extLst>
              <a:ext uri="{FF2B5EF4-FFF2-40B4-BE49-F238E27FC236}">
                <a16:creationId xmlns:a16="http://schemas.microsoft.com/office/drawing/2014/main" id="{C1B2746B-A89F-4C9D-AEFC-38E800857624}"/>
              </a:ext>
            </a:extLst>
          </p:cNvPr>
          <p:cNvSpPr/>
          <p:nvPr/>
        </p:nvSpPr>
        <p:spPr>
          <a:xfrm rot="5400000">
            <a:off x="1074389" y="4925655"/>
            <a:ext cx="1041272" cy="399099"/>
          </a:xfrm>
          <a:prstGeom prst="rightArrow">
            <a:avLst>
              <a:gd name="adj1" fmla="val 3568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Right 18">
            <a:extLst>
              <a:ext uri="{FF2B5EF4-FFF2-40B4-BE49-F238E27FC236}">
                <a16:creationId xmlns:a16="http://schemas.microsoft.com/office/drawing/2014/main" id="{9D0B8EC8-314F-4E66-8415-8127430422C5}"/>
              </a:ext>
            </a:extLst>
          </p:cNvPr>
          <p:cNvSpPr/>
          <p:nvPr/>
        </p:nvSpPr>
        <p:spPr>
          <a:xfrm rot="9472132">
            <a:off x="2566443" y="4836834"/>
            <a:ext cx="2479796" cy="438839"/>
          </a:xfrm>
          <a:prstGeom prst="rightArrow">
            <a:avLst>
              <a:gd name="adj1" fmla="val 3568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11B8E85E-0EF1-43CE-A4A2-67F2FC5F2045}"/>
              </a:ext>
            </a:extLst>
          </p:cNvPr>
          <p:cNvSpPr/>
          <p:nvPr/>
        </p:nvSpPr>
        <p:spPr>
          <a:xfrm rot="10800000">
            <a:off x="4625774" y="5565363"/>
            <a:ext cx="2473591" cy="391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Chart, line chart&#10;&#10;Description automatically generated">
            <a:extLst>
              <a:ext uri="{FF2B5EF4-FFF2-40B4-BE49-F238E27FC236}">
                <a16:creationId xmlns:a16="http://schemas.microsoft.com/office/drawing/2014/main" id="{E732D97C-F4FF-4A6D-A5F5-B4519E81568D}"/>
              </a:ext>
            </a:extLst>
          </p:cNvPr>
          <p:cNvPicPr>
            <a:picLocks noChangeAspect="1"/>
          </p:cNvPicPr>
          <p:nvPr/>
        </p:nvPicPr>
        <p:blipFill>
          <a:blip r:embed="rId8"/>
          <a:stretch>
            <a:fillRect/>
          </a:stretch>
        </p:blipFill>
        <p:spPr>
          <a:xfrm>
            <a:off x="4438543" y="285810"/>
            <a:ext cx="3134694" cy="2494627"/>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6E1FF6B-5946-434E-BA32-AC434896130C}"/>
                  </a:ext>
                </a:extLst>
              </p:cNvPr>
              <p:cNvSpPr txBox="1"/>
              <p:nvPr/>
            </p:nvSpPr>
            <p:spPr>
              <a:xfrm>
                <a:off x="6994040" y="5327919"/>
                <a:ext cx="4928956" cy="6227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𝑈</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m:rPr>
                                  <m:sty m:val="p"/>
                                </m:rPr>
                                <a:rPr lang="en-US" sz="3200" b="0" i="0" smtClean="0">
                                  <a:latin typeface="Cambria Math" panose="02040503050406030204" pitchFamily="18" charset="0"/>
                                </a:rPr>
                                <m:t>B</m:t>
                              </m:r>
                            </m:sub>
                          </m:sSub>
                          <m:r>
                            <m:rPr>
                              <m:sty m:val="p"/>
                            </m:rPr>
                            <a:rPr lang="en-US" sz="3200" b="0" i="0" smtClean="0">
                              <a:latin typeface="Cambria Math" panose="02040503050406030204" pitchFamily="18" charset="0"/>
                            </a:rPr>
                            <m:t>T</m:t>
                          </m:r>
                          <m:r>
                            <a:rPr lang="en-US" sz="3200" b="0" i="0" smtClean="0">
                              <a:latin typeface="Cambria Math" panose="02040503050406030204" pitchFamily="18" charset="0"/>
                            </a:rPr>
                            <m:t> </m:t>
                          </m:r>
                          <m:r>
                            <m:rPr>
                              <m:sty m:val="p"/>
                            </m:rPr>
                            <a:rPr lang="en-US" sz="3200">
                              <a:latin typeface="Cambria Math" panose="02040503050406030204" pitchFamily="18" charset="0"/>
                            </a:rPr>
                            <m:t>ln</m:t>
                          </m:r>
                          <m:r>
                            <a:rPr lang="en-US" sz="3200" i="1">
                              <a:latin typeface="Cambria Math" panose="02040503050406030204" pitchFamily="18" charset="0"/>
                            </a:rPr>
                            <m:t>⁡[</m:t>
                          </m:r>
                          <m:r>
                            <a:rPr lang="en-US" sz="3200" i="1">
                              <a:latin typeface="Cambria Math" panose="02040503050406030204" pitchFamily="18" charset="0"/>
                            </a:rPr>
                            <m:t>𝑝</m:t>
                          </m:r>
                        </m:e>
                        <m:sub>
                          <m:r>
                            <a:rPr lang="en-US" sz="3200" i="1">
                              <a:latin typeface="Cambria Math" panose="02040503050406030204" pitchFamily="18" charset="0"/>
                            </a:rPr>
                            <m:t>𝑒𝑞</m:t>
                          </m:r>
                        </m:sub>
                      </m:sSub>
                      <m:d>
                        <m:dPr>
                          <m:ctrlPr>
                            <a:rPr lang="en-US" sz="3200" i="1">
                              <a:latin typeface="Cambria Math" panose="02040503050406030204" pitchFamily="18" charset="0"/>
                            </a:rPr>
                          </m:ctrlPr>
                        </m:dPr>
                        <m:e>
                          <m:r>
                            <a:rPr lang="en-US" sz="3200" i="1">
                              <a:latin typeface="Cambria Math" panose="02040503050406030204" pitchFamily="18" charset="0"/>
                            </a:rPr>
                            <m:t>𝑥</m:t>
                          </m:r>
                        </m:e>
                      </m:d>
                      <m:r>
                        <a:rPr lang="en-US" sz="3200" i="1">
                          <a:latin typeface="Cambria Math" panose="02040503050406030204" pitchFamily="18" charset="0"/>
                        </a:rPr>
                        <m:t>]</m:t>
                      </m:r>
                    </m:oMath>
                  </m:oMathPara>
                </a14:m>
                <a:endParaRPr lang="en-US" sz="3200" dirty="0"/>
              </a:p>
            </p:txBody>
          </p:sp>
        </mc:Choice>
        <mc:Fallback xmlns="">
          <p:sp>
            <p:nvSpPr>
              <p:cNvPr id="27" name="TextBox 26">
                <a:extLst>
                  <a:ext uri="{FF2B5EF4-FFF2-40B4-BE49-F238E27FC236}">
                    <a16:creationId xmlns:a16="http://schemas.microsoft.com/office/drawing/2014/main" id="{D6E1FF6B-5946-434E-BA32-AC434896130C}"/>
                  </a:ext>
                </a:extLst>
              </p:cNvPr>
              <p:cNvSpPr txBox="1">
                <a:spLocks noRot="1" noChangeAspect="1" noMove="1" noResize="1" noEditPoints="1" noAdjustHandles="1" noChangeArrowheads="1" noChangeShapeType="1" noTextEdit="1"/>
              </p:cNvSpPr>
              <p:nvPr/>
            </p:nvSpPr>
            <p:spPr>
              <a:xfrm>
                <a:off x="6994040" y="5327919"/>
                <a:ext cx="4928956" cy="622735"/>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5125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8D3D15-1563-A141-919D-3F4F5E3A757A}"/>
              </a:ext>
            </a:extLst>
          </p:cNvPr>
          <p:cNvSpPr/>
          <p:nvPr/>
        </p:nvSpPr>
        <p:spPr>
          <a:xfrm rot="16200000">
            <a:off x="5308600" y="1244600"/>
            <a:ext cx="304800" cy="10922000"/>
          </a:xfrm>
          <a:prstGeom prst="rect">
            <a:avLst/>
          </a:prstGeom>
          <a:solidFill>
            <a:srgbClr val="BF57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F8146D51-2107-1E45-9A44-E0217DAFA756}"/>
              </a:ext>
            </a:extLst>
          </p:cNvPr>
          <p:cNvSpPr/>
          <p:nvPr/>
        </p:nvSpPr>
        <p:spPr>
          <a:xfrm rot="16200000">
            <a:off x="11404600" y="6070600"/>
            <a:ext cx="304800" cy="1270000"/>
          </a:xfrm>
          <a:prstGeom prst="rect">
            <a:avLst/>
          </a:prstGeom>
          <a:solidFill>
            <a:srgbClr val="EB8F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11" name="Picture 10">
            <a:extLst>
              <a:ext uri="{FF2B5EF4-FFF2-40B4-BE49-F238E27FC236}">
                <a16:creationId xmlns:a16="http://schemas.microsoft.com/office/drawing/2014/main" id="{496B5793-8026-DE41-AC50-AE859B824FC1}"/>
              </a:ext>
            </a:extLst>
          </p:cNvPr>
          <p:cNvPicPr>
            <a:picLocks noChangeAspect="1"/>
          </p:cNvPicPr>
          <p:nvPr/>
        </p:nvPicPr>
        <p:blipFill>
          <a:blip r:embed="rId3"/>
          <a:stretch>
            <a:fillRect/>
          </a:stretch>
        </p:blipFill>
        <p:spPr>
          <a:xfrm>
            <a:off x="368300" y="387349"/>
            <a:ext cx="3175000" cy="550765"/>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73ED57-0D90-044A-9F0A-877EB7D95A5C}"/>
                  </a:ext>
                </a:extLst>
              </p:cNvPr>
              <p:cNvSpPr txBox="1"/>
              <p:nvPr/>
            </p:nvSpPr>
            <p:spPr>
              <a:xfrm>
                <a:off x="346355" y="1825273"/>
                <a:ext cx="8512542" cy="4493089"/>
              </a:xfrm>
              <a:prstGeom prst="rect">
                <a:avLst/>
              </a:prstGeom>
              <a:noFill/>
            </p:spPr>
            <p:txBody>
              <a:bodyPr wrap="square" rtlCol="0">
                <a:spAutoFit/>
              </a:bodyPr>
              <a:lstStyle/>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𝑚</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dU</m:t>
                          </m:r>
                        </m:num>
                        <m:den>
                          <m:r>
                            <m:rPr>
                              <m:sty m:val="p"/>
                            </m:rPr>
                            <a:rPr lang="en-US" b="0" i="0" smtClean="0">
                              <a:latin typeface="Cambria Math" panose="02040503050406030204" pitchFamily="18" charset="0"/>
                            </a:rPr>
                            <m:t>dx</m:t>
                          </m:r>
                        </m:den>
                      </m:f>
                      <m:r>
                        <a:rPr lang="en-US" b="0" i="0" smtClean="0">
                          <a:latin typeface="Cambria Math" panose="02040503050406030204" pitchFamily="18" charset="0"/>
                        </a:rPr>
                        <m:t>−</m:t>
                      </m:r>
                      <m:r>
                        <m:rPr>
                          <m:sty m:val="p"/>
                        </m:rPr>
                        <a:rPr lang="en-US" b="0" i="0" smtClean="0">
                          <a:latin typeface="Cambria Math" panose="02040503050406030204" pitchFamily="18" charset="0"/>
                        </a:rPr>
                        <m:t>r</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dx</m:t>
                          </m:r>
                        </m:num>
                        <m:den>
                          <m:r>
                            <m:rPr>
                              <m:sty m:val="p"/>
                            </m:rPr>
                            <a:rPr lang="en-US" b="0" i="0" smtClean="0">
                              <a:latin typeface="Cambria Math" panose="02040503050406030204" pitchFamily="18" charset="0"/>
                            </a:rPr>
                            <m:t>dt</m:t>
                          </m:r>
                        </m:den>
                      </m:f>
                      <m:r>
                        <a:rPr lang="en-US" b="0" i="0" smtClean="0">
                          <a:latin typeface="Cambria Math" panose="02040503050406030204" pitchFamily="18" charset="0"/>
                        </a:rPr>
                        <m:t>+</m:t>
                      </m:r>
                      <m:r>
                        <a:rPr lang="en-US" i="1" dirty="0" smtClean="0">
                          <a:latin typeface="Cambria Math" panose="02040503050406030204" pitchFamily="18" charset="0"/>
                        </a:rPr>
                        <m:t>𝜁</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𝑡</m:t>
                          </m:r>
                        </m:e>
                      </m:d>
                      <m:r>
                        <a:rPr lang="en-US" b="0" i="1" dirty="0" smtClean="0">
                          <a:latin typeface="Cambria Math" panose="02040503050406030204" pitchFamily="18" charset="0"/>
                        </a:rPr>
                        <m:t>           </m:t>
                      </m:r>
                      <m:r>
                        <a:rPr lang="en-US" b="0" i="1" dirty="0" smtClean="0">
                          <a:latin typeface="Cambria Math" panose="02040503050406030204" pitchFamily="18" charset="0"/>
                        </a:rPr>
                        <m:t>𝐿𝑎𝑛𝑔𝑒𝑣𝑖𝑛</m:t>
                      </m:r>
                      <m:r>
                        <a:rPr lang="en-US" b="0" i="1" dirty="0" smtClean="0">
                          <a:latin typeface="Cambria Math" panose="02040503050406030204" pitchFamily="18" charset="0"/>
                        </a:rPr>
                        <m:t> </m:t>
                      </m:r>
                      <m:r>
                        <a:rPr lang="en-US" b="0" i="1" dirty="0" smtClean="0">
                          <a:latin typeface="Cambria Math" panose="02040503050406030204" pitchFamily="18" charset="0"/>
                        </a:rPr>
                        <m:t>𝐸𝑞𝑢𝑎𝑡𝑖𝑜𝑛</m:t>
                      </m:r>
                    </m:oMath>
                  </m:oMathPara>
                </a14:m>
                <a:endParaRPr lang="en-US" b="0" dirty="0"/>
              </a:p>
              <a:p>
                <a:pPr lvl="1"/>
                <a:endParaRPr lang="en-US" dirty="0"/>
              </a:p>
              <a:p>
                <a:pPr lvl="1"/>
                <a14:m>
                  <m:oMath xmlns:m="http://schemas.openxmlformats.org/officeDocument/2006/math">
                    <m:r>
                      <a:rPr lang="en-US" b="0" i="1" smtClean="0">
                        <a:latin typeface="Cambria Math" panose="02040503050406030204" pitchFamily="18" charset="0"/>
                      </a:rPr>
                      <m:t>0=−</m:t>
                    </m:r>
                    <m:f>
                      <m:fPr>
                        <m:ctrlPr>
                          <a:rPr lang="en-US" b="0" i="1" smtClean="0">
                            <a:latin typeface="Cambria Math" panose="02040503050406030204" pitchFamily="18" charset="0"/>
                          </a:rPr>
                        </m:ctrlPr>
                      </m:fPr>
                      <m:num>
                        <m:r>
                          <a:rPr lang="en-US" b="0" i="1" smtClean="0">
                            <a:latin typeface="Cambria Math" panose="02040503050406030204" pitchFamily="18" charset="0"/>
                          </a:rPr>
                          <m:t>𝑑𝑈</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r>
                      <a:rPr lang="en-US" b="0" i="1" smtClean="0">
                        <a:latin typeface="Cambria Math" panose="02040503050406030204" pitchFamily="18" charset="0"/>
                      </a:rPr>
                      <m:t>𝑟</m:t>
                    </m:r>
                    <m:f>
                      <m:fPr>
                        <m:ctrlPr>
                          <a:rPr lang="en-US" b="0" i="1" smtClean="0">
                            <a:latin typeface="Cambria Math" panose="02040503050406030204" pitchFamily="18" charset="0"/>
                          </a:rPr>
                        </m:ctrlPr>
                      </m:fPr>
                      <m:num>
                        <m:r>
                          <a:rPr lang="en-US" b="0" i="1" smtClean="0">
                            <a:latin typeface="Cambria Math" panose="02040503050406030204" pitchFamily="18" charset="0"/>
                          </a:rPr>
                          <m:t>𝑑𝑥</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i="1" dirty="0">
                        <a:latin typeface="Cambria Math" panose="02040503050406030204" pitchFamily="18" charset="0"/>
                      </a:rPr>
                      <m:t>𝜁</m:t>
                    </m:r>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en-US" b="0" i="1" dirty="0" smtClean="0">
                        <a:latin typeface="Cambria Math" panose="02040503050406030204" pitchFamily="18" charset="0"/>
                      </a:rPr>
                      <m:t>                 </m:t>
                    </m:r>
                    <m:r>
                      <a:rPr lang="en-US" b="0" i="1" dirty="0" smtClean="0">
                        <a:latin typeface="Cambria Math" panose="02040503050406030204" pitchFamily="18" charset="0"/>
                      </a:rPr>
                      <m:t>𝑂𝑣𝑒𝑟𝑑𝑎𝑚𝑝𝑒𝑑</m:t>
                    </m:r>
                    <m:r>
                      <a:rPr lang="en-US" b="0" i="1" dirty="0" smtClean="0">
                        <a:latin typeface="Cambria Math" panose="02040503050406030204" pitchFamily="18" charset="0"/>
                      </a:rPr>
                      <m:t> </m:t>
                    </m:r>
                    <m:r>
                      <a:rPr lang="en-US" b="0" i="1" dirty="0" smtClean="0">
                        <a:latin typeface="Cambria Math" panose="02040503050406030204" pitchFamily="18" charset="0"/>
                      </a:rPr>
                      <m:t>𝐿𝑎𝑛𝑔𝑒𝑣𝑖𝑛</m:t>
                    </m:r>
                  </m:oMath>
                </a14:m>
                <a:r>
                  <a:rPr lang="en-US" dirty="0"/>
                  <a:t>  </a:t>
                </a:r>
              </a:p>
              <a:p>
                <a:pPr lvl="1"/>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𝑑𝑈</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r>
                      <a:rPr lang="en-US" b="0" i="1" smtClean="0">
                        <a:latin typeface="Cambria Math" panose="02040503050406030204" pitchFamily="18" charset="0"/>
                      </a:rPr>
                      <m:t>𝑑𝑡</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𝑑𝑡</m:t>
                        </m:r>
                      </m:e>
                    </m:rad>
                  </m:oMath>
                </a14:m>
                <a:r>
                  <a:rPr lang="en-US" dirty="0"/>
                  <a:t> * </a:t>
                </a:r>
                <a14:m>
                  <m:oMath xmlns:m="http://schemas.openxmlformats.org/officeDocument/2006/math">
                    <m:r>
                      <a:rPr lang="en-US" i="1" dirty="0">
                        <a:latin typeface="Cambria Math" panose="02040503050406030204" pitchFamily="18" charset="0"/>
                      </a:rPr>
                      <m:t>𝜁</m:t>
                    </m:r>
                    <m:d>
                      <m:dPr>
                        <m:ctrlPr>
                          <a:rPr lang="en-US" i="1" dirty="0">
                            <a:latin typeface="Cambria Math" panose="02040503050406030204" pitchFamily="18" charset="0"/>
                          </a:rPr>
                        </m:ctrlPr>
                      </m:dPr>
                      <m:e>
                        <m:r>
                          <a:rPr lang="en-US" i="1" dirty="0">
                            <a:latin typeface="Cambria Math" panose="02040503050406030204" pitchFamily="18" charset="0"/>
                          </a:rPr>
                          <m:t>𝑡</m:t>
                        </m:r>
                      </m:e>
                    </m:d>
                    <m:r>
                      <a:rPr lang="en-US" b="0" i="0" dirty="0" smtClean="0">
                        <a:latin typeface="Cambria Math" panose="02040503050406030204" pitchFamily="18" charset="0"/>
                      </a:rPr>
                      <m:t>      </m:t>
                    </m:r>
                    <m:r>
                      <m:rPr>
                        <m:sty m:val="p"/>
                      </m:rPr>
                      <a:rPr lang="en-US" b="0" i="0" dirty="0" smtClean="0">
                        <a:latin typeface="Cambria Math" panose="02040503050406030204" pitchFamily="18" charset="0"/>
                      </a:rPr>
                      <m:t>Dis</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Overdamped</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Equation</m:t>
                    </m:r>
                  </m:oMath>
                </a14:m>
                <a:endParaRPr lang="en-US" dirty="0"/>
              </a:p>
              <a:p>
                <a:pPr lvl="1"/>
                <a:endParaRPr lang="en-US" dirty="0"/>
              </a:p>
              <a:p>
                <a:pPr lvl="1"/>
                <a:r>
                  <a:rPr lang="en-US" dirty="0"/>
                  <a:t>D = diffusion coefficient</a:t>
                </a:r>
              </a:p>
              <a:p>
                <a:pPr lvl="1"/>
                <a:endParaRPr lang="en-US" dirty="0"/>
              </a:p>
              <a:p>
                <a:pPr lvl="1"/>
                <a:r>
                  <a:rPr lang="en-US" dirty="0"/>
                  <a:t>U(x) = potential of mean force</a:t>
                </a:r>
              </a:p>
              <a:p>
                <a:pPr lvl="1"/>
                <a:endParaRPr lang="en-US" dirty="0"/>
              </a:p>
              <a:p>
                <a:pPr lvl="1"/>
                <a:r>
                  <a:rPr lang="en-US" dirty="0"/>
                  <a:t>dt = timestep</a:t>
                </a:r>
              </a:p>
              <a:p>
                <a:pPr lvl="1"/>
                <a:endParaRPr lang="en-US" dirty="0"/>
              </a:p>
              <a:p>
                <a:pPr lvl="1"/>
                <a:r>
                  <a:rPr lang="en-US" dirty="0"/>
                  <a:t> </a:t>
                </a:r>
                <a14:m>
                  <m:oMath xmlns:m="http://schemas.openxmlformats.org/officeDocument/2006/math">
                    <m:r>
                      <a:rPr lang="en-US" i="1" dirty="0">
                        <a:latin typeface="Cambria Math" panose="02040503050406030204" pitchFamily="18" charset="0"/>
                      </a:rPr>
                      <m:t>𝜁</m:t>
                    </m:r>
                    <m:d>
                      <m:dPr>
                        <m:ctrlPr>
                          <a:rPr lang="en-US" i="1" dirty="0">
                            <a:latin typeface="Cambria Math" panose="02040503050406030204" pitchFamily="18" charset="0"/>
                          </a:rPr>
                        </m:ctrlPr>
                      </m:dPr>
                      <m:e>
                        <m:r>
                          <a:rPr lang="en-US" i="1" dirty="0">
                            <a:latin typeface="Cambria Math" panose="02040503050406030204" pitchFamily="18" charset="0"/>
                          </a:rPr>
                          <m:t>𝑡</m:t>
                        </m:r>
                      </m:e>
                    </m:d>
                  </m:oMath>
                </a14:m>
                <a:r>
                  <a:rPr lang="en-US" dirty="0"/>
                  <a:t> = Gaussian noise (mean = 0, standard deviation  = 1)</a:t>
                </a:r>
              </a:p>
              <a:p>
                <a:pPr lvl="1"/>
                <a:endParaRPr lang="en-US" dirty="0"/>
              </a:p>
            </p:txBody>
          </p:sp>
        </mc:Choice>
        <mc:Fallback xmlns="">
          <p:sp>
            <p:nvSpPr>
              <p:cNvPr id="2" name="TextBox 1">
                <a:extLst>
                  <a:ext uri="{FF2B5EF4-FFF2-40B4-BE49-F238E27FC236}">
                    <a16:creationId xmlns:a16="http://schemas.microsoft.com/office/drawing/2014/main" id="{5773ED57-0D90-044A-9F0A-877EB7D95A5C}"/>
                  </a:ext>
                </a:extLst>
              </p:cNvPr>
              <p:cNvSpPr txBox="1">
                <a:spLocks noRot="1" noChangeAspect="1" noMove="1" noResize="1" noEditPoints="1" noAdjustHandles="1" noChangeArrowheads="1" noChangeShapeType="1" noTextEdit="1"/>
              </p:cNvSpPr>
              <p:nvPr/>
            </p:nvSpPr>
            <p:spPr>
              <a:xfrm>
                <a:off x="346355" y="1825273"/>
                <a:ext cx="8512542" cy="4493089"/>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C9790F0-D0A4-42DF-AAB9-7054D1E1CFEE}"/>
              </a:ext>
            </a:extLst>
          </p:cNvPr>
          <p:cNvSpPr txBox="1"/>
          <p:nvPr/>
        </p:nvSpPr>
        <p:spPr>
          <a:xfrm>
            <a:off x="3736291" y="1122780"/>
            <a:ext cx="4113177" cy="523220"/>
          </a:xfrm>
          <a:prstGeom prst="rect">
            <a:avLst/>
          </a:prstGeom>
          <a:noFill/>
        </p:spPr>
        <p:txBody>
          <a:bodyPr wrap="none" rtlCol="0">
            <a:spAutoFit/>
          </a:bodyPr>
          <a:lstStyle/>
          <a:p>
            <a:r>
              <a:rPr lang="en-US" sz="2800" dirty="0"/>
              <a:t>Langevin Equation and GLE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F94D3E5-0073-4B3C-8C33-5489E3633BD9}"/>
                  </a:ext>
                </a:extLst>
              </p:cNvPr>
              <p:cNvSpPr txBox="1"/>
              <p:nvPr/>
            </p:nvSpPr>
            <p:spPr>
              <a:xfrm>
                <a:off x="7132175" y="4414812"/>
                <a:ext cx="3967625" cy="619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f>
                        <m:fPr>
                          <m:ctrlPr>
                            <a:rPr lang="en-US" b="0" i="1" smtClean="0">
                              <a:latin typeface="Cambria Math" panose="02040503050406030204" pitchFamily="18" charset="0"/>
                            </a:rPr>
                          </m:ctrlPr>
                        </m:fPr>
                        <m:num>
                          <m:r>
                            <a:rPr lang="en-US" b="0" i="1" smtClean="0">
                              <a:latin typeface="Cambria Math" panose="02040503050406030204" pitchFamily="18" charset="0"/>
                            </a:rPr>
                            <m:t>𝑑𝑈</m:t>
                          </m:r>
                        </m:num>
                        <m:den>
                          <m:r>
                            <a:rPr lang="en-US" b="0" i="1" smtClean="0">
                              <a:latin typeface="Cambria Math" panose="02040503050406030204" pitchFamily="18" charset="0"/>
                            </a:rPr>
                            <m:t>𝑑𝑥</m:t>
                          </m:r>
                        </m:den>
                      </m:f>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𝑡</m:t>
                          </m:r>
                        </m:sup>
                        <m:e>
                          <m:r>
                            <a:rPr lang="en-US" b="0" i="1" smtClean="0">
                              <a:latin typeface="Cambria Math" panose="02040503050406030204" pitchFamily="18" charset="0"/>
                            </a:rPr>
                            <m:t>𝜉</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𝑑𝑥</m:t>
                              </m:r>
                            </m:num>
                            <m:den>
                              <m:r>
                                <a:rPr lang="en-US" b="0" i="1" smtClean="0">
                                  <a:latin typeface="Cambria Math" panose="02040503050406030204" pitchFamily="18" charset="0"/>
                                </a:rPr>
                                <m:t>𝑑𝑡</m:t>
                              </m:r>
                            </m:den>
                          </m:f>
                          <m:r>
                            <a:rPr lang="en-US" b="0" i="1" smtClean="0">
                              <a:latin typeface="Cambria Math" panose="02040503050406030204" pitchFamily="18" charset="0"/>
                            </a:rPr>
                            <m:t> </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dirty="0">
                              <a:latin typeface="Cambria Math" panose="02040503050406030204" pitchFamily="18" charset="0"/>
                            </a:rPr>
                            <m:t>𝜁</m:t>
                          </m:r>
                          <m:d>
                            <m:dPr>
                              <m:ctrlPr>
                                <a:rPr lang="en-US" i="1" dirty="0">
                                  <a:latin typeface="Cambria Math" panose="02040503050406030204" pitchFamily="18" charset="0"/>
                                </a:rPr>
                              </m:ctrlPr>
                            </m:dPr>
                            <m:e>
                              <m:r>
                                <a:rPr lang="en-US" i="1" dirty="0">
                                  <a:latin typeface="Cambria Math" panose="02040503050406030204" pitchFamily="18" charset="0"/>
                                </a:rPr>
                                <m:t>𝑡</m:t>
                              </m:r>
                            </m:e>
                          </m:d>
                        </m:e>
                      </m:nary>
                    </m:oMath>
                  </m:oMathPara>
                </a14:m>
                <a:endParaRPr lang="en-US" dirty="0"/>
              </a:p>
            </p:txBody>
          </p:sp>
        </mc:Choice>
        <mc:Fallback xmlns="">
          <p:sp>
            <p:nvSpPr>
              <p:cNvPr id="3" name="TextBox 2">
                <a:extLst>
                  <a:ext uri="{FF2B5EF4-FFF2-40B4-BE49-F238E27FC236}">
                    <a16:creationId xmlns:a16="http://schemas.microsoft.com/office/drawing/2014/main" id="{3F94D3E5-0073-4B3C-8C33-5489E3633BD9}"/>
                  </a:ext>
                </a:extLst>
              </p:cNvPr>
              <p:cNvSpPr txBox="1">
                <a:spLocks noRot="1" noChangeAspect="1" noMove="1" noResize="1" noEditPoints="1" noAdjustHandles="1" noChangeArrowheads="1" noChangeShapeType="1" noTextEdit="1"/>
              </p:cNvSpPr>
              <p:nvPr/>
            </p:nvSpPr>
            <p:spPr>
              <a:xfrm>
                <a:off x="7132175" y="4414812"/>
                <a:ext cx="3967625" cy="619400"/>
              </a:xfrm>
              <a:prstGeom prst="rect">
                <a:avLst/>
              </a:prstGeom>
              <a:blipFill>
                <a:blip r:embed="rId5"/>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FCC2282-58AB-4509-A37B-DC4DE563FBE8}"/>
              </a:ext>
            </a:extLst>
          </p:cNvPr>
          <p:cNvSpPr txBox="1"/>
          <p:nvPr/>
        </p:nvSpPr>
        <p:spPr>
          <a:xfrm>
            <a:off x="7132175" y="5122289"/>
            <a:ext cx="4330160" cy="369332"/>
          </a:xfrm>
          <a:prstGeom prst="rect">
            <a:avLst/>
          </a:prstGeom>
          <a:noFill/>
        </p:spPr>
        <p:txBody>
          <a:bodyPr wrap="none" rtlCol="0">
            <a:spAutoFit/>
          </a:bodyPr>
          <a:lstStyle/>
          <a:p>
            <a:r>
              <a:rPr lang="en-US" dirty="0"/>
              <a:t>Overdamped Generalized Langevin Equation</a:t>
            </a:r>
          </a:p>
        </p:txBody>
      </p:sp>
      <p:pic>
        <p:nvPicPr>
          <p:cNvPr id="1026" name="Picture 2">
            <a:extLst>
              <a:ext uri="{FF2B5EF4-FFF2-40B4-BE49-F238E27FC236}">
                <a16:creationId xmlns:a16="http://schemas.microsoft.com/office/drawing/2014/main" id="{BB9DAB26-8460-4DCD-A4F1-17CE7C5007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8702" y="539638"/>
            <a:ext cx="2705747" cy="348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841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8D3D15-1563-A141-919D-3F4F5E3A757A}"/>
              </a:ext>
            </a:extLst>
          </p:cNvPr>
          <p:cNvSpPr/>
          <p:nvPr/>
        </p:nvSpPr>
        <p:spPr>
          <a:xfrm rot="16200000">
            <a:off x="5308600" y="1244600"/>
            <a:ext cx="304800" cy="10922000"/>
          </a:xfrm>
          <a:prstGeom prst="rect">
            <a:avLst/>
          </a:prstGeom>
          <a:solidFill>
            <a:srgbClr val="BF57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F8146D51-2107-1E45-9A44-E0217DAFA756}"/>
              </a:ext>
            </a:extLst>
          </p:cNvPr>
          <p:cNvSpPr/>
          <p:nvPr/>
        </p:nvSpPr>
        <p:spPr>
          <a:xfrm rot="16200000">
            <a:off x="11404600" y="6070600"/>
            <a:ext cx="304800" cy="1270000"/>
          </a:xfrm>
          <a:prstGeom prst="rect">
            <a:avLst/>
          </a:prstGeom>
          <a:solidFill>
            <a:srgbClr val="EB8F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11" name="Picture 10">
            <a:extLst>
              <a:ext uri="{FF2B5EF4-FFF2-40B4-BE49-F238E27FC236}">
                <a16:creationId xmlns:a16="http://schemas.microsoft.com/office/drawing/2014/main" id="{496B5793-8026-DE41-AC50-AE859B824FC1}"/>
              </a:ext>
            </a:extLst>
          </p:cNvPr>
          <p:cNvPicPr>
            <a:picLocks noChangeAspect="1"/>
          </p:cNvPicPr>
          <p:nvPr/>
        </p:nvPicPr>
        <p:blipFill>
          <a:blip r:embed="rId3"/>
          <a:stretch>
            <a:fillRect/>
          </a:stretch>
        </p:blipFill>
        <p:spPr>
          <a:xfrm>
            <a:off x="368300" y="387349"/>
            <a:ext cx="3175000" cy="550765"/>
          </a:xfrm>
          <a:prstGeom prst="rect">
            <a:avLst/>
          </a:prstGeom>
        </p:spPr>
      </p:pic>
      <p:sp>
        <p:nvSpPr>
          <p:cNvPr id="2" name="TextBox 1">
            <a:extLst>
              <a:ext uri="{FF2B5EF4-FFF2-40B4-BE49-F238E27FC236}">
                <a16:creationId xmlns:a16="http://schemas.microsoft.com/office/drawing/2014/main" id="{5773ED57-0D90-044A-9F0A-877EB7D95A5C}"/>
              </a:ext>
            </a:extLst>
          </p:cNvPr>
          <p:cNvSpPr txBox="1"/>
          <p:nvPr/>
        </p:nvSpPr>
        <p:spPr>
          <a:xfrm>
            <a:off x="757582" y="1825273"/>
            <a:ext cx="6158607" cy="923330"/>
          </a:xfrm>
          <a:prstGeom prst="rect">
            <a:avLst/>
          </a:prstGeom>
          <a:noFill/>
        </p:spPr>
        <p:txBody>
          <a:bodyPr wrap="square" rtlCol="0">
            <a:spAutoFit/>
          </a:bodyPr>
          <a:lstStyle/>
          <a:p>
            <a:pPr lvl="1"/>
            <a:endParaRPr lang="en-US" dirty="0"/>
          </a:p>
          <a:p>
            <a:pPr lvl="1"/>
            <a:endParaRPr lang="en-US" dirty="0"/>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75C8ADB9-0FAA-40FA-880F-70E9C5F814EF}"/>
              </a:ext>
            </a:extLst>
          </p:cNvPr>
          <p:cNvPicPr>
            <a:picLocks noChangeAspect="1"/>
          </p:cNvPicPr>
          <p:nvPr/>
        </p:nvPicPr>
        <p:blipFill>
          <a:blip r:embed="rId4"/>
          <a:stretch>
            <a:fillRect/>
          </a:stretch>
        </p:blipFill>
        <p:spPr>
          <a:xfrm>
            <a:off x="1830045" y="571699"/>
            <a:ext cx="9168875" cy="6715987"/>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C9790F0-D0A4-42DF-AAB9-7054D1E1CFEE}"/>
                  </a:ext>
                </a:extLst>
              </p:cNvPr>
              <p:cNvSpPr txBox="1"/>
              <p:nvPr/>
            </p:nvSpPr>
            <p:spPr>
              <a:xfrm>
                <a:off x="5174965" y="572442"/>
                <a:ext cx="2730543" cy="5564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5</m:t>
                      </m:r>
                      <m:r>
                        <a:rPr lang="en-US" sz="2800" b="0" i="1" smtClean="0">
                          <a:latin typeface="Cambria Math" panose="02040503050406030204" pitchFamily="18" charset="0"/>
                        </a:rPr>
                        <m:t> </m:t>
                      </m:r>
                      <m:r>
                        <a:rPr lang="en-US" sz="2800" b="0" i="1" smtClean="0">
                          <a:latin typeface="Cambria Math" panose="02040503050406030204" pitchFamily="18" charset="0"/>
                        </a:rPr>
                        <m:t>𝑝𝑎𝑟𝑡𝑖𝑐𝑙𝑒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𝑒𝑞</m:t>
                          </m:r>
                        </m:sub>
                      </m:sSub>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m:oMathPara>
                </a14:m>
                <a:endParaRPr lang="en-US" sz="2800" dirty="0"/>
              </a:p>
            </p:txBody>
          </p:sp>
        </mc:Choice>
        <mc:Fallback xmlns="">
          <p:sp>
            <p:nvSpPr>
              <p:cNvPr id="10" name="TextBox 9">
                <a:extLst>
                  <a:ext uri="{FF2B5EF4-FFF2-40B4-BE49-F238E27FC236}">
                    <a16:creationId xmlns:a16="http://schemas.microsoft.com/office/drawing/2014/main" id="{4C9790F0-D0A4-42DF-AAB9-7054D1E1CFEE}"/>
                  </a:ext>
                </a:extLst>
              </p:cNvPr>
              <p:cNvSpPr txBox="1">
                <a:spLocks noRot="1" noChangeAspect="1" noMove="1" noResize="1" noEditPoints="1" noAdjustHandles="1" noChangeArrowheads="1" noChangeShapeType="1" noTextEdit="1"/>
              </p:cNvSpPr>
              <p:nvPr/>
            </p:nvSpPr>
            <p:spPr>
              <a:xfrm>
                <a:off x="5174965" y="572442"/>
                <a:ext cx="2730543" cy="556434"/>
              </a:xfrm>
              <a:prstGeom prst="rect">
                <a:avLst/>
              </a:prstGeom>
              <a:blipFill>
                <a:blip r:embed="rId5"/>
                <a:stretch>
                  <a:fillRect r="-133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28C76D5-27EB-49A4-AC50-EAE686FA7277}"/>
              </a:ext>
            </a:extLst>
          </p:cNvPr>
          <p:cNvSpPr txBox="1"/>
          <p:nvPr/>
        </p:nvSpPr>
        <p:spPr>
          <a:xfrm>
            <a:off x="8052694" y="299106"/>
            <a:ext cx="2382330" cy="430887"/>
          </a:xfrm>
          <a:prstGeom prst="rect">
            <a:avLst/>
          </a:prstGeom>
          <a:noFill/>
        </p:spPr>
        <p:txBody>
          <a:bodyPr wrap="square" lIns="0" tIns="0" rIns="0" bIns="0" rtlCol="0">
            <a:spAutoFit/>
          </a:bodyPr>
          <a:lstStyle/>
          <a:p>
            <a:r>
              <a:rPr lang="en-US" sz="2800" dirty="0"/>
              <a:t> </a:t>
            </a:r>
          </a:p>
        </p:txBody>
      </p:sp>
      <p:sp>
        <p:nvSpPr>
          <p:cNvPr id="17" name="TextBox 16">
            <a:extLst>
              <a:ext uri="{FF2B5EF4-FFF2-40B4-BE49-F238E27FC236}">
                <a16:creationId xmlns:a16="http://schemas.microsoft.com/office/drawing/2014/main" id="{025C82D2-4BC2-47FC-9D25-8CC9C068AA3A}"/>
              </a:ext>
            </a:extLst>
          </p:cNvPr>
          <p:cNvSpPr txBox="1"/>
          <p:nvPr/>
        </p:nvSpPr>
        <p:spPr>
          <a:xfrm>
            <a:off x="6414482" y="3924732"/>
            <a:ext cx="301686" cy="369332"/>
          </a:xfrm>
          <a:prstGeom prst="rect">
            <a:avLst/>
          </a:prstGeom>
          <a:noFill/>
        </p:spPr>
        <p:txBody>
          <a:bodyPr wrap="none" rtlCol="0">
            <a:spAutoFit/>
          </a:bodyPr>
          <a:lstStyle/>
          <a:p>
            <a:r>
              <a:rPr lang="en-US" dirty="0">
                <a:solidFill>
                  <a:schemeClr val="accent1"/>
                </a:solidFill>
              </a:rPr>
              <a:t>1</a:t>
            </a:r>
          </a:p>
        </p:txBody>
      </p:sp>
      <p:sp>
        <p:nvSpPr>
          <p:cNvPr id="18" name="TextBox 17">
            <a:extLst>
              <a:ext uri="{FF2B5EF4-FFF2-40B4-BE49-F238E27FC236}">
                <a16:creationId xmlns:a16="http://schemas.microsoft.com/office/drawing/2014/main" id="{DB8561B1-1765-4A08-87A9-06F6899A427B}"/>
              </a:ext>
            </a:extLst>
          </p:cNvPr>
          <p:cNvSpPr txBox="1"/>
          <p:nvPr/>
        </p:nvSpPr>
        <p:spPr>
          <a:xfrm>
            <a:off x="5280197" y="3665543"/>
            <a:ext cx="301686" cy="369332"/>
          </a:xfrm>
          <a:prstGeom prst="rect">
            <a:avLst/>
          </a:prstGeom>
          <a:noFill/>
        </p:spPr>
        <p:txBody>
          <a:bodyPr wrap="none" rtlCol="0">
            <a:spAutoFit/>
          </a:bodyPr>
          <a:lstStyle/>
          <a:p>
            <a:r>
              <a:rPr lang="en-US" dirty="0">
                <a:solidFill>
                  <a:schemeClr val="accent4"/>
                </a:solidFill>
              </a:rPr>
              <a:t>3</a:t>
            </a:r>
          </a:p>
        </p:txBody>
      </p:sp>
      <p:sp>
        <p:nvSpPr>
          <p:cNvPr id="19" name="TextBox 18">
            <a:extLst>
              <a:ext uri="{FF2B5EF4-FFF2-40B4-BE49-F238E27FC236}">
                <a16:creationId xmlns:a16="http://schemas.microsoft.com/office/drawing/2014/main" id="{5A7AFD59-3E86-4CF7-9E85-1F41576518F0}"/>
              </a:ext>
            </a:extLst>
          </p:cNvPr>
          <p:cNvSpPr txBox="1"/>
          <p:nvPr/>
        </p:nvSpPr>
        <p:spPr>
          <a:xfrm>
            <a:off x="4467572" y="1810465"/>
            <a:ext cx="241588" cy="369332"/>
          </a:xfrm>
          <a:prstGeom prst="rect">
            <a:avLst/>
          </a:prstGeom>
          <a:noFill/>
        </p:spPr>
        <p:txBody>
          <a:bodyPr wrap="square" rtlCol="0">
            <a:spAutoFit/>
          </a:bodyPr>
          <a:lstStyle/>
          <a:p>
            <a:r>
              <a:rPr lang="en-US" dirty="0">
                <a:solidFill>
                  <a:schemeClr val="accent6"/>
                </a:solidFill>
              </a:rPr>
              <a:t>5</a:t>
            </a:r>
          </a:p>
        </p:txBody>
      </p:sp>
      <p:sp>
        <p:nvSpPr>
          <p:cNvPr id="20" name="TextBox 19">
            <a:extLst>
              <a:ext uri="{FF2B5EF4-FFF2-40B4-BE49-F238E27FC236}">
                <a16:creationId xmlns:a16="http://schemas.microsoft.com/office/drawing/2014/main" id="{7C1C242B-376D-424A-924A-85C0B083F6FC}"/>
              </a:ext>
            </a:extLst>
          </p:cNvPr>
          <p:cNvSpPr txBox="1"/>
          <p:nvPr/>
        </p:nvSpPr>
        <p:spPr>
          <a:xfrm>
            <a:off x="7486945" y="3755738"/>
            <a:ext cx="301686" cy="369332"/>
          </a:xfrm>
          <a:prstGeom prst="rect">
            <a:avLst/>
          </a:prstGeom>
          <a:noFill/>
        </p:spPr>
        <p:txBody>
          <a:bodyPr wrap="none" rtlCol="0">
            <a:spAutoFit/>
          </a:bodyPr>
          <a:lstStyle/>
          <a:p>
            <a:r>
              <a:rPr lang="en-US" dirty="0">
                <a:solidFill>
                  <a:schemeClr val="accent2"/>
                </a:solidFill>
              </a:rPr>
              <a:t>2</a:t>
            </a:r>
          </a:p>
        </p:txBody>
      </p:sp>
      <p:sp>
        <p:nvSpPr>
          <p:cNvPr id="21" name="TextBox 20">
            <a:extLst>
              <a:ext uri="{FF2B5EF4-FFF2-40B4-BE49-F238E27FC236}">
                <a16:creationId xmlns:a16="http://schemas.microsoft.com/office/drawing/2014/main" id="{84568FF3-6140-43FA-886A-56523098BAA6}"/>
              </a:ext>
            </a:extLst>
          </p:cNvPr>
          <p:cNvSpPr txBox="1"/>
          <p:nvPr/>
        </p:nvSpPr>
        <p:spPr>
          <a:xfrm>
            <a:off x="8505025" y="1810465"/>
            <a:ext cx="301686" cy="369332"/>
          </a:xfrm>
          <a:prstGeom prst="rect">
            <a:avLst/>
          </a:prstGeom>
          <a:noFill/>
        </p:spPr>
        <p:txBody>
          <a:bodyPr wrap="none" rtlCol="0">
            <a:spAutoFit/>
          </a:bodyPr>
          <a:lstStyle/>
          <a:p>
            <a:r>
              <a:rPr lang="en-US" dirty="0">
                <a:solidFill>
                  <a:srgbClr val="7030A0"/>
                </a:solidFill>
              </a:rPr>
              <a:t>4</a:t>
            </a:r>
          </a:p>
        </p:txBody>
      </p:sp>
    </p:spTree>
    <p:extLst>
      <p:ext uri="{BB962C8B-B14F-4D97-AF65-F5344CB8AC3E}">
        <p14:creationId xmlns:p14="http://schemas.microsoft.com/office/powerpoint/2010/main" val="274376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8D3D15-1563-A141-919D-3F4F5E3A757A}"/>
              </a:ext>
            </a:extLst>
          </p:cNvPr>
          <p:cNvSpPr/>
          <p:nvPr/>
        </p:nvSpPr>
        <p:spPr>
          <a:xfrm rot="16200000">
            <a:off x="5308600" y="1244600"/>
            <a:ext cx="304800" cy="10922000"/>
          </a:xfrm>
          <a:prstGeom prst="rect">
            <a:avLst/>
          </a:prstGeom>
          <a:solidFill>
            <a:srgbClr val="BF57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F8146D51-2107-1E45-9A44-E0217DAFA756}"/>
              </a:ext>
            </a:extLst>
          </p:cNvPr>
          <p:cNvSpPr/>
          <p:nvPr/>
        </p:nvSpPr>
        <p:spPr>
          <a:xfrm rot="16200000">
            <a:off x="11404600" y="6070600"/>
            <a:ext cx="304800" cy="1270000"/>
          </a:xfrm>
          <a:prstGeom prst="rect">
            <a:avLst/>
          </a:prstGeom>
          <a:solidFill>
            <a:srgbClr val="EB8F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11" name="Picture 10">
            <a:extLst>
              <a:ext uri="{FF2B5EF4-FFF2-40B4-BE49-F238E27FC236}">
                <a16:creationId xmlns:a16="http://schemas.microsoft.com/office/drawing/2014/main" id="{496B5793-8026-DE41-AC50-AE859B824FC1}"/>
              </a:ext>
            </a:extLst>
          </p:cNvPr>
          <p:cNvPicPr>
            <a:picLocks noChangeAspect="1"/>
          </p:cNvPicPr>
          <p:nvPr/>
        </p:nvPicPr>
        <p:blipFill>
          <a:blip r:embed="rId3"/>
          <a:stretch>
            <a:fillRect/>
          </a:stretch>
        </p:blipFill>
        <p:spPr>
          <a:xfrm>
            <a:off x="368300" y="387349"/>
            <a:ext cx="3175000" cy="550765"/>
          </a:xfrm>
          <a:prstGeom prst="rect">
            <a:avLst/>
          </a:prstGeom>
        </p:spPr>
      </p:pic>
      <p:sp>
        <p:nvSpPr>
          <p:cNvPr id="2" name="TextBox 1">
            <a:extLst>
              <a:ext uri="{FF2B5EF4-FFF2-40B4-BE49-F238E27FC236}">
                <a16:creationId xmlns:a16="http://schemas.microsoft.com/office/drawing/2014/main" id="{5773ED57-0D90-044A-9F0A-877EB7D95A5C}"/>
              </a:ext>
            </a:extLst>
          </p:cNvPr>
          <p:cNvSpPr txBox="1"/>
          <p:nvPr/>
        </p:nvSpPr>
        <p:spPr>
          <a:xfrm>
            <a:off x="757582" y="1825273"/>
            <a:ext cx="6158607" cy="923330"/>
          </a:xfrm>
          <a:prstGeom prst="rect">
            <a:avLst/>
          </a:prstGeom>
          <a:noFill/>
        </p:spPr>
        <p:txBody>
          <a:bodyPr wrap="square" rtlCol="0">
            <a:spAutoFit/>
          </a:bodyPr>
          <a:lstStyle/>
          <a:p>
            <a:pPr lvl="1"/>
            <a:endParaRPr lang="en-US" dirty="0"/>
          </a:p>
          <a:p>
            <a:pPr lvl="1"/>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2B412E7F-874E-4F3C-AA31-6C8003745005}"/>
              </a:ext>
            </a:extLst>
          </p:cNvPr>
          <p:cNvPicPr>
            <a:picLocks noChangeAspect="1"/>
          </p:cNvPicPr>
          <p:nvPr/>
        </p:nvPicPr>
        <p:blipFill>
          <a:blip r:embed="rId4"/>
          <a:stretch>
            <a:fillRect/>
          </a:stretch>
        </p:blipFill>
        <p:spPr>
          <a:xfrm>
            <a:off x="1857191" y="576092"/>
            <a:ext cx="9008698" cy="6367633"/>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3A5DC63-A52A-4605-BA89-D5418292E46F}"/>
                  </a:ext>
                </a:extLst>
              </p:cNvPr>
              <p:cNvSpPr txBox="1"/>
              <p:nvPr/>
            </p:nvSpPr>
            <p:spPr>
              <a:xfrm>
                <a:off x="5393201" y="710356"/>
                <a:ext cx="2816797" cy="464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7 </m:t>
                      </m:r>
                      <m:r>
                        <a:rPr lang="en-US" sz="2800" b="0" i="1" smtClean="0">
                          <a:latin typeface="Cambria Math" panose="02040503050406030204" pitchFamily="18" charset="0"/>
                        </a:rPr>
                        <m:t>𝑝𝑎𝑟𝑡𝑖𝑐𝑙𝑒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𝑒𝑞</m:t>
                          </m:r>
                        </m:sub>
                      </m:sSub>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m:oMathPara>
                </a14:m>
                <a:endParaRPr lang="en-US" sz="2800" dirty="0"/>
              </a:p>
            </p:txBody>
          </p:sp>
        </mc:Choice>
        <mc:Fallback xmlns="">
          <p:sp>
            <p:nvSpPr>
              <p:cNvPr id="3" name="TextBox 2">
                <a:extLst>
                  <a:ext uri="{FF2B5EF4-FFF2-40B4-BE49-F238E27FC236}">
                    <a16:creationId xmlns:a16="http://schemas.microsoft.com/office/drawing/2014/main" id="{13A5DC63-A52A-4605-BA89-D5418292E46F}"/>
                  </a:ext>
                </a:extLst>
              </p:cNvPr>
              <p:cNvSpPr txBox="1">
                <a:spLocks noRot="1" noChangeAspect="1" noMove="1" noResize="1" noEditPoints="1" noAdjustHandles="1" noChangeArrowheads="1" noChangeShapeType="1" noTextEdit="1"/>
              </p:cNvSpPr>
              <p:nvPr/>
            </p:nvSpPr>
            <p:spPr>
              <a:xfrm>
                <a:off x="5393201" y="710356"/>
                <a:ext cx="2816797" cy="464101"/>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9B14ED5-95A9-491E-809D-F29516F889A9}"/>
              </a:ext>
            </a:extLst>
          </p:cNvPr>
          <p:cNvSpPr txBox="1"/>
          <p:nvPr/>
        </p:nvSpPr>
        <p:spPr>
          <a:xfrm>
            <a:off x="4831479" y="3451096"/>
            <a:ext cx="301686" cy="369332"/>
          </a:xfrm>
          <a:prstGeom prst="rect">
            <a:avLst/>
          </a:prstGeom>
          <a:noFill/>
        </p:spPr>
        <p:txBody>
          <a:bodyPr wrap="square" rtlCol="0">
            <a:spAutoFit/>
          </a:bodyPr>
          <a:lstStyle/>
          <a:p>
            <a:r>
              <a:rPr lang="en-US" dirty="0">
                <a:solidFill>
                  <a:schemeClr val="accent6"/>
                </a:solidFill>
              </a:rPr>
              <a:t>5</a:t>
            </a:r>
          </a:p>
        </p:txBody>
      </p:sp>
      <p:sp>
        <p:nvSpPr>
          <p:cNvPr id="10" name="TextBox 9">
            <a:extLst>
              <a:ext uri="{FF2B5EF4-FFF2-40B4-BE49-F238E27FC236}">
                <a16:creationId xmlns:a16="http://schemas.microsoft.com/office/drawing/2014/main" id="{208F3ED8-2EFA-4932-928F-54425F54B362}"/>
              </a:ext>
            </a:extLst>
          </p:cNvPr>
          <p:cNvSpPr txBox="1"/>
          <p:nvPr/>
        </p:nvSpPr>
        <p:spPr>
          <a:xfrm>
            <a:off x="6566882" y="4077132"/>
            <a:ext cx="184731" cy="369332"/>
          </a:xfrm>
          <a:prstGeom prst="rect">
            <a:avLst/>
          </a:prstGeom>
          <a:noFill/>
        </p:spPr>
        <p:txBody>
          <a:bodyPr wrap="none" rtlCol="0">
            <a:spAutoFit/>
          </a:bodyPr>
          <a:lstStyle/>
          <a:p>
            <a:endParaRPr lang="en-US" dirty="0">
              <a:solidFill>
                <a:schemeClr val="accent1"/>
              </a:solidFill>
            </a:endParaRPr>
          </a:p>
        </p:txBody>
      </p:sp>
      <p:sp>
        <p:nvSpPr>
          <p:cNvPr id="12" name="TextBox 11">
            <a:extLst>
              <a:ext uri="{FF2B5EF4-FFF2-40B4-BE49-F238E27FC236}">
                <a16:creationId xmlns:a16="http://schemas.microsoft.com/office/drawing/2014/main" id="{F1769664-60B2-4C53-B465-20721D265FF5}"/>
              </a:ext>
            </a:extLst>
          </p:cNvPr>
          <p:cNvSpPr txBox="1"/>
          <p:nvPr/>
        </p:nvSpPr>
        <p:spPr>
          <a:xfrm>
            <a:off x="5695203" y="3868014"/>
            <a:ext cx="301686" cy="369332"/>
          </a:xfrm>
          <a:prstGeom prst="rect">
            <a:avLst/>
          </a:prstGeom>
          <a:noFill/>
        </p:spPr>
        <p:txBody>
          <a:bodyPr wrap="none" rtlCol="0">
            <a:spAutoFit/>
          </a:bodyPr>
          <a:lstStyle/>
          <a:p>
            <a:r>
              <a:rPr lang="en-US" dirty="0">
                <a:solidFill>
                  <a:schemeClr val="accent4"/>
                </a:solidFill>
              </a:rPr>
              <a:t>3</a:t>
            </a:r>
          </a:p>
        </p:txBody>
      </p:sp>
      <p:sp>
        <p:nvSpPr>
          <p:cNvPr id="13" name="TextBox 12">
            <a:extLst>
              <a:ext uri="{FF2B5EF4-FFF2-40B4-BE49-F238E27FC236}">
                <a16:creationId xmlns:a16="http://schemas.microsoft.com/office/drawing/2014/main" id="{E1B51F87-0B06-43AF-8459-FE21E03C5BD9}"/>
              </a:ext>
            </a:extLst>
          </p:cNvPr>
          <p:cNvSpPr txBox="1"/>
          <p:nvPr/>
        </p:nvSpPr>
        <p:spPr>
          <a:xfrm>
            <a:off x="4218364" y="1639416"/>
            <a:ext cx="237778" cy="371714"/>
          </a:xfrm>
          <a:prstGeom prst="rect">
            <a:avLst/>
          </a:prstGeom>
          <a:noFill/>
        </p:spPr>
        <p:txBody>
          <a:bodyPr wrap="square" rtlCol="0">
            <a:spAutoFit/>
          </a:bodyPr>
          <a:lstStyle/>
          <a:p>
            <a:r>
              <a:rPr lang="en-US" dirty="0">
                <a:solidFill>
                  <a:srgbClr val="C00000"/>
                </a:solidFill>
              </a:rPr>
              <a:t>7</a:t>
            </a:r>
          </a:p>
        </p:txBody>
      </p:sp>
      <p:sp>
        <p:nvSpPr>
          <p:cNvPr id="14" name="TextBox 13">
            <a:extLst>
              <a:ext uri="{FF2B5EF4-FFF2-40B4-BE49-F238E27FC236}">
                <a16:creationId xmlns:a16="http://schemas.microsoft.com/office/drawing/2014/main" id="{86329957-39A1-458F-8FB1-FEF11405F077}"/>
              </a:ext>
            </a:extLst>
          </p:cNvPr>
          <p:cNvSpPr txBox="1"/>
          <p:nvPr/>
        </p:nvSpPr>
        <p:spPr>
          <a:xfrm>
            <a:off x="7854080" y="3635762"/>
            <a:ext cx="301686" cy="369332"/>
          </a:xfrm>
          <a:prstGeom prst="rect">
            <a:avLst/>
          </a:prstGeom>
          <a:noFill/>
        </p:spPr>
        <p:txBody>
          <a:bodyPr wrap="square" rtlCol="0">
            <a:spAutoFit/>
          </a:bodyPr>
          <a:lstStyle/>
          <a:p>
            <a:r>
              <a:rPr lang="en-US" dirty="0">
                <a:solidFill>
                  <a:srgbClr val="7030A0"/>
                </a:solidFill>
              </a:rPr>
              <a:t>4</a:t>
            </a:r>
          </a:p>
        </p:txBody>
      </p:sp>
      <p:sp>
        <p:nvSpPr>
          <p:cNvPr id="15" name="TextBox 14">
            <a:extLst>
              <a:ext uri="{FF2B5EF4-FFF2-40B4-BE49-F238E27FC236}">
                <a16:creationId xmlns:a16="http://schemas.microsoft.com/office/drawing/2014/main" id="{E1CFA161-BC58-48E0-85F8-B16D90FA36B1}"/>
              </a:ext>
            </a:extLst>
          </p:cNvPr>
          <p:cNvSpPr txBox="1"/>
          <p:nvPr/>
        </p:nvSpPr>
        <p:spPr>
          <a:xfrm>
            <a:off x="6393787" y="3991407"/>
            <a:ext cx="233968" cy="377384"/>
          </a:xfrm>
          <a:prstGeom prst="rect">
            <a:avLst/>
          </a:prstGeom>
          <a:noFill/>
        </p:spPr>
        <p:txBody>
          <a:bodyPr wrap="square" rtlCol="0">
            <a:spAutoFit/>
          </a:bodyPr>
          <a:lstStyle/>
          <a:p>
            <a:r>
              <a:rPr lang="en-US" dirty="0">
                <a:solidFill>
                  <a:schemeClr val="accent1"/>
                </a:solidFill>
              </a:rPr>
              <a:t>1</a:t>
            </a:r>
          </a:p>
        </p:txBody>
      </p:sp>
      <p:sp>
        <p:nvSpPr>
          <p:cNvPr id="16" name="TextBox 15">
            <a:extLst>
              <a:ext uri="{FF2B5EF4-FFF2-40B4-BE49-F238E27FC236}">
                <a16:creationId xmlns:a16="http://schemas.microsoft.com/office/drawing/2014/main" id="{0224025D-B79D-4F9A-AE94-C3EC250F014F}"/>
              </a:ext>
            </a:extLst>
          </p:cNvPr>
          <p:cNvSpPr txBox="1"/>
          <p:nvPr/>
        </p:nvSpPr>
        <p:spPr>
          <a:xfrm>
            <a:off x="8528657" y="1647319"/>
            <a:ext cx="241588" cy="381194"/>
          </a:xfrm>
          <a:prstGeom prst="rect">
            <a:avLst/>
          </a:prstGeom>
          <a:noFill/>
        </p:spPr>
        <p:txBody>
          <a:bodyPr wrap="square" rtlCol="0">
            <a:spAutoFit/>
          </a:bodyPr>
          <a:lstStyle/>
          <a:p>
            <a:r>
              <a:rPr lang="en-US" dirty="0">
                <a:solidFill>
                  <a:srgbClr val="0070C0"/>
                </a:solidFill>
              </a:rPr>
              <a:t>6</a:t>
            </a:r>
          </a:p>
        </p:txBody>
      </p:sp>
      <p:sp>
        <p:nvSpPr>
          <p:cNvPr id="17" name="TextBox 16">
            <a:extLst>
              <a:ext uri="{FF2B5EF4-FFF2-40B4-BE49-F238E27FC236}">
                <a16:creationId xmlns:a16="http://schemas.microsoft.com/office/drawing/2014/main" id="{C5426C7D-C36B-4022-9775-E01E154D983C}"/>
              </a:ext>
            </a:extLst>
          </p:cNvPr>
          <p:cNvSpPr txBox="1"/>
          <p:nvPr/>
        </p:nvSpPr>
        <p:spPr>
          <a:xfrm>
            <a:off x="7136875" y="4010501"/>
            <a:ext cx="301686" cy="369332"/>
          </a:xfrm>
          <a:prstGeom prst="rect">
            <a:avLst/>
          </a:prstGeom>
          <a:noFill/>
        </p:spPr>
        <p:txBody>
          <a:bodyPr wrap="none" rtlCol="0">
            <a:spAutoFit/>
          </a:bodyPr>
          <a:lstStyle/>
          <a:p>
            <a:r>
              <a:rPr lang="en-US" dirty="0">
                <a:solidFill>
                  <a:schemeClr val="accent2"/>
                </a:solidFill>
              </a:rPr>
              <a:t>2</a:t>
            </a:r>
          </a:p>
        </p:txBody>
      </p:sp>
    </p:spTree>
    <p:extLst>
      <p:ext uri="{BB962C8B-B14F-4D97-AF65-F5344CB8AC3E}">
        <p14:creationId xmlns:p14="http://schemas.microsoft.com/office/powerpoint/2010/main" val="3461734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8D3D15-1563-A141-919D-3F4F5E3A757A}"/>
              </a:ext>
            </a:extLst>
          </p:cNvPr>
          <p:cNvSpPr/>
          <p:nvPr/>
        </p:nvSpPr>
        <p:spPr>
          <a:xfrm rot="16200000">
            <a:off x="5308600" y="1244600"/>
            <a:ext cx="304800" cy="10922000"/>
          </a:xfrm>
          <a:prstGeom prst="rect">
            <a:avLst/>
          </a:prstGeom>
          <a:solidFill>
            <a:srgbClr val="BF57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F8146D51-2107-1E45-9A44-E0217DAFA756}"/>
              </a:ext>
            </a:extLst>
          </p:cNvPr>
          <p:cNvSpPr/>
          <p:nvPr/>
        </p:nvSpPr>
        <p:spPr>
          <a:xfrm rot="16200000">
            <a:off x="11404600" y="6070600"/>
            <a:ext cx="304800" cy="1270000"/>
          </a:xfrm>
          <a:prstGeom prst="rect">
            <a:avLst/>
          </a:prstGeom>
          <a:solidFill>
            <a:srgbClr val="EB8F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11" name="Picture 10">
            <a:extLst>
              <a:ext uri="{FF2B5EF4-FFF2-40B4-BE49-F238E27FC236}">
                <a16:creationId xmlns:a16="http://schemas.microsoft.com/office/drawing/2014/main" id="{496B5793-8026-DE41-AC50-AE859B824FC1}"/>
              </a:ext>
            </a:extLst>
          </p:cNvPr>
          <p:cNvPicPr>
            <a:picLocks noChangeAspect="1"/>
          </p:cNvPicPr>
          <p:nvPr/>
        </p:nvPicPr>
        <p:blipFill>
          <a:blip r:embed="rId3"/>
          <a:stretch>
            <a:fillRect/>
          </a:stretch>
        </p:blipFill>
        <p:spPr>
          <a:xfrm>
            <a:off x="368300" y="387349"/>
            <a:ext cx="3175000" cy="550765"/>
          </a:xfrm>
          <a:prstGeom prst="rect">
            <a:avLst/>
          </a:prstGeom>
        </p:spPr>
      </p:pic>
      <p:sp>
        <p:nvSpPr>
          <p:cNvPr id="2" name="TextBox 1">
            <a:extLst>
              <a:ext uri="{FF2B5EF4-FFF2-40B4-BE49-F238E27FC236}">
                <a16:creationId xmlns:a16="http://schemas.microsoft.com/office/drawing/2014/main" id="{5773ED57-0D90-044A-9F0A-877EB7D95A5C}"/>
              </a:ext>
            </a:extLst>
          </p:cNvPr>
          <p:cNvSpPr txBox="1"/>
          <p:nvPr/>
        </p:nvSpPr>
        <p:spPr>
          <a:xfrm>
            <a:off x="757582" y="1825273"/>
            <a:ext cx="6158607" cy="923330"/>
          </a:xfrm>
          <a:prstGeom prst="rect">
            <a:avLst/>
          </a:prstGeom>
          <a:noFill/>
        </p:spPr>
        <p:txBody>
          <a:bodyPr wrap="square" rtlCol="0">
            <a:spAutoFit/>
          </a:bodyPr>
          <a:lstStyle/>
          <a:p>
            <a:pPr lvl="1"/>
            <a:endParaRPr lang="en-US" dirty="0"/>
          </a:p>
          <a:p>
            <a:pPr lvl="1"/>
            <a:endParaRPr lang="en-US" dirty="0"/>
          </a:p>
          <a:p>
            <a:pPr marL="285750"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CC3DFC-0AD1-4540-A22A-F9AA4B9EAEB0}"/>
                  </a:ext>
                </a:extLst>
              </p:cNvPr>
              <p:cNvSpPr txBox="1"/>
              <p:nvPr/>
            </p:nvSpPr>
            <p:spPr>
              <a:xfrm>
                <a:off x="4986528" y="387349"/>
                <a:ext cx="3001463"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9</m:t>
                      </m:r>
                      <m:r>
                        <a:rPr lang="en-US" sz="2800" b="0" i="1" smtClean="0">
                          <a:latin typeface="Cambria Math" panose="02040503050406030204" pitchFamily="18" charset="0"/>
                        </a:rPr>
                        <m:t> </m:t>
                      </m:r>
                      <m:r>
                        <a:rPr lang="en-US" sz="2800" b="0" i="1" smtClean="0">
                          <a:latin typeface="Cambria Math" panose="02040503050406030204" pitchFamily="18" charset="0"/>
                        </a:rPr>
                        <m:t>𝑝𝑎𝑟𝑡𝑖𝑐𝑙𝑒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𝑒𝑞</m:t>
                          </m:r>
                        </m:sub>
                      </m:sSub>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m:oMathPara>
                </a14:m>
                <a:endParaRPr lang="en-US" sz="2800" dirty="0"/>
              </a:p>
            </p:txBody>
          </p:sp>
        </mc:Choice>
        <mc:Fallback xmlns="">
          <p:sp>
            <p:nvSpPr>
              <p:cNvPr id="5" name="TextBox 4">
                <a:extLst>
                  <a:ext uri="{FF2B5EF4-FFF2-40B4-BE49-F238E27FC236}">
                    <a16:creationId xmlns:a16="http://schemas.microsoft.com/office/drawing/2014/main" id="{35CC3DFC-0AD1-4540-A22A-F9AA4B9EAEB0}"/>
                  </a:ext>
                </a:extLst>
              </p:cNvPr>
              <p:cNvSpPr txBox="1">
                <a:spLocks noRot="1" noChangeAspect="1" noMove="1" noResize="1" noEditPoints="1" noAdjustHandles="1" noChangeArrowheads="1" noChangeShapeType="1" noTextEdit="1"/>
              </p:cNvSpPr>
              <p:nvPr/>
            </p:nvSpPr>
            <p:spPr>
              <a:xfrm>
                <a:off x="4986528" y="387349"/>
                <a:ext cx="3001463" cy="556434"/>
              </a:xfrm>
              <a:prstGeom prst="rect">
                <a:avLst/>
              </a:prstGeom>
              <a:blipFill>
                <a:blip r:embed="rId4"/>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E41F361C-8BEF-41C9-8458-6B815CDC5BFD}"/>
              </a:ext>
            </a:extLst>
          </p:cNvPr>
          <p:cNvPicPr>
            <a:picLocks noChangeAspect="1"/>
          </p:cNvPicPr>
          <p:nvPr/>
        </p:nvPicPr>
        <p:blipFill rotWithShape="1">
          <a:blip r:embed="rId5"/>
          <a:srcRect l="3339" t="-6892" r="27442" b="6892"/>
          <a:stretch/>
        </p:blipFill>
        <p:spPr>
          <a:xfrm>
            <a:off x="1932808" y="-743"/>
            <a:ext cx="8439370" cy="6533560"/>
          </a:xfrm>
          <a:prstGeom prst="rect">
            <a:avLst/>
          </a:prstGeom>
        </p:spPr>
      </p:pic>
      <p:sp>
        <p:nvSpPr>
          <p:cNvPr id="9" name="TextBox 8">
            <a:extLst>
              <a:ext uri="{FF2B5EF4-FFF2-40B4-BE49-F238E27FC236}">
                <a16:creationId xmlns:a16="http://schemas.microsoft.com/office/drawing/2014/main" id="{00B97143-992F-40E5-8853-85FDF108F210}"/>
              </a:ext>
            </a:extLst>
          </p:cNvPr>
          <p:cNvSpPr txBox="1"/>
          <p:nvPr/>
        </p:nvSpPr>
        <p:spPr>
          <a:xfrm>
            <a:off x="4230756" y="1455940"/>
            <a:ext cx="454086" cy="369333"/>
          </a:xfrm>
          <a:prstGeom prst="rect">
            <a:avLst/>
          </a:prstGeom>
          <a:noFill/>
        </p:spPr>
        <p:txBody>
          <a:bodyPr wrap="square" rtlCol="0">
            <a:spAutoFit/>
          </a:bodyPr>
          <a:lstStyle/>
          <a:p>
            <a:r>
              <a:rPr lang="en-US" dirty="0">
                <a:solidFill>
                  <a:schemeClr val="accent2"/>
                </a:solidFill>
              </a:rPr>
              <a:t>9</a:t>
            </a:r>
          </a:p>
        </p:txBody>
      </p:sp>
      <p:sp>
        <p:nvSpPr>
          <p:cNvPr id="10" name="TextBox 9">
            <a:extLst>
              <a:ext uri="{FF2B5EF4-FFF2-40B4-BE49-F238E27FC236}">
                <a16:creationId xmlns:a16="http://schemas.microsoft.com/office/drawing/2014/main" id="{FA3D9BAF-8BE4-4D3A-8ABE-E2542DCC52E2}"/>
              </a:ext>
            </a:extLst>
          </p:cNvPr>
          <p:cNvSpPr txBox="1"/>
          <p:nvPr/>
        </p:nvSpPr>
        <p:spPr>
          <a:xfrm>
            <a:off x="4684842" y="3451096"/>
            <a:ext cx="301686" cy="369332"/>
          </a:xfrm>
          <a:prstGeom prst="rect">
            <a:avLst/>
          </a:prstGeom>
          <a:noFill/>
        </p:spPr>
        <p:txBody>
          <a:bodyPr wrap="none" rtlCol="0">
            <a:spAutoFit/>
          </a:bodyPr>
          <a:lstStyle/>
          <a:p>
            <a:r>
              <a:rPr lang="en-US" dirty="0">
                <a:solidFill>
                  <a:srgbClr val="C00000"/>
                </a:solidFill>
              </a:rPr>
              <a:t>7</a:t>
            </a:r>
          </a:p>
        </p:txBody>
      </p:sp>
      <p:sp>
        <p:nvSpPr>
          <p:cNvPr id="12" name="TextBox 11">
            <a:extLst>
              <a:ext uri="{FF2B5EF4-FFF2-40B4-BE49-F238E27FC236}">
                <a16:creationId xmlns:a16="http://schemas.microsoft.com/office/drawing/2014/main" id="{6AD38186-A1D5-45CA-8C0B-E38DFF0E30EC}"/>
              </a:ext>
            </a:extLst>
          </p:cNvPr>
          <p:cNvSpPr txBox="1"/>
          <p:nvPr/>
        </p:nvSpPr>
        <p:spPr>
          <a:xfrm>
            <a:off x="5850807" y="4178648"/>
            <a:ext cx="301686" cy="369332"/>
          </a:xfrm>
          <a:prstGeom prst="rect">
            <a:avLst/>
          </a:prstGeom>
          <a:noFill/>
        </p:spPr>
        <p:txBody>
          <a:bodyPr wrap="none" rtlCol="0">
            <a:spAutoFit/>
          </a:bodyPr>
          <a:lstStyle/>
          <a:p>
            <a:r>
              <a:rPr lang="en-US" dirty="0">
                <a:solidFill>
                  <a:schemeClr val="accent4"/>
                </a:solidFill>
              </a:rPr>
              <a:t>3</a:t>
            </a:r>
          </a:p>
        </p:txBody>
      </p:sp>
      <p:sp>
        <p:nvSpPr>
          <p:cNvPr id="13" name="TextBox 12">
            <a:extLst>
              <a:ext uri="{FF2B5EF4-FFF2-40B4-BE49-F238E27FC236}">
                <a16:creationId xmlns:a16="http://schemas.microsoft.com/office/drawing/2014/main" id="{710D2A20-9E95-4E7F-9736-CE29EC49EC46}"/>
              </a:ext>
            </a:extLst>
          </p:cNvPr>
          <p:cNvSpPr txBox="1"/>
          <p:nvPr/>
        </p:nvSpPr>
        <p:spPr>
          <a:xfrm>
            <a:off x="5321876" y="3993982"/>
            <a:ext cx="301686" cy="369332"/>
          </a:xfrm>
          <a:prstGeom prst="rect">
            <a:avLst/>
          </a:prstGeom>
          <a:noFill/>
        </p:spPr>
        <p:txBody>
          <a:bodyPr wrap="none" rtlCol="0">
            <a:spAutoFit/>
          </a:bodyPr>
          <a:lstStyle/>
          <a:p>
            <a:r>
              <a:rPr lang="en-US" dirty="0">
                <a:solidFill>
                  <a:schemeClr val="accent6"/>
                </a:solidFill>
              </a:rPr>
              <a:t>5</a:t>
            </a:r>
          </a:p>
        </p:txBody>
      </p:sp>
      <p:sp>
        <p:nvSpPr>
          <p:cNvPr id="14" name="TextBox 13">
            <a:extLst>
              <a:ext uri="{FF2B5EF4-FFF2-40B4-BE49-F238E27FC236}">
                <a16:creationId xmlns:a16="http://schemas.microsoft.com/office/drawing/2014/main" id="{20ED3148-DED9-4D51-9764-2F89907F41F0}"/>
              </a:ext>
            </a:extLst>
          </p:cNvPr>
          <p:cNvSpPr txBox="1"/>
          <p:nvPr/>
        </p:nvSpPr>
        <p:spPr>
          <a:xfrm>
            <a:off x="8436714" y="1825273"/>
            <a:ext cx="301686" cy="369332"/>
          </a:xfrm>
          <a:prstGeom prst="rect">
            <a:avLst/>
          </a:prstGeom>
          <a:noFill/>
        </p:spPr>
        <p:txBody>
          <a:bodyPr wrap="none" rtlCol="0">
            <a:spAutoFit/>
          </a:bodyPr>
          <a:lstStyle/>
          <a:p>
            <a:r>
              <a:rPr lang="en-US" dirty="0">
                <a:solidFill>
                  <a:srgbClr val="002060"/>
                </a:solidFill>
              </a:rPr>
              <a:t>8</a:t>
            </a:r>
          </a:p>
        </p:txBody>
      </p:sp>
      <p:sp>
        <p:nvSpPr>
          <p:cNvPr id="15" name="TextBox 14">
            <a:extLst>
              <a:ext uri="{FF2B5EF4-FFF2-40B4-BE49-F238E27FC236}">
                <a16:creationId xmlns:a16="http://schemas.microsoft.com/office/drawing/2014/main" id="{E7454461-6A64-4282-9F48-D229FEBA62D3}"/>
              </a:ext>
            </a:extLst>
          </p:cNvPr>
          <p:cNvSpPr txBox="1"/>
          <p:nvPr/>
        </p:nvSpPr>
        <p:spPr>
          <a:xfrm>
            <a:off x="6930725" y="4233364"/>
            <a:ext cx="301686" cy="369332"/>
          </a:xfrm>
          <a:prstGeom prst="rect">
            <a:avLst/>
          </a:prstGeom>
          <a:noFill/>
        </p:spPr>
        <p:txBody>
          <a:bodyPr wrap="none" rtlCol="0">
            <a:spAutoFit/>
          </a:bodyPr>
          <a:lstStyle/>
          <a:p>
            <a:r>
              <a:rPr lang="en-US" dirty="0">
                <a:solidFill>
                  <a:schemeClr val="accent2"/>
                </a:solidFill>
              </a:rPr>
              <a:t>2</a:t>
            </a:r>
          </a:p>
        </p:txBody>
      </p:sp>
      <p:sp>
        <p:nvSpPr>
          <p:cNvPr id="16" name="TextBox 15">
            <a:extLst>
              <a:ext uri="{FF2B5EF4-FFF2-40B4-BE49-F238E27FC236}">
                <a16:creationId xmlns:a16="http://schemas.microsoft.com/office/drawing/2014/main" id="{8F500509-1509-4D0C-BFDD-A2E95C5A5807}"/>
              </a:ext>
            </a:extLst>
          </p:cNvPr>
          <p:cNvSpPr txBox="1"/>
          <p:nvPr/>
        </p:nvSpPr>
        <p:spPr>
          <a:xfrm>
            <a:off x="7482756" y="4048698"/>
            <a:ext cx="301686" cy="369332"/>
          </a:xfrm>
          <a:prstGeom prst="rect">
            <a:avLst/>
          </a:prstGeom>
          <a:noFill/>
        </p:spPr>
        <p:txBody>
          <a:bodyPr wrap="none" rtlCol="0">
            <a:spAutoFit/>
          </a:bodyPr>
          <a:lstStyle/>
          <a:p>
            <a:r>
              <a:rPr lang="en-US" dirty="0">
                <a:solidFill>
                  <a:srgbClr val="7030A0"/>
                </a:solidFill>
              </a:rPr>
              <a:t>4</a:t>
            </a:r>
          </a:p>
        </p:txBody>
      </p:sp>
      <p:sp>
        <p:nvSpPr>
          <p:cNvPr id="17" name="TextBox 16">
            <a:extLst>
              <a:ext uri="{FF2B5EF4-FFF2-40B4-BE49-F238E27FC236}">
                <a16:creationId xmlns:a16="http://schemas.microsoft.com/office/drawing/2014/main" id="{9C44D1C0-19AC-4369-8C3F-6F89D1DE07F7}"/>
              </a:ext>
            </a:extLst>
          </p:cNvPr>
          <p:cNvSpPr txBox="1"/>
          <p:nvPr/>
        </p:nvSpPr>
        <p:spPr>
          <a:xfrm>
            <a:off x="7981964" y="3623058"/>
            <a:ext cx="301686" cy="369332"/>
          </a:xfrm>
          <a:prstGeom prst="rect">
            <a:avLst/>
          </a:prstGeom>
          <a:noFill/>
        </p:spPr>
        <p:txBody>
          <a:bodyPr wrap="none" rtlCol="0">
            <a:spAutoFit/>
          </a:bodyPr>
          <a:lstStyle/>
          <a:p>
            <a:r>
              <a:rPr lang="en-US" dirty="0">
                <a:solidFill>
                  <a:srgbClr val="00B0F0"/>
                </a:solidFill>
              </a:rPr>
              <a:t>6</a:t>
            </a:r>
          </a:p>
        </p:txBody>
      </p:sp>
      <p:sp>
        <p:nvSpPr>
          <p:cNvPr id="18" name="TextBox 17">
            <a:extLst>
              <a:ext uri="{FF2B5EF4-FFF2-40B4-BE49-F238E27FC236}">
                <a16:creationId xmlns:a16="http://schemas.microsoft.com/office/drawing/2014/main" id="{C525AE19-7E78-43B3-AA18-534C470C3882}"/>
              </a:ext>
            </a:extLst>
          </p:cNvPr>
          <p:cNvSpPr txBox="1"/>
          <p:nvPr/>
        </p:nvSpPr>
        <p:spPr>
          <a:xfrm>
            <a:off x="6336416" y="4281569"/>
            <a:ext cx="301686" cy="369332"/>
          </a:xfrm>
          <a:prstGeom prst="rect">
            <a:avLst/>
          </a:prstGeom>
          <a:noFill/>
        </p:spPr>
        <p:txBody>
          <a:bodyPr wrap="none" rtlCol="0">
            <a:spAutoFit/>
          </a:bodyPr>
          <a:lstStyle/>
          <a:p>
            <a:r>
              <a:rPr lang="en-US" dirty="0">
                <a:solidFill>
                  <a:schemeClr val="accent1"/>
                </a:solidFill>
              </a:rPr>
              <a:t>1</a:t>
            </a:r>
          </a:p>
        </p:txBody>
      </p:sp>
    </p:spTree>
    <p:extLst>
      <p:ext uri="{BB962C8B-B14F-4D97-AF65-F5344CB8AC3E}">
        <p14:creationId xmlns:p14="http://schemas.microsoft.com/office/powerpoint/2010/main" val="382099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8D3D15-1563-A141-919D-3F4F5E3A757A}"/>
              </a:ext>
            </a:extLst>
          </p:cNvPr>
          <p:cNvSpPr/>
          <p:nvPr/>
        </p:nvSpPr>
        <p:spPr>
          <a:xfrm rot="16200000">
            <a:off x="5308600" y="1244600"/>
            <a:ext cx="304800" cy="10922000"/>
          </a:xfrm>
          <a:prstGeom prst="rect">
            <a:avLst/>
          </a:prstGeom>
          <a:solidFill>
            <a:srgbClr val="BF57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F8146D51-2107-1E45-9A44-E0217DAFA756}"/>
              </a:ext>
            </a:extLst>
          </p:cNvPr>
          <p:cNvSpPr/>
          <p:nvPr/>
        </p:nvSpPr>
        <p:spPr>
          <a:xfrm rot="16200000">
            <a:off x="11404600" y="6070600"/>
            <a:ext cx="304800" cy="1270000"/>
          </a:xfrm>
          <a:prstGeom prst="rect">
            <a:avLst/>
          </a:prstGeom>
          <a:solidFill>
            <a:srgbClr val="EB8F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11" name="Picture 10">
            <a:extLst>
              <a:ext uri="{FF2B5EF4-FFF2-40B4-BE49-F238E27FC236}">
                <a16:creationId xmlns:a16="http://schemas.microsoft.com/office/drawing/2014/main" id="{496B5793-8026-DE41-AC50-AE859B824FC1}"/>
              </a:ext>
            </a:extLst>
          </p:cNvPr>
          <p:cNvPicPr>
            <a:picLocks noChangeAspect="1"/>
          </p:cNvPicPr>
          <p:nvPr/>
        </p:nvPicPr>
        <p:blipFill>
          <a:blip r:embed="rId3"/>
          <a:stretch>
            <a:fillRect/>
          </a:stretch>
        </p:blipFill>
        <p:spPr>
          <a:xfrm>
            <a:off x="368300" y="387349"/>
            <a:ext cx="3175000" cy="550765"/>
          </a:xfrm>
          <a:prstGeom prst="rect">
            <a:avLst/>
          </a:prstGeom>
        </p:spPr>
      </p:pic>
      <p:sp>
        <p:nvSpPr>
          <p:cNvPr id="2" name="TextBox 1">
            <a:extLst>
              <a:ext uri="{FF2B5EF4-FFF2-40B4-BE49-F238E27FC236}">
                <a16:creationId xmlns:a16="http://schemas.microsoft.com/office/drawing/2014/main" id="{5773ED57-0D90-044A-9F0A-877EB7D95A5C}"/>
              </a:ext>
            </a:extLst>
          </p:cNvPr>
          <p:cNvSpPr txBox="1"/>
          <p:nvPr/>
        </p:nvSpPr>
        <p:spPr>
          <a:xfrm>
            <a:off x="757582" y="1825273"/>
            <a:ext cx="6158607" cy="646331"/>
          </a:xfrm>
          <a:prstGeom prst="rect">
            <a:avLst/>
          </a:prstGeom>
          <a:noFill/>
        </p:spPr>
        <p:txBody>
          <a:bodyPr wrap="square" rtlCol="0">
            <a:spAutoFit/>
          </a:bodyPr>
          <a:lstStyle/>
          <a:p>
            <a:pPr marL="857250" lvl="1" indent="-400050">
              <a:buFont typeface="+mj-lt"/>
              <a:buAutoNum type="romanLcPeriod"/>
            </a:pPr>
            <a:endParaRPr lang="en-US" dirty="0"/>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33CBE7A5-40A9-D745-897A-2175A8B6F79F}"/>
              </a:ext>
            </a:extLst>
          </p:cNvPr>
          <p:cNvSpPr txBox="1"/>
          <p:nvPr/>
        </p:nvSpPr>
        <p:spPr>
          <a:xfrm>
            <a:off x="1285070" y="1192760"/>
            <a:ext cx="4516459" cy="800219"/>
          </a:xfrm>
          <a:prstGeom prst="rect">
            <a:avLst/>
          </a:prstGeom>
          <a:noFill/>
        </p:spPr>
        <p:txBody>
          <a:bodyPr wrap="square" rtlCol="0">
            <a:spAutoFit/>
          </a:bodyPr>
          <a:lstStyle/>
          <a:p>
            <a:r>
              <a:rPr lang="en-US" sz="2800" dirty="0"/>
              <a:t> Transition path times</a:t>
            </a:r>
          </a:p>
          <a:p>
            <a:endParaRPr lang="en-US" dirty="0"/>
          </a:p>
        </p:txBody>
      </p:sp>
      <p:pic>
        <p:nvPicPr>
          <p:cNvPr id="9" name="Picture 8">
            <a:extLst>
              <a:ext uri="{FF2B5EF4-FFF2-40B4-BE49-F238E27FC236}">
                <a16:creationId xmlns:a16="http://schemas.microsoft.com/office/drawing/2014/main" id="{1A8CD4C0-A64C-4D9C-BDAD-3877705F63B1}"/>
              </a:ext>
            </a:extLst>
          </p:cNvPr>
          <p:cNvPicPr>
            <a:picLocks noChangeAspect="1"/>
          </p:cNvPicPr>
          <p:nvPr/>
        </p:nvPicPr>
        <p:blipFill>
          <a:blip r:embed="rId4"/>
          <a:stretch>
            <a:fillRect/>
          </a:stretch>
        </p:blipFill>
        <p:spPr>
          <a:xfrm>
            <a:off x="509587" y="2202892"/>
            <a:ext cx="5866829" cy="361300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D172A16-91CB-45AA-9C93-5D9F38513459}"/>
                  </a:ext>
                </a:extLst>
              </p:cNvPr>
              <p:cNvSpPr txBox="1"/>
              <p:nvPr/>
            </p:nvSpPr>
            <p:spPr>
              <a:xfrm>
                <a:off x="7566187" y="2615679"/>
                <a:ext cx="2990819" cy="1117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d>
                                    <m:dPr>
                                      <m:begChr m:val="⟨"/>
                                      <m:endChr m:val="⟩"/>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𝑡</m:t>
                                          </m:r>
                                        </m:e>
                                        <m:sup>
                                          <m:r>
                                            <a:rPr lang="en-US" sz="2800" b="0" i="1" smtClean="0">
                                              <a:latin typeface="Cambria Math" panose="02040503050406030204" pitchFamily="18" charset="0"/>
                                            </a:rPr>
                                            <m:t>2</m:t>
                                          </m:r>
                                        </m:sup>
                                      </m:sSup>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e>
                                    <m:sup>
                                      <m:r>
                                        <a:rPr lang="en-US" sz="2800" b="0" i="1" smtClean="0">
                                          <a:latin typeface="Cambria Math" panose="02040503050406030204" pitchFamily="18" charset="0"/>
                                        </a:rPr>
                                        <m:t>2</m:t>
                                      </m:r>
                                    </m:sup>
                                  </m:sSup>
                                </m:e>
                              </m:d>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up>
                          </m:sSup>
                        </m:num>
                        <m:den>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den>
                      </m:f>
                      <m:r>
                        <a:rPr lang="en-US" sz="2800" b="0" i="1" smtClean="0">
                          <a:latin typeface="Cambria Math" panose="02040503050406030204" pitchFamily="18" charset="0"/>
                        </a:rPr>
                        <m:t>  </m:t>
                      </m:r>
                    </m:oMath>
                  </m:oMathPara>
                </a14:m>
                <a:endParaRPr lang="en-US" sz="2800" dirty="0"/>
              </a:p>
            </p:txBody>
          </p:sp>
        </mc:Choice>
        <mc:Fallback xmlns="">
          <p:sp>
            <p:nvSpPr>
              <p:cNvPr id="8" name="TextBox 7">
                <a:extLst>
                  <a:ext uri="{FF2B5EF4-FFF2-40B4-BE49-F238E27FC236}">
                    <a16:creationId xmlns:a16="http://schemas.microsoft.com/office/drawing/2014/main" id="{6D172A16-91CB-45AA-9C93-5D9F38513459}"/>
                  </a:ext>
                </a:extLst>
              </p:cNvPr>
              <p:cNvSpPr txBox="1">
                <a:spLocks noRot="1" noChangeAspect="1" noMove="1" noResize="1" noEditPoints="1" noAdjustHandles="1" noChangeArrowheads="1" noChangeShapeType="1" noTextEdit="1"/>
              </p:cNvSpPr>
              <p:nvPr/>
            </p:nvSpPr>
            <p:spPr>
              <a:xfrm>
                <a:off x="7566187" y="2615679"/>
                <a:ext cx="2990819" cy="1117614"/>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3B7E3CAE-67D0-4D48-BAB9-371CDBB868E8}"/>
              </a:ext>
            </a:extLst>
          </p:cNvPr>
          <p:cNvSpPr txBox="1"/>
          <p:nvPr/>
        </p:nvSpPr>
        <p:spPr>
          <a:xfrm>
            <a:off x="7778238" y="4009393"/>
            <a:ext cx="2340192" cy="369332"/>
          </a:xfrm>
          <a:prstGeom prst="rect">
            <a:avLst/>
          </a:prstGeom>
          <a:noFill/>
        </p:spPr>
        <p:txBody>
          <a:bodyPr wrap="none" rtlCol="0">
            <a:spAutoFit/>
          </a:bodyPr>
          <a:lstStyle/>
          <a:p>
            <a:r>
              <a:rPr lang="en-US" dirty="0"/>
              <a:t>Coefficient of Variation</a:t>
            </a:r>
          </a:p>
        </p:txBody>
      </p:sp>
    </p:spTree>
    <p:extLst>
      <p:ext uri="{BB962C8B-B14F-4D97-AF65-F5344CB8AC3E}">
        <p14:creationId xmlns:p14="http://schemas.microsoft.com/office/powerpoint/2010/main" val="421183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8D3D15-1563-A141-919D-3F4F5E3A757A}"/>
              </a:ext>
            </a:extLst>
          </p:cNvPr>
          <p:cNvSpPr/>
          <p:nvPr/>
        </p:nvSpPr>
        <p:spPr>
          <a:xfrm rot="16200000">
            <a:off x="5308600" y="1244600"/>
            <a:ext cx="304800" cy="10922000"/>
          </a:xfrm>
          <a:prstGeom prst="rect">
            <a:avLst/>
          </a:prstGeom>
          <a:solidFill>
            <a:srgbClr val="BF57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F8146D51-2107-1E45-9A44-E0217DAFA756}"/>
              </a:ext>
            </a:extLst>
          </p:cNvPr>
          <p:cNvSpPr/>
          <p:nvPr/>
        </p:nvSpPr>
        <p:spPr>
          <a:xfrm rot="16200000">
            <a:off x="11404600" y="6070600"/>
            <a:ext cx="304800" cy="1270000"/>
          </a:xfrm>
          <a:prstGeom prst="rect">
            <a:avLst/>
          </a:prstGeom>
          <a:solidFill>
            <a:srgbClr val="EB8F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 name="TextBox 1">
            <a:extLst>
              <a:ext uri="{FF2B5EF4-FFF2-40B4-BE49-F238E27FC236}">
                <a16:creationId xmlns:a16="http://schemas.microsoft.com/office/drawing/2014/main" id="{5773ED57-0D90-044A-9F0A-877EB7D95A5C}"/>
              </a:ext>
            </a:extLst>
          </p:cNvPr>
          <p:cNvSpPr txBox="1"/>
          <p:nvPr/>
        </p:nvSpPr>
        <p:spPr>
          <a:xfrm>
            <a:off x="757582" y="1825273"/>
            <a:ext cx="6158607" cy="923330"/>
          </a:xfrm>
          <a:prstGeom prst="rect">
            <a:avLst/>
          </a:prstGeom>
          <a:noFill/>
        </p:spPr>
        <p:txBody>
          <a:bodyPr wrap="square" rtlCol="0">
            <a:spAutoFit/>
          </a:bodyPr>
          <a:lstStyle/>
          <a:p>
            <a:pPr lvl="1"/>
            <a:endParaRPr lang="en-US" dirty="0"/>
          </a:p>
          <a:p>
            <a:pPr lvl="1"/>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9804C45B-F03F-4ABB-B18C-F7E23BEA9A71}"/>
              </a:ext>
            </a:extLst>
          </p:cNvPr>
          <p:cNvPicPr>
            <a:picLocks noChangeAspect="1"/>
          </p:cNvPicPr>
          <p:nvPr/>
        </p:nvPicPr>
        <p:blipFill>
          <a:blip r:embed="rId3"/>
          <a:stretch>
            <a:fillRect/>
          </a:stretch>
        </p:blipFill>
        <p:spPr>
          <a:xfrm>
            <a:off x="208446" y="154983"/>
            <a:ext cx="4103799" cy="3077849"/>
          </a:xfrm>
          <a:prstGeom prst="rect">
            <a:avLst/>
          </a:prstGeom>
        </p:spPr>
      </p:pic>
      <p:pic>
        <p:nvPicPr>
          <p:cNvPr id="25" name="Picture 24">
            <a:extLst>
              <a:ext uri="{FF2B5EF4-FFF2-40B4-BE49-F238E27FC236}">
                <a16:creationId xmlns:a16="http://schemas.microsoft.com/office/drawing/2014/main" id="{DDFCC2D2-3243-4A2D-9FA8-5CA8938F0DDE}"/>
              </a:ext>
            </a:extLst>
          </p:cNvPr>
          <p:cNvPicPr>
            <a:picLocks noChangeAspect="1"/>
          </p:cNvPicPr>
          <p:nvPr/>
        </p:nvPicPr>
        <p:blipFill>
          <a:blip r:embed="rId4"/>
          <a:stretch>
            <a:fillRect/>
          </a:stretch>
        </p:blipFill>
        <p:spPr>
          <a:xfrm>
            <a:off x="8017789" y="3307468"/>
            <a:ext cx="4349857" cy="3262393"/>
          </a:xfrm>
          <a:prstGeom prst="rect">
            <a:avLst/>
          </a:prstGeom>
        </p:spPr>
      </p:pic>
      <p:pic>
        <p:nvPicPr>
          <p:cNvPr id="27" name="Picture 26">
            <a:extLst>
              <a:ext uri="{FF2B5EF4-FFF2-40B4-BE49-F238E27FC236}">
                <a16:creationId xmlns:a16="http://schemas.microsoft.com/office/drawing/2014/main" id="{D7B87D30-7985-4501-8047-5E4183B543D8}"/>
              </a:ext>
            </a:extLst>
          </p:cNvPr>
          <p:cNvPicPr>
            <a:picLocks noChangeAspect="1"/>
          </p:cNvPicPr>
          <p:nvPr/>
        </p:nvPicPr>
        <p:blipFill>
          <a:blip r:embed="rId5"/>
          <a:stretch>
            <a:fillRect/>
          </a:stretch>
        </p:blipFill>
        <p:spPr>
          <a:xfrm>
            <a:off x="4443593" y="3414667"/>
            <a:ext cx="3943456" cy="2957592"/>
          </a:xfrm>
          <a:prstGeom prst="rect">
            <a:avLst/>
          </a:prstGeom>
        </p:spPr>
      </p:pic>
      <p:pic>
        <p:nvPicPr>
          <p:cNvPr id="29" name="Picture 28">
            <a:extLst>
              <a:ext uri="{FF2B5EF4-FFF2-40B4-BE49-F238E27FC236}">
                <a16:creationId xmlns:a16="http://schemas.microsoft.com/office/drawing/2014/main" id="{64541AA4-0A29-4663-A7D8-37A040A97CEB}"/>
              </a:ext>
            </a:extLst>
          </p:cNvPr>
          <p:cNvPicPr>
            <a:picLocks noChangeAspect="1"/>
          </p:cNvPicPr>
          <p:nvPr/>
        </p:nvPicPr>
        <p:blipFill>
          <a:blip r:embed="rId6"/>
          <a:stretch>
            <a:fillRect/>
          </a:stretch>
        </p:blipFill>
        <p:spPr>
          <a:xfrm>
            <a:off x="208446" y="3121735"/>
            <a:ext cx="4349857" cy="3262393"/>
          </a:xfrm>
          <a:prstGeom prst="rect">
            <a:avLst/>
          </a:prstGeom>
        </p:spPr>
      </p:pic>
      <p:pic>
        <p:nvPicPr>
          <p:cNvPr id="31" name="Picture 30">
            <a:extLst>
              <a:ext uri="{FF2B5EF4-FFF2-40B4-BE49-F238E27FC236}">
                <a16:creationId xmlns:a16="http://schemas.microsoft.com/office/drawing/2014/main" id="{1D527862-3664-46B6-A7CE-78C974CBC409}"/>
              </a:ext>
            </a:extLst>
          </p:cNvPr>
          <p:cNvPicPr>
            <a:picLocks noChangeAspect="1"/>
          </p:cNvPicPr>
          <p:nvPr/>
        </p:nvPicPr>
        <p:blipFill>
          <a:blip r:embed="rId7"/>
          <a:stretch>
            <a:fillRect/>
          </a:stretch>
        </p:blipFill>
        <p:spPr>
          <a:xfrm>
            <a:off x="8220988" y="338006"/>
            <a:ext cx="3943457" cy="2957593"/>
          </a:xfrm>
          <a:prstGeom prst="rect">
            <a:avLst/>
          </a:prstGeom>
        </p:spPr>
      </p:pic>
      <p:pic>
        <p:nvPicPr>
          <p:cNvPr id="33" name="Picture 32">
            <a:extLst>
              <a:ext uri="{FF2B5EF4-FFF2-40B4-BE49-F238E27FC236}">
                <a16:creationId xmlns:a16="http://schemas.microsoft.com/office/drawing/2014/main" id="{FE8851E2-8DDA-4504-BBF6-41E456A70E4A}"/>
              </a:ext>
            </a:extLst>
          </p:cNvPr>
          <p:cNvPicPr>
            <a:picLocks noChangeAspect="1"/>
          </p:cNvPicPr>
          <p:nvPr/>
        </p:nvPicPr>
        <p:blipFill>
          <a:blip r:embed="rId8"/>
          <a:stretch>
            <a:fillRect/>
          </a:stretch>
        </p:blipFill>
        <p:spPr>
          <a:xfrm>
            <a:off x="4171858" y="161050"/>
            <a:ext cx="4103799" cy="3077849"/>
          </a:xfrm>
          <a:prstGeom prst="rect">
            <a:avLst/>
          </a:prstGeom>
        </p:spPr>
      </p:pic>
    </p:spTree>
    <p:extLst>
      <p:ext uri="{BB962C8B-B14F-4D97-AF65-F5344CB8AC3E}">
        <p14:creationId xmlns:p14="http://schemas.microsoft.com/office/powerpoint/2010/main" val="2825329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3468</TotalTime>
  <Words>1302</Words>
  <Application>Microsoft Macintosh PowerPoint</Application>
  <PresentationFormat>Widescreen</PresentationFormat>
  <Paragraphs>137</Paragraphs>
  <Slides>15</Slides>
  <Notes>14</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Rische, Rebecca D</dc:creator>
  <cp:lastModifiedBy>Raymond Park</cp:lastModifiedBy>
  <cp:revision>35</cp:revision>
  <dcterms:created xsi:type="dcterms:W3CDTF">2019-06-20T20:11:17Z</dcterms:created>
  <dcterms:modified xsi:type="dcterms:W3CDTF">2021-08-13T14:23:59Z</dcterms:modified>
</cp:coreProperties>
</file>