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0" r:id="rId4"/>
    <p:sldId id="285" r:id="rId5"/>
    <p:sldId id="286" r:id="rId6"/>
    <p:sldId id="287" r:id="rId7"/>
    <p:sldId id="272" r:id="rId8"/>
    <p:sldId id="275" r:id="rId9"/>
    <p:sldId id="290" r:id="rId10"/>
    <p:sldId id="276" r:id="rId11"/>
    <p:sldId id="274" r:id="rId12"/>
    <p:sldId id="277" r:id="rId13"/>
    <p:sldId id="291" r:id="rId14"/>
    <p:sldId id="295" r:id="rId15"/>
    <p:sldId id="296" r:id="rId16"/>
    <p:sldId id="292" r:id="rId17"/>
    <p:sldId id="297" r:id="rId18"/>
    <p:sldId id="288" r:id="rId1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38" d="100"/>
          <a:sy n="38" d="100"/>
        </p:scale>
        <p:origin x="60"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7B57-4152-7B88-1CCB-184A8C2356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D06C3DA-8587-CB45-AF75-C0A2C3FAC8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160C2DB2-D386-9575-C02E-A1095C56C29F}"/>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9358CF80-83B1-21E5-2EEF-4EFD4D7F8B5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4CC7E4D-91F6-6C25-D3CD-233CCB894C7E}"/>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331026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2C3F-6E15-5256-82BA-2E06CEAD4DBF}"/>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86BC983-5A65-DD7C-C039-2283ABDFCA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1478E3B-494A-69AA-91C4-788F3766605C}"/>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380688CF-3BCB-B9D7-EF96-69D7C53AE7D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41A1662-4C3A-5043-C8AE-BD1899457CAB}"/>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24531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19302-D049-D2ED-A44E-F84BA903E9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36B0517-9A08-B073-D067-7B0DBF597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01C7BE3-E5D9-A30E-1C36-974E9B3781E6}"/>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A40F9816-9874-0A24-C45F-FF110DF27D4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9880127-0458-1325-E0BD-47667B9D7AEF}"/>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9907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48BE-B41C-1703-BC59-DE1CF7BABB7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935DF82-1D07-E651-A98A-B99A0B010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FC4BB10-4F3D-EB4E-E70D-9FA57C1CEE0E}"/>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9D33BDCA-7783-55CB-CD96-A13083A8850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6A0DA2B-DC23-9F70-E0AA-31A250AFFAA2}"/>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95201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057C-255B-4B75-0D68-1BB7B825E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1170FDAC-ED3A-32AB-B327-EDA294DF2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51542-13B6-2572-684B-5053FCBB1F3D}"/>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FB29FBDF-EA30-2457-3B12-DD7F3BD7C04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CE6875D-CDBC-5996-0832-40B05DF6F386}"/>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1637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3C87-8219-51B3-E0D6-66C6C33C2D2A}"/>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D9CC398-005C-C14B-AA0F-AB053A0D62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1D94DE-C0A8-3842-DFEE-749FEF8A6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D3656A18-D1C1-C112-E264-6964E2B3A18E}"/>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6" name="Footer Placeholder 5">
            <a:extLst>
              <a:ext uri="{FF2B5EF4-FFF2-40B4-BE49-F238E27FC236}">
                <a16:creationId xmlns:a16="http://schemas.microsoft.com/office/drawing/2014/main" id="{CF0EE24E-96F7-AE47-C370-430A984FB8C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BBC6418-A995-B9ED-D9AD-80AAE63596BE}"/>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223969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C742-61D5-ABEE-508F-70109E3695CD}"/>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2C0E43C4-BA82-6DBC-0686-77EB5E668E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A98327-0D9A-240C-A651-EABEDD9D95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3DB54B3-687E-6626-CA7E-BCDACF2F1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862B49-9582-7FF1-D623-F042D472BE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E814718F-B311-1DCB-6B4F-D3843E790895}"/>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8" name="Footer Placeholder 7">
            <a:extLst>
              <a:ext uri="{FF2B5EF4-FFF2-40B4-BE49-F238E27FC236}">
                <a16:creationId xmlns:a16="http://schemas.microsoft.com/office/drawing/2014/main" id="{3B4DD0BD-0CF6-A04A-5C66-FD92ABAC8D2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93071F97-9462-3F15-62C3-95CBB66FA1FE}"/>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358699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D8FE-60F3-0D8D-3102-1BA7CF62C6AC}"/>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32E1FD5-0BE9-024A-0176-C75B670098AA}"/>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4" name="Footer Placeholder 3">
            <a:extLst>
              <a:ext uri="{FF2B5EF4-FFF2-40B4-BE49-F238E27FC236}">
                <a16:creationId xmlns:a16="http://schemas.microsoft.com/office/drawing/2014/main" id="{1796119E-0F71-80FA-AD89-4AC991841F17}"/>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0A7E5207-D8E6-0816-A3E9-03A3BF3E6F3B}"/>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782238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87C80-386D-AE6D-88C8-123C7E1CBF95}"/>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3" name="Footer Placeholder 2">
            <a:extLst>
              <a:ext uri="{FF2B5EF4-FFF2-40B4-BE49-F238E27FC236}">
                <a16:creationId xmlns:a16="http://schemas.microsoft.com/office/drawing/2014/main" id="{D880920C-76A7-6C8B-969A-3ED75F02B9CE}"/>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441CB26-BC98-3A60-2239-6E40DD416224}"/>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19596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AF72-094E-8DF0-7285-D8DAC3110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5E57B9F-3A4D-4CD7-1B28-97AF956332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698D5FA1-950E-8143-42B1-BD9F624DD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1F846-AC84-057E-3577-ADF6AB583239}"/>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6" name="Footer Placeholder 5">
            <a:extLst>
              <a:ext uri="{FF2B5EF4-FFF2-40B4-BE49-F238E27FC236}">
                <a16:creationId xmlns:a16="http://schemas.microsoft.com/office/drawing/2014/main" id="{F6A61D3E-97B1-758C-6EBC-21DFD2D29F2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39C10EDD-CDDE-A9BD-D8E0-1963E8904CA2}"/>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45562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83D4-576A-AB0C-48E0-3A9A0AEE8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719FEB61-5F09-B07E-C7AD-A0CD271B6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EEF54C63-BA70-3E2D-9B87-94980EDDB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EC50F6-6882-BEE3-3D8D-50B783104526}"/>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6" name="Footer Placeholder 5">
            <a:extLst>
              <a:ext uri="{FF2B5EF4-FFF2-40B4-BE49-F238E27FC236}">
                <a16:creationId xmlns:a16="http://schemas.microsoft.com/office/drawing/2014/main" id="{5C7F0A79-FE55-69D4-AA4D-20AFCC647A5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B2AE9C2-6AB6-73FC-5E72-AB0C3D681F3B}"/>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83267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E5095D-D7AE-241F-F1BE-428C51DBB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B3D3BCF4-F8A0-EE2B-6213-43E66B133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9B07A73-8774-B0BE-7A6B-46B0848EB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1FF0C898-27B6-C85B-EBAA-D837C89D9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59078588-6692-32D3-6CA0-22DBA4979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7058A-4E71-48AA-8D6C-71866F37EDA2}" type="slidenum">
              <a:rPr lang="LID4096" smtClean="0"/>
              <a:t>‹#›</a:t>
            </a:fld>
            <a:endParaRPr lang="LID4096"/>
          </a:p>
        </p:txBody>
      </p:sp>
    </p:spTree>
    <p:extLst>
      <p:ext uri="{BB962C8B-B14F-4D97-AF65-F5344CB8AC3E}">
        <p14:creationId xmlns:p14="http://schemas.microsoft.com/office/powerpoint/2010/main" val="2919038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5.mp4"/><Relationship Id="rId1" Type="http://schemas.microsoft.com/office/2007/relationships/media" Target="../media/media5.mp4"/><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79834-90C0-C647-F86A-40176E8166E5}"/>
              </a:ext>
            </a:extLst>
          </p:cNvPr>
          <p:cNvSpPr>
            <a:spLocks noGrp="1"/>
          </p:cNvSpPr>
          <p:nvPr>
            <p:ph type="ctrTitle"/>
          </p:nvPr>
        </p:nvSpPr>
        <p:spPr>
          <a:xfrm>
            <a:off x="838200" y="451381"/>
            <a:ext cx="10512552" cy="4066540"/>
          </a:xfrm>
        </p:spPr>
        <p:txBody>
          <a:bodyPr anchor="b">
            <a:normAutofit/>
          </a:bodyPr>
          <a:lstStyle/>
          <a:p>
            <a:pPr algn="l"/>
            <a:r>
              <a:rPr lang="en-US" sz="6600"/>
              <a:t>Evolutionary Optimization Algorithms</a:t>
            </a:r>
            <a:endParaRPr lang="LID4096" sz="6600"/>
          </a:p>
        </p:txBody>
      </p:sp>
      <p:sp>
        <p:nvSpPr>
          <p:cNvPr id="3" name="Subtitle 2">
            <a:extLst>
              <a:ext uri="{FF2B5EF4-FFF2-40B4-BE49-F238E27FC236}">
                <a16:creationId xmlns:a16="http://schemas.microsoft.com/office/drawing/2014/main" id="{B810FB1A-70C5-2673-ECF1-A5D1FF69FE2D}"/>
              </a:ext>
            </a:extLst>
          </p:cNvPr>
          <p:cNvSpPr>
            <a:spLocks noGrp="1"/>
          </p:cNvSpPr>
          <p:nvPr>
            <p:ph type="subTitle" idx="1"/>
          </p:nvPr>
        </p:nvSpPr>
        <p:spPr>
          <a:xfrm>
            <a:off x="838199" y="4983276"/>
            <a:ext cx="10512552" cy="1126680"/>
          </a:xfrm>
        </p:spPr>
        <p:txBody>
          <a:bodyPr>
            <a:normAutofit/>
          </a:bodyPr>
          <a:lstStyle/>
          <a:p>
            <a:pPr algn="l"/>
            <a:r>
              <a:rPr lang="en-US" sz="1700" dirty="0"/>
              <a:t>Raymond Huang | Armaan Mehta | Holiday Han</a:t>
            </a:r>
          </a:p>
          <a:p>
            <a:pPr algn="l"/>
            <a:r>
              <a:rPr lang="en-US" sz="1700" dirty="0"/>
              <a:t>Yunruih2 | Armaanm3 | Ziyinh2</a:t>
            </a:r>
          </a:p>
          <a:p>
            <a:pPr algn="l"/>
            <a:r>
              <a:rPr lang="en-US" sz="1700" dirty="0"/>
              <a:t>ME 447 Project 3</a:t>
            </a:r>
            <a:endParaRPr lang="LID4096" sz="1700" dirty="0"/>
          </a:p>
        </p:txBody>
      </p:sp>
      <p:sp>
        <p:nvSpPr>
          <p:cNvPr id="1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761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35" name="Rectangle 1743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7" name="Freeform: Shape 17436">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39" name="Freeform: Shape 17438">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137033" y="609600"/>
            <a:ext cx="5243295" cy="1330840"/>
          </a:xfrm>
        </p:spPr>
        <p:txBody>
          <a:bodyPr>
            <a:normAutofit fontScale="90000"/>
          </a:bodyPr>
          <a:lstStyle/>
          <a:p>
            <a:r>
              <a:rPr lang="en-US" sz="4400" dirty="0"/>
              <a:t>Optimization of the pure twitching case (CMA)</a:t>
            </a:r>
            <a:endParaRPr lang="LID4096" dirty="0"/>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1137033" y="2194102"/>
            <a:ext cx="5243295" cy="3908585"/>
          </a:xfrm>
        </p:spPr>
        <p:txBody>
          <a:bodyPr>
            <a:normAutofit/>
          </a:bodyPr>
          <a:lstStyle/>
          <a:p>
            <a:r>
              <a:rPr lang="en-US" sz="1800" dirty="0"/>
              <a:t>Initial Sigma = 30, Population size = 50, </a:t>
            </a:r>
            <a:r>
              <a:rPr lang="en-US" sz="1800" dirty="0" err="1"/>
              <a:t>Max_Generations</a:t>
            </a:r>
            <a:r>
              <a:rPr lang="en-US" sz="1800" dirty="0"/>
              <a:t> = 250, % Crawling = 0</a:t>
            </a:r>
          </a:p>
          <a:p>
            <a:pPr lvl="1"/>
            <a:r>
              <a:rPr lang="en-US" sz="1800" dirty="0"/>
              <a:t>Solution: </a:t>
            </a:r>
            <a:r>
              <a:rPr lang="it-IT" sz="1800" dirty="0" err="1"/>
              <a:t>b_coeff</a:t>
            </a:r>
            <a:r>
              <a:rPr lang="it-IT" sz="1800" dirty="0"/>
              <a:t> = [ 0, 135.65041025, 211.66918051, 499.5960613, 498.99765331, 0 ], </a:t>
            </a:r>
            <a:r>
              <a:rPr lang="it-IT" sz="1800" dirty="0" err="1"/>
              <a:t>wave_length</a:t>
            </a:r>
            <a:r>
              <a:rPr lang="it-IT" sz="1800" dirty="0"/>
              <a:t> = 147.94281119  cm</a:t>
            </a:r>
          </a:p>
          <a:p>
            <a:pPr lvl="1"/>
            <a:r>
              <a:rPr lang="en-US" sz="1800" dirty="0"/>
              <a:t>Fitness: .223 m/s</a:t>
            </a:r>
          </a:p>
          <a:p>
            <a:pPr lvl="1"/>
            <a:r>
              <a:rPr lang="en-US" sz="1800" dirty="0"/>
              <a:t>Terminated in 87 Iterations (</a:t>
            </a:r>
            <a:r>
              <a:rPr lang="en-US" sz="1800" dirty="0" err="1"/>
              <a:t>NoEffectCoor</a:t>
            </a:r>
            <a:r>
              <a:rPr lang="en-US" sz="1800" dirty="0"/>
              <a:t>)</a:t>
            </a:r>
          </a:p>
          <a:p>
            <a:endParaRPr lang="en-US" sz="1800" dirty="0"/>
          </a:p>
          <a:p>
            <a:endParaRPr lang="LID4096" sz="1800" dirty="0"/>
          </a:p>
        </p:txBody>
      </p:sp>
      <p:sp>
        <p:nvSpPr>
          <p:cNvPr id="17441"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10;&#10;Description automatically generated">
            <a:extLst>
              <a:ext uri="{FF2B5EF4-FFF2-40B4-BE49-F238E27FC236}">
                <a16:creationId xmlns:a16="http://schemas.microsoft.com/office/drawing/2014/main" id="{6C2ABFE0-3473-B247-25A7-34AD6D3DD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582" y="1940440"/>
            <a:ext cx="3916605" cy="2937454"/>
          </a:xfrm>
          <a:prstGeom prst="rect">
            <a:avLst/>
          </a:prstGeom>
        </p:spPr>
      </p:pic>
    </p:spTree>
    <p:extLst>
      <p:ext uri="{BB962C8B-B14F-4D97-AF65-F5344CB8AC3E}">
        <p14:creationId xmlns:p14="http://schemas.microsoft.com/office/powerpoint/2010/main" val="3059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44" name="Rectangle 16443">
            <a:extLst>
              <a:ext uri="{FF2B5EF4-FFF2-40B4-BE49-F238E27FC236}">
                <a16:creationId xmlns:a16="http://schemas.microsoft.com/office/drawing/2014/main" id="{BF4B7DD6-3B06-4C16-B34D-4DC3E3F2E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6800" kern="1200">
                <a:solidFill>
                  <a:schemeClr val="tx1"/>
                </a:solidFill>
                <a:latin typeface="+mj-lt"/>
                <a:ea typeface="+mj-ea"/>
                <a:cs typeface="+mj-cs"/>
              </a:rPr>
              <a:t>Optimum gait of the pure twitching case (Results)</a:t>
            </a:r>
          </a:p>
        </p:txBody>
      </p:sp>
      <p:sp>
        <p:nvSpPr>
          <p:cNvPr id="16446" name="Rectangle 16445">
            <a:extLst>
              <a:ext uri="{FF2B5EF4-FFF2-40B4-BE49-F238E27FC236}">
                <a16:creationId xmlns:a16="http://schemas.microsoft.com/office/drawing/2014/main" id="{120582D2-07E2-46B9-8A77-58C7E657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ure_twitching_optimized">
            <a:hlinkClick r:id="" action="ppaction://media"/>
            <a:extLst>
              <a:ext uri="{FF2B5EF4-FFF2-40B4-BE49-F238E27FC236}">
                <a16:creationId xmlns:a16="http://schemas.microsoft.com/office/drawing/2014/main" id="{631BCCAF-40A2-1709-7787-A2A52139CBE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552815" y="1827033"/>
            <a:ext cx="4000156" cy="3200124"/>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406105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74" name="Rectangle 19473">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6" name="Freeform: Shape 19475">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78" name="Freeform: Shape 19477">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137033" y="609600"/>
            <a:ext cx="5243295" cy="1330840"/>
          </a:xfrm>
        </p:spPr>
        <p:txBody>
          <a:bodyPr>
            <a:normAutofit fontScale="90000"/>
          </a:bodyPr>
          <a:lstStyle/>
          <a:p>
            <a:r>
              <a:rPr lang="en-US" sz="4400" dirty="0"/>
              <a:t>Optimization of the combined twitching and wiggling case (CMA)</a:t>
            </a:r>
            <a:endParaRPr lang="LID4096" dirty="0"/>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1137033" y="2220148"/>
            <a:ext cx="5243295" cy="3908585"/>
          </a:xfrm>
        </p:spPr>
        <p:txBody>
          <a:bodyPr>
            <a:normAutofit/>
          </a:bodyPr>
          <a:lstStyle/>
          <a:p>
            <a:r>
              <a:rPr lang="en-US" sz="1800" dirty="0"/>
              <a:t>Initial Sigma = 30, Population size = 80, </a:t>
            </a:r>
            <a:r>
              <a:rPr lang="en-US" sz="1800" dirty="0" err="1"/>
              <a:t>Max_Generations</a:t>
            </a:r>
            <a:r>
              <a:rPr lang="en-US" sz="1800" dirty="0"/>
              <a:t> = 250</a:t>
            </a:r>
          </a:p>
          <a:p>
            <a:pPr lvl="1"/>
            <a:r>
              <a:rPr lang="en-US" sz="1800" dirty="0"/>
              <a:t>Solution: </a:t>
            </a:r>
            <a:r>
              <a:rPr lang="it-IT" sz="1800" dirty="0" err="1"/>
              <a:t>b_coeff</a:t>
            </a:r>
            <a:r>
              <a:rPr lang="it-IT" sz="1800" dirty="0"/>
              <a:t> = [ 0, 1.17293510e+02, 2.86312534e+02, 4.30534094e+02, 4.85093523e+02, 0 ], </a:t>
            </a:r>
            <a:r>
              <a:rPr lang="it-IT" sz="1800" dirty="0" err="1"/>
              <a:t>wave_length</a:t>
            </a:r>
            <a:r>
              <a:rPr lang="it-IT" sz="1800" dirty="0"/>
              <a:t> = 1.49971895e+02  cm</a:t>
            </a:r>
          </a:p>
          <a:p>
            <a:pPr lvl="1"/>
            <a:r>
              <a:rPr lang="en-US" sz="1800" dirty="0"/>
              <a:t>Fitness: 0.219 m/s</a:t>
            </a:r>
          </a:p>
          <a:p>
            <a:pPr lvl="1"/>
            <a:r>
              <a:rPr lang="en-US" sz="1800" dirty="0"/>
              <a:t>Terminated in 28 Iterations (</a:t>
            </a:r>
            <a:r>
              <a:rPr lang="en-US" sz="1800" dirty="0" err="1"/>
              <a:t>ConditionCov</a:t>
            </a:r>
            <a:r>
              <a:rPr lang="en-US" sz="1800" dirty="0"/>
              <a:t>)</a:t>
            </a:r>
          </a:p>
          <a:p>
            <a:endParaRPr lang="LID4096" sz="2000" dirty="0"/>
          </a:p>
        </p:txBody>
      </p:sp>
      <p:sp>
        <p:nvSpPr>
          <p:cNvPr id="19480"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 line chart&#10;&#10;Description automatically generated">
            <a:extLst>
              <a:ext uri="{FF2B5EF4-FFF2-40B4-BE49-F238E27FC236}">
                <a16:creationId xmlns:a16="http://schemas.microsoft.com/office/drawing/2014/main" id="{2CB968BC-8371-655D-1E6B-FE5035501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581" y="1865744"/>
            <a:ext cx="4010350" cy="3007762"/>
          </a:xfrm>
          <a:prstGeom prst="rect">
            <a:avLst/>
          </a:prstGeom>
        </p:spPr>
      </p:pic>
    </p:spTree>
    <p:extLst>
      <p:ext uri="{BB962C8B-B14F-4D97-AF65-F5344CB8AC3E}">
        <p14:creationId xmlns:p14="http://schemas.microsoft.com/office/powerpoint/2010/main" val="100216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F4B7DD6-3B06-4C16-B34D-4DC3E3F2E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5600" kern="1200">
                <a:solidFill>
                  <a:schemeClr val="tx1"/>
                </a:solidFill>
                <a:latin typeface="+mj-lt"/>
                <a:ea typeface="+mj-ea"/>
                <a:cs typeface="+mj-cs"/>
              </a:rPr>
              <a:t>Optimum gait of the combined twitching and wiggling case (Results)</a:t>
            </a:r>
          </a:p>
        </p:txBody>
      </p:sp>
      <p:sp>
        <p:nvSpPr>
          <p:cNvPr id="13" name="Rectangle 12">
            <a:extLst>
              <a:ext uri="{FF2B5EF4-FFF2-40B4-BE49-F238E27FC236}">
                <a16:creationId xmlns:a16="http://schemas.microsoft.com/office/drawing/2014/main" id="{120582D2-07E2-46B9-8A77-58C7E657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mbined_optimized" descr="Chart, box and whisker chart&#10;&#10;Description automatically generated">
            <a:hlinkClick r:id="" action="ppaction://media"/>
            <a:extLst>
              <a:ext uri="{FF2B5EF4-FFF2-40B4-BE49-F238E27FC236}">
                <a16:creationId xmlns:a16="http://schemas.microsoft.com/office/drawing/2014/main" id="{AB016813-054A-6039-C2E3-4E2D51D3788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552815" y="1827033"/>
            <a:ext cx="4000156" cy="3200124"/>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1513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85" name="Rectangle 1948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87" name="Rectangle 1948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804672" y="802955"/>
            <a:ext cx="4766330" cy="1454051"/>
          </a:xfrm>
        </p:spPr>
        <p:txBody>
          <a:bodyPr>
            <a:normAutofit/>
          </a:bodyPr>
          <a:lstStyle/>
          <a:p>
            <a:r>
              <a:rPr lang="en-US" sz="3300">
                <a:solidFill>
                  <a:schemeClr val="tx2"/>
                </a:solidFill>
              </a:rPr>
              <a:t>Extra: Optimization of the Muscular Activation Period (CMA Results)</a:t>
            </a:r>
            <a:endParaRPr lang="LID4096" sz="3300">
              <a:solidFill>
                <a:schemeClr val="tx2"/>
              </a:solidFill>
            </a:endParaRPr>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804672" y="2421683"/>
            <a:ext cx="4765949" cy="3353476"/>
          </a:xfrm>
        </p:spPr>
        <p:txBody>
          <a:bodyPr anchor="t">
            <a:normAutofit/>
          </a:bodyPr>
          <a:lstStyle/>
          <a:p>
            <a:r>
              <a:rPr lang="en-US" sz="1800">
                <a:solidFill>
                  <a:schemeClr val="tx2"/>
                </a:solidFill>
              </a:rPr>
              <a:t>An extreme case where we also optimized for muscular activity period (with no restriction) and assumed very small forward kinematic friction (1/10 of original) while friction in other directions under different conditions remains the same.</a:t>
            </a:r>
          </a:p>
          <a:p>
            <a:r>
              <a:rPr lang="en-US" sz="1800">
                <a:solidFill>
                  <a:schemeClr val="tx2"/>
                </a:solidFill>
              </a:rPr>
              <a:t>This shows that wiggling dominates the gait when forward kinematic friction is small.</a:t>
            </a:r>
          </a:p>
          <a:p>
            <a:endParaRPr lang="en-US" sz="1800">
              <a:solidFill>
                <a:schemeClr val="tx2"/>
              </a:solidFill>
            </a:endParaRPr>
          </a:p>
          <a:p>
            <a:endParaRPr lang="LID4096" sz="1800">
              <a:solidFill>
                <a:schemeClr val="tx2"/>
              </a:solidFill>
            </a:endParaRPr>
          </a:p>
        </p:txBody>
      </p:sp>
      <p:grpSp>
        <p:nvGrpSpPr>
          <p:cNvPr id="19489" name="Group 1948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9490" name="Freeform: Shape 1948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91" name="Freeform: Shape 1949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92" name="Freeform: Shape 1949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93" name="Freeform: Shape 1949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inuum_snake">
            <a:hlinkClick r:id="" action="ppaction://media"/>
            <a:extLst>
              <a:ext uri="{FF2B5EF4-FFF2-40B4-BE49-F238E27FC236}">
                <a16:creationId xmlns:a16="http://schemas.microsoft.com/office/drawing/2014/main" id="{07199409-04B2-BF0F-BD47-627D0283E5AE}"/>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708392" y="2233880"/>
            <a:ext cx="4142232" cy="3313784"/>
          </a:xfrm>
          <a:prstGeom prst="rect">
            <a:avLst/>
          </a:prstGeom>
        </p:spPr>
      </p:pic>
    </p:spTree>
    <p:extLst>
      <p:ext uri="{BB962C8B-B14F-4D97-AF65-F5344CB8AC3E}">
        <p14:creationId xmlns:p14="http://schemas.microsoft.com/office/powerpoint/2010/main" val="226639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Extra: Rattle Snake (CMA Results)</a:t>
            </a:r>
            <a:endParaRPr lang="LID4096" sz="3600">
              <a:solidFill>
                <a:schemeClr val="tx2"/>
              </a:solidFill>
            </a:endParaRPr>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804672" y="2421683"/>
            <a:ext cx="4765949" cy="3353476"/>
          </a:xfrm>
        </p:spPr>
        <p:txBody>
          <a:bodyPr anchor="t">
            <a:normAutofit/>
          </a:bodyPr>
          <a:lstStyle/>
          <a:p>
            <a:r>
              <a:rPr lang="en-US" sz="1400" dirty="0">
                <a:solidFill>
                  <a:schemeClr val="tx2"/>
                </a:solidFill>
              </a:rPr>
              <a:t>Assumptions: A rattle snake lifts its body when it is going forward</a:t>
            </a:r>
          </a:p>
          <a:p>
            <a:r>
              <a:rPr lang="en-US" sz="1400" dirty="0">
                <a:solidFill>
                  <a:schemeClr val="tx2"/>
                </a:solidFill>
              </a:rPr>
              <a:t>Therefore, the forward kinetic friction must be significantly lower</a:t>
            </a:r>
          </a:p>
          <a:p>
            <a:r>
              <a:rPr lang="en-US" sz="1400" dirty="0">
                <a:solidFill>
                  <a:schemeClr val="tx2"/>
                </a:solidFill>
              </a:rPr>
              <a:t>A rattle snake must have optimized its muscle so that the period of muscular activities are perfect optimal for their crawling speed within reasonable range.</a:t>
            </a:r>
          </a:p>
          <a:p>
            <a:r>
              <a:rPr lang="en-US" sz="1400" dirty="0">
                <a:solidFill>
                  <a:schemeClr val="tx2"/>
                </a:solidFill>
              </a:rPr>
              <a:t>Assume the forward kinetic friction is 1/4 of original</a:t>
            </a:r>
          </a:p>
          <a:p>
            <a:r>
              <a:rPr lang="en-US" sz="1400" dirty="0">
                <a:solidFill>
                  <a:schemeClr val="tx2"/>
                </a:solidFill>
              </a:rPr>
              <a:t>Assume the muscle over the whole-body contracts with a period at least 0.25s.</a:t>
            </a:r>
          </a:p>
          <a:p>
            <a:r>
              <a:rPr lang="en-US" sz="1400" dirty="0">
                <a:solidFill>
                  <a:schemeClr val="tx2"/>
                </a:solidFill>
              </a:rPr>
              <a:t>In this case, forward kinetic friction is attenuated but it is still present, so slithering is optimum for the snake.</a:t>
            </a:r>
          </a:p>
          <a:p>
            <a:endParaRPr lang="en-US" sz="1400" dirty="0">
              <a:solidFill>
                <a:schemeClr val="tx2"/>
              </a:solidFill>
            </a:endParaRPr>
          </a:p>
          <a:p>
            <a:endParaRPr lang="LID4096" sz="1400"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attle_snake">
            <a:hlinkClick r:id="" action="ppaction://media"/>
            <a:extLst>
              <a:ext uri="{FF2B5EF4-FFF2-40B4-BE49-F238E27FC236}">
                <a16:creationId xmlns:a16="http://schemas.microsoft.com/office/drawing/2014/main" id="{ACDAB1CE-3E9D-A9A2-9E75-5606260A161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708392" y="2233880"/>
            <a:ext cx="4142232" cy="3313784"/>
          </a:xfrm>
          <a:prstGeom prst="rect">
            <a:avLst/>
          </a:prstGeom>
        </p:spPr>
      </p:pic>
    </p:spTree>
    <p:extLst>
      <p:ext uri="{BB962C8B-B14F-4D97-AF65-F5344CB8AC3E}">
        <p14:creationId xmlns:p14="http://schemas.microsoft.com/office/powerpoint/2010/main" val="364336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8544956-E688-CDA7-2B28-E8896E1F9A08}"/>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Comparison and Conclusion</a:t>
            </a:r>
            <a:endParaRPr lang="LID4096" sz="5400" dirty="0">
              <a:solidFill>
                <a:srgbClr val="FFFFFF"/>
              </a:solidFill>
            </a:endParaRPr>
          </a:p>
        </p:txBody>
      </p:sp>
      <p:sp>
        <p:nvSpPr>
          <p:cNvPr id="3" name="Content Placeholder 2">
            <a:extLst>
              <a:ext uri="{FF2B5EF4-FFF2-40B4-BE49-F238E27FC236}">
                <a16:creationId xmlns:a16="http://schemas.microsoft.com/office/drawing/2014/main" id="{2393D968-FC60-34DC-040A-9C1437C5EBFB}"/>
              </a:ext>
            </a:extLst>
          </p:cNvPr>
          <p:cNvSpPr>
            <a:spLocks noGrp="1"/>
          </p:cNvSpPr>
          <p:nvPr>
            <p:ph idx="1"/>
          </p:nvPr>
        </p:nvSpPr>
        <p:spPr>
          <a:xfrm>
            <a:off x="838200" y="2586789"/>
            <a:ext cx="10515600" cy="3590174"/>
          </a:xfrm>
        </p:spPr>
        <p:txBody>
          <a:bodyPr>
            <a:normAutofit/>
          </a:bodyPr>
          <a:lstStyle/>
          <a:p>
            <a:r>
              <a:rPr lang="en-US" sz="2200" dirty="0"/>
              <a:t>Wiggling and slithering alone make sense, wiggling is slightly slower than slithering.</a:t>
            </a:r>
          </a:p>
          <a:p>
            <a:r>
              <a:rPr lang="en-US" sz="2200" dirty="0"/>
              <a:t>We coded the CMA to stop when the result converges, but the convergent condition parameter is not big enough for the combined result to converge good enough.</a:t>
            </a:r>
          </a:p>
          <a:p>
            <a:r>
              <a:rPr lang="en-US" sz="2200" dirty="0"/>
              <a:t>When there is enough forward kinetic friction present, the optimum gait for the snake is slithering.</a:t>
            </a:r>
          </a:p>
          <a:p>
            <a:r>
              <a:rPr lang="en-US" sz="2200" dirty="0"/>
              <a:t>When there is little to no forward kinetic friction present, the optimum gait for the snake is wiggling.</a:t>
            </a:r>
          </a:p>
          <a:p>
            <a:pPr marL="0" indent="0">
              <a:buNone/>
            </a:pPr>
            <a:endParaRPr lang="LID4096" sz="2200" dirty="0"/>
          </a:p>
        </p:txBody>
      </p:sp>
    </p:spTree>
    <p:extLst>
      <p:ext uri="{BB962C8B-B14F-4D97-AF65-F5344CB8AC3E}">
        <p14:creationId xmlns:p14="http://schemas.microsoft.com/office/powerpoint/2010/main" val="3253919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44956-E688-CDA7-2B28-E8896E1F9A08}"/>
              </a:ext>
            </a:extLst>
          </p:cNvPr>
          <p:cNvSpPr>
            <a:spLocks noGrp="1"/>
          </p:cNvSpPr>
          <p:nvPr>
            <p:ph type="title"/>
          </p:nvPr>
        </p:nvSpPr>
        <p:spPr>
          <a:xfrm>
            <a:off x="5297762" y="329184"/>
            <a:ext cx="6251110" cy="1783080"/>
          </a:xfrm>
        </p:spPr>
        <p:txBody>
          <a:bodyPr anchor="b">
            <a:normAutofit/>
          </a:bodyPr>
          <a:lstStyle/>
          <a:p>
            <a:r>
              <a:rPr lang="en-US" sz="5400"/>
              <a:t>Future Work</a:t>
            </a:r>
            <a:endParaRPr lang="LID4096" sz="5400"/>
          </a:p>
        </p:txBody>
      </p:sp>
      <p:pic>
        <p:nvPicPr>
          <p:cNvPr id="19" name="Picture 18">
            <a:extLst>
              <a:ext uri="{FF2B5EF4-FFF2-40B4-BE49-F238E27FC236}">
                <a16:creationId xmlns:a16="http://schemas.microsoft.com/office/drawing/2014/main" id="{30BDC4F5-A949-B2B0-4A97-CC8DE0F033C8}"/>
              </a:ext>
            </a:extLst>
          </p:cNvPr>
          <p:cNvPicPr>
            <a:picLocks noChangeAspect="1"/>
          </p:cNvPicPr>
          <p:nvPr/>
        </p:nvPicPr>
        <p:blipFill rotWithShape="1">
          <a:blip r:embed="rId2"/>
          <a:srcRect l="3046" r="5162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93D968-FC60-34DC-040A-9C1437C5EBFB}"/>
              </a:ext>
            </a:extLst>
          </p:cNvPr>
          <p:cNvSpPr>
            <a:spLocks noGrp="1"/>
          </p:cNvSpPr>
          <p:nvPr>
            <p:ph idx="1"/>
          </p:nvPr>
        </p:nvSpPr>
        <p:spPr>
          <a:xfrm>
            <a:off x="5297762" y="2706624"/>
            <a:ext cx="6251110" cy="3483864"/>
          </a:xfrm>
        </p:spPr>
        <p:txBody>
          <a:bodyPr>
            <a:normAutofit fontScale="92500"/>
          </a:bodyPr>
          <a:lstStyle/>
          <a:p>
            <a:r>
              <a:rPr lang="en-US" sz="2200" dirty="0"/>
              <a:t>Increase </a:t>
            </a:r>
            <a:r>
              <a:rPr lang="en-US" sz="2200" dirty="0" err="1"/>
              <a:t>conditionCov</a:t>
            </a:r>
            <a:r>
              <a:rPr lang="en-US" sz="2200" dirty="0"/>
              <a:t> limit value to 10^14 to achieve more accurate results for the combined case</a:t>
            </a:r>
          </a:p>
          <a:p>
            <a:r>
              <a:rPr lang="en-US" sz="2200" dirty="0"/>
              <a:t>Distribute parallel optimization of CMAES across multiple machines to further reduce computation time allowing us to search a larger space in less time with more precision (using </a:t>
            </a:r>
            <a:r>
              <a:rPr lang="en-US" sz="2200" dirty="0" err="1"/>
              <a:t>Dask</a:t>
            </a:r>
            <a:r>
              <a:rPr lang="en-US" sz="2200" dirty="0"/>
              <a:t> or other libraries)</a:t>
            </a:r>
          </a:p>
          <a:p>
            <a:r>
              <a:rPr lang="en-US" sz="2200" dirty="0"/>
              <a:t>Further investigate the rattle snake and muscular activation period in relation to other parameters</a:t>
            </a:r>
          </a:p>
          <a:p>
            <a:r>
              <a:rPr lang="en-US" sz="2200" dirty="0"/>
              <a:t>Study the relationship between crawling percentage and forward kinetic frictions</a:t>
            </a:r>
          </a:p>
          <a:p>
            <a:endParaRPr lang="en-US" sz="2200" dirty="0"/>
          </a:p>
          <a:p>
            <a:endParaRPr lang="en-US" sz="2200" dirty="0"/>
          </a:p>
          <a:p>
            <a:pPr marL="0" indent="0">
              <a:buNone/>
            </a:pPr>
            <a:endParaRPr lang="LID4096" sz="2200" dirty="0"/>
          </a:p>
        </p:txBody>
      </p:sp>
    </p:spTree>
    <p:extLst>
      <p:ext uri="{BB962C8B-B14F-4D97-AF65-F5344CB8AC3E}">
        <p14:creationId xmlns:p14="http://schemas.microsoft.com/office/powerpoint/2010/main" val="531410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5DD06-E593-7A04-3D1B-6DB882EFDCC8}"/>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The End. Thank you for listening</a:t>
            </a:r>
          </a:p>
        </p:txBody>
      </p:sp>
      <p:pic>
        <p:nvPicPr>
          <p:cNvPr id="6" name="Graphic 5" descr="Smiling Face with No Fill">
            <a:extLst>
              <a:ext uri="{FF2B5EF4-FFF2-40B4-BE49-F238E27FC236}">
                <a16:creationId xmlns:a16="http://schemas.microsoft.com/office/drawing/2014/main" id="{F3308045-A482-B7C7-CEFA-F8377FDD5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3047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93A92A-B0A0-6F4D-5C9A-7C6843C24110}"/>
              </a:ext>
            </a:extLst>
          </p:cNvPr>
          <p:cNvSpPr>
            <a:spLocks noGrp="1"/>
          </p:cNvSpPr>
          <p:nvPr>
            <p:ph type="title"/>
          </p:nvPr>
        </p:nvSpPr>
        <p:spPr>
          <a:xfrm>
            <a:off x="793662" y="386930"/>
            <a:ext cx="10066122" cy="1298448"/>
          </a:xfrm>
        </p:spPr>
        <p:txBody>
          <a:bodyPr anchor="b">
            <a:normAutofit/>
          </a:bodyPr>
          <a:lstStyle/>
          <a:p>
            <a:r>
              <a:rPr lang="en-US" sz="4800"/>
              <a:t>Table of Contents</a:t>
            </a:r>
            <a:endParaRPr lang="LID4096" sz="4800"/>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52C9E0-D388-CC1E-0C0E-780FAFC389E3}"/>
              </a:ext>
            </a:extLst>
          </p:cNvPr>
          <p:cNvSpPr>
            <a:spLocks noGrp="1"/>
          </p:cNvSpPr>
          <p:nvPr>
            <p:ph idx="1"/>
          </p:nvPr>
        </p:nvSpPr>
        <p:spPr>
          <a:xfrm>
            <a:off x="793661" y="2599509"/>
            <a:ext cx="4530898" cy="3639450"/>
          </a:xfrm>
        </p:spPr>
        <p:txBody>
          <a:bodyPr anchor="ctr">
            <a:normAutofit/>
          </a:bodyPr>
          <a:lstStyle/>
          <a:p>
            <a:r>
              <a:rPr lang="en-US" sz="2000"/>
              <a:t>Objective</a:t>
            </a:r>
          </a:p>
          <a:p>
            <a:r>
              <a:rPr lang="en-US" sz="2000"/>
              <a:t>Snake force implementations</a:t>
            </a:r>
          </a:p>
          <a:p>
            <a:r>
              <a:rPr lang="en-US" sz="2000"/>
              <a:t>CMA-ES implementation</a:t>
            </a:r>
          </a:p>
          <a:p>
            <a:r>
              <a:rPr lang="en-US" sz="2000"/>
              <a:t>Optimization of the pure wiggling case (CMA)</a:t>
            </a:r>
          </a:p>
          <a:p>
            <a:r>
              <a:rPr lang="en-US" sz="2000"/>
              <a:t>Optimization of the pure twitching case (CMA)</a:t>
            </a:r>
          </a:p>
          <a:p>
            <a:r>
              <a:rPr lang="en-US" sz="2000"/>
              <a:t>Optimization of the combined case (CMA)</a:t>
            </a:r>
          </a:p>
          <a:p>
            <a:r>
              <a:rPr lang="en-US" sz="2000"/>
              <a:t>Comparison and Conclusion</a:t>
            </a:r>
          </a:p>
          <a:p>
            <a:pPr marL="0" indent="0">
              <a:buNone/>
            </a:pPr>
            <a:endParaRPr lang="LID4096" sz="2000"/>
          </a:p>
        </p:txBody>
      </p:sp>
      <p:pic>
        <p:nvPicPr>
          <p:cNvPr id="14" name="Graphic 13" descr="Snake">
            <a:extLst>
              <a:ext uri="{FF2B5EF4-FFF2-40B4-BE49-F238E27FC236}">
                <a16:creationId xmlns:a16="http://schemas.microsoft.com/office/drawing/2014/main" id="{C6407677-167F-6174-11E5-AF9CFC4175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18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8544956-E688-CDA7-2B28-E8896E1F9A08}"/>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Objective</a:t>
            </a:r>
            <a:endParaRPr lang="LID4096" sz="5400">
              <a:solidFill>
                <a:srgbClr val="FFFFFF"/>
              </a:solidFill>
            </a:endParaRPr>
          </a:p>
        </p:txBody>
      </p:sp>
      <p:sp>
        <p:nvSpPr>
          <p:cNvPr id="3" name="Content Placeholder 2">
            <a:extLst>
              <a:ext uri="{FF2B5EF4-FFF2-40B4-BE49-F238E27FC236}">
                <a16:creationId xmlns:a16="http://schemas.microsoft.com/office/drawing/2014/main" id="{2393D968-FC60-34DC-040A-9C1437C5EBFB}"/>
              </a:ext>
            </a:extLst>
          </p:cNvPr>
          <p:cNvSpPr>
            <a:spLocks noGrp="1"/>
          </p:cNvSpPr>
          <p:nvPr>
            <p:ph idx="1"/>
          </p:nvPr>
        </p:nvSpPr>
        <p:spPr>
          <a:xfrm>
            <a:off x="838200" y="2586789"/>
            <a:ext cx="10515600" cy="3590174"/>
          </a:xfrm>
        </p:spPr>
        <p:txBody>
          <a:bodyPr>
            <a:normAutofit/>
          </a:bodyPr>
          <a:lstStyle/>
          <a:p>
            <a:pPr marL="0" indent="0">
              <a:buNone/>
            </a:pPr>
            <a:r>
              <a:rPr lang="en-US" sz="2200" dirty="0"/>
              <a:t>After implemented the computational soft mechanics code and construct a near-realistic model of a slithering snake and use CMA to find gait parameters that maximizes the forward speed, under given conditions in project 2, we want to have a more real-life soft mechanics model based on the snake we have already had.</a:t>
            </a:r>
          </a:p>
          <a:p>
            <a:pPr marL="0" indent="0">
              <a:buNone/>
            </a:pPr>
            <a:endParaRPr lang="en-US" sz="2200" dirty="0"/>
          </a:p>
          <a:p>
            <a:pPr marL="0" indent="0">
              <a:buNone/>
            </a:pPr>
            <a:r>
              <a:rPr lang="en-US" sz="2200" dirty="0"/>
              <a:t>This project is created for studying the effect of wiggling in snake gaits. In real life situations, when a snake moves, it does not only slither due to movements created by muscle torque, but it also extends and shrinks, what we defined as wiggle. We want to optimize the gait with CMA to find which combination of wiggling and slithering maximizes the forward speed? That is what we are studying in this project.</a:t>
            </a:r>
          </a:p>
          <a:p>
            <a:pPr marL="0" indent="0">
              <a:buNone/>
            </a:pPr>
            <a:endParaRPr lang="LID4096" sz="2200" dirty="0"/>
          </a:p>
        </p:txBody>
      </p:sp>
    </p:spTree>
    <p:extLst>
      <p:ext uri="{BB962C8B-B14F-4D97-AF65-F5344CB8AC3E}">
        <p14:creationId xmlns:p14="http://schemas.microsoft.com/office/powerpoint/2010/main" val="70817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572493" y="238539"/>
            <a:ext cx="11018520" cy="1434415"/>
          </a:xfrm>
        </p:spPr>
        <p:txBody>
          <a:bodyPr anchor="b">
            <a:normAutofit fontScale="90000"/>
          </a:bodyPr>
          <a:lstStyle/>
          <a:p>
            <a:r>
              <a:rPr lang="en-US" sz="5400" dirty="0"/>
              <a:t>Snake force implementation - stretching</a:t>
            </a:r>
            <a:endParaRPr lang="LID4096" sz="5400" dirty="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572493" y="2071316"/>
            <a:ext cx="6713552" cy="4119172"/>
          </a:xfrm>
        </p:spPr>
        <p:txBody>
          <a:bodyPr anchor="t">
            <a:normAutofit/>
          </a:bodyPr>
          <a:lstStyle/>
          <a:p>
            <a:r>
              <a:rPr lang="en-US" sz="2200" dirty="0"/>
              <a:t>We defined the stretching force in our project as shown on the right</a:t>
            </a:r>
          </a:p>
          <a:p>
            <a:r>
              <a:rPr lang="en-US" sz="2200" dirty="0"/>
              <a:t>Total force has a magnitude given by its normalized length based on the Beta spline coefficients</a:t>
            </a:r>
          </a:p>
          <a:p>
            <a:r>
              <a:rPr lang="en-US" sz="2200" dirty="0"/>
              <a:t>The snake choose between crawling and slithering, </a:t>
            </a:r>
            <a:r>
              <a:rPr lang="en-US" sz="2200" dirty="0" err="1"/>
              <a:t>percent_crawling</a:t>
            </a:r>
            <a:r>
              <a:rPr lang="en-US" sz="2200" dirty="0"/>
              <a:t> means how much percent of force is used to generate stretching force that results in wiggling.</a:t>
            </a:r>
          </a:p>
          <a:p>
            <a:r>
              <a:rPr lang="en-US" sz="2200" dirty="0"/>
              <a:t>Stretching is an internal force, therefore perform in place addition for the tail nodes as they are pulled forward, and in place subtraction for head nodes as they pulled backwards by reaction forces.</a:t>
            </a:r>
          </a:p>
          <a:p>
            <a:pPr lvl="1"/>
            <a:endParaRPr lang="en-US" sz="2200" dirty="0"/>
          </a:p>
          <a:p>
            <a:endParaRPr lang="LID4096" sz="2200" dirty="0"/>
          </a:p>
        </p:txBody>
      </p:sp>
      <p:pic>
        <p:nvPicPr>
          <p:cNvPr id="4" name="Picture 3" descr="Graphical user interface, text, application&#10;&#10;Description automatically generated">
            <a:extLst>
              <a:ext uri="{FF2B5EF4-FFF2-40B4-BE49-F238E27FC236}">
                <a16:creationId xmlns:a16="http://schemas.microsoft.com/office/drawing/2014/main" id="{C1B57D59-5A28-E9D6-FF28-65FB579BD848}"/>
              </a:ext>
            </a:extLst>
          </p:cNvPr>
          <p:cNvPicPr>
            <a:picLocks noChangeAspect="1"/>
          </p:cNvPicPr>
          <p:nvPr/>
        </p:nvPicPr>
        <p:blipFill rotWithShape="1">
          <a:blip r:embed="rId2"/>
          <a:srcRect r="31211" b="-3"/>
          <a:stretch/>
        </p:blipFill>
        <p:spPr>
          <a:xfrm>
            <a:off x="7675658" y="2093976"/>
            <a:ext cx="3941064" cy="4096512"/>
          </a:xfrm>
          <a:prstGeom prst="rect">
            <a:avLst/>
          </a:prstGeom>
        </p:spPr>
      </p:pic>
    </p:spTree>
    <p:extLst>
      <p:ext uri="{BB962C8B-B14F-4D97-AF65-F5344CB8AC3E}">
        <p14:creationId xmlns:p14="http://schemas.microsoft.com/office/powerpoint/2010/main" val="198935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572493" y="238539"/>
            <a:ext cx="11018520" cy="1434415"/>
          </a:xfrm>
        </p:spPr>
        <p:txBody>
          <a:bodyPr anchor="b">
            <a:normAutofit/>
          </a:bodyPr>
          <a:lstStyle/>
          <a:p>
            <a:r>
              <a:rPr lang="en-US" sz="5400" dirty="0"/>
              <a:t>Snake force implementation - slithering</a:t>
            </a:r>
            <a:endParaRPr lang="LID4096" sz="54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572493" y="2071316"/>
            <a:ext cx="6713552" cy="4119172"/>
          </a:xfrm>
        </p:spPr>
        <p:txBody>
          <a:bodyPr anchor="t">
            <a:normAutofit/>
          </a:bodyPr>
          <a:lstStyle/>
          <a:p>
            <a:r>
              <a:rPr lang="en-US" sz="2200" dirty="0"/>
              <a:t>We defined the twisting torque in our project as shown on the right</a:t>
            </a:r>
          </a:p>
          <a:p>
            <a:r>
              <a:rPr lang="en-US" sz="2200" dirty="0"/>
              <a:t>As the snake contract its muscle, unbalanced force on the sides create force couples, thus generating torques.</a:t>
            </a:r>
          </a:p>
          <a:p>
            <a:r>
              <a:rPr lang="en-US" sz="2200" dirty="0"/>
              <a:t>We assume the forces are equal and opposite direction on the two side of the snake, therefore there is a moment arm = diameter of the snake</a:t>
            </a:r>
          </a:p>
          <a:p>
            <a:r>
              <a:rPr lang="en-US" sz="2200" dirty="0"/>
              <a:t>As this is an internal torque, we need in place addition and subtraction with the same reason we do for the stretching force.</a:t>
            </a:r>
          </a:p>
          <a:p>
            <a:pPr lvl="1"/>
            <a:endParaRPr lang="en-US" sz="2200" dirty="0"/>
          </a:p>
          <a:p>
            <a:endParaRPr lang="LID4096" sz="2200" dirty="0"/>
          </a:p>
        </p:txBody>
      </p:sp>
      <p:pic>
        <p:nvPicPr>
          <p:cNvPr id="4" name="Picture 3" descr="Graphical user interface, text, application, email&#10;&#10;Description automatically generated">
            <a:extLst>
              <a:ext uri="{FF2B5EF4-FFF2-40B4-BE49-F238E27FC236}">
                <a16:creationId xmlns:a16="http://schemas.microsoft.com/office/drawing/2014/main" id="{41176AE5-9BCC-256D-44A7-8B17EFC9ECEA}"/>
              </a:ext>
            </a:extLst>
          </p:cNvPr>
          <p:cNvPicPr>
            <a:picLocks noChangeAspect="1"/>
          </p:cNvPicPr>
          <p:nvPr/>
        </p:nvPicPr>
        <p:blipFill rotWithShape="1">
          <a:blip r:embed="rId2"/>
          <a:srcRect r="23759" b="2"/>
          <a:stretch/>
        </p:blipFill>
        <p:spPr>
          <a:xfrm>
            <a:off x="7675658" y="2093976"/>
            <a:ext cx="3941064" cy="4096512"/>
          </a:xfrm>
          <a:prstGeom prst="rect">
            <a:avLst/>
          </a:prstGeom>
        </p:spPr>
      </p:pic>
    </p:spTree>
    <p:extLst>
      <p:ext uri="{BB962C8B-B14F-4D97-AF65-F5344CB8AC3E}">
        <p14:creationId xmlns:p14="http://schemas.microsoft.com/office/powerpoint/2010/main" val="342490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0A5F4-0781-80C7-4041-EE6EDFD83114}"/>
              </a:ext>
            </a:extLst>
          </p:cNvPr>
          <p:cNvSpPr>
            <a:spLocks noGrp="1"/>
          </p:cNvSpPr>
          <p:nvPr>
            <p:ph type="title"/>
          </p:nvPr>
        </p:nvSpPr>
        <p:spPr>
          <a:xfrm>
            <a:off x="838200" y="365125"/>
            <a:ext cx="10515600" cy="1325563"/>
          </a:xfrm>
        </p:spPr>
        <p:txBody>
          <a:bodyPr>
            <a:normAutofit/>
          </a:bodyPr>
          <a:lstStyle/>
          <a:p>
            <a:r>
              <a:rPr lang="en-US" sz="5400" dirty="0"/>
              <a:t>CMA-ES Parallel implementation</a:t>
            </a:r>
            <a:endParaRPr lang="LID4096"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3A4C83-02C0-3197-C46B-DC4D5A3187E5}"/>
              </a:ext>
            </a:extLst>
          </p:cNvPr>
          <p:cNvSpPr>
            <a:spLocks noGrp="1"/>
          </p:cNvSpPr>
          <p:nvPr>
            <p:ph idx="1"/>
          </p:nvPr>
        </p:nvSpPr>
        <p:spPr>
          <a:xfrm>
            <a:off x="838200" y="1929384"/>
            <a:ext cx="10515600" cy="4251960"/>
          </a:xfrm>
        </p:spPr>
        <p:txBody>
          <a:bodyPr>
            <a:normAutofit/>
          </a:bodyPr>
          <a:lstStyle/>
          <a:p>
            <a:r>
              <a:rPr lang="en-US" sz="2000" dirty="0"/>
              <a:t>We implemented the CMA evolution strategy as described in the paper and project 1</a:t>
            </a:r>
          </a:p>
          <a:p>
            <a:r>
              <a:rPr lang="en-US" sz="2000" dirty="0"/>
              <a:t>Termination criteria were implemented which improves the speed of the algorithm as it stops when the algorithm has reached an optimum solution or if an indicator exists hinting to the algorithm not converging at all saving computational time and cost</a:t>
            </a:r>
          </a:p>
          <a:p>
            <a:r>
              <a:rPr lang="en-US" sz="2000" dirty="0"/>
              <a:t>We implemented a function called </a:t>
            </a:r>
            <a:r>
              <a:rPr lang="en-US" sz="2000" dirty="0" err="1"/>
              <a:t>parallel_sort</a:t>
            </a:r>
            <a:r>
              <a:rPr lang="en-US" sz="2000" dirty="0"/>
              <a:t>() which utilized all cores and sorted the population based on the fitness function in a more efficient manner</a:t>
            </a:r>
          </a:p>
          <a:p>
            <a:pPr lvl="1"/>
            <a:r>
              <a:rPr lang="en-US" sz="2000" dirty="0"/>
              <a:t>Using multiprocessing, we were able to parallelize the process of finding the fitness values across all cores in each population member before combining that information to sort the population</a:t>
            </a:r>
          </a:p>
          <a:p>
            <a:pPr lvl="1"/>
            <a:r>
              <a:rPr lang="en-US" sz="2000" dirty="0"/>
              <a:t>Increased the speed of CMA-ES for our implementation ~5.5x on a 6-core laptop allowing us to increase </a:t>
            </a:r>
            <a:r>
              <a:rPr lang="en-US" sz="2000" dirty="0" err="1"/>
              <a:t>popsize</a:t>
            </a:r>
            <a:r>
              <a:rPr lang="en-US" sz="2000" dirty="0"/>
              <a:t> and sigma</a:t>
            </a:r>
          </a:p>
          <a:p>
            <a:pPr lvl="1"/>
            <a:r>
              <a:rPr lang="en-US" sz="2000" dirty="0"/>
              <a:t>This meant that the optimized solution had a far greater likelihood of being the most optimum solution that existed within our boundaries defined in the fitness function</a:t>
            </a:r>
            <a:endParaRPr lang="LID4096" sz="2000" dirty="0"/>
          </a:p>
        </p:txBody>
      </p:sp>
    </p:spTree>
    <p:extLst>
      <p:ext uri="{BB962C8B-B14F-4D97-AF65-F5344CB8AC3E}">
        <p14:creationId xmlns:p14="http://schemas.microsoft.com/office/powerpoint/2010/main" val="182630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77" name="Rectangle 1437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793662" y="386930"/>
            <a:ext cx="10066122" cy="1298448"/>
          </a:xfrm>
        </p:spPr>
        <p:txBody>
          <a:bodyPr anchor="b">
            <a:normAutofit/>
          </a:bodyPr>
          <a:lstStyle/>
          <a:p>
            <a:r>
              <a:rPr lang="en-US" sz="4800"/>
              <a:t>Defining the fitness function</a:t>
            </a:r>
            <a:endParaRPr lang="LID4096" sz="4800"/>
          </a:p>
        </p:txBody>
      </p:sp>
      <p:sp>
        <p:nvSpPr>
          <p:cNvPr id="14379" name="Rectangle 1437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6" name="Rectangle 1437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793661" y="2599509"/>
            <a:ext cx="4530898" cy="3639450"/>
          </a:xfrm>
        </p:spPr>
        <p:txBody>
          <a:bodyPr anchor="ctr">
            <a:normAutofit fontScale="92500" lnSpcReduction="10000"/>
          </a:bodyPr>
          <a:lstStyle/>
          <a:p>
            <a:r>
              <a:rPr lang="en-US" sz="2000" dirty="0"/>
              <a:t>The fitness function returned the speed of the snake across all axes in m/s</a:t>
            </a:r>
          </a:p>
          <a:p>
            <a:r>
              <a:rPr lang="en-US" sz="2000" dirty="0"/>
              <a:t>A penalty system was applied if the b-spline coefficients or the wavelength exceeded or went below a value as shown beside</a:t>
            </a:r>
          </a:p>
          <a:p>
            <a:pPr lvl="1"/>
            <a:r>
              <a:rPr lang="en-US" sz="1600" dirty="0"/>
              <a:t>This allowed us to constrain the parameters in an efficient manner</a:t>
            </a:r>
          </a:p>
          <a:p>
            <a:pPr lvl="1"/>
            <a:r>
              <a:rPr lang="en-US" sz="1600" dirty="0"/>
              <a:t>A penalty system was deemed better than returning zero as the fitness as we would have to increase </a:t>
            </a:r>
            <a:r>
              <a:rPr lang="en-US" sz="1600" dirty="0" err="1"/>
              <a:t>pop_size</a:t>
            </a:r>
            <a:r>
              <a:rPr lang="en-US" sz="1600" dirty="0"/>
              <a:t> if we chose to do that</a:t>
            </a:r>
          </a:p>
          <a:p>
            <a:r>
              <a:rPr lang="en-US" sz="2000" dirty="0"/>
              <a:t>The CMA-</a:t>
            </a:r>
            <a:r>
              <a:rPr lang="en-US" sz="2000" dirty="0" err="1"/>
              <a:t>ES_Parr</a:t>
            </a:r>
            <a:r>
              <a:rPr lang="en-US" sz="2000" dirty="0"/>
              <a:t> function optimized for the largest fitness therefore maximum speed</a:t>
            </a:r>
          </a:p>
        </p:txBody>
      </p:sp>
      <p:pic>
        <p:nvPicPr>
          <p:cNvPr id="5" name="Picture 4" descr="Text&#10;&#10;Description automatically generated">
            <a:extLst>
              <a:ext uri="{FF2B5EF4-FFF2-40B4-BE49-F238E27FC236}">
                <a16:creationId xmlns:a16="http://schemas.microsoft.com/office/drawing/2014/main" id="{99319913-3CBB-05BC-2261-7E2C4CC4FAC5}"/>
              </a:ext>
            </a:extLst>
          </p:cNvPr>
          <p:cNvPicPr>
            <a:picLocks noChangeAspect="1"/>
          </p:cNvPicPr>
          <p:nvPr/>
        </p:nvPicPr>
        <p:blipFill>
          <a:blip r:embed="rId2"/>
          <a:stretch>
            <a:fillRect/>
          </a:stretch>
        </p:blipFill>
        <p:spPr>
          <a:xfrm>
            <a:off x="5911532" y="2886424"/>
            <a:ext cx="5150277" cy="2909906"/>
          </a:xfrm>
          <a:prstGeom prst="rect">
            <a:avLst/>
          </a:prstGeom>
        </p:spPr>
      </p:pic>
      <p:sp>
        <p:nvSpPr>
          <p:cNvPr id="14378" name="Rectangle 1437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82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53" name="Rectangle 1845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55" name="Freeform: Shape 18454">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57" name="Freeform: Shape 18456">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137033" y="609600"/>
            <a:ext cx="5243295" cy="1330840"/>
          </a:xfrm>
        </p:spPr>
        <p:txBody>
          <a:bodyPr>
            <a:normAutofit fontScale="90000"/>
          </a:bodyPr>
          <a:lstStyle/>
          <a:p>
            <a:r>
              <a:rPr lang="en-US" sz="4400" dirty="0"/>
              <a:t>Optimization of the pure wiggling case (CMA)</a:t>
            </a:r>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1137033" y="2194102"/>
            <a:ext cx="5243295" cy="3908585"/>
          </a:xfrm>
        </p:spPr>
        <p:txBody>
          <a:bodyPr>
            <a:normAutofit/>
          </a:bodyPr>
          <a:lstStyle/>
          <a:p>
            <a:r>
              <a:rPr lang="en-US" sz="1800" dirty="0"/>
              <a:t>Initial Sigma = 30, Population size = 50, </a:t>
            </a:r>
            <a:r>
              <a:rPr lang="en-US" sz="1800" dirty="0" err="1"/>
              <a:t>Max_Generations</a:t>
            </a:r>
            <a:r>
              <a:rPr lang="en-US" sz="1800" dirty="0"/>
              <a:t> = 250, % Crawling = 100</a:t>
            </a:r>
          </a:p>
          <a:p>
            <a:pPr lvl="1"/>
            <a:r>
              <a:rPr lang="en-US" sz="1800" dirty="0"/>
              <a:t>Solution: </a:t>
            </a:r>
            <a:r>
              <a:rPr lang="it-IT" sz="1800" dirty="0" err="1"/>
              <a:t>b_coeff</a:t>
            </a:r>
            <a:r>
              <a:rPr lang="it-IT" sz="1800" dirty="0"/>
              <a:t> = [ 0, -150.19929554, 499.68705001, 499.708699,  489.26091413, 0 ], </a:t>
            </a:r>
            <a:r>
              <a:rPr lang="it-IT" sz="1800" dirty="0" err="1"/>
              <a:t>wave_length</a:t>
            </a:r>
            <a:r>
              <a:rPr lang="it-IT" sz="1800" dirty="0"/>
              <a:t> = 285.0082 cm</a:t>
            </a:r>
          </a:p>
          <a:p>
            <a:pPr lvl="1"/>
            <a:r>
              <a:rPr lang="en-US" sz="1800" dirty="0"/>
              <a:t>Fitness:  0.163 m/s</a:t>
            </a:r>
          </a:p>
          <a:p>
            <a:pPr lvl="1"/>
            <a:r>
              <a:rPr lang="en-US" sz="1800" dirty="0"/>
              <a:t>Terminated in 95 Iterations (</a:t>
            </a:r>
            <a:r>
              <a:rPr lang="en-US" sz="1800" dirty="0" err="1"/>
              <a:t>NoEffectCoor</a:t>
            </a:r>
            <a:r>
              <a:rPr lang="en-US" sz="1800" dirty="0"/>
              <a:t>)</a:t>
            </a:r>
          </a:p>
          <a:p>
            <a:endParaRPr lang="en-US" sz="1800" dirty="0"/>
          </a:p>
          <a:p>
            <a:pPr lvl="1"/>
            <a:endParaRPr lang="en-US" sz="1800" dirty="0"/>
          </a:p>
          <a:p>
            <a:endParaRPr lang="LID4096" sz="1800" dirty="0"/>
          </a:p>
        </p:txBody>
      </p:sp>
      <p:sp>
        <p:nvSpPr>
          <p:cNvPr id="18459"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10;&#10;Description automatically generated">
            <a:extLst>
              <a:ext uri="{FF2B5EF4-FFF2-40B4-BE49-F238E27FC236}">
                <a16:creationId xmlns:a16="http://schemas.microsoft.com/office/drawing/2014/main" id="{3D2CB21E-1F32-3FF6-255D-8B51754E3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135" y="1838960"/>
            <a:ext cx="3813840" cy="2860380"/>
          </a:xfrm>
          <a:prstGeom prst="rect">
            <a:avLst/>
          </a:prstGeom>
        </p:spPr>
      </p:pic>
    </p:spTree>
    <p:extLst>
      <p:ext uri="{BB962C8B-B14F-4D97-AF65-F5344CB8AC3E}">
        <p14:creationId xmlns:p14="http://schemas.microsoft.com/office/powerpoint/2010/main" val="364603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F4B7DD6-3B06-4C16-B34D-4DC3E3F2E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6800" kern="1200" dirty="0">
                <a:solidFill>
                  <a:schemeClr val="tx1"/>
                </a:solidFill>
                <a:latin typeface="+mj-lt"/>
                <a:ea typeface="+mj-ea"/>
                <a:cs typeface="+mj-cs"/>
              </a:rPr>
              <a:t>Optimum gait of the pure wiggling case (Results)</a:t>
            </a:r>
          </a:p>
        </p:txBody>
      </p:sp>
      <p:sp>
        <p:nvSpPr>
          <p:cNvPr id="15" name="Rectangle 14">
            <a:extLst>
              <a:ext uri="{FF2B5EF4-FFF2-40B4-BE49-F238E27FC236}">
                <a16:creationId xmlns:a16="http://schemas.microsoft.com/office/drawing/2014/main" id="{120582D2-07E2-46B9-8A77-58C7E657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ure_wiggling_optimized">
            <a:hlinkClick r:id="" action="ppaction://media"/>
            <a:extLst>
              <a:ext uri="{FF2B5EF4-FFF2-40B4-BE49-F238E27FC236}">
                <a16:creationId xmlns:a16="http://schemas.microsoft.com/office/drawing/2014/main" id="{B4DB3124-64AB-C839-6FC5-51E4BDCDF96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552815" y="1827033"/>
            <a:ext cx="4000156" cy="3200124"/>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39027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1214</Words>
  <Application>Microsoft Office PowerPoint</Application>
  <PresentationFormat>Widescreen</PresentationFormat>
  <Paragraphs>80</Paragraphs>
  <Slides>18</Slides>
  <Notes>0</Notes>
  <HiddenSlides>0</HiddenSlides>
  <MMClips>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Evolutionary Optimization Algorithms</vt:lpstr>
      <vt:lpstr>Table of Contents</vt:lpstr>
      <vt:lpstr>Objective</vt:lpstr>
      <vt:lpstr>Snake force implementation - stretching</vt:lpstr>
      <vt:lpstr>Snake force implementation - slithering</vt:lpstr>
      <vt:lpstr>CMA-ES Parallel implementation</vt:lpstr>
      <vt:lpstr>Defining the fitness function</vt:lpstr>
      <vt:lpstr>Optimization of the pure wiggling case (CMA)</vt:lpstr>
      <vt:lpstr>Optimum gait of the pure wiggling case (Results)</vt:lpstr>
      <vt:lpstr>Optimization of the pure twitching case (CMA)</vt:lpstr>
      <vt:lpstr>Optimum gait of the pure twitching case (Results)</vt:lpstr>
      <vt:lpstr>Optimization of the combined twitching and wiggling case (CMA)</vt:lpstr>
      <vt:lpstr>Optimum gait of the combined twitching and wiggling case (Results)</vt:lpstr>
      <vt:lpstr>Extra: Optimization of the Muscular Activation Period (CMA Results)</vt:lpstr>
      <vt:lpstr>Extra: Rattle Snake (CMA Results)</vt:lpstr>
      <vt:lpstr>Comparison and Conclusion</vt:lpstr>
      <vt:lpstr>Future Work</vt:lpstr>
      <vt:lpstr>The End. 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Optimization Algorithms</dc:title>
  <dc:creator>Mehta, Armaan</dc:creator>
  <cp:lastModifiedBy>Mehta, Armaan</cp:lastModifiedBy>
  <cp:revision>62</cp:revision>
  <dcterms:created xsi:type="dcterms:W3CDTF">2022-10-30T02:23:27Z</dcterms:created>
  <dcterms:modified xsi:type="dcterms:W3CDTF">2022-12-19T04:52:17Z</dcterms:modified>
</cp:coreProperties>
</file>