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0" r:id="rId4"/>
    <p:sldId id="285" r:id="rId5"/>
    <p:sldId id="286" r:id="rId6"/>
    <p:sldId id="287" r:id="rId7"/>
    <p:sldId id="272" r:id="rId8"/>
    <p:sldId id="275" r:id="rId9"/>
    <p:sldId id="290" r:id="rId10"/>
    <p:sldId id="276" r:id="rId11"/>
    <p:sldId id="274" r:id="rId12"/>
    <p:sldId id="277" r:id="rId13"/>
    <p:sldId id="291" r:id="rId14"/>
    <p:sldId id="294" r:id="rId15"/>
    <p:sldId id="293" r:id="rId16"/>
    <p:sldId id="292" r:id="rId17"/>
    <p:sldId id="288"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7B57-4152-7B88-1CCB-184A8C2356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D06C3DA-8587-CB45-AF75-C0A2C3FAC8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160C2DB2-D386-9575-C02E-A1095C56C29F}"/>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358CF80-83B1-21E5-2EEF-4EFD4D7F8B5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4CC7E4D-91F6-6C25-D3CD-233CCB894C7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31026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2C3F-6E15-5256-82BA-2E06CEAD4DB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86BC983-5A65-DD7C-C039-2283ABDFC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1478E3B-494A-69AA-91C4-788F3766605C}"/>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380688CF-3BCB-B9D7-EF96-69D7C53AE7D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41A1662-4C3A-5043-C8AE-BD1899457CA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24531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19302-D049-D2ED-A44E-F84BA903E9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36B0517-9A08-B073-D067-7B0DBF597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01C7BE3-E5D9-A30E-1C36-974E9B3781E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A40F9816-9874-0A24-C45F-FF110DF27D4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9880127-0458-1325-E0BD-47667B9D7AEF}"/>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9907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48BE-B41C-1703-BC59-DE1CF7BABB7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935DF82-1D07-E651-A98A-B99A0B010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FC4BB10-4F3D-EB4E-E70D-9FA57C1CEE0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9D33BDCA-7783-55CB-CD96-A13083A8850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6A0DA2B-DC23-9F70-E0AA-31A250AFFA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95201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057C-255B-4B75-0D68-1BB7B825E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1170FDAC-ED3A-32AB-B327-EDA294DF2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51542-13B6-2572-684B-5053FCBB1F3D}"/>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FB29FBDF-EA30-2457-3B12-DD7F3BD7C04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CE6875D-CDBC-5996-0832-40B05DF6F386}"/>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637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3C87-8219-51B3-E0D6-66C6C33C2D2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D9CC398-005C-C14B-AA0F-AB053A0D6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1D94DE-C0A8-3842-DFEE-749FEF8A6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3656A18-D1C1-C112-E264-6964E2B3A18E}"/>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CF0EE24E-96F7-AE47-C370-430A984FB8C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BBC6418-A995-B9ED-D9AD-80AAE63596B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223969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C742-61D5-ABEE-508F-70109E3695CD}"/>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C0E43C4-BA82-6DBC-0686-77EB5E668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98327-0D9A-240C-A651-EABEDD9D95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3DB54B3-687E-6626-CA7E-BCDACF2F1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62B49-9582-7FF1-D623-F042D472BE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814718F-B311-1DCB-6B4F-D3843E7908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8" name="Footer Placeholder 7">
            <a:extLst>
              <a:ext uri="{FF2B5EF4-FFF2-40B4-BE49-F238E27FC236}">
                <a16:creationId xmlns:a16="http://schemas.microsoft.com/office/drawing/2014/main" id="{3B4DD0BD-0CF6-A04A-5C66-FD92ABAC8D2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93071F97-9462-3F15-62C3-95CBB66FA1FE}"/>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358699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D8FE-60F3-0D8D-3102-1BA7CF62C6AC}"/>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32E1FD5-0BE9-024A-0176-C75B670098AA}"/>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4" name="Footer Placeholder 3">
            <a:extLst>
              <a:ext uri="{FF2B5EF4-FFF2-40B4-BE49-F238E27FC236}">
                <a16:creationId xmlns:a16="http://schemas.microsoft.com/office/drawing/2014/main" id="{1796119E-0F71-80FA-AD89-4AC991841F1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0A7E5207-D8E6-0816-A3E9-03A3BF3E6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78223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87C80-386D-AE6D-88C8-123C7E1CBF95}"/>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3" name="Footer Placeholder 2">
            <a:extLst>
              <a:ext uri="{FF2B5EF4-FFF2-40B4-BE49-F238E27FC236}">
                <a16:creationId xmlns:a16="http://schemas.microsoft.com/office/drawing/2014/main" id="{D880920C-76A7-6C8B-969A-3ED75F02B9C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441CB26-BC98-3A60-2239-6E40DD416224}"/>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19596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AF72-094E-8DF0-7285-D8DAC3110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5E57B9F-3A4D-4CD7-1B28-97AF95633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98D5FA1-950E-8143-42B1-BD9F624DD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1F846-AC84-057E-3577-ADF6AB583239}"/>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F6A61D3E-97B1-758C-6EBC-21DFD2D29F2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9C10EDD-CDDE-A9BD-D8E0-1963E8904CA2}"/>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145562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83D4-576A-AB0C-48E0-3A9A0AEE8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19FEB61-5F09-B07E-C7AD-A0CD271B6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EF54C63-BA70-3E2D-9B87-94980EDD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C50F6-6882-BEE3-3D8D-50B783104526}"/>
              </a:ext>
            </a:extLst>
          </p:cNvPr>
          <p:cNvSpPr>
            <a:spLocks noGrp="1"/>
          </p:cNvSpPr>
          <p:nvPr>
            <p:ph type="dt" sz="half" idx="10"/>
          </p:nvPr>
        </p:nvSpPr>
        <p:spPr/>
        <p:txBody>
          <a:bodyPr/>
          <a:lstStyle/>
          <a:p>
            <a:fld id="{DA57C85A-8368-4698-9A59-6E75C6EA48CA}" type="datetimeFigureOut">
              <a:rPr lang="LID4096" smtClean="0"/>
              <a:t>12/18/2022</a:t>
            </a:fld>
            <a:endParaRPr lang="LID4096"/>
          </a:p>
        </p:txBody>
      </p:sp>
      <p:sp>
        <p:nvSpPr>
          <p:cNvPr id="6" name="Footer Placeholder 5">
            <a:extLst>
              <a:ext uri="{FF2B5EF4-FFF2-40B4-BE49-F238E27FC236}">
                <a16:creationId xmlns:a16="http://schemas.microsoft.com/office/drawing/2014/main" id="{5C7F0A79-FE55-69D4-AA4D-20AFCC647A5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B2AE9C2-6AB6-73FC-5E72-AB0C3D681F3B}"/>
              </a:ext>
            </a:extLst>
          </p:cNvPr>
          <p:cNvSpPr>
            <a:spLocks noGrp="1"/>
          </p:cNvSpPr>
          <p:nvPr>
            <p:ph type="sldNum" sz="quarter" idx="12"/>
          </p:nvPr>
        </p:nvSpPr>
        <p:spPr/>
        <p:txBody>
          <a:bodyPr/>
          <a:lstStyle/>
          <a:p>
            <a:fld id="{A067058A-4E71-48AA-8D6C-71866F37EDA2}" type="slidenum">
              <a:rPr lang="LID4096" smtClean="0"/>
              <a:t>‹#›</a:t>
            </a:fld>
            <a:endParaRPr lang="LID4096"/>
          </a:p>
        </p:txBody>
      </p:sp>
    </p:spTree>
    <p:extLst>
      <p:ext uri="{BB962C8B-B14F-4D97-AF65-F5344CB8AC3E}">
        <p14:creationId xmlns:p14="http://schemas.microsoft.com/office/powerpoint/2010/main" val="8326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5095D-D7AE-241F-F1BE-428C51DB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3D3BCF4-F8A0-EE2B-6213-43E66B133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9B07A73-8774-B0BE-7A6B-46B0848EB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C85A-8368-4698-9A59-6E75C6EA48CA}" type="datetimeFigureOut">
              <a:rPr lang="LID4096" smtClean="0"/>
              <a:t>12/18/2022</a:t>
            </a:fld>
            <a:endParaRPr lang="LID4096"/>
          </a:p>
        </p:txBody>
      </p:sp>
      <p:sp>
        <p:nvSpPr>
          <p:cNvPr id="5" name="Footer Placeholder 4">
            <a:extLst>
              <a:ext uri="{FF2B5EF4-FFF2-40B4-BE49-F238E27FC236}">
                <a16:creationId xmlns:a16="http://schemas.microsoft.com/office/drawing/2014/main" id="{1FF0C898-27B6-C85B-EBAA-D837C89D9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59078588-6692-32D3-6CA0-22DBA4979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7058A-4E71-48AA-8D6C-71866F37EDA2}" type="slidenum">
              <a:rPr lang="LID4096" smtClean="0"/>
              <a:t>‹#›</a:t>
            </a:fld>
            <a:endParaRPr lang="LID4096"/>
          </a:p>
        </p:txBody>
      </p:sp>
    </p:spTree>
    <p:extLst>
      <p:ext uri="{BB962C8B-B14F-4D97-AF65-F5344CB8AC3E}">
        <p14:creationId xmlns:p14="http://schemas.microsoft.com/office/powerpoint/2010/main" val="291903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79834-90C0-C647-F86A-40176E8166E5}"/>
              </a:ext>
            </a:extLst>
          </p:cNvPr>
          <p:cNvSpPr>
            <a:spLocks noGrp="1"/>
          </p:cNvSpPr>
          <p:nvPr>
            <p:ph type="ctrTitle"/>
          </p:nvPr>
        </p:nvSpPr>
        <p:spPr>
          <a:xfrm>
            <a:off x="838200" y="451381"/>
            <a:ext cx="10512552" cy="4066540"/>
          </a:xfrm>
        </p:spPr>
        <p:txBody>
          <a:bodyPr anchor="b">
            <a:normAutofit/>
          </a:bodyPr>
          <a:lstStyle/>
          <a:p>
            <a:pPr algn="l"/>
            <a:r>
              <a:rPr lang="en-US" sz="6600"/>
              <a:t>Evolutionary Optimization Algorithms</a:t>
            </a:r>
            <a:endParaRPr lang="LID4096" sz="6600"/>
          </a:p>
        </p:txBody>
      </p:sp>
      <p:sp>
        <p:nvSpPr>
          <p:cNvPr id="3" name="Subtitle 2">
            <a:extLst>
              <a:ext uri="{FF2B5EF4-FFF2-40B4-BE49-F238E27FC236}">
                <a16:creationId xmlns:a16="http://schemas.microsoft.com/office/drawing/2014/main" id="{B810FB1A-70C5-2673-ECF1-A5D1FF69FE2D}"/>
              </a:ext>
            </a:extLst>
          </p:cNvPr>
          <p:cNvSpPr>
            <a:spLocks noGrp="1"/>
          </p:cNvSpPr>
          <p:nvPr>
            <p:ph type="subTitle" idx="1"/>
          </p:nvPr>
        </p:nvSpPr>
        <p:spPr>
          <a:xfrm>
            <a:off x="838199" y="4983276"/>
            <a:ext cx="10512552" cy="1126680"/>
          </a:xfrm>
        </p:spPr>
        <p:txBody>
          <a:bodyPr>
            <a:normAutofit/>
          </a:bodyPr>
          <a:lstStyle/>
          <a:p>
            <a:pPr algn="l"/>
            <a:r>
              <a:rPr lang="en-US" sz="1700" dirty="0"/>
              <a:t>Raymond Huang | Armaan Mehta | Holiday Han</a:t>
            </a:r>
          </a:p>
          <a:p>
            <a:pPr algn="l"/>
            <a:r>
              <a:rPr lang="en-US" sz="1700" dirty="0"/>
              <a:t>Yunruih2 | Armaanm3 | Ziyinh2</a:t>
            </a:r>
          </a:p>
          <a:p>
            <a:pPr algn="l"/>
            <a:r>
              <a:rPr lang="en-US" sz="1700" dirty="0"/>
              <a:t>ME 447 Project 3</a:t>
            </a:r>
            <a:endParaRPr lang="LID4096" sz="1700" dirty="0"/>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76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5" name="Rectangle 1743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7" name="Freeform: Shape 17436">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39" name="Freeform: Shape 17438">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twitching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0</a:t>
            </a:r>
          </a:p>
          <a:p>
            <a:pPr lvl="1"/>
            <a:r>
              <a:rPr lang="en-US" sz="1800" dirty="0"/>
              <a:t>Solution: </a:t>
            </a:r>
            <a:r>
              <a:rPr lang="it-IT" sz="1800" dirty="0" err="1"/>
              <a:t>b_coeff</a:t>
            </a:r>
            <a:r>
              <a:rPr lang="it-IT" sz="1800" dirty="0"/>
              <a:t> = [ 0, 135.65041025, 211.66918051, 499.5960613, 498.99765331, 0 ], </a:t>
            </a:r>
            <a:r>
              <a:rPr lang="it-IT" sz="1800" dirty="0" err="1"/>
              <a:t>wave_length</a:t>
            </a:r>
            <a:r>
              <a:rPr lang="it-IT" sz="1800" dirty="0"/>
              <a:t> = 147.94281119  cm</a:t>
            </a:r>
          </a:p>
          <a:p>
            <a:pPr lvl="1"/>
            <a:r>
              <a:rPr lang="en-US" sz="1800" dirty="0"/>
              <a:t>Fitness: .223 m/s</a:t>
            </a:r>
          </a:p>
          <a:p>
            <a:pPr lvl="1"/>
            <a:r>
              <a:rPr lang="en-US" sz="1800" dirty="0"/>
              <a:t>Terminated in 87 Iterations (</a:t>
            </a:r>
            <a:r>
              <a:rPr lang="en-US" sz="1800" dirty="0" err="1"/>
              <a:t>NoEffectCoor</a:t>
            </a:r>
            <a:r>
              <a:rPr lang="en-US" sz="1800" dirty="0"/>
              <a:t>)</a:t>
            </a:r>
          </a:p>
          <a:p>
            <a:endParaRPr lang="en-US" sz="1800" dirty="0"/>
          </a:p>
          <a:p>
            <a:endParaRPr lang="LID4096" sz="1800" dirty="0"/>
          </a:p>
        </p:txBody>
      </p:sp>
      <p:sp>
        <p:nvSpPr>
          <p:cNvPr id="17441"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6C2ABFE0-3473-B247-25A7-34AD6D3DD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582" y="1940440"/>
            <a:ext cx="3916605" cy="2937454"/>
          </a:xfrm>
          <a:prstGeom prst="rect">
            <a:avLst/>
          </a:prstGeom>
        </p:spPr>
      </p:pic>
    </p:spTree>
    <p:extLst>
      <p:ext uri="{BB962C8B-B14F-4D97-AF65-F5344CB8AC3E}">
        <p14:creationId xmlns:p14="http://schemas.microsoft.com/office/powerpoint/2010/main" val="3059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44" name="Rectangle 16443">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a:solidFill>
                  <a:schemeClr val="tx1"/>
                </a:solidFill>
                <a:latin typeface="+mj-lt"/>
                <a:ea typeface="+mj-ea"/>
                <a:cs typeface="+mj-cs"/>
              </a:rPr>
              <a:t>Optimum gait of the pure twitching case (Results)</a:t>
            </a:r>
          </a:p>
        </p:txBody>
      </p:sp>
      <p:sp>
        <p:nvSpPr>
          <p:cNvPr id="16446" name="Rectangle 16445">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ure_twitching_optimized">
            <a:hlinkClick r:id="" action="ppaction://media"/>
            <a:extLst>
              <a:ext uri="{FF2B5EF4-FFF2-40B4-BE49-F238E27FC236}">
                <a16:creationId xmlns:a16="http://schemas.microsoft.com/office/drawing/2014/main" id="{631BCCAF-40A2-1709-7787-A2A52139CBE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406105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74" name="Rectangle 1947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6" name="Freeform: Shape 19475">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78" name="Freeform: Shape 19477">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combined twitching and wiggling case (CMA)</a:t>
            </a:r>
            <a:endParaRPr lang="LID4096" dirty="0"/>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220148"/>
            <a:ext cx="5243295" cy="3908585"/>
          </a:xfrm>
        </p:spPr>
        <p:txBody>
          <a:bodyPr>
            <a:normAutofit/>
          </a:bodyPr>
          <a:lstStyle/>
          <a:p>
            <a:r>
              <a:rPr lang="en-US" sz="1800" dirty="0"/>
              <a:t>Initial Sigma = 30, Population size = 80, </a:t>
            </a:r>
            <a:r>
              <a:rPr lang="en-US" sz="1800" dirty="0" err="1"/>
              <a:t>Max_Generations</a:t>
            </a:r>
            <a:r>
              <a:rPr lang="en-US" sz="1800" dirty="0"/>
              <a:t> = 250</a:t>
            </a:r>
          </a:p>
          <a:p>
            <a:pPr lvl="1"/>
            <a:r>
              <a:rPr lang="en-US" sz="1800" dirty="0"/>
              <a:t>Solution: </a:t>
            </a:r>
            <a:r>
              <a:rPr lang="it-IT" sz="1800" dirty="0" err="1"/>
              <a:t>b_coeff</a:t>
            </a:r>
            <a:r>
              <a:rPr lang="it-IT" sz="1800" dirty="0"/>
              <a:t> = [ 0, 1.17293510e+02, 2.86312534e+02, 4.30534094e+02, 4.85093523e+02, 0 ], </a:t>
            </a:r>
            <a:r>
              <a:rPr lang="it-IT" sz="1800" dirty="0" err="1"/>
              <a:t>wave_length</a:t>
            </a:r>
            <a:r>
              <a:rPr lang="it-IT" sz="1800" dirty="0"/>
              <a:t> = 1.49971895e+02  cm</a:t>
            </a:r>
          </a:p>
          <a:p>
            <a:pPr lvl="1"/>
            <a:r>
              <a:rPr lang="en-US" sz="1800" dirty="0"/>
              <a:t>Fitness: 0.219 m/s</a:t>
            </a:r>
          </a:p>
          <a:p>
            <a:pPr lvl="1"/>
            <a:r>
              <a:rPr lang="en-US" sz="1800" dirty="0"/>
              <a:t>Terminated in 28 Iterations (</a:t>
            </a:r>
            <a:r>
              <a:rPr lang="en-US" sz="1800" dirty="0" err="1"/>
              <a:t>ConditionCov</a:t>
            </a:r>
            <a:r>
              <a:rPr lang="en-US" sz="1800" dirty="0"/>
              <a:t>)</a:t>
            </a:r>
          </a:p>
          <a:p>
            <a:endParaRPr lang="LID4096" sz="2000" dirty="0"/>
          </a:p>
        </p:txBody>
      </p:sp>
      <p:sp>
        <p:nvSpPr>
          <p:cNvPr id="19480"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 line chart&#10;&#10;Description automatically generated">
            <a:extLst>
              <a:ext uri="{FF2B5EF4-FFF2-40B4-BE49-F238E27FC236}">
                <a16:creationId xmlns:a16="http://schemas.microsoft.com/office/drawing/2014/main" id="{2CB968BC-8371-655D-1E6B-FE5035501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581" y="1865744"/>
            <a:ext cx="4010350" cy="3007762"/>
          </a:xfrm>
          <a:prstGeom prst="rect">
            <a:avLst/>
          </a:prstGeom>
        </p:spPr>
      </p:pic>
    </p:spTree>
    <p:extLst>
      <p:ext uri="{BB962C8B-B14F-4D97-AF65-F5344CB8AC3E}">
        <p14:creationId xmlns:p14="http://schemas.microsoft.com/office/powerpoint/2010/main" val="100216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5600" kern="1200">
                <a:solidFill>
                  <a:schemeClr val="tx1"/>
                </a:solidFill>
                <a:latin typeface="+mj-lt"/>
                <a:ea typeface="+mj-ea"/>
                <a:cs typeface="+mj-cs"/>
              </a:rPr>
              <a:t>Optimum gait of the combined twitching and wiggling case (Results)</a:t>
            </a:r>
          </a:p>
        </p:txBody>
      </p:sp>
      <p:sp>
        <p:nvSpPr>
          <p:cNvPr id="13" name="Rectangle 12">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mbined_optimized" descr="Chart, box and whisker chart&#10;&#10;Description automatically generated">
            <a:hlinkClick r:id="" action="ppaction://media"/>
            <a:extLst>
              <a:ext uri="{FF2B5EF4-FFF2-40B4-BE49-F238E27FC236}">
                <a16:creationId xmlns:a16="http://schemas.microsoft.com/office/drawing/2014/main" id="{AB016813-054A-6039-C2E3-4E2D51D3788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151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inuum_snake">
            <a:hlinkClick r:id="" action="ppaction://media"/>
            <a:extLst>
              <a:ext uri="{FF2B5EF4-FFF2-40B4-BE49-F238E27FC236}">
                <a16:creationId xmlns:a16="http://schemas.microsoft.com/office/drawing/2014/main" id="{BABF6F7E-6FC1-2019-EB1E-B0FE5756E9B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451350" y="193963"/>
            <a:ext cx="7278832" cy="5823066"/>
          </a:xfrm>
          <a:prstGeom prst="rect">
            <a:avLst/>
          </a:prstGeom>
        </p:spPr>
      </p:pic>
      <p:sp>
        <p:nvSpPr>
          <p:cNvPr id="5" name="TextBox 4">
            <a:extLst>
              <a:ext uri="{FF2B5EF4-FFF2-40B4-BE49-F238E27FC236}">
                <a16:creationId xmlns:a16="http://schemas.microsoft.com/office/drawing/2014/main" id="{28F70467-3280-200B-5EDC-53A6538BCE59}"/>
              </a:ext>
            </a:extLst>
          </p:cNvPr>
          <p:cNvSpPr txBox="1"/>
          <p:nvPr/>
        </p:nvSpPr>
        <p:spPr>
          <a:xfrm>
            <a:off x="323274" y="1413164"/>
            <a:ext cx="4612714" cy="2862322"/>
          </a:xfrm>
          <a:prstGeom prst="rect">
            <a:avLst/>
          </a:prstGeom>
          <a:noFill/>
        </p:spPr>
        <p:txBody>
          <a:bodyPr wrap="square" rtlCol="0">
            <a:spAutoFit/>
          </a:bodyPr>
          <a:lstStyle/>
          <a:p>
            <a:r>
              <a:rPr lang="en-US" dirty="0"/>
              <a:t>An extreme case where I also optimized for muscular activity period (with no restriction) and assumed very small forward kinematic friction (1/10 of original) while friction in other directions under different conditions remains the same.</a:t>
            </a:r>
          </a:p>
          <a:p>
            <a:endParaRPr lang="en-US" dirty="0"/>
          </a:p>
          <a:p>
            <a:r>
              <a:rPr lang="en-US" dirty="0"/>
              <a:t>This shows that wiggling dominates the gait when forward kinematic friction is small.</a:t>
            </a:r>
          </a:p>
          <a:p>
            <a:endParaRPr lang="en-US" dirty="0"/>
          </a:p>
        </p:txBody>
      </p:sp>
    </p:spTree>
    <p:extLst>
      <p:ext uri="{BB962C8B-B14F-4D97-AF65-F5344CB8AC3E}">
        <p14:creationId xmlns:p14="http://schemas.microsoft.com/office/powerpoint/2010/main" val="155481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8646-65BD-60D9-126E-532A965619B6}"/>
              </a:ext>
            </a:extLst>
          </p:cNvPr>
          <p:cNvSpPr>
            <a:spLocks noGrp="1"/>
          </p:cNvSpPr>
          <p:nvPr>
            <p:ph type="title"/>
          </p:nvPr>
        </p:nvSpPr>
        <p:spPr/>
        <p:txBody>
          <a:bodyPr/>
          <a:lstStyle/>
          <a:p>
            <a:r>
              <a:rPr lang="en-US" dirty="0"/>
              <a:t>Rattle snake</a:t>
            </a:r>
          </a:p>
        </p:txBody>
      </p:sp>
      <p:pic>
        <p:nvPicPr>
          <p:cNvPr id="4" name="rattle_snake">
            <a:hlinkClick r:id="" action="ppaction://media"/>
            <a:extLst>
              <a:ext uri="{FF2B5EF4-FFF2-40B4-BE49-F238E27FC236}">
                <a16:creationId xmlns:a16="http://schemas.microsoft.com/office/drawing/2014/main" id="{41620BC8-428E-75A6-222D-B94DD1E731C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213817" y="1253331"/>
            <a:ext cx="5438775" cy="4351338"/>
          </a:xfrm>
        </p:spPr>
      </p:pic>
      <p:sp>
        <p:nvSpPr>
          <p:cNvPr id="7" name="Rectangle 2">
            <a:extLst>
              <a:ext uri="{FF2B5EF4-FFF2-40B4-BE49-F238E27FC236}">
                <a16:creationId xmlns:a16="http://schemas.microsoft.com/office/drawing/2014/main" id="{7232A6A2-16BB-8053-C531-3D1DAC9E0FD8}"/>
              </a:ext>
            </a:extLst>
          </p:cNvPr>
          <p:cNvSpPr>
            <a:spLocks noChangeArrowheads="1"/>
          </p:cNvSpPr>
          <p:nvPr/>
        </p:nvSpPr>
        <p:spPr bwMode="auto">
          <a:xfrm>
            <a:off x="153823" y="2257008"/>
            <a:ext cx="6494085"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A8759"/>
                </a:solidFill>
                <a:effectLst/>
                <a:latin typeface="Arial Unicode MS"/>
                <a:ea typeface="JetBrains Mono"/>
              </a:rPr>
              <a:t>assumptions: A rattle snake lifts its body when it is going forward</a:t>
            </a:r>
            <a:br>
              <a:rPr kumimoji="0" lang="en-US" altLang="en-US" sz="1200" b="0" i="0" u="none" strike="noStrike" cap="none" normalizeH="0" baseline="0" dirty="0">
                <a:ln>
                  <a:noFill/>
                </a:ln>
                <a:solidFill>
                  <a:srgbClr val="6A8759"/>
                </a:solidFill>
                <a:effectLst/>
                <a:latin typeface="Arial Unicode MS"/>
                <a:ea typeface="JetBrains Mono"/>
              </a:rPr>
            </a:br>
            <a:r>
              <a:rPr kumimoji="0" lang="en-US" altLang="en-US" sz="1200" b="0" i="0" u="none" strike="noStrike" cap="none" normalizeH="0" baseline="0" dirty="0">
                <a:ln>
                  <a:noFill/>
                </a:ln>
                <a:solidFill>
                  <a:srgbClr val="6A8759"/>
                </a:solidFill>
                <a:effectLst/>
                <a:latin typeface="Arial Unicode MS"/>
                <a:ea typeface="JetBrains Mono"/>
              </a:rPr>
              <a:t>Therefore, the forward kinetic friction must be significantly lower</a:t>
            </a:r>
            <a:br>
              <a:rPr kumimoji="0" lang="en-US" altLang="en-US" sz="1200" b="0" i="0" u="none" strike="noStrike" cap="none" normalizeH="0" baseline="0" dirty="0">
                <a:ln>
                  <a:noFill/>
                </a:ln>
                <a:solidFill>
                  <a:srgbClr val="6A8759"/>
                </a:solidFill>
                <a:effectLst/>
                <a:latin typeface="Arial Unicode MS"/>
                <a:ea typeface="JetBrains Mono"/>
              </a:rPr>
            </a:br>
            <a:r>
              <a:rPr kumimoji="0" lang="en-US" altLang="en-US" sz="1200" b="0" i="0" u="none" strike="noStrike" cap="none" normalizeH="0" baseline="0" dirty="0">
                <a:ln>
                  <a:noFill/>
                </a:ln>
                <a:solidFill>
                  <a:srgbClr val="6A8759"/>
                </a:solidFill>
                <a:effectLst/>
                <a:latin typeface="Arial Unicode MS"/>
                <a:ea typeface="JetBrains Mono"/>
              </a:rPr>
              <a:t>Also, A rattle snake must have optimized its muscle so that the period of muscular activities</a:t>
            </a:r>
            <a:br>
              <a:rPr kumimoji="0" lang="en-US" altLang="en-US" sz="1200" b="0" i="0" u="none" strike="noStrike" cap="none" normalizeH="0" baseline="0" dirty="0">
                <a:ln>
                  <a:noFill/>
                </a:ln>
                <a:solidFill>
                  <a:srgbClr val="6A8759"/>
                </a:solidFill>
                <a:effectLst/>
                <a:latin typeface="Arial Unicode MS"/>
                <a:ea typeface="JetBrains Mono"/>
              </a:rPr>
            </a:br>
            <a:r>
              <a:rPr kumimoji="0" lang="en-US" altLang="en-US" sz="1200" b="0" i="0" u="none" strike="noStrike" cap="none" normalizeH="0" baseline="0" dirty="0">
                <a:ln>
                  <a:noFill/>
                </a:ln>
                <a:solidFill>
                  <a:srgbClr val="6A8759"/>
                </a:solidFill>
                <a:effectLst/>
                <a:latin typeface="Arial Unicode MS"/>
                <a:ea typeface="JetBrains Mono"/>
              </a:rPr>
              <a:t>are perfect optimal for their crawling speed within reasonable range.</a:t>
            </a:r>
            <a:br>
              <a:rPr kumimoji="0" lang="en-US" altLang="en-US" sz="1200" b="0" i="0" u="none" strike="noStrike" cap="none" normalizeH="0" baseline="0" dirty="0">
                <a:ln>
                  <a:noFill/>
                </a:ln>
                <a:solidFill>
                  <a:srgbClr val="6A8759"/>
                </a:solidFill>
                <a:effectLst/>
                <a:latin typeface="Arial Unicode MS"/>
                <a:ea typeface="JetBrains Mono"/>
              </a:rPr>
            </a:br>
            <a:r>
              <a:rPr kumimoji="0" lang="en-US" altLang="en-US" sz="1200" b="0" i="0" u="none" strike="noStrike" cap="none" normalizeH="0" baseline="0" dirty="0">
                <a:ln>
                  <a:noFill/>
                </a:ln>
                <a:solidFill>
                  <a:srgbClr val="6A8759"/>
                </a:solidFill>
                <a:effectLst/>
                <a:latin typeface="Arial Unicode MS"/>
                <a:ea typeface="JetBrains Mono"/>
              </a:rPr>
              <a:t>Assume the forward kinetic friction is 1/4 of original</a:t>
            </a:r>
            <a:br>
              <a:rPr kumimoji="0" lang="en-US" altLang="en-US" sz="1200" b="0" i="0" u="none" strike="noStrike" cap="none" normalizeH="0" baseline="0" dirty="0">
                <a:ln>
                  <a:noFill/>
                </a:ln>
                <a:solidFill>
                  <a:srgbClr val="6A8759"/>
                </a:solidFill>
                <a:effectLst/>
                <a:latin typeface="Arial Unicode MS"/>
                <a:ea typeface="JetBrains Mono"/>
              </a:rPr>
            </a:br>
            <a:r>
              <a:rPr kumimoji="0" lang="en-US" altLang="en-US" sz="1200" b="0" i="0" u="none" strike="noStrike" cap="none" normalizeH="0" baseline="0" dirty="0">
                <a:ln>
                  <a:noFill/>
                </a:ln>
                <a:solidFill>
                  <a:srgbClr val="6A8759"/>
                </a:solidFill>
                <a:effectLst/>
                <a:latin typeface="Arial Unicode MS"/>
                <a:ea typeface="JetBrains Mono"/>
              </a:rPr>
              <a:t>Assume the muscle over the whole body contracts with a period at least 0.25s.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6A8759"/>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6A8759"/>
                </a:solidFill>
                <a:latin typeface="Arial Unicode MS"/>
              </a:rPr>
              <a:t>In this case, forward kinetic friction is attenuated but it is still present, so slithering is optimum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A8759"/>
                </a:solidFill>
                <a:effectLst/>
                <a:latin typeface="Arial Unicode MS"/>
              </a:rPr>
              <a:t>for the snake.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3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Comparison and Conclusion</a:t>
            </a:r>
            <a:endParaRPr lang="LID4096" sz="5400" dirty="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r>
              <a:rPr lang="en-US" sz="2200" dirty="0"/>
              <a:t>Wiggling and slithering alone make sense, wiggling is slightly slower than slithering.</a:t>
            </a:r>
          </a:p>
          <a:p>
            <a:r>
              <a:rPr lang="en-US" sz="2200" dirty="0"/>
              <a:t>We coded the CMA to stop when the result converges, but the convergent condition parameter is not big enough for the combined result to converge good enough.</a:t>
            </a:r>
          </a:p>
          <a:p>
            <a:r>
              <a:rPr lang="en-US" sz="2200" dirty="0"/>
              <a:t>When there is enough forward kinetic friction present, the optimum gait for the snake is slithering.</a:t>
            </a:r>
          </a:p>
          <a:p>
            <a:r>
              <a:rPr lang="en-US" sz="2200" dirty="0"/>
              <a:t>When there is little to no forward kinetic friction present, the optimum gait for the snake is wiggling.</a:t>
            </a:r>
          </a:p>
          <a:p>
            <a:pPr marL="0" indent="0">
              <a:buNone/>
            </a:pPr>
            <a:endParaRPr lang="LID4096" sz="2200" dirty="0"/>
          </a:p>
        </p:txBody>
      </p:sp>
    </p:spTree>
    <p:extLst>
      <p:ext uri="{BB962C8B-B14F-4D97-AF65-F5344CB8AC3E}">
        <p14:creationId xmlns:p14="http://schemas.microsoft.com/office/powerpoint/2010/main" val="3253919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5DD06-E593-7A04-3D1B-6DB882EFDCC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The End. Thank you for listening</a:t>
            </a:r>
          </a:p>
        </p:txBody>
      </p:sp>
      <p:pic>
        <p:nvPicPr>
          <p:cNvPr id="6" name="Graphic 5" descr="Smiling Face with No Fill">
            <a:extLst>
              <a:ext uri="{FF2B5EF4-FFF2-40B4-BE49-F238E27FC236}">
                <a16:creationId xmlns:a16="http://schemas.microsoft.com/office/drawing/2014/main" id="{F3308045-A482-B7C7-CEFA-F8377FDD5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04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3A92A-B0A0-6F4D-5C9A-7C6843C24110}"/>
              </a:ext>
            </a:extLst>
          </p:cNvPr>
          <p:cNvSpPr>
            <a:spLocks noGrp="1"/>
          </p:cNvSpPr>
          <p:nvPr>
            <p:ph type="title"/>
          </p:nvPr>
        </p:nvSpPr>
        <p:spPr>
          <a:xfrm>
            <a:off x="793662" y="386930"/>
            <a:ext cx="10066122" cy="1298448"/>
          </a:xfrm>
        </p:spPr>
        <p:txBody>
          <a:bodyPr anchor="b">
            <a:normAutofit/>
          </a:bodyPr>
          <a:lstStyle/>
          <a:p>
            <a:r>
              <a:rPr lang="en-US" sz="4800"/>
              <a:t>Table of Contents</a:t>
            </a:r>
            <a:endParaRPr lang="LID4096" sz="4800"/>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52C9E0-D388-CC1E-0C0E-780FAFC389E3}"/>
              </a:ext>
            </a:extLst>
          </p:cNvPr>
          <p:cNvSpPr>
            <a:spLocks noGrp="1"/>
          </p:cNvSpPr>
          <p:nvPr>
            <p:ph idx="1"/>
          </p:nvPr>
        </p:nvSpPr>
        <p:spPr>
          <a:xfrm>
            <a:off x="793661" y="2599509"/>
            <a:ext cx="4530898" cy="3639450"/>
          </a:xfrm>
        </p:spPr>
        <p:txBody>
          <a:bodyPr anchor="ctr">
            <a:normAutofit/>
          </a:bodyPr>
          <a:lstStyle/>
          <a:p>
            <a:r>
              <a:rPr lang="en-US" sz="2000"/>
              <a:t>Objective</a:t>
            </a:r>
          </a:p>
          <a:p>
            <a:r>
              <a:rPr lang="en-US" sz="2000"/>
              <a:t>Snake force implementations</a:t>
            </a:r>
          </a:p>
          <a:p>
            <a:r>
              <a:rPr lang="en-US" sz="2000"/>
              <a:t>CMA-ES implementation</a:t>
            </a:r>
          </a:p>
          <a:p>
            <a:r>
              <a:rPr lang="en-US" sz="2000"/>
              <a:t>Optimization of the pure wiggling case (CMA)</a:t>
            </a:r>
          </a:p>
          <a:p>
            <a:r>
              <a:rPr lang="en-US" sz="2000"/>
              <a:t>Optimization of the pure twitching case (CMA)</a:t>
            </a:r>
          </a:p>
          <a:p>
            <a:r>
              <a:rPr lang="en-US" sz="2000"/>
              <a:t>Optimization of the combined case (CMA)</a:t>
            </a:r>
          </a:p>
          <a:p>
            <a:r>
              <a:rPr lang="en-US" sz="2000"/>
              <a:t>Comparison and Conclusion</a:t>
            </a:r>
          </a:p>
          <a:p>
            <a:pPr marL="0" indent="0">
              <a:buNone/>
            </a:pPr>
            <a:endParaRPr lang="LID4096" sz="2000"/>
          </a:p>
        </p:txBody>
      </p:sp>
      <p:pic>
        <p:nvPicPr>
          <p:cNvPr id="14" name="Graphic 13" descr="Snake">
            <a:extLst>
              <a:ext uri="{FF2B5EF4-FFF2-40B4-BE49-F238E27FC236}">
                <a16:creationId xmlns:a16="http://schemas.microsoft.com/office/drawing/2014/main" id="{C6407677-167F-6174-11E5-AF9CFC4175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18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8544956-E688-CDA7-2B28-E8896E1F9A08}"/>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Objective</a:t>
            </a:r>
            <a:endParaRPr lang="LID4096" sz="5400">
              <a:solidFill>
                <a:srgbClr val="FFFFFF"/>
              </a:solidFill>
            </a:endParaRPr>
          </a:p>
        </p:txBody>
      </p:sp>
      <p:sp>
        <p:nvSpPr>
          <p:cNvPr id="3" name="Content Placeholder 2">
            <a:extLst>
              <a:ext uri="{FF2B5EF4-FFF2-40B4-BE49-F238E27FC236}">
                <a16:creationId xmlns:a16="http://schemas.microsoft.com/office/drawing/2014/main" id="{2393D968-FC60-34DC-040A-9C1437C5EBFB}"/>
              </a:ext>
            </a:extLst>
          </p:cNvPr>
          <p:cNvSpPr>
            <a:spLocks noGrp="1"/>
          </p:cNvSpPr>
          <p:nvPr>
            <p:ph idx="1"/>
          </p:nvPr>
        </p:nvSpPr>
        <p:spPr>
          <a:xfrm>
            <a:off x="838200" y="2586789"/>
            <a:ext cx="10515600" cy="3590174"/>
          </a:xfrm>
        </p:spPr>
        <p:txBody>
          <a:bodyPr>
            <a:normAutofit/>
          </a:bodyPr>
          <a:lstStyle/>
          <a:p>
            <a:pPr marL="0" indent="0">
              <a:buNone/>
            </a:pPr>
            <a:r>
              <a:rPr lang="en-US" sz="2200" dirty="0"/>
              <a:t>After implemented the computational soft mechanics code and construct a near-realistic model of a slithering snake and use CMA to find gait parameters that maximizes the forward speed, under given conditions in project 2, we want to have a more real-life soft mechanics model based on the snake we have already had.</a:t>
            </a:r>
          </a:p>
          <a:p>
            <a:pPr marL="0" indent="0">
              <a:buNone/>
            </a:pPr>
            <a:endParaRPr lang="en-US" sz="2200" dirty="0"/>
          </a:p>
          <a:p>
            <a:pPr marL="0" indent="0">
              <a:buNone/>
            </a:pPr>
            <a:r>
              <a:rPr lang="en-US" sz="2200" dirty="0"/>
              <a:t>This project is created for studying the effect of wiggling in snake gaits. In real life situations, when a snake moves, it does not only slither due to movements created by muscle torque, but it also extends and shrinks, what we defined as wiggle. We want to optimize the gait with CMA to find which combination of wiggling and slithering maximizes the forward speed? That is what we are studying in this project.</a:t>
            </a:r>
          </a:p>
          <a:p>
            <a:pPr marL="0" indent="0">
              <a:buNone/>
            </a:pPr>
            <a:endParaRPr lang="LID4096" sz="2200" dirty="0"/>
          </a:p>
        </p:txBody>
      </p:sp>
    </p:spTree>
    <p:extLst>
      <p:ext uri="{BB962C8B-B14F-4D97-AF65-F5344CB8AC3E}">
        <p14:creationId xmlns:p14="http://schemas.microsoft.com/office/powerpoint/2010/main" val="70817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fontScale="90000"/>
          </a:bodyPr>
          <a:lstStyle/>
          <a:p>
            <a:r>
              <a:rPr lang="en-US" sz="5400" dirty="0"/>
              <a:t>Snake force implementation - stretching</a:t>
            </a:r>
            <a:endParaRPr lang="LID4096" sz="54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stretching force in our project as shown on the right</a:t>
            </a:r>
          </a:p>
          <a:p>
            <a:r>
              <a:rPr lang="en-US" sz="2200" dirty="0"/>
              <a:t>Total force has a magnitude given by its normalized length based on the Beta spline coefficients</a:t>
            </a:r>
          </a:p>
          <a:p>
            <a:r>
              <a:rPr lang="en-US" sz="2200" dirty="0"/>
              <a:t>The snake choose between crawling and slithering, </a:t>
            </a:r>
            <a:r>
              <a:rPr lang="en-US" sz="2200" dirty="0" err="1"/>
              <a:t>percent_crawling</a:t>
            </a:r>
            <a:r>
              <a:rPr lang="en-US" sz="2200" dirty="0"/>
              <a:t> means how much percent of force is used to generate stretching force that results in wiggling.</a:t>
            </a:r>
          </a:p>
          <a:p>
            <a:r>
              <a:rPr lang="en-US" sz="2200" dirty="0"/>
              <a:t>Stretching is an internal force, therefore perform in place addition for the tail nodes as they are pulled forward, and in place subtraction for head nodes as they pulled backwards by reaction forces.</a:t>
            </a:r>
          </a:p>
          <a:p>
            <a:pPr lvl="1"/>
            <a:endParaRPr lang="en-US" sz="2200" dirty="0"/>
          </a:p>
          <a:p>
            <a:endParaRPr lang="LID4096" sz="2200" dirty="0"/>
          </a:p>
        </p:txBody>
      </p:sp>
      <p:pic>
        <p:nvPicPr>
          <p:cNvPr id="4" name="Picture 3" descr="Graphical user interface, text, application&#10;&#10;Description automatically generated">
            <a:extLst>
              <a:ext uri="{FF2B5EF4-FFF2-40B4-BE49-F238E27FC236}">
                <a16:creationId xmlns:a16="http://schemas.microsoft.com/office/drawing/2014/main" id="{C1B57D59-5A28-E9D6-FF28-65FB579BD848}"/>
              </a:ext>
            </a:extLst>
          </p:cNvPr>
          <p:cNvPicPr>
            <a:picLocks noChangeAspect="1"/>
          </p:cNvPicPr>
          <p:nvPr/>
        </p:nvPicPr>
        <p:blipFill rotWithShape="1">
          <a:blip r:embed="rId2"/>
          <a:srcRect r="31211" b="-3"/>
          <a:stretch/>
        </p:blipFill>
        <p:spPr>
          <a:xfrm>
            <a:off x="7675658" y="2093976"/>
            <a:ext cx="3941064" cy="4096512"/>
          </a:xfrm>
          <a:prstGeom prst="rect">
            <a:avLst/>
          </a:prstGeom>
        </p:spPr>
      </p:pic>
    </p:spTree>
    <p:extLst>
      <p:ext uri="{BB962C8B-B14F-4D97-AF65-F5344CB8AC3E}">
        <p14:creationId xmlns:p14="http://schemas.microsoft.com/office/powerpoint/2010/main" val="198935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572493" y="238539"/>
            <a:ext cx="11018520" cy="1434415"/>
          </a:xfrm>
        </p:spPr>
        <p:txBody>
          <a:bodyPr anchor="b">
            <a:normAutofit/>
          </a:bodyPr>
          <a:lstStyle/>
          <a:p>
            <a:r>
              <a:rPr lang="en-US" sz="5400" dirty="0"/>
              <a:t>Snake force implementation - slithering</a:t>
            </a:r>
            <a:endParaRPr lang="LID4096" sz="54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572493" y="2071316"/>
            <a:ext cx="6713552" cy="4119172"/>
          </a:xfrm>
        </p:spPr>
        <p:txBody>
          <a:bodyPr anchor="t">
            <a:normAutofit/>
          </a:bodyPr>
          <a:lstStyle/>
          <a:p>
            <a:r>
              <a:rPr lang="en-US" sz="2200" dirty="0"/>
              <a:t>We defined the twisting torque in our project as shown on the right</a:t>
            </a:r>
          </a:p>
          <a:p>
            <a:r>
              <a:rPr lang="en-US" sz="2200" dirty="0"/>
              <a:t>As the snake contract its muscle, unbalanced force on the sides create force couples, thus generating torques.</a:t>
            </a:r>
          </a:p>
          <a:p>
            <a:r>
              <a:rPr lang="en-US" sz="2200" dirty="0"/>
              <a:t>We assume the forces are equal and opposite direction on the two side of the snake, therefore there is a moment arm = diameter of the snake</a:t>
            </a:r>
          </a:p>
          <a:p>
            <a:r>
              <a:rPr lang="en-US" sz="2200" dirty="0"/>
              <a:t>As this is an internal torque, we need in place addition and subtraction with the same reason we do for the stretching force.</a:t>
            </a:r>
          </a:p>
          <a:p>
            <a:pPr lvl="1"/>
            <a:endParaRPr lang="en-US" sz="2200" dirty="0"/>
          </a:p>
          <a:p>
            <a:endParaRPr lang="LID4096" sz="2200" dirty="0"/>
          </a:p>
        </p:txBody>
      </p:sp>
      <p:pic>
        <p:nvPicPr>
          <p:cNvPr id="4" name="Picture 3" descr="Graphical user interface, text, application, email&#10;&#10;Description automatically generated">
            <a:extLst>
              <a:ext uri="{FF2B5EF4-FFF2-40B4-BE49-F238E27FC236}">
                <a16:creationId xmlns:a16="http://schemas.microsoft.com/office/drawing/2014/main" id="{41176AE5-9BCC-256D-44A7-8B17EFC9ECEA}"/>
              </a:ext>
            </a:extLst>
          </p:cNvPr>
          <p:cNvPicPr>
            <a:picLocks noChangeAspect="1"/>
          </p:cNvPicPr>
          <p:nvPr/>
        </p:nvPicPr>
        <p:blipFill rotWithShape="1">
          <a:blip r:embed="rId2"/>
          <a:srcRect r="23759" b="2"/>
          <a:stretch/>
        </p:blipFill>
        <p:spPr>
          <a:xfrm>
            <a:off x="7675658" y="2093976"/>
            <a:ext cx="3941064" cy="4096512"/>
          </a:xfrm>
          <a:prstGeom prst="rect">
            <a:avLst/>
          </a:prstGeom>
        </p:spPr>
      </p:pic>
    </p:spTree>
    <p:extLst>
      <p:ext uri="{BB962C8B-B14F-4D97-AF65-F5344CB8AC3E}">
        <p14:creationId xmlns:p14="http://schemas.microsoft.com/office/powerpoint/2010/main" val="342490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0A5F4-0781-80C7-4041-EE6EDFD83114}"/>
              </a:ext>
            </a:extLst>
          </p:cNvPr>
          <p:cNvSpPr>
            <a:spLocks noGrp="1"/>
          </p:cNvSpPr>
          <p:nvPr>
            <p:ph type="title"/>
          </p:nvPr>
        </p:nvSpPr>
        <p:spPr>
          <a:xfrm>
            <a:off x="838200" y="365125"/>
            <a:ext cx="10515600" cy="1325563"/>
          </a:xfrm>
        </p:spPr>
        <p:txBody>
          <a:bodyPr>
            <a:normAutofit/>
          </a:bodyPr>
          <a:lstStyle/>
          <a:p>
            <a:r>
              <a:rPr lang="en-US" sz="5400" dirty="0"/>
              <a:t>CMA-ES Parallel implementation</a:t>
            </a:r>
            <a:endParaRPr lang="LID4096"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3A4C83-02C0-3197-C46B-DC4D5A3187E5}"/>
              </a:ext>
            </a:extLst>
          </p:cNvPr>
          <p:cNvSpPr>
            <a:spLocks noGrp="1"/>
          </p:cNvSpPr>
          <p:nvPr>
            <p:ph idx="1"/>
          </p:nvPr>
        </p:nvSpPr>
        <p:spPr>
          <a:xfrm>
            <a:off x="838200" y="1929384"/>
            <a:ext cx="10515600" cy="4251960"/>
          </a:xfrm>
        </p:spPr>
        <p:txBody>
          <a:bodyPr>
            <a:normAutofit/>
          </a:bodyPr>
          <a:lstStyle/>
          <a:p>
            <a:r>
              <a:rPr lang="en-US" sz="2000" dirty="0"/>
              <a:t>We implemented the CMA evolution strategy as described in the paper and project 1</a:t>
            </a:r>
          </a:p>
          <a:p>
            <a:r>
              <a:rPr lang="en-US" sz="2000" dirty="0"/>
              <a:t>Termination criteria were implemented which improves the speed of the algorithm as it stops when the algorithm has reached an optimum solution or if an indicator exists hinting to the algorithm not converging at all saving computational time and cost</a:t>
            </a:r>
          </a:p>
          <a:p>
            <a:r>
              <a:rPr lang="en-US" sz="2000" dirty="0"/>
              <a:t>We implemented a function called </a:t>
            </a:r>
            <a:r>
              <a:rPr lang="en-US" sz="2000" dirty="0" err="1"/>
              <a:t>parallel_sort</a:t>
            </a:r>
            <a:r>
              <a:rPr lang="en-US" sz="2000" dirty="0"/>
              <a:t>() which utilized all cores and sorted the population based on the fitness function in a more efficient manner</a:t>
            </a:r>
          </a:p>
          <a:p>
            <a:pPr lvl="1"/>
            <a:r>
              <a:rPr lang="en-US" sz="2000" dirty="0"/>
              <a:t>Using multiprocessing, we were able to parallelize the process of finding the fitness values across all cores in each population member before combining that information to sort the population</a:t>
            </a:r>
          </a:p>
          <a:p>
            <a:pPr lvl="1"/>
            <a:r>
              <a:rPr lang="en-US" sz="2000" dirty="0"/>
              <a:t>Increased the speed of CMA-ES for our implementation ~5.5x on a 6-core laptop allowing us to increase </a:t>
            </a:r>
            <a:r>
              <a:rPr lang="en-US" sz="2000" dirty="0" err="1"/>
              <a:t>popsize</a:t>
            </a:r>
            <a:r>
              <a:rPr lang="en-US" sz="2000" dirty="0"/>
              <a:t> and sigma</a:t>
            </a:r>
          </a:p>
          <a:p>
            <a:pPr lvl="1"/>
            <a:r>
              <a:rPr lang="en-US" sz="2000" dirty="0"/>
              <a:t>This meant that the optimized solution had a far greater likelihood of being the most optimum solution that existed within our boundaries defined in the fitness function</a:t>
            </a:r>
            <a:endParaRPr lang="LID4096" sz="2000" dirty="0"/>
          </a:p>
        </p:txBody>
      </p:sp>
    </p:spTree>
    <p:extLst>
      <p:ext uri="{BB962C8B-B14F-4D97-AF65-F5344CB8AC3E}">
        <p14:creationId xmlns:p14="http://schemas.microsoft.com/office/powerpoint/2010/main" val="182630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7" name="Rectangle 1437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793662" y="386930"/>
            <a:ext cx="10066122" cy="1298448"/>
          </a:xfrm>
        </p:spPr>
        <p:txBody>
          <a:bodyPr anchor="b">
            <a:normAutofit/>
          </a:bodyPr>
          <a:lstStyle/>
          <a:p>
            <a:r>
              <a:rPr lang="en-US" sz="4800"/>
              <a:t>Defining the fitness function</a:t>
            </a:r>
            <a:endParaRPr lang="LID4096" sz="4800"/>
          </a:p>
        </p:txBody>
      </p:sp>
      <p:sp>
        <p:nvSpPr>
          <p:cNvPr id="14379" name="Rectangle 1437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6" name="Rectangle 1437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793661" y="2599509"/>
            <a:ext cx="4530898" cy="3639450"/>
          </a:xfrm>
        </p:spPr>
        <p:txBody>
          <a:bodyPr anchor="ctr">
            <a:normAutofit fontScale="92500" lnSpcReduction="10000"/>
          </a:bodyPr>
          <a:lstStyle/>
          <a:p>
            <a:r>
              <a:rPr lang="en-US" sz="2000" dirty="0"/>
              <a:t>The fitness function returned the speed of the snake across all axes in m/s</a:t>
            </a:r>
          </a:p>
          <a:p>
            <a:r>
              <a:rPr lang="en-US" sz="2000" dirty="0"/>
              <a:t>A penalty system was applied if the b-spline coefficients or the wavelength exceeded or went below a value as shown beside</a:t>
            </a:r>
          </a:p>
          <a:p>
            <a:pPr lvl="1"/>
            <a:r>
              <a:rPr lang="en-US" sz="1600" dirty="0"/>
              <a:t>This allowed us to constrain the parameters in an efficient manner</a:t>
            </a:r>
          </a:p>
          <a:p>
            <a:pPr lvl="1"/>
            <a:r>
              <a:rPr lang="en-US" sz="1600" dirty="0"/>
              <a:t>A penalty system was deemed better than returning zero as the fitness as we would have to increase </a:t>
            </a:r>
            <a:r>
              <a:rPr lang="en-US" sz="1600" dirty="0" err="1"/>
              <a:t>pop_size</a:t>
            </a:r>
            <a:r>
              <a:rPr lang="en-US" sz="1600" dirty="0"/>
              <a:t> if we chose to do that</a:t>
            </a:r>
          </a:p>
          <a:p>
            <a:r>
              <a:rPr lang="en-US" sz="2000" dirty="0"/>
              <a:t>The CMA-</a:t>
            </a:r>
            <a:r>
              <a:rPr lang="en-US" sz="2000" dirty="0" err="1"/>
              <a:t>ES_Parr</a:t>
            </a:r>
            <a:r>
              <a:rPr lang="en-US" sz="2000" dirty="0"/>
              <a:t> function optimized for the largest fitness therefore maximum speed</a:t>
            </a:r>
          </a:p>
        </p:txBody>
      </p:sp>
      <p:pic>
        <p:nvPicPr>
          <p:cNvPr id="5" name="Picture 4" descr="Text&#10;&#10;Description automatically generated">
            <a:extLst>
              <a:ext uri="{FF2B5EF4-FFF2-40B4-BE49-F238E27FC236}">
                <a16:creationId xmlns:a16="http://schemas.microsoft.com/office/drawing/2014/main" id="{99319913-3CBB-05BC-2261-7E2C4CC4FAC5}"/>
              </a:ext>
            </a:extLst>
          </p:cNvPr>
          <p:cNvPicPr>
            <a:picLocks noChangeAspect="1"/>
          </p:cNvPicPr>
          <p:nvPr/>
        </p:nvPicPr>
        <p:blipFill>
          <a:blip r:embed="rId2"/>
          <a:stretch>
            <a:fillRect/>
          </a:stretch>
        </p:blipFill>
        <p:spPr>
          <a:xfrm>
            <a:off x="5911532" y="2886424"/>
            <a:ext cx="5150277" cy="2909906"/>
          </a:xfrm>
          <a:prstGeom prst="rect">
            <a:avLst/>
          </a:prstGeom>
        </p:spPr>
      </p:pic>
      <p:sp>
        <p:nvSpPr>
          <p:cNvPr id="14378" name="Rectangle 1437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82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53" name="Rectangle 1845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55" name="Freeform: Shape 18454">
            <a:extLst>
              <a:ext uri="{FF2B5EF4-FFF2-40B4-BE49-F238E27FC236}">
                <a16:creationId xmlns:a16="http://schemas.microsoft.com/office/drawing/2014/main" id="{FBCF16F5-E0AF-4144-B7AF-BDDCDF8D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Freeform: Shape 18456">
            <a:extLst>
              <a:ext uri="{FF2B5EF4-FFF2-40B4-BE49-F238E27FC236}">
                <a16:creationId xmlns:a16="http://schemas.microsoft.com/office/drawing/2014/main" id="{7085843F-A255-4AE2-BD1C-10954E1A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918980" cy="6858000"/>
          </a:xfrm>
          <a:custGeom>
            <a:avLst/>
            <a:gdLst>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91493 w 7918980"/>
              <a:gd name="connsiteY69" fmla="*/ 1969445 h 6858000"/>
              <a:gd name="connsiteX70" fmla="*/ 6949577 w 7918980"/>
              <a:gd name="connsiteY70" fmla="*/ 2024270 h 6858000"/>
              <a:gd name="connsiteX71" fmla="*/ 6942508 w 7918980"/>
              <a:gd name="connsiteY71" fmla="*/ 2107942 h 6858000"/>
              <a:gd name="connsiteX72" fmla="*/ 6933336 w 7918980"/>
              <a:gd name="connsiteY72" fmla="*/ 2193455 h 6858000"/>
              <a:gd name="connsiteX73" fmla="*/ 6927972 w 7918980"/>
              <a:gd name="connsiteY73" fmla="*/ 2260088 h 6858000"/>
              <a:gd name="connsiteX74" fmla="*/ 6909058 w 7918980"/>
              <a:gd name="connsiteY74" fmla="*/ 2296008 h 6858000"/>
              <a:gd name="connsiteX75" fmla="*/ 6901810 w 7918980"/>
              <a:gd name="connsiteY75" fmla="*/ 2305564 h 6858000"/>
              <a:gd name="connsiteX76" fmla="*/ 6904482 w 7918980"/>
              <a:gd name="connsiteY76" fmla="*/ 2320214 h 6858000"/>
              <a:gd name="connsiteX77" fmla="*/ 6891885 w 7918980"/>
              <a:gd name="connsiteY77" fmla="*/ 2417011 h 6858000"/>
              <a:gd name="connsiteX78" fmla="*/ 6884970 w 7918980"/>
              <a:gd name="connsiteY78" fmla="*/ 2454207 h 6858000"/>
              <a:gd name="connsiteX79" fmla="*/ 6882954 w 7918980"/>
              <a:gd name="connsiteY79" fmla="*/ 2487203 h 6858000"/>
              <a:gd name="connsiteX80" fmla="*/ 6871484 w 7918980"/>
              <a:gd name="connsiteY80" fmla="*/ 2512282 h 6858000"/>
              <a:gd name="connsiteX81" fmla="*/ 6872496 w 7918980"/>
              <a:gd name="connsiteY81" fmla="*/ 2514318 h 6858000"/>
              <a:gd name="connsiteX82" fmla="*/ 6898111 w 7918980"/>
              <a:gd name="connsiteY82" fmla="*/ 2574334 h 6858000"/>
              <a:gd name="connsiteX83" fmla="*/ 6897017 w 7918980"/>
              <a:gd name="connsiteY83" fmla="*/ 2579877 h 6858000"/>
              <a:gd name="connsiteX84" fmla="*/ 6897171 w 7918980"/>
              <a:gd name="connsiteY84" fmla="*/ 2608928 h 6858000"/>
              <a:gd name="connsiteX85" fmla="*/ 6896584 w 7918980"/>
              <a:gd name="connsiteY85" fmla="*/ 2613111 h 6858000"/>
              <a:gd name="connsiteX86" fmla="*/ 6888164 w 7918980"/>
              <a:gd name="connsiteY86" fmla="*/ 2621996 h 6858000"/>
              <a:gd name="connsiteX87" fmla="*/ 6890652 w 7918980"/>
              <a:gd name="connsiteY87" fmla="*/ 2634265 h 6858000"/>
              <a:gd name="connsiteX88" fmla="*/ 6882034 w 7918980"/>
              <a:gd name="connsiteY88" fmla="*/ 2647237 h 6858000"/>
              <a:gd name="connsiteX89" fmla="*/ 6888195 w 7918980"/>
              <a:gd name="connsiteY89" fmla="*/ 2650786 h 6858000"/>
              <a:gd name="connsiteX90" fmla="*/ 6894052 w 7918980"/>
              <a:gd name="connsiteY90" fmla="*/ 2661993 h 6858000"/>
              <a:gd name="connsiteX91" fmla="*/ 6885953 w 7918980"/>
              <a:gd name="connsiteY91" fmla="*/ 2670949 h 6858000"/>
              <a:gd name="connsiteX92" fmla="*/ 6880156 w 7918980"/>
              <a:gd name="connsiteY92" fmla="*/ 2690255 h 6858000"/>
              <a:gd name="connsiteX93" fmla="*/ 6881009 w 7918980"/>
              <a:gd name="connsiteY93" fmla="*/ 2695683 h 6858000"/>
              <a:gd name="connsiteX94" fmla="*/ 6870001 w 7918980"/>
              <a:gd name="connsiteY94" fmla="*/ 2713964 h 6858000"/>
              <a:gd name="connsiteX95" fmla="*/ 6864441 w 7918980"/>
              <a:gd name="connsiteY95" fmla="*/ 2730175 h 6858000"/>
              <a:gd name="connsiteX96" fmla="*/ 6875107 w 7918980"/>
              <a:gd name="connsiteY96" fmla="*/ 2763497 h 6858000"/>
              <a:gd name="connsiteX97" fmla="*/ 6837349 w 7918980"/>
              <a:gd name="connsiteY97" fmla="*/ 3051539 h 6858000"/>
              <a:gd name="connsiteX98" fmla="*/ 6835698 w 7918980"/>
              <a:gd name="connsiteY98" fmla="*/ 3060333 h 6858000"/>
              <a:gd name="connsiteX99" fmla="*/ 6837785 w 7918980"/>
              <a:gd name="connsiteY99" fmla="*/ 3065434 h 6858000"/>
              <a:gd name="connsiteX100" fmla="*/ 6834476 w 7918980"/>
              <a:gd name="connsiteY100" fmla="*/ 3066836 h 6858000"/>
              <a:gd name="connsiteX101" fmla="*/ 6831096 w 7918980"/>
              <a:gd name="connsiteY101" fmla="*/ 3084834 h 6858000"/>
              <a:gd name="connsiteX102" fmla="*/ 6831305 w 7918980"/>
              <a:gd name="connsiteY102" fmla="*/ 3097259 h 6858000"/>
              <a:gd name="connsiteX103" fmla="*/ 6828050 w 7918980"/>
              <a:gd name="connsiteY103" fmla="*/ 3101053 h 6858000"/>
              <a:gd name="connsiteX104" fmla="*/ 6827093 w 7918980"/>
              <a:gd name="connsiteY104" fmla="*/ 3106151 h 6858000"/>
              <a:gd name="connsiteX105" fmla="*/ 6833251 w 7918980"/>
              <a:gd name="connsiteY105" fmla="*/ 3116747 h 6858000"/>
              <a:gd name="connsiteX106" fmla="*/ 6825921 w 7918980"/>
              <a:gd name="connsiteY106" fmla="*/ 3151828 h 6858000"/>
              <a:gd name="connsiteX107" fmla="*/ 6825863 w 7918980"/>
              <a:gd name="connsiteY107" fmla="*/ 3180546 h 6858000"/>
              <a:gd name="connsiteX108" fmla="*/ 6839691 w 7918980"/>
              <a:gd name="connsiteY108" fmla="*/ 3258677 h 6858000"/>
              <a:gd name="connsiteX109" fmla="*/ 6840898 w 7918980"/>
              <a:gd name="connsiteY109" fmla="*/ 3262610 h 6858000"/>
              <a:gd name="connsiteX110" fmla="*/ 6834652 w 7918980"/>
              <a:gd name="connsiteY110" fmla="*/ 3277179 h 6858000"/>
              <a:gd name="connsiteX111" fmla="*/ 6832324 w 7918980"/>
              <a:gd name="connsiteY111" fmla="*/ 3278130 h 6858000"/>
              <a:gd name="connsiteX112" fmla="*/ 6849750 w 7918980"/>
              <a:gd name="connsiteY112" fmla="*/ 3325671 h 6858000"/>
              <a:gd name="connsiteX113" fmla="*/ 6847551 w 7918980"/>
              <a:gd name="connsiteY113" fmla="*/ 3332072 h 6858000"/>
              <a:gd name="connsiteX114" fmla="*/ 6864685 w 7918980"/>
              <a:gd name="connsiteY114" fmla="*/ 3362948 h 6858000"/>
              <a:gd name="connsiteX115" fmla="*/ 6870457 w 7918980"/>
              <a:gd name="connsiteY115" fmla="*/ 3378959 h 6858000"/>
              <a:gd name="connsiteX116" fmla="*/ 6883738 w 7918980"/>
              <a:gd name="connsiteY116" fmla="*/ 3407057 h 6858000"/>
              <a:gd name="connsiteX117" fmla="*/ 6881948 w 7918980"/>
              <a:gd name="connsiteY117" fmla="*/ 3409825 h 6858000"/>
              <a:gd name="connsiteX118" fmla="*/ 6885647 w 7918980"/>
              <a:gd name="connsiteY118" fmla="*/ 3415218 h 6858000"/>
              <a:gd name="connsiteX119" fmla="*/ 6883908 w 7918980"/>
              <a:gd name="connsiteY119" fmla="*/ 3419880 h 6858000"/>
              <a:gd name="connsiteX120" fmla="*/ 6885903 w 7918980"/>
              <a:gd name="connsiteY120" fmla="*/ 3424545 h 6858000"/>
              <a:gd name="connsiteX121" fmla="*/ 6887603 w 7918980"/>
              <a:gd name="connsiteY121" fmla="*/ 3476412 h 6858000"/>
              <a:gd name="connsiteX122" fmla="*/ 6892664 w 7918980"/>
              <a:gd name="connsiteY122" fmla="*/ 3486850 h 6858000"/>
              <a:gd name="connsiteX123" fmla="*/ 6886319 w 7918980"/>
              <a:gd name="connsiteY123" fmla="*/ 3496391 h 6858000"/>
              <a:gd name="connsiteX124" fmla="*/ 6893119 w 7918980"/>
              <a:gd name="connsiteY124" fmla="*/ 3531201 h 6858000"/>
              <a:gd name="connsiteX125" fmla="*/ 6902876 w 7918980"/>
              <a:gd name="connsiteY125" fmla="*/ 3542019 h 6858000"/>
              <a:gd name="connsiteX126" fmla="*/ 6910520 w 7918980"/>
              <a:gd name="connsiteY126" fmla="*/ 3552249 h 6858000"/>
              <a:gd name="connsiteX127" fmla="*/ 6910882 w 7918980"/>
              <a:gd name="connsiteY127" fmla="*/ 3553678 h 6858000"/>
              <a:gd name="connsiteX128" fmla="*/ 6914489 w 7918980"/>
              <a:gd name="connsiteY128" fmla="*/ 3568021 h 6858000"/>
              <a:gd name="connsiteX129" fmla="*/ 6914914 w 7918980"/>
              <a:gd name="connsiteY129" fmla="*/ 3569719 h 6858000"/>
              <a:gd name="connsiteX130" fmla="*/ 6912342 w 7918980"/>
              <a:gd name="connsiteY130" fmla="*/ 3586412 h 6858000"/>
              <a:gd name="connsiteX131" fmla="*/ 6915338 w 7918980"/>
              <a:gd name="connsiteY131" fmla="*/ 3597336 h 6858000"/>
              <a:gd name="connsiteX132" fmla="*/ 6907234 w 7918980"/>
              <a:gd name="connsiteY132" fmla="*/ 3606007 h 6858000"/>
              <a:gd name="connsiteX133" fmla="*/ 6907261 w 7918980"/>
              <a:gd name="connsiteY133" fmla="*/ 3641228 h 6858000"/>
              <a:gd name="connsiteX134" fmla="*/ 6914828 w 7918980"/>
              <a:gd name="connsiteY134" fmla="*/ 3653088 h 6858000"/>
              <a:gd name="connsiteX135" fmla="*/ 6920416 w 7918980"/>
              <a:gd name="connsiteY135" fmla="*/ 3664114 h 6858000"/>
              <a:gd name="connsiteX136" fmla="*/ 6920498 w 7918980"/>
              <a:gd name="connsiteY136" fmla="*/ 3665569 h 6858000"/>
              <a:gd name="connsiteX137" fmla="*/ 6922809 w 7918980"/>
              <a:gd name="connsiteY137" fmla="*/ 3707357 h 6858000"/>
              <a:gd name="connsiteX138" fmla="*/ 6937676 w 7918980"/>
              <a:gd name="connsiteY138" fmla="*/ 3778166 h 6858000"/>
              <a:gd name="connsiteX139" fmla="*/ 6958359 w 7918980"/>
              <a:gd name="connsiteY139" fmla="*/ 3878222 h 6858000"/>
              <a:gd name="connsiteX140" fmla="*/ 6953118 w 7918980"/>
              <a:gd name="connsiteY140" fmla="*/ 4048117 h 6858000"/>
              <a:gd name="connsiteX141" fmla="*/ 6913020 w 7918980"/>
              <a:gd name="connsiteY141" fmla="*/ 4219510 h 6858000"/>
              <a:gd name="connsiteX142" fmla="*/ 6915792 w 7918980"/>
              <a:gd name="connsiteY142" fmla="*/ 4411258 h 6858000"/>
              <a:gd name="connsiteX143" fmla="*/ 6907579 w 7918980"/>
              <a:gd name="connsiteY143" fmla="*/ 4488531 h 6858000"/>
              <a:gd name="connsiteX144" fmla="*/ 6907052 w 7918980"/>
              <a:gd name="connsiteY144" fmla="*/ 4539168 h 6858000"/>
              <a:gd name="connsiteX145" fmla="*/ 6891916 w 7918980"/>
              <a:gd name="connsiteY145" fmla="*/ 4625153 h 6858000"/>
              <a:gd name="connsiteX146" fmla="*/ 6882094 w 7918980"/>
              <a:gd name="connsiteY146" fmla="*/ 4733115 h 6858000"/>
              <a:gd name="connsiteX147" fmla="*/ 6860189 w 7918980"/>
              <a:gd name="connsiteY147" fmla="*/ 4844323 h 6858000"/>
              <a:gd name="connsiteX148" fmla="*/ 6843618 w 7918980"/>
              <a:gd name="connsiteY148" fmla="*/ 4877992 h 6858000"/>
              <a:gd name="connsiteX149" fmla="*/ 6829393 w 7918980"/>
              <a:gd name="connsiteY149" fmla="*/ 4925805 h 6858000"/>
              <a:gd name="connsiteX150" fmla="*/ 6794017 w 7918980"/>
              <a:gd name="connsiteY150" fmla="*/ 5009272 h 6858000"/>
              <a:gd name="connsiteX151" fmla="*/ 6786085 w 7918980"/>
              <a:gd name="connsiteY151" fmla="*/ 5111369 h 6858000"/>
              <a:gd name="connsiteX152" fmla="*/ 6799321 w 7918980"/>
              <a:gd name="connsiteY152" fmla="*/ 5210876 h 6858000"/>
              <a:gd name="connsiteX153" fmla="*/ 6803597 w 7918980"/>
              <a:gd name="connsiteY153" fmla="*/ 5269726 h 6858000"/>
              <a:gd name="connsiteX154" fmla="*/ 6820713 w 7918980"/>
              <a:gd name="connsiteY154" fmla="*/ 5464225 h 6858000"/>
              <a:gd name="connsiteX155" fmla="*/ 6824380 w 7918980"/>
              <a:gd name="connsiteY155" fmla="*/ 5594585 h 6858000"/>
              <a:gd name="connsiteX156" fmla="*/ 6806680 w 7918980"/>
              <a:gd name="connsiteY156" fmla="*/ 5667896 h 6858000"/>
              <a:gd name="connsiteX157" fmla="*/ 6791486 w 7918980"/>
              <a:gd name="connsiteY157" fmla="*/ 5769225 h 6858000"/>
              <a:gd name="connsiteX158" fmla="*/ 6792745 w 7918980"/>
              <a:gd name="connsiteY158" fmla="*/ 5823324 h 6858000"/>
              <a:gd name="connsiteX159" fmla="*/ 6789109 w 7918980"/>
              <a:gd name="connsiteY159" fmla="*/ 5862699 h 6858000"/>
              <a:gd name="connsiteX160" fmla="*/ 6793675 w 7918980"/>
              <a:gd name="connsiteY160" fmla="*/ 5906467 h 6858000"/>
              <a:gd name="connsiteX161" fmla="*/ 6814548 w 7918980"/>
              <a:gd name="connsiteY161" fmla="*/ 5939847 h 6858000"/>
              <a:gd name="connsiteX162" fmla="*/ 6809795 w 7918980"/>
              <a:gd name="connsiteY162" fmla="*/ 5973994 h 6858000"/>
              <a:gd name="connsiteX163" fmla="*/ 6810756 w 7918980"/>
              <a:gd name="connsiteY163" fmla="*/ 6089693 h 6858000"/>
              <a:gd name="connsiteX164" fmla="*/ 6814601 w 7918980"/>
              <a:gd name="connsiteY164" fmla="*/ 6224938 h 6858000"/>
              <a:gd name="connsiteX165" fmla="*/ 6840137 w 7918980"/>
              <a:gd name="connsiteY165" fmla="*/ 6370251 h 6858000"/>
              <a:gd name="connsiteX166" fmla="*/ 6863777 w 7918980"/>
              <a:gd name="connsiteY166" fmla="*/ 6541313 h 6858000"/>
              <a:gd name="connsiteX167" fmla="*/ 6868355 w 7918980"/>
              <a:gd name="connsiteY167" fmla="*/ 6640957 h 6858000"/>
              <a:gd name="connsiteX168" fmla="*/ 6881422 w 7918980"/>
              <a:gd name="connsiteY168" fmla="*/ 6705297 h 6858000"/>
              <a:gd name="connsiteX169" fmla="*/ 6894105 w 7918980"/>
              <a:gd name="connsiteY169" fmla="*/ 6759582 h 6858000"/>
              <a:gd name="connsiteX170" fmla="*/ 6892152 w 7918980"/>
              <a:gd name="connsiteY170" fmla="*/ 6817746 h 6858000"/>
              <a:gd name="connsiteX171" fmla="*/ 6895302 w 7918980"/>
              <a:gd name="connsiteY171" fmla="*/ 6843646 h 6858000"/>
              <a:gd name="connsiteX172" fmla="*/ 6914368 w 7918980"/>
              <a:gd name="connsiteY172" fmla="*/ 6857998 h 6858000"/>
              <a:gd name="connsiteX173" fmla="*/ 7549620 w 7918980"/>
              <a:gd name="connsiteY173" fmla="*/ 6857998 h 6858000"/>
              <a:gd name="connsiteX174" fmla="*/ 7918980 w 7918980"/>
              <a:gd name="connsiteY174" fmla="*/ 6857998 h 6858000"/>
              <a:gd name="connsiteX175" fmla="*/ 7918980 w 7918980"/>
              <a:gd name="connsiteY175" fmla="*/ 6858000 h 6858000"/>
              <a:gd name="connsiteX176" fmla="*/ 7549620 w 7918980"/>
              <a:gd name="connsiteY176" fmla="*/ 6858000 h 6858000"/>
              <a:gd name="connsiteX177" fmla="*/ 6658851 w 7918980"/>
              <a:gd name="connsiteY177" fmla="*/ 6858000 h 6858000"/>
              <a:gd name="connsiteX178" fmla="*/ 2092387 w 7918980"/>
              <a:gd name="connsiteY178" fmla="*/ 6858000 h 6858000"/>
              <a:gd name="connsiteX179" fmla="*/ 1822980 w 7918980"/>
              <a:gd name="connsiteY179" fmla="*/ 6858000 h 6858000"/>
              <a:gd name="connsiteX180" fmla="*/ 727500 w 7918980"/>
              <a:gd name="connsiteY180" fmla="*/ 6858000 h 6858000"/>
              <a:gd name="connsiteX181" fmla="*/ 504457 w 7918980"/>
              <a:gd name="connsiteY181" fmla="*/ 6858000 h 6858000"/>
              <a:gd name="connsiteX182" fmla="*/ 0 w 7918980"/>
              <a:gd name="connsiteY182" fmla="*/ 685800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95756 w 7918980"/>
              <a:gd name="connsiteY68" fmla="*/ 1961162 h 6858000"/>
              <a:gd name="connsiteX69" fmla="*/ 6949577 w 7918980"/>
              <a:gd name="connsiteY69" fmla="*/ 2024270 h 6858000"/>
              <a:gd name="connsiteX70" fmla="*/ 6942508 w 7918980"/>
              <a:gd name="connsiteY70" fmla="*/ 2107942 h 6858000"/>
              <a:gd name="connsiteX71" fmla="*/ 6933336 w 7918980"/>
              <a:gd name="connsiteY71" fmla="*/ 2193455 h 6858000"/>
              <a:gd name="connsiteX72" fmla="*/ 6927972 w 7918980"/>
              <a:gd name="connsiteY72" fmla="*/ 2260088 h 6858000"/>
              <a:gd name="connsiteX73" fmla="*/ 6909058 w 7918980"/>
              <a:gd name="connsiteY73" fmla="*/ 2296008 h 6858000"/>
              <a:gd name="connsiteX74" fmla="*/ 6901810 w 7918980"/>
              <a:gd name="connsiteY74" fmla="*/ 2305564 h 6858000"/>
              <a:gd name="connsiteX75" fmla="*/ 6904482 w 7918980"/>
              <a:gd name="connsiteY75" fmla="*/ 2320214 h 6858000"/>
              <a:gd name="connsiteX76" fmla="*/ 6891885 w 7918980"/>
              <a:gd name="connsiteY76" fmla="*/ 2417011 h 6858000"/>
              <a:gd name="connsiteX77" fmla="*/ 6884970 w 7918980"/>
              <a:gd name="connsiteY77" fmla="*/ 2454207 h 6858000"/>
              <a:gd name="connsiteX78" fmla="*/ 6882954 w 7918980"/>
              <a:gd name="connsiteY78" fmla="*/ 2487203 h 6858000"/>
              <a:gd name="connsiteX79" fmla="*/ 6871484 w 7918980"/>
              <a:gd name="connsiteY79" fmla="*/ 2512282 h 6858000"/>
              <a:gd name="connsiteX80" fmla="*/ 6872496 w 7918980"/>
              <a:gd name="connsiteY80" fmla="*/ 2514318 h 6858000"/>
              <a:gd name="connsiteX81" fmla="*/ 6898111 w 7918980"/>
              <a:gd name="connsiteY81" fmla="*/ 2574334 h 6858000"/>
              <a:gd name="connsiteX82" fmla="*/ 6897017 w 7918980"/>
              <a:gd name="connsiteY82" fmla="*/ 2579877 h 6858000"/>
              <a:gd name="connsiteX83" fmla="*/ 6897171 w 7918980"/>
              <a:gd name="connsiteY83" fmla="*/ 2608928 h 6858000"/>
              <a:gd name="connsiteX84" fmla="*/ 6896584 w 7918980"/>
              <a:gd name="connsiteY84" fmla="*/ 2613111 h 6858000"/>
              <a:gd name="connsiteX85" fmla="*/ 6888164 w 7918980"/>
              <a:gd name="connsiteY85" fmla="*/ 2621996 h 6858000"/>
              <a:gd name="connsiteX86" fmla="*/ 6890652 w 7918980"/>
              <a:gd name="connsiteY86" fmla="*/ 2634265 h 6858000"/>
              <a:gd name="connsiteX87" fmla="*/ 6882034 w 7918980"/>
              <a:gd name="connsiteY87" fmla="*/ 2647237 h 6858000"/>
              <a:gd name="connsiteX88" fmla="*/ 6888195 w 7918980"/>
              <a:gd name="connsiteY88" fmla="*/ 2650786 h 6858000"/>
              <a:gd name="connsiteX89" fmla="*/ 6894052 w 7918980"/>
              <a:gd name="connsiteY89" fmla="*/ 2661993 h 6858000"/>
              <a:gd name="connsiteX90" fmla="*/ 6885953 w 7918980"/>
              <a:gd name="connsiteY90" fmla="*/ 2670949 h 6858000"/>
              <a:gd name="connsiteX91" fmla="*/ 6880156 w 7918980"/>
              <a:gd name="connsiteY91" fmla="*/ 2690255 h 6858000"/>
              <a:gd name="connsiteX92" fmla="*/ 6881009 w 7918980"/>
              <a:gd name="connsiteY92" fmla="*/ 2695683 h 6858000"/>
              <a:gd name="connsiteX93" fmla="*/ 6870001 w 7918980"/>
              <a:gd name="connsiteY93" fmla="*/ 2713964 h 6858000"/>
              <a:gd name="connsiteX94" fmla="*/ 6864441 w 7918980"/>
              <a:gd name="connsiteY94" fmla="*/ 2730175 h 6858000"/>
              <a:gd name="connsiteX95" fmla="*/ 6875107 w 7918980"/>
              <a:gd name="connsiteY95" fmla="*/ 2763497 h 6858000"/>
              <a:gd name="connsiteX96" fmla="*/ 6837349 w 7918980"/>
              <a:gd name="connsiteY96" fmla="*/ 3051539 h 6858000"/>
              <a:gd name="connsiteX97" fmla="*/ 6835698 w 7918980"/>
              <a:gd name="connsiteY97" fmla="*/ 3060333 h 6858000"/>
              <a:gd name="connsiteX98" fmla="*/ 6837785 w 7918980"/>
              <a:gd name="connsiteY98" fmla="*/ 3065434 h 6858000"/>
              <a:gd name="connsiteX99" fmla="*/ 6834476 w 7918980"/>
              <a:gd name="connsiteY99" fmla="*/ 3066836 h 6858000"/>
              <a:gd name="connsiteX100" fmla="*/ 6831096 w 7918980"/>
              <a:gd name="connsiteY100" fmla="*/ 3084834 h 6858000"/>
              <a:gd name="connsiteX101" fmla="*/ 6831305 w 7918980"/>
              <a:gd name="connsiteY101" fmla="*/ 3097259 h 6858000"/>
              <a:gd name="connsiteX102" fmla="*/ 6828050 w 7918980"/>
              <a:gd name="connsiteY102" fmla="*/ 3101053 h 6858000"/>
              <a:gd name="connsiteX103" fmla="*/ 6827093 w 7918980"/>
              <a:gd name="connsiteY103" fmla="*/ 3106151 h 6858000"/>
              <a:gd name="connsiteX104" fmla="*/ 6833251 w 7918980"/>
              <a:gd name="connsiteY104" fmla="*/ 3116747 h 6858000"/>
              <a:gd name="connsiteX105" fmla="*/ 6825921 w 7918980"/>
              <a:gd name="connsiteY105" fmla="*/ 3151828 h 6858000"/>
              <a:gd name="connsiteX106" fmla="*/ 6825863 w 7918980"/>
              <a:gd name="connsiteY106" fmla="*/ 3180546 h 6858000"/>
              <a:gd name="connsiteX107" fmla="*/ 6839691 w 7918980"/>
              <a:gd name="connsiteY107" fmla="*/ 3258677 h 6858000"/>
              <a:gd name="connsiteX108" fmla="*/ 6840898 w 7918980"/>
              <a:gd name="connsiteY108" fmla="*/ 3262610 h 6858000"/>
              <a:gd name="connsiteX109" fmla="*/ 6834652 w 7918980"/>
              <a:gd name="connsiteY109" fmla="*/ 3277179 h 6858000"/>
              <a:gd name="connsiteX110" fmla="*/ 6832324 w 7918980"/>
              <a:gd name="connsiteY110" fmla="*/ 3278130 h 6858000"/>
              <a:gd name="connsiteX111" fmla="*/ 6849750 w 7918980"/>
              <a:gd name="connsiteY111" fmla="*/ 3325671 h 6858000"/>
              <a:gd name="connsiteX112" fmla="*/ 6847551 w 7918980"/>
              <a:gd name="connsiteY112" fmla="*/ 3332072 h 6858000"/>
              <a:gd name="connsiteX113" fmla="*/ 6864685 w 7918980"/>
              <a:gd name="connsiteY113" fmla="*/ 3362948 h 6858000"/>
              <a:gd name="connsiteX114" fmla="*/ 6870457 w 7918980"/>
              <a:gd name="connsiteY114" fmla="*/ 3378959 h 6858000"/>
              <a:gd name="connsiteX115" fmla="*/ 6883738 w 7918980"/>
              <a:gd name="connsiteY115" fmla="*/ 3407057 h 6858000"/>
              <a:gd name="connsiteX116" fmla="*/ 6881948 w 7918980"/>
              <a:gd name="connsiteY116" fmla="*/ 3409825 h 6858000"/>
              <a:gd name="connsiteX117" fmla="*/ 6885647 w 7918980"/>
              <a:gd name="connsiteY117" fmla="*/ 3415218 h 6858000"/>
              <a:gd name="connsiteX118" fmla="*/ 6883908 w 7918980"/>
              <a:gd name="connsiteY118" fmla="*/ 3419880 h 6858000"/>
              <a:gd name="connsiteX119" fmla="*/ 6885903 w 7918980"/>
              <a:gd name="connsiteY119" fmla="*/ 3424545 h 6858000"/>
              <a:gd name="connsiteX120" fmla="*/ 6887603 w 7918980"/>
              <a:gd name="connsiteY120" fmla="*/ 3476412 h 6858000"/>
              <a:gd name="connsiteX121" fmla="*/ 6892664 w 7918980"/>
              <a:gd name="connsiteY121" fmla="*/ 3486850 h 6858000"/>
              <a:gd name="connsiteX122" fmla="*/ 6886319 w 7918980"/>
              <a:gd name="connsiteY122" fmla="*/ 3496391 h 6858000"/>
              <a:gd name="connsiteX123" fmla="*/ 6893119 w 7918980"/>
              <a:gd name="connsiteY123" fmla="*/ 3531201 h 6858000"/>
              <a:gd name="connsiteX124" fmla="*/ 6902876 w 7918980"/>
              <a:gd name="connsiteY124" fmla="*/ 3542019 h 6858000"/>
              <a:gd name="connsiteX125" fmla="*/ 6910520 w 7918980"/>
              <a:gd name="connsiteY125" fmla="*/ 3552249 h 6858000"/>
              <a:gd name="connsiteX126" fmla="*/ 6910882 w 7918980"/>
              <a:gd name="connsiteY126" fmla="*/ 3553678 h 6858000"/>
              <a:gd name="connsiteX127" fmla="*/ 6914489 w 7918980"/>
              <a:gd name="connsiteY127" fmla="*/ 3568021 h 6858000"/>
              <a:gd name="connsiteX128" fmla="*/ 6914914 w 7918980"/>
              <a:gd name="connsiteY128" fmla="*/ 3569719 h 6858000"/>
              <a:gd name="connsiteX129" fmla="*/ 6912342 w 7918980"/>
              <a:gd name="connsiteY129" fmla="*/ 3586412 h 6858000"/>
              <a:gd name="connsiteX130" fmla="*/ 6915338 w 7918980"/>
              <a:gd name="connsiteY130" fmla="*/ 3597336 h 6858000"/>
              <a:gd name="connsiteX131" fmla="*/ 6907234 w 7918980"/>
              <a:gd name="connsiteY131" fmla="*/ 3606007 h 6858000"/>
              <a:gd name="connsiteX132" fmla="*/ 6907261 w 7918980"/>
              <a:gd name="connsiteY132" fmla="*/ 3641228 h 6858000"/>
              <a:gd name="connsiteX133" fmla="*/ 6914828 w 7918980"/>
              <a:gd name="connsiteY133" fmla="*/ 3653088 h 6858000"/>
              <a:gd name="connsiteX134" fmla="*/ 6920416 w 7918980"/>
              <a:gd name="connsiteY134" fmla="*/ 3664114 h 6858000"/>
              <a:gd name="connsiteX135" fmla="*/ 6920498 w 7918980"/>
              <a:gd name="connsiteY135" fmla="*/ 3665569 h 6858000"/>
              <a:gd name="connsiteX136" fmla="*/ 6922809 w 7918980"/>
              <a:gd name="connsiteY136" fmla="*/ 3707357 h 6858000"/>
              <a:gd name="connsiteX137" fmla="*/ 6937676 w 7918980"/>
              <a:gd name="connsiteY137" fmla="*/ 3778166 h 6858000"/>
              <a:gd name="connsiteX138" fmla="*/ 6958359 w 7918980"/>
              <a:gd name="connsiteY138" fmla="*/ 3878222 h 6858000"/>
              <a:gd name="connsiteX139" fmla="*/ 6953118 w 7918980"/>
              <a:gd name="connsiteY139" fmla="*/ 4048117 h 6858000"/>
              <a:gd name="connsiteX140" fmla="*/ 6913020 w 7918980"/>
              <a:gd name="connsiteY140" fmla="*/ 4219510 h 6858000"/>
              <a:gd name="connsiteX141" fmla="*/ 6915792 w 7918980"/>
              <a:gd name="connsiteY141" fmla="*/ 4411258 h 6858000"/>
              <a:gd name="connsiteX142" fmla="*/ 6907579 w 7918980"/>
              <a:gd name="connsiteY142" fmla="*/ 4488531 h 6858000"/>
              <a:gd name="connsiteX143" fmla="*/ 6907052 w 7918980"/>
              <a:gd name="connsiteY143" fmla="*/ 4539168 h 6858000"/>
              <a:gd name="connsiteX144" fmla="*/ 6891916 w 7918980"/>
              <a:gd name="connsiteY144" fmla="*/ 4625153 h 6858000"/>
              <a:gd name="connsiteX145" fmla="*/ 6882094 w 7918980"/>
              <a:gd name="connsiteY145" fmla="*/ 4733115 h 6858000"/>
              <a:gd name="connsiteX146" fmla="*/ 6860189 w 7918980"/>
              <a:gd name="connsiteY146" fmla="*/ 4844323 h 6858000"/>
              <a:gd name="connsiteX147" fmla="*/ 6843618 w 7918980"/>
              <a:gd name="connsiteY147" fmla="*/ 4877992 h 6858000"/>
              <a:gd name="connsiteX148" fmla="*/ 6829393 w 7918980"/>
              <a:gd name="connsiteY148" fmla="*/ 4925805 h 6858000"/>
              <a:gd name="connsiteX149" fmla="*/ 6794017 w 7918980"/>
              <a:gd name="connsiteY149" fmla="*/ 5009272 h 6858000"/>
              <a:gd name="connsiteX150" fmla="*/ 6786085 w 7918980"/>
              <a:gd name="connsiteY150" fmla="*/ 5111369 h 6858000"/>
              <a:gd name="connsiteX151" fmla="*/ 6799321 w 7918980"/>
              <a:gd name="connsiteY151" fmla="*/ 5210876 h 6858000"/>
              <a:gd name="connsiteX152" fmla="*/ 6803597 w 7918980"/>
              <a:gd name="connsiteY152" fmla="*/ 5269726 h 6858000"/>
              <a:gd name="connsiteX153" fmla="*/ 6820713 w 7918980"/>
              <a:gd name="connsiteY153" fmla="*/ 5464225 h 6858000"/>
              <a:gd name="connsiteX154" fmla="*/ 6824380 w 7918980"/>
              <a:gd name="connsiteY154" fmla="*/ 5594585 h 6858000"/>
              <a:gd name="connsiteX155" fmla="*/ 6806680 w 7918980"/>
              <a:gd name="connsiteY155" fmla="*/ 5667896 h 6858000"/>
              <a:gd name="connsiteX156" fmla="*/ 6791486 w 7918980"/>
              <a:gd name="connsiteY156" fmla="*/ 5769225 h 6858000"/>
              <a:gd name="connsiteX157" fmla="*/ 6792745 w 7918980"/>
              <a:gd name="connsiteY157" fmla="*/ 5823324 h 6858000"/>
              <a:gd name="connsiteX158" fmla="*/ 6789109 w 7918980"/>
              <a:gd name="connsiteY158" fmla="*/ 5862699 h 6858000"/>
              <a:gd name="connsiteX159" fmla="*/ 6793675 w 7918980"/>
              <a:gd name="connsiteY159" fmla="*/ 5906467 h 6858000"/>
              <a:gd name="connsiteX160" fmla="*/ 6814548 w 7918980"/>
              <a:gd name="connsiteY160" fmla="*/ 5939847 h 6858000"/>
              <a:gd name="connsiteX161" fmla="*/ 6809795 w 7918980"/>
              <a:gd name="connsiteY161" fmla="*/ 5973994 h 6858000"/>
              <a:gd name="connsiteX162" fmla="*/ 6810756 w 7918980"/>
              <a:gd name="connsiteY162" fmla="*/ 6089693 h 6858000"/>
              <a:gd name="connsiteX163" fmla="*/ 6814601 w 7918980"/>
              <a:gd name="connsiteY163" fmla="*/ 6224938 h 6858000"/>
              <a:gd name="connsiteX164" fmla="*/ 6840137 w 7918980"/>
              <a:gd name="connsiteY164" fmla="*/ 6370251 h 6858000"/>
              <a:gd name="connsiteX165" fmla="*/ 6863777 w 7918980"/>
              <a:gd name="connsiteY165" fmla="*/ 6541313 h 6858000"/>
              <a:gd name="connsiteX166" fmla="*/ 6868355 w 7918980"/>
              <a:gd name="connsiteY166" fmla="*/ 6640957 h 6858000"/>
              <a:gd name="connsiteX167" fmla="*/ 6881422 w 7918980"/>
              <a:gd name="connsiteY167" fmla="*/ 6705297 h 6858000"/>
              <a:gd name="connsiteX168" fmla="*/ 6894105 w 7918980"/>
              <a:gd name="connsiteY168" fmla="*/ 6759582 h 6858000"/>
              <a:gd name="connsiteX169" fmla="*/ 6892152 w 7918980"/>
              <a:gd name="connsiteY169" fmla="*/ 6817746 h 6858000"/>
              <a:gd name="connsiteX170" fmla="*/ 6895302 w 7918980"/>
              <a:gd name="connsiteY170" fmla="*/ 6843646 h 6858000"/>
              <a:gd name="connsiteX171" fmla="*/ 6914368 w 7918980"/>
              <a:gd name="connsiteY171" fmla="*/ 6857998 h 6858000"/>
              <a:gd name="connsiteX172" fmla="*/ 7549620 w 7918980"/>
              <a:gd name="connsiteY172" fmla="*/ 6857998 h 6858000"/>
              <a:gd name="connsiteX173" fmla="*/ 7918980 w 7918980"/>
              <a:gd name="connsiteY173" fmla="*/ 6857998 h 6858000"/>
              <a:gd name="connsiteX174" fmla="*/ 7918980 w 7918980"/>
              <a:gd name="connsiteY174" fmla="*/ 6858000 h 6858000"/>
              <a:gd name="connsiteX175" fmla="*/ 7549620 w 7918980"/>
              <a:gd name="connsiteY175" fmla="*/ 6858000 h 6858000"/>
              <a:gd name="connsiteX176" fmla="*/ 6658851 w 7918980"/>
              <a:gd name="connsiteY176" fmla="*/ 6858000 h 6858000"/>
              <a:gd name="connsiteX177" fmla="*/ 2092387 w 7918980"/>
              <a:gd name="connsiteY177" fmla="*/ 6858000 h 6858000"/>
              <a:gd name="connsiteX178" fmla="*/ 1822980 w 7918980"/>
              <a:gd name="connsiteY178" fmla="*/ 6858000 h 6858000"/>
              <a:gd name="connsiteX179" fmla="*/ 727500 w 7918980"/>
              <a:gd name="connsiteY179" fmla="*/ 6858000 h 6858000"/>
              <a:gd name="connsiteX180" fmla="*/ 504457 w 7918980"/>
              <a:gd name="connsiteY180" fmla="*/ 6858000 h 6858000"/>
              <a:gd name="connsiteX181" fmla="*/ 0 w 7918980"/>
              <a:gd name="connsiteY181" fmla="*/ 6858000 h 6858000"/>
              <a:gd name="connsiteX182" fmla="*/ 0 w 7918980"/>
              <a:gd name="connsiteY182"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7007460 w 7918980"/>
              <a:gd name="connsiteY67" fmla="*/ 1945112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 name="connsiteX0" fmla="*/ 0 w 7918980"/>
              <a:gd name="connsiteY0" fmla="*/ 0 h 6858000"/>
              <a:gd name="connsiteX1" fmla="*/ 504457 w 7918980"/>
              <a:gd name="connsiteY1" fmla="*/ 0 h 6858000"/>
              <a:gd name="connsiteX2" fmla="*/ 727500 w 7918980"/>
              <a:gd name="connsiteY2" fmla="*/ 0 h 6858000"/>
              <a:gd name="connsiteX3" fmla="*/ 1822980 w 7918980"/>
              <a:gd name="connsiteY3" fmla="*/ 0 h 6858000"/>
              <a:gd name="connsiteX4" fmla="*/ 2092387 w 7918980"/>
              <a:gd name="connsiteY4" fmla="*/ 0 h 6858000"/>
              <a:gd name="connsiteX5" fmla="*/ 7076514 w 7918980"/>
              <a:gd name="connsiteY5" fmla="*/ 0 h 6858000"/>
              <a:gd name="connsiteX6" fmla="*/ 7264525 w 7918980"/>
              <a:gd name="connsiteY6" fmla="*/ 0 h 6858000"/>
              <a:gd name="connsiteX7" fmla="*/ 7390497 w 7918980"/>
              <a:gd name="connsiteY7" fmla="*/ 0 h 6858000"/>
              <a:gd name="connsiteX8" fmla="*/ 7389918 w 7918980"/>
              <a:gd name="connsiteY8" fmla="*/ 1705 h 6858000"/>
              <a:gd name="connsiteX9" fmla="*/ 7374574 w 7918980"/>
              <a:gd name="connsiteY9" fmla="*/ 17287 h 6858000"/>
              <a:gd name="connsiteX10" fmla="*/ 7368621 w 7918980"/>
              <a:gd name="connsiteY10" fmla="*/ 130336 h 6858000"/>
              <a:gd name="connsiteX11" fmla="*/ 7361269 w 7918980"/>
              <a:gd name="connsiteY11" fmla="*/ 187093 h 6858000"/>
              <a:gd name="connsiteX12" fmla="*/ 7368770 w 7918980"/>
              <a:gd name="connsiteY12" fmla="*/ 265704 h 6858000"/>
              <a:gd name="connsiteX13" fmla="*/ 7365293 w 7918980"/>
              <a:gd name="connsiteY13" fmla="*/ 354566 h 6858000"/>
              <a:gd name="connsiteX14" fmla="*/ 7347106 w 7918980"/>
              <a:gd name="connsiteY14" fmla="*/ 472000 h 6858000"/>
              <a:gd name="connsiteX15" fmla="*/ 7345150 w 7918980"/>
              <a:gd name="connsiteY15" fmla="*/ 473782 h 6858000"/>
              <a:gd name="connsiteX16" fmla="*/ 7344778 w 7918980"/>
              <a:gd name="connsiteY16" fmla="*/ 491380 h 6858000"/>
              <a:gd name="connsiteX17" fmla="*/ 7359399 w 7918980"/>
              <a:gd name="connsiteY17" fmla="*/ 531675 h 6858000"/>
              <a:gd name="connsiteX18" fmla="*/ 7356415 w 7918980"/>
              <a:gd name="connsiteY18" fmla="*/ 536015 h 6858000"/>
              <a:gd name="connsiteX19" fmla="*/ 7361068 w 7918980"/>
              <a:gd name="connsiteY19" fmla="*/ 572092 h 6858000"/>
              <a:gd name="connsiteX20" fmla="*/ 7359041 w 7918980"/>
              <a:gd name="connsiteY20" fmla="*/ 572511 h 6858000"/>
              <a:gd name="connsiteX21" fmla="*/ 7351198 w 7918980"/>
              <a:gd name="connsiteY21" fmla="*/ 582332 h 6858000"/>
              <a:gd name="connsiteX22" fmla="*/ 7340991 w 7918980"/>
              <a:gd name="connsiteY22" fmla="*/ 601285 h 6858000"/>
              <a:gd name="connsiteX23" fmla="*/ 7296154 w 7918980"/>
              <a:gd name="connsiteY23" fmla="*/ 681608 h 6858000"/>
              <a:gd name="connsiteX24" fmla="*/ 7295943 w 7918980"/>
              <a:gd name="connsiteY24" fmla="*/ 689151 h 6858000"/>
              <a:gd name="connsiteX25" fmla="*/ 7295465 w 7918980"/>
              <a:gd name="connsiteY25" fmla="*/ 689289 h 6858000"/>
              <a:gd name="connsiteX26" fmla="*/ 7294306 w 7918980"/>
              <a:gd name="connsiteY26" fmla="*/ 697222 h 6858000"/>
              <a:gd name="connsiteX27" fmla="*/ 7295144 w 7918980"/>
              <a:gd name="connsiteY27" fmla="*/ 717531 h 6858000"/>
              <a:gd name="connsiteX28" fmla="*/ 7291871 w 7918980"/>
              <a:gd name="connsiteY28" fmla="*/ 722494 h 6858000"/>
              <a:gd name="connsiteX29" fmla="*/ 7286061 w 7918980"/>
              <a:gd name="connsiteY29" fmla="*/ 724368 h 6858000"/>
              <a:gd name="connsiteX30" fmla="*/ 7269961 w 7918980"/>
              <a:gd name="connsiteY30" fmla="*/ 752692 h 6858000"/>
              <a:gd name="connsiteX31" fmla="*/ 7240170 w 7918980"/>
              <a:gd name="connsiteY31" fmla="*/ 816346 h 6858000"/>
              <a:gd name="connsiteX32" fmla="*/ 7211938 w 7918980"/>
              <a:gd name="connsiteY32" fmla="*/ 889417 h 6858000"/>
              <a:gd name="connsiteX33" fmla="*/ 7130024 w 7918980"/>
              <a:gd name="connsiteY33" fmla="*/ 1063288 h 6858000"/>
              <a:gd name="connsiteX34" fmla="*/ 7126817 w 7918980"/>
              <a:gd name="connsiteY34" fmla="*/ 1157176 h 6858000"/>
              <a:gd name="connsiteX35" fmla="*/ 7109474 w 7918980"/>
              <a:gd name="connsiteY35" fmla="*/ 1210776 h 6858000"/>
              <a:gd name="connsiteX36" fmla="*/ 7105443 w 7918980"/>
              <a:gd name="connsiteY36" fmla="*/ 1301993 h 6858000"/>
              <a:gd name="connsiteX37" fmla="*/ 7075215 w 7918980"/>
              <a:gd name="connsiteY37" fmla="*/ 1360879 h 6858000"/>
              <a:gd name="connsiteX38" fmla="*/ 7067477 w 7918980"/>
              <a:gd name="connsiteY38" fmla="*/ 1404045 h 6858000"/>
              <a:gd name="connsiteX39" fmla="*/ 7046803 w 7918980"/>
              <a:gd name="connsiteY39" fmla="*/ 1429568 h 6858000"/>
              <a:gd name="connsiteX40" fmla="*/ 7047831 w 7918980"/>
              <a:gd name="connsiteY40" fmla="*/ 1430305 h 6858000"/>
              <a:gd name="connsiteX41" fmla="*/ 7035374 w 7918980"/>
              <a:gd name="connsiteY41" fmla="*/ 1463304 h 6858000"/>
              <a:gd name="connsiteX42" fmla="*/ 7032938 w 7918980"/>
              <a:gd name="connsiteY42" fmla="*/ 1514846 h 6858000"/>
              <a:gd name="connsiteX43" fmla="*/ 7029397 w 7918980"/>
              <a:gd name="connsiteY43" fmla="*/ 1519731 h 6858000"/>
              <a:gd name="connsiteX44" fmla="*/ 7029620 w 7918980"/>
              <a:gd name="connsiteY44" fmla="*/ 1519929 h 6858000"/>
              <a:gd name="connsiteX45" fmla="*/ 7030612 w 7918980"/>
              <a:gd name="connsiteY45" fmla="*/ 1546022 h 6858000"/>
              <a:gd name="connsiteX46" fmla="*/ 7035010 w 7918980"/>
              <a:gd name="connsiteY46" fmla="*/ 1578752 h 6858000"/>
              <a:gd name="connsiteX47" fmla="*/ 7026513 w 7918980"/>
              <a:gd name="connsiteY47" fmla="*/ 1647555 h 6858000"/>
              <a:gd name="connsiteX48" fmla="*/ 7013857 w 7918980"/>
              <a:gd name="connsiteY48" fmla="*/ 1715685 h 6858000"/>
              <a:gd name="connsiteX49" fmla="*/ 7007215 w 7918980"/>
              <a:gd name="connsiteY49" fmla="*/ 1740358 h 6858000"/>
              <a:gd name="connsiteX50" fmla="*/ 7004455 w 7918980"/>
              <a:gd name="connsiteY50" fmla="*/ 1784314 h 6858000"/>
              <a:gd name="connsiteX51" fmla="*/ 7008825 w 7918980"/>
              <a:gd name="connsiteY51" fmla="*/ 1804434 h 6858000"/>
              <a:gd name="connsiteX52" fmla="*/ 7008048 w 7918980"/>
              <a:gd name="connsiteY52" fmla="*/ 1805316 h 6858000"/>
              <a:gd name="connsiteX53" fmla="*/ 7011573 w 7918980"/>
              <a:gd name="connsiteY53" fmla="*/ 1807109 h 6858000"/>
              <a:gd name="connsiteX54" fmla="*/ 7008900 w 7918980"/>
              <a:gd name="connsiteY54" fmla="*/ 1821003 h 6858000"/>
              <a:gd name="connsiteX55" fmla="*/ 7006523 w 7918980"/>
              <a:gd name="connsiteY55" fmla="*/ 1824832 h 6858000"/>
              <a:gd name="connsiteX56" fmla="*/ 7005215 w 7918980"/>
              <a:gd name="connsiteY56" fmla="*/ 1830429 h 6858000"/>
              <a:gd name="connsiteX57" fmla="*/ 7005505 w 7918980"/>
              <a:gd name="connsiteY57" fmla="*/ 1830569 h 6858000"/>
              <a:gd name="connsiteX58" fmla="*/ 7003643 w 7918980"/>
              <a:gd name="connsiteY58" fmla="*/ 1835810 h 6858000"/>
              <a:gd name="connsiteX59" fmla="*/ 6990432 w 7918980"/>
              <a:gd name="connsiteY59" fmla="*/ 1861483 h 6858000"/>
              <a:gd name="connsiteX60" fmla="*/ 6997246 w 7918980"/>
              <a:gd name="connsiteY60" fmla="*/ 1892417 h 6858000"/>
              <a:gd name="connsiteX61" fmla="*/ 7012242 w 7918980"/>
              <a:gd name="connsiteY61" fmla="*/ 1895114 h 6858000"/>
              <a:gd name="connsiteX62" fmla="*/ 7010080 w 7918980"/>
              <a:gd name="connsiteY62" fmla="*/ 1899379 h 6858000"/>
              <a:gd name="connsiteX63" fmla="*/ 7003451 w 7918980"/>
              <a:gd name="connsiteY63" fmla="*/ 1907867 h 6858000"/>
              <a:gd name="connsiteX64" fmla="*/ 7004341 w 7918980"/>
              <a:gd name="connsiteY64" fmla="*/ 1910265 h 6858000"/>
              <a:gd name="connsiteX65" fmla="*/ 7001248 w 7918980"/>
              <a:gd name="connsiteY65" fmla="*/ 1935584 h 6858000"/>
              <a:gd name="connsiteX66" fmla="*/ 7006599 w 7918980"/>
              <a:gd name="connsiteY66" fmla="*/ 1942021 h 6858000"/>
              <a:gd name="connsiteX67" fmla="*/ 6985020 w 7918980"/>
              <a:gd name="connsiteY67" fmla="*/ 1967551 h 6858000"/>
              <a:gd name="connsiteX68" fmla="*/ 6949577 w 7918980"/>
              <a:gd name="connsiteY68" fmla="*/ 2024270 h 6858000"/>
              <a:gd name="connsiteX69" fmla="*/ 6942508 w 7918980"/>
              <a:gd name="connsiteY69" fmla="*/ 2107942 h 6858000"/>
              <a:gd name="connsiteX70" fmla="*/ 6933336 w 7918980"/>
              <a:gd name="connsiteY70" fmla="*/ 2193455 h 6858000"/>
              <a:gd name="connsiteX71" fmla="*/ 6927972 w 7918980"/>
              <a:gd name="connsiteY71" fmla="*/ 2260088 h 6858000"/>
              <a:gd name="connsiteX72" fmla="*/ 6909058 w 7918980"/>
              <a:gd name="connsiteY72" fmla="*/ 2296008 h 6858000"/>
              <a:gd name="connsiteX73" fmla="*/ 6901810 w 7918980"/>
              <a:gd name="connsiteY73" fmla="*/ 2305564 h 6858000"/>
              <a:gd name="connsiteX74" fmla="*/ 6904482 w 7918980"/>
              <a:gd name="connsiteY74" fmla="*/ 2320214 h 6858000"/>
              <a:gd name="connsiteX75" fmla="*/ 6891885 w 7918980"/>
              <a:gd name="connsiteY75" fmla="*/ 2417011 h 6858000"/>
              <a:gd name="connsiteX76" fmla="*/ 6884970 w 7918980"/>
              <a:gd name="connsiteY76" fmla="*/ 2454207 h 6858000"/>
              <a:gd name="connsiteX77" fmla="*/ 6882954 w 7918980"/>
              <a:gd name="connsiteY77" fmla="*/ 2487203 h 6858000"/>
              <a:gd name="connsiteX78" fmla="*/ 6871484 w 7918980"/>
              <a:gd name="connsiteY78" fmla="*/ 2512282 h 6858000"/>
              <a:gd name="connsiteX79" fmla="*/ 6872496 w 7918980"/>
              <a:gd name="connsiteY79" fmla="*/ 2514318 h 6858000"/>
              <a:gd name="connsiteX80" fmla="*/ 6898111 w 7918980"/>
              <a:gd name="connsiteY80" fmla="*/ 2574334 h 6858000"/>
              <a:gd name="connsiteX81" fmla="*/ 6897017 w 7918980"/>
              <a:gd name="connsiteY81" fmla="*/ 2579877 h 6858000"/>
              <a:gd name="connsiteX82" fmla="*/ 6897171 w 7918980"/>
              <a:gd name="connsiteY82" fmla="*/ 2608928 h 6858000"/>
              <a:gd name="connsiteX83" fmla="*/ 6896584 w 7918980"/>
              <a:gd name="connsiteY83" fmla="*/ 2613111 h 6858000"/>
              <a:gd name="connsiteX84" fmla="*/ 6888164 w 7918980"/>
              <a:gd name="connsiteY84" fmla="*/ 2621996 h 6858000"/>
              <a:gd name="connsiteX85" fmla="*/ 6890652 w 7918980"/>
              <a:gd name="connsiteY85" fmla="*/ 2634265 h 6858000"/>
              <a:gd name="connsiteX86" fmla="*/ 6882034 w 7918980"/>
              <a:gd name="connsiteY86" fmla="*/ 2647237 h 6858000"/>
              <a:gd name="connsiteX87" fmla="*/ 6888195 w 7918980"/>
              <a:gd name="connsiteY87" fmla="*/ 2650786 h 6858000"/>
              <a:gd name="connsiteX88" fmla="*/ 6894052 w 7918980"/>
              <a:gd name="connsiteY88" fmla="*/ 2661993 h 6858000"/>
              <a:gd name="connsiteX89" fmla="*/ 6885953 w 7918980"/>
              <a:gd name="connsiteY89" fmla="*/ 2670949 h 6858000"/>
              <a:gd name="connsiteX90" fmla="*/ 6880156 w 7918980"/>
              <a:gd name="connsiteY90" fmla="*/ 2690255 h 6858000"/>
              <a:gd name="connsiteX91" fmla="*/ 6881009 w 7918980"/>
              <a:gd name="connsiteY91" fmla="*/ 2695683 h 6858000"/>
              <a:gd name="connsiteX92" fmla="*/ 6870001 w 7918980"/>
              <a:gd name="connsiteY92" fmla="*/ 2713964 h 6858000"/>
              <a:gd name="connsiteX93" fmla="*/ 6864441 w 7918980"/>
              <a:gd name="connsiteY93" fmla="*/ 2730175 h 6858000"/>
              <a:gd name="connsiteX94" fmla="*/ 6875107 w 7918980"/>
              <a:gd name="connsiteY94" fmla="*/ 2763497 h 6858000"/>
              <a:gd name="connsiteX95" fmla="*/ 6837349 w 7918980"/>
              <a:gd name="connsiteY95" fmla="*/ 3051539 h 6858000"/>
              <a:gd name="connsiteX96" fmla="*/ 6835698 w 7918980"/>
              <a:gd name="connsiteY96" fmla="*/ 3060333 h 6858000"/>
              <a:gd name="connsiteX97" fmla="*/ 6837785 w 7918980"/>
              <a:gd name="connsiteY97" fmla="*/ 3065434 h 6858000"/>
              <a:gd name="connsiteX98" fmla="*/ 6834476 w 7918980"/>
              <a:gd name="connsiteY98" fmla="*/ 3066836 h 6858000"/>
              <a:gd name="connsiteX99" fmla="*/ 6831096 w 7918980"/>
              <a:gd name="connsiteY99" fmla="*/ 3084834 h 6858000"/>
              <a:gd name="connsiteX100" fmla="*/ 6831305 w 7918980"/>
              <a:gd name="connsiteY100" fmla="*/ 3097259 h 6858000"/>
              <a:gd name="connsiteX101" fmla="*/ 6828050 w 7918980"/>
              <a:gd name="connsiteY101" fmla="*/ 3101053 h 6858000"/>
              <a:gd name="connsiteX102" fmla="*/ 6827093 w 7918980"/>
              <a:gd name="connsiteY102" fmla="*/ 3106151 h 6858000"/>
              <a:gd name="connsiteX103" fmla="*/ 6833251 w 7918980"/>
              <a:gd name="connsiteY103" fmla="*/ 3116747 h 6858000"/>
              <a:gd name="connsiteX104" fmla="*/ 6825921 w 7918980"/>
              <a:gd name="connsiteY104" fmla="*/ 3151828 h 6858000"/>
              <a:gd name="connsiteX105" fmla="*/ 6825863 w 7918980"/>
              <a:gd name="connsiteY105" fmla="*/ 3180546 h 6858000"/>
              <a:gd name="connsiteX106" fmla="*/ 6839691 w 7918980"/>
              <a:gd name="connsiteY106" fmla="*/ 3258677 h 6858000"/>
              <a:gd name="connsiteX107" fmla="*/ 6840898 w 7918980"/>
              <a:gd name="connsiteY107" fmla="*/ 3262610 h 6858000"/>
              <a:gd name="connsiteX108" fmla="*/ 6834652 w 7918980"/>
              <a:gd name="connsiteY108" fmla="*/ 3277179 h 6858000"/>
              <a:gd name="connsiteX109" fmla="*/ 6832324 w 7918980"/>
              <a:gd name="connsiteY109" fmla="*/ 3278130 h 6858000"/>
              <a:gd name="connsiteX110" fmla="*/ 6849750 w 7918980"/>
              <a:gd name="connsiteY110" fmla="*/ 3325671 h 6858000"/>
              <a:gd name="connsiteX111" fmla="*/ 6847551 w 7918980"/>
              <a:gd name="connsiteY111" fmla="*/ 3332072 h 6858000"/>
              <a:gd name="connsiteX112" fmla="*/ 6864685 w 7918980"/>
              <a:gd name="connsiteY112" fmla="*/ 3362948 h 6858000"/>
              <a:gd name="connsiteX113" fmla="*/ 6870457 w 7918980"/>
              <a:gd name="connsiteY113" fmla="*/ 3378959 h 6858000"/>
              <a:gd name="connsiteX114" fmla="*/ 6883738 w 7918980"/>
              <a:gd name="connsiteY114" fmla="*/ 3407057 h 6858000"/>
              <a:gd name="connsiteX115" fmla="*/ 6881948 w 7918980"/>
              <a:gd name="connsiteY115" fmla="*/ 3409825 h 6858000"/>
              <a:gd name="connsiteX116" fmla="*/ 6885647 w 7918980"/>
              <a:gd name="connsiteY116" fmla="*/ 3415218 h 6858000"/>
              <a:gd name="connsiteX117" fmla="*/ 6883908 w 7918980"/>
              <a:gd name="connsiteY117" fmla="*/ 3419880 h 6858000"/>
              <a:gd name="connsiteX118" fmla="*/ 6885903 w 7918980"/>
              <a:gd name="connsiteY118" fmla="*/ 3424545 h 6858000"/>
              <a:gd name="connsiteX119" fmla="*/ 6887603 w 7918980"/>
              <a:gd name="connsiteY119" fmla="*/ 3476412 h 6858000"/>
              <a:gd name="connsiteX120" fmla="*/ 6892664 w 7918980"/>
              <a:gd name="connsiteY120" fmla="*/ 3486850 h 6858000"/>
              <a:gd name="connsiteX121" fmla="*/ 6886319 w 7918980"/>
              <a:gd name="connsiteY121" fmla="*/ 3496391 h 6858000"/>
              <a:gd name="connsiteX122" fmla="*/ 6893119 w 7918980"/>
              <a:gd name="connsiteY122" fmla="*/ 3531201 h 6858000"/>
              <a:gd name="connsiteX123" fmla="*/ 6902876 w 7918980"/>
              <a:gd name="connsiteY123" fmla="*/ 3542019 h 6858000"/>
              <a:gd name="connsiteX124" fmla="*/ 6910520 w 7918980"/>
              <a:gd name="connsiteY124" fmla="*/ 3552249 h 6858000"/>
              <a:gd name="connsiteX125" fmla="*/ 6910882 w 7918980"/>
              <a:gd name="connsiteY125" fmla="*/ 3553678 h 6858000"/>
              <a:gd name="connsiteX126" fmla="*/ 6914489 w 7918980"/>
              <a:gd name="connsiteY126" fmla="*/ 3568021 h 6858000"/>
              <a:gd name="connsiteX127" fmla="*/ 6914914 w 7918980"/>
              <a:gd name="connsiteY127" fmla="*/ 3569719 h 6858000"/>
              <a:gd name="connsiteX128" fmla="*/ 6912342 w 7918980"/>
              <a:gd name="connsiteY128" fmla="*/ 3586412 h 6858000"/>
              <a:gd name="connsiteX129" fmla="*/ 6915338 w 7918980"/>
              <a:gd name="connsiteY129" fmla="*/ 3597336 h 6858000"/>
              <a:gd name="connsiteX130" fmla="*/ 6907234 w 7918980"/>
              <a:gd name="connsiteY130" fmla="*/ 3606007 h 6858000"/>
              <a:gd name="connsiteX131" fmla="*/ 6907261 w 7918980"/>
              <a:gd name="connsiteY131" fmla="*/ 3641228 h 6858000"/>
              <a:gd name="connsiteX132" fmla="*/ 6914828 w 7918980"/>
              <a:gd name="connsiteY132" fmla="*/ 3653088 h 6858000"/>
              <a:gd name="connsiteX133" fmla="*/ 6920416 w 7918980"/>
              <a:gd name="connsiteY133" fmla="*/ 3664114 h 6858000"/>
              <a:gd name="connsiteX134" fmla="*/ 6920498 w 7918980"/>
              <a:gd name="connsiteY134" fmla="*/ 3665569 h 6858000"/>
              <a:gd name="connsiteX135" fmla="*/ 6922809 w 7918980"/>
              <a:gd name="connsiteY135" fmla="*/ 3707357 h 6858000"/>
              <a:gd name="connsiteX136" fmla="*/ 6937676 w 7918980"/>
              <a:gd name="connsiteY136" fmla="*/ 3778166 h 6858000"/>
              <a:gd name="connsiteX137" fmla="*/ 6958359 w 7918980"/>
              <a:gd name="connsiteY137" fmla="*/ 3878222 h 6858000"/>
              <a:gd name="connsiteX138" fmla="*/ 6953118 w 7918980"/>
              <a:gd name="connsiteY138" fmla="*/ 4048117 h 6858000"/>
              <a:gd name="connsiteX139" fmla="*/ 6913020 w 7918980"/>
              <a:gd name="connsiteY139" fmla="*/ 4219510 h 6858000"/>
              <a:gd name="connsiteX140" fmla="*/ 6915792 w 7918980"/>
              <a:gd name="connsiteY140" fmla="*/ 4411258 h 6858000"/>
              <a:gd name="connsiteX141" fmla="*/ 6907579 w 7918980"/>
              <a:gd name="connsiteY141" fmla="*/ 4488531 h 6858000"/>
              <a:gd name="connsiteX142" fmla="*/ 6907052 w 7918980"/>
              <a:gd name="connsiteY142" fmla="*/ 4539168 h 6858000"/>
              <a:gd name="connsiteX143" fmla="*/ 6891916 w 7918980"/>
              <a:gd name="connsiteY143" fmla="*/ 4625153 h 6858000"/>
              <a:gd name="connsiteX144" fmla="*/ 6882094 w 7918980"/>
              <a:gd name="connsiteY144" fmla="*/ 4733115 h 6858000"/>
              <a:gd name="connsiteX145" fmla="*/ 6860189 w 7918980"/>
              <a:gd name="connsiteY145" fmla="*/ 4844323 h 6858000"/>
              <a:gd name="connsiteX146" fmla="*/ 6843618 w 7918980"/>
              <a:gd name="connsiteY146" fmla="*/ 4877992 h 6858000"/>
              <a:gd name="connsiteX147" fmla="*/ 6829393 w 7918980"/>
              <a:gd name="connsiteY147" fmla="*/ 4925805 h 6858000"/>
              <a:gd name="connsiteX148" fmla="*/ 6794017 w 7918980"/>
              <a:gd name="connsiteY148" fmla="*/ 5009272 h 6858000"/>
              <a:gd name="connsiteX149" fmla="*/ 6786085 w 7918980"/>
              <a:gd name="connsiteY149" fmla="*/ 5111369 h 6858000"/>
              <a:gd name="connsiteX150" fmla="*/ 6799321 w 7918980"/>
              <a:gd name="connsiteY150" fmla="*/ 5210876 h 6858000"/>
              <a:gd name="connsiteX151" fmla="*/ 6803597 w 7918980"/>
              <a:gd name="connsiteY151" fmla="*/ 5269726 h 6858000"/>
              <a:gd name="connsiteX152" fmla="*/ 6820713 w 7918980"/>
              <a:gd name="connsiteY152" fmla="*/ 5464225 h 6858000"/>
              <a:gd name="connsiteX153" fmla="*/ 6824380 w 7918980"/>
              <a:gd name="connsiteY153" fmla="*/ 5594585 h 6858000"/>
              <a:gd name="connsiteX154" fmla="*/ 6806680 w 7918980"/>
              <a:gd name="connsiteY154" fmla="*/ 5667896 h 6858000"/>
              <a:gd name="connsiteX155" fmla="*/ 6791486 w 7918980"/>
              <a:gd name="connsiteY155" fmla="*/ 5769225 h 6858000"/>
              <a:gd name="connsiteX156" fmla="*/ 6792745 w 7918980"/>
              <a:gd name="connsiteY156" fmla="*/ 5823324 h 6858000"/>
              <a:gd name="connsiteX157" fmla="*/ 6789109 w 7918980"/>
              <a:gd name="connsiteY157" fmla="*/ 5862699 h 6858000"/>
              <a:gd name="connsiteX158" fmla="*/ 6793675 w 7918980"/>
              <a:gd name="connsiteY158" fmla="*/ 5906467 h 6858000"/>
              <a:gd name="connsiteX159" fmla="*/ 6814548 w 7918980"/>
              <a:gd name="connsiteY159" fmla="*/ 5939847 h 6858000"/>
              <a:gd name="connsiteX160" fmla="*/ 6809795 w 7918980"/>
              <a:gd name="connsiteY160" fmla="*/ 5973994 h 6858000"/>
              <a:gd name="connsiteX161" fmla="*/ 6810756 w 7918980"/>
              <a:gd name="connsiteY161" fmla="*/ 6089693 h 6858000"/>
              <a:gd name="connsiteX162" fmla="*/ 6814601 w 7918980"/>
              <a:gd name="connsiteY162" fmla="*/ 6224938 h 6858000"/>
              <a:gd name="connsiteX163" fmla="*/ 6840137 w 7918980"/>
              <a:gd name="connsiteY163" fmla="*/ 6370251 h 6858000"/>
              <a:gd name="connsiteX164" fmla="*/ 6863777 w 7918980"/>
              <a:gd name="connsiteY164" fmla="*/ 6541313 h 6858000"/>
              <a:gd name="connsiteX165" fmla="*/ 6868355 w 7918980"/>
              <a:gd name="connsiteY165" fmla="*/ 6640957 h 6858000"/>
              <a:gd name="connsiteX166" fmla="*/ 6881422 w 7918980"/>
              <a:gd name="connsiteY166" fmla="*/ 6705297 h 6858000"/>
              <a:gd name="connsiteX167" fmla="*/ 6894105 w 7918980"/>
              <a:gd name="connsiteY167" fmla="*/ 6759582 h 6858000"/>
              <a:gd name="connsiteX168" fmla="*/ 6892152 w 7918980"/>
              <a:gd name="connsiteY168" fmla="*/ 6817746 h 6858000"/>
              <a:gd name="connsiteX169" fmla="*/ 6895302 w 7918980"/>
              <a:gd name="connsiteY169" fmla="*/ 6843646 h 6858000"/>
              <a:gd name="connsiteX170" fmla="*/ 6914368 w 7918980"/>
              <a:gd name="connsiteY170" fmla="*/ 6857998 h 6858000"/>
              <a:gd name="connsiteX171" fmla="*/ 7549620 w 7918980"/>
              <a:gd name="connsiteY171" fmla="*/ 6857998 h 6858000"/>
              <a:gd name="connsiteX172" fmla="*/ 7918980 w 7918980"/>
              <a:gd name="connsiteY172" fmla="*/ 6857998 h 6858000"/>
              <a:gd name="connsiteX173" fmla="*/ 7918980 w 7918980"/>
              <a:gd name="connsiteY173" fmla="*/ 6858000 h 6858000"/>
              <a:gd name="connsiteX174" fmla="*/ 7549620 w 7918980"/>
              <a:gd name="connsiteY174" fmla="*/ 6858000 h 6858000"/>
              <a:gd name="connsiteX175" fmla="*/ 6658851 w 7918980"/>
              <a:gd name="connsiteY175" fmla="*/ 6858000 h 6858000"/>
              <a:gd name="connsiteX176" fmla="*/ 2092387 w 7918980"/>
              <a:gd name="connsiteY176" fmla="*/ 6858000 h 6858000"/>
              <a:gd name="connsiteX177" fmla="*/ 1822980 w 7918980"/>
              <a:gd name="connsiteY177" fmla="*/ 6858000 h 6858000"/>
              <a:gd name="connsiteX178" fmla="*/ 727500 w 7918980"/>
              <a:gd name="connsiteY178" fmla="*/ 6858000 h 6858000"/>
              <a:gd name="connsiteX179" fmla="*/ 504457 w 7918980"/>
              <a:gd name="connsiteY179" fmla="*/ 6858000 h 6858000"/>
              <a:gd name="connsiteX180" fmla="*/ 0 w 7918980"/>
              <a:gd name="connsiteY180" fmla="*/ 6858000 h 6858000"/>
              <a:gd name="connsiteX181" fmla="*/ 0 w 7918980"/>
              <a:gd name="connsiteY18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7918980" h="6858000">
                <a:moveTo>
                  <a:pt x="0" y="0"/>
                </a:moveTo>
                <a:lnTo>
                  <a:pt x="504457" y="0"/>
                </a:lnTo>
                <a:lnTo>
                  <a:pt x="727500" y="0"/>
                </a:lnTo>
                <a:lnTo>
                  <a:pt x="1822980" y="0"/>
                </a:lnTo>
                <a:lnTo>
                  <a:pt x="2092387" y="0"/>
                </a:lnTo>
                <a:lnTo>
                  <a:pt x="7076514" y="0"/>
                </a:lnTo>
                <a:lnTo>
                  <a:pt x="7264525" y="0"/>
                </a:lnTo>
                <a:lnTo>
                  <a:pt x="7390497" y="0"/>
                </a:lnTo>
                <a:lnTo>
                  <a:pt x="7389918" y="1705"/>
                </a:lnTo>
                <a:cubicBezTo>
                  <a:pt x="7386106" y="8440"/>
                  <a:pt x="7381092" y="13784"/>
                  <a:pt x="7374574" y="17287"/>
                </a:cubicBezTo>
                <a:cubicBezTo>
                  <a:pt x="7385344" y="82036"/>
                  <a:pt x="7333329" y="69804"/>
                  <a:pt x="7368621" y="130336"/>
                </a:cubicBezTo>
                <a:cubicBezTo>
                  <a:pt x="7349933" y="117589"/>
                  <a:pt x="7359958" y="162458"/>
                  <a:pt x="7361269" y="187093"/>
                </a:cubicBezTo>
                <a:cubicBezTo>
                  <a:pt x="7359185" y="226511"/>
                  <a:pt x="7368702" y="205530"/>
                  <a:pt x="7368770" y="265704"/>
                </a:cubicBezTo>
                <a:cubicBezTo>
                  <a:pt x="7365276" y="317533"/>
                  <a:pt x="7366793" y="325288"/>
                  <a:pt x="7365293" y="354566"/>
                </a:cubicBezTo>
                <a:lnTo>
                  <a:pt x="7347106" y="472000"/>
                </a:lnTo>
                <a:lnTo>
                  <a:pt x="7345150" y="473782"/>
                </a:lnTo>
                <a:cubicBezTo>
                  <a:pt x="7340827" y="482008"/>
                  <a:pt x="7341662" y="487340"/>
                  <a:pt x="7344778" y="491380"/>
                </a:cubicBezTo>
                <a:lnTo>
                  <a:pt x="7359399" y="531675"/>
                </a:lnTo>
                <a:lnTo>
                  <a:pt x="7356415" y="536015"/>
                </a:lnTo>
                <a:lnTo>
                  <a:pt x="7361068" y="572092"/>
                </a:lnTo>
                <a:lnTo>
                  <a:pt x="7359041" y="572511"/>
                </a:lnTo>
                <a:cubicBezTo>
                  <a:pt x="7354591" y="574271"/>
                  <a:pt x="7351509" y="577121"/>
                  <a:pt x="7351198" y="582332"/>
                </a:cubicBezTo>
                <a:cubicBezTo>
                  <a:pt x="7320982" y="573171"/>
                  <a:pt x="7339242" y="585107"/>
                  <a:pt x="7340991" y="601285"/>
                </a:cubicBezTo>
                <a:cubicBezTo>
                  <a:pt x="7331818" y="617831"/>
                  <a:pt x="7303664" y="666964"/>
                  <a:pt x="7296154" y="681608"/>
                </a:cubicBezTo>
                <a:cubicBezTo>
                  <a:pt x="7296082" y="684122"/>
                  <a:pt x="7296013" y="686637"/>
                  <a:pt x="7295943" y="689151"/>
                </a:cubicBezTo>
                <a:lnTo>
                  <a:pt x="7295465" y="689289"/>
                </a:lnTo>
                <a:cubicBezTo>
                  <a:pt x="7294414" y="690905"/>
                  <a:pt x="7293966" y="693376"/>
                  <a:pt x="7294306" y="697222"/>
                </a:cubicBezTo>
                <a:cubicBezTo>
                  <a:pt x="7294586" y="703992"/>
                  <a:pt x="7294864" y="710761"/>
                  <a:pt x="7295144" y="717531"/>
                </a:cubicBezTo>
                <a:lnTo>
                  <a:pt x="7291871" y="722494"/>
                </a:lnTo>
                <a:lnTo>
                  <a:pt x="7286061" y="724368"/>
                </a:lnTo>
                <a:lnTo>
                  <a:pt x="7269961" y="752692"/>
                </a:lnTo>
                <a:cubicBezTo>
                  <a:pt x="7277671" y="764380"/>
                  <a:pt x="7245699" y="808083"/>
                  <a:pt x="7240170" y="816346"/>
                </a:cubicBezTo>
                <a:lnTo>
                  <a:pt x="7211938" y="889417"/>
                </a:lnTo>
                <a:cubicBezTo>
                  <a:pt x="7143471" y="969963"/>
                  <a:pt x="7144887" y="1005331"/>
                  <a:pt x="7130024" y="1063288"/>
                </a:cubicBezTo>
                <a:cubicBezTo>
                  <a:pt x="7136312" y="1111028"/>
                  <a:pt x="7140076" y="1110140"/>
                  <a:pt x="7126817" y="1157176"/>
                </a:cubicBezTo>
                <a:cubicBezTo>
                  <a:pt x="7124083" y="1192124"/>
                  <a:pt x="7124864" y="1197232"/>
                  <a:pt x="7109474" y="1210776"/>
                </a:cubicBezTo>
                <a:lnTo>
                  <a:pt x="7105443" y="1301993"/>
                </a:lnTo>
                <a:lnTo>
                  <a:pt x="7075215" y="1360879"/>
                </a:lnTo>
                <a:lnTo>
                  <a:pt x="7067477" y="1404045"/>
                </a:lnTo>
                <a:lnTo>
                  <a:pt x="7046803" y="1429568"/>
                </a:lnTo>
                <a:lnTo>
                  <a:pt x="7047831" y="1430305"/>
                </a:lnTo>
                <a:cubicBezTo>
                  <a:pt x="7049677" y="1432466"/>
                  <a:pt x="7037718" y="1459891"/>
                  <a:pt x="7035374" y="1463304"/>
                </a:cubicBezTo>
                <a:cubicBezTo>
                  <a:pt x="7032892" y="1477394"/>
                  <a:pt x="7036007" y="1501295"/>
                  <a:pt x="7032938" y="1514846"/>
                </a:cubicBezTo>
                <a:lnTo>
                  <a:pt x="7029397" y="1519731"/>
                </a:lnTo>
                <a:lnTo>
                  <a:pt x="7029620" y="1519929"/>
                </a:lnTo>
                <a:cubicBezTo>
                  <a:pt x="7029470" y="1521210"/>
                  <a:pt x="7032690" y="1543635"/>
                  <a:pt x="7030612" y="1546022"/>
                </a:cubicBezTo>
                <a:lnTo>
                  <a:pt x="7035010" y="1578752"/>
                </a:lnTo>
                <a:cubicBezTo>
                  <a:pt x="7029127" y="1605585"/>
                  <a:pt x="7049361" y="1622803"/>
                  <a:pt x="7026513" y="1647555"/>
                </a:cubicBezTo>
                <a:cubicBezTo>
                  <a:pt x="7021108" y="1672675"/>
                  <a:pt x="7026193" y="1694404"/>
                  <a:pt x="7013857" y="1715685"/>
                </a:cubicBezTo>
                <a:cubicBezTo>
                  <a:pt x="7019795" y="1724301"/>
                  <a:pt x="7021078" y="1732435"/>
                  <a:pt x="7007215" y="1740358"/>
                </a:cubicBezTo>
                <a:cubicBezTo>
                  <a:pt x="7005605" y="1763793"/>
                  <a:pt x="7021348" y="1769422"/>
                  <a:pt x="7004455" y="1784314"/>
                </a:cubicBezTo>
                <a:cubicBezTo>
                  <a:pt x="7028967" y="1797417"/>
                  <a:pt x="7018226" y="1798221"/>
                  <a:pt x="7008825" y="1804434"/>
                </a:cubicBezTo>
                <a:lnTo>
                  <a:pt x="7008048" y="1805316"/>
                </a:lnTo>
                <a:lnTo>
                  <a:pt x="7011573" y="1807109"/>
                </a:lnTo>
                <a:lnTo>
                  <a:pt x="7008900" y="1821003"/>
                </a:lnTo>
                <a:lnTo>
                  <a:pt x="7006523" y="1824832"/>
                </a:lnTo>
                <a:cubicBezTo>
                  <a:pt x="7005264" y="1827468"/>
                  <a:pt x="7004917" y="1829219"/>
                  <a:pt x="7005215" y="1830429"/>
                </a:cubicBezTo>
                <a:lnTo>
                  <a:pt x="7005505" y="1830569"/>
                </a:lnTo>
                <a:lnTo>
                  <a:pt x="7003643" y="1835810"/>
                </a:lnTo>
                <a:cubicBezTo>
                  <a:pt x="6999759" y="1844665"/>
                  <a:pt x="6995277" y="1853278"/>
                  <a:pt x="6990432" y="1861483"/>
                </a:cubicBezTo>
                <a:cubicBezTo>
                  <a:pt x="7002807" y="1866643"/>
                  <a:pt x="6989768" y="1884999"/>
                  <a:pt x="6997246" y="1892417"/>
                </a:cubicBezTo>
                <a:lnTo>
                  <a:pt x="7012242" y="1895114"/>
                </a:lnTo>
                <a:lnTo>
                  <a:pt x="7010080" y="1899379"/>
                </a:lnTo>
                <a:lnTo>
                  <a:pt x="7003451" y="1907867"/>
                </a:lnTo>
                <a:cubicBezTo>
                  <a:pt x="7002589" y="1909162"/>
                  <a:pt x="7002627" y="1909994"/>
                  <a:pt x="7004341" y="1910265"/>
                </a:cubicBezTo>
                <a:cubicBezTo>
                  <a:pt x="7003975" y="1914884"/>
                  <a:pt x="7000873" y="1930292"/>
                  <a:pt x="7001248" y="1935584"/>
                </a:cubicBezTo>
                <a:lnTo>
                  <a:pt x="7006599" y="1942021"/>
                </a:lnTo>
                <a:lnTo>
                  <a:pt x="6985020" y="1967551"/>
                </a:lnTo>
                <a:lnTo>
                  <a:pt x="6949577" y="2024270"/>
                </a:lnTo>
                <a:lnTo>
                  <a:pt x="6942508" y="2107942"/>
                </a:lnTo>
                <a:cubicBezTo>
                  <a:pt x="6912270" y="2138038"/>
                  <a:pt x="6933395" y="2159228"/>
                  <a:pt x="6933336" y="2193455"/>
                </a:cubicBezTo>
                <a:cubicBezTo>
                  <a:pt x="6924282" y="2220953"/>
                  <a:pt x="6933361" y="2224200"/>
                  <a:pt x="6927972" y="2260088"/>
                </a:cubicBezTo>
                <a:cubicBezTo>
                  <a:pt x="6923728" y="2275916"/>
                  <a:pt x="6917037" y="2285645"/>
                  <a:pt x="6909058" y="2296008"/>
                </a:cubicBezTo>
                <a:lnTo>
                  <a:pt x="6901810" y="2305564"/>
                </a:lnTo>
                <a:lnTo>
                  <a:pt x="6904482" y="2320214"/>
                </a:lnTo>
                <a:cubicBezTo>
                  <a:pt x="6902155" y="2355906"/>
                  <a:pt x="6895137" y="2394678"/>
                  <a:pt x="6891885" y="2417011"/>
                </a:cubicBezTo>
                <a:cubicBezTo>
                  <a:pt x="6880976" y="2426377"/>
                  <a:pt x="6897848" y="2456509"/>
                  <a:pt x="6884970" y="2454207"/>
                </a:cubicBezTo>
                <a:cubicBezTo>
                  <a:pt x="6890753" y="2464947"/>
                  <a:pt x="6887930" y="2476105"/>
                  <a:pt x="6882954" y="2487203"/>
                </a:cubicBezTo>
                <a:lnTo>
                  <a:pt x="6871484" y="2512282"/>
                </a:lnTo>
                <a:lnTo>
                  <a:pt x="6872496" y="2514318"/>
                </a:lnTo>
                <a:lnTo>
                  <a:pt x="6898111" y="2574334"/>
                </a:lnTo>
                <a:lnTo>
                  <a:pt x="6897017" y="2579877"/>
                </a:lnTo>
                <a:cubicBezTo>
                  <a:pt x="6896861" y="2585644"/>
                  <a:pt x="6897245" y="2603388"/>
                  <a:pt x="6897171" y="2608928"/>
                </a:cubicBezTo>
                <a:cubicBezTo>
                  <a:pt x="6896975" y="2610322"/>
                  <a:pt x="6896780" y="2611717"/>
                  <a:pt x="6896584" y="2613111"/>
                </a:cubicBezTo>
                <a:lnTo>
                  <a:pt x="6888164" y="2621996"/>
                </a:lnTo>
                <a:lnTo>
                  <a:pt x="6890652" y="2634265"/>
                </a:lnTo>
                <a:lnTo>
                  <a:pt x="6882034" y="2647237"/>
                </a:lnTo>
                <a:cubicBezTo>
                  <a:pt x="6884287" y="2648158"/>
                  <a:pt x="6886365" y="2649356"/>
                  <a:pt x="6888195" y="2650786"/>
                </a:cubicBezTo>
                <a:lnTo>
                  <a:pt x="6894052" y="2661993"/>
                </a:lnTo>
                <a:lnTo>
                  <a:pt x="6885953" y="2670949"/>
                </a:lnTo>
                <a:cubicBezTo>
                  <a:pt x="6898507" y="2672007"/>
                  <a:pt x="6883930" y="2681695"/>
                  <a:pt x="6880156" y="2690255"/>
                </a:cubicBezTo>
                <a:lnTo>
                  <a:pt x="6881009" y="2695683"/>
                </a:lnTo>
                <a:lnTo>
                  <a:pt x="6870001" y="2713964"/>
                </a:lnTo>
                <a:lnTo>
                  <a:pt x="6864441" y="2730175"/>
                </a:lnTo>
                <a:lnTo>
                  <a:pt x="6875107" y="2763497"/>
                </a:lnTo>
                <a:lnTo>
                  <a:pt x="6837349" y="3051539"/>
                </a:lnTo>
                <a:lnTo>
                  <a:pt x="6835698" y="3060333"/>
                </a:lnTo>
                <a:lnTo>
                  <a:pt x="6837785" y="3065434"/>
                </a:lnTo>
                <a:lnTo>
                  <a:pt x="6834476" y="3066836"/>
                </a:lnTo>
                <a:lnTo>
                  <a:pt x="6831096" y="3084834"/>
                </a:lnTo>
                <a:cubicBezTo>
                  <a:pt x="6831166" y="3088976"/>
                  <a:pt x="6831235" y="3093117"/>
                  <a:pt x="6831305" y="3097259"/>
                </a:cubicBezTo>
                <a:lnTo>
                  <a:pt x="6828050" y="3101053"/>
                </a:lnTo>
                <a:lnTo>
                  <a:pt x="6827093" y="3106151"/>
                </a:lnTo>
                <a:lnTo>
                  <a:pt x="6833251" y="3116747"/>
                </a:lnTo>
                <a:cubicBezTo>
                  <a:pt x="6834765" y="3127646"/>
                  <a:pt x="6821739" y="3134084"/>
                  <a:pt x="6825921" y="3151828"/>
                </a:cubicBezTo>
                <a:cubicBezTo>
                  <a:pt x="6833244" y="3163902"/>
                  <a:pt x="6834336" y="3171780"/>
                  <a:pt x="6825863" y="3180546"/>
                </a:cubicBezTo>
                <a:cubicBezTo>
                  <a:pt x="6861566" y="3236545"/>
                  <a:pt x="6826703" y="3210316"/>
                  <a:pt x="6839691" y="3258677"/>
                </a:cubicBezTo>
                <a:lnTo>
                  <a:pt x="6840898" y="3262610"/>
                </a:lnTo>
                <a:lnTo>
                  <a:pt x="6834652" y="3277179"/>
                </a:lnTo>
                <a:lnTo>
                  <a:pt x="6832324" y="3278130"/>
                </a:lnTo>
                <a:lnTo>
                  <a:pt x="6849750" y="3325671"/>
                </a:lnTo>
                <a:lnTo>
                  <a:pt x="6847551" y="3332072"/>
                </a:lnTo>
                <a:lnTo>
                  <a:pt x="6864685" y="3362948"/>
                </a:lnTo>
                <a:lnTo>
                  <a:pt x="6870457" y="3378959"/>
                </a:lnTo>
                <a:lnTo>
                  <a:pt x="6883738" y="3407057"/>
                </a:lnTo>
                <a:lnTo>
                  <a:pt x="6881948" y="3409825"/>
                </a:lnTo>
                <a:lnTo>
                  <a:pt x="6885647" y="3415218"/>
                </a:lnTo>
                <a:lnTo>
                  <a:pt x="6883908" y="3419880"/>
                </a:lnTo>
                <a:lnTo>
                  <a:pt x="6885903" y="3424545"/>
                </a:lnTo>
                <a:cubicBezTo>
                  <a:pt x="6886517" y="3433967"/>
                  <a:pt x="6886474" y="3466028"/>
                  <a:pt x="6887603" y="3476412"/>
                </a:cubicBezTo>
                <a:lnTo>
                  <a:pt x="6892664" y="3486850"/>
                </a:lnTo>
                <a:lnTo>
                  <a:pt x="6886319" y="3496391"/>
                </a:lnTo>
                <a:lnTo>
                  <a:pt x="6893119" y="3531201"/>
                </a:lnTo>
                <a:lnTo>
                  <a:pt x="6902876" y="3542019"/>
                </a:lnTo>
                <a:lnTo>
                  <a:pt x="6910520" y="3552249"/>
                </a:lnTo>
                <a:cubicBezTo>
                  <a:pt x="6910641" y="3552725"/>
                  <a:pt x="6910761" y="3553202"/>
                  <a:pt x="6910882" y="3553678"/>
                </a:cubicBezTo>
                <a:lnTo>
                  <a:pt x="6914489" y="3568021"/>
                </a:lnTo>
                <a:lnTo>
                  <a:pt x="6914914" y="3569719"/>
                </a:lnTo>
                <a:lnTo>
                  <a:pt x="6912342" y="3586412"/>
                </a:lnTo>
                <a:lnTo>
                  <a:pt x="6915338" y="3597336"/>
                </a:lnTo>
                <a:lnTo>
                  <a:pt x="6907234" y="3606007"/>
                </a:lnTo>
                <a:cubicBezTo>
                  <a:pt x="6907242" y="3617747"/>
                  <a:pt x="6907253" y="3629488"/>
                  <a:pt x="6907261" y="3641228"/>
                </a:cubicBezTo>
                <a:lnTo>
                  <a:pt x="6914828" y="3653088"/>
                </a:lnTo>
                <a:lnTo>
                  <a:pt x="6920416" y="3664114"/>
                </a:lnTo>
                <a:cubicBezTo>
                  <a:pt x="6920443" y="3664599"/>
                  <a:pt x="6920471" y="3665084"/>
                  <a:pt x="6920498" y="3665569"/>
                </a:cubicBezTo>
                <a:cubicBezTo>
                  <a:pt x="6920895" y="3672776"/>
                  <a:pt x="6919946" y="3688591"/>
                  <a:pt x="6922809" y="3707357"/>
                </a:cubicBezTo>
                <a:cubicBezTo>
                  <a:pt x="6923485" y="3724716"/>
                  <a:pt x="6941058" y="3760234"/>
                  <a:pt x="6937676" y="3778166"/>
                </a:cubicBezTo>
                <a:cubicBezTo>
                  <a:pt x="6964607" y="3845122"/>
                  <a:pt x="6948407" y="3821305"/>
                  <a:pt x="6958359" y="3878222"/>
                </a:cubicBezTo>
                <a:cubicBezTo>
                  <a:pt x="6984499" y="3905047"/>
                  <a:pt x="6948397" y="4015047"/>
                  <a:pt x="6953118" y="4048117"/>
                </a:cubicBezTo>
                <a:cubicBezTo>
                  <a:pt x="6904784" y="4192084"/>
                  <a:pt x="6919242" y="4158987"/>
                  <a:pt x="6913020" y="4219510"/>
                </a:cubicBezTo>
                <a:cubicBezTo>
                  <a:pt x="6927533" y="4280033"/>
                  <a:pt x="6888360" y="4345686"/>
                  <a:pt x="6915792" y="4411258"/>
                </a:cubicBezTo>
                <a:cubicBezTo>
                  <a:pt x="6913610" y="4437329"/>
                  <a:pt x="6906858" y="4473140"/>
                  <a:pt x="6907579" y="4488531"/>
                </a:cubicBezTo>
                <a:cubicBezTo>
                  <a:pt x="6907403" y="4505410"/>
                  <a:pt x="6907228" y="4522289"/>
                  <a:pt x="6907052" y="4539168"/>
                </a:cubicBezTo>
                <a:cubicBezTo>
                  <a:pt x="6895094" y="4567830"/>
                  <a:pt x="6887285" y="4588197"/>
                  <a:pt x="6891916" y="4625153"/>
                </a:cubicBezTo>
                <a:cubicBezTo>
                  <a:pt x="6900413" y="4662889"/>
                  <a:pt x="6888879" y="4679357"/>
                  <a:pt x="6882094" y="4733115"/>
                </a:cubicBezTo>
                <a:cubicBezTo>
                  <a:pt x="6891667" y="4752352"/>
                  <a:pt x="6878350" y="4832308"/>
                  <a:pt x="6860189" y="4844323"/>
                </a:cubicBezTo>
                <a:cubicBezTo>
                  <a:pt x="6856424" y="4857054"/>
                  <a:pt x="6863174" y="4871554"/>
                  <a:pt x="6843618" y="4877992"/>
                </a:cubicBezTo>
                <a:cubicBezTo>
                  <a:pt x="6820131" y="4888353"/>
                  <a:pt x="6857398" y="4931200"/>
                  <a:pt x="6829393" y="4925805"/>
                </a:cubicBezTo>
                <a:cubicBezTo>
                  <a:pt x="6854944" y="4956261"/>
                  <a:pt x="6805820" y="4982633"/>
                  <a:pt x="6794017" y="5009272"/>
                </a:cubicBezTo>
                <a:cubicBezTo>
                  <a:pt x="6796239" y="5034036"/>
                  <a:pt x="6791355" y="5053859"/>
                  <a:pt x="6786085" y="5111369"/>
                </a:cubicBezTo>
                <a:cubicBezTo>
                  <a:pt x="6796204" y="5141336"/>
                  <a:pt x="6760393" y="5161742"/>
                  <a:pt x="6799321" y="5210876"/>
                </a:cubicBezTo>
                <a:cubicBezTo>
                  <a:pt x="6795435" y="5212581"/>
                  <a:pt x="6800034" y="5227501"/>
                  <a:pt x="6803597" y="5269726"/>
                </a:cubicBezTo>
                <a:cubicBezTo>
                  <a:pt x="6807162" y="5311951"/>
                  <a:pt x="6813370" y="5400671"/>
                  <a:pt x="6820713" y="5464225"/>
                </a:cubicBezTo>
                <a:cubicBezTo>
                  <a:pt x="6824745" y="5536542"/>
                  <a:pt x="6813205" y="5517959"/>
                  <a:pt x="6824380" y="5594585"/>
                </a:cubicBezTo>
                <a:cubicBezTo>
                  <a:pt x="6822888" y="5619318"/>
                  <a:pt x="6797022" y="5647975"/>
                  <a:pt x="6806680" y="5667896"/>
                </a:cubicBezTo>
                <a:cubicBezTo>
                  <a:pt x="6799814" y="5696311"/>
                  <a:pt x="6798559" y="5738356"/>
                  <a:pt x="6791486" y="5769225"/>
                </a:cubicBezTo>
                <a:cubicBezTo>
                  <a:pt x="6791906" y="5787258"/>
                  <a:pt x="6792324" y="5805291"/>
                  <a:pt x="6792745" y="5823324"/>
                </a:cubicBezTo>
                <a:cubicBezTo>
                  <a:pt x="6789102" y="5853058"/>
                  <a:pt x="6788588" y="5838948"/>
                  <a:pt x="6789109" y="5862699"/>
                </a:cubicBezTo>
                <a:lnTo>
                  <a:pt x="6793675" y="5906467"/>
                </a:lnTo>
                <a:lnTo>
                  <a:pt x="6814548" y="5939847"/>
                </a:lnTo>
                <a:cubicBezTo>
                  <a:pt x="6821828" y="5955713"/>
                  <a:pt x="6797711" y="5940131"/>
                  <a:pt x="6809795" y="5973994"/>
                </a:cubicBezTo>
                <a:cubicBezTo>
                  <a:pt x="6784167" y="5997051"/>
                  <a:pt x="6806424" y="6032039"/>
                  <a:pt x="6810756" y="6089693"/>
                </a:cubicBezTo>
                <a:lnTo>
                  <a:pt x="6814601" y="6224938"/>
                </a:lnTo>
                <a:cubicBezTo>
                  <a:pt x="6811422" y="6270972"/>
                  <a:pt x="6831942" y="6317522"/>
                  <a:pt x="6840137" y="6370251"/>
                </a:cubicBezTo>
                <a:cubicBezTo>
                  <a:pt x="6848333" y="6422980"/>
                  <a:pt x="6862918" y="6490855"/>
                  <a:pt x="6863777" y="6541313"/>
                </a:cubicBezTo>
                <a:cubicBezTo>
                  <a:pt x="6862878" y="6576319"/>
                  <a:pt x="6854892" y="6591883"/>
                  <a:pt x="6868355" y="6640957"/>
                </a:cubicBezTo>
                <a:cubicBezTo>
                  <a:pt x="6880485" y="6669536"/>
                  <a:pt x="6875256" y="6675394"/>
                  <a:pt x="6881422" y="6705297"/>
                </a:cubicBezTo>
                <a:cubicBezTo>
                  <a:pt x="6880347" y="6727133"/>
                  <a:pt x="6890881" y="6732087"/>
                  <a:pt x="6894105" y="6759582"/>
                </a:cubicBezTo>
                <a:cubicBezTo>
                  <a:pt x="6878594" y="6796071"/>
                  <a:pt x="6874636" y="6769544"/>
                  <a:pt x="6892152" y="6817746"/>
                </a:cubicBezTo>
                <a:cubicBezTo>
                  <a:pt x="6883936" y="6828354"/>
                  <a:pt x="6887505" y="6836369"/>
                  <a:pt x="6895302" y="6843646"/>
                </a:cubicBezTo>
                <a:lnTo>
                  <a:pt x="6914368" y="6857998"/>
                </a:lnTo>
                <a:lnTo>
                  <a:pt x="7549620" y="6857998"/>
                </a:lnTo>
                <a:lnTo>
                  <a:pt x="7918980" y="6857998"/>
                </a:lnTo>
                <a:lnTo>
                  <a:pt x="7918980" y="6858000"/>
                </a:lnTo>
                <a:lnTo>
                  <a:pt x="7549620" y="6858000"/>
                </a:lnTo>
                <a:lnTo>
                  <a:pt x="6658851" y="6858000"/>
                </a:lnTo>
                <a:lnTo>
                  <a:pt x="2092387" y="6858000"/>
                </a:lnTo>
                <a:lnTo>
                  <a:pt x="1822980" y="6858000"/>
                </a:lnTo>
                <a:lnTo>
                  <a:pt x="727500" y="6858000"/>
                </a:lnTo>
                <a:lnTo>
                  <a:pt x="504457" y="6858000"/>
                </a:lnTo>
                <a:lnTo>
                  <a:pt x="0" y="6858000"/>
                </a:lnTo>
                <a:lnTo>
                  <a:pt x="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137033" y="609600"/>
            <a:ext cx="5243295" cy="1330840"/>
          </a:xfrm>
        </p:spPr>
        <p:txBody>
          <a:bodyPr>
            <a:normAutofit fontScale="90000"/>
          </a:bodyPr>
          <a:lstStyle/>
          <a:p>
            <a:r>
              <a:rPr lang="en-US" sz="4400" dirty="0"/>
              <a:t>Optimization of the pure wiggling case (CMA)</a:t>
            </a:r>
          </a:p>
        </p:txBody>
      </p:sp>
      <p:sp>
        <p:nvSpPr>
          <p:cNvPr id="3" name="Content Placeholder 2">
            <a:extLst>
              <a:ext uri="{FF2B5EF4-FFF2-40B4-BE49-F238E27FC236}">
                <a16:creationId xmlns:a16="http://schemas.microsoft.com/office/drawing/2014/main" id="{D21ED96F-0945-5A87-9F33-557ADD5166C4}"/>
              </a:ext>
            </a:extLst>
          </p:cNvPr>
          <p:cNvSpPr>
            <a:spLocks noGrp="1"/>
          </p:cNvSpPr>
          <p:nvPr>
            <p:ph idx="1"/>
          </p:nvPr>
        </p:nvSpPr>
        <p:spPr>
          <a:xfrm>
            <a:off x="1137033" y="2194102"/>
            <a:ext cx="5243295" cy="3908585"/>
          </a:xfrm>
        </p:spPr>
        <p:txBody>
          <a:bodyPr>
            <a:normAutofit/>
          </a:bodyPr>
          <a:lstStyle/>
          <a:p>
            <a:r>
              <a:rPr lang="en-US" sz="1800" dirty="0"/>
              <a:t>Initial Sigma = 30, Population size = 50, </a:t>
            </a:r>
            <a:r>
              <a:rPr lang="en-US" sz="1800" dirty="0" err="1"/>
              <a:t>Max_Generations</a:t>
            </a:r>
            <a:r>
              <a:rPr lang="en-US" sz="1800" dirty="0"/>
              <a:t> = 250, % Crawling = 100</a:t>
            </a:r>
          </a:p>
          <a:p>
            <a:pPr lvl="1"/>
            <a:r>
              <a:rPr lang="en-US" sz="1800" dirty="0"/>
              <a:t>Solution: </a:t>
            </a:r>
            <a:r>
              <a:rPr lang="it-IT" sz="1800" dirty="0" err="1"/>
              <a:t>b_coeff</a:t>
            </a:r>
            <a:r>
              <a:rPr lang="it-IT" sz="1800" dirty="0"/>
              <a:t> = [ 0, -150.19929554, 499.68705001, 499.708699,  489.26091413, 0 ], </a:t>
            </a:r>
            <a:r>
              <a:rPr lang="it-IT" sz="1800" dirty="0" err="1"/>
              <a:t>wave_length</a:t>
            </a:r>
            <a:r>
              <a:rPr lang="it-IT" sz="1800" dirty="0"/>
              <a:t> = 285.0082 cm</a:t>
            </a:r>
          </a:p>
          <a:p>
            <a:pPr lvl="1"/>
            <a:r>
              <a:rPr lang="en-US" sz="1800" dirty="0"/>
              <a:t>Fitness:  0.163 m/s</a:t>
            </a:r>
          </a:p>
          <a:p>
            <a:pPr lvl="1"/>
            <a:r>
              <a:rPr lang="en-US" sz="1800" dirty="0"/>
              <a:t>Terminated in 95 Iterations (</a:t>
            </a:r>
            <a:r>
              <a:rPr lang="en-US" sz="1800" dirty="0" err="1"/>
              <a:t>NoEffectCoor</a:t>
            </a:r>
            <a:r>
              <a:rPr lang="en-US" sz="1800" dirty="0"/>
              <a:t>)</a:t>
            </a:r>
          </a:p>
          <a:p>
            <a:endParaRPr lang="en-US" sz="1800" dirty="0"/>
          </a:p>
          <a:p>
            <a:pPr lvl="1"/>
            <a:endParaRPr lang="en-US" sz="1800" dirty="0"/>
          </a:p>
          <a:p>
            <a:endParaRPr lang="LID4096" sz="1800" dirty="0"/>
          </a:p>
        </p:txBody>
      </p:sp>
      <p:sp>
        <p:nvSpPr>
          <p:cNvPr id="18459" name="Rectangle 6">
            <a:extLst>
              <a:ext uri="{FF2B5EF4-FFF2-40B4-BE49-F238E27FC236}">
                <a16:creationId xmlns:a16="http://schemas.microsoft.com/office/drawing/2014/main" id="{5B1C0F75-E7F7-4B02-A77F-5EABD7CBD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4090" y="6128733"/>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hart&#10;&#10;Description automatically generated">
            <a:extLst>
              <a:ext uri="{FF2B5EF4-FFF2-40B4-BE49-F238E27FC236}">
                <a16:creationId xmlns:a16="http://schemas.microsoft.com/office/drawing/2014/main" id="{3D2CB21E-1F32-3FF6-255D-8B51754E3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135" y="1838960"/>
            <a:ext cx="3813840" cy="2860380"/>
          </a:xfrm>
          <a:prstGeom prst="rect">
            <a:avLst/>
          </a:prstGeom>
        </p:spPr>
      </p:pic>
    </p:spTree>
    <p:extLst>
      <p:ext uri="{BB962C8B-B14F-4D97-AF65-F5344CB8AC3E}">
        <p14:creationId xmlns:p14="http://schemas.microsoft.com/office/powerpoint/2010/main" val="364603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A9FE0-3700-C682-F3AD-EF7B9BBD75A4}"/>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6800" kern="1200" dirty="0">
                <a:solidFill>
                  <a:schemeClr val="tx1"/>
                </a:solidFill>
                <a:latin typeface="+mj-lt"/>
                <a:ea typeface="+mj-ea"/>
                <a:cs typeface="+mj-cs"/>
              </a:rPr>
              <a:t>Optimum gait of the pure wiggling case (Results)</a:t>
            </a:r>
          </a:p>
        </p:txBody>
      </p:sp>
      <p:sp>
        <p:nvSpPr>
          <p:cNvPr id="15" name="Rectangle 14">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ure_wiggling_optimized">
            <a:hlinkClick r:id="" action="ppaction://media"/>
            <a:extLst>
              <a:ext uri="{FF2B5EF4-FFF2-40B4-BE49-F238E27FC236}">
                <a16:creationId xmlns:a16="http://schemas.microsoft.com/office/drawing/2014/main" id="{B4DB3124-64AB-C839-6FC5-51E4BDCDF96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552815" y="1827033"/>
            <a:ext cx="4000156" cy="3200124"/>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3902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1130</Words>
  <Application>Microsoft Office PowerPoint</Application>
  <PresentationFormat>Widescreen</PresentationFormat>
  <Paragraphs>72</Paragraphs>
  <Slides>17</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 Unicode MS</vt:lpstr>
      <vt:lpstr>Arial</vt:lpstr>
      <vt:lpstr>Calibri</vt:lpstr>
      <vt:lpstr>Calibri Light</vt:lpstr>
      <vt:lpstr>Office Theme</vt:lpstr>
      <vt:lpstr>Evolutionary Optimization Algorithms</vt:lpstr>
      <vt:lpstr>Table of Contents</vt:lpstr>
      <vt:lpstr>Objective</vt:lpstr>
      <vt:lpstr>Snake force implementation - stretching</vt:lpstr>
      <vt:lpstr>Snake force implementation - slithering</vt:lpstr>
      <vt:lpstr>CMA-ES Parallel implementation</vt:lpstr>
      <vt:lpstr>Defining the fitness function</vt:lpstr>
      <vt:lpstr>Optimization of the pure wiggling case (CMA)</vt:lpstr>
      <vt:lpstr>Optimum gait of the pure wiggling case (Results)</vt:lpstr>
      <vt:lpstr>Optimization of the pure twitching case (CMA)</vt:lpstr>
      <vt:lpstr>Optimum gait of the pure twitching case (Results)</vt:lpstr>
      <vt:lpstr>Optimization of the combined twitching and wiggling case (CMA)</vt:lpstr>
      <vt:lpstr>Optimum gait of the combined twitching and wiggling case (Results)</vt:lpstr>
      <vt:lpstr>PowerPoint Presentation</vt:lpstr>
      <vt:lpstr>Rattle snake</vt:lpstr>
      <vt:lpstr>Comparison and Conclusion</vt:lpstr>
      <vt:lpstr>The End. 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Optimization Algorithms</dc:title>
  <dc:creator>Mehta, Armaan</dc:creator>
  <cp:lastModifiedBy>Huang, Raymond</cp:lastModifiedBy>
  <cp:revision>59</cp:revision>
  <dcterms:created xsi:type="dcterms:W3CDTF">2022-10-30T02:23:27Z</dcterms:created>
  <dcterms:modified xsi:type="dcterms:W3CDTF">2022-12-19T04:41:58Z</dcterms:modified>
</cp:coreProperties>
</file>