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3"/>
  </p:notesMasterIdLst>
  <p:sldIdLst>
    <p:sldId id="256" r:id="rId2"/>
    <p:sldId id="257" r:id="rId3"/>
    <p:sldId id="286" r:id="rId4"/>
    <p:sldId id="289" r:id="rId5"/>
    <p:sldId id="290" r:id="rId6"/>
    <p:sldId id="291" r:id="rId7"/>
    <p:sldId id="293" r:id="rId8"/>
    <p:sldId id="292" r:id="rId9"/>
    <p:sldId id="294" r:id="rId10"/>
    <p:sldId id="295" r:id="rId11"/>
    <p:sldId id="29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p:restoredTop sz="80476"/>
  </p:normalViewPr>
  <p:slideViewPr>
    <p:cSldViewPr snapToGrid="0" snapToObjects="1">
      <p:cViewPr varScale="1">
        <p:scale>
          <a:sx n="102" d="100"/>
          <a:sy n="102" d="100"/>
        </p:scale>
        <p:origin x="248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97" d="100"/>
          <a:sy n="97" d="100"/>
        </p:scale>
        <p:origin x="310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51E08-C969-2B4D-A906-B2B7C14F6F65}" type="datetimeFigureOut">
              <a:rPr lang="en-US" smtClean="0"/>
              <a:t>12/18/22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3039E-5B9B-154E-9A96-869F04FE3470}" type="slidenum">
              <a:rPr lang="en-US" smtClean="0"/>
              <a:t>‹#›</a:t>
            </a:fld>
            <a:endParaRPr lang="en-US"/>
          </a:p>
        </p:txBody>
      </p:sp>
    </p:spTree>
    <p:extLst>
      <p:ext uri="{BB962C8B-B14F-4D97-AF65-F5344CB8AC3E}">
        <p14:creationId xmlns:p14="http://schemas.microsoft.com/office/powerpoint/2010/main" val="251318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2</a:t>
            </a:fld>
            <a:endParaRPr lang="en-US"/>
          </a:p>
        </p:txBody>
      </p:sp>
    </p:spTree>
    <p:extLst>
      <p:ext uri="{BB962C8B-B14F-4D97-AF65-F5344CB8AC3E}">
        <p14:creationId xmlns:p14="http://schemas.microsoft.com/office/powerpoint/2010/main" val="313213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11</a:t>
            </a:fld>
            <a:endParaRPr lang="en-US"/>
          </a:p>
        </p:txBody>
      </p:sp>
    </p:spTree>
    <p:extLst>
      <p:ext uri="{BB962C8B-B14F-4D97-AF65-F5344CB8AC3E}">
        <p14:creationId xmlns:p14="http://schemas.microsoft.com/office/powerpoint/2010/main" val="416080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3</a:t>
            </a:fld>
            <a:endParaRPr lang="en-US"/>
          </a:p>
        </p:txBody>
      </p:sp>
    </p:spTree>
    <p:extLst>
      <p:ext uri="{BB962C8B-B14F-4D97-AF65-F5344CB8AC3E}">
        <p14:creationId xmlns:p14="http://schemas.microsoft.com/office/powerpoint/2010/main" val="105224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4</a:t>
            </a:fld>
            <a:endParaRPr lang="en-US"/>
          </a:p>
        </p:txBody>
      </p:sp>
    </p:spTree>
    <p:extLst>
      <p:ext uri="{BB962C8B-B14F-4D97-AF65-F5344CB8AC3E}">
        <p14:creationId xmlns:p14="http://schemas.microsoft.com/office/powerpoint/2010/main" val="291015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5</a:t>
            </a:fld>
            <a:endParaRPr lang="en-US"/>
          </a:p>
        </p:txBody>
      </p:sp>
    </p:spTree>
    <p:extLst>
      <p:ext uri="{BB962C8B-B14F-4D97-AF65-F5344CB8AC3E}">
        <p14:creationId xmlns:p14="http://schemas.microsoft.com/office/powerpoint/2010/main" val="355748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6</a:t>
            </a:fld>
            <a:endParaRPr lang="en-US"/>
          </a:p>
        </p:txBody>
      </p:sp>
    </p:spTree>
    <p:extLst>
      <p:ext uri="{BB962C8B-B14F-4D97-AF65-F5344CB8AC3E}">
        <p14:creationId xmlns:p14="http://schemas.microsoft.com/office/powerpoint/2010/main" val="35040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7</a:t>
            </a:fld>
            <a:endParaRPr lang="en-US"/>
          </a:p>
        </p:txBody>
      </p:sp>
    </p:spTree>
    <p:extLst>
      <p:ext uri="{BB962C8B-B14F-4D97-AF65-F5344CB8AC3E}">
        <p14:creationId xmlns:p14="http://schemas.microsoft.com/office/powerpoint/2010/main" val="961629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8</a:t>
            </a:fld>
            <a:endParaRPr lang="en-US"/>
          </a:p>
        </p:txBody>
      </p:sp>
    </p:spTree>
    <p:extLst>
      <p:ext uri="{BB962C8B-B14F-4D97-AF65-F5344CB8AC3E}">
        <p14:creationId xmlns:p14="http://schemas.microsoft.com/office/powerpoint/2010/main" val="427540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9</a:t>
            </a:fld>
            <a:endParaRPr lang="en-US"/>
          </a:p>
        </p:txBody>
      </p:sp>
    </p:spTree>
    <p:extLst>
      <p:ext uri="{BB962C8B-B14F-4D97-AF65-F5344CB8AC3E}">
        <p14:creationId xmlns:p14="http://schemas.microsoft.com/office/powerpoint/2010/main" val="129137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3039E-5B9B-154E-9A96-869F04FE3470}" type="slidenum">
              <a:rPr lang="en-US" smtClean="0"/>
              <a:t>10</a:t>
            </a:fld>
            <a:endParaRPr lang="en-US"/>
          </a:p>
        </p:txBody>
      </p:sp>
    </p:spTree>
    <p:extLst>
      <p:ext uri="{BB962C8B-B14F-4D97-AF65-F5344CB8AC3E}">
        <p14:creationId xmlns:p14="http://schemas.microsoft.com/office/powerpoint/2010/main" val="4125985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4809-F69F-0D48-97F8-9CF76A5308DF}"/>
              </a:ext>
            </a:extLst>
          </p:cNvPr>
          <p:cNvSpPr>
            <a:spLocks noGrp="1"/>
          </p:cNvSpPr>
          <p:nvPr>
            <p:ph type="ctrTitle" hasCustomPrompt="1"/>
          </p:nvPr>
        </p:nvSpPr>
        <p:spPr>
          <a:xfrm>
            <a:off x="353505" y="1122363"/>
            <a:ext cx="4339327" cy="2387600"/>
          </a:xfrm>
        </p:spPr>
        <p:txBody>
          <a:bodyPr anchor="b">
            <a:normAutofit/>
          </a:bodyPr>
          <a:lstStyle>
            <a:lvl1pPr algn="l">
              <a:defRPr sz="4000">
                <a:solidFill>
                  <a:schemeClr val="bg1"/>
                </a:solidFill>
              </a:defRPr>
            </a:lvl1pPr>
          </a:lstStyle>
          <a:p>
            <a:r>
              <a:rPr lang="en-US" sz="4000" b="1" dirty="0">
                <a:solidFill>
                  <a:schemeClr val="bg1"/>
                </a:solidFill>
                <a:latin typeface="Georgia" charset="0"/>
                <a:ea typeface="Georgia" charset="0"/>
                <a:cs typeface="Georgia" charset="0"/>
              </a:rPr>
              <a:t>Title Here:</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Tell Your</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Illinois Story</a:t>
            </a:r>
            <a:endParaRPr lang="en-US" dirty="0"/>
          </a:p>
        </p:txBody>
      </p:sp>
      <p:sp>
        <p:nvSpPr>
          <p:cNvPr id="3" name="Subtitle 2">
            <a:extLst>
              <a:ext uri="{FF2B5EF4-FFF2-40B4-BE49-F238E27FC236}">
                <a16:creationId xmlns:a16="http://schemas.microsoft.com/office/drawing/2014/main" id="{C5FA99F5-1DAB-644E-87BD-7B2BE337DBBB}"/>
              </a:ext>
            </a:extLst>
          </p:cNvPr>
          <p:cNvSpPr>
            <a:spLocks noGrp="1"/>
          </p:cNvSpPr>
          <p:nvPr>
            <p:ph type="subTitle" idx="1" hasCustomPrompt="1"/>
          </p:nvPr>
        </p:nvSpPr>
        <p:spPr>
          <a:xfrm>
            <a:off x="353505" y="3602038"/>
            <a:ext cx="4339327" cy="1655762"/>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6" name="Slide Number Placeholder 5">
            <a:extLst>
              <a:ext uri="{FF2B5EF4-FFF2-40B4-BE49-F238E27FC236}">
                <a16:creationId xmlns:a16="http://schemas.microsoft.com/office/drawing/2014/main" id="{1D5E86B4-4E28-5743-B958-4D04BD329DC7}"/>
              </a:ext>
            </a:extLst>
          </p:cNvPr>
          <p:cNvSpPr>
            <a:spLocks noGrp="1"/>
          </p:cNvSpPr>
          <p:nvPr>
            <p:ph type="sldNum" sz="quarter" idx="12"/>
          </p:nvPr>
        </p:nvSpPr>
        <p:spPr/>
        <p:txBody>
          <a:bodyPr/>
          <a:lstStyle/>
          <a:p>
            <a:fld id="{47306C45-97B4-7545-8562-07255BCE2FE0}" type="slidenum">
              <a:rPr lang="en-US" smtClean="0"/>
              <a:t>‹#›</a:t>
            </a:fld>
            <a:endParaRPr lang="en-US"/>
          </a:p>
        </p:txBody>
      </p:sp>
      <p:pic>
        <p:nvPicPr>
          <p:cNvPr id="7" name="Picture 6">
            <a:extLst>
              <a:ext uri="{FF2B5EF4-FFF2-40B4-BE49-F238E27FC236}">
                <a16:creationId xmlns:a16="http://schemas.microsoft.com/office/drawing/2014/main" id="{64BA6024-F248-8845-B3C8-29C1E63FD0A7}"/>
              </a:ext>
            </a:extLst>
          </p:cNvPr>
          <p:cNvPicPr>
            <a:picLocks noChangeAspect="1"/>
          </p:cNvPicPr>
          <p:nvPr userDrawn="1"/>
        </p:nvPicPr>
        <p:blipFill>
          <a:blip r:embed="rId3"/>
          <a:stretch>
            <a:fillRect/>
          </a:stretch>
        </p:blipFill>
        <p:spPr>
          <a:xfrm>
            <a:off x="3213158" y="5645779"/>
            <a:ext cx="2717685" cy="704251"/>
          </a:xfrm>
          <a:prstGeom prst="rect">
            <a:avLst/>
          </a:prstGeom>
        </p:spPr>
      </p:pic>
    </p:spTree>
    <p:extLst>
      <p:ext uri="{BB962C8B-B14F-4D97-AF65-F5344CB8AC3E}">
        <p14:creationId xmlns:p14="http://schemas.microsoft.com/office/powerpoint/2010/main" val="67832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15B210D-E74D-9F46-BBEB-61CE8DBFBD6C}"/>
              </a:ext>
            </a:extLst>
          </p:cNvPr>
          <p:cNvSpPr>
            <a:spLocks noGrp="1"/>
          </p:cNvSpPr>
          <p:nvPr>
            <p:ph type="sldNum" sz="quarter" idx="12"/>
          </p:nvPr>
        </p:nvSpPr>
        <p:spPr>
          <a:xfrm>
            <a:off x="6838406" y="6095094"/>
            <a:ext cx="2057400" cy="365125"/>
          </a:xfrm>
        </p:spPr>
        <p:txBody>
          <a:bodyPr/>
          <a:lstStyle/>
          <a:p>
            <a:fld id="{47306C45-97B4-7545-8562-07255BCE2FE0}" type="slidenum">
              <a:rPr lang="en-US" smtClean="0"/>
              <a:t>‹#›</a:t>
            </a:fld>
            <a:endParaRPr lang="en-US"/>
          </a:p>
        </p:txBody>
      </p:sp>
    </p:spTree>
    <p:extLst>
      <p:ext uri="{BB962C8B-B14F-4D97-AF65-F5344CB8AC3E}">
        <p14:creationId xmlns:p14="http://schemas.microsoft.com/office/powerpoint/2010/main" val="14872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26ADA6-32C7-6D47-94AB-D149FA9C199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FDBC8-5F1C-654A-9325-61F4244133F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771FB5C-A5C2-4C44-A9DF-4F6A196EC0F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06C45-97B4-7545-8562-07255BCE2FE0}" type="slidenum">
              <a:rPr lang="en-US" smtClean="0"/>
              <a:t>‹#›</a:t>
            </a:fld>
            <a:endParaRPr lang="en-US"/>
          </a:p>
        </p:txBody>
      </p:sp>
    </p:spTree>
    <p:extLst>
      <p:ext uri="{BB962C8B-B14F-4D97-AF65-F5344CB8AC3E}">
        <p14:creationId xmlns:p14="http://schemas.microsoft.com/office/powerpoint/2010/main" val="1008080449"/>
      </p:ext>
    </p:extLst>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12.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0.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3CDB9E-798C-A842-B031-6BFA04385C39}"/>
              </a:ext>
            </a:extLst>
          </p:cNvPr>
          <p:cNvSpPr>
            <a:spLocks noGrp="1"/>
          </p:cNvSpPr>
          <p:nvPr>
            <p:ph type="ctrTitle"/>
          </p:nvPr>
        </p:nvSpPr>
        <p:spPr>
          <a:xfrm>
            <a:off x="864704" y="1778000"/>
            <a:ext cx="7454347" cy="2062163"/>
          </a:xfrm>
        </p:spPr>
        <p:txBody>
          <a:bodyPr>
            <a:normAutofit/>
          </a:bodyPr>
          <a:lstStyle/>
          <a:p>
            <a:pPr algn="ctr"/>
            <a:r>
              <a:rPr lang="en-US" sz="5300" dirty="0">
                <a:latin typeface="Calibri" panose="020F0502020204030204" pitchFamily="34" charset="0"/>
                <a:cs typeface="Calibri" panose="020F0502020204030204" pitchFamily="34" charset="0"/>
              </a:rPr>
              <a:t>ME447 Project</a:t>
            </a:r>
            <a:r>
              <a:rPr lang="en-US" altLang="zh-CN" sz="5300" dirty="0">
                <a:latin typeface="Calibri" panose="020F0502020204030204" pitchFamily="34" charset="0"/>
                <a:cs typeface="Calibri" panose="020F0502020204030204" pitchFamily="34" charset="0"/>
              </a:rPr>
              <a:t>3</a:t>
            </a:r>
            <a:br>
              <a:rPr lang="en-US" altLang="zh-CN" sz="8000" dirty="0">
                <a:latin typeface="Calibri" panose="020F0502020204030204" pitchFamily="34" charset="0"/>
                <a:cs typeface="Calibri" panose="020F0502020204030204" pitchFamily="34" charset="0"/>
              </a:rPr>
            </a:br>
            <a:r>
              <a:rPr lang="en-US" altLang="zh-CN" sz="5300" dirty="0">
                <a:latin typeface="Calibri" panose="020F0502020204030204" pitchFamily="34" charset="0"/>
                <a:cs typeface="Calibri" panose="020F0502020204030204" pitchFamily="34" charset="0"/>
              </a:rPr>
              <a:t>Slithering-Wiggling-Snake</a:t>
            </a:r>
            <a:endParaRPr lang="en-US" sz="5300" dirty="0">
              <a:latin typeface="Calibri" panose="020F0502020204030204" pitchFamily="34" charset="0"/>
              <a:cs typeface="Calibri" panose="020F0502020204030204" pitchFamily="34" charset="0"/>
            </a:endParaRPr>
          </a:p>
        </p:txBody>
      </p:sp>
      <p:sp>
        <p:nvSpPr>
          <p:cNvPr id="7" name="Subtitle 6">
            <a:extLst>
              <a:ext uri="{FF2B5EF4-FFF2-40B4-BE49-F238E27FC236}">
                <a16:creationId xmlns:a16="http://schemas.microsoft.com/office/drawing/2014/main" id="{C2F9A5BC-DE40-064D-98AE-B1AA2F274302}"/>
              </a:ext>
            </a:extLst>
          </p:cNvPr>
          <p:cNvSpPr>
            <a:spLocks noGrp="1"/>
          </p:cNvSpPr>
          <p:nvPr>
            <p:ph type="subTitle" idx="4294967295"/>
          </p:nvPr>
        </p:nvSpPr>
        <p:spPr>
          <a:xfrm>
            <a:off x="1729197" y="3932238"/>
            <a:ext cx="5685609" cy="1287462"/>
          </a:xfrm>
        </p:spPr>
        <p:txBody>
          <a:bodyPr>
            <a:normAutofit lnSpcReduction="10000"/>
          </a:bodyPr>
          <a:lstStyle/>
          <a:p>
            <a:pPr marL="0" indent="0" algn="ctr">
              <a:buNone/>
            </a:pPr>
            <a:r>
              <a:rPr lang="en-US" sz="2400" dirty="0">
                <a:latin typeface="Georgia" panose="02040502050405020303" pitchFamily="18" charset="0"/>
              </a:rPr>
              <a:t>Raymond Huang</a:t>
            </a:r>
          </a:p>
          <a:p>
            <a:pPr marL="0" indent="0" algn="ctr">
              <a:buNone/>
            </a:pPr>
            <a:r>
              <a:rPr lang="en-US" sz="2400" dirty="0">
                <a:latin typeface="Georgia" panose="02040502050405020303" pitchFamily="18" charset="0"/>
              </a:rPr>
              <a:t>Armaan Mehta</a:t>
            </a:r>
          </a:p>
          <a:p>
            <a:pPr marL="0" indent="0" algn="ctr">
              <a:buNone/>
            </a:pPr>
            <a:r>
              <a:rPr lang="en-US" sz="2400" dirty="0">
                <a:latin typeface="Georgia" panose="02040502050405020303" pitchFamily="18" charset="0"/>
              </a:rPr>
              <a:t>Holiday Han</a:t>
            </a:r>
          </a:p>
        </p:txBody>
      </p:sp>
    </p:spTree>
    <p:extLst>
      <p:ext uri="{BB962C8B-B14F-4D97-AF65-F5344CB8AC3E}">
        <p14:creationId xmlns:p14="http://schemas.microsoft.com/office/powerpoint/2010/main" val="167258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CMA Results</a:t>
            </a:r>
            <a:r>
              <a:rPr lang="zh-CN" altLang="en-US" dirty="0"/>
              <a:t> </a:t>
            </a:r>
            <a:r>
              <a:rPr lang="en-US" altLang="zh-CN" dirty="0"/>
              <a:t>Plot</a:t>
            </a:r>
            <a:endParaRPr lang="en-US" dirty="0"/>
          </a:p>
        </p:txBody>
      </p:sp>
      <p:sp>
        <p:nvSpPr>
          <p:cNvPr id="5" name="TextBox 4">
            <a:extLst>
              <a:ext uri="{FF2B5EF4-FFF2-40B4-BE49-F238E27FC236}">
                <a16:creationId xmlns:a16="http://schemas.microsoft.com/office/drawing/2014/main" id="{BF0B8AB4-CF4D-2419-361D-F96009388024}"/>
              </a:ext>
            </a:extLst>
          </p:cNvPr>
          <p:cNvSpPr txBox="1"/>
          <p:nvPr/>
        </p:nvSpPr>
        <p:spPr>
          <a:xfrm>
            <a:off x="1064712" y="5060769"/>
            <a:ext cx="7603299" cy="369332"/>
          </a:xfrm>
          <a:prstGeom prst="rect">
            <a:avLst/>
          </a:prstGeom>
          <a:noFill/>
        </p:spPr>
        <p:txBody>
          <a:bodyPr wrap="square" rtlCol="0">
            <a:spAutoFit/>
          </a:bodyPr>
          <a:lstStyle/>
          <a:p>
            <a:r>
              <a:rPr lang="en-US" dirty="0"/>
              <a:t>Figure: CMA results fitness vs. generations for combined twitching and wiggling</a:t>
            </a:r>
          </a:p>
        </p:txBody>
      </p:sp>
      <p:pic>
        <p:nvPicPr>
          <p:cNvPr id="4" name="Picture 3" descr="Chart, line chart&#10;&#10;Description automatically generated">
            <a:extLst>
              <a:ext uri="{FF2B5EF4-FFF2-40B4-BE49-F238E27FC236}">
                <a16:creationId xmlns:a16="http://schemas.microsoft.com/office/drawing/2014/main" id="{7286DEDD-A3DC-F138-0A1B-E552E7CAA2DD}"/>
              </a:ext>
            </a:extLst>
          </p:cNvPr>
          <p:cNvPicPr>
            <a:picLocks noChangeAspect="1"/>
          </p:cNvPicPr>
          <p:nvPr/>
        </p:nvPicPr>
        <p:blipFill>
          <a:blip r:embed="rId3"/>
          <a:stretch>
            <a:fillRect/>
          </a:stretch>
        </p:blipFill>
        <p:spPr>
          <a:xfrm>
            <a:off x="1651000" y="679269"/>
            <a:ext cx="5842000" cy="4381500"/>
          </a:xfrm>
          <a:prstGeom prst="rect">
            <a:avLst/>
          </a:prstGeom>
        </p:spPr>
      </p:pic>
    </p:spTree>
    <p:extLst>
      <p:ext uri="{BB962C8B-B14F-4D97-AF65-F5344CB8AC3E}">
        <p14:creationId xmlns:p14="http://schemas.microsoft.com/office/powerpoint/2010/main" val="250597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CMA Results</a:t>
            </a:r>
            <a:r>
              <a:rPr lang="zh-CN" altLang="en-US" dirty="0"/>
              <a:t> </a:t>
            </a:r>
            <a:r>
              <a:rPr lang="en-US" altLang="zh-CN" dirty="0"/>
              <a:t>Video</a:t>
            </a:r>
            <a:endParaRPr lang="en-US" dirty="0"/>
          </a:p>
        </p:txBody>
      </p:sp>
      <p:sp>
        <p:nvSpPr>
          <p:cNvPr id="5" name="TextBox 4">
            <a:extLst>
              <a:ext uri="{FF2B5EF4-FFF2-40B4-BE49-F238E27FC236}">
                <a16:creationId xmlns:a16="http://schemas.microsoft.com/office/drawing/2014/main" id="{BF0B8AB4-CF4D-2419-361D-F96009388024}"/>
              </a:ext>
            </a:extLst>
          </p:cNvPr>
          <p:cNvSpPr txBox="1"/>
          <p:nvPr/>
        </p:nvSpPr>
        <p:spPr>
          <a:xfrm>
            <a:off x="1127342" y="5060769"/>
            <a:ext cx="7553195" cy="369332"/>
          </a:xfrm>
          <a:prstGeom prst="rect">
            <a:avLst/>
          </a:prstGeom>
          <a:noFill/>
        </p:spPr>
        <p:txBody>
          <a:bodyPr wrap="square" rtlCol="0">
            <a:spAutoFit/>
          </a:bodyPr>
          <a:lstStyle/>
          <a:p>
            <a:r>
              <a:rPr lang="en-US" dirty="0"/>
              <a:t>Figure: CMA results fitness vs. generations for combined twitching and wiggling</a:t>
            </a:r>
          </a:p>
        </p:txBody>
      </p:sp>
      <p:pic>
        <p:nvPicPr>
          <p:cNvPr id="2" name="50_elements_pure_twitching.mp4">
            <a:hlinkClick r:id="" action="ppaction://media"/>
            <a:extLst>
              <a:ext uri="{FF2B5EF4-FFF2-40B4-BE49-F238E27FC236}">
                <a16:creationId xmlns:a16="http://schemas.microsoft.com/office/drawing/2014/main" id="{46DCA3E8-9F27-BBA9-53B1-C84865F4475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52677" y="690751"/>
            <a:ext cx="5462523" cy="4370018"/>
          </a:xfrm>
          <a:prstGeom prst="rect">
            <a:avLst/>
          </a:prstGeom>
        </p:spPr>
      </p:pic>
    </p:spTree>
    <p:extLst>
      <p:ext uri="{BB962C8B-B14F-4D97-AF65-F5344CB8AC3E}">
        <p14:creationId xmlns:p14="http://schemas.microsoft.com/office/powerpoint/2010/main" val="275859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B001E-73E3-7042-A59A-A694342BC1F4}"/>
              </a:ext>
            </a:extLst>
          </p:cNvPr>
          <p:cNvSpPr>
            <a:spLocks noGrp="1"/>
          </p:cNvSpPr>
          <p:nvPr>
            <p:ph idx="4294967295"/>
          </p:nvPr>
        </p:nvSpPr>
        <p:spPr>
          <a:xfrm>
            <a:off x="215900" y="1690689"/>
            <a:ext cx="8648700" cy="3625895"/>
          </a:xfrm>
        </p:spPr>
        <p:txBody>
          <a:bodyPr/>
          <a:lstStyle/>
          <a:p>
            <a:r>
              <a:rPr lang="en-US" dirty="0"/>
              <a:t>Project 3 Objective</a:t>
            </a:r>
          </a:p>
          <a:p>
            <a:r>
              <a:rPr lang="en-US" dirty="0"/>
              <a:t>Snake force implementation</a:t>
            </a:r>
          </a:p>
          <a:p>
            <a:r>
              <a:rPr lang="en-US" dirty="0"/>
              <a:t>CMA input implementation</a:t>
            </a:r>
          </a:p>
          <a:p>
            <a:r>
              <a:rPr lang="en-US" dirty="0"/>
              <a:t>CMA Results</a:t>
            </a:r>
            <a:r>
              <a:rPr lang="zh-CN" altLang="en-US" dirty="0"/>
              <a:t> </a:t>
            </a:r>
            <a:r>
              <a:rPr lang="en-US" altLang="zh-CN" dirty="0"/>
              <a:t>Plot and video for pure wiggling</a:t>
            </a:r>
          </a:p>
          <a:p>
            <a:r>
              <a:rPr lang="en-US" dirty="0"/>
              <a:t>CMA Results</a:t>
            </a:r>
            <a:r>
              <a:rPr lang="zh-CN" altLang="en-US" dirty="0"/>
              <a:t> </a:t>
            </a:r>
            <a:r>
              <a:rPr lang="en-US" altLang="zh-CN" dirty="0"/>
              <a:t>Plot and video for pure twitching</a:t>
            </a:r>
          </a:p>
          <a:p>
            <a:r>
              <a:rPr lang="en-US" dirty="0"/>
              <a:t>CMA Results</a:t>
            </a:r>
            <a:r>
              <a:rPr lang="zh-CN" altLang="en-US" dirty="0"/>
              <a:t> </a:t>
            </a:r>
            <a:r>
              <a:rPr lang="en-US" altLang="zh-CN" dirty="0"/>
              <a:t>Plot and video for combined case</a:t>
            </a:r>
          </a:p>
        </p:txBody>
      </p:sp>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215900" y="365126"/>
            <a:ext cx="8648700" cy="1325563"/>
          </a:xfrm>
        </p:spPr>
        <p:txBody>
          <a:bodyPr/>
          <a:lstStyle/>
          <a:p>
            <a:r>
              <a:rPr lang="en-US" dirty="0"/>
              <a:t>Table Of Content</a:t>
            </a:r>
          </a:p>
        </p:txBody>
      </p:sp>
    </p:spTree>
    <p:extLst>
      <p:ext uri="{BB962C8B-B14F-4D97-AF65-F5344CB8AC3E}">
        <p14:creationId xmlns:p14="http://schemas.microsoft.com/office/powerpoint/2010/main" val="389523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5349414" cy="523148"/>
          </a:xfrm>
        </p:spPr>
        <p:txBody>
          <a:bodyPr>
            <a:normAutofit fontScale="90000"/>
          </a:bodyPr>
          <a:lstStyle/>
          <a:p>
            <a:r>
              <a:rPr lang="en-US" dirty="0"/>
              <a:t>Project 3 Objective</a:t>
            </a:r>
          </a:p>
        </p:txBody>
      </p:sp>
      <p:sp>
        <p:nvSpPr>
          <p:cNvPr id="2" name="TextBox 1">
            <a:extLst>
              <a:ext uri="{FF2B5EF4-FFF2-40B4-BE49-F238E27FC236}">
                <a16:creationId xmlns:a16="http://schemas.microsoft.com/office/drawing/2014/main" id="{6DFC8753-888B-6242-DAD5-9D6E8E1A4EE8}"/>
              </a:ext>
            </a:extLst>
          </p:cNvPr>
          <p:cNvSpPr txBox="1"/>
          <p:nvPr/>
        </p:nvSpPr>
        <p:spPr>
          <a:xfrm>
            <a:off x="538620" y="864296"/>
            <a:ext cx="7716032"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implemented the c</a:t>
            </a:r>
            <a:r>
              <a:rPr lang="en-US" sz="2000" b="0" i="0" dirty="0">
                <a:solidFill>
                  <a:srgbClr val="2D3B45"/>
                </a:solidFill>
                <a:effectLst/>
                <a:latin typeface="Times New Roman" panose="02020603050405020304" pitchFamily="18" charset="0"/>
                <a:cs typeface="Times New Roman" panose="02020603050405020304" pitchFamily="18" charset="0"/>
              </a:rPr>
              <a:t>omputational soft mechanics code and construct a near-realistic model of a slithering snake and hooked it up to CMA to find a gait that maximizes the forward speed, under given conditions in project 2, we want to have a more real-life soft mechanics model based on the snake we have already had.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is created for studying the effect of wiggling in snake gaits. In real life situations, when a snake moves, it does not only slither due to movements created by muscle torque, it also extends and shrinks, what we called wiggle. We want to hook the entire things up with CMA to find which combination of wiggling and slithering </a:t>
            </a:r>
            <a:r>
              <a:rPr lang="en-US" sz="2000" b="0" i="0" dirty="0">
                <a:solidFill>
                  <a:srgbClr val="2D3B45"/>
                </a:solidFill>
                <a:effectLst/>
                <a:latin typeface="Times New Roman" panose="02020603050405020304" pitchFamily="18" charset="0"/>
                <a:cs typeface="Times New Roman" panose="02020603050405020304" pitchFamily="18" charset="0"/>
              </a:rPr>
              <a:t>maximizes the forward speed</a:t>
            </a:r>
            <a:r>
              <a:rPr lang="en-US" sz="2000" dirty="0">
                <a:latin typeface="Times New Roman" panose="02020603050405020304" pitchFamily="18" charset="0"/>
                <a:cs typeface="Times New Roman" panose="02020603050405020304" pitchFamily="18" charset="0"/>
              </a:rPr>
              <a:t>? That is what we are studying in this project.</a:t>
            </a:r>
          </a:p>
        </p:txBody>
      </p:sp>
    </p:spTree>
    <p:extLst>
      <p:ext uri="{BB962C8B-B14F-4D97-AF65-F5344CB8AC3E}">
        <p14:creationId xmlns:p14="http://schemas.microsoft.com/office/powerpoint/2010/main" val="185299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Snake force implementation</a:t>
            </a:r>
          </a:p>
        </p:txBody>
      </p:sp>
      <p:pic>
        <p:nvPicPr>
          <p:cNvPr id="4" name="Picture 3" descr="Graphical user interface, text, application&#10;&#10;Description automatically generated">
            <a:extLst>
              <a:ext uri="{FF2B5EF4-FFF2-40B4-BE49-F238E27FC236}">
                <a16:creationId xmlns:a16="http://schemas.microsoft.com/office/drawing/2014/main" id="{DF053939-5201-3848-7E6B-FAD996C86B11}"/>
              </a:ext>
            </a:extLst>
          </p:cNvPr>
          <p:cNvPicPr>
            <a:picLocks noChangeAspect="1"/>
          </p:cNvPicPr>
          <p:nvPr/>
        </p:nvPicPr>
        <p:blipFill>
          <a:blip r:embed="rId3"/>
          <a:stretch>
            <a:fillRect/>
          </a:stretch>
        </p:blipFill>
        <p:spPr>
          <a:xfrm>
            <a:off x="124460" y="2130620"/>
            <a:ext cx="4745087" cy="339533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B1A4D368-4746-5263-092D-11D3FF12157A}"/>
              </a:ext>
            </a:extLst>
          </p:cNvPr>
          <p:cNvPicPr>
            <a:picLocks noChangeAspect="1"/>
          </p:cNvPicPr>
          <p:nvPr/>
        </p:nvPicPr>
        <p:blipFill>
          <a:blip r:embed="rId4"/>
          <a:stretch>
            <a:fillRect/>
          </a:stretch>
        </p:blipFill>
        <p:spPr>
          <a:xfrm>
            <a:off x="4869547" y="2130620"/>
            <a:ext cx="4288457" cy="3395336"/>
          </a:xfrm>
          <a:prstGeom prst="rect">
            <a:avLst/>
          </a:prstGeom>
        </p:spPr>
      </p:pic>
      <p:sp>
        <p:nvSpPr>
          <p:cNvPr id="8" name="TextBox 7">
            <a:extLst>
              <a:ext uri="{FF2B5EF4-FFF2-40B4-BE49-F238E27FC236}">
                <a16:creationId xmlns:a16="http://schemas.microsoft.com/office/drawing/2014/main" id="{F4AB6038-2DB9-2D61-DF8B-AF07C66F6BB2}"/>
              </a:ext>
            </a:extLst>
          </p:cNvPr>
          <p:cNvSpPr txBox="1"/>
          <p:nvPr/>
        </p:nvSpPr>
        <p:spPr>
          <a:xfrm>
            <a:off x="538620" y="864296"/>
            <a:ext cx="771603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defined twist force and stretch force as followed:</a:t>
            </a:r>
            <a:endParaRPr lang="en-US" sz="2000" b="0" i="0" dirty="0">
              <a:solidFill>
                <a:srgbClr val="2D3B4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09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CMA input implementation</a:t>
            </a:r>
          </a:p>
        </p:txBody>
      </p:sp>
      <p:sp>
        <p:nvSpPr>
          <p:cNvPr id="8" name="TextBox 7">
            <a:extLst>
              <a:ext uri="{FF2B5EF4-FFF2-40B4-BE49-F238E27FC236}">
                <a16:creationId xmlns:a16="http://schemas.microsoft.com/office/drawing/2014/main" id="{F4AB6038-2DB9-2D61-DF8B-AF07C66F6BB2}"/>
              </a:ext>
            </a:extLst>
          </p:cNvPr>
          <p:cNvSpPr txBox="1"/>
          <p:nvPr/>
        </p:nvSpPr>
        <p:spPr>
          <a:xfrm>
            <a:off x="538620" y="864296"/>
            <a:ext cx="7716032"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used the same CMA algorithm as project 2 but with different parameters. Instead of using only the distance between the center of mass and mid point, we also consider the crawling percentage for this case. We used initial sigma as 30 with </a:t>
            </a:r>
            <a:r>
              <a:rPr lang="en-US" sz="2000" dirty="0" err="1">
                <a:latin typeface="Times New Roman" panose="02020603050405020304" pitchFamily="18" charset="0"/>
                <a:cs typeface="Times New Roman" panose="02020603050405020304" pitchFamily="18" charset="0"/>
              </a:rPr>
              <a:t>popsize</a:t>
            </a:r>
            <a:r>
              <a:rPr lang="en-US" sz="2000" dirty="0">
                <a:latin typeface="Times New Roman" panose="02020603050405020304" pitchFamily="18" charset="0"/>
                <a:cs typeface="Times New Roman" panose="02020603050405020304" pitchFamily="18" charset="0"/>
              </a:rPr>
              <a:t> as 500.</a:t>
            </a:r>
            <a:endParaRPr lang="en-US" sz="2000" b="0" i="0" dirty="0">
              <a:solidFill>
                <a:srgbClr val="2D3B45"/>
              </a:solidFill>
              <a:effectLst/>
              <a:latin typeface="Times New Roman" panose="02020603050405020304" pitchFamily="18"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264BB47E-6FEE-EBC5-1B4E-B6749D0C7DC7}"/>
              </a:ext>
            </a:extLst>
          </p:cNvPr>
          <p:cNvPicPr>
            <a:picLocks noChangeAspect="1"/>
          </p:cNvPicPr>
          <p:nvPr/>
        </p:nvPicPr>
        <p:blipFill>
          <a:blip r:embed="rId3"/>
          <a:stretch>
            <a:fillRect/>
          </a:stretch>
        </p:blipFill>
        <p:spPr>
          <a:xfrm>
            <a:off x="510436" y="2475809"/>
            <a:ext cx="7772400" cy="1770514"/>
          </a:xfrm>
          <a:prstGeom prst="rect">
            <a:avLst/>
          </a:prstGeom>
        </p:spPr>
      </p:pic>
    </p:spTree>
    <p:extLst>
      <p:ext uri="{BB962C8B-B14F-4D97-AF65-F5344CB8AC3E}">
        <p14:creationId xmlns:p14="http://schemas.microsoft.com/office/powerpoint/2010/main" val="164651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CMA Results</a:t>
            </a:r>
            <a:r>
              <a:rPr lang="zh-CN" altLang="en-US" dirty="0"/>
              <a:t> </a:t>
            </a:r>
            <a:r>
              <a:rPr lang="en-US" altLang="zh-CN" dirty="0"/>
              <a:t>Plot</a:t>
            </a:r>
            <a:endParaRPr lang="en-US" dirty="0"/>
          </a:p>
        </p:txBody>
      </p:sp>
      <p:pic>
        <p:nvPicPr>
          <p:cNvPr id="4" name="Picture 3" descr="Chart&#10;&#10;Description automatically generated">
            <a:extLst>
              <a:ext uri="{FF2B5EF4-FFF2-40B4-BE49-F238E27FC236}">
                <a16:creationId xmlns:a16="http://schemas.microsoft.com/office/drawing/2014/main" id="{5DF4DC54-2AC2-19E6-C418-839C0C8C1603}"/>
              </a:ext>
            </a:extLst>
          </p:cNvPr>
          <p:cNvPicPr>
            <a:picLocks noChangeAspect="1"/>
          </p:cNvPicPr>
          <p:nvPr/>
        </p:nvPicPr>
        <p:blipFill>
          <a:blip r:embed="rId3"/>
          <a:stretch>
            <a:fillRect/>
          </a:stretch>
        </p:blipFill>
        <p:spPr>
          <a:xfrm>
            <a:off x="1500688" y="679269"/>
            <a:ext cx="5842000" cy="4381500"/>
          </a:xfrm>
          <a:prstGeom prst="rect">
            <a:avLst/>
          </a:prstGeom>
        </p:spPr>
      </p:pic>
      <p:sp>
        <p:nvSpPr>
          <p:cNvPr id="5" name="TextBox 4">
            <a:extLst>
              <a:ext uri="{FF2B5EF4-FFF2-40B4-BE49-F238E27FC236}">
                <a16:creationId xmlns:a16="http://schemas.microsoft.com/office/drawing/2014/main" id="{BF0B8AB4-CF4D-2419-361D-F96009388024}"/>
              </a:ext>
            </a:extLst>
          </p:cNvPr>
          <p:cNvSpPr txBox="1"/>
          <p:nvPr/>
        </p:nvSpPr>
        <p:spPr>
          <a:xfrm>
            <a:off x="1602113" y="5060769"/>
            <a:ext cx="5939773" cy="369332"/>
          </a:xfrm>
          <a:prstGeom prst="rect">
            <a:avLst/>
          </a:prstGeom>
          <a:noFill/>
        </p:spPr>
        <p:txBody>
          <a:bodyPr wrap="square" rtlCol="0">
            <a:spAutoFit/>
          </a:bodyPr>
          <a:lstStyle/>
          <a:p>
            <a:r>
              <a:rPr lang="en-US" dirty="0"/>
              <a:t>Figure: CMA results fitness vs. generations for pure wiggling</a:t>
            </a:r>
          </a:p>
        </p:txBody>
      </p:sp>
    </p:spTree>
    <p:extLst>
      <p:ext uri="{BB962C8B-B14F-4D97-AF65-F5344CB8AC3E}">
        <p14:creationId xmlns:p14="http://schemas.microsoft.com/office/powerpoint/2010/main" val="88712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CMA Results</a:t>
            </a:r>
            <a:r>
              <a:rPr lang="zh-CN" altLang="en-US" dirty="0"/>
              <a:t> </a:t>
            </a:r>
            <a:r>
              <a:rPr lang="en-US" altLang="zh-CN" dirty="0"/>
              <a:t>Video</a:t>
            </a:r>
            <a:endParaRPr lang="en-US" dirty="0"/>
          </a:p>
        </p:txBody>
      </p:sp>
      <p:sp>
        <p:nvSpPr>
          <p:cNvPr id="5" name="TextBox 4">
            <a:extLst>
              <a:ext uri="{FF2B5EF4-FFF2-40B4-BE49-F238E27FC236}">
                <a16:creationId xmlns:a16="http://schemas.microsoft.com/office/drawing/2014/main" id="{BF0B8AB4-CF4D-2419-361D-F96009388024}"/>
              </a:ext>
            </a:extLst>
          </p:cNvPr>
          <p:cNvSpPr txBox="1"/>
          <p:nvPr/>
        </p:nvSpPr>
        <p:spPr>
          <a:xfrm>
            <a:off x="1602113" y="5060769"/>
            <a:ext cx="5939773" cy="369332"/>
          </a:xfrm>
          <a:prstGeom prst="rect">
            <a:avLst/>
          </a:prstGeom>
          <a:noFill/>
        </p:spPr>
        <p:txBody>
          <a:bodyPr wrap="square" rtlCol="0">
            <a:spAutoFit/>
          </a:bodyPr>
          <a:lstStyle/>
          <a:p>
            <a:r>
              <a:rPr lang="en-US" dirty="0"/>
              <a:t>Video: CMA results fitness vs. generations for pure wiggling</a:t>
            </a:r>
          </a:p>
        </p:txBody>
      </p:sp>
      <p:pic>
        <p:nvPicPr>
          <p:cNvPr id="2" name="Pure_wiggling_optimized.mp4">
            <a:hlinkClick r:id="" action="ppaction://media"/>
            <a:extLst>
              <a:ext uri="{FF2B5EF4-FFF2-40B4-BE49-F238E27FC236}">
                <a16:creationId xmlns:a16="http://schemas.microsoft.com/office/drawing/2014/main" id="{F8A098A6-1448-7395-715D-BD4DFED36C1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34475" y="680731"/>
            <a:ext cx="5475047" cy="4380038"/>
          </a:xfrm>
          <a:prstGeom prst="rect">
            <a:avLst/>
          </a:prstGeom>
        </p:spPr>
      </p:pic>
    </p:spTree>
    <p:extLst>
      <p:ext uri="{BB962C8B-B14F-4D97-AF65-F5344CB8AC3E}">
        <p14:creationId xmlns:p14="http://schemas.microsoft.com/office/powerpoint/2010/main" val="45532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CMA Results</a:t>
            </a:r>
            <a:r>
              <a:rPr lang="zh-CN" altLang="en-US" dirty="0"/>
              <a:t> </a:t>
            </a:r>
            <a:r>
              <a:rPr lang="en-US" altLang="zh-CN" dirty="0"/>
              <a:t>Plot</a:t>
            </a:r>
            <a:endParaRPr lang="en-US" dirty="0"/>
          </a:p>
        </p:txBody>
      </p:sp>
      <p:sp>
        <p:nvSpPr>
          <p:cNvPr id="5" name="TextBox 4">
            <a:extLst>
              <a:ext uri="{FF2B5EF4-FFF2-40B4-BE49-F238E27FC236}">
                <a16:creationId xmlns:a16="http://schemas.microsoft.com/office/drawing/2014/main" id="{BF0B8AB4-CF4D-2419-361D-F96009388024}"/>
              </a:ext>
            </a:extLst>
          </p:cNvPr>
          <p:cNvSpPr txBox="1"/>
          <p:nvPr/>
        </p:nvSpPr>
        <p:spPr>
          <a:xfrm>
            <a:off x="1602113" y="5060769"/>
            <a:ext cx="5939773" cy="369332"/>
          </a:xfrm>
          <a:prstGeom prst="rect">
            <a:avLst/>
          </a:prstGeom>
          <a:noFill/>
        </p:spPr>
        <p:txBody>
          <a:bodyPr wrap="square" rtlCol="0">
            <a:spAutoFit/>
          </a:bodyPr>
          <a:lstStyle/>
          <a:p>
            <a:r>
              <a:rPr lang="en-US" dirty="0"/>
              <a:t>Figure: CMA results fitness vs. generations for pure twitching</a:t>
            </a:r>
          </a:p>
        </p:txBody>
      </p:sp>
      <p:pic>
        <p:nvPicPr>
          <p:cNvPr id="3" name="Picture 2" descr="Chart, line chart&#10;&#10;Description automatically generated">
            <a:extLst>
              <a:ext uri="{FF2B5EF4-FFF2-40B4-BE49-F238E27FC236}">
                <a16:creationId xmlns:a16="http://schemas.microsoft.com/office/drawing/2014/main" id="{5A0749EB-6E60-45B1-6F9D-57E32A0AB2F4}"/>
              </a:ext>
            </a:extLst>
          </p:cNvPr>
          <p:cNvPicPr>
            <a:picLocks noChangeAspect="1"/>
          </p:cNvPicPr>
          <p:nvPr/>
        </p:nvPicPr>
        <p:blipFill>
          <a:blip r:embed="rId3"/>
          <a:stretch>
            <a:fillRect/>
          </a:stretch>
        </p:blipFill>
        <p:spPr>
          <a:xfrm>
            <a:off x="1699886" y="679269"/>
            <a:ext cx="5842000" cy="4381500"/>
          </a:xfrm>
          <a:prstGeom prst="rect">
            <a:avLst/>
          </a:prstGeom>
        </p:spPr>
      </p:pic>
    </p:spTree>
    <p:extLst>
      <p:ext uri="{BB962C8B-B14F-4D97-AF65-F5344CB8AC3E}">
        <p14:creationId xmlns:p14="http://schemas.microsoft.com/office/powerpoint/2010/main" val="79768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9D44BD-8B25-3844-8541-0BD82E5BE27A}"/>
              </a:ext>
            </a:extLst>
          </p:cNvPr>
          <p:cNvSpPr>
            <a:spLocks noGrp="1"/>
          </p:cNvSpPr>
          <p:nvPr>
            <p:ph type="title" idx="4294967295"/>
          </p:nvPr>
        </p:nvSpPr>
        <p:spPr>
          <a:xfrm>
            <a:off x="124460" y="156121"/>
            <a:ext cx="10635398" cy="523148"/>
          </a:xfrm>
        </p:spPr>
        <p:txBody>
          <a:bodyPr>
            <a:normAutofit fontScale="90000"/>
          </a:bodyPr>
          <a:lstStyle/>
          <a:p>
            <a:r>
              <a:rPr lang="en-US" dirty="0"/>
              <a:t>CMA Results</a:t>
            </a:r>
            <a:r>
              <a:rPr lang="zh-CN" altLang="en-US" dirty="0"/>
              <a:t> </a:t>
            </a:r>
            <a:r>
              <a:rPr lang="en-US" altLang="zh-CN" dirty="0"/>
              <a:t>Video</a:t>
            </a:r>
            <a:endParaRPr lang="en-US" dirty="0"/>
          </a:p>
        </p:txBody>
      </p:sp>
      <p:sp>
        <p:nvSpPr>
          <p:cNvPr id="5" name="TextBox 4">
            <a:extLst>
              <a:ext uri="{FF2B5EF4-FFF2-40B4-BE49-F238E27FC236}">
                <a16:creationId xmlns:a16="http://schemas.microsoft.com/office/drawing/2014/main" id="{BF0B8AB4-CF4D-2419-361D-F96009388024}"/>
              </a:ext>
            </a:extLst>
          </p:cNvPr>
          <p:cNvSpPr txBox="1"/>
          <p:nvPr/>
        </p:nvSpPr>
        <p:spPr>
          <a:xfrm>
            <a:off x="1602113" y="5060769"/>
            <a:ext cx="5939773" cy="369332"/>
          </a:xfrm>
          <a:prstGeom prst="rect">
            <a:avLst/>
          </a:prstGeom>
          <a:noFill/>
        </p:spPr>
        <p:txBody>
          <a:bodyPr wrap="square" rtlCol="0">
            <a:spAutoFit/>
          </a:bodyPr>
          <a:lstStyle/>
          <a:p>
            <a:r>
              <a:rPr lang="en-US" dirty="0"/>
              <a:t>Video: CMA results fitness vs. generations for pure twitching</a:t>
            </a:r>
          </a:p>
        </p:txBody>
      </p:sp>
      <p:pic>
        <p:nvPicPr>
          <p:cNvPr id="3" name="Pure_twitching_optimized.mp4">
            <a:hlinkClick r:id="" action="ppaction://media"/>
            <a:extLst>
              <a:ext uri="{FF2B5EF4-FFF2-40B4-BE49-F238E27FC236}">
                <a16:creationId xmlns:a16="http://schemas.microsoft.com/office/drawing/2014/main" id="{8808F386-5FA3-8C09-B30E-60472B37148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53242" y="710758"/>
            <a:ext cx="5437514" cy="4350011"/>
          </a:xfrm>
          <a:prstGeom prst="rect">
            <a:avLst/>
          </a:prstGeom>
        </p:spPr>
      </p:pic>
    </p:spTree>
    <p:extLst>
      <p:ext uri="{BB962C8B-B14F-4D97-AF65-F5344CB8AC3E}">
        <p14:creationId xmlns:p14="http://schemas.microsoft.com/office/powerpoint/2010/main" val="334971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Custom Design">
  <a:themeElements>
    <a:clrScheme name=" 1">
      <a:dk1>
        <a:srgbClr val="13284B"/>
      </a:dk1>
      <a:lt1>
        <a:srgbClr val="FFFFFF"/>
      </a:lt1>
      <a:dk2>
        <a:srgbClr val="1E3877"/>
      </a:dk2>
      <a:lt2>
        <a:srgbClr val="F8FAFC"/>
      </a:lt2>
      <a:accent1>
        <a:srgbClr val="FF552E"/>
      </a:accent1>
      <a:accent2>
        <a:srgbClr val="1D58A7"/>
      </a:accent2>
      <a:accent3>
        <a:srgbClr val="F5821E"/>
      </a:accent3>
      <a:accent4>
        <a:srgbClr val="009FD3"/>
      </a:accent4>
      <a:accent5>
        <a:srgbClr val="DD3403"/>
      </a:accent5>
      <a:accent6>
        <a:srgbClr val="D2D2D2"/>
      </a:accent6>
      <a:hlink>
        <a:srgbClr val="1D58A7"/>
      </a:hlink>
      <a:folHlink>
        <a:srgbClr val="DD340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Orange-standard" id="{CAF5C042-697F-694F-A03C-B70CE6665AE4}" vid="{EDA5BCE2-9E3A-A746-97C2-98E32C3061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 Design</Template>
  <TotalTime>386</TotalTime>
  <Words>352</Words>
  <Application>Microsoft Macintosh PowerPoint</Application>
  <PresentationFormat>On-screen Show (4:3)</PresentationFormat>
  <Paragraphs>41</Paragraphs>
  <Slides>11</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Georgia</vt:lpstr>
      <vt:lpstr>Times New Roman</vt:lpstr>
      <vt:lpstr>Custom Design</vt:lpstr>
      <vt:lpstr>ME447 Project3 Slithering-Wiggling-Snake</vt:lpstr>
      <vt:lpstr>Table Of Content</vt:lpstr>
      <vt:lpstr>Project 3 Objective</vt:lpstr>
      <vt:lpstr>Snake force implementation</vt:lpstr>
      <vt:lpstr>CMA input implementation</vt:lpstr>
      <vt:lpstr>CMA Results Plot</vt:lpstr>
      <vt:lpstr>CMA Results Video</vt:lpstr>
      <vt:lpstr>CMA Results Plot</vt:lpstr>
      <vt:lpstr>CMA Results Video</vt:lpstr>
      <vt:lpstr>CMA Results Plot</vt:lpstr>
      <vt:lpstr>CMA Results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Oliver, Nancy J</dc:creator>
  <cp:lastModifiedBy>Han, Holiday</cp:lastModifiedBy>
  <cp:revision>24</cp:revision>
  <dcterms:created xsi:type="dcterms:W3CDTF">2021-06-30T16:24:07Z</dcterms:created>
  <dcterms:modified xsi:type="dcterms:W3CDTF">2022-12-19T01:10:47Z</dcterms:modified>
</cp:coreProperties>
</file>