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notesMasterIdLst>
    <p:notesMasterId r:id="rId48"/>
  </p:notesMasterIdLst>
  <p:handoutMasterIdLst>
    <p:handoutMasterId r:id="rId49"/>
  </p:handoutMasterIdLst>
  <p:sldIdLst>
    <p:sldId id="471" r:id="rId2"/>
    <p:sldId id="829" r:id="rId3"/>
    <p:sldId id="660" r:id="rId4"/>
    <p:sldId id="663" r:id="rId5"/>
    <p:sldId id="678" r:id="rId6"/>
    <p:sldId id="677" r:id="rId7"/>
    <p:sldId id="656" r:id="rId8"/>
    <p:sldId id="662" r:id="rId9"/>
    <p:sldId id="664" r:id="rId10"/>
    <p:sldId id="657" r:id="rId11"/>
    <p:sldId id="666" r:id="rId12"/>
    <p:sldId id="661" r:id="rId13"/>
    <p:sldId id="667" r:id="rId14"/>
    <p:sldId id="637" r:id="rId15"/>
    <p:sldId id="640" r:id="rId16"/>
    <p:sldId id="641" r:id="rId17"/>
    <p:sldId id="642" r:id="rId18"/>
    <p:sldId id="643" r:id="rId19"/>
    <p:sldId id="644" r:id="rId20"/>
    <p:sldId id="645" r:id="rId21"/>
    <p:sldId id="646" r:id="rId22"/>
    <p:sldId id="647" r:id="rId23"/>
    <p:sldId id="668" r:id="rId24"/>
    <p:sldId id="648" r:id="rId25"/>
    <p:sldId id="649" r:id="rId26"/>
    <p:sldId id="650" r:id="rId27"/>
    <p:sldId id="651" r:id="rId28"/>
    <p:sldId id="652" r:id="rId29"/>
    <p:sldId id="653" r:id="rId30"/>
    <p:sldId id="654" r:id="rId31"/>
    <p:sldId id="828" r:id="rId32"/>
    <p:sldId id="679" r:id="rId33"/>
    <p:sldId id="655" r:id="rId34"/>
    <p:sldId id="281" r:id="rId35"/>
    <p:sldId id="282" r:id="rId36"/>
    <p:sldId id="671" r:id="rId37"/>
    <p:sldId id="672" r:id="rId38"/>
    <p:sldId id="673" r:id="rId39"/>
    <p:sldId id="674" r:id="rId40"/>
    <p:sldId id="676" r:id="rId41"/>
    <p:sldId id="675" r:id="rId42"/>
    <p:sldId id="658" r:id="rId43"/>
    <p:sldId id="669" r:id="rId44"/>
    <p:sldId id="827" r:id="rId45"/>
    <p:sldId id="665" r:id="rId46"/>
    <p:sldId id="659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40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4" pos="722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gan McDevitt" initials="MG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D0E2"/>
    <a:srgbClr val="002A40"/>
    <a:srgbClr val="CD28A3"/>
    <a:srgbClr val="002B42"/>
    <a:srgbClr val="FFA500"/>
    <a:srgbClr val="D5E4E5"/>
    <a:srgbClr val="FF6A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053"/>
    <p:restoredTop sz="95429" autoAdjust="0"/>
  </p:normalViewPr>
  <p:slideViewPr>
    <p:cSldViewPr snapToGrid="0" snapToObjects="1">
      <p:cViewPr varScale="1">
        <p:scale>
          <a:sx n="147" d="100"/>
          <a:sy n="147" d="100"/>
        </p:scale>
        <p:origin x="1096" y="184"/>
      </p:cViewPr>
      <p:guideLst>
        <p:guide orient="horz" pos="3840"/>
        <p:guide pos="3864"/>
        <p:guide pos="72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60" d="100"/>
        <a:sy n="160" d="100"/>
      </p:scale>
      <p:origin x="0" y="0"/>
    </p:cViewPr>
  </p:sorterViewPr>
  <p:notesViewPr>
    <p:cSldViewPr snapToGrid="0" snapToObjects="1">
      <p:cViewPr varScale="1">
        <p:scale>
          <a:sx n="110" d="100"/>
          <a:sy n="110" d="100"/>
        </p:scale>
        <p:origin x="3144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371A3B-994A-3A49-B57B-E42F4CDF9B6F}" type="datetimeFigureOut">
              <a:rPr lang="en-US" smtClean="0">
                <a:latin typeface="Arial" charset="0"/>
              </a:rPr>
              <a:t>8/15/22</a:t>
            </a:fld>
            <a:endParaRPr lang="en-US" dirty="0">
              <a:latin typeface="Arial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CD8BA3-4CB8-0949-BA41-682344F7479D}" type="slidenum">
              <a:rPr lang="en-US" smtClean="0">
                <a:latin typeface="Arial" charset="0"/>
              </a:rPr>
              <a:t>‹#›</a:t>
            </a:fld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0767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" charset="0"/>
              </a:defRPr>
            </a:lvl1pPr>
          </a:lstStyle>
          <a:p>
            <a:fld id="{E7F3A0D5-E9AF-4B44-8B89-BAB2B2CD0CCD}" type="datetimeFigureOut">
              <a:rPr lang="en-US" smtClean="0"/>
              <a:pPr/>
              <a:t>8/15/22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" charset="0"/>
              </a:defRPr>
            </a:lvl1pPr>
          </a:lstStyle>
          <a:p>
            <a:fld id="{39297335-E23B-0545-8DFE-98A3B1147F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28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97335-E23B-0545-8DFE-98A3B1147F8C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870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297335-E23B-0545-8DFE-98A3B1147F8C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8380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/wiki/Student%27s_t-distribution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297335-E23B-0545-8DFE-98A3B1147F8C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662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www.real-statistics.com</a:t>
            </a:r>
            <a:r>
              <a:rPr lang="en-US" dirty="0"/>
              <a:t>/statistics-tables/</a:t>
            </a:r>
            <a:r>
              <a:rPr lang="en-US" dirty="0" err="1"/>
              <a:t>mann</a:t>
            </a:r>
            <a:r>
              <a:rPr lang="en-US" dirty="0"/>
              <a:t>-</a:t>
            </a:r>
            <a:r>
              <a:rPr lang="en-US" dirty="0" err="1"/>
              <a:t>whitney</a:t>
            </a:r>
            <a:r>
              <a:rPr lang="en-US" dirty="0"/>
              <a:t>-table/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297335-E23B-0545-8DFE-98A3B1147F8C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9510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/wiki/F-distribution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297335-E23B-0545-8DFE-98A3B1147F8C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668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002A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3232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19616" y="5467527"/>
            <a:ext cx="9144000" cy="1253677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 algn="ctr">
              <a:buNone/>
              <a:defRPr sz="24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Star Presenter Name</a:t>
            </a:r>
          </a:p>
          <a:p>
            <a:r>
              <a:rPr lang="en-US" dirty="0"/>
              <a:t>Staff Scientist @ Bioinformatics Core @ GIDB</a:t>
            </a:r>
          </a:p>
          <a:p>
            <a:r>
              <a:rPr lang="en-US" dirty="0"/>
              <a:t>Date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2463065"/>
            <a:ext cx="10363200" cy="166199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Must Attend Workshop Name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4182634"/>
            <a:ext cx="10363200" cy="4985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 sz="3600" b="0" i="0">
                <a:solidFill>
                  <a:srgbClr val="06D0E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Gladstone Institutes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A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58801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>
              <a:lnSpc>
                <a:spcPts val="5400"/>
              </a:lnSpc>
              <a:defRPr sz="5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5092700" y="457200"/>
            <a:ext cx="6262688" cy="58801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>
              <a:lnSpc>
                <a:spcPts val="2600"/>
              </a:lnSpc>
              <a:spcBef>
                <a:spcPts val="600"/>
              </a:spcBef>
              <a:spcAft>
                <a:spcPts val="600"/>
              </a:spcAft>
              <a:defRPr sz="22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2000">
                <a:solidFill>
                  <a:srgbClr val="002A40"/>
                </a:solidFill>
              </a:defRPr>
            </a:lvl2pPr>
            <a:lvl3pPr>
              <a:defRPr sz="1800">
                <a:solidFill>
                  <a:srgbClr val="002A40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gradFill>
            <a:gsLst>
              <a:gs pos="0">
                <a:srgbClr val="002A40"/>
              </a:gs>
              <a:gs pos="0">
                <a:srgbClr val="007E92">
                  <a:lumMod val="78000"/>
                </a:srgbClr>
              </a:gs>
              <a:gs pos="100000">
                <a:srgbClr val="002A40"/>
              </a:gs>
              <a:gs pos="100000">
                <a:srgbClr val="002A40"/>
              </a:gs>
            </a:gsLst>
            <a:lin ang="2700000" scaled="1"/>
          </a:gradFill>
          <a:effectLst/>
        </p:spPr>
        <p:txBody>
          <a:bodyPr lIns="182880" rIns="182880"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 b="0" i="0"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233534"/>
            <a:ext cx="3932237" cy="3635454"/>
          </a:xfrm>
          <a:prstGeom prst="rect">
            <a:avLst/>
          </a:prstGeom>
        </p:spPr>
        <p:txBody>
          <a:bodyPr/>
          <a:lstStyle>
            <a:lvl1pPr marL="285750" indent="-285750">
              <a:buSzPct val="80000"/>
              <a:buFont typeface="Zapf Dingbats"/>
              <a:buChar char="✦"/>
              <a:defRPr sz="1600" b="0" i="0"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18269D-AFB9-3746-BC4F-7D1CB1E93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1D226-0294-9E42-8E4F-806E71086749}" type="datetimeFigureOut">
              <a:rPr lang="en-US" smtClean="0"/>
              <a:t>8/15/22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75B73E-8F1B-FC4A-88E8-3C3D119EA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788774-A28C-744F-9159-F348073C8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223B-A6F8-6646-9047-C36F817167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002A4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800" b="0" i="0">
                <a:solidFill>
                  <a:srgbClr val="002A40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29034-3E92-EA43-8695-5847E49E3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1D226-0294-9E42-8E4F-806E71086749}" type="datetimeFigureOut">
              <a:rPr lang="en-US" smtClean="0"/>
              <a:t>8/15/22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AF662D-5D72-304B-B26F-DA8F1F2D1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A6880-11E1-C54E-9CC3-5D3150D5B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223B-A6F8-6646-9047-C36F81716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4617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A4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charset="0"/>
                <a:ea typeface="Arial" charset="0"/>
                <a:cs typeface="Arial" charset="0"/>
              </a:defRPr>
            </a:lvl1pPr>
            <a:lvl2pPr>
              <a:defRPr b="0" i="0">
                <a:latin typeface="Arial" charset="0"/>
                <a:ea typeface="Arial" charset="0"/>
                <a:cs typeface="Arial" charset="0"/>
              </a:defRPr>
            </a:lvl2pPr>
            <a:lvl3pPr>
              <a:defRPr b="0" i="0">
                <a:latin typeface="Arial" charset="0"/>
                <a:ea typeface="Arial" charset="0"/>
                <a:cs typeface="Arial" charset="0"/>
              </a:defRPr>
            </a:lvl3pPr>
            <a:lvl4pPr>
              <a:defRPr b="0" i="0">
                <a:latin typeface="Arial" charset="0"/>
                <a:ea typeface="Arial" charset="0"/>
                <a:cs typeface="Arial" charset="0"/>
              </a:defRPr>
            </a:lvl4pPr>
            <a:lvl5pPr>
              <a:defRPr b="0" i="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40D9F9-4866-2C4E-8715-9F3E1FCA9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1D226-0294-9E42-8E4F-806E71086749}" type="datetimeFigureOut">
              <a:rPr lang="en-US" smtClean="0"/>
              <a:t>8/15/22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D8770-880C-F34F-9CDC-AA408DF5A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4CC18-3CC6-134A-AB48-B509029FF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223B-A6F8-6646-9047-C36F817167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E9C9F-28F2-6749-B0AA-F6776A96C2D1}" type="datetimeFigureOut">
              <a:rPr lang="en-US" smtClean="0"/>
              <a:t>8/15/22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81D4F-9F96-9A40-8A2C-D4C9F286485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6193536" y="1735138"/>
            <a:ext cx="475488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tabLst/>
              <a:defRPr sz="1800"/>
            </a:lvl6pPr>
            <a:lvl7pPr marL="2290763" indent="-344488">
              <a:tabLst/>
              <a:defRPr sz="1800"/>
            </a:lvl7pPr>
            <a:lvl8pPr marL="2290763" indent="-344488">
              <a:tabLst/>
              <a:defRPr sz="1800"/>
            </a:lvl8pPr>
            <a:lvl9pPr marL="2290763" indent="-344488">
              <a:tabLst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6193536" y="3870960"/>
            <a:ext cx="475488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1219200" y="1735139"/>
            <a:ext cx="475488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728422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E9C9F-28F2-6749-B0AA-F6776A96C2D1}" type="datetimeFigureOut">
              <a:rPr lang="en-US" smtClean="0"/>
              <a:t>8/15/22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81D4F-9F96-9A40-8A2C-D4C9F2864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546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rgbClr val="002A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323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463066"/>
            <a:ext cx="10363200" cy="1661993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solidFill>
          <a:srgbClr val="002A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77"/>
            <a:ext cx="12183232" cy="68538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2878564"/>
            <a:ext cx="10363200" cy="830997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Section Title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bg>
      <p:bgPr>
        <a:solidFill>
          <a:srgbClr val="002A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2878564"/>
            <a:ext cx="10363200" cy="830997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Section Title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Pr>
        <a:gradFill>
          <a:gsLst>
            <a:gs pos="0">
              <a:srgbClr val="002A40"/>
            </a:gs>
            <a:gs pos="0">
              <a:srgbClr val="007E92">
                <a:lumMod val="78000"/>
              </a:srgbClr>
            </a:gs>
            <a:gs pos="100000">
              <a:srgbClr val="002A40"/>
            </a:gs>
            <a:gs pos="100000">
              <a:srgbClr val="002A40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2878564"/>
            <a:ext cx="10363200" cy="830997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Section Title</a:t>
            </a:r>
          </a:p>
        </p:txBody>
      </p:sp>
    </p:spTree>
    <p:extLst>
      <p:ext uri="{BB962C8B-B14F-4D97-AF65-F5344CB8AC3E}">
        <p14:creationId xmlns:p14="http://schemas.microsoft.com/office/powerpoint/2010/main" val="479604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rgbClr val="002A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77"/>
            <a:ext cx="12183232" cy="685384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6526" y="2597728"/>
            <a:ext cx="6138949" cy="166254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38200" y="1876483"/>
            <a:ext cx="10515600" cy="1752275"/>
          </a:xfrm>
          <a:prstGeom prst="rect">
            <a:avLst/>
          </a:prstGeom>
        </p:spPr>
        <p:txBody>
          <a:bodyPr lIns="182880" tIns="0" rIns="0" bIns="0">
            <a:spAutoFit/>
          </a:bodyPr>
          <a:lstStyle>
            <a:lvl1pPr marL="457200" indent="-457200">
              <a:buSzPct val="80000"/>
              <a:buFont typeface="Zapf Dingbats"/>
              <a:buChar char="✦"/>
              <a:defRPr b="0" i="0">
                <a:solidFill>
                  <a:srgbClr val="002B42"/>
                </a:solidFill>
                <a:latin typeface="Arial" charset="0"/>
                <a:ea typeface="Arial" charset="0"/>
                <a:cs typeface="Arial" charset="0"/>
              </a:defRPr>
            </a:lvl1pPr>
            <a:lvl2pPr marL="800100" indent="-342900">
              <a:buSzPct val="80000"/>
              <a:buFont typeface="Zapf Dingbats"/>
              <a:buChar char="✦"/>
              <a:defRPr b="0" i="0">
                <a:solidFill>
                  <a:srgbClr val="002B42"/>
                </a:solidFill>
                <a:latin typeface="Arial" charset="0"/>
                <a:ea typeface="Arial" charset="0"/>
                <a:cs typeface="Arial" charset="0"/>
              </a:defRPr>
            </a:lvl2pPr>
            <a:lvl3pPr marL="1257300" indent="-342900">
              <a:buSzPct val="80000"/>
              <a:buFont typeface="Zapf Dingbats"/>
              <a:buChar char="✦"/>
              <a:defRPr b="0" i="0">
                <a:solidFill>
                  <a:srgbClr val="002B42"/>
                </a:solidFill>
                <a:latin typeface="Arial" charset="0"/>
                <a:ea typeface="Arial" charset="0"/>
                <a:cs typeface="Arial" charset="0"/>
              </a:defRPr>
            </a:lvl3pPr>
            <a:lvl4pPr marL="1657350" indent="-285750">
              <a:buSzPct val="80000"/>
              <a:buFont typeface="Zapf Dingbats"/>
              <a:buChar char="✦"/>
              <a:defRPr b="0" i="0">
                <a:solidFill>
                  <a:srgbClr val="002B42"/>
                </a:solidFill>
                <a:latin typeface="Arial" charset="0"/>
                <a:ea typeface="Arial" charset="0"/>
                <a:cs typeface="Arial" charset="0"/>
              </a:defRPr>
            </a:lvl4pPr>
            <a:lvl5pPr marL="2114550" indent="-285750">
              <a:buSzPct val="80000"/>
              <a:buFont typeface="Zapf Dingbats"/>
              <a:buChar char="✦"/>
              <a:defRPr b="0" i="0">
                <a:solidFill>
                  <a:srgbClr val="002B42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7A61093-104A-3F48-A441-57D9D495D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gradFill flip="none" rotWithShape="1">
            <a:gsLst>
              <a:gs pos="0">
                <a:srgbClr val="002A40"/>
              </a:gs>
              <a:gs pos="22000">
                <a:srgbClr val="007E92">
                  <a:lumMod val="78000"/>
                </a:srgbClr>
              </a:gs>
              <a:gs pos="83000">
                <a:srgbClr val="002A40"/>
              </a:gs>
              <a:gs pos="100000">
                <a:srgbClr val="002A4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txBody>
          <a:bodyPr lIns="182880" tIns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z="3200">
                <a:solidFill>
                  <a:schemeClr val="bg1"/>
                </a:solidFill>
              </a:rPr>
              <a:t>Click to edit Master title style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8A48E8-F0AA-9D4B-8702-008B8CF86FF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8641D226-0294-9E42-8E4F-806E71086749}" type="datetimeFigureOut">
              <a:rPr lang="en-US" smtClean="0"/>
              <a:t>8/15/22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593CBB-8A69-B749-A978-F952C3CB313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4A6EDD-0AA4-C14E-87E6-2DB381DB9D2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01F223B-A6F8-6646-9047-C36F817167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A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723207"/>
            <a:ext cx="10515600" cy="609398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38200" y="1695859"/>
            <a:ext cx="10515600" cy="1752275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>
              <a:defRPr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5880100"/>
          </a:xfrm>
          <a:prstGeom prst="rect">
            <a:avLst/>
          </a:prstGeom>
          <a:gradFill>
            <a:gsLst>
              <a:gs pos="0">
                <a:srgbClr val="002A40"/>
              </a:gs>
              <a:gs pos="22000">
                <a:srgbClr val="007E92">
                  <a:lumMod val="78000"/>
                </a:srgbClr>
              </a:gs>
              <a:gs pos="83000">
                <a:srgbClr val="002A40"/>
              </a:gs>
              <a:gs pos="100000">
                <a:srgbClr val="002A40"/>
              </a:gs>
            </a:gsLst>
            <a:path path="circle">
              <a:fillToRect l="100000" t="100000"/>
            </a:path>
          </a:gradFill>
          <a:effectLst/>
        </p:spPr>
        <p:txBody>
          <a:bodyPr lIns="182880" tIns="0" rIns="182880" bIns="0" anchor="ctr" anchorCtr="0">
            <a:noAutofit/>
          </a:bodyPr>
          <a:lstStyle>
            <a:lvl1pPr>
              <a:lnSpc>
                <a:spcPts val="5400"/>
              </a:lnSpc>
              <a:defRPr sz="5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5092700" y="457200"/>
            <a:ext cx="6262688" cy="58801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342900" indent="-342900">
              <a:lnSpc>
                <a:spcPts val="2600"/>
              </a:lnSpc>
              <a:spcBef>
                <a:spcPts val="600"/>
              </a:spcBef>
              <a:spcAft>
                <a:spcPts val="600"/>
              </a:spcAft>
              <a:buSzPct val="80000"/>
              <a:buFont typeface="Zapf Dingbats"/>
              <a:buChar char="✦"/>
              <a:defRPr sz="2200" b="0" i="0">
                <a:solidFill>
                  <a:srgbClr val="002A4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2000">
                <a:solidFill>
                  <a:srgbClr val="002A40"/>
                </a:solidFill>
              </a:defRPr>
            </a:lvl2pPr>
            <a:lvl3pPr>
              <a:defRPr sz="1800">
                <a:solidFill>
                  <a:srgbClr val="002A40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A69F69-56A6-2D49-9671-658A0CD3310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8641D226-0294-9E42-8E4F-806E71086749}" type="datetimeFigureOut">
              <a:rPr lang="en-US" smtClean="0"/>
              <a:t>8/15/22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8D9541-EF29-144A-9A0E-4E6C7B079FC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D4C786-5C5C-C345-854B-880B99CCE78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01F223B-A6F8-6646-9047-C36F817167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97297EE-AF36-F544-95BB-117173E1BE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57862E-4DEF-974C-91A7-F75BFFB612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F223B-A6F8-6646-9047-C36F817167B0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1CDD8-88F1-7047-9C13-42D5511FBF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1D226-0294-9E42-8E4F-806E71086749}" type="datetimeFigureOut">
              <a:rPr lang="en-US" smtClean="0"/>
              <a:t>8/15/22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2A6CDF-E9CC-E544-B2C9-C5187A3545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40038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69" r:id="rId2"/>
    <p:sldLayoutId id="2147483774" r:id="rId3"/>
    <p:sldLayoutId id="2147483779" r:id="rId4"/>
    <p:sldLayoutId id="2147483780" r:id="rId5"/>
    <p:sldLayoutId id="2147483773" r:id="rId6"/>
    <p:sldLayoutId id="2147483768" r:id="rId7"/>
    <p:sldLayoutId id="2147483770" r:id="rId8"/>
    <p:sldLayoutId id="2147483764" r:id="rId9"/>
    <p:sldLayoutId id="2147483775" r:id="rId10"/>
    <p:sldLayoutId id="2147483765" r:id="rId11"/>
    <p:sldLayoutId id="2147483776" r:id="rId12"/>
    <p:sldLayoutId id="2147483778" r:id="rId13"/>
    <p:sldLayoutId id="2147483781" r:id="rId14"/>
    <p:sldLayoutId id="2147483782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0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jpg"/><Relationship Id="rId4" Type="http://schemas.openxmlformats.org/officeDocument/2006/relationships/image" Target="../media/image10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5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1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4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8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urveymonkey.com/r/F75J6VZ" TargetMode="Externa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348288"/>
            <a:ext cx="9144000" cy="125367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Reuben Thomas</a:t>
            </a:r>
          </a:p>
          <a:p>
            <a:r>
              <a:rPr lang="en-US" dirty="0"/>
              <a:t>Associate Director/Staff Scientist @ Bioinformatics Core @ GIDB</a:t>
            </a:r>
          </a:p>
          <a:p>
            <a:r>
              <a:rPr lang="en-US" dirty="0"/>
              <a:t>08/12/2022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u="sng" dirty="0"/>
              <a:t>Statistical Hypothesis Testing</a:t>
            </a:r>
            <a:br>
              <a:rPr lang="en-US" sz="4000" u="sng" dirty="0"/>
            </a:br>
            <a:r>
              <a:rPr lang="en-US" sz="4000" u="sng" dirty="0"/>
              <a:t>Basics</a:t>
            </a:r>
            <a:endParaRPr lang="en-US" sz="40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Gladstone Institutes</a:t>
            </a:r>
          </a:p>
        </p:txBody>
      </p:sp>
    </p:spTree>
    <p:extLst>
      <p:ext uri="{BB962C8B-B14F-4D97-AF65-F5344CB8AC3E}">
        <p14:creationId xmlns:p14="http://schemas.microsoft.com/office/powerpoint/2010/main" val="251947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8200" y="1876483"/>
            <a:ext cx="10515600" cy="4650504"/>
          </a:xfrm>
        </p:spPr>
        <p:txBody>
          <a:bodyPr/>
          <a:lstStyle/>
          <a:p>
            <a:r>
              <a:rPr lang="en-US" dirty="0"/>
              <a:t>We would like to make </a:t>
            </a:r>
            <a:r>
              <a:rPr lang="en-US" b="1" dirty="0"/>
              <a:t>generalizable claims about an entire target population </a:t>
            </a:r>
            <a:r>
              <a:rPr lang="en-US" dirty="0"/>
              <a:t>with data </a:t>
            </a:r>
            <a:r>
              <a:rPr lang="en-US" b="1" dirty="0"/>
              <a:t>from only a random subset </a:t>
            </a:r>
            <a:r>
              <a:rPr lang="en-US" dirty="0"/>
              <a:t>of this population.</a:t>
            </a:r>
          </a:p>
          <a:p>
            <a:r>
              <a:rPr lang="en-US" b="1" dirty="0"/>
              <a:t>Random sampling</a:t>
            </a:r>
            <a:r>
              <a:rPr lang="en-US" dirty="0"/>
              <a:t>, </a:t>
            </a:r>
            <a:r>
              <a:rPr lang="en-US" b="1" dirty="0"/>
              <a:t>appropriate experimental design</a:t>
            </a:r>
            <a:r>
              <a:rPr lang="en-US" dirty="0"/>
              <a:t> and </a:t>
            </a:r>
            <a:r>
              <a:rPr lang="en-US" b="1" dirty="0"/>
              <a:t>Central Limit Theorem</a:t>
            </a:r>
            <a:r>
              <a:rPr lang="en-US" dirty="0"/>
              <a:t> allows us to make generalizable claims </a:t>
            </a:r>
          </a:p>
          <a:p>
            <a:r>
              <a:rPr lang="en-US" dirty="0"/>
              <a:t>Hypothesis testing rests on assuming the </a:t>
            </a:r>
            <a:r>
              <a:rPr lang="en-US" b="1" dirty="0"/>
              <a:t>skeptical point of view</a:t>
            </a:r>
            <a:r>
              <a:rPr lang="en-US" dirty="0"/>
              <a:t> and testing for deviations from this assumption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b="1" dirty="0"/>
              <a:t>Null</a:t>
            </a:r>
            <a:r>
              <a:rPr lang="en-US" dirty="0"/>
              <a:t> versus </a:t>
            </a:r>
            <a:r>
              <a:rPr lang="en-US" b="1" dirty="0"/>
              <a:t>Alternative Assumption</a:t>
            </a:r>
          </a:p>
          <a:p>
            <a:r>
              <a:rPr lang="en-US" dirty="0"/>
              <a:t>Equally relevant to Hypothesis Testing is the idea of measuring</a:t>
            </a:r>
            <a:r>
              <a:rPr lang="en-US" b="1" dirty="0"/>
              <a:t> the strength of association/effect size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189381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EEA15B-B3DC-994C-99E3-5270E77815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876483"/>
            <a:ext cx="10515600" cy="2451953"/>
          </a:xfrm>
        </p:spPr>
        <p:txBody>
          <a:bodyPr/>
          <a:lstStyle/>
          <a:p>
            <a:r>
              <a:rPr lang="en-US" dirty="0"/>
              <a:t>Introduction to hypothesis testing</a:t>
            </a:r>
          </a:p>
          <a:p>
            <a:r>
              <a:rPr lang="en-US" b="1" dirty="0"/>
              <a:t>Define variables</a:t>
            </a:r>
          </a:p>
          <a:p>
            <a:r>
              <a:rPr lang="en-US" dirty="0"/>
              <a:t>Choosing the right test</a:t>
            </a:r>
          </a:p>
          <a:p>
            <a:r>
              <a:rPr lang="en-US" dirty="0"/>
              <a:t>Basic concepts in hypothesis testing</a:t>
            </a:r>
          </a:p>
          <a:p>
            <a:r>
              <a:rPr lang="en-US" dirty="0"/>
              <a:t>Hands-on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700280-AF15-F343-9638-52E16E9A2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683689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644264C-C95D-5745-A362-45B51A27A9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876483"/>
            <a:ext cx="10515600" cy="2728952"/>
          </a:xfrm>
        </p:spPr>
        <p:txBody>
          <a:bodyPr/>
          <a:lstStyle/>
          <a:p>
            <a:r>
              <a:rPr lang="en-US" u="sng" dirty="0"/>
              <a:t>Response</a:t>
            </a:r>
            <a:r>
              <a:rPr lang="en-US" dirty="0"/>
              <a:t>: Gene expression, Chicken weight</a:t>
            </a:r>
          </a:p>
          <a:p>
            <a:r>
              <a:rPr lang="en-US" u="sng" dirty="0"/>
              <a:t>Predictor</a:t>
            </a:r>
            <a:r>
              <a:rPr lang="en-US" dirty="0"/>
              <a:t>: Genotype, treatment, chicken feed</a:t>
            </a:r>
          </a:p>
          <a:p>
            <a:r>
              <a:rPr lang="en-US" u="sng" dirty="0"/>
              <a:t>Types</a:t>
            </a:r>
            <a:r>
              <a:rPr lang="en-US" dirty="0"/>
              <a:t>: Categorical or Continuous</a:t>
            </a:r>
          </a:p>
          <a:p>
            <a:pPr lvl="1"/>
            <a:r>
              <a:rPr lang="en-US" dirty="0"/>
              <a:t>Categorical – genotype (mutant versus wild-type), disease vs  normal</a:t>
            </a:r>
          </a:p>
          <a:p>
            <a:pPr lvl="1"/>
            <a:r>
              <a:rPr lang="en-US" dirty="0"/>
              <a:t>Continuous – age, dose of drug treatment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5096072-3119-7E40-B06E-B13886498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</p:spTree>
    <p:extLst>
      <p:ext uri="{BB962C8B-B14F-4D97-AF65-F5344CB8AC3E}">
        <p14:creationId xmlns:p14="http://schemas.microsoft.com/office/powerpoint/2010/main" val="40011263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EEA15B-B3DC-994C-99E3-5270E77815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876483"/>
            <a:ext cx="10515600" cy="2451953"/>
          </a:xfrm>
        </p:spPr>
        <p:txBody>
          <a:bodyPr/>
          <a:lstStyle/>
          <a:p>
            <a:r>
              <a:rPr lang="en-US" dirty="0"/>
              <a:t>Introduction to hypothesis testing</a:t>
            </a:r>
          </a:p>
          <a:p>
            <a:r>
              <a:rPr lang="en-US" dirty="0"/>
              <a:t>Define variables</a:t>
            </a:r>
          </a:p>
          <a:p>
            <a:r>
              <a:rPr lang="en-US" b="1" dirty="0"/>
              <a:t>Choosing the right test</a:t>
            </a:r>
          </a:p>
          <a:p>
            <a:r>
              <a:rPr lang="en-US" dirty="0"/>
              <a:t>Basic concepts in hypothesis testing</a:t>
            </a:r>
          </a:p>
          <a:p>
            <a:r>
              <a:rPr lang="en-US" dirty="0"/>
              <a:t>Hands-on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700280-AF15-F343-9638-52E16E9A2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5013337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choose which statistical test to use?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439089" y="2068993"/>
            <a:ext cx="14270" cy="41237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3139418" y="5992947"/>
            <a:ext cx="5023068" cy="570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139418" y="4009567"/>
            <a:ext cx="5023068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608142" y="2068993"/>
            <a:ext cx="71350" cy="412371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09770" y="1726537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u="sng" dirty="0">
                <a:latin typeface="Helvetica" charset="0"/>
                <a:ea typeface="Times New Roman" charset="0"/>
                <a:cs typeface="Arial" charset="0"/>
              </a:rPr>
              <a:t>Response variable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162486" y="6073999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u="sng" dirty="0">
                <a:latin typeface="Helvetica" charset="0"/>
                <a:ea typeface="Times New Roman" charset="0"/>
                <a:cs typeface="Arial" charset="0"/>
              </a:rPr>
              <a:t>Predictor variable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53031" y="5778911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Continuous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44860" y="4632840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Continuous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44860" y="2759053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Categorical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135582" y="5778911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Categorical/Factor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066973" y="4632840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b="1" dirty="0">
                <a:solidFill>
                  <a:srgbClr val="FF0000"/>
                </a:solidFill>
                <a:latin typeface="Helvetica" charset="0"/>
                <a:ea typeface="Times New Roman" charset="0"/>
                <a:cs typeface="Arial" charset="0"/>
              </a:rPr>
              <a:t>X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274265" y="4643143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solidFill>
                  <a:srgbClr val="FF0000"/>
                </a:solidFill>
                <a:latin typeface="Helvetica" charset="0"/>
                <a:ea typeface="Times New Roman" charset="0"/>
                <a:cs typeface="Arial" charset="0"/>
              </a:rPr>
              <a:t>X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210231" y="2807011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solidFill>
                  <a:srgbClr val="FF0000"/>
                </a:solidFill>
                <a:latin typeface="Helvetica" charset="0"/>
                <a:ea typeface="Times New Roman" charset="0"/>
                <a:cs typeface="Arial" charset="0"/>
              </a:rPr>
              <a:t>X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135582" y="2812163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solidFill>
                  <a:srgbClr val="FF0000"/>
                </a:solidFill>
                <a:latin typeface="Helvetica" charset="0"/>
                <a:ea typeface="Times New Roman" charset="0"/>
                <a:cs typeface="Arial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0149414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Response</a:t>
            </a:r>
            <a:r>
              <a:rPr lang="en-US" dirty="0" err="1"/>
              <a:t>:Continuous</a:t>
            </a:r>
            <a:br>
              <a:rPr lang="en-US" dirty="0"/>
            </a:br>
            <a:r>
              <a:rPr lang="en-US" b="1" dirty="0"/>
              <a:t>Predictor</a:t>
            </a:r>
            <a:r>
              <a:rPr lang="en-US" dirty="0"/>
              <a:t>: Continuous</a:t>
            </a:r>
          </a:p>
        </p:txBody>
      </p:sp>
      <p:pic>
        <p:nvPicPr>
          <p:cNvPr id="4" name="Picture 3" descr="LinearRegressio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083" y="2217244"/>
            <a:ext cx="6298169" cy="46407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948435" y="3396003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Linear regression</a:t>
            </a:r>
          </a:p>
          <a:p>
            <a:pPr>
              <a:spcAft>
                <a:spcPts val="600"/>
              </a:spcAft>
            </a:pPr>
            <a:r>
              <a:rPr lang="en-US" sz="2000" i="1" dirty="0">
                <a:latin typeface="Helvetica" charset="0"/>
                <a:ea typeface="Times New Roman" charset="0"/>
                <a:cs typeface="Arial" charset="0"/>
              </a:rPr>
              <a:t>Parameter/effect size</a:t>
            </a: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: slope</a:t>
            </a:r>
          </a:p>
        </p:txBody>
      </p:sp>
    </p:spTree>
    <p:extLst>
      <p:ext uri="{BB962C8B-B14F-4D97-AF65-F5344CB8AC3E}">
        <p14:creationId xmlns:p14="http://schemas.microsoft.com/office/powerpoint/2010/main" val="1792540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choose which statistical test to use?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439089" y="2068993"/>
            <a:ext cx="14270" cy="41237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3139418" y="5992947"/>
            <a:ext cx="5023068" cy="570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139418" y="4009567"/>
            <a:ext cx="5023068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608142" y="2068993"/>
            <a:ext cx="71350" cy="412371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09770" y="1726537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u="sng" dirty="0">
                <a:latin typeface="Helvetica" charset="0"/>
                <a:ea typeface="Times New Roman" charset="0"/>
                <a:cs typeface="Arial" charset="0"/>
              </a:rPr>
              <a:t>Response variable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162486" y="6073999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u="sng" dirty="0">
                <a:latin typeface="Helvetica" charset="0"/>
                <a:ea typeface="Times New Roman" charset="0"/>
                <a:cs typeface="Arial" charset="0"/>
              </a:rPr>
              <a:t>Predictor variable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53031" y="5778911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Continuous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44860" y="4632840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Continuous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44860" y="2759053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Categorical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135582" y="5778911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Categorical</a:t>
            </a:r>
          </a:p>
        </p:txBody>
      </p:sp>
      <p:pic>
        <p:nvPicPr>
          <p:cNvPr id="15" name="Picture 14" descr="LinearRegressio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728" y="4357370"/>
            <a:ext cx="1929234" cy="142154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274265" y="4643143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b="1" dirty="0">
                <a:solidFill>
                  <a:srgbClr val="FF0000"/>
                </a:solidFill>
                <a:latin typeface="Helvetica" charset="0"/>
                <a:ea typeface="Times New Roman" charset="0"/>
                <a:cs typeface="Arial" charset="0"/>
              </a:rPr>
              <a:t>X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210231" y="2807011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solidFill>
                  <a:srgbClr val="FF0000"/>
                </a:solidFill>
                <a:latin typeface="Helvetica" charset="0"/>
                <a:ea typeface="Times New Roman" charset="0"/>
                <a:cs typeface="Arial" charset="0"/>
              </a:rPr>
              <a:t>X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135582" y="2812163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solidFill>
                  <a:srgbClr val="FF0000"/>
                </a:solidFill>
                <a:latin typeface="Helvetica" charset="0"/>
                <a:ea typeface="Times New Roman" charset="0"/>
                <a:cs typeface="Arial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7378291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Response</a:t>
            </a:r>
            <a:r>
              <a:rPr lang="en-US" dirty="0" err="1"/>
              <a:t>:Continuous</a:t>
            </a:r>
            <a:br>
              <a:rPr lang="en-US" dirty="0"/>
            </a:br>
            <a:r>
              <a:rPr lang="en-US" b="1" dirty="0"/>
              <a:t>Predictor</a:t>
            </a:r>
            <a:r>
              <a:rPr lang="en-US" dirty="0"/>
              <a:t>: Categorical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948435" y="3396003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T-tests, ANOVA</a:t>
            </a:r>
          </a:p>
          <a:p>
            <a:pPr>
              <a:spcAft>
                <a:spcPts val="600"/>
              </a:spcAft>
            </a:pPr>
            <a:r>
              <a:rPr lang="en-US" sz="2000" i="1" dirty="0">
                <a:latin typeface="Helvetica" charset="0"/>
                <a:ea typeface="Times New Roman" charset="0"/>
                <a:cs typeface="Arial" charset="0"/>
              </a:rPr>
              <a:t>Parameter/effect size</a:t>
            </a: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: difference of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                                    means</a:t>
            </a:r>
          </a:p>
        </p:txBody>
      </p:sp>
      <p:pic>
        <p:nvPicPr>
          <p:cNvPr id="2" name="Picture 1" descr="BoxPlotChickenFeed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89" y="2056153"/>
            <a:ext cx="7480300" cy="450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823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choose which statistical test to use?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439089" y="2068993"/>
            <a:ext cx="14270" cy="41237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3139418" y="5992947"/>
            <a:ext cx="5023068" cy="570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139418" y="4009567"/>
            <a:ext cx="5023068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608142" y="2068993"/>
            <a:ext cx="71350" cy="412371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09770" y="1726537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u="sng" dirty="0">
                <a:latin typeface="Helvetica" charset="0"/>
                <a:ea typeface="Times New Roman" charset="0"/>
                <a:cs typeface="Arial" charset="0"/>
              </a:rPr>
              <a:t>Response variable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162486" y="6073999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u="sng" dirty="0">
                <a:latin typeface="Helvetica" charset="0"/>
                <a:ea typeface="Times New Roman" charset="0"/>
                <a:cs typeface="Arial" charset="0"/>
              </a:rPr>
              <a:t>Predictor variable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53031" y="5778911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Continuous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44860" y="4632840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Continuous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44860" y="2759053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Categorical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135582" y="5778911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Categorical</a:t>
            </a:r>
          </a:p>
        </p:txBody>
      </p:sp>
      <p:pic>
        <p:nvPicPr>
          <p:cNvPr id="15" name="Picture 14" descr="LinearRegressio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728" y="4357370"/>
            <a:ext cx="1929234" cy="1421541"/>
          </a:xfrm>
          <a:prstGeom prst="rect">
            <a:avLst/>
          </a:prstGeom>
        </p:spPr>
      </p:pic>
      <p:pic>
        <p:nvPicPr>
          <p:cNvPr id="19" name="Picture 18" descr="BoxPlotChickenFeed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8480" y="4357370"/>
            <a:ext cx="2534729" cy="1527723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4210231" y="2807011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solidFill>
                  <a:srgbClr val="FF0000"/>
                </a:solidFill>
                <a:latin typeface="Helvetica" charset="0"/>
                <a:ea typeface="Times New Roman" charset="0"/>
                <a:cs typeface="Arial" charset="0"/>
              </a:rPr>
              <a:t>X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135582" y="2812163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b="1" dirty="0">
                <a:solidFill>
                  <a:srgbClr val="FF0000"/>
                </a:solidFill>
                <a:latin typeface="Helvetica" charset="0"/>
                <a:ea typeface="Times New Roman" charset="0"/>
                <a:cs typeface="Arial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1715814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Response</a:t>
            </a:r>
            <a:r>
              <a:rPr lang="en-US" dirty="0" err="1"/>
              <a:t>:Categorical</a:t>
            </a:r>
            <a:br>
              <a:rPr lang="en-US" dirty="0"/>
            </a:br>
            <a:r>
              <a:rPr lang="en-US" b="1" dirty="0"/>
              <a:t>Predictor</a:t>
            </a:r>
            <a:r>
              <a:rPr lang="en-US" dirty="0"/>
              <a:t>: Categorical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63361" y="3453079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Fisher’s test, </a:t>
            </a:r>
            <a:r>
              <a:rPr lang="en-US" sz="2000" dirty="0" err="1">
                <a:latin typeface="Helvetica" charset="0"/>
                <a:ea typeface="Times New Roman" charset="0"/>
                <a:cs typeface="Arial" charset="0"/>
              </a:rPr>
              <a:t>Chiq</a:t>
            </a: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-square test, 2x2 tables</a:t>
            </a:r>
          </a:p>
          <a:p>
            <a:pPr>
              <a:spcAft>
                <a:spcPts val="600"/>
              </a:spcAft>
            </a:pPr>
            <a:r>
              <a:rPr lang="en-US" sz="2000" i="1" dirty="0">
                <a:latin typeface="Helvetica" charset="0"/>
                <a:ea typeface="Times New Roman" charset="0"/>
                <a:cs typeface="Arial" charset="0"/>
              </a:rPr>
              <a:t>Parameter/effect size</a:t>
            </a: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: odds ratio</a:t>
            </a:r>
          </a:p>
        </p:txBody>
      </p:sp>
      <p:pic>
        <p:nvPicPr>
          <p:cNvPr id="4" name="Picture 3" descr="TwoByTwoTabl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901" y="1868574"/>
            <a:ext cx="6283899" cy="463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370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718B6A-D536-F19C-1E4A-15AE80CBA7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876483"/>
            <a:ext cx="10515600" cy="903837"/>
          </a:xfrm>
        </p:spPr>
        <p:txBody>
          <a:bodyPr/>
          <a:lstStyle/>
          <a:p>
            <a:r>
              <a:rPr lang="en-US" dirty="0"/>
              <a:t>Reuben Thomas – Associate Core Director</a:t>
            </a:r>
          </a:p>
          <a:p>
            <a:r>
              <a:rPr lang="en-US" dirty="0"/>
              <a:t>Ayushi Agrawal – Bioinformatician II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881DD3-3A74-2CF5-F2BD-3AAAC4A9D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Leading the discussion today…</a:t>
            </a:r>
          </a:p>
        </p:txBody>
      </p:sp>
    </p:spTree>
    <p:extLst>
      <p:ext uri="{BB962C8B-B14F-4D97-AF65-F5344CB8AC3E}">
        <p14:creationId xmlns:p14="http://schemas.microsoft.com/office/powerpoint/2010/main" val="38919289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choose which statistical test to use?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439089" y="2068993"/>
            <a:ext cx="14270" cy="41237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3139418" y="5992947"/>
            <a:ext cx="5023068" cy="570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139418" y="4009567"/>
            <a:ext cx="5023068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608142" y="2068993"/>
            <a:ext cx="71350" cy="412371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09770" y="1726537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u="sng" dirty="0">
                <a:latin typeface="Helvetica" charset="0"/>
                <a:ea typeface="Times New Roman" charset="0"/>
                <a:cs typeface="Arial" charset="0"/>
              </a:rPr>
              <a:t>Response variable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162486" y="6073999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u="sng" dirty="0">
                <a:latin typeface="Helvetica" charset="0"/>
                <a:ea typeface="Times New Roman" charset="0"/>
                <a:cs typeface="Arial" charset="0"/>
              </a:rPr>
              <a:t>Predictor variable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53031" y="5778911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Continuous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44860" y="4632840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Continuous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44860" y="2759053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Categorical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135582" y="5778911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Categorical</a:t>
            </a:r>
          </a:p>
        </p:txBody>
      </p:sp>
      <p:pic>
        <p:nvPicPr>
          <p:cNvPr id="15" name="Picture 14" descr="LinearRegressio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728" y="4357370"/>
            <a:ext cx="1929234" cy="1421541"/>
          </a:xfrm>
          <a:prstGeom prst="rect">
            <a:avLst/>
          </a:prstGeom>
        </p:spPr>
      </p:pic>
      <p:pic>
        <p:nvPicPr>
          <p:cNvPr id="19" name="Picture 18" descr="BoxPlotChickenFeed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8480" y="4357370"/>
            <a:ext cx="2534729" cy="1527723"/>
          </a:xfrm>
          <a:prstGeom prst="rect">
            <a:avLst/>
          </a:prstGeom>
        </p:spPr>
      </p:pic>
      <p:pic>
        <p:nvPicPr>
          <p:cNvPr id="20" name="Picture 19" descr="TwoByTwoTable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814" y="2143592"/>
            <a:ext cx="2532395" cy="186597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4210231" y="2807011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b="1" dirty="0">
                <a:solidFill>
                  <a:srgbClr val="FF0000"/>
                </a:solidFill>
                <a:latin typeface="Helvetica" charset="0"/>
                <a:ea typeface="Times New Roman" charset="0"/>
                <a:cs typeface="Arial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5465832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Response</a:t>
            </a:r>
            <a:r>
              <a:rPr lang="en-US" dirty="0" err="1"/>
              <a:t>:Categorical</a:t>
            </a:r>
            <a:br>
              <a:rPr lang="en-US" dirty="0"/>
            </a:br>
            <a:r>
              <a:rPr lang="en-US" b="1" dirty="0"/>
              <a:t>Predictor</a:t>
            </a:r>
            <a:r>
              <a:rPr lang="en-US" dirty="0"/>
              <a:t>: Continuous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63361" y="3453079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Logistic regression</a:t>
            </a:r>
          </a:p>
          <a:p>
            <a:pPr>
              <a:spcAft>
                <a:spcPts val="600"/>
              </a:spcAft>
            </a:pPr>
            <a:r>
              <a:rPr lang="en-US" sz="2000" i="1" dirty="0">
                <a:latin typeface="Helvetica" charset="0"/>
                <a:ea typeface="Times New Roman" charset="0"/>
                <a:cs typeface="Arial" charset="0"/>
              </a:rPr>
              <a:t>Parameter/effect size</a:t>
            </a: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: odds ratio</a:t>
            </a:r>
          </a:p>
        </p:txBody>
      </p:sp>
      <p:pic>
        <p:nvPicPr>
          <p:cNvPr id="2" name="Picture 1" descr="Exam_pass_logistic_curv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55493"/>
            <a:ext cx="5790588" cy="419637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121539" y="6507625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latin typeface="Helvetica" charset="0"/>
                <a:ea typeface="Times New Roman" charset="0"/>
                <a:cs typeface="Arial" charset="0"/>
              </a:rPr>
              <a:t>https://</a:t>
            </a:r>
            <a:r>
              <a:rPr lang="en-US" sz="1200" dirty="0" err="1">
                <a:latin typeface="Helvetica" charset="0"/>
                <a:ea typeface="Times New Roman" charset="0"/>
                <a:cs typeface="Arial" charset="0"/>
              </a:rPr>
              <a:t>upload.wikimedia.org</a:t>
            </a:r>
            <a:r>
              <a:rPr lang="en-US" sz="1200" dirty="0">
                <a:latin typeface="Helvetica" charset="0"/>
                <a:ea typeface="Times New Roman" charset="0"/>
                <a:cs typeface="Arial" charset="0"/>
              </a:rPr>
              <a:t>/</a:t>
            </a:r>
            <a:r>
              <a:rPr lang="en-US" sz="1200" dirty="0" err="1">
                <a:latin typeface="Helvetica" charset="0"/>
                <a:ea typeface="Times New Roman" charset="0"/>
                <a:cs typeface="Arial" charset="0"/>
              </a:rPr>
              <a:t>wikipedia</a:t>
            </a:r>
            <a:r>
              <a:rPr lang="en-US" sz="1200" dirty="0">
                <a:latin typeface="Helvetica" charset="0"/>
                <a:ea typeface="Times New Roman" charset="0"/>
                <a:cs typeface="Arial" charset="0"/>
              </a:rPr>
              <a:t>/commons/6/6d/</a:t>
            </a:r>
            <a:r>
              <a:rPr lang="en-US" sz="1200" dirty="0" err="1">
                <a:latin typeface="Helvetica" charset="0"/>
                <a:ea typeface="Times New Roman" charset="0"/>
                <a:cs typeface="Arial" charset="0"/>
              </a:rPr>
              <a:t>Exam_pass_logistic_curve.jpeg</a:t>
            </a:r>
            <a:endParaRPr lang="en-US" sz="1200" dirty="0">
              <a:latin typeface="Helvetica" charset="0"/>
              <a:ea typeface="Times New Roman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3194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choose which statistical test to use?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439089" y="2068993"/>
            <a:ext cx="14270" cy="41237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3139418" y="5992947"/>
            <a:ext cx="5023068" cy="570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139418" y="4009567"/>
            <a:ext cx="5023068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608142" y="2068993"/>
            <a:ext cx="71350" cy="412371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09770" y="1726537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u="sng" dirty="0">
                <a:latin typeface="Helvetica" charset="0"/>
                <a:ea typeface="Times New Roman" charset="0"/>
                <a:cs typeface="Arial" charset="0"/>
              </a:rPr>
              <a:t>Response variable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162486" y="6073999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u="sng" dirty="0">
                <a:latin typeface="Helvetica" charset="0"/>
                <a:ea typeface="Times New Roman" charset="0"/>
                <a:cs typeface="Arial" charset="0"/>
              </a:rPr>
              <a:t>Predictor variable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53031" y="5778911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Continuous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44860" y="4632840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Continuous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44860" y="2759053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Categorical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135582" y="5778911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Categorical</a:t>
            </a:r>
          </a:p>
        </p:txBody>
      </p:sp>
      <p:pic>
        <p:nvPicPr>
          <p:cNvPr id="15" name="Picture 14" descr="LinearRegressio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728" y="4357370"/>
            <a:ext cx="1929234" cy="1421541"/>
          </a:xfrm>
          <a:prstGeom prst="rect">
            <a:avLst/>
          </a:prstGeom>
        </p:spPr>
      </p:pic>
      <p:pic>
        <p:nvPicPr>
          <p:cNvPr id="19" name="Picture 18" descr="BoxPlotChickenFeed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8480" y="4357370"/>
            <a:ext cx="2534729" cy="1527723"/>
          </a:xfrm>
          <a:prstGeom prst="rect">
            <a:avLst/>
          </a:prstGeom>
        </p:spPr>
      </p:pic>
      <p:pic>
        <p:nvPicPr>
          <p:cNvPr id="20" name="Picture 19" descr="TwoByTwoTable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814" y="2143592"/>
            <a:ext cx="2532395" cy="1865975"/>
          </a:xfrm>
          <a:prstGeom prst="rect">
            <a:avLst/>
          </a:prstGeom>
        </p:spPr>
      </p:pic>
      <p:pic>
        <p:nvPicPr>
          <p:cNvPr id="21" name="Picture 20" descr="Exam_pass_logistic_curve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878" y="2382910"/>
            <a:ext cx="2009624" cy="1456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2774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EEA15B-B3DC-994C-99E3-5270E77815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876483"/>
            <a:ext cx="10515600" cy="2451953"/>
          </a:xfrm>
        </p:spPr>
        <p:txBody>
          <a:bodyPr/>
          <a:lstStyle/>
          <a:p>
            <a:r>
              <a:rPr lang="en-US" dirty="0"/>
              <a:t>Introduction to hypothesis testing</a:t>
            </a:r>
          </a:p>
          <a:p>
            <a:r>
              <a:rPr lang="en-US" dirty="0"/>
              <a:t>Define variables</a:t>
            </a:r>
          </a:p>
          <a:p>
            <a:r>
              <a:rPr lang="en-US" dirty="0"/>
              <a:t>Choosing the right test</a:t>
            </a:r>
          </a:p>
          <a:p>
            <a:r>
              <a:rPr lang="en-US" b="1" dirty="0"/>
              <a:t>Basic concepts in hypothesis testing</a:t>
            </a:r>
          </a:p>
          <a:p>
            <a:r>
              <a:rPr lang="en-US" dirty="0"/>
              <a:t>Hands-on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700280-AF15-F343-9638-52E16E9A2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6725011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Is gene differentially expressed between the two developmental time-points?</a:t>
            </a:r>
          </a:p>
        </p:txBody>
      </p:sp>
      <p:pic>
        <p:nvPicPr>
          <p:cNvPr id="4" name="Content Placeholder 3" descr="boxplot_of_gene_expression_two_timepoints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157" r="-4015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683875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Convince a skeptic: Repeat this experiment 1000 times </a:t>
            </a:r>
          </a:p>
        </p:txBody>
      </p:sp>
      <p:pic>
        <p:nvPicPr>
          <p:cNvPr id="6" name="Content Placeholder 5" descr="HistogramRepeat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157" r="-4015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350306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Central limit theorem allows us to estimate the variation of the location of the distribution </a:t>
            </a:r>
          </a:p>
        </p:txBody>
      </p:sp>
      <p:pic>
        <p:nvPicPr>
          <p:cNvPr id="4" name="Content Placeholder 3" descr="ThreeDistributions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0782" b="-40782"/>
          <a:stretch>
            <a:fillRect/>
          </a:stretch>
        </p:blipFill>
        <p:spPr/>
      </p:pic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9010219"/>
              </p:ext>
            </p:extLst>
          </p:nvPr>
        </p:nvGraphicFramePr>
        <p:xfrm>
          <a:off x="2006600" y="2143125"/>
          <a:ext cx="204893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536700" imgH="431800" progId="Equation.3">
                  <p:embed/>
                </p:oleObj>
              </mc:Choice>
              <mc:Fallback>
                <p:oleObj name="Equation" r:id="rId3" imgW="15367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06600" y="2143125"/>
                        <a:ext cx="2048933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3328525"/>
              </p:ext>
            </p:extLst>
          </p:nvPr>
        </p:nvGraphicFramePr>
        <p:xfrm>
          <a:off x="7736417" y="2143125"/>
          <a:ext cx="3098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324100" imgH="431800" progId="Equation.3">
                  <p:embed/>
                </p:oleObj>
              </mc:Choice>
              <mc:Fallback>
                <p:oleObj name="Equation" r:id="rId5" imgW="23241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736417" y="2143125"/>
                        <a:ext cx="30988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9942985"/>
              </p:ext>
            </p:extLst>
          </p:nvPr>
        </p:nvGraphicFramePr>
        <p:xfrm>
          <a:off x="5238751" y="2143125"/>
          <a:ext cx="196426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473200" imgH="431800" progId="Equation.3">
                  <p:embed/>
                </p:oleObj>
              </mc:Choice>
              <mc:Fallback>
                <p:oleObj name="Equation" r:id="rId7" imgW="14732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238751" y="2143125"/>
                        <a:ext cx="1964267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553812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Theoretical distribution of difference in means under Null Hypothesis</a:t>
            </a:r>
          </a:p>
        </p:txBody>
      </p:sp>
      <p:pic>
        <p:nvPicPr>
          <p:cNvPr id="8" name="Content Placeholder 7" descr="Null_Z_Distribution_sd_14_n_4.pd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157" r="-40157"/>
          <a:stretch>
            <a:fillRect/>
          </a:stretch>
        </p:blipFill>
        <p:spPr>
          <a:xfrm>
            <a:off x="-2282952" y="1910704"/>
            <a:ext cx="10515600" cy="4351338"/>
          </a:xfrm>
        </p:spPr>
      </p:pic>
      <p:sp>
        <p:nvSpPr>
          <p:cNvPr id="9" name="TextBox 8"/>
          <p:cNvSpPr txBox="1"/>
          <p:nvPr/>
        </p:nvSpPr>
        <p:spPr>
          <a:xfrm>
            <a:off x="4555802" y="6281780"/>
            <a:ext cx="3080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solidFill>
                  <a:srgbClr val="FF0000"/>
                </a:solidFill>
              </a:rPr>
              <a:t>Type I error</a:t>
            </a:r>
            <a:r>
              <a:rPr lang="en-US" sz="2400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/>
              <a:t>and </a:t>
            </a:r>
            <a:r>
              <a:rPr lang="en-US" sz="2400" b="1" u="sng" dirty="0"/>
              <a:t>p-value</a:t>
            </a:r>
          </a:p>
        </p:txBody>
      </p:sp>
      <p:pic>
        <p:nvPicPr>
          <p:cNvPr id="5" name="Content Placeholder 7" descr="Null_Z_Distribution_sd_14_n_4.pdf">
            <a:extLst>
              <a:ext uri="{FF2B5EF4-FFF2-40B4-BE49-F238E27FC236}">
                <a16:creationId xmlns:a16="http://schemas.microsoft.com/office/drawing/2014/main" id="{8D50BAA4-89CC-EB40-BC32-985569E33E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157" r="-40157"/>
          <a:stretch>
            <a:fillRect/>
          </a:stretch>
        </p:blipFill>
        <p:spPr>
          <a:xfrm>
            <a:off x="3831336" y="1910704"/>
            <a:ext cx="10515600" cy="4351338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90A0B25-BEF6-C54E-9C2B-71C3A3B4EEE2}"/>
              </a:ext>
            </a:extLst>
          </p:cNvPr>
          <p:cNvCxnSpPr/>
          <p:nvPr/>
        </p:nvCxnSpPr>
        <p:spPr>
          <a:xfrm>
            <a:off x="7997952" y="5035296"/>
            <a:ext cx="0" cy="719328"/>
          </a:xfrm>
          <a:prstGeom prst="line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4DD3EFC-8D78-ED4B-B49F-3C6AEDE989DB}"/>
              </a:ext>
            </a:extLst>
          </p:cNvPr>
          <p:cNvCxnSpPr>
            <a:cxnSpLocks/>
          </p:cNvCxnSpPr>
          <p:nvPr/>
        </p:nvCxnSpPr>
        <p:spPr>
          <a:xfrm>
            <a:off x="7851648" y="5535168"/>
            <a:ext cx="85852" cy="1449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0B73448-12C7-A446-BC99-D2027FE9A80A}"/>
              </a:ext>
            </a:extLst>
          </p:cNvPr>
          <p:cNvCxnSpPr/>
          <p:nvPr/>
        </p:nvCxnSpPr>
        <p:spPr>
          <a:xfrm>
            <a:off x="7894574" y="5473700"/>
            <a:ext cx="103378" cy="161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F4AAC68-B3A3-6645-89BC-8D5DD4288692}"/>
              </a:ext>
            </a:extLst>
          </p:cNvPr>
          <p:cNvCxnSpPr>
            <a:cxnSpLocks/>
          </p:cNvCxnSpPr>
          <p:nvPr/>
        </p:nvCxnSpPr>
        <p:spPr>
          <a:xfrm>
            <a:off x="7791196" y="5562600"/>
            <a:ext cx="60452" cy="117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F2C3363-3DA4-5C46-A753-EA47E5A2DBD7}"/>
              </a:ext>
            </a:extLst>
          </p:cNvPr>
          <p:cNvCxnSpPr/>
          <p:nvPr/>
        </p:nvCxnSpPr>
        <p:spPr>
          <a:xfrm>
            <a:off x="7693025" y="5607621"/>
            <a:ext cx="57150" cy="72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8FFEF7F-9142-614F-BDAB-31DEBF62AFF5}"/>
              </a:ext>
            </a:extLst>
          </p:cNvPr>
          <p:cNvCxnSpPr/>
          <p:nvPr/>
        </p:nvCxnSpPr>
        <p:spPr>
          <a:xfrm>
            <a:off x="7741158" y="5562600"/>
            <a:ext cx="60452" cy="117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0CBA9F1-71BD-3347-B956-92E5A08A5417}"/>
              </a:ext>
            </a:extLst>
          </p:cNvPr>
          <p:cNvCxnSpPr/>
          <p:nvPr/>
        </p:nvCxnSpPr>
        <p:spPr>
          <a:xfrm>
            <a:off x="7589647" y="5621337"/>
            <a:ext cx="60452" cy="58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C72996F-F35E-4E45-97C9-977C3387D34D}"/>
              </a:ext>
            </a:extLst>
          </p:cNvPr>
          <p:cNvCxnSpPr/>
          <p:nvPr/>
        </p:nvCxnSpPr>
        <p:spPr>
          <a:xfrm>
            <a:off x="7650099" y="5607621"/>
            <a:ext cx="55245" cy="72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8987700-C112-B843-A44E-AF61043FA063}"/>
              </a:ext>
            </a:extLst>
          </p:cNvPr>
          <p:cNvCxnSpPr/>
          <p:nvPr/>
        </p:nvCxnSpPr>
        <p:spPr>
          <a:xfrm>
            <a:off x="7503795" y="5643848"/>
            <a:ext cx="52706" cy="362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1AFBEF4-7787-774B-A4A0-B8376DBDACFA}"/>
              </a:ext>
            </a:extLst>
          </p:cNvPr>
          <p:cNvCxnSpPr/>
          <p:nvPr/>
        </p:nvCxnSpPr>
        <p:spPr>
          <a:xfrm>
            <a:off x="7808722" y="5535168"/>
            <a:ext cx="83882" cy="1449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EF4D71A-1083-984C-8491-7100665E7AFF}"/>
              </a:ext>
            </a:extLst>
          </p:cNvPr>
          <p:cNvCxnSpPr>
            <a:cxnSpLocks/>
          </p:cNvCxnSpPr>
          <p:nvPr/>
        </p:nvCxnSpPr>
        <p:spPr>
          <a:xfrm>
            <a:off x="7867585" y="5505767"/>
            <a:ext cx="130367" cy="164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55FEA8B-364F-0E44-8B68-15D47704BAD9}"/>
              </a:ext>
            </a:extLst>
          </p:cNvPr>
          <p:cNvCxnSpPr/>
          <p:nvPr/>
        </p:nvCxnSpPr>
        <p:spPr>
          <a:xfrm>
            <a:off x="7935530" y="5453962"/>
            <a:ext cx="62422" cy="81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BE73088-7FBF-C349-8BB6-18689ED4529C}"/>
              </a:ext>
            </a:extLst>
          </p:cNvPr>
          <p:cNvCxnSpPr/>
          <p:nvPr/>
        </p:nvCxnSpPr>
        <p:spPr>
          <a:xfrm flipH="1">
            <a:off x="7835389" y="5463440"/>
            <a:ext cx="145037" cy="206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9914AA2-6E8D-7145-8B6F-CCF7F19A1F19}"/>
              </a:ext>
            </a:extLst>
          </p:cNvPr>
          <p:cNvCxnSpPr/>
          <p:nvPr/>
        </p:nvCxnSpPr>
        <p:spPr>
          <a:xfrm flipH="1">
            <a:off x="7906958" y="5562600"/>
            <a:ext cx="90993" cy="117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4822A9A-3137-6646-999A-F4E1E15422FA}"/>
              </a:ext>
            </a:extLst>
          </p:cNvPr>
          <p:cNvCxnSpPr/>
          <p:nvPr/>
        </p:nvCxnSpPr>
        <p:spPr>
          <a:xfrm flipH="1">
            <a:off x="7702774" y="5535168"/>
            <a:ext cx="107853" cy="154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685C497-CC03-6347-83D3-DE0D29FF0CFF}"/>
              </a:ext>
            </a:extLst>
          </p:cNvPr>
          <p:cNvCxnSpPr/>
          <p:nvPr/>
        </p:nvCxnSpPr>
        <p:spPr>
          <a:xfrm flipH="1">
            <a:off x="7801610" y="5494565"/>
            <a:ext cx="89141" cy="185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7936186-BC42-634B-8435-F971CD10D9C9}"/>
              </a:ext>
            </a:extLst>
          </p:cNvPr>
          <p:cNvCxnSpPr/>
          <p:nvPr/>
        </p:nvCxnSpPr>
        <p:spPr>
          <a:xfrm flipH="1">
            <a:off x="7593148" y="5606667"/>
            <a:ext cx="99876" cy="72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A3ADE15-9F84-FE4C-9732-4C4AD8631B49}"/>
              </a:ext>
            </a:extLst>
          </p:cNvPr>
          <p:cNvCxnSpPr/>
          <p:nvPr/>
        </p:nvCxnSpPr>
        <p:spPr>
          <a:xfrm flipH="1">
            <a:off x="7506463" y="5635625"/>
            <a:ext cx="74506" cy="539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25D717-1C75-0C4F-A474-37AEC348769A}"/>
              </a:ext>
            </a:extLst>
          </p:cNvPr>
          <p:cNvCxnSpPr>
            <a:stCxn id="9" idx="1"/>
          </p:cNvCxnSpPr>
          <p:nvPr/>
        </p:nvCxnSpPr>
        <p:spPr>
          <a:xfrm flipH="1" flipV="1">
            <a:off x="2002420" y="5689553"/>
            <a:ext cx="2553382" cy="823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A4BEA81-BD5F-234D-BCAA-622AAE4F04F6}"/>
              </a:ext>
            </a:extLst>
          </p:cNvPr>
          <p:cNvSpPr txBox="1"/>
          <p:nvPr/>
        </p:nvSpPr>
        <p:spPr>
          <a:xfrm>
            <a:off x="7396223" y="4409959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Observed difference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809EC33-036B-9E45-A0A3-C282F47772BB}"/>
              </a:ext>
            </a:extLst>
          </p:cNvPr>
          <p:cNvCxnSpPr>
            <a:stCxn id="9" idx="3"/>
          </p:cNvCxnSpPr>
          <p:nvPr/>
        </p:nvCxnSpPr>
        <p:spPr>
          <a:xfrm flipV="1">
            <a:off x="7636197" y="5679293"/>
            <a:ext cx="215451" cy="833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97636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Alter underlying variation</a:t>
            </a:r>
          </a:p>
        </p:txBody>
      </p:sp>
      <p:pic>
        <p:nvPicPr>
          <p:cNvPr id="14" name="Content Placeholder 13" descr="Null_Z_Distribution_sd_24_n_4.pdf"/>
          <p:cNvPicPr>
            <a:picLocks noGrp="1" noChangeAspect="1"/>
          </p:cNvPicPr>
          <p:nvPr>
            <p:ph sz="half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857" r="-42857"/>
          <a:stretch>
            <a:fillRect/>
          </a:stretch>
        </p:blipFill>
        <p:spPr>
          <a:xfrm>
            <a:off x="3034748" y="2473158"/>
            <a:ext cx="6073603" cy="2452801"/>
          </a:xfrm>
        </p:spPr>
      </p:pic>
      <p:pic>
        <p:nvPicPr>
          <p:cNvPr id="15" name="Content Placeholder 14" descr="Null_Z_Distribution_sd_4_n_4.pdf"/>
          <p:cNvPicPr>
            <a:picLocks noGrp="1" noChangeAspect="1"/>
          </p:cNvPicPr>
          <p:nvPr>
            <p:ph sz="half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857" r="-42857"/>
          <a:stretch>
            <a:fillRect/>
          </a:stretch>
        </p:blipFill>
        <p:spPr>
          <a:xfrm>
            <a:off x="6835206" y="2473159"/>
            <a:ext cx="6016289" cy="2429655"/>
          </a:xfrm>
        </p:spPr>
      </p:pic>
      <p:pic>
        <p:nvPicPr>
          <p:cNvPr id="13" name="Content Placeholder 12" descr="Null_Z_Distribution_sd_14_n_4.pdf"/>
          <p:cNvPicPr>
            <a:picLocks noGrp="1" noChangeAspect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869" b="-6869"/>
          <a:stretch>
            <a:fillRect/>
          </a:stretch>
        </p:blipFill>
        <p:spPr>
          <a:xfrm>
            <a:off x="481248" y="2267170"/>
            <a:ext cx="3254765" cy="2776417"/>
          </a:xfrm>
        </p:spPr>
      </p:pic>
      <p:sp>
        <p:nvSpPr>
          <p:cNvPr id="16" name="TextBox 15"/>
          <p:cNvSpPr txBox="1"/>
          <p:nvPr/>
        </p:nvSpPr>
        <p:spPr>
          <a:xfrm>
            <a:off x="1925025" y="2053757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sd</a:t>
            </a:r>
            <a:r>
              <a:rPr lang="en-US" dirty="0"/>
              <a:t>=14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819180" y="2104194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sd</a:t>
            </a:r>
            <a:r>
              <a:rPr lang="en-US" dirty="0"/>
              <a:t>=24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586022" y="2103826"/>
            <a:ext cx="628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sd</a:t>
            </a:r>
            <a:r>
              <a:rPr lang="en-US" dirty="0"/>
              <a:t>=4</a:t>
            </a:r>
          </a:p>
        </p:txBody>
      </p:sp>
    </p:spTree>
    <p:extLst>
      <p:ext uri="{BB962C8B-B14F-4D97-AF65-F5344CB8AC3E}">
        <p14:creationId xmlns:p14="http://schemas.microsoft.com/office/powerpoint/2010/main" val="32323533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Alter the number of replicates</a:t>
            </a:r>
          </a:p>
        </p:txBody>
      </p:sp>
      <p:pic>
        <p:nvPicPr>
          <p:cNvPr id="7" name="Picture 6" descr="Null_Z_Distribution_sd_14_n_4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46" y="2025985"/>
            <a:ext cx="3965073" cy="2973805"/>
          </a:xfrm>
          <a:prstGeom prst="rect">
            <a:avLst/>
          </a:prstGeom>
        </p:spPr>
      </p:pic>
      <p:pic>
        <p:nvPicPr>
          <p:cNvPr id="10" name="Picture 9" descr="Null_Z_Distribution_sd_14_n_3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1661" y="2013285"/>
            <a:ext cx="3982007" cy="2986505"/>
          </a:xfrm>
          <a:prstGeom prst="rect">
            <a:avLst/>
          </a:prstGeom>
        </p:spPr>
      </p:pic>
      <p:pic>
        <p:nvPicPr>
          <p:cNvPr id="11" name="Picture 10" descr="Null_Z_Distribution_sd_14_n_15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7139" y="2013285"/>
            <a:ext cx="3928532" cy="294639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925026" y="1684425"/>
            <a:ext cx="537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n=4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03103" y="1684425"/>
            <a:ext cx="537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n=3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085111" y="1679077"/>
            <a:ext cx="654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n=15</a:t>
            </a:r>
          </a:p>
        </p:txBody>
      </p:sp>
    </p:spTree>
    <p:extLst>
      <p:ext uri="{BB962C8B-B14F-4D97-AF65-F5344CB8AC3E}">
        <p14:creationId xmlns:p14="http://schemas.microsoft.com/office/powerpoint/2010/main" val="3652656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68BC77D-A745-1C43-9431-F2D93E0FDC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876483"/>
            <a:ext cx="10515600" cy="3099310"/>
          </a:xfrm>
        </p:spPr>
        <p:txBody>
          <a:bodyPr/>
          <a:lstStyle/>
          <a:p>
            <a:r>
              <a:rPr lang="en-US" dirty="0"/>
              <a:t>Have been at Gladstone for over 8 years</a:t>
            </a:r>
          </a:p>
          <a:p>
            <a:r>
              <a:rPr lang="en-US" dirty="0"/>
              <a:t>Led statistical analysis covering a wide range of models on various data sets</a:t>
            </a:r>
          </a:p>
          <a:p>
            <a:r>
              <a:rPr lang="en-US" dirty="0"/>
              <a:t>Have a engineering and computational/statistical background via IIT Bombay, Northwestern University, NIH and Cal, Berkeley.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31AB50C-C8D7-C040-92E7-CFC238BF2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</p:spTree>
    <p:extLst>
      <p:ext uri="{BB962C8B-B14F-4D97-AF65-F5344CB8AC3E}">
        <p14:creationId xmlns:p14="http://schemas.microsoft.com/office/powerpoint/2010/main" val="31521072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Power to detect a difference of means of -15</a:t>
            </a:r>
          </a:p>
        </p:txBody>
      </p:sp>
      <p:pic>
        <p:nvPicPr>
          <p:cNvPr id="6" name="Content Placeholder 5" descr="MeanDiff_-15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157" r="-40157"/>
          <a:stretch>
            <a:fillRect/>
          </a:stretch>
        </p:blipFill>
        <p:spPr>
          <a:xfrm>
            <a:off x="-2253342" y="1825625"/>
            <a:ext cx="10515600" cy="4351338"/>
          </a:xfrm>
        </p:spPr>
      </p:pic>
      <p:sp>
        <p:nvSpPr>
          <p:cNvPr id="7" name="TextBox 6"/>
          <p:cNvSpPr txBox="1"/>
          <p:nvPr/>
        </p:nvSpPr>
        <p:spPr>
          <a:xfrm>
            <a:off x="1073410" y="6314486"/>
            <a:ext cx="28579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Type I  </a:t>
            </a:r>
            <a:r>
              <a:rPr lang="en-US" dirty="0"/>
              <a:t>and </a:t>
            </a:r>
            <a:r>
              <a:rPr lang="en-US" sz="2400" b="1" dirty="0">
                <a:solidFill>
                  <a:srgbClr val="0000FF"/>
                </a:solidFill>
              </a:rPr>
              <a:t>Type II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error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4D31632-FE51-F40E-BB73-185739F620AD}"/>
              </a:ext>
            </a:extLst>
          </p:cNvPr>
          <p:cNvSpPr/>
          <p:nvPr/>
        </p:nvSpPr>
        <p:spPr>
          <a:xfrm>
            <a:off x="6559755" y="1755536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You are willing to be mistaken that there is a true difference </a:t>
            </a:r>
            <a:r>
              <a:rPr lang="en-US" b="1" dirty="0">
                <a:solidFill>
                  <a:srgbClr val="FF0000"/>
                </a:solidFill>
              </a:rPr>
              <a:t>Type I error </a:t>
            </a:r>
            <a:r>
              <a:rPr lang="en-US" dirty="0">
                <a:solidFill>
                  <a:srgbClr val="FF0000"/>
                </a:solidFill>
              </a:rPr>
              <a:t>fraction of time you repeat this experiment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3BD1D2B-4411-B566-7F6D-6BC25A221D62}"/>
              </a:ext>
            </a:extLst>
          </p:cNvPr>
          <p:cNvSpPr/>
          <p:nvPr/>
        </p:nvSpPr>
        <p:spPr>
          <a:xfrm>
            <a:off x="6559755" y="3255805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You are mistaken that there is no difference </a:t>
            </a:r>
            <a:r>
              <a:rPr lang="en-US" b="1" dirty="0">
                <a:solidFill>
                  <a:srgbClr val="00B0F0"/>
                </a:solidFill>
              </a:rPr>
              <a:t>Type II error </a:t>
            </a:r>
            <a:r>
              <a:rPr lang="en-US" dirty="0">
                <a:solidFill>
                  <a:srgbClr val="00B0F0"/>
                </a:solidFill>
              </a:rPr>
              <a:t>fraction of time you repeat this experiment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58F006-F18F-AF9A-7407-09D073A0B24D}"/>
              </a:ext>
            </a:extLst>
          </p:cNvPr>
          <p:cNvSpPr txBox="1"/>
          <p:nvPr/>
        </p:nvSpPr>
        <p:spPr>
          <a:xfrm>
            <a:off x="6559755" y="4756074"/>
            <a:ext cx="2558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Power</a:t>
            </a:r>
            <a:r>
              <a:rPr lang="en-US" dirty="0">
                <a:solidFill>
                  <a:srgbClr val="7030A0"/>
                </a:solidFill>
              </a:rPr>
              <a:t> = 1 – </a:t>
            </a:r>
            <a:r>
              <a:rPr lang="en-US" b="1" dirty="0">
                <a:solidFill>
                  <a:srgbClr val="7030A0"/>
                </a:solidFill>
              </a:rPr>
              <a:t>Type II error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3DE1D4-1ECB-25E0-ED00-077BDA7ECB5B}"/>
              </a:ext>
            </a:extLst>
          </p:cNvPr>
          <p:cNvSpPr/>
          <p:nvPr/>
        </p:nvSpPr>
        <p:spPr>
          <a:xfrm>
            <a:off x="6559755" y="537917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You correctly say that there is a difference </a:t>
            </a:r>
            <a:r>
              <a:rPr lang="en-US" b="1" dirty="0">
                <a:solidFill>
                  <a:srgbClr val="7030A0"/>
                </a:solidFill>
              </a:rPr>
              <a:t>Power </a:t>
            </a:r>
            <a:r>
              <a:rPr lang="en-US" dirty="0">
                <a:solidFill>
                  <a:srgbClr val="7030A0"/>
                </a:solidFill>
              </a:rPr>
              <a:t>fraction of time you repeat this experiment</a:t>
            </a:r>
          </a:p>
        </p:txBody>
      </p:sp>
    </p:spTree>
    <p:extLst>
      <p:ext uri="{BB962C8B-B14F-4D97-AF65-F5344CB8AC3E}">
        <p14:creationId xmlns:p14="http://schemas.microsoft.com/office/powerpoint/2010/main" val="3693634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22756-558A-D960-9659-B8A71F742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Poll:</a:t>
            </a:r>
            <a:r>
              <a:rPr lang="en-US" sz="2800" dirty="0"/>
              <a:t> What are the factors that affect Power or the fraction of time you claim that there is a real difference when there is actually a difference?</a:t>
            </a:r>
          </a:p>
        </p:txBody>
      </p:sp>
    </p:spTree>
    <p:extLst>
      <p:ext uri="{BB962C8B-B14F-4D97-AF65-F5344CB8AC3E}">
        <p14:creationId xmlns:p14="http://schemas.microsoft.com/office/powerpoint/2010/main" val="20743992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C531E-C399-2845-A0C8-FDBD5FCD4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Poll: If Type II error for a given hypothesis test is zero then what is its statistical power?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37B52-05BF-234C-A8DA-A6723BAE5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1472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Power to detect varying levels of difference in mean differences</a:t>
            </a:r>
          </a:p>
        </p:txBody>
      </p:sp>
      <p:pic>
        <p:nvPicPr>
          <p:cNvPr id="4" name="Picture 3" descr="MeanDiff_-15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51790"/>
            <a:ext cx="4063999" cy="3047999"/>
          </a:xfrm>
          <a:prstGeom prst="rect">
            <a:avLst/>
          </a:prstGeom>
        </p:spPr>
      </p:pic>
      <p:pic>
        <p:nvPicPr>
          <p:cNvPr id="5" name="Picture 4" descr="MeanDiff_-5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03" y="1951791"/>
            <a:ext cx="4063997" cy="3047998"/>
          </a:xfrm>
          <a:prstGeom prst="rect">
            <a:avLst/>
          </a:prstGeom>
        </p:spPr>
      </p:pic>
      <p:pic>
        <p:nvPicPr>
          <p:cNvPr id="6" name="Picture 5" descr="MeanDiff_-25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9653" y="1951790"/>
            <a:ext cx="4063999" cy="304799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98176" y="1617584"/>
            <a:ext cx="1613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Mean diff = -15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22780" y="1582458"/>
            <a:ext cx="1613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Mean diff = -25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311551" y="1617584"/>
            <a:ext cx="1496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Mean diff = -5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29A7E3-F498-5266-D4B5-3C0D43F7EF54}"/>
              </a:ext>
            </a:extLst>
          </p:cNvPr>
          <p:cNvSpPr txBox="1"/>
          <p:nvPr/>
        </p:nvSpPr>
        <p:spPr>
          <a:xfrm>
            <a:off x="728084" y="5921220"/>
            <a:ext cx="6596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Larger effect sizes are easier to estimate compared to smaller effect sizes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6D4682-C2FA-5C14-FC0C-019A7AE4B4EB}"/>
              </a:ext>
            </a:extLst>
          </p:cNvPr>
          <p:cNvSpPr txBox="1"/>
          <p:nvPr/>
        </p:nvSpPr>
        <p:spPr>
          <a:xfrm>
            <a:off x="703871" y="5551888"/>
            <a:ext cx="3988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Type II error smaller for larger effect sizes</a:t>
            </a:r>
          </a:p>
        </p:txBody>
      </p:sp>
    </p:spTree>
    <p:extLst>
      <p:ext uri="{BB962C8B-B14F-4D97-AF65-F5344CB8AC3E}">
        <p14:creationId xmlns:p14="http://schemas.microsoft.com/office/powerpoint/2010/main" val="1871056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Z/T-statistic (</a:t>
            </a:r>
            <a:r>
              <a:rPr lang="en-US" sz="2800" u="sng" dirty="0"/>
              <a:t>Two-sample t-test)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921343" y="2423361"/>
          <a:ext cx="6830671" cy="23224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05000" imgH="647700" progId="Equation.3">
                  <p:embed/>
                </p:oleObj>
              </mc:Choice>
              <mc:Fallback>
                <p:oleObj name="Equation" r:id="rId2" imgW="1905000" imgH="6477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921343" y="2423361"/>
                        <a:ext cx="6830671" cy="23224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505832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Sampling distribution of T-statistic under the Null hypothesis</a:t>
            </a:r>
          </a:p>
        </p:txBody>
      </p:sp>
      <p:pic>
        <p:nvPicPr>
          <p:cNvPr id="4" name="Content Placeholder 3" descr="Histogram_of_t-statistics.pd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157" r="-40157"/>
          <a:stretch>
            <a:fillRect/>
          </a:stretch>
        </p:blipFill>
        <p:spPr>
          <a:xfrm>
            <a:off x="-1434555" y="1454410"/>
            <a:ext cx="9743383" cy="5403590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F6F0660-4E6F-E148-8A96-0D7D9FA8A1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8004" y="2365505"/>
            <a:ext cx="41783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379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365EC-30BA-0E4A-8CD7-6DA7F96C7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U-statistic (</a:t>
            </a:r>
            <a:r>
              <a:rPr lang="en-US" sz="3600" dirty="0"/>
              <a:t>Mann Whitney test, two sample test</a:t>
            </a:r>
            <a:r>
              <a:rPr lang="en-US" dirty="0"/>
              <a:t>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48B4B0-B1C9-B54C-A36A-878FB3EB76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1976" y="2167160"/>
            <a:ext cx="4401184" cy="1100296"/>
          </a:xfrm>
        </p:spPr>
      </p:pic>
    </p:spTree>
    <p:extLst>
      <p:ext uri="{BB962C8B-B14F-4D97-AF65-F5344CB8AC3E}">
        <p14:creationId xmlns:p14="http://schemas.microsoft.com/office/powerpoint/2010/main" val="27176881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7ECFD-F021-F34D-940A-594D13BDE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U-statistic sampling distribution in terms of tables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456D8F-B11C-8444-B686-E045E99BC5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13332" y="1895073"/>
            <a:ext cx="4597640" cy="4351338"/>
          </a:xfrm>
        </p:spPr>
      </p:pic>
      <p:pic>
        <p:nvPicPr>
          <p:cNvPr id="6" name="Content Placeholder 12" descr="Null_Z_Distribution_sd_14_n_4.pdf">
            <a:extLst>
              <a:ext uri="{FF2B5EF4-FFF2-40B4-BE49-F238E27FC236}">
                <a16:creationId xmlns:a16="http://schemas.microsoft.com/office/drawing/2014/main" id="{2344EB36-2285-8C4E-B93C-5D5B1315F1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869" b="-6869"/>
          <a:stretch>
            <a:fillRect/>
          </a:stretch>
        </p:blipFill>
        <p:spPr>
          <a:xfrm>
            <a:off x="8618250" y="1537965"/>
            <a:ext cx="3254765" cy="27764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C94500D-C9DC-2444-83AC-8358A2D9BC89}"/>
              </a:ext>
            </a:extLst>
          </p:cNvPr>
          <p:cNvSpPr txBox="1"/>
          <p:nvPr/>
        </p:nvSpPr>
        <p:spPr>
          <a:xfrm>
            <a:off x="8518967" y="4421529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Area of red shaded part=0.001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4CCA05F-99D4-5642-B578-C84D1048E8F7}"/>
              </a:ext>
            </a:extLst>
          </p:cNvPr>
          <p:cNvCxnSpPr/>
          <p:nvPr/>
        </p:nvCxnSpPr>
        <p:spPr>
          <a:xfrm flipV="1">
            <a:off x="9378668" y="3819646"/>
            <a:ext cx="251469" cy="856526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F70DE3D-C9BC-9247-B058-E77D4D9049BD}"/>
              </a:ext>
            </a:extLst>
          </p:cNvPr>
          <p:cNvCxnSpPr/>
          <p:nvPr/>
        </p:nvCxnSpPr>
        <p:spPr>
          <a:xfrm>
            <a:off x="9848850" y="3165475"/>
            <a:ext cx="0" cy="654171"/>
          </a:xfrm>
          <a:prstGeom prst="line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D06E923-21D8-4C43-B46A-EA5D965F8448}"/>
              </a:ext>
            </a:extLst>
          </p:cNvPr>
          <p:cNvSpPr txBox="1"/>
          <p:nvPr/>
        </p:nvSpPr>
        <p:spPr>
          <a:xfrm>
            <a:off x="9182100" y="2628900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Critical value of statistic</a:t>
            </a:r>
          </a:p>
        </p:txBody>
      </p:sp>
    </p:spTree>
    <p:extLst>
      <p:ext uri="{BB962C8B-B14F-4D97-AF65-F5344CB8AC3E}">
        <p14:creationId xmlns:p14="http://schemas.microsoft.com/office/powerpoint/2010/main" val="33083349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83A63-F1DC-FA4B-9098-3DD4A5808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F-statistic (ANOVA)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42D8F1-8177-DD47-BF71-9C5A230278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7185" y="1916244"/>
            <a:ext cx="4141213" cy="792232"/>
          </a:xfrm>
        </p:spPr>
      </p:pic>
      <p:pic>
        <p:nvPicPr>
          <p:cNvPr id="3" name="Picture 2" descr="BoxPlotChickenFeed.pdf">
            <a:extLst>
              <a:ext uri="{FF2B5EF4-FFF2-40B4-BE49-F238E27FC236}">
                <a16:creationId xmlns:a16="http://schemas.microsoft.com/office/drawing/2014/main" id="{17524EB4-22D4-45D7-A672-A9CFFE3396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1404" y="2793510"/>
            <a:ext cx="6743619" cy="406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0167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EC43B-34F8-2E47-A486-7EBE67B7E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distribution of the F-statistic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81F31C-3DE1-EA4D-BFE1-F218C0EC11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02241" y="2202797"/>
            <a:ext cx="4406900" cy="3365500"/>
          </a:xfrm>
        </p:spPr>
      </p:pic>
    </p:spTree>
    <p:extLst>
      <p:ext uri="{BB962C8B-B14F-4D97-AF65-F5344CB8AC3E}">
        <p14:creationId xmlns:p14="http://schemas.microsoft.com/office/powerpoint/2010/main" val="2775107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81B3E60-0E59-BA4E-AC07-535209F1EE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876483"/>
            <a:ext cx="10515600" cy="2583271"/>
          </a:xfrm>
        </p:spPr>
        <p:txBody>
          <a:bodyPr/>
          <a:lstStyle/>
          <a:p>
            <a:r>
              <a:rPr lang="en-US" dirty="0"/>
              <a:t>Very basic introduction to the concepts and terminology of hypothesis testing</a:t>
            </a:r>
          </a:p>
          <a:p>
            <a:r>
              <a:rPr lang="en-US" dirty="0"/>
              <a:t>Some guidance on choosing tests in relatively simple situations</a:t>
            </a:r>
          </a:p>
          <a:p>
            <a:r>
              <a:rPr lang="en-US" dirty="0"/>
              <a:t>Hands-on training on implementing statistical tests in R, requires some basic familiarity in working with R/</a:t>
            </a:r>
            <a:r>
              <a:rPr lang="en-US" dirty="0" err="1"/>
              <a:t>Rstudio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63FEB00-2902-DC4E-B430-256034554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workshop</a:t>
            </a:r>
          </a:p>
        </p:txBody>
      </p:sp>
    </p:spTree>
    <p:extLst>
      <p:ext uri="{BB962C8B-B14F-4D97-AF65-F5344CB8AC3E}">
        <p14:creationId xmlns:p14="http://schemas.microsoft.com/office/powerpoint/2010/main" val="23176870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B8BE5-0EFC-7842-8196-0ADA17564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Poll: Are you aware of the difference between the t-test, Welch t-test, Mann-Whitney test?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893CA-D43D-CF4B-895E-D8840E46C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2045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511AC0-E9AF-9B4D-AFB0-22DE96B3C7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876483"/>
            <a:ext cx="10515600" cy="2250873"/>
          </a:xfrm>
        </p:spPr>
        <p:txBody>
          <a:bodyPr/>
          <a:lstStyle/>
          <a:p>
            <a:r>
              <a:rPr lang="en-US" dirty="0"/>
              <a:t>Sampling distribution derived via Central Limit Theorem only valid only if certain </a:t>
            </a:r>
            <a:r>
              <a:rPr lang="en-US" sz="3200" b="1" u="sng" dirty="0"/>
              <a:t>assumptions</a:t>
            </a:r>
            <a:r>
              <a:rPr lang="en-US" dirty="0"/>
              <a:t> met with underlying data</a:t>
            </a:r>
          </a:p>
          <a:p>
            <a:r>
              <a:rPr lang="en-US" dirty="0"/>
              <a:t>E.g. of assumptions could be Normality, Equality of variances etc.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E79716-23D5-4247-A156-1CD26B59F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have so many different tests?</a:t>
            </a:r>
          </a:p>
        </p:txBody>
      </p:sp>
    </p:spTree>
    <p:extLst>
      <p:ext uri="{BB962C8B-B14F-4D97-AF65-F5344CB8AC3E}">
        <p14:creationId xmlns:p14="http://schemas.microsoft.com/office/powerpoint/2010/main" val="38005209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38200" y="1876483"/>
            <a:ext cx="10515600" cy="4647426"/>
          </a:xfrm>
        </p:spPr>
        <p:txBody>
          <a:bodyPr/>
          <a:lstStyle/>
          <a:p>
            <a:r>
              <a:rPr lang="en-US" dirty="0"/>
              <a:t>Test statistic</a:t>
            </a:r>
          </a:p>
          <a:p>
            <a:r>
              <a:rPr lang="en-US" dirty="0"/>
              <a:t>Sampling distribution of test statistic under the null hypothesis</a:t>
            </a:r>
          </a:p>
          <a:p>
            <a:r>
              <a:rPr lang="en-US" dirty="0"/>
              <a:t>A Type I error that will be allowable – fraction of times you are willing to accept a false-positive as a real result</a:t>
            </a:r>
          </a:p>
          <a:p>
            <a:r>
              <a:rPr lang="en-US" u="sng" dirty="0"/>
              <a:t>Note:</a:t>
            </a:r>
            <a:r>
              <a:rPr lang="en-US" dirty="0"/>
              <a:t> Use of test statistic and associated sampling distribution depends on your data meeting certain assumptions</a:t>
            </a:r>
          </a:p>
          <a:p>
            <a:r>
              <a:rPr lang="en-US" dirty="0"/>
              <a:t>A Type II error given the effect size of the association you are expect to estimate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Every hypothesis test requires…</a:t>
            </a:r>
          </a:p>
        </p:txBody>
      </p:sp>
    </p:spTree>
    <p:extLst>
      <p:ext uri="{BB962C8B-B14F-4D97-AF65-F5344CB8AC3E}">
        <p14:creationId xmlns:p14="http://schemas.microsoft.com/office/powerpoint/2010/main" val="7034318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EEA15B-B3DC-994C-99E3-5270E77815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876483"/>
            <a:ext cx="10515600" cy="2451953"/>
          </a:xfrm>
        </p:spPr>
        <p:txBody>
          <a:bodyPr/>
          <a:lstStyle/>
          <a:p>
            <a:r>
              <a:rPr lang="en-US" dirty="0"/>
              <a:t>Introduction to hypothesis testing</a:t>
            </a:r>
          </a:p>
          <a:p>
            <a:r>
              <a:rPr lang="en-US" dirty="0"/>
              <a:t>Define variables</a:t>
            </a:r>
          </a:p>
          <a:p>
            <a:r>
              <a:rPr lang="en-US" dirty="0"/>
              <a:t>Choosing the right test</a:t>
            </a:r>
          </a:p>
          <a:p>
            <a:r>
              <a:rPr lang="en-US" dirty="0"/>
              <a:t>Basic concepts in hypothesis testing</a:t>
            </a:r>
          </a:p>
          <a:p>
            <a:r>
              <a:rPr lang="en-US" b="1" dirty="0"/>
              <a:t>Hands-on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700280-AF15-F343-9638-52E16E9A2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2985187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48D603-4D3D-5B41-9E2B-13B8766595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876483"/>
            <a:ext cx="10515600" cy="903837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https://www.surveymonkey.com/r/F75J6VZ</a:t>
            </a:r>
            <a:r>
              <a:rPr lang="en-US" dirty="0"/>
              <a:t> </a:t>
            </a:r>
          </a:p>
          <a:p>
            <a:r>
              <a:rPr lang="en-US" dirty="0"/>
              <a:t>~ 3min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26908DD-534F-374E-B791-4B6D21924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Please fill-out survey</a:t>
            </a:r>
          </a:p>
        </p:txBody>
      </p:sp>
    </p:spTree>
    <p:extLst>
      <p:ext uri="{BB962C8B-B14F-4D97-AF65-F5344CB8AC3E}">
        <p14:creationId xmlns:p14="http://schemas.microsoft.com/office/powerpoint/2010/main" val="31590477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CBD9B96-525A-3040-A552-68ECE0755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tests</a:t>
            </a:r>
          </a:p>
        </p:txBody>
      </p:sp>
      <p:pic>
        <p:nvPicPr>
          <p:cNvPr id="4" name="Content Placeholder 3" descr="Multiple_tests.pdf">
            <a:extLst>
              <a:ext uri="{FF2B5EF4-FFF2-40B4-BE49-F238E27FC236}">
                <a16:creationId xmlns:a16="http://schemas.microsoft.com/office/drawing/2014/main" id="{68B57145-8AFF-1140-94FD-85AF2F9C49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309" r="-36309"/>
          <a:stretch>
            <a:fillRect/>
          </a:stretch>
        </p:blipFill>
        <p:spPr>
          <a:xfrm>
            <a:off x="838200" y="1703992"/>
            <a:ext cx="9293352" cy="5154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2582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for this workshop</a:t>
            </a:r>
          </a:p>
        </p:txBody>
      </p:sp>
    </p:spTree>
    <p:extLst>
      <p:ext uri="{BB962C8B-B14F-4D97-AF65-F5344CB8AC3E}">
        <p14:creationId xmlns:p14="http://schemas.microsoft.com/office/powerpoint/2010/main" val="3891151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798C76-C1D4-6A4A-916C-70BF0082B4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876483"/>
            <a:ext cx="10515600" cy="1291636"/>
          </a:xfrm>
        </p:spPr>
        <p:txBody>
          <a:bodyPr/>
          <a:lstStyle/>
          <a:p>
            <a:r>
              <a:rPr lang="en-US" dirty="0"/>
              <a:t>It allows us to make claims claims that are reproducible and generalizable with limited resources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8E49606-904F-4747-A82C-0EE4887DF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Poll: Why do we perform statistical hypothesis testing?</a:t>
            </a:r>
          </a:p>
        </p:txBody>
      </p:sp>
    </p:spTree>
    <p:extLst>
      <p:ext uri="{BB962C8B-B14F-4D97-AF65-F5344CB8AC3E}">
        <p14:creationId xmlns:p14="http://schemas.microsoft.com/office/powerpoint/2010/main" val="1115778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AEBD1DF-1B7D-3944-9F5E-9F48116A21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F53F53-1D69-6E45-8DB2-F383761E4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Poll: What hypothesis tests have you used?</a:t>
            </a:r>
          </a:p>
        </p:txBody>
      </p:sp>
    </p:spTree>
    <p:extLst>
      <p:ext uri="{BB962C8B-B14F-4D97-AF65-F5344CB8AC3E}">
        <p14:creationId xmlns:p14="http://schemas.microsoft.com/office/powerpoint/2010/main" val="3746135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8200" y="1876483"/>
            <a:ext cx="10515600" cy="5032147"/>
          </a:xfrm>
        </p:spPr>
        <p:txBody>
          <a:bodyPr/>
          <a:lstStyle/>
          <a:p>
            <a:r>
              <a:rPr lang="en-US" dirty="0"/>
              <a:t>Null hypothesis versus Alternative hypothesis</a:t>
            </a:r>
          </a:p>
          <a:p>
            <a:r>
              <a:rPr lang="en-US" dirty="0"/>
              <a:t>P-values</a:t>
            </a:r>
          </a:p>
          <a:p>
            <a:r>
              <a:rPr lang="en-US" dirty="0"/>
              <a:t>Two-sided test </a:t>
            </a:r>
            <a:r>
              <a:rPr lang="en-US" i="1" dirty="0"/>
              <a:t>versus</a:t>
            </a:r>
            <a:r>
              <a:rPr lang="en-US" dirty="0"/>
              <a:t> One-sided test</a:t>
            </a:r>
          </a:p>
          <a:p>
            <a:r>
              <a:rPr lang="en-US" dirty="0"/>
              <a:t>Test statistic</a:t>
            </a:r>
          </a:p>
          <a:p>
            <a:r>
              <a:rPr lang="en-US" dirty="0"/>
              <a:t>Sampling distribution</a:t>
            </a:r>
          </a:p>
          <a:p>
            <a:r>
              <a:rPr lang="en-US" dirty="0"/>
              <a:t>Type I and Type II errors (Power)</a:t>
            </a:r>
          </a:p>
          <a:p>
            <a:r>
              <a:rPr lang="en-US" dirty="0"/>
              <a:t>Multiple testing</a:t>
            </a:r>
          </a:p>
          <a:p>
            <a:r>
              <a:rPr lang="en-US" dirty="0"/>
              <a:t>Assumptions of different tests</a:t>
            </a:r>
          </a:p>
          <a:p>
            <a:r>
              <a:rPr lang="en-US" dirty="0"/>
              <a:t>Linear models</a:t>
            </a:r>
          </a:p>
          <a:p>
            <a:r>
              <a:rPr lang="en-US" dirty="0"/>
              <a:t>ANOVA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 one commonly encounters in 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4085909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A84018-B828-6D4A-AC38-F7C9F2EF66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876483"/>
            <a:ext cx="10515600" cy="3828227"/>
          </a:xfrm>
        </p:spPr>
        <p:txBody>
          <a:bodyPr/>
          <a:lstStyle/>
          <a:p>
            <a:r>
              <a:rPr lang="en-US" u="sng" dirty="0"/>
              <a:t>Setting</a:t>
            </a:r>
            <a:r>
              <a:rPr lang="en-US" dirty="0"/>
              <a:t>: I have generated data from very cool experiment that I hope would resolve a long standing question</a:t>
            </a:r>
          </a:p>
          <a:p>
            <a:r>
              <a:rPr lang="en-US" u="sng" dirty="0"/>
              <a:t>Problem</a:t>
            </a:r>
            <a:r>
              <a:rPr lang="en-US" dirty="0"/>
              <a:t>: I don’t know how to use my data to conclude in a convincing manner one way or other</a:t>
            </a:r>
          </a:p>
          <a:p>
            <a:r>
              <a:rPr lang="en-US" u="sng" dirty="0"/>
              <a:t>Possible solution</a:t>
            </a:r>
            <a:r>
              <a:rPr lang="en-US" dirty="0"/>
              <a:t>: Pose the problem as a statistical association problem</a:t>
            </a:r>
          </a:p>
          <a:p>
            <a:pPr lvl="1"/>
            <a:r>
              <a:rPr lang="en-US" dirty="0"/>
              <a:t>Changing something has a consequence on something else of biological relevance</a:t>
            </a:r>
          </a:p>
          <a:p>
            <a:pPr lvl="1"/>
            <a:r>
              <a:rPr lang="en-US" dirty="0"/>
              <a:t>E.g.: Change dose of drug treatment and phenotype changes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E111BA-F840-8E42-8CE1-95DD97F30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scenario</a:t>
            </a:r>
          </a:p>
        </p:txBody>
      </p:sp>
    </p:spTree>
    <p:extLst>
      <p:ext uri="{BB962C8B-B14F-4D97-AF65-F5344CB8AC3E}">
        <p14:creationId xmlns:p14="http://schemas.microsoft.com/office/powerpoint/2010/main" val="1853276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EEA15B-B3DC-994C-99E3-5270E77815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876483"/>
            <a:ext cx="10515600" cy="2451953"/>
          </a:xfrm>
        </p:spPr>
        <p:txBody>
          <a:bodyPr/>
          <a:lstStyle/>
          <a:p>
            <a:r>
              <a:rPr lang="en-US" b="1" dirty="0"/>
              <a:t>Introduction to hypothesis testing</a:t>
            </a:r>
          </a:p>
          <a:p>
            <a:r>
              <a:rPr lang="en-US" dirty="0"/>
              <a:t>Define variables</a:t>
            </a:r>
          </a:p>
          <a:p>
            <a:r>
              <a:rPr lang="en-US" dirty="0"/>
              <a:t>Choosing the right test</a:t>
            </a:r>
          </a:p>
          <a:p>
            <a:r>
              <a:rPr lang="en-US" dirty="0"/>
              <a:t>Basic concepts in hypothesis testing</a:t>
            </a:r>
          </a:p>
          <a:p>
            <a:r>
              <a:rPr lang="en-US" dirty="0"/>
              <a:t>Hands-on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700280-AF15-F343-9638-52E16E9A2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865647325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_for_workshops">
  <a:themeElements>
    <a:clrScheme name="Gladston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2A40"/>
      </a:accent1>
      <a:accent2>
        <a:srgbClr val="E5E1D5"/>
      </a:accent2>
      <a:accent3>
        <a:srgbClr val="96938C"/>
      </a:accent3>
      <a:accent4>
        <a:srgbClr val="F76912"/>
      </a:accent4>
      <a:accent5>
        <a:srgbClr val="FAA308"/>
      </a:accent5>
      <a:accent6>
        <a:srgbClr val="00D3E6"/>
      </a:accent6>
      <a:hlink>
        <a:srgbClr val="CC28A3"/>
      </a:hlink>
      <a:folHlink>
        <a:srgbClr val="CC28A3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ln>
          <a:solidFill>
            <a:schemeClr val="accent1">
              <a:shade val="50000"/>
            </a:schemeClr>
          </a:solidFill>
        </a:ln>
      </a:spPr>
      <a:bodyPr wrap="square" rtlCol="0" anchor="ctr" anchorCtr="0">
        <a:noAutofit/>
      </a:bodyPr>
      <a:lstStyle>
        <a:defPPr>
          <a:spcAft>
            <a:spcPts val="600"/>
          </a:spcAft>
          <a:defRPr sz="2000" dirty="0" err="1" smtClean="0">
            <a:latin typeface="Helvetica" charset="0"/>
            <a:ea typeface="Times New Roman" charset="0"/>
            <a:cs typeface="Arial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3" id="{520861A0-039A-2D44-AB17-004FAF73F726}" vid="{04C3138C-DD1C-EC4B-885C-41923CF60C2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Template_for_workshops.potx</Template>
  <TotalTime>23009</TotalTime>
  <Words>1171</Words>
  <Application>Microsoft Macintosh PowerPoint</Application>
  <PresentationFormat>Widescreen</PresentationFormat>
  <Paragraphs>195</Paragraphs>
  <Slides>46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Calibri</vt:lpstr>
      <vt:lpstr>Helvetica</vt:lpstr>
      <vt:lpstr>Zapf Dingbats</vt:lpstr>
      <vt:lpstr>Template_for_workshops</vt:lpstr>
      <vt:lpstr>Equation</vt:lpstr>
      <vt:lpstr>Statistical Hypothesis Testing Basics</vt:lpstr>
      <vt:lpstr>Leading the discussion today…</vt:lpstr>
      <vt:lpstr>About me</vt:lpstr>
      <vt:lpstr>This workshop</vt:lpstr>
      <vt:lpstr>Poll: Why do we perform statistical hypothesis testing?</vt:lpstr>
      <vt:lpstr>Poll: What hypothesis tests have you used?</vt:lpstr>
      <vt:lpstr>Terms one commonly encounters in hypothesis testing</vt:lpstr>
      <vt:lpstr>Typical scenario</vt:lpstr>
      <vt:lpstr>Outline</vt:lpstr>
      <vt:lpstr>Introduction to Hypothesis Testing</vt:lpstr>
      <vt:lpstr>Outline</vt:lpstr>
      <vt:lpstr>Variables</vt:lpstr>
      <vt:lpstr>Outline</vt:lpstr>
      <vt:lpstr>How do I choose which statistical test to use?</vt:lpstr>
      <vt:lpstr>Response:Continuous Predictor: Continuous</vt:lpstr>
      <vt:lpstr>How do I choose which statistical test to use?</vt:lpstr>
      <vt:lpstr>Response:Continuous Predictor: Categorical</vt:lpstr>
      <vt:lpstr>How do I choose which statistical test to use?</vt:lpstr>
      <vt:lpstr>Response:Categorical Predictor: Categorical</vt:lpstr>
      <vt:lpstr>How do I choose which statistical test to use?</vt:lpstr>
      <vt:lpstr>Response:Categorical Predictor: Continuous</vt:lpstr>
      <vt:lpstr>How do I choose which statistical test to use?</vt:lpstr>
      <vt:lpstr>Outline</vt:lpstr>
      <vt:lpstr>Is gene differentially expressed between the two developmental time-points?</vt:lpstr>
      <vt:lpstr>Convince a skeptic: Repeat this experiment 1000 times </vt:lpstr>
      <vt:lpstr>Central limit theorem allows us to estimate the variation of the location of the distribution </vt:lpstr>
      <vt:lpstr>Theoretical distribution of difference in means under Null Hypothesis</vt:lpstr>
      <vt:lpstr>Alter underlying variation</vt:lpstr>
      <vt:lpstr>Alter the number of replicates</vt:lpstr>
      <vt:lpstr>Power to detect a difference of means of -15</vt:lpstr>
      <vt:lpstr>Poll: What are the factors that affect Power or the fraction of time you claim that there is a real difference when there is actually a difference?</vt:lpstr>
      <vt:lpstr>Poll: If Type II error for a given hypothesis test is zero then what is its statistical power?</vt:lpstr>
      <vt:lpstr>Power to detect varying levels of difference in mean differences</vt:lpstr>
      <vt:lpstr>Z/T-statistic (Two-sample t-test)</vt:lpstr>
      <vt:lpstr>Sampling distribution of T-statistic under the Null hypothesis</vt:lpstr>
      <vt:lpstr>U-statistic (Mann Whitney test, two sample test)</vt:lpstr>
      <vt:lpstr>U-statistic sampling distribution in terms of tables</vt:lpstr>
      <vt:lpstr>F-statistic (ANOVA)</vt:lpstr>
      <vt:lpstr>Sampling distribution of the F-statistic</vt:lpstr>
      <vt:lpstr>Poll: Are you aware of the difference between the t-test, Welch t-test, Mann-Whitney test?</vt:lpstr>
      <vt:lpstr>Why do we have so many different tests?</vt:lpstr>
      <vt:lpstr>Every hypothesis test requires…</vt:lpstr>
      <vt:lpstr>Outline</vt:lpstr>
      <vt:lpstr>Please fill-out survey</vt:lpstr>
      <vt:lpstr>Multiple tests</vt:lpstr>
      <vt:lpstr>Outline for this workshop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Must Attend Workshop Title</dc:title>
  <dc:creator>Microsoft Office User</dc:creator>
  <cp:lastModifiedBy>Microsoft Office User</cp:lastModifiedBy>
  <cp:revision>237</cp:revision>
  <cp:lastPrinted>2018-09-20T23:56:57Z</cp:lastPrinted>
  <dcterms:created xsi:type="dcterms:W3CDTF">2019-03-13T22:39:35Z</dcterms:created>
  <dcterms:modified xsi:type="dcterms:W3CDTF">2022-08-15T12:32:12Z</dcterms:modified>
</cp:coreProperties>
</file>