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3" r:id="rId6"/>
    <p:sldId id="266" r:id="rId7"/>
    <p:sldId id="267" r:id="rId8"/>
    <p:sldId id="269" r:id="rId9"/>
    <p:sldId id="265" r:id="rId10"/>
    <p:sldId id="260" r:id="rId11"/>
    <p:sldId id="261" r:id="rId12"/>
    <p:sldId id="264" r:id="rId13"/>
    <p:sldId id="262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5"/>
    <p:restoredTop sz="66899"/>
  </p:normalViewPr>
  <p:slideViewPr>
    <p:cSldViewPr snapToGrid="0" snapToObjects="1">
      <p:cViewPr varScale="1">
        <p:scale>
          <a:sx n="107" d="100"/>
          <a:sy n="107" d="100"/>
        </p:scale>
        <p:origin x="2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14E0D-62D2-1B45-853C-A3C0F2FB649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AD9C1-ABE2-A74A-B940-B4105418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8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number all slides!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AD9C1-ABE2-A74A-B940-B4105418B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6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one can automate commenting/uncommenting in </a:t>
            </a:r>
            <a:r>
              <a:rPr lang="en-US" dirty="0" err="1"/>
              <a:t>Rstudio</a:t>
            </a:r>
            <a:r>
              <a:rPr lang="en-US" dirty="0"/>
              <a:t> using command + shift + C in macOS or ctrl shift C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AD9C1-ABE2-A74A-B940-B4105418B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generally follow advice of not mixing usage, but not sure why it’s important. Just </a:t>
            </a:r>
            <a:r>
              <a:rPr lang="en-US" dirty="0" err="1"/>
              <a:t>fyi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AD9C1-ABE2-A74A-B940-B4105418B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8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4267-D567-B04B-B077-888D7910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7FAF7-F1C3-A848-9F75-6EC6A7449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C3AD1-BFD8-9541-848F-482DD6E3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1E72-44C7-EB41-9758-5F5B37902139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2FE2-92FC-4C41-B707-8C91FC1C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EF35-04E0-CD4B-BF66-1D4195C5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D99-A783-7143-A8CD-2E406DF5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BCC-D20F-E54C-8B5A-8E76C4FD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0A59-809F-1A44-A599-6925CAE5F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19486-544F-5E4F-8C7A-22A5BD6E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1E72-44C7-EB41-9758-5F5B37902139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4A7C7-185F-B54F-86EE-C42A7C47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28C4-9FEB-FB4C-A8B2-2C61EA83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D99-A783-7143-A8CD-2E406DF5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0A79F-BE10-4E43-A4C6-E3969903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55C0C-834E-FD41-88F8-7B3BA4AEA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A5301-2BBD-5C4B-ADAE-BE0009F1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1E72-44C7-EB41-9758-5F5B37902139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55EF-15F8-454F-9CB6-245637F2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FC5E-9B62-9245-BFEC-9B08D6A9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D99-A783-7143-A8CD-2E406DF5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49E0-4194-7147-B91C-9E7E4886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3406-EC25-204E-BA5B-048E02C80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FDFB-8C86-1B47-A649-F35C13F9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1E72-44C7-EB41-9758-5F5B37902139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9A4A3-E091-F944-B9AD-96A9A60A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1F02-429C-B445-B6D2-7D50CC79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D99-A783-7143-A8CD-2E406DF5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8A63-7001-4A49-9D43-B150F7D0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07FD8-9171-1F49-8008-67AA97CF6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C5A64-6552-074D-A3B5-FE3E33AE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1E72-44C7-EB41-9758-5F5B37902139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7B42-11B8-6644-A637-5593290D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C32D6-F1F0-6C40-B501-626CCE41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D99-A783-7143-A8CD-2E406DF5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7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364A-46BE-D846-984C-07813F95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FE8B-55EB-E242-86F0-2A16486A0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78174-A76B-F347-B5DA-2C2CF1455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B3A85-41AD-CF4A-BF6C-F9727605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1E72-44C7-EB41-9758-5F5B37902139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0FB6E-F781-064E-B24D-0FE56156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30409-8063-D24C-A55A-4B5FED43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D99-A783-7143-A8CD-2E406DF5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619A-B6FE-5747-8A63-C950F645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A4405-875E-DE45-A7B3-75A1281B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14F54-38F3-7546-AAEF-CD28F880F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32ABC-F1F1-8A4A-BC15-D3FD70744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FF27C-65DE-E045-A99E-F2F765531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35583-F099-474D-A2D7-93131CE3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1E72-44C7-EB41-9758-5F5B37902139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44E85-CB55-D348-91A2-B90AA921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09D63-B9A3-6A47-A137-F97EBEA3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D99-A783-7143-A8CD-2E406DF5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C2EC-732E-6146-85D3-4866AAD6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E2377-A9EE-C44F-A5C2-8960B00D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1E72-44C7-EB41-9758-5F5B37902139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03A49-452E-4249-B426-4B37B111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DE2C6-212F-AD4C-8030-285ED05A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D99-A783-7143-A8CD-2E406DF5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EDD79-CE06-A74A-9591-1CD3FB9A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1E72-44C7-EB41-9758-5F5B37902139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2D859-CC76-304C-B8EF-AF7D8A41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BCD33-7F05-E04A-9C6E-E8ED20BF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D99-A783-7143-A8CD-2E406DF5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5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81D5-A45C-AC40-A67E-1D19311F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1A89-CEEF-D84C-ADF9-D9E74693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76C0E-A4F5-844F-A075-4D8B4654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C9129-F395-BB4F-9BC0-5FA71365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1E72-44C7-EB41-9758-5F5B37902139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54824-537D-E94D-869B-5920D75E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F0DDE-42C8-0A4A-B7F4-831E435D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D99-A783-7143-A8CD-2E406DF5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EE10-4BFD-4145-AD47-C9794F56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F4D08-95ED-B04A-9133-8862E935F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3EEF5-B213-E34D-8FC1-4279C8E9B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E817A-A56C-F44F-A9AA-6B870407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1E72-44C7-EB41-9758-5F5B37902139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AF592-A655-734E-9CA6-B3F1E647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0E939-29B1-144A-A528-4B55A105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D99-A783-7143-A8CD-2E406DF5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1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AC2D4-E229-274C-821B-6DC66A09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31178-6E21-AF40-AD78-B5A8AA86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1A28-FE11-9947-9CF1-B9EB98890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61E72-44C7-EB41-9758-5F5B37902139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831D-509B-444C-9B5C-79172804D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1DC1-D36A-694C-9BBD-E72F3BF64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6D99-A783-7143-A8CD-2E406DF5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yle.tidyverse.org/synta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671A-FC1E-DE4B-AE4E-BCFAE77E2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99809-1F95-084F-A736-EEB0BA781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4AF7-7384-AB48-A11D-3B18D1DC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 (Objects)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1A300-C30B-0B41-A9A5-0947E2C54FF9}"/>
              </a:ext>
            </a:extLst>
          </p:cNvPr>
          <p:cNvSpPr txBox="1"/>
          <p:nvPr/>
        </p:nvSpPr>
        <p:spPr>
          <a:xfrm>
            <a:off x="1485900" y="250031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68C1B-0BA4-254C-8BDF-0679EBA9505A}"/>
              </a:ext>
            </a:extLst>
          </p:cNvPr>
          <p:cNvSpPr txBox="1"/>
          <p:nvPr/>
        </p:nvSpPr>
        <p:spPr>
          <a:xfrm>
            <a:off x="3452812" y="2500313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DB8CF-2DF5-504E-AF7E-3DAADF8A906E}"/>
              </a:ext>
            </a:extLst>
          </p:cNvPr>
          <p:cNvSpPr txBox="1"/>
          <p:nvPr/>
        </p:nvSpPr>
        <p:spPr>
          <a:xfrm>
            <a:off x="4869285" y="250031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184D6-0A64-BF4F-8281-602563561BC0}"/>
              </a:ext>
            </a:extLst>
          </p:cNvPr>
          <p:cNvSpPr txBox="1"/>
          <p:nvPr/>
        </p:nvSpPr>
        <p:spPr>
          <a:xfrm>
            <a:off x="6290951" y="2500313"/>
            <a:ext cx="12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5DD00-E0DF-574B-A6D5-C99A52649A09}"/>
              </a:ext>
            </a:extLst>
          </p:cNvPr>
          <p:cNvSpPr txBox="1"/>
          <p:nvPr/>
        </p:nvSpPr>
        <p:spPr>
          <a:xfrm>
            <a:off x="9693798" y="2502695"/>
            <a:ext cx="49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194053-E048-C143-A1DB-61C4DF61EC0E}"/>
              </a:ext>
            </a:extLst>
          </p:cNvPr>
          <p:cNvSpPr/>
          <p:nvPr/>
        </p:nvSpPr>
        <p:spPr>
          <a:xfrm>
            <a:off x="1671637" y="305752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a/1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CB5BA1-A14F-1643-BBB9-34AD3D7044AB}"/>
              </a:ext>
            </a:extLst>
          </p:cNvPr>
          <p:cNvSpPr/>
          <p:nvPr/>
        </p:nvSpPr>
        <p:spPr>
          <a:xfrm>
            <a:off x="3621468" y="305752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a/1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962FE-E6A8-964A-88F5-B3ECF9933D23}"/>
              </a:ext>
            </a:extLst>
          </p:cNvPr>
          <p:cNvSpPr/>
          <p:nvPr/>
        </p:nvSpPr>
        <p:spPr>
          <a:xfrm>
            <a:off x="3621468" y="3538538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a/1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B55167-858B-4247-969C-769D17463D71}"/>
              </a:ext>
            </a:extLst>
          </p:cNvPr>
          <p:cNvSpPr/>
          <p:nvPr/>
        </p:nvSpPr>
        <p:spPr>
          <a:xfrm>
            <a:off x="3621468" y="401955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a/1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6CDD7-5CB6-8944-821F-E9FA89AF1F7C}"/>
              </a:ext>
            </a:extLst>
          </p:cNvPr>
          <p:cNvSpPr/>
          <p:nvPr/>
        </p:nvSpPr>
        <p:spPr>
          <a:xfrm>
            <a:off x="4761518" y="300775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6F90AD-0908-6F48-A938-8D9B9C0E4042}"/>
              </a:ext>
            </a:extLst>
          </p:cNvPr>
          <p:cNvSpPr/>
          <p:nvPr/>
        </p:nvSpPr>
        <p:spPr>
          <a:xfrm>
            <a:off x="5230056" y="3007757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8CDCF-5FDE-914B-8FE8-2ED12B7F4695}"/>
              </a:ext>
            </a:extLst>
          </p:cNvPr>
          <p:cNvSpPr/>
          <p:nvPr/>
        </p:nvSpPr>
        <p:spPr>
          <a:xfrm>
            <a:off x="4755421" y="3464957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2B9971-6DAF-2541-8940-028A4C8A1B8F}"/>
              </a:ext>
            </a:extLst>
          </p:cNvPr>
          <p:cNvSpPr/>
          <p:nvPr/>
        </p:nvSpPr>
        <p:spPr>
          <a:xfrm>
            <a:off x="5220812" y="346495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884FD-8FF1-B94B-B239-E1A1B0293FDD}"/>
              </a:ext>
            </a:extLst>
          </p:cNvPr>
          <p:cNvSpPr/>
          <p:nvPr/>
        </p:nvSpPr>
        <p:spPr>
          <a:xfrm>
            <a:off x="6411661" y="300775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1/a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E47B92-9184-5D4B-8112-C272907929DB}"/>
              </a:ext>
            </a:extLst>
          </p:cNvPr>
          <p:cNvSpPr/>
          <p:nvPr/>
        </p:nvSpPr>
        <p:spPr>
          <a:xfrm>
            <a:off x="6880199" y="3007757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1/a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C8F96-71B5-E946-9355-8328E2118E15}"/>
              </a:ext>
            </a:extLst>
          </p:cNvPr>
          <p:cNvSpPr/>
          <p:nvPr/>
        </p:nvSpPr>
        <p:spPr>
          <a:xfrm>
            <a:off x="6405564" y="3464957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1/a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69C42C-82E2-B54B-9679-9FA471333A5F}"/>
              </a:ext>
            </a:extLst>
          </p:cNvPr>
          <p:cNvSpPr/>
          <p:nvPr/>
        </p:nvSpPr>
        <p:spPr>
          <a:xfrm>
            <a:off x="6870955" y="346495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1/a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95465E-DD9F-A84A-9AB7-F00CA2A00404}"/>
              </a:ext>
            </a:extLst>
          </p:cNvPr>
          <p:cNvSpPr/>
          <p:nvPr/>
        </p:nvSpPr>
        <p:spPr>
          <a:xfrm>
            <a:off x="8164259" y="30839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1/a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7AFD60-E3E3-544D-B134-F1D85FBB0470}"/>
              </a:ext>
            </a:extLst>
          </p:cNvPr>
          <p:cNvSpPr/>
          <p:nvPr/>
        </p:nvSpPr>
        <p:spPr>
          <a:xfrm>
            <a:off x="8632797" y="3083959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1/a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0BC24D-D112-9A44-9319-663BF7680528}"/>
              </a:ext>
            </a:extLst>
          </p:cNvPr>
          <p:cNvSpPr/>
          <p:nvPr/>
        </p:nvSpPr>
        <p:spPr>
          <a:xfrm>
            <a:off x="8158162" y="3541159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1/a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C1549F-197B-C447-A1FE-655571DA5359}"/>
              </a:ext>
            </a:extLst>
          </p:cNvPr>
          <p:cNvSpPr/>
          <p:nvPr/>
        </p:nvSpPr>
        <p:spPr>
          <a:xfrm>
            <a:off x="8623553" y="35411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1/a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4D61F9-AF31-2A44-802E-BAFCB2DA54B4}"/>
              </a:ext>
            </a:extLst>
          </p:cNvPr>
          <p:cNvSpPr/>
          <p:nvPr/>
        </p:nvSpPr>
        <p:spPr>
          <a:xfrm>
            <a:off x="9403207" y="33125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a/1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DA8524-78D4-6842-BD9C-8F28E2E33753}"/>
              </a:ext>
            </a:extLst>
          </p:cNvPr>
          <p:cNvSpPr/>
          <p:nvPr/>
        </p:nvSpPr>
        <p:spPr>
          <a:xfrm>
            <a:off x="10140004" y="2971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a/1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5DD53F-E384-414C-B66A-F1F6BFE60B73}"/>
              </a:ext>
            </a:extLst>
          </p:cNvPr>
          <p:cNvSpPr/>
          <p:nvPr/>
        </p:nvSpPr>
        <p:spPr>
          <a:xfrm>
            <a:off x="10140004" y="3452814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a/1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3AA72E-5EF4-CB44-8CD3-432699D557D3}"/>
              </a:ext>
            </a:extLst>
          </p:cNvPr>
          <p:cNvSpPr/>
          <p:nvPr/>
        </p:nvSpPr>
        <p:spPr>
          <a:xfrm>
            <a:off x="10140004" y="393382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a/1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7DF6D-C574-3241-8C8F-BFE92F3AC0DA}"/>
              </a:ext>
            </a:extLst>
          </p:cNvPr>
          <p:cNvSpPr/>
          <p:nvPr/>
        </p:nvSpPr>
        <p:spPr>
          <a:xfrm>
            <a:off x="10927014" y="30839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65E77-DD7A-EC4D-84E6-9C8BDB6050E9}"/>
              </a:ext>
            </a:extLst>
          </p:cNvPr>
          <p:cNvSpPr/>
          <p:nvPr/>
        </p:nvSpPr>
        <p:spPr>
          <a:xfrm>
            <a:off x="11395552" y="3083959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3ADFF0-65FB-C542-A088-87325D78EB6F}"/>
              </a:ext>
            </a:extLst>
          </p:cNvPr>
          <p:cNvSpPr/>
          <p:nvPr/>
        </p:nvSpPr>
        <p:spPr>
          <a:xfrm>
            <a:off x="10920917" y="3541159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F224D1-26E3-1243-881D-85991FEC9282}"/>
              </a:ext>
            </a:extLst>
          </p:cNvPr>
          <p:cNvSpPr/>
          <p:nvPr/>
        </p:nvSpPr>
        <p:spPr>
          <a:xfrm>
            <a:off x="11386308" y="354115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8EF5C5D2-E093-B34E-9E43-AAE12949CD83}"/>
              </a:ext>
            </a:extLst>
          </p:cNvPr>
          <p:cNvSpPr/>
          <p:nvPr/>
        </p:nvSpPr>
        <p:spPr>
          <a:xfrm>
            <a:off x="7815266" y="2800589"/>
            <a:ext cx="285750" cy="159043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B20AA2B9-0E73-4549-89CF-3CAC541681B8}"/>
              </a:ext>
            </a:extLst>
          </p:cNvPr>
          <p:cNvSpPr/>
          <p:nvPr/>
        </p:nvSpPr>
        <p:spPr>
          <a:xfrm rot="10800000">
            <a:off x="11847007" y="2800588"/>
            <a:ext cx="285750" cy="159043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AA0A74-78F4-224C-8B03-2623EA58A60D}"/>
              </a:ext>
            </a:extLst>
          </p:cNvPr>
          <p:cNvSpPr txBox="1"/>
          <p:nvPr/>
        </p:nvSpPr>
        <p:spPr>
          <a:xfrm>
            <a:off x="9130666" y="328029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2543D5-2E23-E649-A457-DA4B487224AD}"/>
              </a:ext>
            </a:extLst>
          </p:cNvPr>
          <p:cNvSpPr txBox="1"/>
          <p:nvPr/>
        </p:nvSpPr>
        <p:spPr>
          <a:xfrm>
            <a:off x="9883340" y="331255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EEA436-748B-9B4D-AC29-38805E0A4A86}"/>
              </a:ext>
            </a:extLst>
          </p:cNvPr>
          <p:cNvSpPr txBox="1"/>
          <p:nvPr/>
        </p:nvSpPr>
        <p:spPr>
          <a:xfrm>
            <a:off x="10650851" y="331208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64996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027D-1BEA-F948-B7FA-11412D3E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009B-9780-8E40-9DCF-19927771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assign </a:t>
            </a:r>
            <a:r>
              <a:rPr lang="en-US" dirty="0">
                <a:solidFill>
                  <a:srgbClr val="FF0000"/>
                </a:solidFill>
              </a:rPr>
              <a:t>values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variables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via:</a:t>
            </a:r>
            <a:r>
              <a:rPr lang="en-US" dirty="0">
                <a:solidFill>
                  <a:srgbClr val="FF0000"/>
                </a:solidFill>
              </a:rPr>
              <a:t> &lt;-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solidFill>
                  <a:schemeClr val="accent1"/>
                </a:solidFill>
              </a:rPr>
              <a:t>my_variable</a:t>
            </a:r>
            <a:r>
              <a:rPr lang="en-US" dirty="0"/>
              <a:t> &lt;- </a:t>
            </a:r>
            <a:r>
              <a:rPr lang="en-US" dirty="0">
                <a:solidFill>
                  <a:srgbClr val="FF0000"/>
                </a:solidFill>
              </a:rPr>
              <a:t>23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You can also use = instead of &lt;- but I recommend you use &lt;- as ”=“ is also used in math. </a:t>
            </a:r>
            <a:r>
              <a:rPr lang="en-US" b="1" u="sng" dirty="0">
                <a:solidFill>
                  <a:srgbClr val="FF0000"/>
                </a:solidFill>
              </a:rPr>
              <a:t>Never ever mix usage!</a:t>
            </a:r>
          </a:p>
        </p:txBody>
      </p:sp>
    </p:spTree>
    <p:extLst>
      <p:ext uri="{BB962C8B-B14F-4D97-AF65-F5344CB8AC3E}">
        <p14:creationId xmlns:p14="http://schemas.microsoft.com/office/powerpoint/2010/main" val="324517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C364-1A69-9947-8A48-C18D1949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858E-8C5B-B448-B867-5184DC2C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2013"/>
          </a:xfrm>
        </p:spPr>
        <p:txBody>
          <a:bodyPr>
            <a:normAutofit/>
          </a:bodyPr>
          <a:lstStyle/>
          <a:p>
            <a:r>
              <a:rPr lang="en-US" dirty="0"/>
              <a:t>Initialization: Creating data structures</a:t>
            </a:r>
          </a:p>
          <a:p>
            <a:endParaRPr lang="en-US" dirty="0"/>
          </a:p>
          <a:p>
            <a:r>
              <a:rPr lang="en-US" dirty="0"/>
              <a:t>Vector: </a:t>
            </a:r>
            <a:r>
              <a:rPr lang="en-US" dirty="0" err="1"/>
              <a:t>my_vector</a:t>
            </a:r>
            <a:r>
              <a:rPr lang="en-US" dirty="0"/>
              <a:t> &lt;- c(1, 2, 3, 4, 5)</a:t>
            </a:r>
          </a:p>
          <a:p>
            <a:r>
              <a:rPr lang="en-US" dirty="0"/>
              <a:t>Data Frame: </a:t>
            </a:r>
          </a:p>
          <a:p>
            <a:pPr marL="457200" lvl="1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9E9FA-DE9C-FE4F-AFD0-F5A364606F53}"/>
              </a:ext>
            </a:extLst>
          </p:cNvPr>
          <p:cNvSpPr txBox="1"/>
          <p:nvPr/>
        </p:nvSpPr>
        <p:spPr>
          <a:xfrm>
            <a:off x="838200" y="405765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err="1"/>
              <a:t>my_dataframe</a:t>
            </a:r>
            <a:r>
              <a:rPr lang="en-US" sz="2400" dirty="0"/>
              <a:t> &lt;- </a:t>
            </a:r>
            <a:r>
              <a:rPr lang="en-US" sz="2400" dirty="0" err="1"/>
              <a:t>data.frame</a:t>
            </a:r>
            <a:r>
              <a:rPr lang="en-US" sz="2400" dirty="0"/>
              <a:t>(</a:t>
            </a:r>
          </a:p>
          <a:p>
            <a:pPr lvl="2"/>
            <a:r>
              <a:rPr lang="en-US" sz="2400" dirty="0"/>
              <a:t>var1 = c(a, b, c),</a:t>
            </a:r>
          </a:p>
          <a:p>
            <a:pPr lvl="2"/>
            <a:r>
              <a:rPr lang="en-US" sz="2400" dirty="0"/>
              <a:t>var2 = c(1, 2, 3)</a:t>
            </a:r>
          </a:p>
          <a:p>
            <a:pPr lvl="2"/>
            <a:r>
              <a:rPr lang="en-US" sz="2400" dirty="0"/>
              <a:t>)</a:t>
            </a:r>
          </a:p>
          <a:p>
            <a:pPr lvl="2"/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63456-B606-AD4D-8932-BD93F0AF9430}"/>
              </a:ext>
            </a:extLst>
          </p:cNvPr>
          <p:cNvSpPr txBox="1"/>
          <p:nvPr/>
        </p:nvSpPr>
        <p:spPr>
          <a:xfrm>
            <a:off x="6096000" y="4092575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err="1"/>
              <a:t>my_dataframe</a:t>
            </a:r>
            <a:r>
              <a:rPr lang="en-US" sz="2400" dirty="0"/>
              <a:t> &lt;- </a:t>
            </a:r>
            <a:r>
              <a:rPr lang="en-US" sz="2400" dirty="0" err="1"/>
              <a:t>data.frame</a:t>
            </a:r>
            <a:r>
              <a:rPr lang="en-US" sz="2400" dirty="0"/>
              <a:t>(</a:t>
            </a:r>
          </a:p>
          <a:p>
            <a:pPr lvl="2"/>
            <a:r>
              <a:rPr lang="en-US" sz="2400" dirty="0"/>
              <a:t>var1 = var1_vector,</a:t>
            </a:r>
          </a:p>
          <a:p>
            <a:pPr lvl="2"/>
            <a:r>
              <a:rPr lang="en-US" sz="2400" dirty="0"/>
              <a:t>var2 = var2_vector,</a:t>
            </a:r>
          </a:p>
          <a:p>
            <a:pPr lvl="2"/>
            <a:r>
              <a:rPr lang="en-US" sz="2400" dirty="0"/>
              <a:t>)</a:t>
            </a:r>
          </a:p>
          <a:p>
            <a:pPr lvl="2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37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5365-F9E4-1848-A911-DEB13046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AF7F-5B36-2F4A-8436-F11A84E8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Matrix: </a:t>
            </a:r>
          </a:p>
          <a:p>
            <a:pPr lvl="1"/>
            <a:r>
              <a:rPr lang="en-US" dirty="0" err="1"/>
              <a:t>my_matrix</a:t>
            </a:r>
            <a:r>
              <a:rPr lang="en-US" dirty="0"/>
              <a:t> &lt;- matrix(c(1, 2, 3, 4), </a:t>
            </a:r>
            <a:r>
              <a:rPr lang="en-US" dirty="0" err="1"/>
              <a:t>nrow</a:t>
            </a:r>
            <a:r>
              <a:rPr lang="en-US" dirty="0"/>
              <a:t> = 2, </a:t>
            </a:r>
            <a:r>
              <a:rPr lang="en-US" dirty="0" err="1"/>
              <a:t>ncol</a:t>
            </a:r>
            <a:r>
              <a:rPr lang="en-US" dirty="0"/>
              <a:t> = 2)</a:t>
            </a:r>
          </a:p>
          <a:p>
            <a:pPr lvl="1"/>
            <a:endParaRPr lang="en-US" dirty="0"/>
          </a:p>
          <a:p>
            <a:r>
              <a:rPr lang="en-US" dirty="0"/>
              <a:t>List: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 &lt;- list(c(1, 2, 3), c(2, 3, 4))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the scope of this course we will largely focus on vectors and data frames</a:t>
            </a:r>
          </a:p>
        </p:txBody>
      </p:sp>
    </p:spTree>
    <p:extLst>
      <p:ext uri="{BB962C8B-B14F-4D97-AF65-F5344CB8AC3E}">
        <p14:creationId xmlns:p14="http://schemas.microsoft.com/office/powerpoint/2010/main" val="250471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56E4-F0CB-7B47-94D7-FAEEC611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A317-7DFB-3441-9363-92EF58ADE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Packages are pieces of software that contain a suite of functions </a:t>
            </a:r>
          </a:p>
          <a:p>
            <a:endParaRPr lang="en-US" dirty="0"/>
          </a:p>
          <a:p>
            <a:r>
              <a:rPr lang="en-US" dirty="0"/>
              <a:t>We will extensively work with the </a:t>
            </a:r>
            <a:r>
              <a:rPr lang="en-US" dirty="0" err="1">
                <a:solidFill>
                  <a:srgbClr val="FF0000"/>
                </a:solidFill>
              </a:rPr>
              <a:t>dplyr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package. This package contains functions that makes working with data frames easier</a:t>
            </a:r>
          </a:p>
          <a:p>
            <a:endParaRPr lang="en-US" dirty="0"/>
          </a:p>
          <a:p>
            <a:r>
              <a:rPr lang="en-US" dirty="0"/>
              <a:t>We have to first install packages and then load them: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install.packages</a:t>
            </a:r>
            <a:r>
              <a:rPr lang="en-US" dirty="0">
                <a:solidFill>
                  <a:srgbClr val="FF0000"/>
                </a:solidFill>
              </a:rPr>
              <a:t>(‘</a:t>
            </a:r>
            <a:r>
              <a:rPr lang="en-US" dirty="0" err="1">
                <a:solidFill>
                  <a:srgbClr val="FF0000"/>
                </a:solidFill>
              </a:rPr>
              <a:t>dplyr</a:t>
            </a:r>
            <a:r>
              <a:rPr lang="en-US" dirty="0">
                <a:solidFill>
                  <a:srgbClr val="FF0000"/>
                </a:solidFill>
              </a:rPr>
              <a:t>’)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library(‘</a:t>
            </a:r>
            <a:r>
              <a:rPr lang="en-US" dirty="0" err="1">
                <a:solidFill>
                  <a:srgbClr val="FF0000"/>
                </a:solidFill>
              </a:rPr>
              <a:t>dplyr</a:t>
            </a:r>
            <a:r>
              <a:rPr lang="en-US" dirty="0">
                <a:solidFill>
                  <a:srgbClr val="FF0000"/>
                </a:solidFill>
              </a:rPr>
              <a:t>’)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Once you install any package once you only need to run “</a:t>
            </a:r>
            <a:r>
              <a:rPr lang="en-US" dirty="0" err="1"/>
              <a:t>install.packages</a:t>
            </a:r>
            <a:r>
              <a:rPr lang="en-US" dirty="0"/>
              <a:t>” to update it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0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C842-86AF-1542-9076-EAEA1ADB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&amp;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DB140-8D37-6348-BB92-CF5FA5A6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/>
              <a:t>Single dimension objects: length()</a:t>
            </a:r>
          </a:p>
          <a:p>
            <a:pPr lvl="1"/>
            <a:r>
              <a:rPr lang="en-US" dirty="0"/>
              <a:t>Check class of a vector by: class()</a:t>
            </a:r>
          </a:p>
          <a:p>
            <a:pPr lvl="1"/>
            <a:r>
              <a:rPr lang="en-US" dirty="0"/>
              <a:t>Select elements of a vector: </a:t>
            </a:r>
            <a:r>
              <a:rPr lang="en-US" dirty="0" err="1"/>
              <a:t>my_vector</a:t>
            </a:r>
            <a:r>
              <a:rPr lang="en-US" dirty="0"/>
              <a:t>[</a:t>
            </a:r>
            <a:r>
              <a:rPr lang="en-US" dirty="0" err="1"/>
              <a:t>element_number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r>
              <a:rPr lang="en-US" dirty="0"/>
              <a:t>Data frames</a:t>
            </a:r>
          </a:p>
          <a:p>
            <a:pPr lvl="1"/>
            <a:r>
              <a:rPr lang="en-US" dirty="0"/>
              <a:t>Two dimensional objects: </a:t>
            </a:r>
            <a:r>
              <a:rPr lang="en-US" dirty="0" err="1"/>
              <a:t>nrow</a:t>
            </a:r>
            <a:r>
              <a:rPr lang="en-US" dirty="0"/>
              <a:t>(), </a:t>
            </a:r>
            <a:r>
              <a:rPr lang="en-US" dirty="0" err="1"/>
              <a:t>ncol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Making sure a data frame is a data frame: class()</a:t>
            </a:r>
          </a:p>
          <a:p>
            <a:pPr lvl="1"/>
            <a:r>
              <a:rPr lang="en-US" dirty="0"/>
              <a:t>Names of variables in the data frame: names()</a:t>
            </a:r>
          </a:p>
          <a:p>
            <a:pPr lvl="1"/>
            <a:r>
              <a:rPr lang="en-US" dirty="0"/>
              <a:t>Select elements of a </a:t>
            </a:r>
            <a:r>
              <a:rPr lang="en-US" dirty="0" err="1"/>
              <a:t>dataframe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my_dataframe</a:t>
            </a:r>
            <a:r>
              <a:rPr lang="en-US" dirty="0"/>
              <a:t>[</a:t>
            </a:r>
            <a:r>
              <a:rPr lang="en-US" dirty="0" err="1"/>
              <a:t>row_number</a:t>
            </a:r>
            <a:r>
              <a:rPr lang="en-US" dirty="0"/>
              <a:t>, </a:t>
            </a:r>
            <a:r>
              <a:rPr lang="en-US" dirty="0" err="1"/>
              <a:t>column_number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9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B551-3823-964E-9D71-7B5C6D08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31D5-1FE9-4B4E-96EE-4B11A127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err="1"/>
              <a:t>my_dataframe</a:t>
            </a:r>
            <a:r>
              <a:rPr lang="en-US" dirty="0"/>
              <a:t>[, 1]</a:t>
            </a:r>
          </a:p>
          <a:p>
            <a:endParaRPr lang="en-US" dirty="0"/>
          </a:p>
          <a:p>
            <a:r>
              <a:rPr lang="en-US" dirty="0"/>
              <a:t>my_dataframe$variable_1</a:t>
            </a:r>
          </a:p>
          <a:p>
            <a:endParaRPr lang="en-US" dirty="0"/>
          </a:p>
          <a:p>
            <a:r>
              <a:rPr lang="en-US" dirty="0" err="1"/>
              <a:t>my_dataframe</a:t>
            </a:r>
            <a:r>
              <a:rPr lang="en-US" dirty="0"/>
              <a:t>[, “variable_1”]</a:t>
            </a:r>
          </a:p>
          <a:p>
            <a:endParaRPr lang="en-US" dirty="0"/>
          </a:p>
          <a:p>
            <a:r>
              <a:rPr lang="en-US" dirty="0" err="1"/>
              <a:t>my_dataframe</a:t>
            </a:r>
            <a:r>
              <a:rPr lang="en-US" dirty="0"/>
              <a:t>[[“variable_1”]]</a:t>
            </a:r>
          </a:p>
          <a:p>
            <a:endParaRPr lang="en-US" dirty="0"/>
          </a:p>
          <a:p>
            <a:r>
              <a:rPr lang="en-US" dirty="0" err="1"/>
              <a:t>dplyr</a:t>
            </a:r>
            <a:r>
              <a:rPr lang="en-US" dirty="0"/>
              <a:t>::select(</a:t>
            </a:r>
            <a:r>
              <a:rPr lang="en-US" dirty="0" err="1"/>
              <a:t>my_dataframe</a:t>
            </a:r>
            <a:r>
              <a:rPr lang="en-US" dirty="0"/>
              <a:t>, variable_1)</a:t>
            </a:r>
          </a:p>
        </p:txBody>
      </p:sp>
    </p:spTree>
    <p:extLst>
      <p:ext uri="{BB962C8B-B14F-4D97-AF65-F5344CB8AC3E}">
        <p14:creationId xmlns:p14="http://schemas.microsoft.com/office/powerpoint/2010/main" val="72720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B551-3823-964E-9D71-7B5C6D08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Multiple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31D5-1FE9-4B4E-96EE-4B11A127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 err="1"/>
              <a:t>my_dataframe</a:t>
            </a:r>
            <a:r>
              <a:rPr lang="en-US" dirty="0"/>
              <a:t>[, 1:2]</a:t>
            </a:r>
          </a:p>
          <a:p>
            <a:endParaRPr lang="en-US" dirty="0"/>
          </a:p>
          <a:p>
            <a:r>
              <a:rPr lang="en-US" strike="sngStrike" dirty="0"/>
              <a:t>my_dataframe$variable_1</a:t>
            </a:r>
          </a:p>
          <a:p>
            <a:endParaRPr lang="en-US" dirty="0"/>
          </a:p>
          <a:p>
            <a:r>
              <a:rPr lang="en-US" dirty="0" err="1"/>
              <a:t>my_dataframe</a:t>
            </a:r>
            <a:r>
              <a:rPr lang="en-US" dirty="0"/>
              <a:t>[, c(“variable_1”, “variable_2”]</a:t>
            </a:r>
          </a:p>
          <a:p>
            <a:endParaRPr lang="en-US" dirty="0"/>
          </a:p>
          <a:p>
            <a:r>
              <a:rPr lang="en-US" dirty="0" err="1"/>
              <a:t>my_dataframe</a:t>
            </a:r>
            <a:r>
              <a:rPr lang="en-US" dirty="0"/>
              <a:t>[[c(“variable_1”, “variable_2”]]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dplyr</a:t>
            </a:r>
            <a:r>
              <a:rPr lang="en-US" dirty="0"/>
              <a:t>::select(</a:t>
            </a:r>
            <a:r>
              <a:rPr lang="en-US" dirty="0" err="1"/>
              <a:t>my_dataframe</a:t>
            </a:r>
            <a:r>
              <a:rPr lang="en-US" dirty="0"/>
              <a:t>, variable_1)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(this will only select one variable…)</a:t>
            </a:r>
          </a:p>
        </p:txBody>
      </p:sp>
    </p:spTree>
    <p:extLst>
      <p:ext uri="{BB962C8B-B14F-4D97-AF65-F5344CB8AC3E}">
        <p14:creationId xmlns:p14="http://schemas.microsoft.com/office/powerpoint/2010/main" val="1640098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DB5F-A7FF-F347-802A-A253D4C4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8D92-CFA8-DF41-8FAC-FA346381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my_dataframe</a:t>
            </a:r>
            <a:r>
              <a:rPr lang="en-US" dirty="0"/>
              <a:t>[1:24, ]</a:t>
            </a:r>
          </a:p>
        </p:txBody>
      </p:sp>
    </p:spTree>
    <p:extLst>
      <p:ext uri="{BB962C8B-B14F-4D97-AF65-F5344CB8AC3E}">
        <p14:creationId xmlns:p14="http://schemas.microsoft.com/office/powerpoint/2010/main" val="166703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32EA-E3E0-434D-9C9C-179C1AF9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Observations by Variable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85A0-9807-5A40-9BDF-863E3C90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my_dataframe</a:t>
            </a:r>
            <a:r>
              <a:rPr lang="en-US" dirty="0"/>
              <a:t>[variable_1 == 1, ]</a:t>
            </a:r>
          </a:p>
          <a:p>
            <a:pPr lvl="1"/>
            <a:r>
              <a:rPr lang="en-US" dirty="0"/>
              <a:t>“==“ operator returns TRUE whenever the two values being compared are equal to each other</a:t>
            </a:r>
          </a:p>
          <a:p>
            <a:r>
              <a:rPr lang="en-US" dirty="0" err="1"/>
              <a:t>my_dataframe</a:t>
            </a:r>
            <a:r>
              <a:rPr lang="en-US" dirty="0"/>
              <a:t>[variable_1 == 1 &amp; variable_2 == 0, ]</a:t>
            </a:r>
          </a:p>
          <a:p>
            <a:pPr lvl="1"/>
            <a:r>
              <a:rPr lang="en-US" dirty="0"/>
              <a:t>“&amp;” operator returns TRUE whenever both conditions are TRUE. The OR operator is written as “|”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filter(</a:t>
            </a:r>
            <a:r>
              <a:rPr lang="en-US" dirty="0" err="1"/>
              <a:t>my_dataframe</a:t>
            </a:r>
            <a:r>
              <a:rPr lang="en-US" dirty="0"/>
              <a:t>, variable_1 == 1)</a:t>
            </a:r>
          </a:p>
          <a:p>
            <a:r>
              <a:rPr lang="en-US" dirty="0"/>
              <a:t>filter(</a:t>
            </a:r>
            <a:r>
              <a:rPr lang="en-US" dirty="0" err="1"/>
              <a:t>my_dataframe</a:t>
            </a:r>
            <a:r>
              <a:rPr lang="en-US" dirty="0"/>
              <a:t>, variable_1 == 1, variable_2 ==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2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2660-7A33-384F-9153-06C6898E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5714-CFA4-4647-AAD1-F9722291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R: </a:t>
            </a:r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98C5A7-39D7-644D-902E-056843CE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19" y="2372912"/>
            <a:ext cx="7472362" cy="43337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A2E51D-79AC-7E4A-8E17-C1D69B9C3DCB}"/>
              </a:ext>
            </a:extLst>
          </p:cNvPr>
          <p:cNvSpPr/>
          <p:nvPr/>
        </p:nvSpPr>
        <p:spPr>
          <a:xfrm>
            <a:off x="4572000" y="3355848"/>
            <a:ext cx="1197864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94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3E9B-4CAD-CE43-82AF-073781A0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filter and select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40B3D-2B22-664F-9073-885D5DE61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&lt;- select(</a:t>
            </a:r>
            <a:r>
              <a:rPr lang="en-US" sz="2400" dirty="0" err="1"/>
              <a:t>my_dataframe</a:t>
            </a:r>
            <a:r>
              <a:rPr lang="en-US" sz="2400" dirty="0"/>
              <a:t>, 	variable_1, variable_2, 	variable_3)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 &lt;- filter(a, variable_1 == 1, 	</a:t>
            </a:r>
          </a:p>
          <a:p>
            <a:pPr marL="0" indent="0">
              <a:buNone/>
            </a:pPr>
            <a:r>
              <a:rPr lang="en-US" sz="2400" dirty="0"/>
              <a:t>	variable_2 == 0)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F0997A-98DE-304B-8AC3-6108A763A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 &lt;- filter(</a:t>
            </a:r>
          </a:p>
          <a:p>
            <a:pPr marL="0" indent="0">
              <a:buNone/>
            </a:pPr>
            <a:r>
              <a:rPr lang="en-US" sz="2400" dirty="0"/>
              <a:t>	select(</a:t>
            </a:r>
            <a:r>
              <a:rPr lang="en-US" sz="2400" dirty="0" err="1"/>
              <a:t>my_dataframe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		variable_1, variable_2, 		variable_3),</a:t>
            </a:r>
          </a:p>
          <a:p>
            <a:pPr marL="0" indent="0">
              <a:buNone/>
            </a:pPr>
            <a:r>
              <a:rPr lang="en-US" sz="2400" dirty="0"/>
              <a:t>	variable_1 == 1, variable_2 == 0</a:t>
            </a:r>
          </a:p>
          <a:p>
            <a:pPr marL="0" indent="0">
              <a:buNone/>
            </a:pPr>
            <a:r>
              <a:rPr lang="en-US" sz="2400" dirty="0"/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4216150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558F-683C-784B-9C11-48E53474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variables in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F354-D83E-FD46-A5D5-53D730A5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my_dataframe$new_variable</a:t>
            </a:r>
            <a:r>
              <a:rPr lang="en-US" dirty="0"/>
              <a:t> &lt;- 4</a:t>
            </a:r>
          </a:p>
          <a:p>
            <a:r>
              <a:rPr lang="en-US" dirty="0" err="1"/>
              <a:t>my_dataframe</a:t>
            </a:r>
            <a:r>
              <a:rPr lang="en-US" dirty="0"/>
              <a:t>[, ‘</a:t>
            </a:r>
            <a:r>
              <a:rPr lang="en-US" dirty="0" err="1"/>
              <a:t>new_variable</a:t>
            </a:r>
            <a:r>
              <a:rPr lang="en-US" dirty="0"/>
              <a:t>’] &lt;- 4</a:t>
            </a:r>
          </a:p>
          <a:p>
            <a:r>
              <a:rPr lang="en-US" dirty="0" err="1"/>
              <a:t>my_dataframe</a:t>
            </a:r>
            <a:r>
              <a:rPr lang="en-US" dirty="0"/>
              <a:t>[[‘</a:t>
            </a:r>
            <a:r>
              <a:rPr lang="en-US" dirty="0" err="1"/>
              <a:t>new_variable</a:t>
            </a:r>
            <a:r>
              <a:rPr lang="en-US" dirty="0"/>
              <a:t>’]] &lt;- 4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mutate function allows you to create a new variable in your data frame</a:t>
            </a:r>
          </a:p>
          <a:p>
            <a:pPr marL="457200" lvl="1" indent="0">
              <a:buNone/>
            </a:pPr>
            <a:r>
              <a:rPr lang="en-US" dirty="0"/>
              <a:t>mutate(</a:t>
            </a:r>
            <a:r>
              <a:rPr lang="en-US" dirty="0" err="1"/>
              <a:t>my_dataframe</a:t>
            </a:r>
            <a:r>
              <a:rPr lang="en-US" dirty="0"/>
              <a:t>, </a:t>
            </a:r>
            <a:r>
              <a:rPr lang="en-US" dirty="0" err="1"/>
              <a:t>new_variable</a:t>
            </a:r>
            <a:r>
              <a:rPr lang="en-US" dirty="0"/>
              <a:t> = 4)</a:t>
            </a:r>
          </a:p>
          <a:p>
            <a:r>
              <a:rPr lang="en-US" dirty="0"/>
              <a:t>Mutate can also use existing variables as input for a new variable:</a:t>
            </a:r>
          </a:p>
          <a:p>
            <a:pPr marL="457200" lvl="1" indent="0">
              <a:buNone/>
            </a:pPr>
            <a:r>
              <a:rPr lang="en-US" dirty="0"/>
              <a:t>mutate(</a:t>
            </a:r>
            <a:r>
              <a:rPr lang="en-US" dirty="0" err="1"/>
              <a:t>my_dataframe</a:t>
            </a:r>
            <a:r>
              <a:rPr lang="en-US" dirty="0"/>
              <a:t>, </a:t>
            </a:r>
            <a:r>
              <a:rPr lang="en-US" dirty="0" err="1"/>
              <a:t>new_variable</a:t>
            </a:r>
            <a:r>
              <a:rPr lang="en-US" dirty="0"/>
              <a:t> = old_var1 + old_var2)</a:t>
            </a:r>
          </a:p>
        </p:txBody>
      </p:sp>
    </p:spTree>
    <p:extLst>
      <p:ext uri="{BB962C8B-B14F-4D97-AF65-F5344CB8AC3E}">
        <p14:creationId xmlns:p14="http://schemas.microsoft.com/office/powerpoint/2010/main" val="153589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429A-D685-C646-8FC1-73B433FE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%&gt;%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2FE13-18E4-D54E-A38C-533B8341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“%&gt;%” is a pipe operator. It allows you to chain together commands in R such as:</a:t>
            </a:r>
          </a:p>
          <a:p>
            <a:pPr marL="0" indent="0">
              <a:buNone/>
            </a:pPr>
            <a:r>
              <a:rPr lang="en-US" dirty="0"/>
              <a:t>	filter(</a:t>
            </a:r>
            <a:r>
              <a:rPr lang="en-US" dirty="0" err="1"/>
              <a:t>my_dataframe</a:t>
            </a:r>
            <a:r>
              <a:rPr lang="en-US" dirty="0"/>
              <a:t>, variable_1 == 1) %&gt;%</a:t>
            </a:r>
          </a:p>
          <a:p>
            <a:pPr marL="0" indent="0">
              <a:buNone/>
            </a:pPr>
            <a:r>
              <a:rPr lang="en-US" dirty="0"/>
              <a:t>		select(variable_2)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result of the code that comes before the pipe is used as the input for the code that comes after the pipe</a:t>
            </a:r>
          </a:p>
        </p:txBody>
      </p:sp>
    </p:spTree>
    <p:extLst>
      <p:ext uri="{BB962C8B-B14F-4D97-AF65-F5344CB8AC3E}">
        <p14:creationId xmlns:p14="http://schemas.microsoft.com/office/powerpoint/2010/main" val="2534916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135C-A408-2C4E-9261-AD1D1CBF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group_by</a:t>
            </a:r>
            <a:r>
              <a:rPr lang="en-US" dirty="0"/>
              <a:t>() and summarize()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7172-7C36-8C4B-9719-7DD1714C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Often we need to do computations in groups by a specific variable. For example: What is the </a:t>
            </a:r>
            <a:r>
              <a:rPr lang="en-US" dirty="0">
                <a:solidFill>
                  <a:srgbClr val="FF0000"/>
                </a:solidFill>
              </a:rPr>
              <a:t>average publication count </a:t>
            </a:r>
            <a:r>
              <a:rPr lang="en-US" dirty="0"/>
              <a:t>of current PhD students by </a:t>
            </a:r>
            <a:r>
              <a:rPr lang="en-US" dirty="0">
                <a:solidFill>
                  <a:srgbClr val="0070C0"/>
                </a:solidFill>
              </a:rPr>
              <a:t>epidemiology programs </a:t>
            </a:r>
            <a:r>
              <a:rPr lang="en-US" dirty="0"/>
              <a:t>across the country?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0A28B-2B99-7649-99F0-06E42E0D76B0}"/>
              </a:ext>
            </a:extLst>
          </p:cNvPr>
          <p:cNvSpPr txBox="1"/>
          <p:nvPr/>
        </p:nvSpPr>
        <p:spPr>
          <a:xfrm>
            <a:off x="838200" y="3260785"/>
            <a:ext cx="52578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My_dataframe</a:t>
            </a:r>
            <a:r>
              <a:rPr lang="en-US" dirty="0"/>
              <a:t> %&gt;%</a:t>
            </a:r>
          </a:p>
          <a:p>
            <a:pPr lvl="1"/>
            <a:r>
              <a:rPr lang="en-US" dirty="0"/>
              <a:t>	</a:t>
            </a:r>
            <a:r>
              <a:rPr lang="en-US" dirty="0" err="1">
                <a:solidFill>
                  <a:schemeClr val="accent1"/>
                </a:solidFill>
              </a:rPr>
              <a:t>group_by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epi_program</a:t>
            </a:r>
            <a:r>
              <a:rPr lang="en-US" dirty="0">
                <a:solidFill>
                  <a:schemeClr val="accent1"/>
                </a:solidFill>
              </a:rPr>
              <a:t>) %&gt;%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summarize(</a:t>
            </a:r>
            <a:r>
              <a:rPr lang="en-US" dirty="0" err="1">
                <a:solidFill>
                  <a:srgbClr val="FF0000"/>
                </a:solidFill>
              </a:rPr>
              <a:t>mean_pubs</a:t>
            </a:r>
            <a:r>
              <a:rPr lang="en-US" dirty="0">
                <a:solidFill>
                  <a:srgbClr val="FF0000"/>
                </a:solidFill>
              </a:rPr>
              <a:t> = mean(</a:t>
            </a:r>
            <a:r>
              <a:rPr lang="en-US" dirty="0" err="1">
                <a:solidFill>
                  <a:srgbClr val="FF0000"/>
                </a:solidFill>
              </a:rPr>
              <a:t>pub_count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 code above uses “summarize()” which collapses the data to the summary statistic “</a:t>
            </a:r>
            <a:r>
              <a:rPr lang="en-US" dirty="0" err="1"/>
              <a:t>mean_pubs</a:t>
            </a:r>
            <a:r>
              <a:rPr lang="en-US" dirty="0"/>
              <a:t>” by the grouping variable.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C26D0-7B71-0041-BDD7-6836625FB5CD}"/>
              </a:ext>
            </a:extLst>
          </p:cNvPr>
          <p:cNvSpPr txBox="1"/>
          <p:nvPr/>
        </p:nvSpPr>
        <p:spPr>
          <a:xfrm>
            <a:off x="6096000" y="3254705"/>
            <a:ext cx="52578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My_dataframe</a:t>
            </a:r>
            <a:r>
              <a:rPr lang="en-US" dirty="0"/>
              <a:t> %&gt;%</a:t>
            </a:r>
          </a:p>
          <a:p>
            <a:pPr lvl="1"/>
            <a:r>
              <a:rPr lang="en-US" dirty="0"/>
              <a:t>	</a:t>
            </a:r>
            <a:r>
              <a:rPr lang="en-US" dirty="0" err="1">
                <a:solidFill>
                  <a:schemeClr val="accent1"/>
                </a:solidFill>
              </a:rPr>
              <a:t>group_by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epi_program</a:t>
            </a:r>
            <a:r>
              <a:rPr lang="en-US" dirty="0">
                <a:solidFill>
                  <a:schemeClr val="accent1"/>
                </a:solidFill>
              </a:rPr>
              <a:t>) %&gt;%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mutate(</a:t>
            </a:r>
            <a:r>
              <a:rPr lang="en-US" dirty="0" err="1">
                <a:solidFill>
                  <a:srgbClr val="FF0000"/>
                </a:solidFill>
              </a:rPr>
              <a:t>mean_pubs</a:t>
            </a:r>
            <a:r>
              <a:rPr lang="en-US" dirty="0">
                <a:solidFill>
                  <a:srgbClr val="FF0000"/>
                </a:solidFill>
              </a:rPr>
              <a:t> = mean(</a:t>
            </a:r>
            <a:r>
              <a:rPr lang="en-US" dirty="0" err="1">
                <a:solidFill>
                  <a:srgbClr val="FF0000"/>
                </a:solidFill>
              </a:rPr>
              <a:t>pub_count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 code above uses “mutate()” which computes the average publication count by school and adds it as a new variable to every observation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3778841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3A37-2600-AA41-B344-A7D6ABBC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 and operations with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CDDF-D017-9541-A9AD-FD125A0B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“rep(value, n)”: Create a vector that repeats the value n-times. </a:t>
            </a:r>
          </a:p>
          <a:p>
            <a:pPr lvl="1"/>
            <a:r>
              <a:rPr lang="en-US" dirty="0"/>
              <a:t>E.g.: rep(4, 5)</a:t>
            </a:r>
          </a:p>
          <a:p>
            <a:r>
              <a:rPr lang="en-US" dirty="0"/>
              <a:t>“seq(start, end, x)”: Create a vector that sequences from the start to the end by x increments</a:t>
            </a:r>
          </a:p>
          <a:p>
            <a:pPr lvl="1"/>
            <a:r>
              <a:rPr lang="en-US" dirty="0"/>
              <a:t>E.g.: seq(1, 10, 2)</a:t>
            </a:r>
          </a:p>
          <a:p>
            <a:r>
              <a:rPr lang="en-US" dirty="0"/>
              <a:t>“</a:t>
            </a:r>
            <a:r>
              <a:rPr lang="en-US" dirty="0" err="1"/>
              <a:t>start:end</a:t>
            </a:r>
            <a:r>
              <a:rPr lang="en-US" dirty="0"/>
              <a:t>” Create a vector that sequences from the start to the end by 1 increment</a:t>
            </a:r>
          </a:p>
          <a:p>
            <a:pPr lvl="1"/>
            <a:r>
              <a:rPr lang="en-US" dirty="0"/>
              <a:t>E.g.: 20:25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2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DCC9-C0A6-DB4D-85BB-9F809274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772C-4C20-9A49-8504-56C6DB1A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3788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https://www.rstudio.com/products/rstudio/download/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4CE9B4F-43F8-914C-B8AE-6C488AE64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38" y="156940"/>
            <a:ext cx="6253162" cy="60200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E58760-8BF3-8D4F-BC0F-FD27CBA8A4D1}"/>
              </a:ext>
            </a:extLst>
          </p:cNvPr>
          <p:cNvSpPr/>
          <p:nvPr/>
        </p:nvSpPr>
        <p:spPr>
          <a:xfrm>
            <a:off x="6329362" y="5772150"/>
            <a:ext cx="1271588" cy="357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37E3E8E-256D-0E4C-9B1C-CC0077A53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766" y="269766"/>
            <a:ext cx="8636441" cy="63184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D3BD7-5532-514B-A700-A92FD4FFE8C6}"/>
              </a:ext>
            </a:extLst>
          </p:cNvPr>
          <p:cNvSpPr txBox="1"/>
          <p:nvPr/>
        </p:nvSpPr>
        <p:spPr>
          <a:xfrm>
            <a:off x="100013" y="5063222"/>
            <a:ext cx="130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Watch the</a:t>
            </a:r>
          </a:p>
          <a:p>
            <a:r>
              <a:rPr lang="en-US" dirty="0"/>
              <a:t>Code run!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C79F2-6CB2-D844-AB69-C4232F192103}"/>
              </a:ext>
            </a:extLst>
          </p:cNvPr>
          <p:cNvSpPr txBox="1"/>
          <p:nvPr/>
        </p:nvSpPr>
        <p:spPr>
          <a:xfrm>
            <a:off x="10591798" y="5201722"/>
            <a:ext cx="1300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Help &amp; Look at Plots!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F8022-58C5-0F49-8932-5CDDFE4AED82}"/>
              </a:ext>
            </a:extLst>
          </p:cNvPr>
          <p:cNvSpPr txBox="1"/>
          <p:nvPr/>
        </p:nvSpPr>
        <p:spPr>
          <a:xfrm>
            <a:off x="100013" y="1794778"/>
            <a:ext cx="130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Your</a:t>
            </a:r>
          </a:p>
          <a:p>
            <a:r>
              <a:rPr lang="en-US" dirty="0"/>
              <a:t>Code!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10A60-63D4-AE4B-B747-F540713C96D2}"/>
              </a:ext>
            </a:extLst>
          </p:cNvPr>
          <p:cNvSpPr txBox="1"/>
          <p:nvPr/>
        </p:nvSpPr>
        <p:spPr>
          <a:xfrm>
            <a:off x="10591798" y="1794777"/>
            <a:ext cx="1300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What You’re Working With!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2A825E-48A3-974E-A759-7E773D448B77}"/>
              </a:ext>
            </a:extLst>
          </p:cNvPr>
          <p:cNvCxnSpPr/>
          <p:nvPr/>
        </p:nvCxnSpPr>
        <p:spPr>
          <a:xfrm>
            <a:off x="1143000" y="557213"/>
            <a:ext cx="53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CADEC0-11EF-A142-987F-34D61A9FBE07}"/>
              </a:ext>
            </a:extLst>
          </p:cNvPr>
          <p:cNvSpPr txBox="1"/>
          <p:nvPr/>
        </p:nvSpPr>
        <p:spPr>
          <a:xfrm>
            <a:off x="100013" y="269766"/>
            <a:ext cx="10429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New File!</a:t>
            </a:r>
          </a:p>
        </p:txBody>
      </p:sp>
    </p:spTree>
    <p:extLst>
      <p:ext uri="{BB962C8B-B14F-4D97-AF65-F5344CB8AC3E}">
        <p14:creationId xmlns:p14="http://schemas.microsoft.com/office/powerpoint/2010/main" val="294356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DA12-EB79-E946-8696-71B6ED95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Logic Behind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3DB1-B7AC-0348-BA1D-69E97768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an object-oriented programming language</a:t>
            </a:r>
          </a:p>
          <a:p>
            <a:endParaRPr lang="en-US" dirty="0"/>
          </a:p>
          <a:p>
            <a:r>
              <a:rPr lang="en-US" dirty="0"/>
              <a:t>We organize code and data into </a:t>
            </a:r>
            <a:r>
              <a:rPr lang="en-US" u="sng" dirty="0"/>
              <a:t>user-defined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objects</a:t>
            </a:r>
          </a:p>
          <a:p>
            <a:endParaRPr lang="en-US" dirty="0"/>
          </a:p>
          <a:p>
            <a:r>
              <a:rPr lang="en-US" dirty="0"/>
              <a:t>We interact with these objects via </a:t>
            </a:r>
            <a:r>
              <a:rPr lang="en-US" dirty="0">
                <a:solidFill>
                  <a:srgbClr val="FF0000"/>
                </a:solidFill>
              </a:rPr>
              <a:t>operators</a:t>
            </a:r>
            <a:r>
              <a:rPr lang="en-US" dirty="0"/>
              <a:t> (assignment, +, -, /, *) &amp; </a:t>
            </a:r>
            <a:r>
              <a:rPr lang="en-US" dirty="0">
                <a:solidFill>
                  <a:srgbClr val="FF0000"/>
                </a:solidFill>
              </a:rPr>
              <a:t>functions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Functions take in objects, do things, and output another object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732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79F7-9148-5D4D-BED7-EFABFBEF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Ani’s Naming Prescription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B09B-F027-804A-83BA-C6957ED6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the opportunity to name many things while writing code</a:t>
            </a:r>
          </a:p>
          <a:p>
            <a:r>
              <a:rPr lang="en-US" b="1" u="sng" dirty="0"/>
              <a:t>It is extremely important to use a consistent naming convention</a:t>
            </a:r>
            <a:endParaRPr lang="en-US" dirty="0"/>
          </a:p>
          <a:p>
            <a:endParaRPr lang="en-US" b="1" u="sng" dirty="0"/>
          </a:p>
          <a:p>
            <a:r>
              <a:rPr lang="en-US" dirty="0" err="1">
                <a:highlight>
                  <a:srgbClr val="FFFF00"/>
                </a:highlight>
              </a:rPr>
              <a:t>Snakecase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 err="1">
                <a:highlight>
                  <a:srgbClr val="FFFF00"/>
                </a:highlight>
              </a:rPr>
              <a:t>my_data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Camelcase</a:t>
            </a:r>
            <a:r>
              <a:rPr lang="en-US" dirty="0"/>
              <a:t>: </a:t>
            </a:r>
            <a:r>
              <a:rPr lang="en-US" dirty="0" err="1"/>
              <a:t>myData</a:t>
            </a:r>
            <a:endParaRPr lang="en-US" dirty="0"/>
          </a:p>
          <a:p>
            <a:r>
              <a:rPr lang="en-US" dirty="0" err="1"/>
              <a:t>Pascalcase</a:t>
            </a:r>
            <a:r>
              <a:rPr lang="en-US" dirty="0"/>
              <a:t>: </a:t>
            </a:r>
            <a:r>
              <a:rPr lang="en-US" dirty="0" err="1"/>
              <a:t>myData</a:t>
            </a:r>
            <a:endParaRPr lang="en-US" dirty="0"/>
          </a:p>
          <a:p>
            <a:r>
              <a:rPr lang="en-US" dirty="0" err="1"/>
              <a:t>Flatcase</a:t>
            </a:r>
            <a:r>
              <a:rPr lang="en-US" dirty="0"/>
              <a:t>: </a:t>
            </a:r>
            <a:r>
              <a:rPr lang="en-US" dirty="0" err="1"/>
              <a:t>mydata</a:t>
            </a:r>
            <a:endParaRPr lang="en-US" dirty="0"/>
          </a:p>
          <a:p>
            <a:r>
              <a:rPr lang="en-US" dirty="0" err="1"/>
              <a:t>Kebabcase</a:t>
            </a:r>
            <a:r>
              <a:rPr lang="en-US" dirty="0"/>
              <a:t>/</a:t>
            </a:r>
            <a:r>
              <a:rPr lang="en-US" dirty="0" err="1"/>
              <a:t>Dashcase</a:t>
            </a:r>
            <a:r>
              <a:rPr lang="en-US" dirty="0"/>
              <a:t>: my-data</a:t>
            </a:r>
          </a:p>
        </p:txBody>
      </p:sp>
    </p:spTree>
    <p:extLst>
      <p:ext uri="{BB962C8B-B14F-4D97-AF65-F5344CB8AC3E}">
        <p14:creationId xmlns:p14="http://schemas.microsoft.com/office/powerpoint/2010/main" val="191169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4F46-6BA9-BF4B-8871-F3634270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8D175-0C98-C140-B8AC-4F5C2865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put a space after a comma, never before, just like in regular English.</a:t>
            </a:r>
          </a:p>
          <a:p>
            <a:endParaRPr lang="en-US" dirty="0"/>
          </a:p>
          <a:p>
            <a:r>
              <a:rPr lang="en-US" dirty="0"/>
              <a:t>Please put spaces around operators (+, -):</a:t>
            </a:r>
          </a:p>
          <a:p>
            <a:pPr lvl="1"/>
            <a:r>
              <a:rPr lang="en-US" dirty="0"/>
              <a:t>Good: 1 + 1</a:t>
            </a:r>
          </a:p>
          <a:p>
            <a:pPr lvl="1"/>
            <a:r>
              <a:rPr lang="en-US" dirty="0"/>
              <a:t>Bad: 1+1</a:t>
            </a:r>
          </a:p>
          <a:p>
            <a:pPr lvl="1"/>
            <a:endParaRPr lang="en-US" dirty="0"/>
          </a:p>
          <a:p>
            <a:r>
              <a:rPr lang="en-US" dirty="0"/>
              <a:t>Style Guide: </a:t>
            </a:r>
            <a:r>
              <a:rPr lang="en-US" dirty="0">
                <a:hlinkClick r:id="rId2"/>
              </a:rPr>
              <a:t>https://style.tidyverse.org/syntax.html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5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4441-BA95-7E42-B1B0-56F3FD31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23A8-CC43-014E-BF3B-E6171FD7B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add comments in your code which R will ignore when executing the code</a:t>
            </a:r>
          </a:p>
          <a:p>
            <a:r>
              <a:rPr lang="en-US" dirty="0"/>
              <a:t>You can start start a comment with the “#” symbol: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Commenting your code is </a:t>
            </a:r>
            <a:r>
              <a:rPr lang="en-US" b="1" u="sng" dirty="0"/>
              <a:t>essential</a:t>
            </a:r>
            <a:r>
              <a:rPr lang="en-US" dirty="0"/>
              <a:t> for maintenance and reproducibility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A4BD6F7-06FD-B849-953C-F9B47300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575" y="3216274"/>
            <a:ext cx="53213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4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8976-3567-7F47-8F24-87B8BD95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DB7A-75BC-514D-8B8F-25E897045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Numeric: 1, 2.3, 4, 5, ….</a:t>
            </a:r>
          </a:p>
          <a:p>
            <a:endParaRPr lang="en-US" dirty="0"/>
          </a:p>
          <a:p>
            <a:r>
              <a:rPr lang="en-US" dirty="0"/>
              <a:t>Character: a, b, cat, epidemiological_methods_4.5, “54342”, …</a:t>
            </a:r>
          </a:p>
          <a:p>
            <a:pPr lvl="1"/>
            <a:r>
              <a:rPr lang="en-US" dirty="0"/>
              <a:t>NOTE: You can represent numbers as characters</a:t>
            </a:r>
          </a:p>
          <a:p>
            <a:pPr lvl="1"/>
            <a:endParaRPr lang="en-US" dirty="0"/>
          </a:p>
          <a:p>
            <a:r>
              <a:rPr lang="en-US" dirty="0"/>
              <a:t>Logical: TRUE, FALSE, 0, 1</a:t>
            </a:r>
          </a:p>
          <a:p>
            <a:pPr lvl="1"/>
            <a:r>
              <a:rPr lang="en-US" dirty="0"/>
              <a:t>NOTE: R can use 1/0 as logical values where 1 is TRUE and 0 is FALSE</a:t>
            </a:r>
          </a:p>
          <a:p>
            <a:pPr lvl="1"/>
            <a:endParaRPr lang="en-US" dirty="0"/>
          </a:p>
          <a:p>
            <a:r>
              <a:rPr lang="en-US" dirty="0"/>
              <a:t>Missing/Not-a-Number: </a:t>
            </a:r>
            <a:r>
              <a:rPr lang="en-US" dirty="0" err="1"/>
              <a:t>NaN</a:t>
            </a:r>
            <a:r>
              <a:rPr lang="en-US" dirty="0"/>
              <a:t>, NA</a:t>
            </a:r>
          </a:p>
        </p:txBody>
      </p:sp>
    </p:spTree>
    <p:extLst>
      <p:ext uri="{BB962C8B-B14F-4D97-AF65-F5344CB8AC3E}">
        <p14:creationId xmlns:p14="http://schemas.microsoft.com/office/powerpoint/2010/main" val="131913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1471</Words>
  <Application>Microsoft Macintosh PowerPoint</Application>
  <PresentationFormat>Widescreen</PresentationFormat>
  <Paragraphs>229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Welcome to R!</vt:lpstr>
      <vt:lpstr>Installing R</vt:lpstr>
      <vt:lpstr>Installing RStudio</vt:lpstr>
      <vt:lpstr>PowerPoint Presentation</vt:lpstr>
      <vt:lpstr>Basic Logic Behind R</vt:lpstr>
      <vt:lpstr>Ani’s Naming Prescription</vt:lpstr>
      <vt:lpstr>Spacing</vt:lpstr>
      <vt:lpstr>Commenting</vt:lpstr>
      <vt:lpstr>Data Classes</vt:lpstr>
      <vt:lpstr>Basic Data Structures (Objects)</vt:lpstr>
      <vt:lpstr>Assignment Operator</vt:lpstr>
      <vt:lpstr>Initialization</vt:lpstr>
      <vt:lpstr>Initialization</vt:lpstr>
      <vt:lpstr>Packages</vt:lpstr>
      <vt:lpstr>Dimensions &amp; attributes</vt:lpstr>
      <vt:lpstr>Selecting Variables</vt:lpstr>
      <vt:lpstr>Selecting Multiple Variables</vt:lpstr>
      <vt:lpstr>Selecting Observations</vt:lpstr>
      <vt:lpstr>Selecting Observations by Variable Values</vt:lpstr>
      <vt:lpstr>Combining filter and select</vt:lpstr>
      <vt:lpstr>Creating new variables in a dataframe</vt:lpstr>
      <vt:lpstr>%&gt;%</vt:lpstr>
      <vt:lpstr>group_by() and summarize()</vt:lpstr>
      <vt:lpstr>Useful functions and operations with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R!</dc:title>
  <dc:creator>Ani Deshpande</dc:creator>
  <cp:lastModifiedBy>Naimi, Ashley</cp:lastModifiedBy>
  <cp:revision>15</cp:revision>
  <dcterms:created xsi:type="dcterms:W3CDTF">2021-11-01T14:29:50Z</dcterms:created>
  <dcterms:modified xsi:type="dcterms:W3CDTF">2021-11-01T23:25:54Z</dcterms:modified>
</cp:coreProperties>
</file>