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68" r:id="rId2"/>
    <p:sldId id="270" r:id="rId3"/>
    <p:sldId id="259" r:id="rId4"/>
    <p:sldId id="274" r:id="rId5"/>
    <p:sldId id="275" r:id="rId6"/>
    <p:sldId id="267" r:id="rId7"/>
    <p:sldId id="276" r:id="rId8"/>
    <p:sldId id="271" r:id="rId9"/>
    <p:sldId id="277" r:id="rId10"/>
    <p:sldId id="278" r:id="rId11"/>
    <p:sldId id="279" r:id="rId12"/>
    <p:sldId id="281" r:id="rId13"/>
    <p:sldId id="282" r:id="rId14"/>
    <p:sldId id="280" r:id="rId15"/>
    <p:sldId id="284" r:id="rId16"/>
    <p:sldId id="283" r:id="rId17"/>
    <p:sldId id="285"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EC9"/>
    <a:srgbClr val="9D9259"/>
    <a:srgbClr val="BD9347"/>
    <a:srgbClr val="A21250"/>
    <a:srgbClr val="C0165F"/>
    <a:srgbClr val="4ACFFF"/>
    <a:srgbClr val="FABC00"/>
    <a:srgbClr val="EE6E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70" autoAdjust="0"/>
  </p:normalViewPr>
  <p:slideViewPr>
    <p:cSldViewPr>
      <p:cViewPr varScale="1">
        <p:scale>
          <a:sx n="83" d="100"/>
          <a:sy n="83" d="100"/>
        </p:scale>
        <p:origin x="1450" y="58"/>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CEC9047-05F1-4E22-BA56-28CCBE570CDB}" type="datetimeFigureOut">
              <a:rPr lang="en-US"/>
              <a:pPr>
                <a:defRPr/>
              </a:pPr>
              <a:t>6/7/2017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0B1CA2F-DFD6-469F-9491-E00AE04624E3}" type="slidenum">
              <a:rPr lang="en-US"/>
              <a:pPr>
                <a:defRPr/>
              </a:pPr>
              <a:t>‹#›</a:t>
            </a:fld>
            <a:endParaRPr lang="en-US"/>
          </a:p>
        </p:txBody>
      </p:sp>
    </p:spTree>
    <p:extLst>
      <p:ext uri="{BB962C8B-B14F-4D97-AF65-F5344CB8AC3E}">
        <p14:creationId xmlns:p14="http://schemas.microsoft.com/office/powerpoint/2010/main" val="189106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E4E65FE-AF93-405F-91C4-BE70399C8979}" type="datetimeFigureOut">
              <a:rPr lang="en-US"/>
              <a:pPr>
                <a:defRPr/>
              </a:pPr>
              <a:t>6/7/2017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99D3F9F-FE06-4AFF-8002-FA2050DA157F}" type="slidenum">
              <a:rPr lang="en-US"/>
              <a:pPr>
                <a:defRPr/>
              </a:pPr>
              <a:t>‹#›</a:t>
            </a:fld>
            <a:endParaRPr lang="en-US"/>
          </a:p>
        </p:txBody>
      </p:sp>
    </p:spTree>
    <p:extLst>
      <p:ext uri="{BB962C8B-B14F-4D97-AF65-F5344CB8AC3E}">
        <p14:creationId xmlns:p14="http://schemas.microsoft.com/office/powerpoint/2010/main" val="1268754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99D3F9F-FE06-4AFF-8002-FA2050DA157F}" type="slidenum">
              <a:rPr lang="en-US" smtClean="0"/>
              <a:pPr>
                <a:defRPr/>
              </a:pPr>
              <a:t>16</a:t>
            </a:fld>
            <a:endParaRPr lang="en-US"/>
          </a:p>
        </p:txBody>
      </p:sp>
    </p:spTree>
    <p:extLst>
      <p:ext uri="{BB962C8B-B14F-4D97-AF65-F5344CB8AC3E}">
        <p14:creationId xmlns:p14="http://schemas.microsoft.com/office/powerpoint/2010/main" val="3050673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ề bản chiếu">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vi-VN"/>
              <a:t>Bấm &amp; sửa kiểu tiêu đề</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Bấm &amp; sửa kiểu phụ đề</a:t>
            </a:r>
            <a:endParaRPr lang="en-US"/>
          </a:p>
        </p:txBody>
      </p:sp>
      <p:sp>
        <p:nvSpPr>
          <p:cNvPr id="4" name="Date Placeholder 3"/>
          <p:cNvSpPr>
            <a:spLocks noGrp="1"/>
          </p:cNvSpPr>
          <p:nvPr>
            <p:ph type="dt" sz="half" idx="10"/>
          </p:nvPr>
        </p:nvSpPr>
        <p:spPr/>
        <p:txBody>
          <a:bodyPr/>
          <a:lstStyle>
            <a:lvl1pPr>
              <a:defRPr/>
            </a:lvl1pPr>
          </a:lstStyle>
          <a:p>
            <a:pPr>
              <a:defRPr/>
            </a:pPr>
            <a:fld id="{C13C8D72-083E-4971-B069-F68E4478BA94}" type="datetimeFigureOut">
              <a:rPr lang="en-US"/>
              <a:pPr>
                <a:defRPr/>
              </a:pPr>
              <a:t>6/7/2017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ADC2341-2575-4C0B-9660-7689B85A75B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&amp; sửa kiểu tiêu đề</a:t>
            </a:r>
            <a:endParaRPr lang="en-US"/>
          </a:p>
        </p:txBody>
      </p:sp>
      <p:sp>
        <p:nvSpPr>
          <p:cNvPr id="3" name="Vertical Text Placeholder 2"/>
          <p:cNvSpPr>
            <a:spLocks noGrp="1"/>
          </p:cNvSpPr>
          <p:nvPr>
            <p:ph type="body" orient="vert" idx="1"/>
          </p:nvPr>
        </p:nvSpPr>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lvl1pPr>
              <a:defRPr/>
            </a:lvl1pPr>
          </a:lstStyle>
          <a:p>
            <a:pPr>
              <a:defRPr/>
            </a:pPr>
            <a:fld id="{ECCA8842-6E1F-4848-A11F-9F588A96FD06}" type="datetimeFigureOut">
              <a:rPr lang="en-US"/>
              <a:pPr>
                <a:defRPr/>
              </a:pPr>
              <a:t>6/7/2017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2AEFE4-7741-4DD9-9352-5EEF31EBCDB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vi-VN"/>
              <a:t>Bấm &amp; sửa kiểu tiêu đề</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lvl1pPr>
              <a:defRPr/>
            </a:lvl1pPr>
          </a:lstStyle>
          <a:p>
            <a:pPr>
              <a:defRPr/>
            </a:pPr>
            <a:fld id="{565A12FB-E317-4F06-85E7-09D7BB945641}" type="datetimeFigureOut">
              <a:rPr lang="en-US"/>
              <a:pPr>
                <a:defRPr/>
              </a:pPr>
              <a:t>6/7/2017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8C98B3-ADA7-43F2-9AEA-DA6CD356CA5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&amp; sửa kiểu tiêu đề</a:t>
            </a:r>
            <a:endParaRPr lang="en-US"/>
          </a:p>
        </p:txBody>
      </p:sp>
      <p:sp>
        <p:nvSpPr>
          <p:cNvPr id="3" name="Content Placeholder 2"/>
          <p:cNvSpPr>
            <a:spLocks noGrp="1"/>
          </p:cNvSpPr>
          <p:nvPr>
            <p:ph idx="1"/>
          </p:nvPr>
        </p:nvSpPr>
        <p:spPr/>
        <p:txBody>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lvl1pPr>
              <a:defRPr/>
            </a:lvl1pPr>
          </a:lstStyle>
          <a:p>
            <a:pPr>
              <a:defRPr/>
            </a:pPr>
            <a:fld id="{C4FE97B4-0420-4531-8F30-5B0A629F9876}" type="datetimeFigureOut">
              <a:rPr lang="en-US"/>
              <a:pPr>
                <a:defRPr/>
              </a:pPr>
              <a:t>6/7/2017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2416AC-E240-4800-92AF-1BFF34FCE0B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vi-VN"/>
              <a:t>Bấm &amp; sửa kiểu tiêu đề</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Bấm &amp; sửa kiểu tiêu đề</a:t>
            </a:r>
          </a:p>
        </p:txBody>
      </p:sp>
      <p:sp>
        <p:nvSpPr>
          <p:cNvPr id="4" name="Date Placeholder 3"/>
          <p:cNvSpPr>
            <a:spLocks noGrp="1"/>
          </p:cNvSpPr>
          <p:nvPr>
            <p:ph type="dt" sz="half" idx="10"/>
          </p:nvPr>
        </p:nvSpPr>
        <p:spPr/>
        <p:txBody>
          <a:bodyPr/>
          <a:lstStyle>
            <a:lvl1pPr>
              <a:defRPr/>
            </a:lvl1pPr>
          </a:lstStyle>
          <a:p>
            <a:pPr>
              <a:defRPr/>
            </a:pPr>
            <a:fld id="{830B69F6-B7AE-432D-A30E-216B839E2FDA}" type="datetimeFigureOut">
              <a:rPr lang="en-US"/>
              <a:pPr>
                <a:defRPr/>
              </a:pPr>
              <a:t>6/7/2017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D16B058-99DF-434D-B803-502282E5C3B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&amp; sửa kiểu tiêu đề</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Date Placeholder 3"/>
          <p:cNvSpPr>
            <a:spLocks noGrp="1"/>
          </p:cNvSpPr>
          <p:nvPr>
            <p:ph type="dt" sz="half" idx="10"/>
          </p:nvPr>
        </p:nvSpPr>
        <p:spPr/>
        <p:txBody>
          <a:bodyPr/>
          <a:lstStyle>
            <a:lvl1pPr>
              <a:defRPr/>
            </a:lvl1pPr>
          </a:lstStyle>
          <a:p>
            <a:pPr>
              <a:defRPr/>
            </a:pPr>
            <a:fld id="{F2E8374B-2174-4444-AE10-C391F2597F8E}" type="datetimeFigureOut">
              <a:rPr lang="en-US"/>
              <a:pPr>
                <a:defRPr/>
              </a:pPr>
              <a:t>6/7/2017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9B313B4-C65C-4C27-9322-545B349E066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&amp; sửa kiểu tiêu đề</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7" name="Date Placeholder 3"/>
          <p:cNvSpPr>
            <a:spLocks noGrp="1"/>
          </p:cNvSpPr>
          <p:nvPr>
            <p:ph type="dt" sz="half" idx="10"/>
          </p:nvPr>
        </p:nvSpPr>
        <p:spPr/>
        <p:txBody>
          <a:bodyPr/>
          <a:lstStyle>
            <a:lvl1pPr>
              <a:defRPr/>
            </a:lvl1pPr>
          </a:lstStyle>
          <a:p>
            <a:pPr>
              <a:defRPr/>
            </a:pPr>
            <a:fld id="{87A3C995-E678-4E08-BB59-D9F4C752EF4A}" type="datetimeFigureOut">
              <a:rPr lang="en-US"/>
              <a:pPr>
                <a:defRPr/>
              </a:pPr>
              <a:t>6/7/2017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0E487CF-9D23-4B63-8D3D-2EBC8D43879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vi-VN"/>
              <a:t>Bấm &amp; sửa kiểu tiêu đề</a:t>
            </a:r>
            <a:endParaRPr lang="en-US"/>
          </a:p>
        </p:txBody>
      </p:sp>
      <p:sp>
        <p:nvSpPr>
          <p:cNvPr id="3" name="Date Placeholder 3"/>
          <p:cNvSpPr>
            <a:spLocks noGrp="1"/>
          </p:cNvSpPr>
          <p:nvPr>
            <p:ph type="dt" sz="half" idx="10"/>
          </p:nvPr>
        </p:nvSpPr>
        <p:spPr/>
        <p:txBody>
          <a:bodyPr/>
          <a:lstStyle>
            <a:lvl1pPr>
              <a:defRPr/>
            </a:lvl1pPr>
          </a:lstStyle>
          <a:p>
            <a:pPr>
              <a:defRPr/>
            </a:pPr>
            <a:fld id="{7616D663-D67E-4FD3-9EFE-17DA0845FFCF}" type="datetimeFigureOut">
              <a:rPr lang="en-US"/>
              <a:pPr>
                <a:defRPr/>
              </a:pPr>
              <a:t>6/7/2017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8186323-5262-41DD-939D-A1CBC54734D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CC554C5-34DE-4F14-ABAB-5083210A6F3B}" type="datetimeFigureOut">
              <a:rPr lang="en-US"/>
              <a:pPr>
                <a:defRPr/>
              </a:pPr>
              <a:t>6/7/2017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1E2FF48-C083-47A8-A863-703C25FA42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vi-VN"/>
              <a:t>Bấm &amp; sửa kiểu tiêu đề</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Date Placeholder 3"/>
          <p:cNvSpPr>
            <a:spLocks noGrp="1"/>
          </p:cNvSpPr>
          <p:nvPr>
            <p:ph type="dt" sz="half" idx="10"/>
          </p:nvPr>
        </p:nvSpPr>
        <p:spPr/>
        <p:txBody>
          <a:bodyPr/>
          <a:lstStyle>
            <a:lvl1pPr>
              <a:defRPr/>
            </a:lvl1pPr>
          </a:lstStyle>
          <a:p>
            <a:pPr>
              <a:defRPr/>
            </a:pPr>
            <a:fld id="{6F266D23-3F3D-4179-9695-CA0CCB714B89}" type="datetimeFigureOut">
              <a:rPr lang="en-US"/>
              <a:pPr>
                <a:defRPr/>
              </a:pPr>
              <a:t>6/7/2017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FBA9C69-D932-458F-84C0-3F60E3DA1EE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vi-VN"/>
              <a:t>Bấm &amp; sửa kiểu tiêu đề</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vi-VN" noProof="0"/>
              <a:t>Bấm biểu tượng để thêm hình ảnh</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Date Placeholder 3"/>
          <p:cNvSpPr>
            <a:spLocks noGrp="1"/>
          </p:cNvSpPr>
          <p:nvPr>
            <p:ph type="dt" sz="half" idx="10"/>
          </p:nvPr>
        </p:nvSpPr>
        <p:spPr/>
        <p:txBody>
          <a:bodyPr/>
          <a:lstStyle>
            <a:lvl1pPr>
              <a:defRPr/>
            </a:lvl1pPr>
          </a:lstStyle>
          <a:p>
            <a:pPr>
              <a:defRPr/>
            </a:pPr>
            <a:fld id="{2B893B6B-57DB-4729-919C-29BBC127E662}" type="datetimeFigureOut">
              <a:rPr lang="en-US"/>
              <a:pPr>
                <a:defRPr/>
              </a:pPr>
              <a:t>6/7/2017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5C608B7-5F74-4D5A-9B04-2DC85F3D877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274320" y="274320"/>
            <a:ext cx="8595360" cy="6309360"/>
          </a:xfrm>
          <a:prstGeom prst="rect">
            <a:avLst/>
          </a:prstGeom>
          <a:solidFill>
            <a:schemeClr val="tx1">
              <a:lumMod val="85000"/>
              <a:lumOff val="15000"/>
            </a:schemeClr>
          </a:solidFill>
          <a:ln w="50800">
            <a:solidFill>
              <a:srgbClr val="946933"/>
            </a:solidFill>
            <a:miter lim="800000"/>
          </a:ln>
          <a:effectLst>
            <a:innerShdw blurRad="381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ounded Rectangle 7"/>
          <p:cNvSpPr/>
          <p:nvPr/>
        </p:nvSpPr>
        <p:spPr>
          <a:xfrm>
            <a:off x="152400" y="253378"/>
            <a:ext cx="8839200" cy="6351244"/>
          </a:xfrm>
          <a:prstGeom prst="roundRect">
            <a:avLst>
              <a:gd name="adj" fmla="val 50000"/>
            </a:avLst>
          </a:prstGeom>
          <a:gradFill>
            <a:gsLst>
              <a:gs pos="100000">
                <a:schemeClr val="tx1">
                  <a:alpha val="0"/>
                </a:schemeClr>
              </a:gs>
              <a:gs pos="0">
                <a:schemeClr val="tx1">
                  <a:lumMod val="65000"/>
                  <a:lumOff val="35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vi-VN"/>
              <a:t>Bấm &amp; sửa kiểu tiêu đề</a:t>
            </a:r>
            <a:endParaRPr lang="en-US"/>
          </a:p>
        </p:txBody>
      </p:sp>
      <p:sp>
        <p:nvSpPr>
          <p:cNvPr id="103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6CBC69D-0093-4D89-9003-0C7FB4D386E5}" type="datetimeFigureOut">
              <a:rPr lang="en-US"/>
              <a:pPr>
                <a:defRPr/>
              </a:pPr>
              <a:t>6/7/2017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CF37A41-C0C2-4E31-AD8F-112E9EADFBF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4800" y="304800"/>
            <a:ext cx="8495714" cy="6248400"/>
          </a:xfrm>
          <a:prstGeom prst="rect">
            <a:avLst/>
          </a:prstGeom>
        </p:spPr>
      </p:pic>
      <p:sp>
        <p:nvSpPr>
          <p:cNvPr id="4" name="Rectangle 1"/>
          <p:cNvSpPr>
            <a:spLocks noChangeArrowheads="1"/>
          </p:cNvSpPr>
          <p:nvPr/>
        </p:nvSpPr>
        <p:spPr bwMode="auto">
          <a:xfrm>
            <a:off x="6956134" y="2556173"/>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p:cNvSpPr txBox="1"/>
          <p:nvPr/>
        </p:nvSpPr>
        <p:spPr>
          <a:xfrm>
            <a:off x="647700" y="1335062"/>
            <a:ext cx="7809914" cy="2015936"/>
          </a:xfrm>
          <a:prstGeom prst="rect">
            <a:avLst/>
          </a:prstGeom>
          <a:noFill/>
        </p:spPr>
        <p:txBody>
          <a:bodyPr wrap="square" rtlCol="0">
            <a:spAutoFit/>
          </a:bodyPr>
          <a:lstStyle/>
          <a:p>
            <a:pPr algn="ctr"/>
            <a:r>
              <a:rPr lang="en-US" sz="2500" b="1" dirty="0">
                <a:solidFill>
                  <a:schemeClr val="bg1"/>
                </a:solidFill>
                <a:latin typeface="Arial" panose="020B0604020202020204" pitchFamily="34" charset="0"/>
              </a:rPr>
              <a:t>XÂY DỰNG HỆ THỐNG QUYẾT ĐỊNH CHÍNH SÁCH ĐIỀU KHIỂN TRUY CẬP DỰA TRÊN THUỘC TÍNH BẢO VỆ TÍNH RIÊNG T</a:t>
            </a:r>
            <a:r>
              <a:rPr lang="vi-VN" sz="2500" b="1" dirty="0">
                <a:solidFill>
                  <a:schemeClr val="bg1"/>
                </a:solidFill>
                <a:latin typeface="Arial" panose="020B0604020202020204" pitchFamily="34" charset="0"/>
              </a:rPr>
              <a:t>Ư</a:t>
            </a:r>
            <a:r>
              <a:rPr lang="en-US" sz="2500" b="1" dirty="0">
                <a:solidFill>
                  <a:schemeClr val="bg1"/>
                </a:solidFill>
                <a:latin typeface="Arial" panose="020B0604020202020204" pitchFamily="34" charset="0"/>
              </a:rPr>
              <a:t> CHO DỮ LIỆU </a:t>
            </a:r>
          </a:p>
          <a:p>
            <a:pPr algn="ctr"/>
            <a:r>
              <a:rPr lang="en-US" sz="2500" b="1" dirty="0">
                <a:solidFill>
                  <a:schemeClr val="bg1"/>
                </a:solidFill>
                <a:latin typeface="Arial" panose="020B0604020202020204" pitchFamily="34" charset="0"/>
              </a:rPr>
              <a:t>NoSQL DOCUMENT STORE</a:t>
            </a:r>
            <a:endParaRPr lang="vi-VN" sz="2500" dirty="0">
              <a:solidFill>
                <a:schemeClr val="bg1"/>
              </a:solidFill>
            </a:endParaRPr>
          </a:p>
          <a:p>
            <a:pPr algn="ctr"/>
            <a:endParaRPr lang="en-US" sz="2500" dirty="0">
              <a:latin typeface="Arial" panose="020B0604020202020204" pitchFamily="34" charset="0"/>
            </a:endParaRPr>
          </a:p>
        </p:txBody>
      </p:sp>
      <p:pic>
        <p:nvPicPr>
          <p:cNvPr id="19" name="Picture 18"/>
          <p:cNvPicPr>
            <a:picLocks noChangeAspect="1"/>
          </p:cNvPicPr>
          <p:nvPr/>
        </p:nvPicPr>
        <p:blipFill>
          <a:blip r:embed="rId3"/>
          <a:stretch>
            <a:fillRect/>
          </a:stretch>
        </p:blipFill>
        <p:spPr>
          <a:xfrm>
            <a:off x="304800" y="4059211"/>
            <a:ext cx="6400800" cy="2493989"/>
          </a:xfrm>
          <a:prstGeom prst="rect">
            <a:avLst/>
          </a:prstGeom>
        </p:spPr>
      </p:pic>
      <p:sp>
        <p:nvSpPr>
          <p:cNvPr id="21" name="TextBox 20"/>
          <p:cNvSpPr txBox="1"/>
          <p:nvPr/>
        </p:nvSpPr>
        <p:spPr>
          <a:xfrm>
            <a:off x="647700" y="4495800"/>
            <a:ext cx="5676900" cy="1754326"/>
          </a:xfrm>
          <a:prstGeom prst="rect">
            <a:avLst/>
          </a:prstGeom>
          <a:noFill/>
        </p:spPr>
        <p:txBody>
          <a:bodyPr wrap="square" rtlCol="0">
            <a:spAutoFit/>
          </a:bodyPr>
          <a:lstStyle/>
          <a:p>
            <a:r>
              <a:rPr lang="en-US" dirty="0" err="1">
                <a:latin typeface="Arial" panose="020B0604020202020204" pitchFamily="34" charset="0"/>
              </a:rPr>
              <a:t>Giảng</a:t>
            </a:r>
            <a:r>
              <a:rPr lang="en-US" dirty="0">
                <a:latin typeface="Arial" panose="020B0604020202020204" pitchFamily="34" charset="0"/>
              </a:rPr>
              <a:t> </a:t>
            </a:r>
            <a:r>
              <a:rPr lang="en-US" dirty="0" err="1">
                <a:latin typeface="Arial" panose="020B0604020202020204" pitchFamily="34" charset="0"/>
              </a:rPr>
              <a:t>viên</a:t>
            </a:r>
            <a:r>
              <a:rPr lang="en-US" dirty="0">
                <a:latin typeface="Arial" panose="020B0604020202020204" pitchFamily="34" charset="0"/>
              </a:rPr>
              <a:t> h</a:t>
            </a:r>
            <a:r>
              <a:rPr lang="vi-VN" dirty="0">
                <a:latin typeface="Arial" panose="020B0604020202020204" pitchFamily="34" charset="0"/>
              </a:rPr>
              <a:t>ư</a:t>
            </a:r>
            <a:r>
              <a:rPr lang="en-US" dirty="0" err="1">
                <a:latin typeface="Arial" panose="020B0604020202020204" pitchFamily="34" charset="0"/>
              </a:rPr>
              <a:t>ớng</a:t>
            </a:r>
            <a:r>
              <a:rPr lang="en-US" dirty="0">
                <a:latin typeface="Arial" panose="020B0604020202020204" pitchFamily="34" charset="0"/>
              </a:rPr>
              <a:t> </a:t>
            </a:r>
            <a:r>
              <a:rPr lang="en-US" dirty="0" err="1">
                <a:latin typeface="Arial" panose="020B0604020202020204" pitchFamily="34" charset="0"/>
              </a:rPr>
              <a:t>dẫn</a:t>
            </a:r>
            <a:r>
              <a:rPr lang="en-US" dirty="0">
                <a:latin typeface="Arial" panose="020B0604020202020204" pitchFamily="34" charset="0"/>
              </a:rPr>
              <a:t>:  TS. </a:t>
            </a:r>
            <a:r>
              <a:rPr lang="en-US" dirty="0" err="1">
                <a:latin typeface="Arial" panose="020B0604020202020204" pitchFamily="34" charset="0"/>
              </a:rPr>
              <a:t>Tr</a:t>
            </a:r>
            <a:r>
              <a:rPr lang="vi-VN" dirty="0">
                <a:latin typeface="Arial" panose="020B0604020202020204" pitchFamily="34" charset="0"/>
              </a:rPr>
              <a:t>ư</a:t>
            </a:r>
            <a:r>
              <a:rPr lang="en-US" dirty="0" err="1">
                <a:latin typeface="Arial" panose="020B0604020202020204" pitchFamily="34" charset="0"/>
              </a:rPr>
              <a:t>ơng</a:t>
            </a:r>
            <a:r>
              <a:rPr lang="en-US" dirty="0">
                <a:latin typeface="Arial" panose="020B0604020202020204" pitchFamily="34" charset="0"/>
              </a:rPr>
              <a:t> </a:t>
            </a:r>
            <a:r>
              <a:rPr lang="en-US" dirty="0" err="1">
                <a:latin typeface="Arial" panose="020B0604020202020204" pitchFamily="34" charset="0"/>
              </a:rPr>
              <a:t>Tuấn</a:t>
            </a:r>
            <a:r>
              <a:rPr lang="en-US" dirty="0">
                <a:latin typeface="Arial" panose="020B0604020202020204" pitchFamily="34" charset="0"/>
              </a:rPr>
              <a:t> Anh</a:t>
            </a:r>
          </a:p>
          <a:p>
            <a:r>
              <a:rPr lang="en-US" dirty="0">
                <a:latin typeface="Arial" panose="020B0604020202020204" pitchFamily="34" charset="0"/>
              </a:rPr>
              <a:t>                                       </a:t>
            </a:r>
            <a:r>
              <a:rPr lang="en-US" dirty="0" err="1">
                <a:latin typeface="Arial" panose="020B0604020202020204" pitchFamily="34" charset="0"/>
              </a:rPr>
              <a:t>ThS</a:t>
            </a:r>
            <a:r>
              <a:rPr lang="en-US" dirty="0">
                <a:latin typeface="Arial" panose="020B0604020202020204" pitchFamily="34" charset="0"/>
              </a:rPr>
              <a:t>. </a:t>
            </a:r>
            <a:r>
              <a:rPr lang="en-US" dirty="0" err="1">
                <a:latin typeface="Arial" panose="020B0604020202020204" pitchFamily="34" charset="0"/>
              </a:rPr>
              <a:t>Trần</a:t>
            </a:r>
            <a:r>
              <a:rPr lang="en-US" dirty="0">
                <a:latin typeface="Arial" panose="020B0604020202020204" pitchFamily="34" charset="0"/>
              </a:rPr>
              <a:t> </a:t>
            </a:r>
            <a:r>
              <a:rPr lang="en-US" dirty="0" err="1">
                <a:latin typeface="Arial" panose="020B0604020202020204" pitchFamily="34" charset="0"/>
              </a:rPr>
              <a:t>Thị</a:t>
            </a:r>
            <a:r>
              <a:rPr lang="en-US" dirty="0">
                <a:latin typeface="Arial" panose="020B0604020202020204" pitchFamily="34" charset="0"/>
              </a:rPr>
              <a:t> </a:t>
            </a:r>
            <a:r>
              <a:rPr lang="en-US" dirty="0" err="1">
                <a:latin typeface="Arial" panose="020B0604020202020204" pitchFamily="34" charset="0"/>
              </a:rPr>
              <a:t>Quế</a:t>
            </a:r>
            <a:r>
              <a:rPr lang="en-US" dirty="0">
                <a:latin typeface="Arial" panose="020B0604020202020204" pitchFamily="34" charset="0"/>
              </a:rPr>
              <a:t> </a:t>
            </a:r>
            <a:r>
              <a:rPr lang="en-US" dirty="0" err="1">
                <a:latin typeface="Arial" panose="020B0604020202020204" pitchFamily="34" charset="0"/>
              </a:rPr>
              <a:t>Nguyệt</a:t>
            </a:r>
            <a:endParaRPr lang="en-US" dirty="0">
              <a:latin typeface="Arial" panose="020B0604020202020204" pitchFamily="34" charset="0"/>
            </a:endParaRPr>
          </a:p>
          <a:p>
            <a:endParaRPr lang="en-US" dirty="0"/>
          </a:p>
          <a:p>
            <a:r>
              <a:rPr lang="en-US" dirty="0" err="1">
                <a:latin typeface="Arial" panose="020B0604020202020204" pitchFamily="34" charset="0"/>
              </a:rPr>
              <a:t>Giảng</a:t>
            </a:r>
            <a:r>
              <a:rPr lang="en-US" dirty="0">
                <a:latin typeface="Arial" panose="020B0604020202020204" pitchFamily="34" charset="0"/>
              </a:rPr>
              <a:t> </a:t>
            </a:r>
            <a:r>
              <a:rPr lang="en-US" dirty="0" err="1">
                <a:latin typeface="Arial" panose="020B0604020202020204" pitchFamily="34" charset="0"/>
              </a:rPr>
              <a:t>viên</a:t>
            </a:r>
            <a:r>
              <a:rPr lang="en-US" dirty="0">
                <a:latin typeface="Arial" panose="020B0604020202020204" pitchFamily="34" charset="0"/>
              </a:rPr>
              <a:t> </a:t>
            </a:r>
            <a:r>
              <a:rPr lang="en-US" dirty="0" err="1">
                <a:latin typeface="Arial" panose="020B0604020202020204" pitchFamily="34" charset="0"/>
              </a:rPr>
              <a:t>phản</a:t>
            </a:r>
            <a:r>
              <a:rPr lang="en-US" dirty="0">
                <a:latin typeface="Arial" panose="020B0604020202020204" pitchFamily="34" charset="0"/>
              </a:rPr>
              <a:t> </a:t>
            </a:r>
            <a:r>
              <a:rPr lang="en-US" dirty="0" err="1">
                <a:latin typeface="Arial" panose="020B0604020202020204" pitchFamily="34" charset="0"/>
              </a:rPr>
              <a:t>biện</a:t>
            </a:r>
            <a:r>
              <a:rPr lang="en-US" dirty="0">
                <a:latin typeface="Arial" panose="020B0604020202020204" pitchFamily="34" charset="0"/>
              </a:rPr>
              <a:t>:    </a:t>
            </a:r>
            <a:r>
              <a:rPr lang="en-US" dirty="0" err="1">
                <a:latin typeface="Arial" panose="020B0604020202020204" pitchFamily="34" charset="0"/>
              </a:rPr>
              <a:t>ThS</a:t>
            </a:r>
            <a:r>
              <a:rPr lang="en-US" dirty="0">
                <a:latin typeface="Arial" panose="020B0604020202020204" pitchFamily="34" charset="0"/>
              </a:rPr>
              <a:t>. Lê </a:t>
            </a:r>
            <a:r>
              <a:rPr lang="en-US" dirty="0" err="1">
                <a:latin typeface="Arial" panose="020B0604020202020204" pitchFamily="34" charset="0"/>
              </a:rPr>
              <a:t>Thị</a:t>
            </a:r>
            <a:r>
              <a:rPr lang="en-US" dirty="0">
                <a:latin typeface="Arial" panose="020B0604020202020204" pitchFamily="34" charset="0"/>
              </a:rPr>
              <a:t> Kim </a:t>
            </a:r>
            <a:r>
              <a:rPr lang="en-US" dirty="0" err="1">
                <a:latin typeface="Arial" panose="020B0604020202020204" pitchFamily="34" charset="0"/>
              </a:rPr>
              <a:t>Tuyến</a:t>
            </a:r>
            <a:endParaRPr lang="en-US" dirty="0">
              <a:latin typeface="Arial" panose="020B0604020202020204" pitchFamily="34" charset="0"/>
            </a:endParaRPr>
          </a:p>
          <a:p>
            <a:endParaRPr lang="en-US" dirty="0">
              <a:latin typeface="Arial" panose="020B0604020202020204" pitchFamily="34" charset="0"/>
            </a:endParaRPr>
          </a:p>
          <a:p>
            <a:r>
              <a:rPr lang="en-US" dirty="0" err="1">
                <a:latin typeface="Arial" panose="020B0604020202020204" pitchFamily="34" charset="0"/>
              </a:rPr>
              <a:t>Sinh</a:t>
            </a:r>
            <a:r>
              <a:rPr lang="en-US" dirty="0">
                <a:latin typeface="Arial" panose="020B0604020202020204" pitchFamily="34" charset="0"/>
              </a:rPr>
              <a:t> </a:t>
            </a:r>
            <a:r>
              <a:rPr lang="en-US" dirty="0" err="1">
                <a:latin typeface="Arial" panose="020B0604020202020204" pitchFamily="34" charset="0"/>
              </a:rPr>
              <a:t>viên</a:t>
            </a:r>
            <a:r>
              <a:rPr lang="en-US" dirty="0">
                <a:latin typeface="Arial" panose="020B0604020202020204" pitchFamily="34" charset="0"/>
              </a:rPr>
              <a:t> </a:t>
            </a:r>
            <a:r>
              <a:rPr lang="en-US" dirty="0" err="1">
                <a:latin typeface="Arial" panose="020B0604020202020204" pitchFamily="34" charset="0"/>
              </a:rPr>
              <a:t>thực</a:t>
            </a:r>
            <a:r>
              <a:rPr lang="en-US" dirty="0">
                <a:latin typeface="Arial" panose="020B0604020202020204" pitchFamily="34" charset="0"/>
              </a:rPr>
              <a:t> </a:t>
            </a:r>
            <a:r>
              <a:rPr lang="en-US" dirty="0" err="1">
                <a:latin typeface="Arial" panose="020B0604020202020204" pitchFamily="34" charset="0"/>
              </a:rPr>
              <a:t>hiện</a:t>
            </a:r>
            <a:r>
              <a:rPr lang="en-US" dirty="0">
                <a:latin typeface="Arial" panose="020B0604020202020204" pitchFamily="34" charset="0"/>
              </a:rPr>
              <a:t>:        L</a:t>
            </a:r>
            <a:r>
              <a:rPr lang="vi-VN" dirty="0">
                <a:latin typeface="Arial" panose="020B0604020202020204" pitchFamily="34" charset="0"/>
              </a:rPr>
              <a:t>ư</a:t>
            </a:r>
            <a:r>
              <a:rPr lang="en-US" dirty="0" err="1">
                <a:latin typeface="Arial" panose="020B0604020202020204" pitchFamily="34" charset="0"/>
              </a:rPr>
              <a:t>ơng</a:t>
            </a:r>
            <a:r>
              <a:rPr lang="en-US" dirty="0">
                <a:latin typeface="Arial" panose="020B0604020202020204" pitchFamily="34" charset="0"/>
              </a:rPr>
              <a:t> </a:t>
            </a:r>
            <a:r>
              <a:rPr lang="en-US" dirty="0" err="1">
                <a:latin typeface="Arial" panose="020B0604020202020204" pitchFamily="34" charset="0"/>
              </a:rPr>
              <a:t>Vạn</a:t>
            </a:r>
            <a:r>
              <a:rPr lang="en-US" dirty="0">
                <a:latin typeface="Arial" panose="020B0604020202020204" pitchFamily="34" charset="0"/>
              </a:rPr>
              <a:t> </a:t>
            </a:r>
            <a:r>
              <a:rPr lang="en-US" dirty="0" err="1">
                <a:latin typeface="Arial" panose="020B0604020202020204" pitchFamily="34" charset="0"/>
              </a:rPr>
              <a:t>Huy</a:t>
            </a:r>
            <a:endParaRPr lang="en-US" dirty="0">
              <a:latin typeface="Arial" panose="020B0604020202020204" pitchFamily="34" charset="0"/>
            </a:endParaRPr>
          </a:p>
        </p:txBody>
      </p:sp>
    </p:spTree>
    <p:extLst>
      <p:ext uri="{BB962C8B-B14F-4D97-AF65-F5344CB8AC3E}">
        <p14:creationId xmlns:p14="http://schemas.microsoft.com/office/powerpoint/2010/main" val="362576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304800"/>
            <a:ext cx="8495714" cy="6248400"/>
          </a:xfrm>
          <a:prstGeom prst="rect">
            <a:avLst/>
          </a:prstGeom>
        </p:spPr>
      </p:pic>
      <p:sp>
        <p:nvSpPr>
          <p:cNvPr id="5"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3. ATTRIBUTE-BASED POLICY</a:t>
            </a:r>
          </a:p>
        </p:txBody>
      </p:sp>
      <p:sp>
        <p:nvSpPr>
          <p:cNvPr id="14" name="TextBox 13"/>
          <p:cNvSpPr txBox="1"/>
          <p:nvPr/>
        </p:nvSpPr>
        <p:spPr>
          <a:xfrm>
            <a:off x="933157" y="1143000"/>
            <a:ext cx="7239000" cy="400110"/>
          </a:xfrm>
          <a:prstGeom prst="rect">
            <a:avLst/>
          </a:prstGeom>
          <a:noFill/>
        </p:spPr>
        <p:txBody>
          <a:bodyPr wrap="square" rtlCol="0">
            <a:spAutoFit/>
          </a:bodyPr>
          <a:lstStyle/>
          <a:p>
            <a:pPr marL="342900" indent="-342900">
              <a:buFontTx/>
              <a:buChar char="-"/>
            </a:pPr>
            <a:r>
              <a:rPr lang="en-US" sz="2000" dirty="0">
                <a:solidFill>
                  <a:schemeClr val="bg1"/>
                </a:solidFill>
                <a:latin typeface="Arial" panose="020B0604020202020204" pitchFamily="34" charset="0"/>
              </a:rPr>
              <a:t>Attribute-Based Privacy Policy</a:t>
            </a:r>
          </a:p>
        </p:txBody>
      </p:sp>
      <p:pic>
        <p:nvPicPr>
          <p:cNvPr id="2" name="Picture 1"/>
          <p:cNvPicPr>
            <a:picLocks noChangeAspect="1"/>
          </p:cNvPicPr>
          <p:nvPr/>
        </p:nvPicPr>
        <p:blipFill>
          <a:blip r:embed="rId3"/>
          <a:stretch>
            <a:fillRect/>
          </a:stretch>
        </p:blipFill>
        <p:spPr>
          <a:xfrm>
            <a:off x="1219200" y="1665853"/>
            <a:ext cx="5962650" cy="4286250"/>
          </a:xfrm>
          <a:prstGeom prst="rect">
            <a:avLst/>
          </a:prstGeom>
        </p:spPr>
      </p:pic>
      <p:sp>
        <p:nvSpPr>
          <p:cNvPr id="7" name="Rectangle 6"/>
          <p:cNvSpPr/>
          <p:nvPr/>
        </p:nvSpPr>
        <p:spPr>
          <a:xfrm>
            <a:off x="2819377" y="6060574"/>
            <a:ext cx="2762295" cy="369332"/>
          </a:xfrm>
          <a:prstGeom prst="rect">
            <a:avLst/>
          </a:prstGeom>
        </p:spPr>
        <p:txBody>
          <a:bodyPr wrap="none">
            <a:spAutoFit/>
          </a:bodyPr>
          <a:lstStyle/>
          <a:p>
            <a:r>
              <a:rPr lang="en-US" dirty="0">
                <a:solidFill>
                  <a:schemeClr val="bg1"/>
                </a:solidFill>
                <a:latin typeface="Arial" panose="020B0604020202020204" pitchFamily="34" charset="0"/>
              </a:rPr>
              <a:t>Privacy Domain Example</a:t>
            </a:r>
          </a:p>
        </p:txBody>
      </p:sp>
    </p:spTree>
    <p:extLst>
      <p:ext uri="{BB962C8B-B14F-4D97-AF65-F5344CB8AC3E}">
        <p14:creationId xmlns:p14="http://schemas.microsoft.com/office/powerpoint/2010/main" val="3799142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304800"/>
            <a:ext cx="8495714" cy="6248400"/>
          </a:xfrm>
          <a:prstGeom prst="rect">
            <a:avLst/>
          </a:prstGeom>
        </p:spPr>
      </p:pic>
      <p:sp>
        <p:nvSpPr>
          <p:cNvPr id="5"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3. ATTRIBUTE-BASED POLICY</a:t>
            </a:r>
          </a:p>
        </p:txBody>
      </p:sp>
      <p:sp>
        <p:nvSpPr>
          <p:cNvPr id="14" name="TextBox 13"/>
          <p:cNvSpPr txBox="1"/>
          <p:nvPr/>
        </p:nvSpPr>
        <p:spPr>
          <a:xfrm>
            <a:off x="933157" y="1143000"/>
            <a:ext cx="7239000" cy="400110"/>
          </a:xfrm>
          <a:prstGeom prst="rect">
            <a:avLst/>
          </a:prstGeom>
          <a:noFill/>
        </p:spPr>
        <p:txBody>
          <a:bodyPr wrap="square" rtlCol="0">
            <a:spAutoFit/>
          </a:bodyPr>
          <a:lstStyle/>
          <a:p>
            <a:pPr marL="342900" indent="-342900">
              <a:buFontTx/>
              <a:buChar char="-"/>
            </a:pPr>
            <a:r>
              <a:rPr lang="en-US" sz="2000" dirty="0">
                <a:solidFill>
                  <a:schemeClr val="bg1"/>
                </a:solidFill>
                <a:latin typeface="Arial" panose="020B0604020202020204" pitchFamily="34" charset="0"/>
              </a:rPr>
              <a:t>Attribute-Based Privacy Policy</a:t>
            </a:r>
          </a:p>
        </p:txBody>
      </p:sp>
      <p:sp>
        <p:nvSpPr>
          <p:cNvPr id="7" name="Rectangle 6"/>
          <p:cNvSpPr/>
          <p:nvPr/>
        </p:nvSpPr>
        <p:spPr>
          <a:xfrm>
            <a:off x="1759183" y="4977824"/>
            <a:ext cx="6412974" cy="369332"/>
          </a:xfrm>
          <a:prstGeom prst="rect">
            <a:avLst/>
          </a:prstGeom>
        </p:spPr>
        <p:txBody>
          <a:bodyPr wrap="none">
            <a:spAutoFit/>
          </a:bodyPr>
          <a:lstStyle/>
          <a:p>
            <a:r>
              <a:rPr lang="en-US" dirty="0">
                <a:solidFill>
                  <a:schemeClr val="bg1"/>
                </a:solidFill>
                <a:latin typeface="Arial" panose="020B0604020202020204" pitchFamily="34" charset="0"/>
              </a:rPr>
              <a:t>Difference between rules in access control and privacy policy</a:t>
            </a:r>
          </a:p>
        </p:txBody>
      </p:sp>
      <p:pic>
        <p:nvPicPr>
          <p:cNvPr id="3" name="Picture 2"/>
          <p:cNvPicPr>
            <a:picLocks noChangeAspect="1"/>
          </p:cNvPicPr>
          <p:nvPr/>
        </p:nvPicPr>
        <p:blipFill>
          <a:blip r:embed="rId3"/>
          <a:stretch>
            <a:fillRect/>
          </a:stretch>
        </p:blipFill>
        <p:spPr>
          <a:xfrm>
            <a:off x="471055" y="2438400"/>
            <a:ext cx="2967258" cy="1828800"/>
          </a:xfrm>
          <a:prstGeom prst="rect">
            <a:avLst/>
          </a:prstGeom>
        </p:spPr>
      </p:pic>
      <p:sp>
        <p:nvSpPr>
          <p:cNvPr id="9" name="Arrow: Right 8"/>
          <p:cNvSpPr/>
          <p:nvPr/>
        </p:nvSpPr>
        <p:spPr>
          <a:xfrm>
            <a:off x="3657600" y="32766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4572000" y="2253735"/>
            <a:ext cx="4222821" cy="2107886"/>
          </a:xfrm>
          <a:prstGeom prst="rect">
            <a:avLst/>
          </a:prstGeom>
        </p:spPr>
      </p:pic>
    </p:spTree>
    <p:extLst>
      <p:ext uri="{BB962C8B-B14F-4D97-AF65-F5344CB8AC3E}">
        <p14:creationId xmlns:p14="http://schemas.microsoft.com/office/powerpoint/2010/main" val="1829124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304800"/>
            <a:ext cx="8495714" cy="6248400"/>
          </a:xfrm>
          <a:prstGeom prst="rect">
            <a:avLst/>
          </a:prstGeom>
        </p:spPr>
      </p:pic>
      <p:sp>
        <p:nvSpPr>
          <p:cNvPr id="5"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3. ATTRIBUTE-BASED POLICY</a:t>
            </a:r>
          </a:p>
        </p:txBody>
      </p:sp>
      <p:sp>
        <p:nvSpPr>
          <p:cNvPr id="14" name="TextBox 13"/>
          <p:cNvSpPr txBox="1"/>
          <p:nvPr/>
        </p:nvSpPr>
        <p:spPr>
          <a:xfrm>
            <a:off x="933157" y="1143000"/>
            <a:ext cx="7239000" cy="400110"/>
          </a:xfrm>
          <a:prstGeom prst="rect">
            <a:avLst/>
          </a:prstGeom>
          <a:noFill/>
        </p:spPr>
        <p:txBody>
          <a:bodyPr wrap="square" rtlCol="0">
            <a:spAutoFit/>
          </a:bodyPr>
          <a:lstStyle/>
          <a:p>
            <a:pPr marL="342900" indent="-342900">
              <a:buFontTx/>
              <a:buChar char="-"/>
            </a:pPr>
            <a:r>
              <a:rPr lang="en-US" sz="2000" dirty="0">
                <a:solidFill>
                  <a:schemeClr val="bg1"/>
                </a:solidFill>
                <a:latin typeface="Arial" panose="020B0604020202020204" pitchFamily="34" charset="0"/>
              </a:rPr>
              <a:t>Attribute-Based Privacy Policy</a:t>
            </a:r>
          </a:p>
        </p:txBody>
      </p:sp>
      <p:sp>
        <p:nvSpPr>
          <p:cNvPr id="7" name="Rectangle 6"/>
          <p:cNvSpPr/>
          <p:nvPr/>
        </p:nvSpPr>
        <p:spPr>
          <a:xfrm>
            <a:off x="572782" y="4368225"/>
            <a:ext cx="3129255" cy="584775"/>
          </a:xfrm>
          <a:prstGeom prst="rect">
            <a:avLst/>
          </a:prstGeom>
        </p:spPr>
        <p:txBody>
          <a:bodyPr wrap="none">
            <a:spAutoFit/>
          </a:bodyPr>
          <a:lstStyle/>
          <a:p>
            <a:pPr algn="ctr"/>
            <a:r>
              <a:rPr lang="en-US" sz="1600" dirty="0">
                <a:solidFill>
                  <a:schemeClr val="bg1"/>
                </a:solidFill>
                <a:latin typeface="Arial" panose="020B0604020202020204" pitchFamily="34" charset="0"/>
              </a:rPr>
              <a:t>A document contains an array of</a:t>
            </a:r>
          </a:p>
          <a:p>
            <a:pPr algn="ctr"/>
            <a:r>
              <a:rPr lang="en-US" sz="1600" dirty="0">
                <a:solidFill>
                  <a:schemeClr val="bg1"/>
                </a:solidFill>
                <a:latin typeface="Arial" panose="020B0604020202020204" pitchFamily="34" charset="0"/>
              </a:rPr>
              <a:t> embedded documents</a:t>
            </a:r>
          </a:p>
        </p:txBody>
      </p:sp>
      <p:pic>
        <p:nvPicPr>
          <p:cNvPr id="2" name="Picture 1"/>
          <p:cNvPicPr>
            <a:picLocks noChangeAspect="1"/>
          </p:cNvPicPr>
          <p:nvPr/>
        </p:nvPicPr>
        <p:blipFill>
          <a:blip r:embed="rId3"/>
          <a:stretch>
            <a:fillRect/>
          </a:stretch>
        </p:blipFill>
        <p:spPr>
          <a:xfrm>
            <a:off x="609600" y="1734078"/>
            <a:ext cx="3380509" cy="2456922"/>
          </a:xfrm>
          <a:prstGeom prst="rect">
            <a:avLst/>
          </a:prstGeom>
        </p:spPr>
      </p:pic>
      <p:pic>
        <p:nvPicPr>
          <p:cNvPr id="6" name="Picture 5"/>
          <p:cNvPicPr>
            <a:picLocks noChangeAspect="1"/>
          </p:cNvPicPr>
          <p:nvPr/>
        </p:nvPicPr>
        <p:blipFill>
          <a:blip r:embed="rId4"/>
          <a:stretch>
            <a:fillRect/>
          </a:stretch>
        </p:blipFill>
        <p:spPr>
          <a:xfrm>
            <a:off x="4346336" y="1700477"/>
            <a:ext cx="4347391" cy="3023923"/>
          </a:xfrm>
          <a:prstGeom prst="rect">
            <a:avLst/>
          </a:prstGeom>
        </p:spPr>
      </p:pic>
      <p:sp>
        <p:nvSpPr>
          <p:cNvPr id="11" name="Rectangle 10"/>
          <p:cNvSpPr/>
          <p:nvPr/>
        </p:nvSpPr>
        <p:spPr>
          <a:xfrm>
            <a:off x="4398367" y="4817536"/>
            <a:ext cx="4243341" cy="338554"/>
          </a:xfrm>
          <a:prstGeom prst="rect">
            <a:avLst/>
          </a:prstGeom>
        </p:spPr>
        <p:txBody>
          <a:bodyPr wrap="none">
            <a:spAutoFit/>
          </a:bodyPr>
          <a:lstStyle/>
          <a:p>
            <a:pPr algn="ctr"/>
            <a:r>
              <a:rPr lang="en-US" sz="1600" dirty="0">
                <a:solidFill>
                  <a:schemeClr val="bg1"/>
                </a:solidFill>
                <a:latin typeface="Arial" panose="020B0604020202020204" pitchFamily="34" charset="0"/>
              </a:rPr>
              <a:t>A privacy policy contains ID of another policy</a:t>
            </a:r>
          </a:p>
        </p:txBody>
      </p:sp>
      <p:pic>
        <p:nvPicPr>
          <p:cNvPr id="8" name="Picture 7"/>
          <p:cNvPicPr>
            <a:picLocks noChangeAspect="1"/>
          </p:cNvPicPr>
          <p:nvPr/>
        </p:nvPicPr>
        <p:blipFill>
          <a:blip r:embed="rId5"/>
          <a:stretch>
            <a:fillRect/>
          </a:stretch>
        </p:blipFill>
        <p:spPr>
          <a:xfrm>
            <a:off x="458847" y="1734078"/>
            <a:ext cx="3780702" cy="2456921"/>
          </a:xfrm>
          <a:prstGeom prst="rect">
            <a:avLst/>
          </a:prstGeom>
        </p:spPr>
      </p:pic>
    </p:spTree>
    <p:extLst>
      <p:ext uri="{BB962C8B-B14F-4D97-AF65-F5344CB8AC3E}">
        <p14:creationId xmlns:p14="http://schemas.microsoft.com/office/powerpoint/2010/main" val="301289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304800"/>
            <a:ext cx="8495714" cy="6248400"/>
          </a:xfrm>
          <a:prstGeom prst="rect">
            <a:avLst/>
          </a:prstGeom>
        </p:spPr>
      </p:pic>
      <p:sp>
        <p:nvSpPr>
          <p:cNvPr id="5"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3. ATTRIBUTE-BASED POLICY</a:t>
            </a:r>
          </a:p>
        </p:txBody>
      </p:sp>
      <p:sp>
        <p:nvSpPr>
          <p:cNvPr id="14" name="TextBox 13"/>
          <p:cNvSpPr txBox="1"/>
          <p:nvPr/>
        </p:nvSpPr>
        <p:spPr>
          <a:xfrm>
            <a:off x="933157" y="1143000"/>
            <a:ext cx="7239000" cy="400110"/>
          </a:xfrm>
          <a:prstGeom prst="rect">
            <a:avLst/>
          </a:prstGeom>
          <a:noFill/>
        </p:spPr>
        <p:txBody>
          <a:bodyPr wrap="square" rtlCol="0">
            <a:spAutoFit/>
          </a:bodyPr>
          <a:lstStyle/>
          <a:p>
            <a:pPr marL="342900" indent="-342900">
              <a:buFontTx/>
              <a:buChar char="-"/>
            </a:pPr>
            <a:r>
              <a:rPr lang="en-US" sz="2000" dirty="0">
                <a:solidFill>
                  <a:schemeClr val="bg1"/>
                </a:solidFill>
                <a:latin typeface="Arial" panose="020B0604020202020204" pitchFamily="34" charset="0"/>
              </a:rPr>
              <a:t>Conditional Expression Modeling</a:t>
            </a:r>
          </a:p>
        </p:txBody>
      </p:sp>
      <p:sp>
        <p:nvSpPr>
          <p:cNvPr id="3" name="Rectangle 2"/>
          <p:cNvSpPr/>
          <p:nvPr/>
        </p:nvSpPr>
        <p:spPr>
          <a:xfrm>
            <a:off x="325582" y="1828800"/>
            <a:ext cx="8474932" cy="321370"/>
          </a:xfrm>
          <a:prstGeom prst="rect">
            <a:avLst/>
          </a:prstGeom>
        </p:spPr>
        <p:txBody>
          <a:bodyPr wrap="square">
            <a:spAutoFit/>
          </a:bodyPr>
          <a:lstStyle/>
          <a:p>
            <a:pPr marL="0" marR="0">
              <a:lnSpc>
                <a:spcPct val="107000"/>
              </a:lnSpc>
              <a:spcBef>
                <a:spcPts val="0"/>
              </a:spcBef>
              <a:spcAft>
                <a:spcPts val="800"/>
              </a:spcAft>
            </a:pPr>
            <a:r>
              <a:rPr lang="en-US" sz="1500" i="1" dirty="0" err="1">
                <a:solidFill>
                  <a:schemeClr val="bg1"/>
                </a:solidFill>
                <a:latin typeface="Arial" panose="020B0604020202020204" pitchFamily="34" charset="0"/>
                <a:ea typeface="Calibri" panose="020F0502020204030204" pitchFamily="34" charset="0"/>
              </a:rPr>
              <a:t>Exp</a:t>
            </a:r>
            <a:r>
              <a:rPr lang="en-US" sz="1500" dirty="0">
                <a:solidFill>
                  <a:schemeClr val="bg1"/>
                </a:solidFill>
                <a:latin typeface="Arial" panose="020B0604020202020204" pitchFamily="34" charset="0"/>
                <a:ea typeface="Calibri" panose="020F0502020204030204" pitchFamily="34" charset="0"/>
              </a:rPr>
              <a:t>=“</a:t>
            </a:r>
            <a:r>
              <a:rPr lang="en-US" sz="1500" dirty="0" err="1">
                <a:solidFill>
                  <a:schemeClr val="bg1"/>
                </a:solidFill>
                <a:latin typeface="Arial" panose="020B0604020202020204" pitchFamily="34" charset="0"/>
                <a:ea typeface="Calibri" panose="020F0502020204030204" pitchFamily="34" charset="0"/>
              </a:rPr>
              <a:t>StringEqual</a:t>
            </a:r>
            <a:r>
              <a:rPr lang="en-US" sz="1500" dirty="0">
                <a:solidFill>
                  <a:schemeClr val="bg1"/>
                </a:solidFill>
                <a:latin typeface="Arial" panose="020B0604020202020204" pitchFamily="34" charset="0"/>
                <a:ea typeface="Calibri" panose="020F0502020204030204" pitchFamily="34" charset="0"/>
              </a:rPr>
              <a:t> (</a:t>
            </a:r>
            <a:r>
              <a:rPr lang="en-US" sz="1500" dirty="0" err="1">
                <a:solidFill>
                  <a:schemeClr val="bg1"/>
                </a:solidFill>
                <a:latin typeface="Arial" panose="020B0604020202020204" pitchFamily="34" charset="0"/>
                <a:ea typeface="Calibri" panose="020F0502020204030204" pitchFamily="34" charset="0"/>
              </a:rPr>
              <a:t>Subject.role</a:t>
            </a:r>
            <a:r>
              <a:rPr lang="en-US" sz="1500" dirty="0">
                <a:solidFill>
                  <a:schemeClr val="bg1"/>
                </a:solidFill>
                <a:latin typeface="Arial" panose="020B0604020202020204" pitchFamily="34" charset="0"/>
                <a:ea typeface="Calibri" panose="020F0502020204030204" pitchFamily="34" charset="0"/>
              </a:rPr>
              <a:t>, ‘doctor’) AND </a:t>
            </a:r>
            <a:r>
              <a:rPr lang="en-US" sz="1500" dirty="0" err="1">
                <a:solidFill>
                  <a:schemeClr val="bg1"/>
                </a:solidFill>
                <a:latin typeface="Arial" panose="020B0604020202020204" pitchFamily="34" charset="0"/>
                <a:ea typeface="Calibri" panose="020F0502020204030204" pitchFamily="34" charset="0"/>
              </a:rPr>
              <a:t>StringEqual</a:t>
            </a:r>
            <a:r>
              <a:rPr lang="en-US" sz="1500" dirty="0">
                <a:solidFill>
                  <a:schemeClr val="bg1"/>
                </a:solidFill>
                <a:latin typeface="Arial" panose="020B0604020202020204" pitchFamily="34" charset="0"/>
                <a:ea typeface="Calibri" panose="020F0502020204030204" pitchFamily="34" charset="0"/>
              </a:rPr>
              <a:t> (</a:t>
            </a:r>
            <a:r>
              <a:rPr lang="en-US" sz="1500" dirty="0" err="1">
                <a:solidFill>
                  <a:schemeClr val="bg1"/>
                </a:solidFill>
                <a:latin typeface="Arial" panose="020B0604020202020204" pitchFamily="34" charset="0"/>
                <a:ea typeface="Calibri" panose="020F0502020204030204" pitchFamily="34" charset="0"/>
              </a:rPr>
              <a:t>AreaNumber</a:t>
            </a:r>
            <a:r>
              <a:rPr lang="en-US" sz="1500" dirty="0">
                <a:solidFill>
                  <a:schemeClr val="bg1"/>
                </a:solidFill>
                <a:latin typeface="Arial" panose="020B0604020202020204" pitchFamily="34" charset="0"/>
                <a:ea typeface="Calibri" panose="020F0502020204030204" pitchFamily="34" charset="0"/>
              </a:rPr>
              <a:t> (</a:t>
            </a:r>
            <a:r>
              <a:rPr lang="en-US" sz="1500" dirty="0" err="1">
                <a:solidFill>
                  <a:schemeClr val="bg1"/>
                </a:solidFill>
                <a:latin typeface="Arial" panose="020B0604020202020204" pitchFamily="34" charset="0"/>
                <a:ea typeface="Calibri" panose="020F0502020204030204" pitchFamily="34" charset="0"/>
              </a:rPr>
              <a:t>Subject.ssn</a:t>
            </a:r>
            <a:r>
              <a:rPr lang="en-US" sz="1500" dirty="0">
                <a:solidFill>
                  <a:schemeClr val="bg1"/>
                </a:solidFill>
                <a:latin typeface="Arial" panose="020B0604020202020204" pitchFamily="34" charset="0"/>
                <a:ea typeface="Calibri" panose="020F0502020204030204" pitchFamily="34" charset="0"/>
              </a:rPr>
              <a:t>), ‘LA’)”</a:t>
            </a:r>
          </a:p>
        </p:txBody>
      </p:sp>
      <p:pic>
        <p:nvPicPr>
          <p:cNvPr id="6" name="Picture 5"/>
          <p:cNvPicPr>
            <a:picLocks noChangeAspect="1"/>
          </p:cNvPicPr>
          <p:nvPr/>
        </p:nvPicPr>
        <p:blipFill>
          <a:blip r:embed="rId3"/>
          <a:stretch>
            <a:fillRect/>
          </a:stretch>
        </p:blipFill>
        <p:spPr>
          <a:xfrm>
            <a:off x="393700" y="2419696"/>
            <a:ext cx="4180609" cy="3413814"/>
          </a:xfrm>
          <a:prstGeom prst="rect">
            <a:avLst/>
          </a:prstGeom>
        </p:spPr>
      </p:pic>
      <p:pic>
        <p:nvPicPr>
          <p:cNvPr id="8" name="Picture 7"/>
          <p:cNvPicPr>
            <a:picLocks noChangeAspect="1"/>
          </p:cNvPicPr>
          <p:nvPr/>
        </p:nvPicPr>
        <p:blipFill>
          <a:blip r:embed="rId4"/>
          <a:stretch>
            <a:fillRect/>
          </a:stretch>
        </p:blipFill>
        <p:spPr>
          <a:xfrm>
            <a:off x="4817434" y="2452024"/>
            <a:ext cx="3869366" cy="1615688"/>
          </a:xfrm>
          <a:prstGeom prst="rect">
            <a:avLst/>
          </a:prstGeom>
        </p:spPr>
      </p:pic>
    </p:spTree>
    <p:extLst>
      <p:ext uri="{BB962C8B-B14F-4D97-AF65-F5344CB8AC3E}">
        <p14:creationId xmlns:p14="http://schemas.microsoft.com/office/powerpoint/2010/main" val="3934951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4. PROPOSED FRAMEWORK</a:t>
            </a:r>
          </a:p>
        </p:txBody>
      </p:sp>
      <p:pic>
        <p:nvPicPr>
          <p:cNvPr id="4" name="Picture 3"/>
          <p:cNvPicPr>
            <a:picLocks noChangeAspect="1"/>
          </p:cNvPicPr>
          <p:nvPr/>
        </p:nvPicPr>
        <p:blipFill>
          <a:blip r:embed="rId2"/>
          <a:stretch>
            <a:fillRect/>
          </a:stretch>
        </p:blipFill>
        <p:spPr>
          <a:xfrm>
            <a:off x="990600" y="1045657"/>
            <a:ext cx="7371498" cy="5269707"/>
          </a:xfrm>
          <a:prstGeom prst="rect">
            <a:avLst/>
          </a:prstGeom>
        </p:spPr>
      </p:pic>
    </p:spTree>
    <p:extLst>
      <p:ext uri="{BB962C8B-B14F-4D97-AF65-F5344CB8AC3E}">
        <p14:creationId xmlns:p14="http://schemas.microsoft.com/office/powerpoint/2010/main" val="373037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304800"/>
            <a:ext cx="8495714" cy="6248400"/>
          </a:xfrm>
          <a:prstGeom prst="rect">
            <a:avLst/>
          </a:prstGeom>
        </p:spPr>
      </p:pic>
      <p:sp>
        <p:nvSpPr>
          <p:cNvPr id="5"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5. EXPERIMENT</a:t>
            </a:r>
          </a:p>
        </p:txBody>
      </p:sp>
      <p:pic>
        <p:nvPicPr>
          <p:cNvPr id="6" name="Picture 5"/>
          <p:cNvPicPr>
            <a:picLocks noChangeAspect="1"/>
          </p:cNvPicPr>
          <p:nvPr/>
        </p:nvPicPr>
        <p:blipFill>
          <a:blip r:embed="rId3"/>
          <a:stretch>
            <a:fillRect/>
          </a:stretch>
        </p:blipFill>
        <p:spPr>
          <a:xfrm>
            <a:off x="914399" y="1901685"/>
            <a:ext cx="7187055" cy="4194315"/>
          </a:xfrm>
          <a:prstGeom prst="rect">
            <a:avLst/>
          </a:prstGeom>
        </p:spPr>
      </p:pic>
      <p:sp>
        <p:nvSpPr>
          <p:cNvPr id="7" name="Rectangle 6"/>
          <p:cNvSpPr/>
          <p:nvPr/>
        </p:nvSpPr>
        <p:spPr>
          <a:xfrm>
            <a:off x="2209800" y="6107668"/>
            <a:ext cx="4352474" cy="369332"/>
          </a:xfrm>
          <a:prstGeom prst="rect">
            <a:avLst/>
          </a:prstGeom>
        </p:spPr>
        <p:txBody>
          <a:bodyPr wrap="none">
            <a:spAutoFit/>
          </a:bodyPr>
          <a:lstStyle/>
          <a:p>
            <a:r>
              <a:rPr lang="en-US" dirty="0">
                <a:solidFill>
                  <a:schemeClr val="bg1"/>
                </a:solidFill>
                <a:latin typeface="Arial" panose="020B0604020202020204" pitchFamily="34" charset="0"/>
              </a:rPr>
              <a:t>Example of resource data for experiment</a:t>
            </a:r>
          </a:p>
        </p:txBody>
      </p:sp>
      <p:sp>
        <p:nvSpPr>
          <p:cNvPr id="3" name="Rectangle 2"/>
          <p:cNvSpPr/>
          <p:nvPr/>
        </p:nvSpPr>
        <p:spPr>
          <a:xfrm>
            <a:off x="852119" y="958907"/>
            <a:ext cx="7980722" cy="882742"/>
          </a:xfrm>
          <a:prstGeom prst="rect">
            <a:avLst/>
          </a:prstGeom>
        </p:spPr>
        <p:txBody>
          <a:bodyPr wrap="square">
            <a:spAutoFit/>
          </a:bodyPr>
          <a:lstStyle/>
          <a:p>
            <a:pPr marL="0" marR="0">
              <a:lnSpc>
                <a:spcPct val="107000"/>
              </a:lnSpc>
              <a:spcBef>
                <a:spcPts val="0"/>
              </a:spcBef>
              <a:spcAft>
                <a:spcPts val="800"/>
              </a:spcAft>
            </a:pPr>
            <a:r>
              <a:rPr lang="en-US" sz="1600" dirty="0">
                <a:solidFill>
                  <a:schemeClr val="bg1"/>
                </a:solidFill>
                <a:latin typeface="Arial" panose="020B0604020202020204" pitchFamily="34" charset="0"/>
                <a:ea typeface="Times New Roman" panose="02020603050405020304" pitchFamily="18" charset="0"/>
              </a:rPr>
              <a:t>All experiment include five access control polices and five privacy policies, each policy contains three rules and each rule required three attributes to evaluate. Each record in resource has to carry out though 2-stage authorization.</a:t>
            </a:r>
            <a:endParaRPr lang="en-US" sz="1600" dirty="0">
              <a:solidFill>
                <a:schemeClr val="bg1"/>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532561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304800"/>
            <a:ext cx="8495714" cy="6248400"/>
          </a:xfrm>
          <a:prstGeom prst="rect">
            <a:avLst/>
          </a:prstGeom>
        </p:spPr>
      </p:pic>
      <p:sp>
        <p:nvSpPr>
          <p:cNvPr id="5"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5. EXPERIMENT</a:t>
            </a:r>
          </a:p>
        </p:txBody>
      </p:sp>
      <p:pic>
        <p:nvPicPr>
          <p:cNvPr id="2" name="Picture 1"/>
          <p:cNvPicPr>
            <a:picLocks noChangeAspect="1"/>
          </p:cNvPicPr>
          <p:nvPr/>
        </p:nvPicPr>
        <p:blipFill>
          <a:blip r:embed="rId4"/>
          <a:stretch>
            <a:fillRect/>
          </a:stretch>
        </p:blipFill>
        <p:spPr>
          <a:xfrm>
            <a:off x="719504" y="1971799"/>
            <a:ext cx="7704992" cy="3560586"/>
          </a:xfrm>
          <a:prstGeom prst="rect">
            <a:avLst/>
          </a:prstGeom>
        </p:spPr>
      </p:pic>
      <p:sp>
        <p:nvSpPr>
          <p:cNvPr id="8" name="Rectangle 7"/>
          <p:cNvSpPr/>
          <p:nvPr/>
        </p:nvSpPr>
        <p:spPr>
          <a:xfrm>
            <a:off x="2209800" y="5791200"/>
            <a:ext cx="4134465" cy="369332"/>
          </a:xfrm>
          <a:prstGeom prst="rect">
            <a:avLst/>
          </a:prstGeom>
        </p:spPr>
        <p:txBody>
          <a:bodyPr wrap="none">
            <a:spAutoFit/>
          </a:bodyPr>
          <a:lstStyle/>
          <a:p>
            <a:r>
              <a:rPr lang="en-US" dirty="0">
                <a:solidFill>
                  <a:schemeClr val="bg1"/>
                </a:solidFill>
                <a:latin typeface="Arial" panose="020B0604020202020204" pitchFamily="34" charset="0"/>
              </a:rPr>
              <a:t>Chart of processing time in experiment</a:t>
            </a:r>
          </a:p>
        </p:txBody>
      </p:sp>
    </p:spTree>
    <p:extLst>
      <p:ext uri="{BB962C8B-B14F-4D97-AF65-F5344CB8AC3E}">
        <p14:creationId xmlns:p14="http://schemas.microsoft.com/office/powerpoint/2010/main" val="451551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304800"/>
            <a:ext cx="8495714" cy="6248400"/>
          </a:xfrm>
          <a:prstGeom prst="rect">
            <a:avLst/>
          </a:prstGeom>
        </p:spPr>
      </p:pic>
      <p:sp>
        <p:nvSpPr>
          <p:cNvPr id="7" name="Rectangle 6"/>
          <p:cNvSpPr/>
          <p:nvPr/>
        </p:nvSpPr>
        <p:spPr>
          <a:xfrm>
            <a:off x="2988586" y="2967335"/>
            <a:ext cx="3166829"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4073462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4800" y="353804"/>
            <a:ext cx="8495714" cy="6248400"/>
          </a:xfrm>
          <a:prstGeom prst="rect">
            <a:avLst/>
          </a:prstGeom>
        </p:spPr>
      </p:pic>
      <p:sp>
        <p:nvSpPr>
          <p:cNvPr id="4" name="Left Arrow Callout 29"/>
          <p:cNvSpPr/>
          <p:nvPr/>
        </p:nvSpPr>
        <p:spPr bwMode="auto">
          <a:xfrm>
            <a:off x="643462" y="440973"/>
            <a:ext cx="7052738" cy="778227"/>
          </a:xfrm>
          <a:prstGeom prst="rect">
            <a:avLst/>
          </a:prstGeom>
          <a:gradFill flip="none" rotWithShape="1">
            <a:gsLst>
              <a:gs pos="0">
                <a:srgbClr val="B6B914"/>
              </a:gs>
              <a:gs pos="100000">
                <a:srgbClr val="FFC000">
                  <a:shade val="67500"/>
                  <a:satMod val="115000"/>
                </a:srgbClr>
              </a:gs>
              <a:gs pos="37000">
                <a:srgbClr val="B9B600"/>
              </a:gs>
            </a:gsLst>
            <a:lin ang="13500000" scaled="1"/>
            <a:tileRect/>
          </a:gradFill>
          <a:ln w="31750" cap="rnd" cmpd="sng" algn="ctr">
            <a:noFill/>
            <a:prstDash val="solid"/>
          </a:ln>
          <a:effectLst/>
          <a:scene3d>
            <a:camera prst="orthographicFront">
              <a:rot lat="0" lon="0" rev="0"/>
            </a:camera>
            <a:lightRig rig="glow" dir="t">
              <a:rot lat="0" lon="0" rev="14100000"/>
            </a:lightRig>
          </a:scene3d>
          <a:sp3d prstMaterial="softEdge">
            <a:bevelT w="127000" prst="artDeco"/>
          </a:sp3d>
        </p:spPr>
        <p:txBody>
          <a:bodyPr anchor="ctr"/>
          <a:lstStyle/>
          <a:p>
            <a:pPr algn="ctr" fontAlgn="auto">
              <a:spcBef>
                <a:spcPts val="0"/>
              </a:spcBef>
              <a:spcAft>
                <a:spcPts val="0"/>
              </a:spcAft>
              <a:defRPr/>
            </a:pPr>
            <a:endParaRPr lang="en-US" sz="2000" kern="0" dirty="0">
              <a:solidFill>
                <a:prstClr val="white"/>
              </a:solidFill>
              <a:latin typeface="Calibri"/>
              <a:cs typeface="+mn-cs"/>
            </a:endParaRPr>
          </a:p>
        </p:txBody>
      </p:sp>
      <p:sp>
        <p:nvSpPr>
          <p:cNvPr id="6" name="Rectangle 53"/>
          <p:cNvSpPr/>
          <p:nvPr/>
        </p:nvSpPr>
        <p:spPr bwMode="auto">
          <a:xfrm rot="10800000">
            <a:off x="762000" y="536660"/>
            <a:ext cx="6781800" cy="586847"/>
          </a:xfrm>
          <a:prstGeom prst="rect">
            <a:avLst/>
          </a:prstGeom>
          <a:solidFill>
            <a:sysClr val="window" lastClr="FFFFFF">
              <a:alpha val="96000"/>
            </a:sysClr>
          </a:solidFill>
          <a:ln w="25400" cap="flat" cmpd="sng" algn="ctr">
            <a:noFill/>
            <a:prstDash val="solid"/>
          </a:ln>
          <a:effectLst>
            <a:innerShdw blurRad="114300">
              <a:prstClr val="black"/>
            </a:innerShdw>
          </a:effectLst>
        </p:spPr>
        <p:txBody>
          <a:bodyPr anchor="ctr"/>
          <a:lstStyle/>
          <a:p>
            <a:pPr algn="ctr" fontAlgn="auto">
              <a:spcBef>
                <a:spcPts val="0"/>
              </a:spcBef>
              <a:spcAft>
                <a:spcPts val="0"/>
              </a:spcAft>
              <a:defRPr/>
            </a:pPr>
            <a:endParaRPr lang="en-US" kern="0" dirty="0">
              <a:solidFill>
                <a:prstClr val="white"/>
              </a:solidFill>
              <a:latin typeface="Calibri"/>
              <a:cs typeface="+mn-cs"/>
            </a:endParaRPr>
          </a:p>
        </p:txBody>
      </p:sp>
      <p:sp>
        <p:nvSpPr>
          <p:cNvPr id="8" name="TextBox 7"/>
          <p:cNvSpPr txBox="1"/>
          <p:nvPr/>
        </p:nvSpPr>
        <p:spPr>
          <a:xfrm>
            <a:off x="906602" y="645418"/>
            <a:ext cx="3657600" cy="369332"/>
          </a:xfrm>
          <a:prstGeom prst="rect">
            <a:avLst/>
          </a:prstGeom>
          <a:noFill/>
        </p:spPr>
        <p:txBody>
          <a:bodyPr wrap="square" rtlCol="0">
            <a:spAutoFit/>
          </a:bodyPr>
          <a:lstStyle/>
          <a:p>
            <a:r>
              <a:rPr lang="en-US" b="1" dirty="0">
                <a:solidFill>
                  <a:srgbClr val="FF0000"/>
                </a:solidFill>
                <a:latin typeface="Arial" panose="020B0604020202020204" pitchFamily="34" charset="0"/>
              </a:rPr>
              <a:t>OUTLINE</a:t>
            </a:r>
          </a:p>
        </p:txBody>
      </p:sp>
      <p:pic>
        <p:nvPicPr>
          <p:cNvPr id="62" name="Picture 61"/>
          <p:cNvPicPr>
            <a:picLocks noChangeAspect="1"/>
          </p:cNvPicPr>
          <p:nvPr/>
        </p:nvPicPr>
        <p:blipFill>
          <a:blip r:embed="rId3"/>
          <a:stretch>
            <a:fillRect/>
          </a:stretch>
        </p:blipFill>
        <p:spPr>
          <a:xfrm>
            <a:off x="643462" y="1411300"/>
            <a:ext cx="7052738" cy="5144570"/>
          </a:xfrm>
          <a:prstGeom prst="rect">
            <a:avLst/>
          </a:prstGeom>
        </p:spPr>
      </p:pic>
    </p:spTree>
    <p:extLst>
      <p:ext uri="{BB962C8B-B14F-4D97-AF65-F5344CB8AC3E}">
        <p14:creationId xmlns:p14="http://schemas.microsoft.com/office/powerpoint/2010/main" val="875411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404813"/>
            <a:ext cx="8229600" cy="646112"/>
          </a:xfrm>
        </p:spPr>
        <p:txBody>
          <a:bodyPr rtlCol="0">
            <a:spAutoFit/>
          </a:bodyPr>
          <a:lstStyle/>
          <a:p>
            <a:pPr algn="ctr" eaLnBrk="1" fontAlgn="auto" hangingPunct="1">
              <a:spcAft>
                <a:spcPts val="0"/>
              </a:spcAft>
              <a:defRPr/>
            </a:pPr>
            <a:r>
              <a:rPr lang="en-US" sz="3600" b="1" dirty="0">
                <a:solidFill>
                  <a:schemeClr val="bg1">
                    <a:lumMod val="85000"/>
                  </a:schemeClr>
                </a:solidFill>
                <a:latin typeface="Times New Roman" pitchFamily="18" charset="0"/>
                <a:cs typeface="Times New Roman" pitchFamily="18" charset="0"/>
              </a:rPr>
              <a:t>1. PURPOSE &amp; SCOPE</a:t>
            </a:r>
          </a:p>
        </p:txBody>
      </p:sp>
      <p:sp>
        <p:nvSpPr>
          <p:cNvPr id="11" name="Title 7"/>
          <p:cNvSpPr txBox="1">
            <a:spLocks/>
          </p:cNvSpPr>
          <p:nvPr/>
        </p:nvSpPr>
        <p:spPr>
          <a:xfrm>
            <a:off x="2548887" y="1190258"/>
            <a:ext cx="5911089" cy="954107"/>
          </a:xfrm>
          <a:prstGeom prst="rect">
            <a:avLst/>
          </a:prstGeom>
        </p:spPr>
        <p:txBody>
          <a:bodyPr wrap="square">
            <a:sp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2800" b="1" dirty="0">
                <a:solidFill>
                  <a:schemeClr val="bg1">
                    <a:lumMod val="95000"/>
                  </a:schemeClr>
                </a:solidFill>
                <a:latin typeface="Arial" panose="020B0604020202020204" pitchFamily="34" charset="0"/>
                <a:cs typeface="Arial" panose="020B0604020202020204" pitchFamily="34" charset="0"/>
              </a:rPr>
              <a:t>Research about NoSQL document store: MongoDB</a:t>
            </a:r>
          </a:p>
        </p:txBody>
      </p:sp>
      <p:sp>
        <p:nvSpPr>
          <p:cNvPr id="25" name="Rectangle 19"/>
          <p:cNvSpPr/>
          <p:nvPr/>
        </p:nvSpPr>
        <p:spPr>
          <a:xfrm rot="21420000">
            <a:off x="1283461" y="1244600"/>
            <a:ext cx="1096963" cy="100647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21000">
                <a:srgbClr val="FEF99C"/>
              </a:gs>
              <a:gs pos="0">
                <a:srgbClr val="F6E7A6"/>
              </a:gs>
              <a:gs pos="100000">
                <a:srgbClr val="FEF99C"/>
              </a:gs>
            </a:gsLst>
            <a:lin ang="5400000" scaled="1"/>
            <a:tileRect/>
          </a:gradFill>
          <a:ln>
            <a:noFill/>
          </a:ln>
          <a:effectLst>
            <a:outerShdw blurRad="317500" dist="38100" dir="8100000" sx="101000" sy="101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fontAlgn="auto">
              <a:spcBef>
                <a:spcPts val="0"/>
              </a:spcBef>
              <a:spcAft>
                <a:spcPts val="0"/>
              </a:spcAft>
              <a:defRPr/>
            </a:pPr>
            <a:r>
              <a:rPr lang="en-US" sz="6600" b="1" dirty="0">
                <a:solidFill>
                  <a:schemeClr val="tx1">
                    <a:lumMod val="75000"/>
                    <a:lumOff val="25000"/>
                  </a:schemeClr>
                </a:solidFill>
                <a:latin typeface="Bradley Hand ITC" pitchFamily="66" charset="0"/>
                <a:cs typeface="Arial" pitchFamily="34" charset="0"/>
              </a:rPr>
              <a:t>I</a:t>
            </a:r>
          </a:p>
        </p:txBody>
      </p:sp>
      <p:sp>
        <p:nvSpPr>
          <p:cNvPr id="43" name="Title 7"/>
          <p:cNvSpPr txBox="1">
            <a:spLocks/>
          </p:cNvSpPr>
          <p:nvPr/>
        </p:nvSpPr>
        <p:spPr>
          <a:xfrm>
            <a:off x="2558983" y="2283698"/>
            <a:ext cx="5758689" cy="954107"/>
          </a:xfrm>
          <a:prstGeom prst="rect">
            <a:avLst/>
          </a:prstGeom>
        </p:spPr>
        <p:txBody>
          <a:bodyPr wrap="square">
            <a:sp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2800" b="1" dirty="0">
                <a:solidFill>
                  <a:schemeClr val="bg1">
                    <a:lumMod val="95000"/>
                  </a:schemeClr>
                </a:solidFill>
                <a:latin typeface="Arial" panose="020B0604020202020204" pitchFamily="34" charset="0"/>
                <a:cs typeface="Arial" panose="020B0604020202020204" pitchFamily="34" charset="0"/>
              </a:rPr>
              <a:t>Attribute-Based Access Control Model</a:t>
            </a:r>
          </a:p>
        </p:txBody>
      </p:sp>
      <p:sp>
        <p:nvSpPr>
          <p:cNvPr id="44" name="Rectangle 19"/>
          <p:cNvSpPr/>
          <p:nvPr/>
        </p:nvSpPr>
        <p:spPr>
          <a:xfrm rot="286156">
            <a:off x="1412049" y="2260600"/>
            <a:ext cx="1096962" cy="1004888"/>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DB6AEA"/>
          </a:solidFill>
          <a:ln>
            <a:noFill/>
          </a:ln>
          <a:effectLst>
            <a:outerShdw blurRad="317500" dist="38100" dir="8100000" sx="101000" sy="101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fontAlgn="auto">
              <a:spcBef>
                <a:spcPts val="0"/>
              </a:spcBef>
              <a:spcAft>
                <a:spcPts val="0"/>
              </a:spcAft>
              <a:defRPr/>
            </a:pPr>
            <a:r>
              <a:rPr lang="en-US" sz="6600" b="1" dirty="0">
                <a:solidFill>
                  <a:schemeClr val="tx1">
                    <a:lumMod val="85000"/>
                    <a:lumOff val="15000"/>
                  </a:schemeClr>
                </a:solidFill>
                <a:latin typeface="Bradley Hand ITC" pitchFamily="66" charset="0"/>
                <a:cs typeface="Arial" pitchFamily="34" charset="0"/>
              </a:rPr>
              <a:t>II</a:t>
            </a:r>
          </a:p>
        </p:txBody>
      </p:sp>
      <p:sp>
        <p:nvSpPr>
          <p:cNvPr id="45" name="Rectangle 19"/>
          <p:cNvSpPr/>
          <p:nvPr/>
        </p:nvSpPr>
        <p:spPr>
          <a:xfrm rot="21345731">
            <a:off x="1254886" y="3313113"/>
            <a:ext cx="1098550" cy="100647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92D050"/>
          </a:solidFill>
          <a:ln>
            <a:noFill/>
          </a:ln>
          <a:effectLst>
            <a:outerShdw blurRad="317500" dist="38100" dir="8100000" sx="101000" sy="101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fontAlgn="auto">
              <a:spcBef>
                <a:spcPts val="0"/>
              </a:spcBef>
              <a:spcAft>
                <a:spcPts val="0"/>
              </a:spcAft>
              <a:defRPr/>
            </a:pPr>
            <a:r>
              <a:rPr lang="en-US" sz="6600" b="1" dirty="0">
                <a:solidFill>
                  <a:schemeClr val="tx1">
                    <a:lumMod val="85000"/>
                    <a:lumOff val="15000"/>
                  </a:schemeClr>
                </a:solidFill>
                <a:latin typeface="Bradley Hand ITC" pitchFamily="66" charset="0"/>
                <a:cs typeface="Arial" pitchFamily="34" charset="0"/>
              </a:rPr>
              <a:t>III</a:t>
            </a:r>
          </a:p>
        </p:txBody>
      </p:sp>
      <p:sp>
        <p:nvSpPr>
          <p:cNvPr id="46" name="Title 7"/>
          <p:cNvSpPr txBox="1">
            <a:spLocks/>
          </p:cNvSpPr>
          <p:nvPr/>
        </p:nvSpPr>
        <p:spPr>
          <a:xfrm>
            <a:off x="2548887" y="3352800"/>
            <a:ext cx="6673090" cy="523220"/>
          </a:xfrm>
          <a:prstGeom prst="rect">
            <a:avLst/>
          </a:prstGeom>
        </p:spPr>
        <p:txBody>
          <a:bodyPr wrap="square">
            <a:sp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2800" b="1" dirty="0">
                <a:solidFill>
                  <a:schemeClr val="bg1">
                    <a:lumMod val="95000"/>
                  </a:schemeClr>
                </a:solidFill>
                <a:latin typeface="Arial" panose="020B0604020202020204" pitchFamily="34" charset="0"/>
                <a:cs typeface="Arial" panose="020B0604020202020204" pitchFamily="34" charset="0"/>
              </a:rPr>
              <a:t>Privacy preserving for data</a:t>
            </a:r>
          </a:p>
        </p:txBody>
      </p:sp>
      <p:sp>
        <p:nvSpPr>
          <p:cNvPr id="47" name="Rectangle 19"/>
          <p:cNvSpPr/>
          <p:nvPr/>
        </p:nvSpPr>
        <p:spPr>
          <a:xfrm rot="21540000">
            <a:off x="1227899" y="4351338"/>
            <a:ext cx="1098550" cy="1004887"/>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FFC000"/>
          </a:solidFill>
          <a:ln>
            <a:noFill/>
          </a:ln>
          <a:effectLst>
            <a:outerShdw blurRad="317500" dist="38100" dir="8100000" sx="101000" sy="101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fontAlgn="auto">
              <a:spcBef>
                <a:spcPts val="0"/>
              </a:spcBef>
              <a:spcAft>
                <a:spcPts val="0"/>
              </a:spcAft>
              <a:defRPr/>
            </a:pPr>
            <a:r>
              <a:rPr lang="en-US" sz="6600" b="1" dirty="0">
                <a:solidFill>
                  <a:schemeClr val="tx1">
                    <a:lumMod val="85000"/>
                    <a:lumOff val="15000"/>
                  </a:schemeClr>
                </a:solidFill>
                <a:latin typeface="Bradley Hand ITC" pitchFamily="66" charset="0"/>
                <a:cs typeface="Arial" pitchFamily="34" charset="0"/>
              </a:rPr>
              <a:t>IV</a:t>
            </a:r>
          </a:p>
        </p:txBody>
      </p:sp>
      <p:sp>
        <p:nvSpPr>
          <p:cNvPr id="48" name="Title 7"/>
          <p:cNvSpPr txBox="1">
            <a:spLocks/>
          </p:cNvSpPr>
          <p:nvPr/>
        </p:nvSpPr>
        <p:spPr>
          <a:xfrm>
            <a:off x="2556674" y="4437004"/>
            <a:ext cx="6292089" cy="954107"/>
          </a:xfrm>
          <a:prstGeom prst="rect">
            <a:avLst/>
          </a:prstGeom>
        </p:spPr>
        <p:txBody>
          <a:bodyPr wrap="square">
            <a:sp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2800" b="1" dirty="0">
                <a:solidFill>
                  <a:schemeClr val="bg1">
                    <a:lumMod val="95000"/>
                  </a:schemeClr>
                </a:solidFill>
                <a:latin typeface="Arial" panose="020B0604020202020204" pitchFamily="34" charset="0"/>
                <a:cs typeface="Arial" panose="020B0604020202020204" pitchFamily="34" charset="0"/>
              </a:rPr>
              <a:t>Develop framework &amp; application to define and manage policies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4143" y="304800"/>
            <a:ext cx="8495714" cy="6248400"/>
          </a:xfrm>
          <a:prstGeom prst="rect">
            <a:avLst/>
          </a:prstGeom>
        </p:spPr>
      </p:pic>
      <p:sp>
        <p:nvSpPr>
          <p:cNvPr id="10"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2. NoSQL DOCUMENT STORE</a:t>
            </a:r>
          </a:p>
        </p:txBody>
      </p:sp>
      <p:sp>
        <p:nvSpPr>
          <p:cNvPr id="2" name="Rectangle 1"/>
          <p:cNvSpPr/>
          <p:nvPr/>
        </p:nvSpPr>
        <p:spPr>
          <a:xfrm>
            <a:off x="667043" y="1219200"/>
            <a:ext cx="7809914" cy="2031325"/>
          </a:xfrm>
          <a:prstGeom prst="rect">
            <a:avLst/>
          </a:prstGeom>
        </p:spPr>
        <p:txBody>
          <a:bodyPr wrap="square">
            <a:spAutoFit/>
          </a:bodyPr>
          <a:lstStyle/>
          <a:p>
            <a:r>
              <a:rPr lang="en-US" dirty="0">
                <a:solidFill>
                  <a:schemeClr val="bg1"/>
                </a:solidFill>
                <a:latin typeface="Arial" panose="020B0604020202020204" pitchFamily="34" charset="0"/>
              </a:rPr>
              <a:t>A </a:t>
            </a:r>
            <a:r>
              <a:rPr lang="en-US" i="1" dirty="0">
                <a:solidFill>
                  <a:schemeClr val="bg1"/>
                </a:solidFill>
                <a:latin typeface="Arial" panose="020B0604020202020204" pitchFamily="34" charset="0"/>
              </a:rPr>
              <a:t>document store database</a:t>
            </a:r>
            <a:r>
              <a:rPr lang="en-US" dirty="0">
                <a:solidFill>
                  <a:schemeClr val="bg1"/>
                </a:solidFill>
                <a:latin typeface="Arial" panose="020B0604020202020204" pitchFamily="34" charset="0"/>
              </a:rPr>
              <a:t> is a database that uses a document-oriented model to store data.</a:t>
            </a:r>
          </a:p>
          <a:p>
            <a:endParaRPr lang="en-US" b="0" i="0" dirty="0">
              <a:solidFill>
                <a:schemeClr val="bg1"/>
              </a:solidFill>
              <a:effectLst/>
              <a:latin typeface="Arial" panose="020B0604020202020204" pitchFamily="34" charset="0"/>
            </a:endParaRPr>
          </a:p>
          <a:p>
            <a:r>
              <a:rPr lang="en-US" i="1" dirty="0">
                <a:solidFill>
                  <a:schemeClr val="bg1"/>
                </a:solidFill>
                <a:latin typeface="Arial" panose="020B0604020202020204" pitchFamily="34" charset="0"/>
              </a:rPr>
              <a:t>MongoDB</a:t>
            </a:r>
            <a:r>
              <a:rPr lang="en-US" dirty="0">
                <a:solidFill>
                  <a:schemeClr val="bg1"/>
                </a:solidFill>
                <a:latin typeface="Arial" panose="020B0604020202020204" pitchFamily="34" charset="0"/>
              </a:rPr>
              <a:t> is one of the leading NoSQL document store platform which enables organizations to handle Big Data.</a:t>
            </a:r>
            <a:br>
              <a:rPr lang="en-US" dirty="0"/>
            </a:br>
            <a:endParaRPr lang="en-US" b="0" i="0" dirty="0">
              <a:solidFill>
                <a:schemeClr val="bg1"/>
              </a:solidFill>
              <a:effectLst/>
              <a:latin typeface="Arial" panose="020B0604020202020204" pitchFamily="34" charset="0"/>
            </a:endParaRPr>
          </a:p>
          <a:p>
            <a:endParaRPr lang="en-US" b="0" i="0" dirty="0">
              <a:solidFill>
                <a:schemeClr val="bg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1143000" y="2743200"/>
            <a:ext cx="2971800" cy="3384964"/>
          </a:xfrm>
          <a:prstGeom prst="rect">
            <a:avLst/>
          </a:prstGeom>
        </p:spPr>
      </p:pic>
      <p:pic>
        <p:nvPicPr>
          <p:cNvPr id="4" name="Picture 3"/>
          <p:cNvPicPr>
            <a:picLocks noChangeAspect="1"/>
          </p:cNvPicPr>
          <p:nvPr/>
        </p:nvPicPr>
        <p:blipFill>
          <a:blip r:embed="rId4"/>
          <a:stretch>
            <a:fillRect/>
          </a:stretch>
        </p:blipFill>
        <p:spPr>
          <a:xfrm>
            <a:off x="4590886" y="2743200"/>
            <a:ext cx="4047753" cy="3357529"/>
          </a:xfrm>
          <a:prstGeom prst="rect">
            <a:avLst/>
          </a:prstGeom>
        </p:spPr>
      </p:pic>
      <p:sp>
        <p:nvSpPr>
          <p:cNvPr id="6" name="TextBox 5"/>
          <p:cNvSpPr txBox="1"/>
          <p:nvPr/>
        </p:nvSpPr>
        <p:spPr>
          <a:xfrm>
            <a:off x="1161473" y="6183868"/>
            <a:ext cx="2971800" cy="369332"/>
          </a:xfrm>
          <a:prstGeom prst="rect">
            <a:avLst/>
          </a:prstGeom>
          <a:noFill/>
        </p:spPr>
        <p:txBody>
          <a:bodyPr wrap="square" rtlCol="0">
            <a:spAutoFit/>
          </a:bodyPr>
          <a:lstStyle/>
          <a:p>
            <a:r>
              <a:rPr lang="en-US" dirty="0">
                <a:solidFill>
                  <a:schemeClr val="bg1"/>
                </a:solidFill>
                <a:latin typeface="Arial" panose="020B0604020202020204" pitchFamily="34" charset="0"/>
              </a:rPr>
              <a:t>MongoDB Database Model</a:t>
            </a:r>
          </a:p>
        </p:txBody>
      </p:sp>
      <p:sp>
        <p:nvSpPr>
          <p:cNvPr id="12" name="TextBox 11"/>
          <p:cNvSpPr txBox="1"/>
          <p:nvPr/>
        </p:nvSpPr>
        <p:spPr>
          <a:xfrm>
            <a:off x="5060987" y="6156275"/>
            <a:ext cx="3577652" cy="369332"/>
          </a:xfrm>
          <a:prstGeom prst="rect">
            <a:avLst/>
          </a:prstGeom>
          <a:noFill/>
        </p:spPr>
        <p:txBody>
          <a:bodyPr wrap="square" rtlCol="0">
            <a:spAutoFit/>
          </a:bodyPr>
          <a:lstStyle/>
          <a:p>
            <a:r>
              <a:rPr lang="en-US" dirty="0">
                <a:solidFill>
                  <a:schemeClr val="bg1"/>
                </a:solidFill>
                <a:latin typeface="Arial" panose="020B0604020202020204" pitchFamily="34" charset="0"/>
              </a:rPr>
              <a:t>Access Control in MongoDB</a:t>
            </a:r>
          </a:p>
        </p:txBody>
      </p:sp>
    </p:spTree>
    <p:extLst>
      <p:ext uri="{BB962C8B-B14F-4D97-AF65-F5344CB8AC3E}">
        <p14:creationId xmlns:p14="http://schemas.microsoft.com/office/powerpoint/2010/main" val="140761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4800" y="304800"/>
            <a:ext cx="8495714" cy="6248400"/>
          </a:xfrm>
          <a:prstGeom prst="rect">
            <a:avLst/>
          </a:prstGeom>
        </p:spPr>
      </p:pic>
      <p:sp>
        <p:nvSpPr>
          <p:cNvPr id="10"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3. ATTRIBUTE-BASED POLICY</a:t>
            </a:r>
          </a:p>
        </p:txBody>
      </p:sp>
      <p:pic>
        <p:nvPicPr>
          <p:cNvPr id="2" name="Picture 1"/>
          <p:cNvPicPr>
            <a:picLocks noChangeAspect="1"/>
          </p:cNvPicPr>
          <p:nvPr/>
        </p:nvPicPr>
        <p:blipFill>
          <a:blip r:embed="rId3"/>
          <a:stretch>
            <a:fillRect/>
          </a:stretch>
        </p:blipFill>
        <p:spPr>
          <a:xfrm>
            <a:off x="790575" y="1295400"/>
            <a:ext cx="7562850" cy="4610100"/>
          </a:xfrm>
          <a:prstGeom prst="rect">
            <a:avLst/>
          </a:prstGeom>
        </p:spPr>
      </p:pic>
      <p:sp>
        <p:nvSpPr>
          <p:cNvPr id="8" name="TextBox 7"/>
          <p:cNvSpPr txBox="1"/>
          <p:nvPr/>
        </p:nvSpPr>
        <p:spPr>
          <a:xfrm>
            <a:off x="2667000" y="5995977"/>
            <a:ext cx="3429000" cy="646331"/>
          </a:xfrm>
          <a:prstGeom prst="rect">
            <a:avLst/>
          </a:prstGeom>
          <a:noFill/>
        </p:spPr>
        <p:txBody>
          <a:bodyPr wrap="square" rtlCol="0">
            <a:spAutoFit/>
          </a:bodyPr>
          <a:lstStyle/>
          <a:p>
            <a:r>
              <a:rPr lang="en-US">
                <a:solidFill>
                  <a:schemeClr val="bg1"/>
                </a:solidFill>
                <a:latin typeface="Arial" panose="020B0604020202020204" pitchFamily="34" charset="0"/>
              </a:rPr>
              <a:t>General Attribute-based </a:t>
            </a:r>
            <a:r>
              <a:rPr lang="en-US" dirty="0">
                <a:solidFill>
                  <a:schemeClr val="bg1"/>
                </a:solidFill>
                <a:latin typeface="Arial" panose="020B0604020202020204" pitchFamily="34" charset="0"/>
              </a:rPr>
              <a:t>Policy Model</a:t>
            </a:r>
          </a:p>
        </p:txBody>
      </p:sp>
    </p:spTree>
    <p:extLst>
      <p:ext uri="{BB962C8B-B14F-4D97-AF65-F5344CB8AC3E}">
        <p14:creationId xmlns:p14="http://schemas.microsoft.com/office/powerpoint/2010/main" val="74559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4800" y="304800"/>
            <a:ext cx="8495714" cy="6248400"/>
          </a:xfrm>
          <a:prstGeom prst="rect">
            <a:avLst/>
          </a:prstGeom>
        </p:spPr>
      </p:pic>
      <p:sp>
        <p:nvSpPr>
          <p:cNvPr id="10"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3. ATTRIBUTE-BASED POLICY</a:t>
            </a:r>
          </a:p>
        </p:txBody>
      </p:sp>
      <p:sp>
        <p:nvSpPr>
          <p:cNvPr id="15" name="TextBox 14"/>
          <p:cNvSpPr txBox="1"/>
          <p:nvPr/>
        </p:nvSpPr>
        <p:spPr>
          <a:xfrm>
            <a:off x="933157" y="1143000"/>
            <a:ext cx="7239000" cy="400110"/>
          </a:xfrm>
          <a:prstGeom prst="rect">
            <a:avLst/>
          </a:prstGeom>
          <a:noFill/>
        </p:spPr>
        <p:txBody>
          <a:bodyPr wrap="square" rtlCol="0">
            <a:spAutoFit/>
          </a:bodyPr>
          <a:lstStyle/>
          <a:p>
            <a:pPr marL="342900" indent="-342900">
              <a:buFontTx/>
              <a:buChar char="-"/>
            </a:pPr>
            <a:r>
              <a:rPr lang="en-US" sz="2000" dirty="0">
                <a:solidFill>
                  <a:schemeClr val="bg1"/>
                </a:solidFill>
                <a:latin typeface="Arial" panose="020B0604020202020204" pitchFamily="34" charset="0"/>
              </a:rPr>
              <a:t>Attribute-Based Access Control</a:t>
            </a:r>
          </a:p>
        </p:txBody>
      </p:sp>
      <p:sp>
        <p:nvSpPr>
          <p:cNvPr id="16" name="Rectangle 15"/>
          <p:cNvSpPr/>
          <p:nvPr/>
        </p:nvSpPr>
        <p:spPr>
          <a:xfrm>
            <a:off x="1266093" y="1557976"/>
            <a:ext cx="7420707" cy="923330"/>
          </a:xfrm>
          <a:prstGeom prst="rect">
            <a:avLst/>
          </a:prstGeom>
        </p:spPr>
        <p:txBody>
          <a:bodyPr wrap="square">
            <a:spAutoFit/>
          </a:bodyPr>
          <a:lstStyle/>
          <a:p>
            <a:r>
              <a:rPr lang="en-US" dirty="0">
                <a:solidFill>
                  <a:schemeClr val="bg1"/>
                </a:solidFill>
                <a:latin typeface="Arial" panose="020B0604020202020204" pitchFamily="34" charset="0"/>
              </a:rPr>
              <a:t>+  </a:t>
            </a:r>
            <a:r>
              <a:rPr lang="en-US" dirty="0" err="1">
                <a:solidFill>
                  <a:schemeClr val="bg1"/>
                </a:solidFill>
                <a:latin typeface="Arial" panose="020B0604020202020204" pitchFamily="34" charset="0"/>
              </a:rPr>
              <a:t>eXtensive</a:t>
            </a:r>
            <a:r>
              <a:rPr lang="en-US" dirty="0">
                <a:solidFill>
                  <a:schemeClr val="bg1"/>
                </a:solidFill>
                <a:latin typeface="Arial" panose="020B0604020202020204" pitchFamily="34" charset="0"/>
              </a:rPr>
              <a:t> Access Control Markup Language (XACML) is developed by OASIS and the newest version now is 3.0.</a:t>
            </a:r>
            <a:br>
              <a:rPr lang="en-US" dirty="0">
                <a:solidFill>
                  <a:schemeClr val="bg1"/>
                </a:solidFill>
                <a:latin typeface="Arial" panose="020B0604020202020204" pitchFamily="34" charset="0"/>
              </a:rPr>
            </a:br>
            <a:endParaRPr lang="en-US" dirty="0">
              <a:solidFill>
                <a:schemeClr val="bg1"/>
              </a:solidFill>
              <a:latin typeface="Arial" panose="020B0604020202020204" pitchFamily="34" charset="0"/>
            </a:endParaRPr>
          </a:p>
        </p:txBody>
      </p:sp>
      <p:pic>
        <p:nvPicPr>
          <p:cNvPr id="17" name="Picture 16"/>
          <p:cNvPicPr>
            <a:picLocks noChangeAspect="1"/>
          </p:cNvPicPr>
          <p:nvPr/>
        </p:nvPicPr>
        <p:blipFill>
          <a:blip r:embed="rId3"/>
          <a:stretch>
            <a:fillRect/>
          </a:stretch>
        </p:blipFill>
        <p:spPr>
          <a:xfrm>
            <a:off x="533399" y="2345312"/>
            <a:ext cx="3071091" cy="4131688"/>
          </a:xfrm>
          <a:prstGeom prst="rect">
            <a:avLst/>
          </a:prstGeom>
        </p:spPr>
      </p:pic>
      <p:sp>
        <p:nvSpPr>
          <p:cNvPr id="18" name="Rectangle 17"/>
          <p:cNvSpPr/>
          <p:nvPr/>
        </p:nvSpPr>
        <p:spPr>
          <a:xfrm>
            <a:off x="3429000" y="2103484"/>
            <a:ext cx="4572000" cy="369332"/>
          </a:xfrm>
          <a:prstGeom prst="rect">
            <a:avLst/>
          </a:prstGeom>
        </p:spPr>
        <p:txBody>
          <a:bodyPr>
            <a:spAutoFit/>
          </a:bodyPr>
          <a:lstStyle/>
          <a:p>
            <a:endParaRPr lang="en-US" dirty="0">
              <a:solidFill>
                <a:schemeClr val="bg1"/>
              </a:solidFill>
            </a:endParaRPr>
          </a:p>
        </p:txBody>
      </p:sp>
      <p:sp>
        <p:nvSpPr>
          <p:cNvPr id="19" name="TextBox 18"/>
          <p:cNvSpPr txBox="1"/>
          <p:nvPr/>
        </p:nvSpPr>
        <p:spPr>
          <a:xfrm>
            <a:off x="4290291" y="2496172"/>
            <a:ext cx="3352800" cy="2308324"/>
          </a:xfrm>
          <a:prstGeom prst="rect">
            <a:avLst/>
          </a:prstGeom>
          <a:noFill/>
        </p:spPr>
        <p:txBody>
          <a:bodyPr wrap="square" rtlCol="0">
            <a:spAutoFit/>
          </a:bodyPr>
          <a:lstStyle/>
          <a:p>
            <a:r>
              <a:rPr lang="en-US" dirty="0">
                <a:solidFill>
                  <a:schemeClr val="bg1"/>
                </a:solidFill>
                <a:latin typeface="Arial" panose="020B0604020202020204" pitchFamily="34" charset="0"/>
              </a:rPr>
              <a:t>XACML components:</a:t>
            </a:r>
          </a:p>
          <a:p>
            <a:pPr marL="285750" indent="-285750">
              <a:buFontTx/>
              <a:buChar char="-"/>
            </a:pPr>
            <a:r>
              <a:rPr lang="en-US" dirty="0" err="1">
                <a:solidFill>
                  <a:schemeClr val="bg1"/>
                </a:solidFill>
                <a:latin typeface="Arial" panose="020B0604020202020204" pitchFamily="34" charset="0"/>
              </a:rPr>
              <a:t>PolicySet</a:t>
            </a:r>
            <a:endParaRPr lang="en-US" dirty="0">
              <a:solidFill>
                <a:schemeClr val="bg1"/>
              </a:solidFill>
              <a:latin typeface="Arial" panose="020B0604020202020204" pitchFamily="34" charset="0"/>
            </a:endParaRPr>
          </a:p>
          <a:p>
            <a:pPr marL="285750" indent="-285750">
              <a:buFontTx/>
              <a:buChar char="-"/>
            </a:pPr>
            <a:r>
              <a:rPr lang="en-US" dirty="0">
                <a:solidFill>
                  <a:schemeClr val="bg1"/>
                </a:solidFill>
                <a:latin typeface="Arial" panose="020B0604020202020204" pitchFamily="34" charset="0"/>
              </a:rPr>
              <a:t>Target</a:t>
            </a:r>
          </a:p>
          <a:p>
            <a:pPr marL="285750" indent="-285750">
              <a:buFontTx/>
              <a:buChar char="-"/>
            </a:pPr>
            <a:r>
              <a:rPr lang="en-US" dirty="0">
                <a:solidFill>
                  <a:schemeClr val="bg1"/>
                </a:solidFill>
                <a:latin typeface="Arial" panose="020B0604020202020204" pitchFamily="34" charset="0"/>
              </a:rPr>
              <a:t>Policy Combining Algorithm</a:t>
            </a:r>
          </a:p>
          <a:p>
            <a:pPr marL="285750" indent="-285750">
              <a:buFontTx/>
              <a:buChar char="-"/>
            </a:pPr>
            <a:r>
              <a:rPr lang="en-US" dirty="0">
                <a:solidFill>
                  <a:schemeClr val="bg1"/>
                </a:solidFill>
                <a:latin typeface="Arial" panose="020B0604020202020204" pitchFamily="34" charset="0"/>
              </a:rPr>
              <a:t>Policy</a:t>
            </a:r>
          </a:p>
          <a:p>
            <a:pPr marL="285750" indent="-285750">
              <a:buFontTx/>
              <a:buChar char="-"/>
            </a:pPr>
            <a:r>
              <a:rPr lang="en-US" dirty="0">
                <a:solidFill>
                  <a:schemeClr val="bg1"/>
                </a:solidFill>
                <a:latin typeface="Arial" panose="020B0604020202020204" pitchFamily="34" charset="0"/>
              </a:rPr>
              <a:t>Rule Combining Algorithm</a:t>
            </a:r>
          </a:p>
          <a:p>
            <a:pPr marL="285750" indent="-285750">
              <a:buFontTx/>
              <a:buChar char="-"/>
            </a:pPr>
            <a:r>
              <a:rPr lang="en-US" dirty="0">
                <a:solidFill>
                  <a:schemeClr val="bg1"/>
                </a:solidFill>
                <a:latin typeface="Arial" panose="020B0604020202020204" pitchFamily="34" charset="0"/>
              </a:rPr>
              <a:t>Rule</a:t>
            </a:r>
          </a:p>
          <a:p>
            <a:pPr marL="285750" indent="-285750">
              <a:buFontTx/>
              <a:buChar char="-"/>
            </a:pPr>
            <a:r>
              <a:rPr lang="en-US" dirty="0">
                <a:solidFill>
                  <a:schemeClr val="bg1"/>
                </a:solidFill>
                <a:latin typeface="Arial" panose="020B0604020202020204" pitchFamily="34" charset="0"/>
              </a:rPr>
              <a:t>Obligation</a:t>
            </a:r>
          </a:p>
        </p:txBody>
      </p:sp>
    </p:spTree>
    <p:extLst>
      <p:ext uri="{BB962C8B-B14F-4D97-AF65-F5344CB8AC3E}">
        <p14:creationId xmlns:p14="http://schemas.microsoft.com/office/powerpoint/2010/main" val="2071857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4800" y="304800"/>
            <a:ext cx="8495714" cy="6248400"/>
          </a:xfrm>
          <a:prstGeom prst="rect">
            <a:avLst/>
          </a:prstGeom>
        </p:spPr>
      </p:pic>
      <p:sp>
        <p:nvSpPr>
          <p:cNvPr id="10"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3. ATTRIBUTE-BASED POLICY</a:t>
            </a:r>
          </a:p>
        </p:txBody>
      </p:sp>
      <p:sp>
        <p:nvSpPr>
          <p:cNvPr id="15" name="TextBox 14"/>
          <p:cNvSpPr txBox="1"/>
          <p:nvPr/>
        </p:nvSpPr>
        <p:spPr>
          <a:xfrm>
            <a:off x="933157" y="1143000"/>
            <a:ext cx="7239000" cy="400110"/>
          </a:xfrm>
          <a:prstGeom prst="rect">
            <a:avLst/>
          </a:prstGeom>
          <a:noFill/>
        </p:spPr>
        <p:txBody>
          <a:bodyPr wrap="square" rtlCol="0">
            <a:spAutoFit/>
          </a:bodyPr>
          <a:lstStyle/>
          <a:p>
            <a:pPr marL="342900" indent="-342900">
              <a:buFontTx/>
              <a:buChar char="-"/>
            </a:pPr>
            <a:r>
              <a:rPr lang="en-US" sz="2000" dirty="0">
                <a:solidFill>
                  <a:schemeClr val="bg1"/>
                </a:solidFill>
                <a:latin typeface="Arial" panose="020B0604020202020204" pitchFamily="34" charset="0"/>
              </a:rPr>
              <a:t>Attribute-Based Access Control</a:t>
            </a:r>
          </a:p>
        </p:txBody>
      </p:sp>
      <p:sp>
        <p:nvSpPr>
          <p:cNvPr id="16" name="Rectangle 15"/>
          <p:cNvSpPr/>
          <p:nvPr/>
        </p:nvSpPr>
        <p:spPr>
          <a:xfrm>
            <a:off x="1266094" y="1557976"/>
            <a:ext cx="6906064" cy="923330"/>
          </a:xfrm>
          <a:prstGeom prst="rect">
            <a:avLst/>
          </a:prstGeom>
        </p:spPr>
        <p:txBody>
          <a:bodyPr wrap="square">
            <a:spAutoFit/>
          </a:bodyPr>
          <a:lstStyle/>
          <a:p>
            <a:r>
              <a:rPr lang="en-US" dirty="0">
                <a:solidFill>
                  <a:schemeClr val="bg1"/>
                </a:solidFill>
                <a:latin typeface="Arial" panose="020B0604020202020204" pitchFamily="34" charset="0"/>
              </a:rPr>
              <a:t>+  Next Generation Access Control (NGAC) is defined in terms of a standardized and generic set of relations and functions that are reusable in the expression and enforcement of policies. </a:t>
            </a:r>
          </a:p>
        </p:txBody>
      </p:sp>
      <p:sp>
        <p:nvSpPr>
          <p:cNvPr id="18" name="Rectangle 17"/>
          <p:cNvSpPr/>
          <p:nvPr/>
        </p:nvSpPr>
        <p:spPr>
          <a:xfrm>
            <a:off x="3429000" y="2103484"/>
            <a:ext cx="4572000" cy="369332"/>
          </a:xfrm>
          <a:prstGeom prst="rect">
            <a:avLst/>
          </a:prstGeom>
        </p:spPr>
        <p:txBody>
          <a:bodyPr>
            <a:spAutoFit/>
          </a:bodyPr>
          <a:lstStyle/>
          <a:p>
            <a:endParaRPr lang="en-US" dirty="0">
              <a:solidFill>
                <a:schemeClr val="bg1"/>
              </a:solidFill>
            </a:endParaRPr>
          </a:p>
        </p:txBody>
      </p:sp>
      <p:pic>
        <p:nvPicPr>
          <p:cNvPr id="2" name="Picture 1"/>
          <p:cNvPicPr>
            <a:picLocks noChangeAspect="1"/>
          </p:cNvPicPr>
          <p:nvPr/>
        </p:nvPicPr>
        <p:blipFill>
          <a:blip r:embed="rId3"/>
          <a:stretch>
            <a:fillRect/>
          </a:stretch>
        </p:blipFill>
        <p:spPr>
          <a:xfrm>
            <a:off x="663290" y="2514692"/>
            <a:ext cx="7508867" cy="2544072"/>
          </a:xfrm>
          <a:prstGeom prst="rect">
            <a:avLst/>
          </a:prstGeom>
        </p:spPr>
      </p:pic>
      <p:sp>
        <p:nvSpPr>
          <p:cNvPr id="11" name="TextBox 10"/>
          <p:cNvSpPr txBox="1"/>
          <p:nvPr/>
        </p:nvSpPr>
        <p:spPr>
          <a:xfrm>
            <a:off x="3198375" y="5181600"/>
            <a:ext cx="2495843" cy="369332"/>
          </a:xfrm>
          <a:prstGeom prst="rect">
            <a:avLst/>
          </a:prstGeom>
          <a:noFill/>
        </p:spPr>
        <p:txBody>
          <a:bodyPr wrap="square" rtlCol="0">
            <a:spAutoFit/>
          </a:bodyPr>
          <a:lstStyle/>
          <a:p>
            <a:r>
              <a:rPr lang="en-US" dirty="0">
                <a:solidFill>
                  <a:schemeClr val="bg1"/>
                </a:solidFill>
                <a:latin typeface="Arial" panose="020B0604020202020204" pitchFamily="34" charset="0"/>
              </a:rPr>
              <a:t>NGAC Policy Example</a:t>
            </a:r>
          </a:p>
        </p:txBody>
      </p:sp>
    </p:spTree>
    <p:extLst>
      <p:ext uri="{BB962C8B-B14F-4D97-AF65-F5344CB8AC3E}">
        <p14:creationId xmlns:p14="http://schemas.microsoft.com/office/powerpoint/2010/main" val="2033253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304800"/>
            <a:ext cx="8495714" cy="6248400"/>
          </a:xfrm>
          <a:prstGeom prst="rect">
            <a:avLst/>
          </a:prstGeom>
        </p:spPr>
      </p:pic>
      <p:sp>
        <p:nvSpPr>
          <p:cNvPr id="5"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3. ATTRIBUTE-BASED POLICY</a:t>
            </a:r>
          </a:p>
        </p:txBody>
      </p:sp>
      <p:sp>
        <p:nvSpPr>
          <p:cNvPr id="13" name="Rectangle 12"/>
          <p:cNvSpPr/>
          <p:nvPr/>
        </p:nvSpPr>
        <p:spPr>
          <a:xfrm>
            <a:off x="2590800" y="5879068"/>
            <a:ext cx="4446474" cy="369332"/>
          </a:xfrm>
          <a:prstGeom prst="rect">
            <a:avLst/>
          </a:prstGeom>
        </p:spPr>
        <p:txBody>
          <a:bodyPr wrap="none">
            <a:spAutoFit/>
          </a:bodyPr>
          <a:lstStyle/>
          <a:p>
            <a:r>
              <a:rPr lang="en-US" dirty="0">
                <a:solidFill>
                  <a:schemeClr val="bg1"/>
                </a:solidFill>
                <a:latin typeface="Arial" panose="020B0604020202020204" pitchFamily="34" charset="0"/>
              </a:rPr>
              <a:t>Comparison between XACML and NGAC</a:t>
            </a:r>
          </a:p>
        </p:txBody>
      </p:sp>
      <p:sp>
        <p:nvSpPr>
          <p:cNvPr id="14" name="TextBox 13"/>
          <p:cNvSpPr txBox="1"/>
          <p:nvPr/>
        </p:nvSpPr>
        <p:spPr>
          <a:xfrm>
            <a:off x="933157" y="1143000"/>
            <a:ext cx="7239000" cy="400110"/>
          </a:xfrm>
          <a:prstGeom prst="rect">
            <a:avLst/>
          </a:prstGeom>
          <a:noFill/>
        </p:spPr>
        <p:txBody>
          <a:bodyPr wrap="square" rtlCol="0">
            <a:spAutoFit/>
          </a:bodyPr>
          <a:lstStyle/>
          <a:p>
            <a:pPr marL="342900" indent="-342900">
              <a:buFontTx/>
              <a:buChar char="-"/>
            </a:pPr>
            <a:r>
              <a:rPr lang="en-US" sz="2000" dirty="0">
                <a:solidFill>
                  <a:schemeClr val="bg1"/>
                </a:solidFill>
                <a:latin typeface="Arial" panose="020B0604020202020204" pitchFamily="34" charset="0"/>
              </a:rPr>
              <a:t>Attribute-Based Access Control</a:t>
            </a:r>
          </a:p>
        </p:txBody>
      </p:sp>
      <p:pic>
        <p:nvPicPr>
          <p:cNvPr id="2" name="Picture 1"/>
          <p:cNvPicPr>
            <a:picLocks noChangeAspect="1"/>
          </p:cNvPicPr>
          <p:nvPr/>
        </p:nvPicPr>
        <p:blipFill>
          <a:blip r:embed="rId3"/>
          <a:stretch>
            <a:fillRect/>
          </a:stretch>
        </p:blipFill>
        <p:spPr>
          <a:xfrm>
            <a:off x="966787" y="1854452"/>
            <a:ext cx="7210425" cy="3933825"/>
          </a:xfrm>
          <a:prstGeom prst="rect">
            <a:avLst/>
          </a:prstGeom>
        </p:spPr>
      </p:pic>
    </p:spTree>
    <p:extLst>
      <p:ext uri="{BB962C8B-B14F-4D97-AF65-F5344CB8AC3E}">
        <p14:creationId xmlns:p14="http://schemas.microsoft.com/office/powerpoint/2010/main" val="1937372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304800"/>
            <a:ext cx="8495714" cy="6248400"/>
          </a:xfrm>
          <a:prstGeom prst="rect">
            <a:avLst/>
          </a:prstGeom>
        </p:spPr>
      </p:pic>
      <p:sp>
        <p:nvSpPr>
          <p:cNvPr id="5"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3. ATTRIBUTE-BASED POLICY</a:t>
            </a:r>
          </a:p>
        </p:txBody>
      </p:sp>
      <p:sp>
        <p:nvSpPr>
          <p:cNvPr id="14" name="TextBox 13"/>
          <p:cNvSpPr txBox="1"/>
          <p:nvPr/>
        </p:nvSpPr>
        <p:spPr>
          <a:xfrm>
            <a:off x="933157" y="1143000"/>
            <a:ext cx="7239000" cy="400110"/>
          </a:xfrm>
          <a:prstGeom prst="rect">
            <a:avLst/>
          </a:prstGeom>
          <a:noFill/>
        </p:spPr>
        <p:txBody>
          <a:bodyPr wrap="square" rtlCol="0">
            <a:spAutoFit/>
          </a:bodyPr>
          <a:lstStyle/>
          <a:p>
            <a:pPr marL="342900" indent="-342900">
              <a:buFontTx/>
              <a:buChar char="-"/>
            </a:pPr>
            <a:r>
              <a:rPr lang="en-US" sz="2000" dirty="0">
                <a:solidFill>
                  <a:schemeClr val="bg1"/>
                </a:solidFill>
                <a:latin typeface="Arial" panose="020B0604020202020204" pitchFamily="34" charset="0"/>
              </a:rPr>
              <a:t>Attribute-Based Access Control Policy</a:t>
            </a:r>
          </a:p>
        </p:txBody>
      </p:sp>
      <p:pic>
        <p:nvPicPr>
          <p:cNvPr id="3" name="Picture 2"/>
          <p:cNvPicPr>
            <a:picLocks noChangeAspect="1"/>
          </p:cNvPicPr>
          <p:nvPr/>
        </p:nvPicPr>
        <p:blipFill>
          <a:blip r:embed="rId3"/>
          <a:stretch>
            <a:fillRect/>
          </a:stretch>
        </p:blipFill>
        <p:spPr>
          <a:xfrm>
            <a:off x="933156" y="1665853"/>
            <a:ext cx="6915443" cy="4819855"/>
          </a:xfrm>
          <a:prstGeom prst="rect">
            <a:avLst/>
          </a:prstGeom>
        </p:spPr>
      </p:pic>
    </p:spTree>
    <p:extLst>
      <p:ext uri="{BB962C8B-B14F-4D97-AF65-F5344CB8AC3E}">
        <p14:creationId xmlns:p14="http://schemas.microsoft.com/office/powerpoint/2010/main" val="625795488"/>
      </p:ext>
    </p:extLst>
  </p:cSld>
  <p:clrMapOvr>
    <a:masterClrMapping/>
  </p:clrMapOvr>
</p:sld>
</file>

<file path=ppt/theme/theme1.xml><?xml version="1.0" encoding="utf-8"?>
<a:theme xmlns:a="http://schemas.openxmlformats.org/drawingml/2006/main" name="1106-goal-setting-powerpoint-template-with-sticky-not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1106-goal-setting-powerpoint-template-with-sticky-notes</Template>
  <TotalTime>743</TotalTime>
  <Words>373</Words>
  <Application>Microsoft Office PowerPoint</Application>
  <PresentationFormat>On-screen Show (4:3)</PresentationFormat>
  <Paragraphs>69</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Bradley Hand ITC</vt:lpstr>
      <vt:lpstr>Calibri</vt:lpstr>
      <vt:lpstr>Times New Roman</vt:lpstr>
      <vt:lpstr>1106-goal-setting-powerpoint-template-with-sticky-notes</vt:lpstr>
      <vt:lpstr>PowerPoint Presentation</vt:lpstr>
      <vt:lpstr>PowerPoint Presentation</vt:lpstr>
      <vt:lpstr>1. PURPOSE &amp; SCOPE</vt:lpstr>
      <vt:lpstr>2. NoSQL DOCUMENT STORE</vt:lpstr>
      <vt:lpstr>3. ATTRIBUTE-BASED POLICY</vt:lpstr>
      <vt:lpstr>3. ATTRIBUTE-BASED POLICY</vt:lpstr>
      <vt:lpstr>3. ATTRIBUTE-BASED POLICY</vt:lpstr>
      <vt:lpstr>3. ATTRIBUTE-BASED POLICY</vt:lpstr>
      <vt:lpstr>3. ATTRIBUTE-BASED POLICY</vt:lpstr>
      <vt:lpstr>3. ATTRIBUTE-BASED POLICY</vt:lpstr>
      <vt:lpstr>3. ATTRIBUTE-BASED POLICY</vt:lpstr>
      <vt:lpstr>3. ATTRIBUTE-BASED POLICY</vt:lpstr>
      <vt:lpstr>3. ATTRIBUTE-BASED POLICY</vt:lpstr>
      <vt:lpstr>4. PROPOSED FRAMEWORK</vt:lpstr>
      <vt:lpstr>5. EXPERIMENT</vt:lpstr>
      <vt:lpstr>5. EXPERIMENT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LẬP MỤC TIÊU</dc:title>
  <dc:creator>Carcassonno</dc:creator>
  <cp:lastModifiedBy>Huy Van Luong</cp:lastModifiedBy>
  <cp:revision>66</cp:revision>
  <dcterms:created xsi:type="dcterms:W3CDTF">2013-08-18T17:13:30Z</dcterms:created>
  <dcterms:modified xsi:type="dcterms:W3CDTF">2017-06-07T02:50:57Z</dcterms:modified>
</cp:coreProperties>
</file>