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8" r:id="rId2"/>
    <p:sldId id="270" r:id="rId3"/>
    <p:sldId id="286" r:id="rId4"/>
    <p:sldId id="287" r:id="rId5"/>
    <p:sldId id="288" r:id="rId6"/>
    <p:sldId id="289" r:id="rId7"/>
    <p:sldId id="290" r:id="rId8"/>
    <p:sldId id="275" r:id="rId9"/>
    <p:sldId id="267" r:id="rId10"/>
    <p:sldId id="293" r:id="rId11"/>
    <p:sldId id="297" r:id="rId12"/>
    <p:sldId id="298" r:id="rId13"/>
    <p:sldId id="309" r:id="rId14"/>
    <p:sldId id="300" r:id="rId15"/>
    <p:sldId id="310" r:id="rId16"/>
    <p:sldId id="301" r:id="rId17"/>
    <p:sldId id="304" r:id="rId18"/>
    <p:sldId id="302" r:id="rId19"/>
    <p:sldId id="305" r:id="rId20"/>
    <p:sldId id="307" r:id="rId21"/>
    <p:sldId id="308" r:id="rId22"/>
    <p:sldId id="28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EC9"/>
    <a:srgbClr val="9D9259"/>
    <a:srgbClr val="BD9347"/>
    <a:srgbClr val="A21250"/>
    <a:srgbClr val="C0165F"/>
    <a:srgbClr val="4ACFFF"/>
    <a:srgbClr val="FABC00"/>
    <a:srgbClr val="EE6E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17" autoAdjust="0"/>
  </p:normalViewPr>
  <p:slideViewPr>
    <p:cSldViewPr>
      <p:cViewPr varScale="1">
        <p:scale>
          <a:sx n="60" d="100"/>
          <a:sy n="60" d="100"/>
        </p:scale>
        <p:origin x="2098" y="43"/>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A7A6E36-4C17-42CC-84B7-FE6BC2F6FDAA}" type="datetime1">
              <a:rPr lang="en-US" smtClean="0"/>
              <a:t>6/18/2017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0B1CA2F-DFD6-469F-9491-E00AE04624E3}" type="slidenum">
              <a:rPr lang="en-US"/>
              <a:pPr>
                <a:defRPr/>
              </a:pPr>
              <a:t>‹#›</a:t>
            </a:fld>
            <a:endParaRPr lang="en-US"/>
          </a:p>
        </p:txBody>
      </p:sp>
    </p:spTree>
    <p:extLst>
      <p:ext uri="{BB962C8B-B14F-4D97-AF65-F5344CB8AC3E}">
        <p14:creationId xmlns:p14="http://schemas.microsoft.com/office/powerpoint/2010/main" val="189106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3D411B6-CAD9-44F8-8160-82706B4F0347}" type="datetime1">
              <a:rPr lang="en-US" smtClean="0"/>
              <a:t>6/18/2017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99D3F9F-FE06-4AFF-8002-FA2050DA157F}" type="slidenum">
              <a:rPr lang="en-US"/>
              <a:pPr>
                <a:defRPr/>
              </a:pPr>
              <a:t>‹#›</a:t>
            </a:fld>
            <a:endParaRPr lang="en-US"/>
          </a:p>
        </p:txBody>
      </p:sp>
    </p:spTree>
    <p:extLst>
      <p:ext uri="{BB962C8B-B14F-4D97-AF65-F5344CB8AC3E}">
        <p14:creationId xmlns:p14="http://schemas.microsoft.com/office/powerpoint/2010/main" val="12687549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Kính</a:t>
            </a:r>
            <a:r>
              <a:rPr lang="en-US" dirty="0"/>
              <a:t> </a:t>
            </a:r>
            <a:r>
              <a:rPr lang="en-US" dirty="0" err="1"/>
              <a:t>th</a:t>
            </a:r>
            <a:r>
              <a:rPr lang="vi-VN" dirty="0"/>
              <a:t>ư</a:t>
            </a:r>
            <a:r>
              <a:rPr lang="en-US" dirty="0"/>
              <a:t>a </a:t>
            </a:r>
            <a:r>
              <a:rPr lang="en-US" dirty="0" err="1"/>
              <a:t>thầy</a:t>
            </a:r>
            <a:r>
              <a:rPr lang="en-US" dirty="0"/>
              <a:t> </a:t>
            </a:r>
            <a:r>
              <a:rPr lang="en-US" dirty="0" err="1"/>
              <a:t>cô</a:t>
            </a:r>
            <a:r>
              <a:rPr lang="en-US" dirty="0"/>
              <a:t> </a:t>
            </a:r>
            <a:r>
              <a:rPr lang="en-US" dirty="0" err="1"/>
              <a:t>trong</a:t>
            </a:r>
            <a:r>
              <a:rPr lang="en-US" dirty="0"/>
              <a:t> ban </a:t>
            </a:r>
            <a:r>
              <a:rPr lang="en-US" dirty="0" err="1"/>
              <a:t>hội</a:t>
            </a:r>
            <a:r>
              <a:rPr lang="en-US" dirty="0"/>
              <a:t> </a:t>
            </a:r>
            <a:r>
              <a:rPr lang="en-US" dirty="0" err="1"/>
              <a:t>đồng</a:t>
            </a:r>
            <a:r>
              <a:rPr lang="en-US" dirty="0"/>
              <a:t>, </a:t>
            </a:r>
            <a:r>
              <a:rPr lang="en-US" dirty="0" err="1"/>
              <a:t>hôm</a:t>
            </a:r>
            <a:r>
              <a:rPr lang="en-US" dirty="0"/>
              <a:t> nay </a:t>
            </a:r>
            <a:r>
              <a:rPr lang="en-US" dirty="0" err="1"/>
              <a:t>em</a:t>
            </a:r>
            <a:r>
              <a:rPr lang="en-US" dirty="0"/>
              <a:t> </a:t>
            </a:r>
            <a:r>
              <a:rPr lang="en-US" dirty="0" err="1"/>
              <a:t>sẽ</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đề</a:t>
            </a:r>
            <a:r>
              <a:rPr lang="en-US" dirty="0"/>
              <a:t> </a:t>
            </a:r>
            <a:r>
              <a:rPr lang="en-US" dirty="0" err="1"/>
              <a:t>tài</a:t>
            </a:r>
            <a:endParaRPr lang="en-US" dirty="0"/>
          </a:p>
          <a:p>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riêng</a:t>
            </a:r>
            <a:r>
              <a:rPr lang="en-US" dirty="0"/>
              <a:t> t</a:t>
            </a:r>
            <a:r>
              <a:rPr lang="vi-VN" dirty="0"/>
              <a:t>ư</a:t>
            </a:r>
            <a:r>
              <a:rPr lang="en-US" dirty="0"/>
              <a:t> </a:t>
            </a:r>
            <a:r>
              <a:rPr lang="en-US" dirty="0" err="1"/>
              <a:t>cho</a:t>
            </a:r>
            <a:r>
              <a:rPr lang="en-US" dirty="0"/>
              <a:t> </a:t>
            </a:r>
            <a:r>
              <a:rPr lang="en-US" dirty="0" err="1"/>
              <a:t>dữ</a:t>
            </a:r>
            <a:r>
              <a:rPr lang="en-US" dirty="0"/>
              <a:t> </a:t>
            </a:r>
            <a:r>
              <a:rPr lang="en-US" dirty="0" err="1"/>
              <a:t>liệu</a:t>
            </a:r>
            <a:r>
              <a:rPr lang="en-US" dirty="0"/>
              <a:t> NoSQL document store.</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a:t>
            </a:fld>
            <a:endParaRPr lang="en-US"/>
          </a:p>
        </p:txBody>
      </p:sp>
    </p:spTree>
    <p:extLst>
      <p:ext uri="{BB962C8B-B14F-4D97-AF65-F5344CB8AC3E}">
        <p14:creationId xmlns:p14="http://schemas.microsoft.com/office/powerpoint/2010/main" val="279396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vi-VN" dirty="0"/>
              <a:t>ơ</a:t>
            </a:r>
            <a:r>
              <a:rPr lang="en-US" dirty="0"/>
              <a:t> </a:t>
            </a:r>
            <a:r>
              <a:rPr lang="en-US" dirty="0" err="1"/>
              <a:t>chế</a:t>
            </a:r>
            <a:r>
              <a:rPr lang="en-US" dirty="0"/>
              <a:t> </a:t>
            </a:r>
            <a:r>
              <a:rPr lang="en-US" dirty="0" err="1"/>
              <a:t>riêng</a:t>
            </a:r>
            <a:r>
              <a:rPr lang="en-US" dirty="0"/>
              <a:t> t</a:t>
            </a:r>
            <a:r>
              <a:rPr lang="vi-VN" dirty="0"/>
              <a:t>ư</a:t>
            </a:r>
            <a:r>
              <a:rPr lang="en-US" dirty="0"/>
              <a:t> </a:t>
            </a:r>
            <a:r>
              <a:rPr lang="en-US" dirty="0" err="1"/>
              <a:t>của</a:t>
            </a:r>
            <a:r>
              <a:rPr lang="en-US" dirty="0"/>
              <a:t> </a:t>
            </a:r>
            <a:r>
              <a:rPr lang="en-US" dirty="0" err="1"/>
              <a:t>dữ</a:t>
            </a:r>
            <a:r>
              <a:rPr lang="en-US" dirty="0"/>
              <a:t> </a:t>
            </a:r>
            <a:r>
              <a:rPr lang="en-US" dirty="0" err="1"/>
              <a:t>liệu</a:t>
            </a:r>
            <a:r>
              <a:rPr lang="en-US" dirty="0"/>
              <a:t>:</a:t>
            </a:r>
          </a:p>
          <a:p>
            <a:r>
              <a:rPr lang="en-US" dirty="0" err="1"/>
              <a:t>Mỗi</a:t>
            </a:r>
            <a:r>
              <a:rPr lang="en-US" dirty="0"/>
              <a:t> </a:t>
            </a:r>
            <a:r>
              <a:rPr lang="en-US" dirty="0" err="1"/>
              <a:t>thuộc</a:t>
            </a:r>
            <a:r>
              <a:rPr lang="en-US" dirty="0"/>
              <a:t> </a:t>
            </a:r>
            <a:r>
              <a:rPr lang="en-US" dirty="0" err="1"/>
              <a:t>tính</a:t>
            </a:r>
            <a:r>
              <a:rPr lang="en-US" dirty="0"/>
              <a:t> </a:t>
            </a:r>
            <a:r>
              <a:rPr lang="en-US" dirty="0" err="1"/>
              <a:t>sẽ</a:t>
            </a:r>
            <a:r>
              <a:rPr lang="en-US" dirty="0"/>
              <a:t> </a:t>
            </a:r>
            <a:r>
              <a:rPr lang="en-US" dirty="0" err="1"/>
              <a:t>có</a:t>
            </a:r>
            <a:r>
              <a:rPr lang="en-US" dirty="0"/>
              <a:t> </a:t>
            </a:r>
            <a:r>
              <a:rPr lang="en-US" dirty="0" err="1"/>
              <a:t>một</a:t>
            </a:r>
            <a:r>
              <a:rPr lang="en-US" dirty="0"/>
              <a:t> domain </a:t>
            </a:r>
            <a:r>
              <a:rPr lang="en-US" dirty="0" err="1"/>
              <a:t>riêng</a:t>
            </a:r>
            <a:r>
              <a:rPr lang="en-US" dirty="0"/>
              <a:t> </a:t>
            </a:r>
            <a:r>
              <a:rPr lang="en-US" dirty="0" err="1"/>
              <a:t>và</a:t>
            </a:r>
            <a:r>
              <a:rPr lang="en-US" dirty="0"/>
              <a:t> </a:t>
            </a:r>
            <a:r>
              <a:rPr lang="en-US" dirty="0" err="1"/>
              <a:t>mỗi</a:t>
            </a:r>
            <a:r>
              <a:rPr lang="en-US" dirty="0"/>
              <a:t> domain </a:t>
            </a:r>
            <a:r>
              <a:rPr lang="en-US" dirty="0" err="1"/>
              <a:t>sẽ</a:t>
            </a:r>
            <a:r>
              <a:rPr lang="en-US" dirty="0"/>
              <a:t> </a:t>
            </a:r>
            <a:r>
              <a:rPr lang="en-US" dirty="0" err="1"/>
              <a:t>chứa</a:t>
            </a:r>
            <a:r>
              <a:rPr lang="en-US" dirty="0"/>
              <a:t> </a:t>
            </a:r>
            <a:r>
              <a:rPr lang="en-US" dirty="0" err="1"/>
              <a:t>các</a:t>
            </a:r>
            <a:r>
              <a:rPr lang="en-US" dirty="0"/>
              <a:t> </a:t>
            </a:r>
            <a:r>
              <a:rPr lang="en-US" dirty="0" err="1"/>
              <a:t>hàm</a:t>
            </a:r>
            <a:r>
              <a:rPr lang="en-US" dirty="0"/>
              <a:t> </a:t>
            </a:r>
            <a:r>
              <a:rPr lang="en-US" dirty="0" err="1"/>
              <a:t>làm</a:t>
            </a:r>
            <a:r>
              <a:rPr lang="en-US" dirty="0"/>
              <a:t> </a:t>
            </a:r>
            <a:r>
              <a:rPr lang="en-US" dirty="0" err="1"/>
              <a:t>mờ</a:t>
            </a:r>
            <a:r>
              <a:rPr lang="en-US" dirty="0"/>
              <a:t> </a:t>
            </a:r>
            <a:r>
              <a:rPr lang="en-US" dirty="0" err="1"/>
              <a:t>với</a:t>
            </a:r>
            <a:r>
              <a:rPr lang="en-US" dirty="0"/>
              <a:t> </a:t>
            </a:r>
            <a:r>
              <a:rPr lang="en-US" dirty="0" err="1"/>
              <a:t>độ</a:t>
            </a:r>
            <a:r>
              <a:rPr lang="en-US" dirty="0"/>
              <a:t> </a:t>
            </a:r>
            <a:r>
              <a:rPr lang="vi-VN" dirty="0"/>
              <a:t>ư</a:t>
            </a:r>
            <a:r>
              <a:rPr lang="en-US" dirty="0"/>
              <a:t>u </a:t>
            </a:r>
            <a:r>
              <a:rPr lang="en-US" dirty="0" err="1"/>
              <a:t>tiên</a:t>
            </a:r>
            <a:r>
              <a:rPr lang="en-US" dirty="0"/>
              <a:t> t</a:t>
            </a:r>
            <a:r>
              <a:rPr lang="vi-VN" dirty="0"/>
              <a:t>ư</a:t>
            </a:r>
            <a:r>
              <a:rPr lang="en-US" dirty="0" err="1"/>
              <a:t>ơng</a:t>
            </a:r>
            <a:r>
              <a:rPr lang="en-US" dirty="0"/>
              <a:t> </a:t>
            </a:r>
            <a:r>
              <a:rPr lang="en-US" dirty="0" err="1"/>
              <a:t>ứng</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mâu</a:t>
            </a:r>
            <a:r>
              <a:rPr lang="en-US" dirty="0"/>
              <a:t> </a:t>
            </a:r>
            <a:r>
              <a:rPr lang="en-US" dirty="0" err="1"/>
              <a:t>thuẫn</a:t>
            </a:r>
            <a:r>
              <a:rPr lang="en-US" dirty="0"/>
              <a:t> ta </a:t>
            </a:r>
            <a:r>
              <a:rPr lang="en-US" dirty="0" err="1"/>
              <a:t>sẽ</a:t>
            </a:r>
            <a:r>
              <a:rPr lang="en-US" dirty="0"/>
              <a:t> </a:t>
            </a:r>
            <a:r>
              <a:rPr lang="en-US" dirty="0" err="1"/>
              <a:t>dựa</a:t>
            </a:r>
            <a:r>
              <a:rPr lang="en-US" dirty="0"/>
              <a:t> </a:t>
            </a:r>
            <a:r>
              <a:rPr lang="en-US" dirty="0" err="1"/>
              <a:t>trên</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hàm</a:t>
            </a:r>
            <a:r>
              <a:rPr lang="en-US" dirty="0"/>
              <a:t> </a:t>
            </a:r>
            <a:r>
              <a:rPr lang="en-US" dirty="0" err="1"/>
              <a:t>làm</a:t>
            </a:r>
            <a:r>
              <a:rPr lang="en-US" dirty="0"/>
              <a:t> </a:t>
            </a:r>
            <a:r>
              <a:rPr lang="en-US" dirty="0" err="1"/>
              <a:t>mờ</a:t>
            </a:r>
            <a:r>
              <a:rPr lang="en-US" dirty="0"/>
              <a:t> đ</a:t>
            </a:r>
            <a:r>
              <a:rPr lang="vi-VN" dirty="0"/>
              <a:t>ư</a:t>
            </a:r>
            <a:r>
              <a:rPr lang="en-US" dirty="0" err="1"/>
              <a:t>ợc</a:t>
            </a:r>
            <a:r>
              <a:rPr lang="en-US" dirty="0"/>
              <a:t> </a:t>
            </a:r>
            <a:r>
              <a:rPr lang="en-US" dirty="0" err="1"/>
              <a:t>chọn</a:t>
            </a:r>
            <a:r>
              <a:rPr lang="en-US" dirty="0"/>
              <a:t>. </a:t>
            </a:r>
            <a:r>
              <a:rPr lang="en-US" dirty="0" err="1"/>
              <a:t>Ví</a:t>
            </a:r>
            <a:r>
              <a:rPr lang="en-US" dirty="0"/>
              <a:t> </a:t>
            </a:r>
            <a:r>
              <a:rPr lang="en-US" dirty="0" err="1"/>
              <a:t>dụ</a:t>
            </a:r>
            <a:r>
              <a:rPr lang="en-US" dirty="0"/>
              <a:t> ở </a:t>
            </a:r>
            <a:r>
              <a:rPr lang="en-US" dirty="0" err="1"/>
              <a:t>đây</a:t>
            </a:r>
            <a:r>
              <a:rPr lang="en-US" dirty="0"/>
              <a:t> </a:t>
            </a:r>
            <a:r>
              <a:rPr lang="en-US" dirty="0" err="1"/>
              <a:t>là</a:t>
            </a:r>
            <a:r>
              <a:rPr lang="en-US" dirty="0"/>
              <a:t> </a:t>
            </a:r>
            <a:r>
              <a:rPr lang="en-US" dirty="0" err="1"/>
              <a:t>một</a:t>
            </a:r>
            <a:r>
              <a:rPr lang="en-US" dirty="0"/>
              <a:t> domain </a:t>
            </a:r>
            <a:r>
              <a:rPr lang="en-US" dirty="0" err="1"/>
              <a:t>về</a:t>
            </a:r>
            <a:r>
              <a:rPr lang="en-US" dirty="0"/>
              <a:t> </a:t>
            </a:r>
            <a:r>
              <a:rPr lang="en-US" dirty="0" err="1"/>
              <a:t>thời</a:t>
            </a:r>
            <a:r>
              <a:rPr lang="en-US" dirty="0"/>
              <a:t> </a:t>
            </a:r>
            <a:r>
              <a:rPr lang="en-US" dirty="0" err="1"/>
              <a:t>gian</a:t>
            </a:r>
            <a:r>
              <a:rPr lang="en-US" dirty="0"/>
              <a:t> </a:t>
            </a:r>
            <a:r>
              <a:rPr lang="en-US" dirty="0" err="1"/>
              <a:t>thì</a:t>
            </a:r>
            <a:r>
              <a:rPr lang="en-US" dirty="0"/>
              <a:t> </a:t>
            </a:r>
            <a:r>
              <a:rPr lang="en-US" dirty="0" err="1"/>
              <a:t>hàm</a:t>
            </a:r>
            <a:r>
              <a:rPr lang="en-US" dirty="0"/>
              <a:t> </a:t>
            </a:r>
            <a:r>
              <a:rPr lang="en-US" dirty="0" err="1"/>
              <a:t>chỉ</a:t>
            </a:r>
            <a:r>
              <a:rPr lang="en-US" dirty="0"/>
              <a:t> </a:t>
            </a:r>
            <a:r>
              <a:rPr lang="en-US" dirty="0" err="1"/>
              <a:t>hiện</a:t>
            </a:r>
            <a:r>
              <a:rPr lang="en-US" dirty="0"/>
              <a:t> </a:t>
            </a:r>
            <a:r>
              <a:rPr lang="en-US" dirty="0" err="1"/>
              <a:t>năm</a:t>
            </a:r>
            <a:r>
              <a:rPr lang="en-US" dirty="0"/>
              <a:t> </a:t>
            </a:r>
            <a:r>
              <a:rPr lang="en-US" dirty="0" err="1"/>
              <a:t>sẽ</a:t>
            </a:r>
            <a:r>
              <a:rPr lang="en-US" dirty="0"/>
              <a:t> </a:t>
            </a:r>
            <a:r>
              <a:rPr lang="en-US" dirty="0" err="1"/>
              <a:t>có</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cao</a:t>
            </a:r>
            <a:r>
              <a:rPr lang="en-US" dirty="0"/>
              <a:t> </a:t>
            </a:r>
            <a:r>
              <a:rPr lang="en-US" dirty="0" err="1"/>
              <a:t>nhất</a:t>
            </a:r>
            <a:r>
              <a:rPr lang="en-US" dirty="0"/>
              <a:t>.  </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10</a:t>
            </a:fld>
            <a:endParaRPr lang="en-US"/>
          </a:p>
        </p:txBody>
      </p:sp>
    </p:spTree>
    <p:extLst>
      <p:ext uri="{BB962C8B-B14F-4D97-AF65-F5344CB8AC3E}">
        <p14:creationId xmlns:p14="http://schemas.microsoft.com/office/powerpoint/2010/main" val="346167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Áp</a:t>
            </a:r>
            <a:r>
              <a:rPr lang="en-US" dirty="0"/>
              <a:t> </a:t>
            </a:r>
            <a:r>
              <a:rPr lang="en-US" dirty="0" err="1"/>
              <a:t>dụng</a:t>
            </a:r>
            <a:r>
              <a:rPr lang="en-US" dirty="0"/>
              <a:t> c</a:t>
            </a:r>
            <a:r>
              <a:rPr lang="vi-VN" dirty="0"/>
              <a:t>ơ</a:t>
            </a:r>
            <a:r>
              <a:rPr lang="en-US" dirty="0"/>
              <a:t> </a:t>
            </a:r>
            <a:r>
              <a:rPr lang="en-US" dirty="0" err="1"/>
              <a:t>chế</a:t>
            </a:r>
            <a:r>
              <a:rPr lang="en-US" dirty="0"/>
              <a:t> </a:t>
            </a:r>
            <a:r>
              <a:rPr lang="en-US" dirty="0" err="1"/>
              <a:t>giải</a:t>
            </a:r>
            <a:r>
              <a:rPr lang="en-US" dirty="0"/>
              <a:t> </a:t>
            </a:r>
            <a:r>
              <a:rPr lang="en-US" dirty="0" err="1"/>
              <a:t>quyết</a:t>
            </a:r>
            <a:r>
              <a:rPr lang="en-US" dirty="0"/>
              <a:t> </a:t>
            </a:r>
            <a:r>
              <a:rPr lang="en-US" dirty="0" err="1"/>
              <a:t>mâu</a:t>
            </a:r>
            <a:r>
              <a:rPr lang="en-US" dirty="0"/>
              <a:t> </a:t>
            </a:r>
            <a:r>
              <a:rPr lang="en-US" dirty="0" err="1"/>
              <a:t>thuẫn</a:t>
            </a:r>
            <a:r>
              <a:rPr lang="en-US" dirty="0"/>
              <a:t> </a:t>
            </a:r>
            <a:r>
              <a:rPr lang="en-US" dirty="0" err="1"/>
              <a:t>dựa</a:t>
            </a:r>
            <a:r>
              <a:rPr lang="en-US" dirty="0"/>
              <a:t> </a:t>
            </a:r>
            <a:r>
              <a:rPr lang="en-US" dirty="0" err="1"/>
              <a:t>trên</a:t>
            </a:r>
            <a:r>
              <a:rPr lang="en-US" dirty="0"/>
              <a:t> </a:t>
            </a:r>
            <a:r>
              <a:rPr lang="en-US" dirty="0" err="1"/>
              <a:t>độ</a:t>
            </a:r>
            <a:r>
              <a:rPr lang="en-US" dirty="0"/>
              <a:t> </a:t>
            </a:r>
            <a:r>
              <a:rPr lang="vi-VN" dirty="0"/>
              <a:t>ư</a:t>
            </a:r>
            <a:r>
              <a:rPr lang="en-US" dirty="0"/>
              <a:t>u </a:t>
            </a:r>
            <a:r>
              <a:rPr lang="en-US" dirty="0" err="1"/>
              <a:t>tiên</a:t>
            </a:r>
            <a:r>
              <a:rPr lang="en-US" dirty="0"/>
              <a:t> ta </a:t>
            </a:r>
            <a:r>
              <a:rPr lang="en-US" dirty="0" err="1"/>
              <a:t>sẽ</a:t>
            </a:r>
            <a:r>
              <a:rPr lang="en-US" dirty="0"/>
              <a:t> </a:t>
            </a:r>
            <a:r>
              <a:rPr lang="en-US" dirty="0" err="1"/>
              <a:t>ra</a:t>
            </a:r>
            <a:r>
              <a:rPr lang="en-US" dirty="0"/>
              <a:t> đ</a:t>
            </a:r>
            <a:r>
              <a:rPr lang="vi-VN" dirty="0"/>
              <a:t>ư</a:t>
            </a:r>
            <a:r>
              <a:rPr lang="en-US" dirty="0" err="1"/>
              <a:t>ợc</a:t>
            </a:r>
            <a:r>
              <a:rPr lang="en-US" dirty="0"/>
              <a:t> </a:t>
            </a:r>
            <a:r>
              <a:rPr lang="en-US" dirty="0" err="1"/>
              <a:t>kết</a:t>
            </a:r>
            <a:r>
              <a:rPr lang="en-US" dirty="0"/>
              <a:t> </a:t>
            </a:r>
            <a:r>
              <a:rPr lang="en-US" dirty="0" err="1"/>
              <a:t>quả</a:t>
            </a:r>
            <a:r>
              <a:rPr lang="en-US" dirty="0"/>
              <a:t> </a:t>
            </a:r>
            <a:r>
              <a:rPr lang="en-US" dirty="0" err="1"/>
              <a:t>nh</a:t>
            </a:r>
            <a:r>
              <a:rPr lang="vi-VN" dirty="0"/>
              <a:t>ư</a:t>
            </a:r>
            <a:r>
              <a:rPr lang="en-US" dirty="0"/>
              <a:t> </a:t>
            </a:r>
            <a:r>
              <a:rPr lang="en-US" dirty="0" err="1"/>
              <a:t>sau</a:t>
            </a:r>
            <a:r>
              <a:rPr lang="en-US" dirty="0"/>
              <a:t>: </a:t>
            </a:r>
          </a:p>
          <a:p>
            <a:r>
              <a:rPr lang="en-US" dirty="0" err="1"/>
              <a:t>Đây</a:t>
            </a:r>
            <a:r>
              <a:rPr lang="en-US" dirty="0"/>
              <a:t> </a:t>
            </a:r>
            <a:r>
              <a:rPr lang="en-US" dirty="0" err="1"/>
              <a:t>là</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trong</a:t>
            </a:r>
            <a:r>
              <a:rPr lang="en-US" dirty="0"/>
              <a:t> </a:t>
            </a:r>
            <a:r>
              <a:rPr lang="en-US" dirty="0" err="1"/>
              <a:t>hệ</a:t>
            </a:r>
            <a:r>
              <a:rPr lang="en-US" dirty="0"/>
              <a:t> </a:t>
            </a:r>
            <a:r>
              <a:rPr lang="en-US" dirty="0" err="1"/>
              <a:t>thống</a:t>
            </a:r>
            <a:r>
              <a:rPr lang="en-US" dirty="0"/>
              <a:t> </a:t>
            </a:r>
            <a:r>
              <a:rPr lang="en-US" dirty="0" err="1"/>
              <a:t>thì</a:t>
            </a:r>
            <a:r>
              <a:rPr lang="en-US" dirty="0"/>
              <a:t> </a:t>
            </a:r>
            <a:r>
              <a:rPr lang="en-US" dirty="0" err="1"/>
              <a:t>khi</a:t>
            </a:r>
            <a:r>
              <a:rPr lang="en-US" dirty="0"/>
              <a:t> </a:t>
            </a:r>
            <a:r>
              <a:rPr lang="en-US" dirty="0" err="1"/>
              <a:t>trả</a:t>
            </a:r>
            <a:r>
              <a:rPr lang="en-US" dirty="0"/>
              <a:t> </a:t>
            </a:r>
            <a:r>
              <a:rPr lang="en-US" dirty="0" err="1"/>
              <a:t>về</a:t>
            </a:r>
            <a:r>
              <a:rPr lang="en-US" dirty="0"/>
              <a:t> </a:t>
            </a:r>
            <a:r>
              <a:rPr lang="en-US" dirty="0" err="1"/>
              <a:t>cho</a:t>
            </a:r>
            <a:r>
              <a:rPr lang="en-US" dirty="0"/>
              <a:t> ng</a:t>
            </a:r>
            <a:r>
              <a:rPr lang="vi-VN" dirty="0"/>
              <a:t>ư</a:t>
            </a:r>
            <a:r>
              <a:rPr lang="en-US" dirty="0" err="1"/>
              <a:t>ời</a:t>
            </a:r>
            <a:r>
              <a:rPr lang="en-US" dirty="0"/>
              <a:t> </a:t>
            </a:r>
            <a:r>
              <a:rPr lang="en-US" dirty="0" err="1"/>
              <a:t>truy</a:t>
            </a:r>
            <a:r>
              <a:rPr lang="en-US" dirty="0"/>
              <a:t> </a:t>
            </a:r>
            <a:r>
              <a:rPr lang="en-US" dirty="0" err="1"/>
              <a:t>cập</a:t>
            </a:r>
            <a:r>
              <a:rPr lang="en-US" dirty="0"/>
              <a:t> </a:t>
            </a:r>
            <a:r>
              <a:rPr lang="en-US" dirty="0" err="1"/>
              <a:t>là</a:t>
            </a:r>
            <a:r>
              <a:rPr lang="en-US" dirty="0"/>
              <a:t> t</a:t>
            </a:r>
            <a:r>
              <a:rPr lang="vi-VN" dirty="0"/>
              <a:t>ư</a:t>
            </a:r>
            <a:r>
              <a:rPr lang="en-US" dirty="0"/>
              <a:t> </a:t>
            </a:r>
            <a:r>
              <a:rPr lang="en-US" dirty="0" err="1"/>
              <a:t>vấn</a:t>
            </a:r>
            <a:r>
              <a:rPr lang="en-US" dirty="0"/>
              <a:t> </a:t>
            </a:r>
            <a:r>
              <a:rPr lang="en-US" dirty="0" err="1"/>
              <a:t>viên</a:t>
            </a:r>
            <a:r>
              <a:rPr lang="en-US" dirty="0"/>
              <a:t> </a:t>
            </a:r>
            <a:r>
              <a:rPr lang="en-US" dirty="0" err="1"/>
              <a:t>thì</a:t>
            </a:r>
            <a:r>
              <a:rPr lang="en-US" dirty="0"/>
              <a:t> </a:t>
            </a:r>
            <a:r>
              <a:rPr lang="en-US" dirty="0" err="1"/>
              <a:t>thuộc</a:t>
            </a:r>
            <a:r>
              <a:rPr lang="en-US" dirty="0"/>
              <a:t> </a:t>
            </a:r>
            <a:r>
              <a:rPr lang="en-US" dirty="0" err="1"/>
              <a:t>tính</a:t>
            </a:r>
            <a:r>
              <a:rPr lang="en-US" dirty="0"/>
              <a:t> email </a:t>
            </a:r>
            <a:r>
              <a:rPr lang="en-US" dirty="0" err="1"/>
              <a:t>đã</a:t>
            </a:r>
            <a:r>
              <a:rPr lang="en-US" dirty="0"/>
              <a:t> đ</a:t>
            </a:r>
            <a:r>
              <a:rPr lang="vi-VN" dirty="0"/>
              <a:t>ư</a:t>
            </a:r>
            <a:r>
              <a:rPr lang="en-US" dirty="0" err="1"/>
              <a:t>ợc</a:t>
            </a:r>
            <a:r>
              <a:rPr lang="en-US" dirty="0"/>
              <a:t> </a:t>
            </a:r>
            <a:r>
              <a:rPr lang="en-US" dirty="0" err="1"/>
              <a:t>ẩn</a:t>
            </a:r>
            <a:r>
              <a:rPr lang="en-US" dirty="0"/>
              <a:t> </a:t>
            </a:r>
            <a:r>
              <a:rPr lang="en-US" dirty="0" err="1"/>
              <a:t>đi</a:t>
            </a:r>
            <a:r>
              <a:rPr lang="en-US" dirty="0"/>
              <a:t>, </a:t>
            </a:r>
            <a:r>
              <a:rPr lang="en-US" dirty="0" err="1"/>
              <a:t>địa</a:t>
            </a:r>
            <a:r>
              <a:rPr lang="en-US" dirty="0"/>
              <a:t> </a:t>
            </a:r>
            <a:r>
              <a:rPr lang="en-US" dirty="0" err="1"/>
              <a:t>chỉ</a:t>
            </a:r>
            <a:r>
              <a:rPr lang="en-US" dirty="0"/>
              <a:t> </a:t>
            </a:r>
            <a:r>
              <a:rPr lang="en-US" dirty="0" err="1"/>
              <a:t>chỉ</a:t>
            </a:r>
            <a:r>
              <a:rPr lang="en-US" dirty="0"/>
              <a:t> </a:t>
            </a:r>
            <a:r>
              <a:rPr lang="en-US" dirty="0" err="1"/>
              <a:t>hiện</a:t>
            </a:r>
            <a:r>
              <a:rPr lang="en-US" dirty="0"/>
              <a:t> </a:t>
            </a:r>
            <a:r>
              <a:rPr lang="en-US" dirty="0" err="1"/>
              <a:t>tên</a:t>
            </a:r>
            <a:r>
              <a:rPr lang="en-US" dirty="0"/>
              <a:t> </a:t>
            </a:r>
            <a:r>
              <a:rPr lang="en-US" dirty="0" err="1"/>
              <a:t>thành</a:t>
            </a:r>
            <a:r>
              <a:rPr lang="en-US" dirty="0"/>
              <a:t> </a:t>
            </a:r>
            <a:r>
              <a:rPr lang="en-US" dirty="0" err="1"/>
              <a:t>phố</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11</a:t>
            </a:fld>
            <a:endParaRPr lang="en-US"/>
          </a:p>
        </p:txBody>
      </p:sp>
    </p:spTree>
    <p:extLst>
      <p:ext uri="{BB962C8B-B14F-4D97-AF65-F5344CB8AC3E}">
        <p14:creationId xmlns:p14="http://schemas.microsoft.com/office/powerpoint/2010/main" val="376126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cấu</a:t>
            </a:r>
            <a:r>
              <a:rPr lang="en-US" dirty="0"/>
              <a:t> </a:t>
            </a:r>
            <a:r>
              <a:rPr lang="en-US" dirty="0" err="1"/>
              <a:t>trúc</a:t>
            </a:r>
            <a:r>
              <a:rPr lang="en-US" dirty="0"/>
              <a:t> </a:t>
            </a:r>
            <a:r>
              <a:rPr lang="en-US" dirty="0" err="1"/>
              <a:t>đặc</a:t>
            </a:r>
            <a:r>
              <a:rPr lang="en-US" dirty="0"/>
              <a:t> </a:t>
            </a:r>
            <a:r>
              <a:rPr lang="en-US" dirty="0" err="1"/>
              <a:t>tả</a:t>
            </a:r>
            <a:r>
              <a:rPr lang="en-US" dirty="0"/>
              <a:t> </a:t>
            </a:r>
            <a:r>
              <a:rPr lang="en-US" dirty="0" err="1"/>
              <a:t>của</a:t>
            </a:r>
            <a:r>
              <a:rPr lang="en-US" dirty="0"/>
              <a:t> </a:t>
            </a:r>
            <a:r>
              <a:rPr lang="en-US" dirty="0" err="1"/>
              <a:t>một</a:t>
            </a:r>
            <a:r>
              <a:rPr lang="en-US" dirty="0"/>
              <a:t> </a:t>
            </a:r>
            <a:r>
              <a:rPr lang="en-US" dirty="0" err="1"/>
              <a:t>chính</a:t>
            </a:r>
            <a:r>
              <a:rPr lang="en-US" dirty="0"/>
              <a:t> </a:t>
            </a:r>
            <a:r>
              <a:rPr lang="en-US" dirty="0" err="1"/>
              <a:t>sách</a:t>
            </a:r>
            <a:r>
              <a:rPr lang="en-US" dirty="0"/>
              <a:t> </a:t>
            </a:r>
            <a:r>
              <a:rPr lang="en-US" dirty="0" err="1"/>
              <a:t>riêng</a:t>
            </a:r>
            <a:r>
              <a:rPr lang="en-US" dirty="0"/>
              <a:t> t</a:t>
            </a:r>
            <a:r>
              <a:rPr lang="vi-VN" dirty="0"/>
              <a:t>ư</a:t>
            </a:r>
            <a:r>
              <a:rPr lang="en-US" dirty="0"/>
              <a:t>:</a:t>
            </a:r>
          </a:p>
          <a:p>
            <a:r>
              <a:rPr lang="en-US" dirty="0" err="1"/>
              <a:t>Gồm</a:t>
            </a:r>
            <a:r>
              <a:rPr lang="en-US" dirty="0"/>
              <a:t> </a:t>
            </a:r>
            <a:r>
              <a:rPr lang="en-US" dirty="0" err="1"/>
              <a:t>các</a:t>
            </a:r>
            <a:r>
              <a:rPr lang="en-US" dirty="0"/>
              <a:t> </a:t>
            </a:r>
            <a:r>
              <a:rPr lang="en-US" dirty="0" err="1"/>
              <a:t>thuộc</a:t>
            </a:r>
            <a:r>
              <a:rPr lang="en-US" dirty="0"/>
              <a:t> </a:t>
            </a:r>
            <a:r>
              <a:rPr lang="en-US" dirty="0" err="1"/>
              <a:t>tính</a:t>
            </a:r>
            <a:r>
              <a:rPr lang="en-US" dirty="0"/>
              <a:t> c</a:t>
            </a:r>
            <a:r>
              <a:rPr lang="vi-VN" dirty="0"/>
              <a:t>ơ</a:t>
            </a:r>
            <a:r>
              <a:rPr lang="en-US" dirty="0"/>
              <a:t> </a:t>
            </a:r>
            <a:r>
              <a:rPr lang="en-US" dirty="0" err="1"/>
              <a:t>bản</a:t>
            </a:r>
            <a:r>
              <a:rPr lang="en-US" dirty="0"/>
              <a:t> </a:t>
            </a:r>
            <a:r>
              <a:rPr lang="en-US" dirty="0" err="1"/>
              <a:t>nh</a:t>
            </a:r>
            <a:r>
              <a:rPr lang="vi-VN" dirty="0"/>
              <a:t>ư</a:t>
            </a:r>
            <a:r>
              <a:rPr lang="en-US" dirty="0"/>
              <a:t> </a:t>
            </a:r>
            <a:r>
              <a:rPr lang="en-US" dirty="0" err="1"/>
              <a:t>là</a:t>
            </a:r>
            <a:r>
              <a:rPr lang="en-US" dirty="0"/>
              <a:t> id, </a:t>
            </a:r>
            <a:r>
              <a:rPr lang="en-US" dirty="0" err="1"/>
              <a:t>tên</a:t>
            </a:r>
            <a:r>
              <a:rPr lang="en-US" dirty="0"/>
              <a:t> collection, target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điều</a:t>
            </a:r>
            <a:r>
              <a:rPr lang="en-US" dirty="0"/>
              <a:t> </a:t>
            </a:r>
            <a:r>
              <a:rPr lang="en-US" dirty="0" err="1"/>
              <a:t>kiện</a:t>
            </a:r>
            <a:r>
              <a:rPr lang="en-US" dirty="0"/>
              <a:t>, ng</a:t>
            </a:r>
            <a:r>
              <a:rPr lang="vi-VN" dirty="0"/>
              <a:t>ư</a:t>
            </a:r>
            <a:r>
              <a:rPr lang="en-US" dirty="0" err="1"/>
              <a:t>ời</a:t>
            </a:r>
            <a:r>
              <a:rPr lang="en-US" dirty="0"/>
              <a:t> dung </a:t>
            </a:r>
            <a:r>
              <a:rPr lang="en-US" dirty="0" err="1"/>
              <a:t>chỉ</a:t>
            </a:r>
            <a:r>
              <a:rPr lang="en-US" dirty="0"/>
              <a:t> </a:t>
            </a:r>
            <a:r>
              <a:rPr lang="en-US" dirty="0" err="1"/>
              <a:t>cần</a:t>
            </a:r>
            <a:r>
              <a:rPr lang="en-US" dirty="0"/>
              <a:t> </a:t>
            </a:r>
            <a:r>
              <a:rPr lang="en-US" dirty="0" err="1"/>
              <a:t>nhập</a:t>
            </a:r>
            <a:r>
              <a:rPr lang="en-US" dirty="0"/>
              <a:t> </a:t>
            </a:r>
            <a:r>
              <a:rPr lang="en-US" dirty="0" err="1"/>
              <a:t>vào</a:t>
            </a:r>
            <a:r>
              <a:rPr lang="en-US" dirty="0"/>
              <a:t> </a:t>
            </a:r>
            <a:r>
              <a:rPr lang="en-US" dirty="0" err="1"/>
              <a:t>biểu</a:t>
            </a:r>
            <a:r>
              <a:rPr lang="en-US" dirty="0"/>
              <a:t> </a:t>
            </a:r>
            <a:r>
              <a:rPr lang="en-US" dirty="0" err="1"/>
              <a:t>thức</a:t>
            </a:r>
            <a:r>
              <a:rPr lang="en-US" dirty="0"/>
              <a:t> ở </a:t>
            </a:r>
            <a:r>
              <a:rPr lang="en-US" dirty="0" err="1"/>
              <a:t>dạng</a:t>
            </a:r>
            <a:r>
              <a:rPr lang="en-US" dirty="0"/>
              <a:t> </a:t>
            </a:r>
            <a:r>
              <a:rPr lang="en-US" dirty="0" err="1"/>
              <a:t>chuỗi</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tự</a:t>
            </a:r>
            <a:r>
              <a:rPr lang="en-US" dirty="0"/>
              <a:t> </a:t>
            </a:r>
            <a:r>
              <a:rPr lang="en-US" dirty="0" err="1"/>
              <a:t>động</a:t>
            </a:r>
            <a:r>
              <a:rPr lang="en-US" dirty="0"/>
              <a:t> parse sang </a:t>
            </a:r>
            <a:r>
              <a:rPr lang="en-US" dirty="0" err="1"/>
              <a:t>cấu</a:t>
            </a:r>
            <a:r>
              <a:rPr lang="en-US" dirty="0"/>
              <a:t> </a:t>
            </a:r>
            <a:r>
              <a:rPr lang="en-US" dirty="0" err="1"/>
              <a:t>trúc</a:t>
            </a:r>
            <a:r>
              <a:rPr lang="en-US" dirty="0"/>
              <a:t> t</a:t>
            </a:r>
            <a:r>
              <a:rPr lang="vi-VN" dirty="0"/>
              <a:t>ư</a:t>
            </a:r>
            <a:r>
              <a:rPr lang="en-US" dirty="0" err="1"/>
              <a:t>ơng</a:t>
            </a:r>
            <a:r>
              <a:rPr lang="en-US" dirty="0"/>
              <a:t> </a:t>
            </a:r>
            <a:r>
              <a:rPr lang="en-US" dirty="0" err="1"/>
              <a:t>ứng</a:t>
            </a:r>
            <a:r>
              <a:rPr lang="en-US" dirty="0"/>
              <a:t>.</a:t>
            </a:r>
          </a:p>
          <a:p>
            <a:r>
              <a:rPr lang="en-US" dirty="0" err="1"/>
              <a:t>Tiếp</a:t>
            </a:r>
            <a:r>
              <a:rPr lang="en-US" dirty="0"/>
              <a:t> </a:t>
            </a:r>
            <a:r>
              <a:rPr lang="en-US" dirty="0" err="1"/>
              <a:t>theo</a:t>
            </a:r>
            <a:r>
              <a:rPr lang="en-US" dirty="0"/>
              <a:t> </a:t>
            </a:r>
            <a:r>
              <a:rPr lang="en-US" dirty="0" err="1"/>
              <a:t>là</a:t>
            </a:r>
            <a:r>
              <a:rPr lang="en-US" dirty="0"/>
              <a:t> </a:t>
            </a:r>
            <a:r>
              <a:rPr lang="en-US" dirty="0" err="1"/>
              <a:t>một</a:t>
            </a:r>
            <a:r>
              <a:rPr lang="en-US" dirty="0"/>
              <a:t> </a:t>
            </a:r>
            <a:r>
              <a:rPr lang="en-US" dirty="0" err="1"/>
              <a:t>mảng</a:t>
            </a:r>
            <a:r>
              <a:rPr lang="en-US" dirty="0"/>
              <a:t> </a:t>
            </a:r>
            <a:r>
              <a:rPr lang="en-US" dirty="0" err="1"/>
              <a:t>các</a:t>
            </a:r>
            <a:r>
              <a:rPr lang="en-US" dirty="0"/>
              <a:t> </a:t>
            </a:r>
            <a:r>
              <a:rPr lang="en-US" dirty="0" err="1"/>
              <a:t>luật</a:t>
            </a:r>
            <a:r>
              <a:rPr lang="en-US" dirty="0"/>
              <a:t> </a:t>
            </a:r>
            <a:r>
              <a:rPr lang="en-US" dirty="0" err="1"/>
              <a:t>của</a:t>
            </a:r>
            <a:r>
              <a:rPr lang="en-US" dirty="0"/>
              <a:t> </a:t>
            </a:r>
            <a:r>
              <a:rPr lang="en-US" dirty="0" err="1"/>
              <a:t>chính</a:t>
            </a:r>
            <a:r>
              <a:rPr lang="en-US" dirty="0"/>
              <a:t> </a:t>
            </a:r>
            <a:r>
              <a:rPr lang="en-US" dirty="0" err="1"/>
              <a:t>sách</a:t>
            </a:r>
            <a:r>
              <a:rPr lang="en-US" dirty="0"/>
              <a:t>, </a:t>
            </a:r>
            <a:r>
              <a:rPr lang="en-US" dirty="0" err="1"/>
              <a:t>mỗi</a:t>
            </a:r>
            <a:r>
              <a:rPr lang="en-US" dirty="0"/>
              <a:t> </a:t>
            </a:r>
            <a:r>
              <a:rPr lang="en-US" dirty="0" err="1"/>
              <a:t>luật</a:t>
            </a:r>
            <a:r>
              <a:rPr lang="en-US" dirty="0"/>
              <a:t> </a:t>
            </a:r>
            <a:r>
              <a:rPr lang="en-US" dirty="0" err="1"/>
              <a:t>gồm</a:t>
            </a:r>
            <a:r>
              <a:rPr lang="en-US" dirty="0"/>
              <a:t> </a:t>
            </a:r>
            <a:r>
              <a:rPr lang="en-US" dirty="0" err="1"/>
              <a:t>có</a:t>
            </a:r>
            <a:r>
              <a:rPr lang="en-US" dirty="0"/>
              <a:t> id, </a:t>
            </a:r>
            <a:r>
              <a:rPr lang="en-US" dirty="0" err="1"/>
              <a:t>điều</a:t>
            </a:r>
            <a:r>
              <a:rPr lang="en-US" dirty="0"/>
              <a:t> </a:t>
            </a:r>
            <a:r>
              <a:rPr lang="en-US" dirty="0" err="1"/>
              <a:t>kiện</a:t>
            </a:r>
            <a:r>
              <a:rPr lang="en-US" dirty="0"/>
              <a:t>, </a:t>
            </a:r>
            <a:r>
              <a:rPr lang="en-US" dirty="0" err="1"/>
              <a:t>và</a:t>
            </a:r>
            <a:r>
              <a:rPr lang="en-US" dirty="0"/>
              <a:t> </a:t>
            </a:r>
            <a:r>
              <a:rPr lang="en-US" dirty="0" err="1"/>
              <a:t>một</a:t>
            </a:r>
            <a:r>
              <a:rPr lang="en-US" dirty="0"/>
              <a:t> </a:t>
            </a:r>
            <a:r>
              <a:rPr lang="en-US" dirty="0" err="1"/>
              <a:t>mảng</a:t>
            </a:r>
            <a:r>
              <a:rPr lang="en-US" dirty="0"/>
              <a:t> </a:t>
            </a:r>
            <a:r>
              <a:rPr lang="en-US" dirty="0" err="1"/>
              <a:t>các</a:t>
            </a:r>
            <a:r>
              <a:rPr lang="en-US" dirty="0"/>
              <a:t> effect </a:t>
            </a:r>
            <a:r>
              <a:rPr lang="en-US" dirty="0" err="1"/>
              <a:t>khi</a:t>
            </a:r>
            <a:r>
              <a:rPr lang="en-US" dirty="0"/>
              <a:t> </a:t>
            </a:r>
            <a:r>
              <a:rPr lang="en-US" dirty="0" err="1"/>
              <a:t>điều</a:t>
            </a:r>
            <a:r>
              <a:rPr lang="en-US" dirty="0"/>
              <a:t> </a:t>
            </a:r>
            <a:r>
              <a:rPr lang="en-US" dirty="0" err="1"/>
              <a:t>kiện</a:t>
            </a:r>
            <a:r>
              <a:rPr lang="en-US" dirty="0"/>
              <a:t> đ</a:t>
            </a:r>
            <a:r>
              <a:rPr lang="vi-VN" dirty="0"/>
              <a:t>ư</a:t>
            </a:r>
            <a:r>
              <a:rPr lang="en-US" dirty="0" err="1"/>
              <a:t>ợc</a:t>
            </a:r>
            <a:r>
              <a:rPr lang="en-US" dirty="0"/>
              <a:t> </a:t>
            </a:r>
            <a:r>
              <a:rPr lang="en-US" dirty="0" err="1"/>
              <a:t>thỏa</a:t>
            </a:r>
            <a:r>
              <a:rPr lang="en-US" dirty="0"/>
              <a:t> </a:t>
            </a:r>
            <a:r>
              <a:rPr lang="en-US" dirty="0" err="1"/>
              <a:t>mãng</a:t>
            </a:r>
            <a:r>
              <a:rPr lang="en-US" dirty="0"/>
              <a:t>. </a:t>
            </a:r>
            <a:r>
              <a:rPr lang="en-US" dirty="0" err="1"/>
              <a:t>Các</a:t>
            </a:r>
            <a:r>
              <a:rPr lang="en-US" dirty="0"/>
              <a:t> effect </a:t>
            </a:r>
            <a:r>
              <a:rPr lang="en-US" dirty="0" err="1"/>
              <a:t>này</a:t>
            </a:r>
            <a:r>
              <a:rPr lang="en-US" dirty="0"/>
              <a:t> </a:t>
            </a:r>
            <a:r>
              <a:rPr lang="en-US" dirty="0" err="1"/>
              <a:t>sẽ</a:t>
            </a:r>
            <a:r>
              <a:rPr lang="en-US" dirty="0"/>
              <a:t> </a:t>
            </a:r>
            <a:r>
              <a:rPr lang="en-US" dirty="0" err="1"/>
              <a:t>chứa</a:t>
            </a:r>
            <a:r>
              <a:rPr lang="en-US" dirty="0"/>
              <a:t> </a:t>
            </a:r>
            <a:r>
              <a:rPr lang="en-US" dirty="0" err="1"/>
              <a:t>tên</a:t>
            </a:r>
            <a:r>
              <a:rPr lang="en-US" dirty="0"/>
              <a:t> </a:t>
            </a:r>
            <a:r>
              <a:rPr lang="en-US" dirty="0" err="1"/>
              <a:t>thuộc</a:t>
            </a:r>
            <a:r>
              <a:rPr lang="en-US" dirty="0"/>
              <a:t> </a:t>
            </a:r>
            <a:r>
              <a:rPr lang="en-US" dirty="0" err="1"/>
              <a:t>tính</a:t>
            </a:r>
            <a:r>
              <a:rPr lang="en-US" dirty="0"/>
              <a:t> </a:t>
            </a:r>
            <a:r>
              <a:rPr lang="en-US" dirty="0" err="1"/>
              <a:t>của</a:t>
            </a:r>
            <a:r>
              <a:rPr lang="en-US" dirty="0"/>
              <a:t> collection </a:t>
            </a:r>
            <a:r>
              <a:rPr lang="en-US" dirty="0" err="1"/>
              <a:t>và</a:t>
            </a:r>
            <a:r>
              <a:rPr lang="en-US" dirty="0"/>
              <a:t> </a:t>
            </a:r>
            <a:r>
              <a:rPr lang="en-US" dirty="0" err="1"/>
              <a:t>tên</a:t>
            </a:r>
            <a:r>
              <a:rPr lang="en-US" dirty="0"/>
              <a:t> </a:t>
            </a:r>
            <a:r>
              <a:rPr lang="en-US" dirty="0" err="1"/>
              <a:t>hàm</a:t>
            </a:r>
            <a:r>
              <a:rPr lang="en-US" dirty="0"/>
              <a:t> </a:t>
            </a:r>
            <a:r>
              <a:rPr lang="en-US" dirty="0" err="1"/>
              <a:t>làm</a:t>
            </a:r>
            <a:r>
              <a:rPr lang="en-US" dirty="0"/>
              <a:t> </a:t>
            </a:r>
            <a:r>
              <a:rPr lang="en-US" dirty="0" err="1"/>
              <a:t>mờ</a:t>
            </a:r>
            <a:r>
              <a:rPr lang="en-US" dirty="0"/>
              <a:t> t</a:t>
            </a:r>
            <a:r>
              <a:rPr lang="vi-VN" dirty="0"/>
              <a:t>ư</a:t>
            </a:r>
            <a:r>
              <a:rPr lang="en-US" dirty="0" err="1"/>
              <a:t>ơng</a:t>
            </a:r>
            <a:r>
              <a:rPr lang="en-US" dirty="0"/>
              <a:t> </a:t>
            </a:r>
            <a:r>
              <a:rPr lang="en-US" dirty="0" err="1"/>
              <a:t>ứng</a:t>
            </a:r>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12</a:t>
            </a:fld>
            <a:endParaRPr lang="en-US"/>
          </a:p>
        </p:txBody>
      </p:sp>
    </p:spTree>
    <p:extLst>
      <p:ext uri="{BB962C8B-B14F-4D97-AF65-F5344CB8AC3E}">
        <p14:creationId xmlns:p14="http://schemas.microsoft.com/office/powerpoint/2010/main" val="151310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s</a:t>
            </a:r>
            <a:r>
              <a:rPr lang="vi-VN" dirty="0"/>
              <a:t>ơ</a:t>
            </a:r>
            <a:r>
              <a:rPr lang="en-US" dirty="0"/>
              <a:t> </a:t>
            </a:r>
            <a:r>
              <a:rPr lang="en-US" dirty="0" err="1"/>
              <a:t>đồ</a:t>
            </a:r>
            <a:r>
              <a:rPr lang="en-US" dirty="0"/>
              <a:t> </a:t>
            </a:r>
            <a:r>
              <a:rPr lang="en-US" dirty="0" err="1"/>
              <a:t>luồng</a:t>
            </a:r>
            <a:r>
              <a:rPr lang="en-US" dirty="0"/>
              <a:t> </a:t>
            </a:r>
            <a:r>
              <a:rPr lang="en-US" dirty="0" err="1"/>
              <a:t>chảy</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hệ</a:t>
            </a:r>
            <a:r>
              <a:rPr lang="en-US" dirty="0"/>
              <a:t> </a:t>
            </a:r>
            <a:r>
              <a:rPr lang="en-US" dirty="0" err="1"/>
              <a:t>thống</a:t>
            </a:r>
            <a:r>
              <a:rPr lang="en-US" dirty="0"/>
              <a:t>.  Controller </a:t>
            </a:r>
            <a:r>
              <a:rPr lang="en-US" dirty="0" err="1"/>
              <a:t>sẽ</a:t>
            </a:r>
            <a:r>
              <a:rPr lang="en-US" dirty="0"/>
              <a:t> </a:t>
            </a:r>
            <a:r>
              <a:rPr lang="en-US" dirty="0" err="1"/>
              <a:t>nhận</a:t>
            </a:r>
            <a:r>
              <a:rPr lang="en-US" dirty="0"/>
              <a:t> request </a:t>
            </a:r>
            <a:r>
              <a:rPr lang="en-US" dirty="0" err="1"/>
              <a:t>của</a:t>
            </a:r>
            <a:r>
              <a:rPr lang="en-US" dirty="0"/>
              <a:t> user,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khối</a:t>
            </a:r>
            <a:r>
              <a:rPr lang="en-US" dirty="0"/>
              <a:t> repository interface </a:t>
            </a:r>
            <a:r>
              <a:rPr lang="en-US" dirty="0" err="1"/>
              <a:t>và</a:t>
            </a:r>
            <a:r>
              <a:rPr lang="en-US" dirty="0"/>
              <a:t> </a:t>
            </a:r>
            <a:r>
              <a:rPr lang="en-US" dirty="0" err="1"/>
              <a:t>truyền</a:t>
            </a:r>
            <a:r>
              <a:rPr lang="en-US" dirty="0"/>
              <a:t> </a:t>
            </a:r>
            <a:r>
              <a:rPr lang="en-US" dirty="0" err="1"/>
              <a:t>cho</a:t>
            </a:r>
            <a:r>
              <a:rPr lang="en-US" dirty="0"/>
              <a:t> </a:t>
            </a:r>
            <a:r>
              <a:rPr lang="en-US" dirty="0" err="1"/>
              <a:t>khối</a:t>
            </a:r>
            <a:r>
              <a:rPr lang="en-US" dirty="0"/>
              <a:t> security </a:t>
            </a:r>
            <a:r>
              <a:rPr lang="en-US" dirty="0" err="1"/>
              <a:t>để</a:t>
            </a:r>
            <a:r>
              <a:rPr lang="en-US" dirty="0"/>
              <a:t> </a:t>
            </a:r>
            <a:r>
              <a:rPr lang="en-US" dirty="0" err="1"/>
              <a:t>xử</a:t>
            </a:r>
            <a:r>
              <a:rPr lang="en-US" dirty="0"/>
              <a:t> </a:t>
            </a:r>
            <a:r>
              <a:rPr lang="en-US" dirty="0" err="1"/>
              <a:t>lý</a:t>
            </a:r>
            <a:r>
              <a:rPr lang="en-US" dirty="0"/>
              <a:t>. Security </a:t>
            </a:r>
            <a:r>
              <a:rPr lang="en-US" dirty="0" err="1"/>
              <a:t>sẽ</a:t>
            </a:r>
            <a:r>
              <a:rPr lang="en-US" dirty="0"/>
              <a:t> </a:t>
            </a:r>
            <a:r>
              <a:rPr lang="en-US" dirty="0" err="1"/>
              <a:t>gọi</a:t>
            </a:r>
            <a:r>
              <a:rPr lang="en-US" dirty="0"/>
              <a:t> </a:t>
            </a:r>
            <a:r>
              <a:rPr lang="en-US" dirty="0" err="1"/>
              <a:t>khối</a:t>
            </a:r>
            <a:r>
              <a:rPr lang="en-US" dirty="0"/>
              <a:t> Access Control </a:t>
            </a:r>
            <a:r>
              <a:rPr lang="en-US" dirty="0" err="1"/>
              <a:t>để</a:t>
            </a:r>
            <a:r>
              <a:rPr lang="en-US" dirty="0"/>
              <a:t> </a:t>
            </a:r>
            <a:r>
              <a:rPr lang="en-US" dirty="0" err="1"/>
              <a:t>xử</a:t>
            </a:r>
            <a:r>
              <a:rPr lang="en-US" dirty="0"/>
              <a:t> </a:t>
            </a:r>
            <a:r>
              <a:rPr lang="en-US" dirty="0" err="1"/>
              <a:t>lý</a:t>
            </a:r>
            <a:r>
              <a:rPr lang="en-US" dirty="0"/>
              <a:t> </a:t>
            </a:r>
            <a:r>
              <a:rPr lang="en-US" dirty="0" err="1"/>
              <a:t>việc</a:t>
            </a:r>
            <a:r>
              <a:rPr lang="en-US" dirty="0"/>
              <a:t> </a:t>
            </a:r>
            <a:r>
              <a:rPr lang="en-US" dirty="0" err="1"/>
              <a:t>điều</a:t>
            </a:r>
            <a:r>
              <a:rPr lang="en-US" dirty="0"/>
              <a:t> </a:t>
            </a:r>
            <a:r>
              <a:rPr lang="en-US" dirty="0" err="1"/>
              <a:t>khiển</a:t>
            </a:r>
            <a:r>
              <a:rPr lang="en-US" dirty="0"/>
              <a:t> </a:t>
            </a:r>
            <a:r>
              <a:rPr lang="en-US" dirty="0" err="1"/>
              <a:t>truy</a:t>
            </a:r>
            <a:r>
              <a:rPr lang="en-US" dirty="0"/>
              <a:t> </a:t>
            </a:r>
            <a:r>
              <a:rPr lang="en-US" dirty="0" err="1"/>
              <a:t>xuất</a:t>
            </a:r>
            <a:r>
              <a:rPr lang="en-US" dirty="0"/>
              <a:t>. </a:t>
            </a:r>
            <a:r>
              <a:rPr lang="en-US" dirty="0" err="1"/>
              <a:t>Nếu</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en-US" dirty="0" err="1"/>
              <a:t>cho</a:t>
            </a:r>
            <a:r>
              <a:rPr lang="en-US" dirty="0"/>
              <a:t> </a:t>
            </a:r>
            <a:r>
              <a:rPr lang="en-US" dirty="0" err="1"/>
              <a:t>phép</a:t>
            </a:r>
            <a:r>
              <a:rPr lang="en-US" dirty="0"/>
              <a:t> </a:t>
            </a:r>
            <a:r>
              <a:rPr lang="en-US" dirty="0" err="1"/>
              <a:t>thì</a:t>
            </a:r>
            <a:r>
              <a:rPr lang="en-US" dirty="0"/>
              <a:t> security </a:t>
            </a:r>
            <a:r>
              <a:rPr lang="en-US" dirty="0" err="1"/>
              <a:t>sẽ</a:t>
            </a:r>
            <a:r>
              <a:rPr lang="en-US" dirty="0"/>
              <a:t> </a:t>
            </a:r>
            <a:r>
              <a:rPr lang="en-US" dirty="0" err="1"/>
              <a:t>tiếp</a:t>
            </a:r>
            <a:r>
              <a:rPr lang="en-US" dirty="0"/>
              <a:t> </a:t>
            </a:r>
            <a:r>
              <a:rPr lang="en-US" dirty="0" err="1"/>
              <a:t>tục</a:t>
            </a:r>
            <a:r>
              <a:rPr lang="en-US" dirty="0"/>
              <a:t> </a:t>
            </a:r>
            <a:r>
              <a:rPr lang="en-US" dirty="0" err="1"/>
              <a:t>gọi</a:t>
            </a:r>
            <a:r>
              <a:rPr lang="en-US" dirty="0"/>
              <a:t> </a:t>
            </a:r>
            <a:r>
              <a:rPr lang="en-US" dirty="0" err="1"/>
              <a:t>khối</a:t>
            </a:r>
            <a:r>
              <a:rPr lang="en-US" dirty="0"/>
              <a:t> Privacy </a:t>
            </a:r>
            <a:r>
              <a:rPr lang="en-US" dirty="0" err="1"/>
              <a:t>xử</a:t>
            </a:r>
            <a:r>
              <a:rPr lang="en-US" dirty="0"/>
              <a:t> </a:t>
            </a:r>
            <a:r>
              <a:rPr lang="en-US" dirty="0" err="1"/>
              <a:t>lý</a:t>
            </a:r>
            <a:r>
              <a:rPr lang="en-US" dirty="0"/>
              <a:t> </a:t>
            </a:r>
            <a:r>
              <a:rPr lang="en-US" dirty="0" err="1"/>
              <a:t>việc</a:t>
            </a:r>
            <a:r>
              <a:rPr lang="en-US" dirty="0"/>
              <a:t> </a:t>
            </a:r>
            <a:r>
              <a:rPr lang="en-US" dirty="0" err="1"/>
              <a:t>làm</a:t>
            </a:r>
            <a:r>
              <a:rPr lang="en-US" dirty="0"/>
              <a:t> </a:t>
            </a:r>
            <a:r>
              <a:rPr lang="en-US" dirty="0" err="1"/>
              <a:t>mở</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tạo</a:t>
            </a:r>
            <a:r>
              <a:rPr lang="en-US" dirty="0"/>
              <a:t> response </a:t>
            </a:r>
            <a:r>
              <a:rPr lang="en-US" dirty="0" err="1"/>
              <a:t>về</a:t>
            </a:r>
            <a:r>
              <a:rPr lang="en-US" dirty="0"/>
              <a:t> </a:t>
            </a:r>
            <a:r>
              <a:rPr lang="en-US" dirty="0" err="1"/>
              <a:t>cho</a:t>
            </a:r>
            <a:r>
              <a:rPr lang="en-US" dirty="0"/>
              <a:t> user. </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13</a:t>
            </a:fld>
            <a:endParaRPr lang="en-US"/>
          </a:p>
        </p:txBody>
      </p:sp>
    </p:spTree>
    <p:extLst>
      <p:ext uri="{BB962C8B-B14F-4D97-AF65-F5344CB8AC3E}">
        <p14:creationId xmlns:p14="http://schemas.microsoft.com/office/powerpoint/2010/main" val="2435761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giao</a:t>
            </a:r>
            <a:r>
              <a:rPr lang="en-US" dirty="0"/>
              <a:t> </a:t>
            </a:r>
            <a:r>
              <a:rPr lang="en-US" dirty="0" err="1"/>
              <a:t>diện</a:t>
            </a:r>
            <a:r>
              <a:rPr lang="en-US" dirty="0"/>
              <a:t> </a:t>
            </a:r>
            <a:r>
              <a:rPr lang="en-US" dirty="0" err="1"/>
              <a:t>đặc</a:t>
            </a:r>
            <a:r>
              <a:rPr lang="en-US" dirty="0"/>
              <a:t> </a:t>
            </a:r>
            <a:r>
              <a:rPr lang="en-US" dirty="0" err="1"/>
              <a:t>tả</a:t>
            </a:r>
            <a:r>
              <a:rPr lang="en-US" dirty="0"/>
              <a:t> </a:t>
            </a:r>
            <a:r>
              <a:rPr lang="en-US" dirty="0" err="1"/>
              <a:t>cho</a:t>
            </a:r>
            <a:r>
              <a:rPr lang="en-US" dirty="0"/>
              <a:t> </a:t>
            </a:r>
            <a:r>
              <a:rPr lang="en-US" dirty="0" err="1"/>
              <a:t>chính</a:t>
            </a:r>
            <a:r>
              <a:rPr lang="en-US" dirty="0"/>
              <a:t> </a:t>
            </a:r>
            <a:r>
              <a:rPr lang="en-US" dirty="0" err="1"/>
              <a:t>sách</a:t>
            </a:r>
            <a:r>
              <a:rPr lang="en-US" dirty="0"/>
              <a:t> </a:t>
            </a:r>
            <a:r>
              <a:rPr lang="en-US" dirty="0" err="1"/>
              <a:t>riêng</a:t>
            </a:r>
            <a:r>
              <a:rPr lang="en-US" dirty="0"/>
              <a:t> t</a:t>
            </a:r>
            <a:r>
              <a:rPr lang="vi-VN" dirty="0"/>
              <a:t>ư</a:t>
            </a:r>
            <a:r>
              <a:rPr lang="en-US" dirty="0"/>
              <a:t>. Bao </a:t>
            </a:r>
            <a:r>
              <a:rPr lang="en-US" dirty="0" err="1"/>
              <a:t>gồm</a:t>
            </a:r>
            <a:r>
              <a:rPr lang="en-US" dirty="0"/>
              <a:t> </a:t>
            </a:r>
            <a:r>
              <a:rPr lang="en-US" dirty="0" err="1"/>
              <a:t>các</a:t>
            </a:r>
            <a:r>
              <a:rPr lang="en-US" dirty="0"/>
              <a:t> </a:t>
            </a:r>
            <a:r>
              <a:rPr lang="en-US" dirty="0" err="1"/>
              <a:t>thông</a:t>
            </a:r>
            <a:r>
              <a:rPr lang="en-US" dirty="0"/>
              <a:t> tin c</a:t>
            </a:r>
            <a:r>
              <a:rPr lang="vi-VN" dirty="0"/>
              <a:t>ơ</a:t>
            </a:r>
            <a:r>
              <a:rPr lang="en-US" dirty="0"/>
              <a:t> </a:t>
            </a:r>
            <a:r>
              <a:rPr lang="en-US" dirty="0" err="1"/>
              <a:t>bản</a:t>
            </a:r>
            <a:r>
              <a:rPr lang="en-US" dirty="0"/>
              <a:t> </a:t>
            </a:r>
            <a:r>
              <a:rPr lang="en-US" dirty="0" err="1"/>
              <a:t>nh</a:t>
            </a:r>
            <a:r>
              <a:rPr lang="vi-VN" dirty="0"/>
              <a:t>ư</a:t>
            </a:r>
            <a:r>
              <a:rPr lang="en-US" dirty="0"/>
              <a:t> </a:t>
            </a:r>
            <a:r>
              <a:rPr lang="en-US" dirty="0" err="1"/>
              <a:t>là</a:t>
            </a:r>
            <a:r>
              <a:rPr lang="en-US" dirty="0"/>
              <a:t> id, </a:t>
            </a:r>
            <a:r>
              <a:rPr lang="en-US" dirty="0" err="1"/>
              <a:t>tên</a:t>
            </a:r>
            <a:r>
              <a:rPr lang="en-US" dirty="0"/>
              <a:t> collection, </a:t>
            </a:r>
            <a:r>
              <a:rPr lang="en-US" dirty="0" err="1"/>
              <a:t>đối</a:t>
            </a:r>
            <a:r>
              <a:rPr lang="en-US" dirty="0"/>
              <a:t> t</a:t>
            </a:r>
            <a:r>
              <a:rPr lang="vi-VN" dirty="0"/>
              <a:t>ư</a:t>
            </a:r>
            <a:r>
              <a:rPr lang="en-US" dirty="0" err="1"/>
              <a:t>ợng</a:t>
            </a:r>
            <a:r>
              <a:rPr lang="en-US" dirty="0"/>
              <a:t> </a:t>
            </a:r>
            <a:r>
              <a:rPr lang="en-US" dirty="0" err="1"/>
              <a:t>chính</a:t>
            </a:r>
            <a:r>
              <a:rPr lang="en-US" dirty="0"/>
              <a:t> </a:t>
            </a:r>
            <a:r>
              <a:rPr lang="en-US" dirty="0" err="1"/>
              <a:t>sách</a:t>
            </a:r>
            <a:r>
              <a:rPr lang="en-US" dirty="0"/>
              <a:t> </a:t>
            </a:r>
            <a:r>
              <a:rPr lang="en-US" dirty="0" err="1"/>
              <a:t>này</a:t>
            </a:r>
            <a:r>
              <a:rPr lang="en-US" dirty="0"/>
              <a:t> h</a:t>
            </a:r>
            <a:r>
              <a:rPr lang="vi-VN" dirty="0"/>
              <a:t>ư</a:t>
            </a:r>
            <a:r>
              <a:rPr lang="en-US" dirty="0" err="1"/>
              <a:t>ớng</a:t>
            </a:r>
            <a:r>
              <a:rPr lang="en-US" dirty="0"/>
              <a:t> </a:t>
            </a:r>
            <a:r>
              <a:rPr lang="en-US" dirty="0" err="1"/>
              <a:t>tới</a:t>
            </a:r>
            <a:r>
              <a:rPr lang="en-US" dirty="0"/>
              <a:t> </a:t>
            </a:r>
            <a:r>
              <a:rPr lang="en-US" dirty="0" err="1"/>
              <a:t>và</a:t>
            </a:r>
            <a:r>
              <a:rPr lang="en-US" dirty="0"/>
              <a:t> </a:t>
            </a:r>
            <a:r>
              <a:rPr lang="en-US" dirty="0" err="1"/>
              <a:t>danh</a:t>
            </a:r>
            <a:r>
              <a:rPr lang="en-US" dirty="0"/>
              <a:t> </a:t>
            </a:r>
            <a:r>
              <a:rPr lang="en-US" dirty="0" err="1"/>
              <a:t>sách</a:t>
            </a:r>
            <a:r>
              <a:rPr lang="en-US" dirty="0"/>
              <a:t> </a:t>
            </a:r>
            <a:r>
              <a:rPr lang="en-US" dirty="0" err="1"/>
              <a:t>các</a:t>
            </a:r>
            <a:r>
              <a:rPr lang="en-US" dirty="0"/>
              <a:t> domain </a:t>
            </a:r>
            <a:r>
              <a:rPr lang="en-US" dirty="0" err="1"/>
              <a:t>và</a:t>
            </a:r>
            <a:r>
              <a:rPr lang="en-US" dirty="0"/>
              <a:t> </a:t>
            </a:r>
            <a:r>
              <a:rPr lang="en-US" dirty="0" err="1"/>
              <a:t>hàm</a:t>
            </a:r>
            <a:r>
              <a:rPr lang="en-US" dirty="0"/>
              <a:t> </a:t>
            </a:r>
            <a:r>
              <a:rPr lang="en-US" dirty="0" err="1"/>
              <a:t>làm</a:t>
            </a:r>
            <a:r>
              <a:rPr lang="en-US" dirty="0"/>
              <a:t> </a:t>
            </a:r>
            <a:r>
              <a:rPr lang="en-US" dirty="0" err="1"/>
              <a:t>mờ</a:t>
            </a:r>
            <a:r>
              <a:rPr lang="en-US" dirty="0"/>
              <a:t> </a:t>
            </a:r>
            <a:r>
              <a:rPr lang="en-US" dirty="0" err="1"/>
              <a:t>cho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collection.</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14</a:t>
            </a:fld>
            <a:endParaRPr lang="en-US"/>
          </a:p>
        </p:txBody>
      </p:sp>
    </p:spTree>
    <p:extLst>
      <p:ext uri="{BB962C8B-B14F-4D97-AF65-F5344CB8AC3E}">
        <p14:creationId xmlns:p14="http://schemas.microsoft.com/office/powerpoint/2010/main" val="190406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phép</a:t>
            </a:r>
            <a:r>
              <a:rPr lang="en-US" dirty="0"/>
              <a:t> admin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với</a:t>
            </a:r>
            <a:r>
              <a:rPr lang="en-US" dirty="0"/>
              <a:t> </a:t>
            </a:r>
            <a:r>
              <a:rPr lang="en-US" dirty="0" err="1"/>
              <a:t>một</a:t>
            </a:r>
            <a:r>
              <a:rPr lang="en-US" dirty="0"/>
              <a:t> request bao </a:t>
            </a:r>
            <a:r>
              <a:rPr lang="en-US" dirty="0" err="1"/>
              <a:t>gồm</a:t>
            </a:r>
            <a:r>
              <a:rPr lang="en-US" dirty="0"/>
              <a:t> </a:t>
            </a:r>
            <a:r>
              <a:rPr lang="en-US" dirty="0" err="1"/>
              <a:t>các</a:t>
            </a:r>
            <a:r>
              <a:rPr lang="en-US" dirty="0"/>
              <a:t> </a:t>
            </a:r>
            <a:r>
              <a:rPr lang="en-US" dirty="0" err="1"/>
              <a:t>thông</a:t>
            </a:r>
            <a:r>
              <a:rPr lang="en-US" dirty="0"/>
              <a:t> tin </a:t>
            </a:r>
            <a:r>
              <a:rPr lang="en-US" dirty="0" err="1"/>
              <a:t>của</a:t>
            </a:r>
            <a:r>
              <a:rPr lang="en-US" dirty="0"/>
              <a:t> subject resource, environment </a:t>
            </a:r>
            <a:r>
              <a:rPr lang="en-US" dirty="0" err="1"/>
              <a:t>thì</a:t>
            </a:r>
            <a:r>
              <a:rPr lang="en-US" dirty="0"/>
              <a:t> </a:t>
            </a:r>
            <a:r>
              <a:rPr lang="en-US" dirty="0" err="1"/>
              <a:t>dữ</a:t>
            </a:r>
            <a:r>
              <a:rPr lang="en-US" dirty="0"/>
              <a:t> </a:t>
            </a:r>
            <a:r>
              <a:rPr lang="en-US" dirty="0" err="1"/>
              <a:t>liệu</a:t>
            </a:r>
            <a:r>
              <a:rPr lang="en-US" dirty="0"/>
              <a:t> </a:t>
            </a:r>
            <a:r>
              <a:rPr lang="en-US" dirty="0" err="1"/>
              <a:t>sẽ</a:t>
            </a:r>
            <a:r>
              <a:rPr lang="en-US" dirty="0"/>
              <a:t> đ</a:t>
            </a:r>
            <a:r>
              <a:rPr lang="vi-VN" dirty="0"/>
              <a:t>ư</a:t>
            </a:r>
            <a:r>
              <a:rPr lang="en-US" dirty="0" err="1"/>
              <a:t>ợc</a:t>
            </a:r>
            <a:r>
              <a:rPr lang="en-US" dirty="0"/>
              <a:t> </a:t>
            </a:r>
            <a:r>
              <a:rPr lang="en-US" dirty="0" err="1"/>
              <a:t>trả</a:t>
            </a:r>
            <a:r>
              <a:rPr lang="en-US" dirty="0"/>
              <a:t> </a:t>
            </a:r>
            <a:r>
              <a:rPr lang="en-US" dirty="0" err="1"/>
              <a:t>về</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15</a:t>
            </a:fld>
            <a:endParaRPr lang="en-US"/>
          </a:p>
        </p:txBody>
      </p:sp>
    </p:spTree>
    <p:extLst>
      <p:ext uri="{BB962C8B-B14F-4D97-AF65-F5344CB8AC3E}">
        <p14:creationId xmlns:p14="http://schemas.microsoft.com/office/powerpoint/2010/main" val="1460494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giao</a:t>
            </a:r>
            <a:r>
              <a:rPr lang="en-US" dirty="0"/>
              <a:t> </a:t>
            </a:r>
            <a:r>
              <a:rPr lang="en-US" dirty="0" err="1"/>
              <a:t>diện</a:t>
            </a:r>
            <a:r>
              <a:rPr lang="en-US" dirty="0"/>
              <a:t> </a:t>
            </a:r>
            <a:r>
              <a:rPr lang="en-US" dirty="0" err="1"/>
              <a:t>để</a:t>
            </a:r>
            <a:r>
              <a:rPr lang="en-US" dirty="0"/>
              <a:t> </a:t>
            </a:r>
            <a:r>
              <a:rPr lang="en-US" dirty="0" err="1"/>
              <a:t>cho</a:t>
            </a:r>
            <a:r>
              <a:rPr lang="en-US" dirty="0"/>
              <a:t> admin </a:t>
            </a:r>
            <a:r>
              <a:rPr lang="en-US" dirty="0" err="1"/>
              <a:t>có</a:t>
            </a:r>
            <a:r>
              <a:rPr lang="en-US" dirty="0"/>
              <a:t> </a:t>
            </a:r>
            <a:r>
              <a:rPr lang="en-US" dirty="0" err="1"/>
              <a:t>thể</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chính</a:t>
            </a:r>
            <a:r>
              <a:rPr lang="en-US" dirty="0"/>
              <a:t> </a:t>
            </a:r>
            <a:r>
              <a:rPr lang="en-US" dirty="0" err="1"/>
              <a:t>sách</a:t>
            </a:r>
            <a:r>
              <a:rPr lang="en-US" dirty="0"/>
              <a:t> đ</a:t>
            </a:r>
            <a:r>
              <a:rPr lang="vi-VN" dirty="0"/>
              <a:t>ư</a:t>
            </a:r>
            <a:r>
              <a:rPr lang="en-US" dirty="0" err="1"/>
              <a:t>ợc</a:t>
            </a:r>
            <a:r>
              <a:rPr lang="en-US" dirty="0"/>
              <a:t> </a:t>
            </a:r>
            <a:r>
              <a:rPr lang="en-US" dirty="0" err="1"/>
              <a:t>đặc</a:t>
            </a:r>
            <a:r>
              <a:rPr lang="en-US" dirty="0"/>
              <a:t> </a:t>
            </a:r>
            <a:r>
              <a:rPr lang="en-US" dirty="0" err="1"/>
              <a:t>tả</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thông</a:t>
            </a:r>
            <a:r>
              <a:rPr lang="en-US" dirty="0"/>
              <a:t> tin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từ</a:t>
            </a:r>
            <a:r>
              <a:rPr lang="en-US" dirty="0"/>
              <a:t> subject environment. </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16</a:t>
            </a:fld>
            <a:endParaRPr lang="en-US"/>
          </a:p>
        </p:txBody>
      </p:sp>
    </p:spTree>
    <p:extLst>
      <p:ext uri="{BB962C8B-B14F-4D97-AF65-F5344CB8AC3E}">
        <p14:creationId xmlns:p14="http://schemas.microsoft.com/office/powerpoint/2010/main" val="410981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Phan </a:t>
            </a:r>
            <a:r>
              <a:rPr lang="en-US" dirty="0" err="1"/>
              <a:t>tich</a:t>
            </a:r>
            <a:r>
              <a:rPr lang="en-US" dirty="0"/>
              <a:t> them 2 </a:t>
            </a:r>
            <a:r>
              <a:rPr lang="en-US" dirty="0" err="1"/>
              <a:t>hinh</a:t>
            </a:r>
            <a:r>
              <a:rPr lang="en-US" dirty="0"/>
              <a:t> </a:t>
            </a:r>
            <a:r>
              <a:rPr lang="en-US" dirty="0" err="1"/>
              <a:t>thi</a:t>
            </a:r>
            <a:r>
              <a:rPr lang="en-US" dirty="0"/>
              <a:t> </a:t>
            </a:r>
            <a:r>
              <a:rPr lang="en-US" dirty="0" err="1"/>
              <a:t>nghiem</a:t>
            </a:r>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17</a:t>
            </a:fld>
            <a:endParaRPr lang="en-US"/>
          </a:p>
        </p:txBody>
      </p:sp>
    </p:spTree>
    <p:extLst>
      <p:ext uri="{BB962C8B-B14F-4D97-AF65-F5344CB8AC3E}">
        <p14:creationId xmlns:p14="http://schemas.microsoft.com/office/powerpoint/2010/main" val="581335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Thử</a:t>
            </a:r>
            <a:r>
              <a:rPr lang="en-US" dirty="0"/>
              <a:t> </a:t>
            </a:r>
            <a:r>
              <a:rPr lang="en-US" dirty="0" err="1"/>
              <a:t>nghiệm</a:t>
            </a:r>
            <a:r>
              <a:rPr lang="en-US" dirty="0"/>
              <a:t> </a:t>
            </a:r>
            <a:r>
              <a:rPr lang="en-US" dirty="0" err="1"/>
              <a:t>thứ</a:t>
            </a:r>
            <a:r>
              <a:rPr lang="en-US" dirty="0"/>
              <a:t> </a:t>
            </a:r>
            <a:r>
              <a:rPr lang="en-US" dirty="0" err="1"/>
              <a:t>nhất</a:t>
            </a:r>
            <a:r>
              <a:rPr lang="en-US" dirty="0"/>
              <a:t> </a:t>
            </a:r>
            <a:r>
              <a:rPr lang="en-US" dirty="0" err="1"/>
              <a:t>sẽ</a:t>
            </a:r>
            <a:r>
              <a:rPr lang="en-US" dirty="0"/>
              <a:t> </a:t>
            </a:r>
            <a:r>
              <a:rPr lang="en-US" dirty="0" err="1"/>
              <a:t>cho</a:t>
            </a:r>
            <a:r>
              <a:rPr lang="en-US" dirty="0"/>
              <a:t> tang </a:t>
            </a:r>
            <a:r>
              <a:rPr lang="en-US" dirty="0" err="1"/>
              <a:t>dần</a:t>
            </a:r>
            <a:r>
              <a:rPr lang="en-US" dirty="0"/>
              <a:t> </a:t>
            </a:r>
            <a:r>
              <a:rPr lang="en-US" dirty="0" err="1"/>
              <a:t>số</a:t>
            </a:r>
            <a:r>
              <a:rPr lang="en-US" dirty="0"/>
              <a:t> </a:t>
            </a:r>
            <a:r>
              <a:rPr lang="en-US" dirty="0" err="1"/>
              <a:t>dữ</a:t>
            </a:r>
            <a:r>
              <a:rPr lang="en-US" dirty="0"/>
              <a:t> </a:t>
            </a:r>
            <a:r>
              <a:rPr lang="en-US" dirty="0" err="1"/>
              <a:t>liệu</a:t>
            </a:r>
            <a:r>
              <a:rPr lang="en-US" dirty="0"/>
              <a:t> </a:t>
            </a:r>
            <a:r>
              <a:rPr lang="en-US" dirty="0" err="1"/>
              <a:t>từ</a:t>
            </a:r>
            <a:r>
              <a:rPr lang="en-US" dirty="0"/>
              <a:t> 2000 </a:t>
            </a:r>
            <a:r>
              <a:rPr lang="en-US" dirty="0" err="1"/>
              <a:t>tới</a:t>
            </a:r>
            <a:r>
              <a:rPr lang="en-US" dirty="0"/>
              <a:t> 12000 , </a:t>
            </a:r>
            <a:r>
              <a:rPr lang="en-US" dirty="0" err="1"/>
              <a:t>mỗi</a:t>
            </a:r>
            <a:r>
              <a:rPr lang="en-US" dirty="0"/>
              <a:t> </a:t>
            </a:r>
            <a:r>
              <a:rPr lang="en-US" dirty="0" err="1"/>
              <a:t>dữ</a:t>
            </a:r>
            <a:r>
              <a:rPr lang="en-US" dirty="0"/>
              <a:t> </a:t>
            </a:r>
            <a:r>
              <a:rPr lang="en-US" dirty="0" err="1"/>
              <a:t>liệu</a:t>
            </a:r>
            <a:r>
              <a:rPr lang="en-US" dirty="0"/>
              <a:t> </a:t>
            </a:r>
            <a:r>
              <a:rPr lang="en-US" dirty="0" err="1"/>
              <a:t>nh</a:t>
            </a:r>
            <a:r>
              <a:rPr lang="vi-VN" dirty="0"/>
              <a:t>ư</a:t>
            </a:r>
            <a:r>
              <a:rPr lang="en-US" dirty="0"/>
              <a:t> </a:t>
            </a:r>
            <a:r>
              <a:rPr lang="en-US" dirty="0" err="1"/>
              <a:t>vậy</a:t>
            </a:r>
            <a:r>
              <a:rPr lang="en-US" dirty="0"/>
              <a:t> </a:t>
            </a:r>
            <a:r>
              <a:rPr lang="en-US" dirty="0" err="1"/>
              <a:t>sẽ</a:t>
            </a:r>
            <a:r>
              <a:rPr lang="en-US" dirty="0"/>
              <a:t> bao </a:t>
            </a:r>
            <a:r>
              <a:rPr lang="en-US" dirty="0" err="1"/>
              <a:t>gồm</a:t>
            </a:r>
            <a:r>
              <a:rPr lang="en-US" dirty="0"/>
              <a:t> </a:t>
            </a:r>
            <a:r>
              <a:rPr lang="en-US" dirty="0" err="1"/>
              <a:t>một</a:t>
            </a:r>
            <a:r>
              <a:rPr lang="en-US" dirty="0"/>
              <a:t> embedded document </a:t>
            </a:r>
            <a:r>
              <a:rPr lang="en-US" dirty="0" err="1"/>
              <a:t>và</a:t>
            </a:r>
            <a:r>
              <a:rPr lang="en-US" dirty="0"/>
              <a:t> </a:t>
            </a:r>
            <a:r>
              <a:rPr lang="en-US" dirty="0" err="1"/>
              <a:t>sẽ</a:t>
            </a:r>
            <a:r>
              <a:rPr lang="en-US" dirty="0"/>
              <a:t> </a:t>
            </a:r>
            <a:r>
              <a:rPr lang="en-US" dirty="0" err="1"/>
              <a:t>có</a:t>
            </a:r>
            <a:r>
              <a:rPr lang="en-US" dirty="0"/>
              <a:t> 5 </a:t>
            </a:r>
            <a:r>
              <a:rPr lang="en-US" dirty="0" err="1"/>
              <a:t>chính</a:t>
            </a:r>
            <a:r>
              <a:rPr lang="en-US" dirty="0"/>
              <a:t> </a:t>
            </a:r>
            <a:r>
              <a:rPr lang="en-US" dirty="0" err="1"/>
              <a:t>sách</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riêng</a:t>
            </a:r>
            <a:r>
              <a:rPr lang="en-US" dirty="0"/>
              <a:t> t</a:t>
            </a:r>
            <a:r>
              <a:rPr lang="vi-VN" dirty="0"/>
              <a:t>ư</a:t>
            </a:r>
            <a:r>
              <a:rPr lang="en-US" dirty="0"/>
              <a:t>. </a:t>
            </a:r>
            <a:r>
              <a:rPr lang="en-US" dirty="0" err="1"/>
              <a:t>Từ</a:t>
            </a:r>
            <a:r>
              <a:rPr lang="en-US" dirty="0"/>
              <a:t> </a:t>
            </a:r>
            <a:r>
              <a:rPr lang="en-US" dirty="0" err="1"/>
              <a:t>biểu</a:t>
            </a:r>
            <a:r>
              <a:rPr lang="en-US" dirty="0"/>
              <a:t> </a:t>
            </a:r>
            <a:r>
              <a:rPr lang="en-US" dirty="0" err="1"/>
              <a:t>đồ</a:t>
            </a:r>
            <a:r>
              <a:rPr lang="en-US" dirty="0"/>
              <a:t> </a:t>
            </a:r>
            <a:r>
              <a:rPr lang="en-US" dirty="0" err="1"/>
              <a:t>kết</a:t>
            </a:r>
            <a:r>
              <a:rPr lang="en-US" dirty="0"/>
              <a:t> </a:t>
            </a:r>
            <a:r>
              <a:rPr lang="en-US" dirty="0" err="1"/>
              <a:t>quả</a:t>
            </a:r>
            <a:r>
              <a:rPr lang="en-US" dirty="0"/>
              <a:t> </a:t>
            </a:r>
            <a:r>
              <a:rPr lang="en-US" dirty="0" err="1"/>
              <a:t>cho</a:t>
            </a:r>
            <a:r>
              <a:rPr lang="en-US" dirty="0"/>
              <a:t> </a:t>
            </a:r>
            <a:r>
              <a:rPr lang="en-US" dirty="0" err="1"/>
              <a:t>thấy</a:t>
            </a:r>
            <a:r>
              <a:rPr lang="en-US" dirty="0"/>
              <a:t> đ</a:t>
            </a:r>
            <a:r>
              <a:rPr lang="vi-VN" dirty="0"/>
              <a:t>ư</a:t>
            </a:r>
            <a:r>
              <a:rPr lang="en-US" dirty="0" err="1"/>
              <a:t>ợc</a:t>
            </a:r>
            <a:r>
              <a:rPr lang="en-US" dirty="0"/>
              <a:t> </a:t>
            </a:r>
            <a:r>
              <a:rPr lang="en-US" dirty="0" err="1"/>
              <a:t>thời</a:t>
            </a:r>
            <a:r>
              <a:rPr lang="en-US" dirty="0"/>
              <a:t> </a:t>
            </a:r>
            <a:r>
              <a:rPr lang="en-US" dirty="0" err="1"/>
              <a:t>gian</a:t>
            </a:r>
            <a:r>
              <a:rPr lang="en-US" dirty="0"/>
              <a:t> </a:t>
            </a:r>
            <a:r>
              <a:rPr lang="en-US" dirty="0" err="1"/>
              <a:t>trung</a:t>
            </a:r>
            <a:r>
              <a:rPr lang="en-US" dirty="0"/>
              <a:t> </a:t>
            </a:r>
            <a:r>
              <a:rPr lang="en-US" dirty="0" err="1"/>
              <a:t>bình</a:t>
            </a:r>
            <a:r>
              <a:rPr lang="en-US" dirty="0"/>
              <a:t> </a:t>
            </a:r>
            <a:r>
              <a:rPr lang="en-US" dirty="0" err="1"/>
              <a:t>cho</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khoảng</a:t>
            </a:r>
            <a:r>
              <a:rPr lang="en-US" dirty="0"/>
              <a:t> 1.1 </a:t>
            </a:r>
            <a:r>
              <a:rPr lang="en-US" dirty="0" err="1"/>
              <a:t>ms.</a:t>
            </a:r>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18</a:t>
            </a:fld>
            <a:endParaRPr lang="en-US"/>
          </a:p>
        </p:txBody>
      </p:sp>
    </p:spTree>
    <p:extLst>
      <p:ext uri="{BB962C8B-B14F-4D97-AF65-F5344CB8AC3E}">
        <p14:creationId xmlns:p14="http://schemas.microsoft.com/office/powerpoint/2010/main" val="3262890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Thử</a:t>
            </a:r>
            <a:r>
              <a:rPr lang="en-US" dirty="0"/>
              <a:t> </a:t>
            </a:r>
            <a:r>
              <a:rPr lang="en-US" dirty="0" err="1"/>
              <a:t>nghiệm</a:t>
            </a:r>
            <a:r>
              <a:rPr lang="en-US" dirty="0"/>
              <a:t> 2 </a:t>
            </a:r>
            <a:r>
              <a:rPr lang="en-US" dirty="0" err="1"/>
              <a:t>cũng</a:t>
            </a:r>
            <a:r>
              <a:rPr lang="en-US" dirty="0"/>
              <a:t> t</a:t>
            </a:r>
            <a:r>
              <a:rPr lang="vi-VN" dirty="0"/>
              <a:t>ư</a:t>
            </a:r>
            <a:r>
              <a:rPr lang="en-US" dirty="0" err="1"/>
              <a:t>ơng</a:t>
            </a:r>
            <a:r>
              <a:rPr lang="en-US" dirty="0"/>
              <a:t> </a:t>
            </a:r>
            <a:r>
              <a:rPr lang="en-US" dirty="0" err="1"/>
              <a:t>tự</a:t>
            </a:r>
            <a:r>
              <a:rPr lang="en-US" dirty="0"/>
              <a:t> </a:t>
            </a:r>
            <a:r>
              <a:rPr lang="en-US" dirty="0" err="1"/>
              <a:t>thứ</a:t>
            </a:r>
            <a:r>
              <a:rPr lang="en-US" dirty="0"/>
              <a:t> </a:t>
            </a:r>
            <a:r>
              <a:rPr lang="en-US" dirty="0" err="1"/>
              <a:t>nhất</a:t>
            </a:r>
            <a:r>
              <a:rPr lang="en-US" dirty="0"/>
              <a:t> </a:t>
            </a:r>
            <a:r>
              <a:rPr lang="en-US" dirty="0" err="1"/>
              <a:t>nh</a:t>
            </a:r>
            <a:r>
              <a:rPr lang="vi-VN" dirty="0"/>
              <a:t>ư</a:t>
            </a:r>
            <a:r>
              <a:rPr lang="en-US" dirty="0"/>
              <a:t>ng </a:t>
            </a:r>
            <a:r>
              <a:rPr lang="en-US" dirty="0" err="1"/>
              <a:t>mỗi</a:t>
            </a:r>
            <a:r>
              <a:rPr lang="en-US" dirty="0"/>
              <a:t> </a:t>
            </a:r>
            <a:r>
              <a:rPr lang="en-US" dirty="0" err="1"/>
              <a:t>dữ</a:t>
            </a:r>
            <a:r>
              <a:rPr lang="en-US" dirty="0"/>
              <a:t> </a:t>
            </a:r>
            <a:r>
              <a:rPr lang="en-US" dirty="0" err="1"/>
              <a:t>liệu</a:t>
            </a:r>
            <a:r>
              <a:rPr lang="en-US" dirty="0"/>
              <a:t> </a:t>
            </a:r>
            <a:r>
              <a:rPr lang="en-US" dirty="0" err="1"/>
              <a:t>lúc</a:t>
            </a:r>
            <a:r>
              <a:rPr lang="en-US" dirty="0"/>
              <a:t> </a:t>
            </a:r>
            <a:r>
              <a:rPr lang="en-US" dirty="0" err="1"/>
              <a:t>này</a:t>
            </a:r>
            <a:r>
              <a:rPr lang="en-US" dirty="0"/>
              <a:t> </a:t>
            </a:r>
            <a:r>
              <a:rPr lang="en-US" dirty="0" err="1"/>
              <a:t>chứa</a:t>
            </a:r>
            <a:r>
              <a:rPr lang="en-US" dirty="0"/>
              <a:t> </a:t>
            </a:r>
            <a:r>
              <a:rPr lang="en-US" dirty="0" err="1"/>
              <a:t>một</a:t>
            </a:r>
            <a:r>
              <a:rPr lang="en-US" dirty="0"/>
              <a:t> </a:t>
            </a:r>
            <a:r>
              <a:rPr lang="en-US" dirty="0" err="1"/>
              <a:t>mảng</a:t>
            </a:r>
            <a:r>
              <a:rPr lang="en-US" dirty="0"/>
              <a:t> embedded document. </a:t>
            </a:r>
            <a:r>
              <a:rPr lang="en-US" dirty="0" err="1"/>
              <a:t>Từ</a:t>
            </a:r>
            <a:r>
              <a:rPr lang="en-US" dirty="0"/>
              <a:t> </a:t>
            </a:r>
            <a:r>
              <a:rPr lang="en-US" dirty="0" err="1"/>
              <a:t>biểu</a:t>
            </a:r>
            <a:r>
              <a:rPr lang="en-US" dirty="0"/>
              <a:t> </a:t>
            </a:r>
            <a:r>
              <a:rPr lang="en-US" dirty="0" err="1"/>
              <a:t>đồ</a:t>
            </a:r>
            <a:r>
              <a:rPr lang="en-US" dirty="0"/>
              <a:t> </a:t>
            </a:r>
            <a:r>
              <a:rPr lang="en-US" dirty="0" err="1"/>
              <a:t>kết</a:t>
            </a:r>
            <a:r>
              <a:rPr lang="en-US" dirty="0"/>
              <a:t> </a:t>
            </a:r>
            <a:r>
              <a:rPr lang="en-US" dirty="0" err="1"/>
              <a:t>quả</a:t>
            </a:r>
            <a:r>
              <a:rPr lang="en-US" dirty="0"/>
              <a:t> </a:t>
            </a:r>
            <a:r>
              <a:rPr lang="en-US" dirty="0" err="1"/>
              <a:t>cho</a:t>
            </a:r>
            <a:r>
              <a:rPr lang="en-US" dirty="0"/>
              <a:t> </a:t>
            </a:r>
            <a:r>
              <a:rPr lang="en-US" dirty="0" err="1"/>
              <a:t>thấy</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trung</a:t>
            </a:r>
            <a:r>
              <a:rPr lang="en-US" dirty="0"/>
              <a:t> </a:t>
            </a:r>
            <a:r>
              <a:rPr lang="en-US" dirty="0" err="1"/>
              <a:t>bình</a:t>
            </a:r>
            <a:r>
              <a:rPr lang="en-US" dirty="0"/>
              <a:t> </a:t>
            </a:r>
            <a:r>
              <a:rPr lang="en-US" dirty="0" err="1"/>
              <a:t>cho</a:t>
            </a:r>
            <a:r>
              <a:rPr lang="en-US" dirty="0"/>
              <a:t> 1 </a:t>
            </a:r>
            <a:r>
              <a:rPr lang="en-US" dirty="0" err="1"/>
              <a:t>dữ</a:t>
            </a:r>
            <a:r>
              <a:rPr lang="en-US" dirty="0"/>
              <a:t> </a:t>
            </a:r>
            <a:r>
              <a:rPr lang="en-US" dirty="0" err="1"/>
              <a:t>liệu</a:t>
            </a:r>
            <a:r>
              <a:rPr lang="en-US" dirty="0"/>
              <a:t> </a:t>
            </a:r>
            <a:r>
              <a:rPr lang="en-US" dirty="0" err="1"/>
              <a:t>lúc</a:t>
            </a:r>
            <a:r>
              <a:rPr lang="en-US" dirty="0"/>
              <a:t> </a:t>
            </a:r>
            <a:r>
              <a:rPr lang="en-US" dirty="0" err="1"/>
              <a:t>này</a:t>
            </a:r>
            <a:r>
              <a:rPr lang="en-US" dirty="0"/>
              <a:t> </a:t>
            </a:r>
            <a:r>
              <a:rPr lang="en-US" dirty="0" err="1"/>
              <a:t>là</a:t>
            </a:r>
            <a:r>
              <a:rPr lang="en-US" dirty="0"/>
              <a:t> 1.3ms.</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19</a:t>
            </a:fld>
            <a:endParaRPr lang="en-US"/>
          </a:p>
        </p:txBody>
      </p:sp>
    </p:spTree>
    <p:extLst>
      <p:ext uri="{BB962C8B-B14F-4D97-AF65-F5344CB8AC3E}">
        <p14:creationId xmlns:p14="http://schemas.microsoft.com/office/powerpoint/2010/main" val="236476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Nội</a:t>
            </a:r>
            <a:r>
              <a:rPr lang="en-US" dirty="0"/>
              <a:t> dung </a:t>
            </a:r>
            <a:r>
              <a:rPr lang="en-US" dirty="0" err="1"/>
              <a:t>gồm</a:t>
            </a:r>
            <a:r>
              <a:rPr lang="en-US" dirty="0"/>
              <a:t> </a:t>
            </a:r>
            <a:r>
              <a:rPr lang="en-US" dirty="0" err="1"/>
              <a:t>có</a:t>
            </a:r>
            <a:r>
              <a:rPr lang="en-US" dirty="0"/>
              <a:t>:</a:t>
            </a:r>
          </a:p>
          <a:p>
            <a:r>
              <a:rPr lang="en-US" dirty="0" err="1"/>
              <a:t>Phần</a:t>
            </a:r>
            <a:r>
              <a:rPr lang="en-US" dirty="0"/>
              <a:t> 1 </a:t>
            </a:r>
            <a:r>
              <a:rPr lang="en-US" dirty="0" err="1"/>
              <a:t>sẽ</a:t>
            </a:r>
            <a:r>
              <a:rPr lang="en-US" dirty="0"/>
              <a:t> </a:t>
            </a:r>
            <a:r>
              <a:rPr lang="en-US" dirty="0" err="1"/>
              <a:t>giới</a:t>
            </a:r>
            <a:r>
              <a:rPr lang="en-US" dirty="0"/>
              <a:t> </a:t>
            </a:r>
            <a:r>
              <a:rPr lang="en-US" dirty="0" err="1"/>
              <a:t>thiệu</a:t>
            </a:r>
            <a:r>
              <a:rPr lang="en-US" dirty="0"/>
              <a:t> </a:t>
            </a:r>
            <a:r>
              <a:rPr lang="en-US" dirty="0" err="1"/>
              <a:t>về</a:t>
            </a:r>
            <a:r>
              <a:rPr lang="en-US" dirty="0"/>
              <a:t> </a:t>
            </a:r>
            <a:r>
              <a:rPr lang="en-US" dirty="0" err="1"/>
              <a:t>thách</a:t>
            </a:r>
            <a:r>
              <a:rPr lang="en-US" dirty="0"/>
              <a:t> </a:t>
            </a:r>
            <a:r>
              <a:rPr lang="en-US" dirty="0" err="1"/>
              <a:t>thức</a:t>
            </a:r>
            <a:r>
              <a:rPr lang="en-US" dirty="0"/>
              <a:t> ý </a:t>
            </a:r>
            <a:r>
              <a:rPr lang="en-US" dirty="0" err="1"/>
              <a:t>nghĩa</a:t>
            </a:r>
            <a:r>
              <a:rPr lang="en-US" dirty="0"/>
              <a:t>, </a:t>
            </a:r>
            <a:r>
              <a:rPr lang="en-US" dirty="0" err="1"/>
              <a:t>giói</a:t>
            </a:r>
            <a:r>
              <a:rPr lang="en-US" dirty="0"/>
              <a:t> </a:t>
            </a:r>
            <a:r>
              <a:rPr lang="en-US" dirty="0" err="1"/>
              <a:t>hạn</a:t>
            </a:r>
            <a:r>
              <a:rPr lang="en-US" dirty="0"/>
              <a:t> </a:t>
            </a:r>
            <a:r>
              <a:rPr lang="en-US" dirty="0" err="1"/>
              <a:t>của</a:t>
            </a:r>
            <a:r>
              <a:rPr lang="en-US" dirty="0"/>
              <a:t> </a:t>
            </a:r>
            <a:r>
              <a:rPr lang="en-US" dirty="0" err="1"/>
              <a:t>đề</a:t>
            </a:r>
            <a:r>
              <a:rPr lang="en-US" dirty="0"/>
              <a:t> </a:t>
            </a:r>
            <a:r>
              <a:rPr lang="en-US" dirty="0" err="1"/>
              <a:t>tài</a:t>
            </a:r>
            <a:r>
              <a:rPr lang="en-US" dirty="0"/>
              <a:t>.</a:t>
            </a:r>
          </a:p>
          <a:p>
            <a:r>
              <a:rPr lang="en-US" dirty="0" err="1"/>
              <a:t>Phần</a:t>
            </a:r>
            <a:r>
              <a:rPr lang="en-US" dirty="0"/>
              <a:t> 2 </a:t>
            </a:r>
            <a:r>
              <a:rPr lang="en-US" dirty="0" err="1"/>
              <a:t>sẽ</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các</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đề</a:t>
            </a:r>
            <a:r>
              <a:rPr lang="en-US" dirty="0"/>
              <a:t> </a:t>
            </a:r>
            <a:r>
              <a:rPr lang="en-US" dirty="0" err="1"/>
              <a:t>tài</a:t>
            </a:r>
            <a:r>
              <a:rPr lang="en-US" dirty="0"/>
              <a:t>.</a:t>
            </a:r>
          </a:p>
          <a:p>
            <a:r>
              <a:rPr lang="en-US" dirty="0" err="1"/>
              <a:t>Phần</a:t>
            </a:r>
            <a:r>
              <a:rPr lang="en-US" dirty="0"/>
              <a:t> 3 </a:t>
            </a:r>
            <a:r>
              <a:rPr lang="en-US" dirty="0" err="1"/>
              <a:t>sẽ</a:t>
            </a:r>
            <a:r>
              <a:rPr lang="en-US" dirty="0"/>
              <a:t> </a:t>
            </a:r>
            <a:r>
              <a:rPr lang="en-US" dirty="0" err="1"/>
              <a:t>đặc</a:t>
            </a:r>
            <a:r>
              <a:rPr lang="en-US" dirty="0"/>
              <a:t> </a:t>
            </a:r>
            <a:r>
              <a:rPr lang="en-US" dirty="0" err="1"/>
              <a:t>tả</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và</a:t>
            </a:r>
            <a:r>
              <a:rPr lang="en-US" dirty="0"/>
              <a:t> </a:t>
            </a:r>
            <a:r>
              <a:rPr lang="en-US" dirty="0" err="1"/>
              <a:t>kiến</a:t>
            </a:r>
            <a:r>
              <a:rPr lang="en-US" dirty="0"/>
              <a:t> </a:t>
            </a:r>
            <a:r>
              <a:rPr lang="en-US" dirty="0" err="1"/>
              <a:t>trúc</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dirty="0" err="1"/>
              <a:t>Phần</a:t>
            </a:r>
            <a:r>
              <a:rPr lang="en-US" dirty="0"/>
              <a:t> 4 </a:t>
            </a:r>
            <a:r>
              <a:rPr lang="en-US" dirty="0" err="1"/>
              <a:t>sẽ</a:t>
            </a:r>
            <a:r>
              <a:rPr lang="en-US" dirty="0"/>
              <a:t> </a:t>
            </a:r>
            <a:r>
              <a:rPr lang="en-US" dirty="0" err="1"/>
              <a:t>giới</a:t>
            </a:r>
            <a:r>
              <a:rPr lang="en-US" dirty="0"/>
              <a:t> </a:t>
            </a:r>
            <a:r>
              <a:rPr lang="en-US" dirty="0" err="1"/>
              <a:t>thiệu</a:t>
            </a:r>
            <a:r>
              <a:rPr lang="en-US" dirty="0"/>
              <a:t> </a:t>
            </a:r>
            <a:r>
              <a:rPr lang="en-US" dirty="0" err="1"/>
              <a:t>các</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việc</a:t>
            </a:r>
            <a:r>
              <a:rPr lang="en-US" dirty="0"/>
              <a:t> </a:t>
            </a:r>
            <a:r>
              <a:rPr lang="en-US" dirty="0" err="1"/>
              <a:t>đặc</a:t>
            </a:r>
            <a:r>
              <a:rPr lang="en-US" dirty="0"/>
              <a:t> </a:t>
            </a:r>
            <a:r>
              <a:rPr lang="en-US" dirty="0" err="1"/>
              <a:t>tả</a:t>
            </a:r>
            <a:r>
              <a:rPr lang="en-US" dirty="0"/>
              <a:t> </a:t>
            </a:r>
            <a:r>
              <a:rPr lang="en-US" dirty="0" err="1"/>
              <a:t>chính</a:t>
            </a:r>
            <a:r>
              <a:rPr lang="en-US" dirty="0"/>
              <a:t> </a:t>
            </a:r>
            <a:r>
              <a:rPr lang="en-US" dirty="0" err="1"/>
              <a:t>sách</a:t>
            </a:r>
            <a:r>
              <a:rPr lang="en-US" dirty="0"/>
              <a:t>.</a:t>
            </a:r>
          </a:p>
          <a:p>
            <a:r>
              <a:rPr lang="en-US" dirty="0" err="1"/>
              <a:t>Phần</a:t>
            </a:r>
            <a:r>
              <a:rPr lang="en-US" dirty="0"/>
              <a:t> 5 </a:t>
            </a:r>
            <a:r>
              <a:rPr lang="en-US" dirty="0" err="1"/>
              <a:t>sẽ</a:t>
            </a:r>
            <a:r>
              <a:rPr lang="en-US" dirty="0"/>
              <a:t> </a:t>
            </a:r>
            <a:r>
              <a:rPr lang="en-US" dirty="0" err="1"/>
              <a:t>thử</a:t>
            </a:r>
            <a:r>
              <a:rPr lang="en-US" dirty="0"/>
              <a:t> </a:t>
            </a:r>
            <a:r>
              <a:rPr lang="en-US" dirty="0" err="1"/>
              <a:t>nghiệm</a:t>
            </a:r>
            <a:r>
              <a:rPr lang="en-US" dirty="0"/>
              <a:t> </a:t>
            </a:r>
            <a:r>
              <a:rPr lang="en-US" dirty="0" err="1"/>
              <a:t>hiệu</a:t>
            </a:r>
            <a:r>
              <a:rPr lang="en-US" dirty="0"/>
              <a:t> </a:t>
            </a:r>
            <a:r>
              <a:rPr lang="en-US" dirty="0" err="1"/>
              <a:t>suất</a:t>
            </a:r>
            <a:r>
              <a:rPr lang="en-US" dirty="0"/>
              <a:t> </a:t>
            </a:r>
            <a:r>
              <a:rPr lang="en-US" dirty="0" err="1"/>
              <a:t>và</a:t>
            </a:r>
            <a:r>
              <a:rPr lang="en-US" dirty="0"/>
              <a:t> so </a:t>
            </a:r>
            <a:r>
              <a:rPr lang="en-US" dirty="0" err="1"/>
              <a:t>sánh</a:t>
            </a:r>
            <a:r>
              <a:rPr lang="en-US" dirty="0"/>
              <a:t> </a:t>
            </a:r>
            <a:r>
              <a:rPr lang="en-US" dirty="0" err="1"/>
              <a:t>hệ</a:t>
            </a:r>
            <a:r>
              <a:rPr lang="en-US" dirty="0"/>
              <a:t> </a:t>
            </a:r>
            <a:r>
              <a:rPr lang="en-US" dirty="0" err="1"/>
              <a:t>thống</a:t>
            </a:r>
            <a:r>
              <a:rPr lang="en-US" dirty="0"/>
              <a:t> </a:t>
            </a:r>
            <a:r>
              <a:rPr lang="en-US" dirty="0" err="1"/>
              <a:t>với</a:t>
            </a:r>
            <a:r>
              <a:rPr lang="en-US" dirty="0"/>
              <a:t> </a:t>
            </a:r>
            <a:r>
              <a:rPr lang="en-US" dirty="0" err="1"/>
              <a:t>các</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a:t>
            </a:r>
          </a:p>
          <a:p>
            <a:r>
              <a:rPr lang="en-US" dirty="0" err="1"/>
              <a:t>Phần</a:t>
            </a:r>
            <a:r>
              <a:rPr lang="en-US" dirty="0"/>
              <a:t> 6 </a:t>
            </a:r>
            <a:r>
              <a:rPr lang="en-US" dirty="0" err="1"/>
              <a:t>sẽ</a:t>
            </a:r>
            <a:r>
              <a:rPr lang="en-US" dirty="0"/>
              <a:t> </a:t>
            </a:r>
            <a:r>
              <a:rPr lang="en-US" dirty="0" err="1"/>
              <a:t>kiết</a:t>
            </a:r>
            <a:r>
              <a:rPr lang="en-US" dirty="0"/>
              <a:t> </a:t>
            </a:r>
            <a:r>
              <a:rPr lang="en-US" dirty="0" err="1"/>
              <a:t>luận</a:t>
            </a:r>
            <a:r>
              <a:rPr lang="en-US" dirty="0"/>
              <a:t> </a:t>
            </a:r>
            <a:r>
              <a:rPr lang="en-US" dirty="0" err="1"/>
              <a:t>về</a:t>
            </a:r>
            <a:r>
              <a:rPr lang="en-US" dirty="0"/>
              <a:t> </a:t>
            </a:r>
            <a:r>
              <a:rPr lang="en-US" dirty="0" err="1"/>
              <a:t>đề</a:t>
            </a:r>
            <a:r>
              <a:rPr lang="en-US" dirty="0"/>
              <a:t> </a:t>
            </a:r>
            <a:r>
              <a:rPr lang="en-US" dirty="0" err="1"/>
              <a:t>tài</a:t>
            </a:r>
            <a:r>
              <a:rPr lang="en-US" dirty="0"/>
              <a:t> </a:t>
            </a:r>
            <a:r>
              <a:rPr lang="en-US" dirty="0" err="1"/>
              <a:t>luận</a:t>
            </a:r>
            <a:r>
              <a:rPr lang="en-US" dirty="0"/>
              <a:t> </a:t>
            </a:r>
            <a:r>
              <a:rPr lang="en-US" dirty="0" err="1"/>
              <a:t>văn</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2</a:t>
            </a:fld>
            <a:endParaRPr lang="en-US"/>
          </a:p>
        </p:txBody>
      </p:sp>
    </p:spTree>
    <p:extLst>
      <p:ext uri="{BB962C8B-B14F-4D97-AF65-F5344CB8AC3E}">
        <p14:creationId xmlns:p14="http://schemas.microsoft.com/office/powerpoint/2010/main" val="4072873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Nhóm</a:t>
            </a:r>
            <a:r>
              <a:rPr lang="en-US" dirty="0"/>
              <a:t> </a:t>
            </a:r>
            <a:r>
              <a:rPr lang="en-US" dirty="0" err="1"/>
              <a:t>nghiên</a:t>
            </a:r>
            <a:r>
              <a:rPr lang="en-US" dirty="0"/>
              <a:t> </a:t>
            </a:r>
            <a:r>
              <a:rPr lang="en-US" dirty="0" err="1"/>
              <a:t>cứu</a:t>
            </a:r>
            <a:r>
              <a:rPr lang="en-US" dirty="0"/>
              <a:t> </a:t>
            </a:r>
            <a:r>
              <a:rPr lang="en-US" dirty="0" err="1"/>
              <a:t>của</a:t>
            </a:r>
            <a:r>
              <a:rPr lang="en-US" dirty="0"/>
              <a:t> Byun </a:t>
            </a:r>
            <a:r>
              <a:rPr lang="en-US" dirty="0" err="1"/>
              <a:t>đã</a:t>
            </a:r>
            <a:r>
              <a:rPr lang="en-US" dirty="0"/>
              <a:t> </a:t>
            </a:r>
            <a:r>
              <a:rPr lang="en-US" dirty="0" err="1"/>
              <a:t>đề</a:t>
            </a:r>
            <a:r>
              <a:rPr lang="en-US" dirty="0"/>
              <a:t> </a:t>
            </a:r>
            <a:r>
              <a:rPr lang="en-US" dirty="0" err="1"/>
              <a:t>xuất</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riêng</a:t>
            </a:r>
            <a:r>
              <a:rPr lang="en-US" dirty="0"/>
              <a:t> t</a:t>
            </a:r>
            <a:r>
              <a:rPr lang="vi-VN" dirty="0"/>
              <a:t>ư</a:t>
            </a:r>
            <a:r>
              <a:rPr lang="en-US" dirty="0"/>
              <a:t> </a:t>
            </a:r>
            <a:r>
              <a:rPr lang="en-US" dirty="0" err="1"/>
              <a:t>dựa</a:t>
            </a:r>
            <a:r>
              <a:rPr lang="en-US" dirty="0"/>
              <a:t> </a:t>
            </a:r>
            <a:r>
              <a:rPr lang="en-US" dirty="0" err="1"/>
              <a:t>trên</a:t>
            </a:r>
            <a:r>
              <a:rPr lang="en-US" dirty="0"/>
              <a:t> </a:t>
            </a:r>
            <a:r>
              <a:rPr lang="en-US" dirty="0" err="1"/>
              <a:t>mục</a:t>
            </a:r>
            <a:r>
              <a:rPr lang="en-US" dirty="0"/>
              <a:t> </a:t>
            </a:r>
            <a:r>
              <a:rPr lang="en-US" dirty="0" err="1"/>
              <a:t>đích</a:t>
            </a:r>
            <a:r>
              <a:rPr lang="en-US" dirty="0"/>
              <a:t> </a:t>
            </a:r>
            <a:r>
              <a:rPr lang="en-US" dirty="0" err="1"/>
              <a:t>truy</a:t>
            </a:r>
            <a:r>
              <a:rPr lang="en-US" dirty="0"/>
              <a:t> </a:t>
            </a:r>
            <a:r>
              <a:rPr lang="en-US" dirty="0" err="1"/>
              <a:t>cập</a:t>
            </a:r>
            <a:r>
              <a:rPr lang="en-US" dirty="0"/>
              <a:t>. </a:t>
            </a:r>
            <a:r>
              <a:rPr lang="en-US" dirty="0" err="1"/>
              <a:t>Họ</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cây</a:t>
            </a:r>
            <a:r>
              <a:rPr lang="en-US" dirty="0"/>
              <a:t> </a:t>
            </a:r>
            <a:r>
              <a:rPr lang="en-US" dirty="0" err="1"/>
              <a:t>mục</a:t>
            </a:r>
            <a:r>
              <a:rPr lang="en-US" dirty="0"/>
              <a:t> </a:t>
            </a:r>
            <a:r>
              <a:rPr lang="en-US" dirty="0" err="1"/>
              <a:t>đích</a:t>
            </a:r>
            <a:r>
              <a:rPr lang="en-US" dirty="0"/>
              <a:t> </a:t>
            </a:r>
            <a:r>
              <a:rPr lang="en-US" dirty="0" err="1"/>
              <a:t>và</a:t>
            </a:r>
            <a:r>
              <a:rPr lang="en-US" dirty="0"/>
              <a:t> </a:t>
            </a:r>
            <a:r>
              <a:rPr lang="en-US" dirty="0" err="1"/>
              <a:t>với</a:t>
            </a:r>
            <a:r>
              <a:rPr lang="en-US" dirty="0"/>
              <a:t> </a:t>
            </a:r>
            <a:r>
              <a:rPr lang="en-US" dirty="0" err="1"/>
              <a:t>mỗi</a:t>
            </a:r>
            <a:r>
              <a:rPr lang="en-US" dirty="0"/>
              <a:t> ô </a:t>
            </a:r>
            <a:r>
              <a:rPr lang="en-US" dirty="0" err="1"/>
              <a:t>dữ</a:t>
            </a:r>
            <a:r>
              <a:rPr lang="en-US" dirty="0"/>
              <a:t> </a:t>
            </a:r>
            <a:r>
              <a:rPr lang="en-US" dirty="0" err="1"/>
              <a:t>liệu</a:t>
            </a:r>
            <a:r>
              <a:rPr lang="en-US" dirty="0"/>
              <a:t> </a:t>
            </a:r>
            <a:r>
              <a:rPr lang="en-US" dirty="0" err="1"/>
              <a:t>này</a:t>
            </a:r>
            <a:r>
              <a:rPr lang="en-US" dirty="0"/>
              <a:t> </a:t>
            </a:r>
            <a:r>
              <a:rPr lang="en-US" dirty="0" err="1"/>
              <a:t>sẻ</a:t>
            </a:r>
            <a:r>
              <a:rPr lang="en-US" dirty="0"/>
              <a:t> đ</a:t>
            </a:r>
            <a:r>
              <a:rPr lang="vi-VN" dirty="0"/>
              <a:t>ư</a:t>
            </a:r>
            <a:r>
              <a:rPr lang="en-US" dirty="0" err="1"/>
              <a:t>ợc</a:t>
            </a:r>
            <a:r>
              <a:rPr lang="en-US" dirty="0"/>
              <a:t> </a:t>
            </a:r>
            <a:r>
              <a:rPr lang="en-US" dirty="0" err="1"/>
              <a:t>kèm</a:t>
            </a:r>
            <a:r>
              <a:rPr lang="en-US" dirty="0"/>
              <a:t> </a:t>
            </a:r>
            <a:r>
              <a:rPr lang="en-US" dirty="0" err="1"/>
              <a:t>theo</a:t>
            </a:r>
            <a:r>
              <a:rPr lang="en-US" dirty="0"/>
              <a:t> </a:t>
            </a:r>
            <a:r>
              <a:rPr lang="en-US" dirty="0" err="1"/>
              <a:t>mục</a:t>
            </a:r>
            <a:r>
              <a:rPr lang="en-US" dirty="0"/>
              <a:t> </a:t>
            </a:r>
            <a:r>
              <a:rPr lang="en-US" dirty="0" err="1"/>
              <a:t>đích</a:t>
            </a:r>
            <a:r>
              <a:rPr lang="en-US" dirty="0"/>
              <a:t> </a:t>
            </a:r>
            <a:r>
              <a:rPr lang="en-US" dirty="0" err="1"/>
              <a:t>truy</a:t>
            </a:r>
            <a:r>
              <a:rPr lang="en-US" dirty="0"/>
              <a:t> </a:t>
            </a:r>
            <a:r>
              <a:rPr lang="en-US" dirty="0" err="1"/>
              <a:t>cập</a:t>
            </a:r>
            <a:r>
              <a:rPr lang="en-US" dirty="0"/>
              <a:t> </a:t>
            </a:r>
            <a:r>
              <a:rPr lang="en-US" dirty="0" err="1"/>
              <a:t>cho</a:t>
            </a:r>
            <a:r>
              <a:rPr lang="en-US" dirty="0"/>
              <a:t> </a:t>
            </a:r>
            <a:r>
              <a:rPr lang="en-US" dirty="0" err="1"/>
              <a:t>phép</a:t>
            </a:r>
            <a:r>
              <a:rPr lang="en-US" dirty="0"/>
              <a:t> </a:t>
            </a:r>
            <a:r>
              <a:rPr lang="en-US" dirty="0" err="1"/>
              <a:t>và</a:t>
            </a:r>
            <a:r>
              <a:rPr lang="en-US" dirty="0"/>
              <a:t> </a:t>
            </a:r>
            <a:r>
              <a:rPr lang="en-US" dirty="0" err="1"/>
              <a:t>không</a:t>
            </a:r>
            <a:r>
              <a:rPr lang="en-US" dirty="0"/>
              <a:t> </a:t>
            </a:r>
            <a:r>
              <a:rPr lang="en-US" dirty="0" err="1"/>
              <a:t>cho</a:t>
            </a:r>
            <a:r>
              <a:rPr lang="en-US" dirty="0"/>
              <a:t> </a:t>
            </a:r>
            <a:r>
              <a:rPr lang="en-US" dirty="0" err="1"/>
              <a:t>phép</a:t>
            </a:r>
            <a:r>
              <a:rPr lang="en-US" dirty="0"/>
              <a:t>.</a:t>
            </a:r>
          </a:p>
          <a:p>
            <a:endParaRPr lang="en-US" dirty="0"/>
          </a:p>
          <a:p>
            <a:r>
              <a:rPr lang="en-US" dirty="0" err="1"/>
              <a:t>Nhóm</a:t>
            </a:r>
            <a:r>
              <a:rPr lang="en-US" dirty="0"/>
              <a:t> </a:t>
            </a:r>
            <a:r>
              <a:rPr lang="en-US" dirty="0" err="1"/>
              <a:t>nghiên</a:t>
            </a:r>
            <a:r>
              <a:rPr lang="en-US" dirty="0"/>
              <a:t> </a:t>
            </a:r>
            <a:r>
              <a:rPr lang="en-US" dirty="0" err="1"/>
              <a:t>cứu</a:t>
            </a:r>
            <a:r>
              <a:rPr lang="en-US" dirty="0"/>
              <a:t> </a:t>
            </a:r>
            <a:r>
              <a:rPr lang="en-US" dirty="0" err="1"/>
              <a:t>của</a:t>
            </a:r>
            <a:r>
              <a:rPr lang="en-US" dirty="0"/>
              <a:t> Biswas </a:t>
            </a:r>
            <a:r>
              <a:rPr lang="en-US" dirty="0" err="1"/>
              <a:t>đã</a:t>
            </a:r>
            <a:r>
              <a:rPr lang="en-US" dirty="0"/>
              <a:t> </a:t>
            </a:r>
            <a:r>
              <a:rPr lang="en-US" dirty="0" err="1"/>
              <a:t>đề</a:t>
            </a:r>
            <a:r>
              <a:rPr lang="en-US" dirty="0"/>
              <a:t> </a:t>
            </a:r>
            <a:r>
              <a:rPr lang="en-US" dirty="0" err="1"/>
              <a:t>xuất</a:t>
            </a:r>
            <a:r>
              <a:rPr lang="en-US" dirty="0"/>
              <a:t> </a:t>
            </a:r>
            <a:r>
              <a:rPr lang="en-US" dirty="0" err="1"/>
              <a:t>một</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bảo</a:t>
            </a:r>
            <a:r>
              <a:rPr lang="en-US" dirty="0"/>
              <a:t> </a:t>
            </a:r>
            <a:r>
              <a:rPr lang="en-US" dirty="0" err="1"/>
              <a:t>vệ</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json</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gán</a:t>
            </a:r>
            <a:r>
              <a:rPr lang="en-US" dirty="0"/>
              <a:t> </a:t>
            </a:r>
            <a:r>
              <a:rPr lang="en-US" dirty="0" err="1"/>
              <a:t>nhãn</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Dựa</a:t>
            </a:r>
            <a:r>
              <a:rPr lang="en-US" dirty="0"/>
              <a:t> </a:t>
            </a:r>
            <a:r>
              <a:rPr lang="en-US" dirty="0" err="1"/>
              <a:t>vào</a:t>
            </a:r>
            <a:r>
              <a:rPr lang="en-US" dirty="0"/>
              <a:t> </a:t>
            </a:r>
            <a:r>
              <a:rPr lang="en-US" dirty="0" err="1"/>
              <a:t>độ</a:t>
            </a:r>
            <a:r>
              <a:rPr lang="en-US" dirty="0"/>
              <a:t> </a:t>
            </a:r>
            <a:r>
              <a:rPr lang="en-US" dirty="0" err="1"/>
              <a:t>phận</a:t>
            </a:r>
            <a:r>
              <a:rPr lang="en-US" dirty="0"/>
              <a:t> </a:t>
            </a:r>
            <a:r>
              <a:rPr lang="en-US" dirty="0" err="1"/>
              <a:t>cấp</a:t>
            </a:r>
            <a:r>
              <a:rPr lang="en-US" dirty="0"/>
              <a:t> </a:t>
            </a:r>
            <a:r>
              <a:rPr lang="en-US" dirty="0" err="1"/>
              <a:t>của</a:t>
            </a:r>
            <a:r>
              <a:rPr lang="en-US" dirty="0"/>
              <a:t> </a:t>
            </a:r>
            <a:r>
              <a:rPr lang="en-US" dirty="0" err="1"/>
              <a:t>nhãn</a:t>
            </a:r>
            <a:r>
              <a:rPr lang="en-US" dirty="0"/>
              <a:t> </a:t>
            </a:r>
            <a:r>
              <a:rPr lang="en-US" dirty="0" err="1"/>
              <a:t>sẽ</a:t>
            </a:r>
            <a:r>
              <a:rPr lang="en-US" dirty="0"/>
              <a:t> </a:t>
            </a:r>
            <a:r>
              <a:rPr lang="en-US" dirty="0" err="1"/>
              <a:t>xác</a:t>
            </a:r>
            <a:r>
              <a:rPr lang="en-US" dirty="0"/>
              <a:t> </a:t>
            </a:r>
            <a:r>
              <a:rPr lang="en-US" dirty="0" err="1"/>
              <a:t>định</a:t>
            </a:r>
            <a:r>
              <a:rPr lang="en-US" dirty="0"/>
              <a:t> đ</a:t>
            </a:r>
            <a:r>
              <a:rPr lang="vi-VN" dirty="0"/>
              <a:t>ư</a:t>
            </a:r>
            <a:r>
              <a:rPr lang="en-US" dirty="0" err="1"/>
              <a:t>ợc</a:t>
            </a:r>
            <a:r>
              <a:rPr lang="en-US" dirty="0"/>
              <a:t> </a:t>
            </a:r>
            <a:r>
              <a:rPr lang="en-US" dirty="0" err="1"/>
              <a:t>thuộc</a:t>
            </a:r>
            <a:r>
              <a:rPr lang="en-US" dirty="0"/>
              <a:t> </a:t>
            </a:r>
            <a:r>
              <a:rPr lang="en-US" dirty="0" err="1"/>
              <a:t>tính</a:t>
            </a:r>
            <a:r>
              <a:rPr lang="en-US" dirty="0"/>
              <a:t> </a:t>
            </a:r>
            <a:r>
              <a:rPr lang="en-US" dirty="0" err="1"/>
              <a:t>nào</a:t>
            </a:r>
            <a:r>
              <a:rPr lang="en-US" dirty="0"/>
              <a:t> đ</a:t>
            </a:r>
            <a:r>
              <a:rPr lang="vi-VN" dirty="0"/>
              <a:t>ư</a:t>
            </a:r>
            <a:r>
              <a:rPr lang="en-US" dirty="0" err="1"/>
              <a:t>ợc</a:t>
            </a:r>
            <a:r>
              <a:rPr lang="en-US" dirty="0"/>
              <a:t> </a:t>
            </a:r>
            <a:r>
              <a:rPr lang="en-US" dirty="0" err="1"/>
              <a:t>truy</a:t>
            </a:r>
            <a:r>
              <a:rPr lang="en-US" dirty="0"/>
              <a:t> </a:t>
            </a:r>
            <a:r>
              <a:rPr lang="en-US" dirty="0" err="1"/>
              <a:t>xuất</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20</a:t>
            </a:fld>
            <a:endParaRPr lang="en-US"/>
          </a:p>
        </p:txBody>
      </p:sp>
    </p:spTree>
    <p:extLst>
      <p:ext uri="{BB962C8B-B14F-4D97-AF65-F5344CB8AC3E}">
        <p14:creationId xmlns:p14="http://schemas.microsoft.com/office/powerpoint/2010/main" val="18115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err="1">
                <a:solidFill>
                  <a:schemeClr val="tx1"/>
                </a:solidFill>
                <a:effectLst/>
                <a:latin typeface="+mn-lt"/>
                <a:ea typeface="+mn-ea"/>
                <a:cs typeface="+mn-cs"/>
              </a:rPr>
              <a:t>Thách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effectLst/>
                <a:latin typeface="+mn-lt"/>
                <a:ea typeface="+mn-ea"/>
                <a:cs typeface="+mn-cs"/>
              </a:rPr>
              <a:t>C</a:t>
            </a:r>
            <a:r>
              <a:rPr lang="vi-VN" sz="1200" kern="1200" dirty="0">
                <a:solidFill>
                  <a:schemeClr val="tx1"/>
                </a:solidFill>
                <a:effectLst/>
                <a:latin typeface="+mn-lt"/>
                <a:ea typeface="+mn-ea"/>
                <a:cs typeface="+mn-cs"/>
              </a:rPr>
              <a:t>ác chính sách trong DAC và MAC thì cố định và không hỗ trợ điều khiển truy cập linh hoạt. Bùng nổ vai trò (role) là một trong những vấn đề lớn nhất của RBAC, bởi vì mỗi vai trò đời hỏi những tập quyền khác nhau và một số lượng lớn vai trò phải được khai báo.</a:t>
            </a:r>
            <a:endParaRPr lang="en-US" sz="1200" kern="1200" dirty="0">
              <a:solidFill>
                <a:schemeClr val="tx1"/>
              </a:solidFill>
              <a:effectLst/>
              <a:latin typeface="+mn-lt"/>
              <a:ea typeface="+mn-ea"/>
              <a:cs typeface="+mn-cs"/>
            </a:endParaRP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vi-VN" sz="1200" kern="1200" dirty="0">
                <a:solidFill>
                  <a:schemeClr val="tx1"/>
                </a:solidFill>
                <a:effectLst/>
                <a:latin typeface="+mn-lt"/>
                <a:ea typeface="+mn-ea"/>
                <a:cs typeface="+mn-cs"/>
              </a:rPr>
              <a:t>Một trong những nghiên cứu đang nổi lên là mô hình điều khiển truy xuất dựa trên thuộc tính (ABAC).  Ưu điểm của mô hình này là hỗ trợ các chính sách điều khiển linh động, cho phép hỗ trợ các chính sách mịn hơn dựa trên các thuộc tính của người dùng, dữ liệu, các thông tin liên quan đến ngữ cảnh. Do đó, đề tài này, sẽ nghiên cứu mô hình ABAC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document store.</a:t>
            </a:r>
          </a:p>
          <a:p>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3</a:t>
            </a:fld>
            <a:endParaRPr lang="en-US"/>
          </a:p>
        </p:txBody>
      </p:sp>
    </p:spTree>
    <p:extLst>
      <p:ext uri="{BB962C8B-B14F-4D97-AF65-F5344CB8AC3E}">
        <p14:creationId xmlns:p14="http://schemas.microsoft.com/office/powerpoint/2010/main" val="388176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Thách</a:t>
            </a:r>
            <a:r>
              <a:rPr lang="en-US" dirty="0"/>
              <a:t> </a:t>
            </a:r>
            <a:r>
              <a:rPr lang="en-US" dirty="0" err="1"/>
              <a:t>thức</a:t>
            </a:r>
            <a:r>
              <a:rPr lang="en-US" dirty="0"/>
              <a:t> </a:t>
            </a:r>
            <a:r>
              <a:rPr lang="en-US" dirty="0" err="1"/>
              <a:t>thứ</a:t>
            </a:r>
            <a:r>
              <a:rPr lang="en-US" dirty="0"/>
              <a:t> 2 </a:t>
            </a:r>
            <a:r>
              <a:rPr lang="en-US" dirty="0" err="1"/>
              <a:t>đó</a:t>
            </a:r>
            <a:r>
              <a:rPr lang="en-US" dirty="0"/>
              <a:t> </a:t>
            </a:r>
            <a:r>
              <a:rPr lang="en-US" dirty="0" err="1"/>
              <a:t>là</a:t>
            </a:r>
            <a:r>
              <a:rPr lang="en-US" dirty="0"/>
              <a:t> </a:t>
            </a:r>
            <a:r>
              <a:rPr lang="en-US" dirty="0" err="1"/>
              <a:t>dữ</a:t>
            </a:r>
            <a:r>
              <a:rPr lang="en-US" dirty="0"/>
              <a:t> </a:t>
            </a:r>
            <a:r>
              <a:rPr lang="en-US" dirty="0" err="1"/>
              <a:t>liệu</a:t>
            </a:r>
            <a:r>
              <a:rPr lang="en-US" dirty="0"/>
              <a:t> document </a:t>
            </a:r>
            <a:r>
              <a:rPr lang="en-US" dirty="0" err="1"/>
              <a:t>thì</a:t>
            </a:r>
            <a:r>
              <a:rPr lang="en-US" dirty="0"/>
              <a:t> </a:t>
            </a:r>
            <a:r>
              <a:rPr lang="en-US" dirty="0" err="1"/>
              <a:t>phức</a:t>
            </a:r>
            <a:r>
              <a:rPr lang="en-US" dirty="0"/>
              <a:t> </a:t>
            </a:r>
            <a:r>
              <a:rPr lang="en-US" dirty="0" err="1"/>
              <a:t>tạp</a:t>
            </a:r>
            <a:r>
              <a:rPr lang="en-US" dirty="0"/>
              <a:t> h</a:t>
            </a:r>
            <a:r>
              <a:rPr lang="vi-VN" dirty="0"/>
              <a:t>ơ</a:t>
            </a:r>
            <a:r>
              <a:rPr lang="en-US" dirty="0"/>
              <a:t>n so </a:t>
            </a:r>
            <a:r>
              <a:rPr lang="en-US" dirty="0" err="1"/>
              <a:t>với</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Giá</a:t>
            </a:r>
            <a:r>
              <a:rPr lang="en-US" dirty="0"/>
              <a:t> </a:t>
            </a:r>
            <a:r>
              <a:rPr lang="en-US" dirty="0" err="1"/>
              <a:t>trị</a:t>
            </a:r>
            <a:r>
              <a:rPr lang="en-US" dirty="0"/>
              <a:t> </a:t>
            </a:r>
            <a:r>
              <a:rPr lang="en-US" dirty="0" err="1"/>
              <a:t>một</a:t>
            </a:r>
            <a:r>
              <a:rPr lang="en-US" dirty="0"/>
              <a:t> </a:t>
            </a:r>
            <a:r>
              <a:rPr lang="en-US" dirty="0" err="1"/>
              <a:t>thuộc</a:t>
            </a:r>
            <a:r>
              <a:rPr lang="en-US" dirty="0"/>
              <a:t> </a:t>
            </a:r>
            <a:r>
              <a:rPr lang="en-US" dirty="0" err="1"/>
              <a:t>tính</a:t>
            </a:r>
            <a:r>
              <a:rPr lang="en-US" dirty="0"/>
              <a:t> </a:t>
            </a:r>
            <a:r>
              <a:rPr lang="en-US" dirty="0" err="1"/>
              <a:t>trong</a:t>
            </a:r>
            <a:r>
              <a:rPr lang="en-US" dirty="0"/>
              <a:t> document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đối</a:t>
            </a:r>
            <a:r>
              <a:rPr lang="en-US" dirty="0"/>
              <a:t> t</a:t>
            </a:r>
            <a:r>
              <a:rPr lang="vi-VN" dirty="0"/>
              <a:t>ư</a:t>
            </a:r>
            <a:r>
              <a:rPr lang="en-US" dirty="0" err="1"/>
              <a:t>ợng</a:t>
            </a:r>
            <a:r>
              <a:rPr lang="en-US" dirty="0"/>
              <a:t> </a:t>
            </a:r>
            <a:r>
              <a:rPr lang="en-US" dirty="0" err="1"/>
              <a:t>hoặc</a:t>
            </a:r>
            <a:r>
              <a:rPr lang="en-US" dirty="0"/>
              <a:t> </a:t>
            </a:r>
            <a:r>
              <a:rPr lang="en-US" dirty="0" err="1"/>
              <a:t>một</a:t>
            </a:r>
            <a:r>
              <a:rPr lang="en-US" dirty="0"/>
              <a:t> </a:t>
            </a:r>
            <a:r>
              <a:rPr lang="en-US" dirty="0" err="1"/>
              <a:t>mảng</a:t>
            </a:r>
            <a:r>
              <a:rPr lang="en-US" dirty="0"/>
              <a:t> </a:t>
            </a:r>
            <a:r>
              <a:rPr lang="en-US" dirty="0" err="1"/>
              <a:t>chứa</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dữ</a:t>
            </a:r>
            <a:r>
              <a:rPr lang="en-US" dirty="0"/>
              <a:t> </a:t>
            </a:r>
            <a:r>
              <a:rPr lang="en-US" dirty="0" err="1"/>
              <a:t>liệu</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4</a:t>
            </a:fld>
            <a:endParaRPr lang="en-US"/>
          </a:p>
        </p:txBody>
      </p:sp>
    </p:spTree>
    <p:extLst>
      <p:ext uri="{BB962C8B-B14F-4D97-AF65-F5344CB8AC3E}">
        <p14:creationId xmlns:p14="http://schemas.microsoft.com/office/powerpoint/2010/main" val="422102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vẫn</a:t>
            </a:r>
            <a:r>
              <a:rPr lang="en-US" dirty="0"/>
              <a:t> </a:t>
            </a:r>
            <a:r>
              <a:rPr lang="en-US" dirty="0" err="1"/>
              <a:t>ch</a:t>
            </a:r>
            <a:r>
              <a:rPr lang="vi-VN" dirty="0"/>
              <a:t>ư</a:t>
            </a:r>
            <a:r>
              <a:rPr lang="en-US" dirty="0"/>
              <a:t>a </a:t>
            </a:r>
            <a:r>
              <a:rPr lang="en-US" dirty="0" err="1"/>
              <a:t>đảm</a:t>
            </a:r>
            <a:r>
              <a:rPr lang="en-US" dirty="0"/>
              <a:t> </a:t>
            </a:r>
            <a:r>
              <a:rPr lang="en-US" dirty="0" err="1"/>
              <a:t>bảo</a:t>
            </a:r>
            <a:r>
              <a:rPr lang="en-US" dirty="0"/>
              <a:t> </a:t>
            </a:r>
            <a:r>
              <a:rPr lang="en-US" dirty="0" err="1"/>
              <a:t>cho</a:t>
            </a:r>
            <a:r>
              <a:rPr lang="en-US" dirty="0"/>
              <a:t> </a:t>
            </a:r>
            <a:r>
              <a:rPr lang="en-US" dirty="0" err="1"/>
              <a:t>việc</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riêng</a:t>
            </a:r>
            <a:r>
              <a:rPr lang="en-US" dirty="0"/>
              <a:t> t</a:t>
            </a:r>
            <a:r>
              <a:rPr lang="vi-VN" dirty="0"/>
              <a:t>ư</a:t>
            </a:r>
            <a:r>
              <a:rPr lang="en-US" dirty="0"/>
              <a:t>. </a:t>
            </a:r>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chỉ</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việc</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có</a:t>
            </a:r>
            <a:r>
              <a:rPr lang="en-US" dirty="0"/>
              <a:t> đ</a:t>
            </a:r>
            <a:r>
              <a:rPr lang="vi-VN" dirty="0"/>
              <a:t>ư</a:t>
            </a:r>
            <a:r>
              <a:rPr lang="en-US" dirty="0" err="1"/>
              <a:t>ợc</a:t>
            </a:r>
            <a:r>
              <a:rPr lang="en-US" dirty="0"/>
              <a:t> </a:t>
            </a:r>
            <a:r>
              <a:rPr lang="en-US" dirty="0" err="1"/>
              <a:t>phép</a:t>
            </a:r>
            <a:r>
              <a:rPr lang="en-US" dirty="0"/>
              <a:t> </a:t>
            </a:r>
            <a:r>
              <a:rPr lang="en-US" dirty="0" err="1"/>
              <a:t>truy</a:t>
            </a:r>
            <a:r>
              <a:rPr lang="en-US" dirty="0"/>
              <a:t> </a:t>
            </a:r>
            <a:r>
              <a:rPr lang="en-US" dirty="0" err="1"/>
              <a:t>xuất</a:t>
            </a:r>
            <a:r>
              <a:rPr lang="en-US" dirty="0"/>
              <a:t> hay </a:t>
            </a:r>
            <a:r>
              <a:rPr lang="en-US" dirty="0" err="1"/>
              <a:t>không</a:t>
            </a:r>
            <a:r>
              <a:rPr lang="en-US" dirty="0"/>
              <a:t> </a:t>
            </a:r>
            <a:r>
              <a:rPr lang="en-US" dirty="0" err="1"/>
              <a:t>chứ</a:t>
            </a:r>
            <a:r>
              <a:rPr lang="en-US" dirty="0"/>
              <a:t> </a:t>
            </a:r>
            <a:r>
              <a:rPr lang="en-US" dirty="0" err="1"/>
              <a:t>không</a:t>
            </a:r>
            <a:r>
              <a:rPr lang="en-US" dirty="0"/>
              <a:t> </a:t>
            </a:r>
            <a:r>
              <a:rPr lang="en-US" dirty="0" err="1"/>
              <a:t>hề</a:t>
            </a:r>
            <a:r>
              <a:rPr lang="en-US" dirty="0"/>
              <a:t> </a:t>
            </a:r>
            <a:r>
              <a:rPr lang="en-US" dirty="0" err="1"/>
              <a:t>để</a:t>
            </a:r>
            <a:r>
              <a:rPr lang="en-US" dirty="0"/>
              <a:t> </a:t>
            </a:r>
            <a:r>
              <a:rPr lang="en-US" dirty="0" err="1"/>
              <a:t>cập</a:t>
            </a:r>
            <a:r>
              <a:rPr lang="en-US" dirty="0"/>
              <a:t> </a:t>
            </a:r>
            <a:r>
              <a:rPr lang="en-US" dirty="0" err="1"/>
              <a:t>đến</a:t>
            </a:r>
            <a:r>
              <a:rPr lang="en-US" dirty="0"/>
              <a:t> </a:t>
            </a:r>
            <a:r>
              <a:rPr lang="en-US" dirty="0" err="1"/>
              <a:t>việc</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sẽ</a:t>
            </a:r>
            <a:r>
              <a:rPr lang="en-US" dirty="0"/>
              <a:t> đ</a:t>
            </a:r>
            <a:r>
              <a:rPr lang="vi-VN" dirty="0"/>
              <a:t>ư</a:t>
            </a:r>
            <a:r>
              <a:rPr lang="en-US" dirty="0" err="1"/>
              <a:t>ợc</a:t>
            </a:r>
            <a:r>
              <a:rPr lang="en-US" dirty="0"/>
              <a:t> </a:t>
            </a:r>
            <a:r>
              <a:rPr lang="en-US" dirty="0" err="1"/>
              <a:t>hiển</a:t>
            </a:r>
            <a:r>
              <a:rPr lang="en-US" dirty="0"/>
              <a:t> </a:t>
            </a:r>
            <a:r>
              <a:rPr lang="en-US" dirty="0" err="1"/>
              <a:t>thị</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nào</a:t>
            </a:r>
            <a:r>
              <a:rPr lang="en-US" dirty="0"/>
              <a:t> </a:t>
            </a:r>
            <a:r>
              <a:rPr lang="en-US" dirty="0" err="1"/>
              <a:t>sẽ</a:t>
            </a:r>
            <a:r>
              <a:rPr lang="en-US" dirty="0"/>
              <a:t> đ</a:t>
            </a:r>
            <a:r>
              <a:rPr lang="vi-VN" dirty="0"/>
              <a:t>ư</a:t>
            </a:r>
            <a:r>
              <a:rPr lang="en-US" dirty="0" err="1"/>
              <a:t>ợc</a:t>
            </a:r>
            <a:r>
              <a:rPr lang="en-US" dirty="0"/>
              <a:t> </a:t>
            </a:r>
            <a:r>
              <a:rPr lang="en-US" dirty="0" err="1"/>
              <a:t>làm</a:t>
            </a:r>
            <a:r>
              <a:rPr lang="en-US" dirty="0"/>
              <a:t> </a:t>
            </a:r>
            <a:r>
              <a:rPr lang="en-US" dirty="0" err="1"/>
              <a:t>mờ</a:t>
            </a:r>
            <a:r>
              <a:rPr lang="en-US" dirty="0"/>
              <a:t> </a:t>
            </a:r>
            <a:r>
              <a:rPr lang="en-US" dirty="0" err="1"/>
              <a:t>hoặc</a:t>
            </a:r>
            <a:r>
              <a:rPr lang="en-US" dirty="0"/>
              <a:t> </a:t>
            </a:r>
            <a:r>
              <a:rPr lang="en-US" dirty="0" err="1"/>
              <a:t>ẩn</a:t>
            </a:r>
            <a:r>
              <a:rPr lang="en-US" dirty="0"/>
              <a:t> </a:t>
            </a:r>
            <a:r>
              <a:rPr lang="en-US" dirty="0" err="1"/>
              <a:t>đi</a:t>
            </a:r>
            <a:r>
              <a:rPr lang="en-US" dirty="0"/>
              <a:t>. </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5</a:t>
            </a:fld>
            <a:endParaRPr lang="en-US"/>
          </a:p>
        </p:txBody>
      </p:sp>
    </p:spTree>
    <p:extLst>
      <p:ext uri="{BB962C8B-B14F-4D97-AF65-F5344CB8AC3E}">
        <p14:creationId xmlns:p14="http://schemas.microsoft.com/office/powerpoint/2010/main" val="179952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đóng</a:t>
            </a:r>
            <a:r>
              <a:rPr lang="en-US" dirty="0"/>
              <a:t> </a:t>
            </a:r>
            <a:r>
              <a:rPr lang="en-US" dirty="0" err="1"/>
              <a:t>góp</a:t>
            </a:r>
            <a:r>
              <a:rPr lang="en-US" dirty="0"/>
              <a:t> </a:t>
            </a:r>
            <a:r>
              <a:rPr lang="en-US" dirty="0" err="1"/>
              <a:t>của</a:t>
            </a:r>
            <a:r>
              <a:rPr lang="en-US" dirty="0"/>
              <a:t> </a:t>
            </a:r>
            <a:r>
              <a:rPr lang="en-US" dirty="0" err="1"/>
              <a:t>đề</a:t>
            </a:r>
            <a:r>
              <a:rPr lang="en-US" dirty="0"/>
              <a:t> </a:t>
            </a:r>
            <a:r>
              <a:rPr lang="en-US" dirty="0" err="1"/>
              <a:t>tài</a:t>
            </a:r>
            <a:r>
              <a:rPr lang="en-US" dirty="0"/>
              <a:t>:</a:t>
            </a:r>
          </a:p>
          <a:p>
            <a:r>
              <a:rPr lang="en-US" dirty="0" err="1"/>
              <a:t>Đề</a:t>
            </a:r>
            <a:r>
              <a:rPr lang="en-US" dirty="0"/>
              <a:t> </a:t>
            </a:r>
            <a:r>
              <a:rPr lang="en-US" dirty="0" err="1"/>
              <a:t>xuất</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tổng</a:t>
            </a:r>
            <a:r>
              <a:rPr lang="en-US" dirty="0"/>
              <a:t> </a:t>
            </a:r>
            <a:r>
              <a:rPr lang="en-US" dirty="0" err="1"/>
              <a:t>quát</a:t>
            </a:r>
            <a:r>
              <a:rPr lang="en-US" dirty="0"/>
              <a:t> </a:t>
            </a:r>
            <a:r>
              <a:rPr lang="en-US" dirty="0" err="1"/>
              <a:t>cho</a:t>
            </a:r>
            <a:r>
              <a:rPr lang="en-US" dirty="0"/>
              <a:t> </a:t>
            </a:r>
            <a:r>
              <a:rPr lang="en-US" dirty="0" err="1"/>
              <a:t>việc</a:t>
            </a:r>
            <a:r>
              <a:rPr lang="en-US" dirty="0"/>
              <a:t> </a:t>
            </a:r>
            <a:r>
              <a:rPr lang="en-US" dirty="0" err="1"/>
              <a:t>truy</a:t>
            </a:r>
            <a:r>
              <a:rPr lang="en-US" dirty="0"/>
              <a:t> </a:t>
            </a:r>
            <a:r>
              <a:rPr lang="en-US" dirty="0" err="1"/>
              <a:t>xuất</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tính</a:t>
            </a:r>
            <a:r>
              <a:rPr lang="en-US" dirty="0"/>
              <a:t> </a:t>
            </a:r>
            <a:r>
              <a:rPr lang="en-US" dirty="0" err="1"/>
              <a:t>riêng</a:t>
            </a:r>
            <a:r>
              <a:rPr lang="en-US" dirty="0"/>
              <a:t> t</a:t>
            </a:r>
            <a:r>
              <a:rPr lang="vi-VN" dirty="0"/>
              <a:t>ư</a:t>
            </a:r>
            <a:r>
              <a:rPr lang="en-US" dirty="0"/>
              <a:t>.</a:t>
            </a:r>
          </a:p>
          <a:p>
            <a:r>
              <a:rPr lang="en-US" dirty="0" err="1"/>
              <a:t>Các</a:t>
            </a:r>
            <a:r>
              <a:rPr lang="en-US" dirty="0"/>
              <a:t> </a:t>
            </a:r>
            <a:r>
              <a:rPr lang="en-US" dirty="0" err="1"/>
              <a:t>chính</a:t>
            </a:r>
            <a:r>
              <a:rPr lang="en-US" dirty="0"/>
              <a:t> </a:t>
            </a:r>
            <a:r>
              <a:rPr lang="en-US" dirty="0" err="1"/>
              <a:t>sách</a:t>
            </a:r>
            <a:r>
              <a:rPr lang="en-US" dirty="0"/>
              <a:t> </a:t>
            </a:r>
            <a:r>
              <a:rPr lang="en-US" dirty="0" err="1"/>
              <a:t>riêng</a:t>
            </a:r>
            <a:r>
              <a:rPr lang="en-US" dirty="0"/>
              <a:t> t</a:t>
            </a:r>
            <a:r>
              <a:rPr lang="vi-VN" dirty="0"/>
              <a:t>ư</a:t>
            </a:r>
            <a:r>
              <a:rPr lang="en-US" dirty="0"/>
              <a:t> đ</a:t>
            </a:r>
            <a:r>
              <a:rPr lang="vi-VN" dirty="0"/>
              <a:t>ư</a:t>
            </a:r>
            <a:r>
              <a:rPr lang="en-US" dirty="0" err="1"/>
              <a:t>ợc</a:t>
            </a:r>
            <a:r>
              <a:rPr lang="en-US" dirty="0"/>
              <a:t> </a:t>
            </a:r>
            <a:r>
              <a:rPr lang="en-US" dirty="0" err="1"/>
              <a:t>đặc</a:t>
            </a:r>
            <a:r>
              <a:rPr lang="en-US" dirty="0"/>
              <a:t> </a:t>
            </a:r>
            <a:r>
              <a:rPr lang="en-US" dirty="0" err="1"/>
              <a:t>tả</a:t>
            </a:r>
            <a:r>
              <a:rPr lang="en-US" dirty="0"/>
              <a:t> </a:t>
            </a:r>
            <a:r>
              <a:rPr lang="en-US" dirty="0" err="1"/>
              <a:t>dựa</a:t>
            </a:r>
            <a:r>
              <a:rPr lang="en-US" dirty="0"/>
              <a:t> </a:t>
            </a:r>
            <a:r>
              <a:rPr lang="en-US" dirty="0" err="1"/>
              <a:t>trên</a:t>
            </a:r>
            <a:r>
              <a:rPr lang="en-US" dirty="0"/>
              <a:t> </a:t>
            </a:r>
            <a:r>
              <a:rPr lang="en-US" dirty="0" err="1"/>
              <a:t>thuộc</a:t>
            </a:r>
            <a:r>
              <a:rPr lang="en-US" dirty="0"/>
              <a:t> </a:t>
            </a:r>
            <a:r>
              <a:rPr lang="en-US" dirty="0" err="1"/>
              <a:t>tính</a:t>
            </a:r>
            <a:r>
              <a:rPr lang="en-US" dirty="0"/>
              <a:t> </a:t>
            </a:r>
            <a:r>
              <a:rPr lang="en-US" dirty="0" err="1"/>
              <a:t>dữ</a:t>
            </a:r>
            <a:r>
              <a:rPr lang="en-US" dirty="0"/>
              <a:t> </a:t>
            </a:r>
            <a:r>
              <a:rPr lang="en-US" dirty="0" err="1"/>
              <a:t>liệu</a:t>
            </a:r>
            <a:r>
              <a:rPr lang="en-US" dirty="0"/>
              <a:t>, </a:t>
            </a:r>
            <a:r>
              <a:rPr lang="en-US" dirty="0" err="1"/>
              <a:t>ngữ</a:t>
            </a:r>
            <a:r>
              <a:rPr lang="en-US" dirty="0"/>
              <a:t> </a:t>
            </a:r>
            <a:r>
              <a:rPr lang="en-US" dirty="0" err="1"/>
              <a:t>cảnh</a:t>
            </a:r>
            <a:r>
              <a:rPr lang="en-US" dirty="0"/>
              <a:t>.</a:t>
            </a:r>
          </a:p>
          <a:p>
            <a:endParaRPr lang="en-US" dirty="0"/>
          </a:p>
          <a:p>
            <a:r>
              <a:rPr lang="en-US" dirty="0" err="1"/>
              <a:t>Giới</a:t>
            </a:r>
            <a:r>
              <a:rPr lang="en-US" dirty="0"/>
              <a:t> </a:t>
            </a:r>
            <a:r>
              <a:rPr lang="en-US" dirty="0" err="1"/>
              <a:t>hạn</a:t>
            </a:r>
            <a:endParaRPr lang="en-US" dirty="0"/>
          </a:p>
          <a:p>
            <a:r>
              <a:rPr lang="en-US" dirty="0" err="1"/>
              <a:t>Tập</a:t>
            </a:r>
            <a:r>
              <a:rPr lang="en-US" dirty="0"/>
              <a:t> </a:t>
            </a:r>
            <a:r>
              <a:rPr lang="en-US" dirty="0" err="1"/>
              <a:t>trung</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cho</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document </a:t>
            </a:r>
            <a:r>
              <a:rPr lang="en-US" dirty="0" err="1"/>
              <a:t>và</a:t>
            </a:r>
            <a:r>
              <a:rPr lang="en-US" dirty="0"/>
              <a:t> </a:t>
            </a:r>
            <a:r>
              <a:rPr lang="en-US" dirty="0" err="1"/>
              <a:t>sử</a:t>
            </a:r>
            <a:r>
              <a:rPr lang="en-US" dirty="0"/>
              <a:t> </a:t>
            </a:r>
            <a:r>
              <a:rPr lang="en-US" dirty="0" err="1"/>
              <a:t>dụng</a:t>
            </a:r>
            <a:r>
              <a:rPr lang="en-US" dirty="0"/>
              <a:t> MongoDB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họ</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document.</a:t>
            </a:r>
          </a:p>
          <a:p>
            <a:r>
              <a:rPr lang="en-US" dirty="0" err="1"/>
              <a:t>Xây</a:t>
            </a:r>
            <a:r>
              <a:rPr lang="en-US" dirty="0"/>
              <a:t> </a:t>
            </a:r>
            <a:r>
              <a:rPr lang="en-US" dirty="0" err="1"/>
              <a:t>dựng</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phép</a:t>
            </a:r>
            <a:r>
              <a:rPr lang="en-US" dirty="0"/>
              <a:t> admin </a:t>
            </a:r>
            <a:r>
              <a:rPr lang="en-US" dirty="0" err="1"/>
              <a:t>đặc</a:t>
            </a:r>
            <a:r>
              <a:rPr lang="en-US" dirty="0"/>
              <a:t> </a:t>
            </a:r>
            <a:r>
              <a:rPr lang="en-US" dirty="0" err="1"/>
              <a:t>tả</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chính</a:t>
            </a:r>
            <a:r>
              <a:rPr lang="en-US" dirty="0"/>
              <a:t> </a:t>
            </a:r>
            <a:r>
              <a:rPr lang="en-US" dirty="0" err="1"/>
              <a:t>sách</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6</a:t>
            </a:fld>
            <a:endParaRPr lang="en-US"/>
          </a:p>
        </p:txBody>
      </p:sp>
    </p:spTree>
    <p:extLst>
      <p:ext uri="{BB962C8B-B14F-4D97-AF65-F5344CB8AC3E}">
        <p14:creationId xmlns:p14="http://schemas.microsoft.com/office/powerpoint/2010/main" val="425285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latin typeface="Arial" panose="020B0604020202020204" pitchFamily="34" charset="0"/>
            </a:endParaRPr>
          </a:p>
          <a:p>
            <a:r>
              <a:rPr lang="en-US" dirty="0">
                <a:solidFill>
                  <a:schemeClr val="bg1"/>
                </a:solidFill>
                <a:latin typeface="Arial" panose="020B0604020202020204" pitchFamily="34" charset="0"/>
              </a:rPr>
              <a:t>Biswas, Sandhu, and </a:t>
            </a:r>
            <a:r>
              <a:rPr lang="en-US" dirty="0" err="1">
                <a:solidFill>
                  <a:schemeClr val="bg1"/>
                </a:solidFill>
                <a:latin typeface="Arial" panose="020B0604020202020204" pitchFamily="34" charset="0"/>
              </a:rPr>
              <a:t>Krishman</a:t>
            </a:r>
            <a:r>
              <a:rPr lang="en-US" dirty="0">
                <a:solidFill>
                  <a:schemeClr val="bg1"/>
                </a:solidFill>
                <a:latin typeface="Arial" panose="020B0604020202020204" pitchFamily="34" charset="0"/>
              </a:rPr>
              <a:t> have presented an attribute based protection model for JSON documents. Their approach is to add a new attribute called “</a:t>
            </a:r>
            <a:r>
              <a:rPr lang="en-US" dirty="0" err="1">
                <a:solidFill>
                  <a:schemeClr val="bg1"/>
                </a:solidFill>
                <a:latin typeface="Arial" panose="020B0604020202020204" pitchFamily="34" charset="0"/>
              </a:rPr>
              <a:t>securitylabel</a:t>
            </a:r>
            <a:r>
              <a:rPr lang="en-US" dirty="0">
                <a:solidFill>
                  <a:schemeClr val="bg1"/>
                </a:solidFill>
                <a:latin typeface="Arial" panose="020B0604020202020204" pitchFamily="34" charset="0"/>
              </a:rPr>
              <a:t>” to JSON elements and specify access control policies using these values. The advantage of the separation of labeling and authorization policies is that they can be specified and administered</a:t>
            </a:r>
            <a:br>
              <a:rPr lang="en-US" dirty="0">
                <a:solidFill>
                  <a:schemeClr val="bg1"/>
                </a:solidFill>
                <a:latin typeface="Arial" panose="020B0604020202020204" pitchFamily="34" charset="0"/>
              </a:rPr>
            </a:br>
            <a:r>
              <a:rPr lang="en-US" dirty="0">
                <a:solidFill>
                  <a:schemeClr val="bg1"/>
                </a:solidFill>
                <a:latin typeface="Arial" panose="020B0604020202020204" pitchFamily="34" charset="0"/>
              </a:rPr>
              <a:t>independently possibly by different level of administrators. However, the number of label assignments can be very large because it is calculated by the exponential function. Therefore, the space storage is a potential problem when the system is expanded. </a:t>
            </a:r>
            <a:endParaRPr lang="en-US" dirty="0"/>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7</a:t>
            </a:fld>
            <a:endParaRPr lang="en-US"/>
          </a:p>
        </p:txBody>
      </p:sp>
    </p:spTree>
    <p:extLst>
      <p:ext uri="{BB962C8B-B14F-4D97-AF65-F5344CB8AC3E}">
        <p14:creationId xmlns:p14="http://schemas.microsoft.com/office/powerpoint/2010/main" val="345404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mô</a:t>
            </a:r>
            <a:r>
              <a:rPr lang="en-US" dirty="0"/>
              <a:t> </a:t>
            </a:r>
            <a:r>
              <a:rPr lang="en-US" dirty="0" err="1"/>
              <a:t>hình</a:t>
            </a:r>
            <a:r>
              <a:rPr lang="en-US" dirty="0"/>
              <a:t> </a:t>
            </a:r>
            <a:r>
              <a:rPr lang="en-US" dirty="0" err="1"/>
              <a:t>tổng</a:t>
            </a:r>
            <a:r>
              <a:rPr lang="en-US" dirty="0"/>
              <a:t> </a:t>
            </a:r>
            <a:r>
              <a:rPr lang="en-US" dirty="0" err="1"/>
              <a:t>quát</a:t>
            </a:r>
            <a:r>
              <a:rPr lang="en-US" dirty="0"/>
              <a:t> </a:t>
            </a:r>
            <a:r>
              <a:rPr lang="en-US" dirty="0" err="1"/>
              <a:t>của</a:t>
            </a:r>
            <a:r>
              <a:rPr lang="en-US" dirty="0"/>
              <a:t> </a:t>
            </a:r>
            <a:r>
              <a:rPr lang="en-US" dirty="0" err="1"/>
              <a:t>hệ</a:t>
            </a:r>
            <a:r>
              <a:rPr lang="en-US" dirty="0"/>
              <a:t> </a:t>
            </a:r>
            <a:r>
              <a:rPr lang="en-US" dirty="0" err="1"/>
              <a:t>thống</a:t>
            </a:r>
            <a:r>
              <a:rPr lang="en-US" dirty="0"/>
              <a:t>:</a:t>
            </a:r>
          </a:p>
          <a:p>
            <a:r>
              <a:rPr lang="en-US" dirty="0" err="1"/>
              <a:t>Khi</a:t>
            </a:r>
            <a:r>
              <a:rPr lang="en-US" dirty="0"/>
              <a:t> </a:t>
            </a:r>
            <a:r>
              <a:rPr lang="en-US" dirty="0" err="1"/>
              <a:t>một</a:t>
            </a:r>
            <a:r>
              <a:rPr lang="en-US" dirty="0"/>
              <a:t> user </a:t>
            </a:r>
            <a:r>
              <a:rPr lang="en-US" dirty="0" err="1"/>
              <a:t>muốn</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thì</a:t>
            </a:r>
            <a:r>
              <a:rPr lang="en-US" dirty="0"/>
              <a:t> </a:t>
            </a:r>
            <a:r>
              <a:rPr lang="en-US" dirty="0" err="1"/>
              <a:t>họ</a:t>
            </a:r>
            <a:r>
              <a:rPr lang="en-US" dirty="0"/>
              <a:t> </a:t>
            </a:r>
            <a:r>
              <a:rPr lang="en-US" dirty="0" err="1"/>
              <a:t>phải</a:t>
            </a:r>
            <a:r>
              <a:rPr lang="en-US" dirty="0"/>
              <a:t> </a:t>
            </a:r>
            <a:r>
              <a:rPr lang="en-US" dirty="0" err="1"/>
              <a:t>thông</a:t>
            </a:r>
            <a:r>
              <a:rPr lang="en-US" dirty="0"/>
              <a:t> qua c</a:t>
            </a:r>
            <a:r>
              <a:rPr lang="vi-VN" dirty="0"/>
              <a:t>ơ</a:t>
            </a:r>
            <a:r>
              <a:rPr lang="en-US" dirty="0"/>
              <a:t> </a:t>
            </a:r>
            <a:r>
              <a:rPr lang="en-US" dirty="0" err="1"/>
              <a:t>chế</a:t>
            </a:r>
            <a:r>
              <a:rPr lang="en-US" dirty="0"/>
              <a:t> </a:t>
            </a:r>
            <a:r>
              <a:rPr lang="en-US" dirty="0" err="1"/>
              <a:t>phân</a:t>
            </a:r>
            <a:r>
              <a:rPr lang="en-US" dirty="0"/>
              <a:t> </a:t>
            </a:r>
            <a:r>
              <a:rPr lang="en-US" dirty="0" err="1"/>
              <a:t>quyền</a:t>
            </a:r>
            <a:r>
              <a:rPr lang="en-US" dirty="0"/>
              <a:t> 2 </a:t>
            </a:r>
            <a:r>
              <a:rPr lang="en-US" dirty="0" err="1"/>
              <a:t>giai</a:t>
            </a:r>
            <a:r>
              <a:rPr lang="en-US" dirty="0"/>
              <a:t> </a:t>
            </a:r>
            <a:r>
              <a:rPr lang="en-US" dirty="0" err="1"/>
              <a:t>đoạn</a:t>
            </a:r>
            <a:r>
              <a:rPr lang="en-US" dirty="0"/>
              <a:t>:</a:t>
            </a:r>
          </a:p>
          <a:p>
            <a:r>
              <a:rPr lang="en-US" dirty="0" err="1"/>
              <a:t>Giai</a:t>
            </a:r>
            <a:r>
              <a:rPr lang="en-US" dirty="0"/>
              <a:t> </a:t>
            </a:r>
            <a:r>
              <a:rPr lang="en-US" dirty="0" err="1"/>
              <a:t>đoạn</a:t>
            </a:r>
            <a:r>
              <a:rPr lang="en-US" dirty="0"/>
              <a:t> </a:t>
            </a:r>
            <a:r>
              <a:rPr lang="en-US" dirty="0" err="1"/>
              <a:t>thứ</a:t>
            </a:r>
            <a:r>
              <a:rPr lang="en-US" dirty="0"/>
              <a:t> </a:t>
            </a:r>
            <a:r>
              <a:rPr lang="en-US" dirty="0" err="1"/>
              <a:t>nhất</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truy</a:t>
            </a:r>
            <a:r>
              <a:rPr lang="en-US" dirty="0"/>
              <a:t> </a:t>
            </a:r>
            <a:r>
              <a:rPr lang="en-US" dirty="0" err="1"/>
              <a:t>cập</a:t>
            </a:r>
            <a:r>
              <a:rPr lang="en-US" dirty="0"/>
              <a:t> </a:t>
            </a:r>
            <a:r>
              <a:rPr lang="en-US" dirty="0" err="1"/>
              <a:t>để</a:t>
            </a:r>
            <a:r>
              <a:rPr lang="en-US" dirty="0"/>
              <a:t> </a:t>
            </a:r>
            <a:r>
              <a:rPr lang="en-US" dirty="0" err="1"/>
              <a:t>xác</a:t>
            </a:r>
            <a:r>
              <a:rPr lang="en-US" dirty="0"/>
              <a:t> </a:t>
            </a:r>
            <a:r>
              <a:rPr lang="en-US" dirty="0" err="1"/>
              <a:t>định</a:t>
            </a:r>
            <a:r>
              <a:rPr lang="en-US" dirty="0"/>
              <a:t> user </a:t>
            </a:r>
            <a:r>
              <a:rPr lang="en-US" dirty="0" err="1"/>
              <a:t>đó</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hay </a:t>
            </a:r>
            <a:r>
              <a:rPr lang="en-US" dirty="0" err="1"/>
              <a:t>không</a:t>
            </a:r>
            <a:r>
              <a:rPr lang="en-US" dirty="0"/>
              <a:t> ?</a:t>
            </a:r>
          </a:p>
          <a:p>
            <a:r>
              <a:rPr lang="en-US" dirty="0" err="1"/>
              <a:t>Giai</a:t>
            </a:r>
            <a:r>
              <a:rPr lang="en-US" dirty="0"/>
              <a:t> </a:t>
            </a:r>
            <a:r>
              <a:rPr lang="en-US" dirty="0" err="1"/>
              <a:t>đoạn</a:t>
            </a:r>
            <a:r>
              <a:rPr lang="en-US" dirty="0"/>
              <a:t> </a:t>
            </a:r>
            <a:r>
              <a:rPr lang="en-US" dirty="0" err="1"/>
              <a:t>thứ</a:t>
            </a:r>
            <a:r>
              <a:rPr lang="en-US" dirty="0"/>
              <a:t> </a:t>
            </a:r>
            <a:r>
              <a:rPr lang="en-US" dirty="0" err="1"/>
              <a:t>hai</a:t>
            </a:r>
            <a:r>
              <a:rPr lang="en-US" dirty="0"/>
              <a:t> </a:t>
            </a:r>
            <a:r>
              <a:rPr lang="en-US" dirty="0" err="1"/>
              <a:t>nếu</a:t>
            </a:r>
            <a:r>
              <a:rPr lang="en-US" dirty="0"/>
              <a:t> user đ</a:t>
            </a:r>
            <a:r>
              <a:rPr lang="vi-VN" dirty="0"/>
              <a:t>ư</a:t>
            </a:r>
            <a:r>
              <a:rPr lang="en-US" dirty="0" err="1"/>
              <a:t>ợc</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thì</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riêng</a:t>
            </a:r>
            <a:r>
              <a:rPr lang="en-US" dirty="0"/>
              <a:t> t</a:t>
            </a:r>
            <a:r>
              <a:rPr lang="vi-VN" dirty="0"/>
              <a:t>ư</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nào</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làm</a:t>
            </a:r>
            <a:r>
              <a:rPr lang="en-US" dirty="0"/>
              <a:t> </a:t>
            </a:r>
            <a:r>
              <a:rPr lang="en-US" dirty="0" err="1"/>
              <a:t>mờ</a:t>
            </a:r>
            <a:r>
              <a:rPr lang="en-US" dirty="0"/>
              <a:t> </a:t>
            </a:r>
            <a:r>
              <a:rPr lang="en-US" dirty="0" err="1"/>
              <a:t>hoặc</a:t>
            </a:r>
            <a:r>
              <a:rPr lang="en-US" dirty="0"/>
              <a:t> </a:t>
            </a:r>
            <a:r>
              <a:rPr lang="en-US" dirty="0" err="1"/>
              <a:t>ẩn</a:t>
            </a:r>
            <a:r>
              <a:rPr lang="en-US" dirty="0"/>
              <a:t> </a:t>
            </a:r>
            <a:r>
              <a:rPr lang="en-US" dirty="0" err="1"/>
              <a:t>đi</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8</a:t>
            </a:fld>
            <a:endParaRPr lang="en-US"/>
          </a:p>
        </p:txBody>
      </p:sp>
    </p:spTree>
    <p:extLst>
      <p:ext uri="{BB962C8B-B14F-4D97-AF65-F5344CB8AC3E}">
        <p14:creationId xmlns:p14="http://schemas.microsoft.com/office/powerpoint/2010/main" val="1276975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a:t>
            </a:r>
            <a:r>
              <a:rPr lang="en-US" dirty="0" err="1"/>
              <a:t>đây</a:t>
            </a:r>
            <a:r>
              <a:rPr lang="en-US" dirty="0"/>
              <a:t> </a:t>
            </a:r>
            <a:r>
              <a:rPr lang="en-US" dirty="0" err="1"/>
              <a:t>em</a:t>
            </a:r>
            <a:r>
              <a:rPr lang="en-US" dirty="0"/>
              <a:t> </a:t>
            </a:r>
            <a:r>
              <a:rPr lang="en-US" dirty="0" err="1"/>
              <a:t>sẽ</a:t>
            </a:r>
            <a:r>
              <a:rPr lang="en-US" dirty="0"/>
              <a:t> đ</a:t>
            </a:r>
            <a:r>
              <a:rPr lang="vi-VN" dirty="0"/>
              <a:t>ư</a:t>
            </a:r>
            <a:r>
              <a:rPr lang="en-US" dirty="0"/>
              <a:t>a </a:t>
            </a:r>
            <a:r>
              <a:rPr lang="en-US" dirty="0" err="1"/>
              <a:t>ra</a:t>
            </a:r>
            <a:r>
              <a:rPr lang="en-US" dirty="0"/>
              <a:t> </a:t>
            </a:r>
            <a:r>
              <a:rPr lang="en-US" dirty="0" err="1"/>
              <a:t>ví</a:t>
            </a:r>
            <a:r>
              <a:rPr lang="en-US" dirty="0"/>
              <a:t> </a:t>
            </a:r>
            <a:r>
              <a:rPr lang="en-US" dirty="0" err="1"/>
              <a:t>dụ</a:t>
            </a:r>
            <a:r>
              <a:rPr lang="en-US" dirty="0"/>
              <a:t> </a:t>
            </a:r>
            <a:r>
              <a:rPr lang="en-US" dirty="0" err="1"/>
              <a:t>về</a:t>
            </a:r>
            <a:r>
              <a:rPr lang="en-US" dirty="0"/>
              <a:t> 2 </a:t>
            </a:r>
            <a:r>
              <a:rPr lang="en-US" dirty="0" err="1"/>
              <a:t>chính</a:t>
            </a:r>
            <a:r>
              <a:rPr lang="en-US" dirty="0"/>
              <a:t> </a:t>
            </a:r>
            <a:r>
              <a:rPr lang="en-US" dirty="0" err="1"/>
              <a:t>sách</a:t>
            </a:r>
            <a:r>
              <a:rPr lang="en-US" dirty="0"/>
              <a:t> </a:t>
            </a:r>
            <a:r>
              <a:rPr lang="en-US" dirty="0" err="1"/>
              <a:t>riêng</a:t>
            </a:r>
            <a:r>
              <a:rPr lang="en-US" dirty="0"/>
              <a:t> t</a:t>
            </a:r>
            <a:r>
              <a:rPr lang="vi-VN" dirty="0"/>
              <a:t>ư</a:t>
            </a:r>
            <a:r>
              <a:rPr lang="en-US" dirty="0"/>
              <a:t>:</a:t>
            </a:r>
          </a:p>
          <a:p>
            <a:r>
              <a:rPr lang="en-US" dirty="0" err="1"/>
              <a:t>Chính</a:t>
            </a:r>
            <a:r>
              <a:rPr lang="en-US" dirty="0"/>
              <a:t> </a:t>
            </a:r>
            <a:r>
              <a:rPr lang="en-US" dirty="0" err="1"/>
              <a:t>sách</a:t>
            </a:r>
            <a:r>
              <a:rPr lang="en-US" dirty="0"/>
              <a:t> </a:t>
            </a:r>
            <a:r>
              <a:rPr lang="en-US" dirty="0" err="1"/>
              <a:t>thứ</a:t>
            </a:r>
            <a:r>
              <a:rPr lang="en-US" dirty="0"/>
              <a:t> </a:t>
            </a:r>
            <a:r>
              <a:rPr lang="en-US" dirty="0" err="1"/>
              <a:t>nhất</a:t>
            </a:r>
            <a:r>
              <a:rPr lang="en-US" dirty="0"/>
              <a:t>: </a:t>
            </a:r>
            <a:r>
              <a:rPr lang="en-US" dirty="0" err="1"/>
              <a:t>Khi</a:t>
            </a:r>
            <a:r>
              <a:rPr lang="en-US" dirty="0"/>
              <a:t> </a:t>
            </a:r>
            <a:r>
              <a:rPr lang="en-US" dirty="0" err="1"/>
              <a:t>nhân</a:t>
            </a:r>
            <a:r>
              <a:rPr lang="en-US" dirty="0"/>
              <a:t> </a:t>
            </a:r>
            <a:r>
              <a:rPr lang="en-US" dirty="0" err="1"/>
              <a:t>viên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a:t>
            </a:r>
            <a:r>
              <a:rPr lang="en-US" dirty="0" err="1"/>
              <a:t>khách</a:t>
            </a:r>
            <a:r>
              <a:rPr lang="en-US" dirty="0"/>
              <a:t> </a:t>
            </a:r>
            <a:r>
              <a:rPr lang="en-US" dirty="0" err="1"/>
              <a:t>hàng</a:t>
            </a:r>
            <a:r>
              <a:rPr lang="en-US" dirty="0"/>
              <a:t> </a:t>
            </a:r>
            <a:r>
              <a:rPr lang="en-US" dirty="0" err="1"/>
              <a:t>với</a:t>
            </a:r>
            <a:r>
              <a:rPr lang="en-US" dirty="0"/>
              <a:t> </a:t>
            </a:r>
            <a:r>
              <a:rPr lang="en-US" dirty="0" err="1"/>
              <a:t>mục</a:t>
            </a:r>
            <a:r>
              <a:rPr lang="en-US" dirty="0"/>
              <a:t> </a:t>
            </a:r>
            <a:r>
              <a:rPr lang="en-US" dirty="0" err="1"/>
              <a:t>đích</a:t>
            </a:r>
            <a:r>
              <a:rPr lang="en-US" dirty="0"/>
              <a:t> chia </a:t>
            </a:r>
            <a:r>
              <a:rPr lang="en-US" dirty="0" err="1"/>
              <a:t>sẻ</a:t>
            </a:r>
            <a:r>
              <a:rPr lang="en-US" dirty="0"/>
              <a:t> </a:t>
            </a:r>
            <a:r>
              <a:rPr lang="en-US" dirty="0" err="1"/>
              <a:t>thì</a:t>
            </a:r>
            <a:r>
              <a:rPr lang="en-US" dirty="0"/>
              <a:t> </a:t>
            </a:r>
            <a:r>
              <a:rPr lang="en-US" dirty="0" err="1"/>
              <a:t>thuộc</a:t>
            </a:r>
            <a:r>
              <a:rPr lang="en-US" dirty="0"/>
              <a:t> </a:t>
            </a:r>
            <a:r>
              <a:rPr lang="en-US" dirty="0" err="1"/>
              <a:t>tính</a:t>
            </a:r>
            <a:r>
              <a:rPr lang="en-US" dirty="0"/>
              <a:t> email </a:t>
            </a:r>
            <a:r>
              <a:rPr lang="en-US" dirty="0" err="1"/>
              <a:t>và</a:t>
            </a:r>
            <a:r>
              <a:rPr lang="en-US" dirty="0"/>
              <a:t> password </a:t>
            </a:r>
            <a:r>
              <a:rPr lang="en-US" dirty="0" err="1"/>
              <a:t>sẽ</a:t>
            </a:r>
            <a:r>
              <a:rPr lang="en-US" dirty="0"/>
              <a:t> </a:t>
            </a:r>
            <a:r>
              <a:rPr lang="en-US" dirty="0" err="1"/>
              <a:t>bị</a:t>
            </a:r>
            <a:r>
              <a:rPr lang="en-US" dirty="0"/>
              <a:t> </a:t>
            </a:r>
            <a:r>
              <a:rPr lang="en-US" dirty="0" err="1"/>
              <a:t>ẩn</a:t>
            </a:r>
            <a:r>
              <a:rPr lang="en-US" dirty="0"/>
              <a:t> </a:t>
            </a:r>
            <a:r>
              <a:rPr lang="en-US" dirty="0" err="1"/>
              <a:t>đi</a:t>
            </a:r>
            <a:r>
              <a:rPr lang="en-US" dirty="0"/>
              <a:t>, </a:t>
            </a:r>
            <a:r>
              <a:rPr lang="en-US" dirty="0" err="1"/>
              <a:t>số</a:t>
            </a:r>
            <a:r>
              <a:rPr lang="en-US" dirty="0"/>
              <a:t> </a:t>
            </a:r>
            <a:r>
              <a:rPr lang="en-US" dirty="0" err="1"/>
              <a:t>điện</a:t>
            </a:r>
            <a:r>
              <a:rPr lang="en-US" dirty="0"/>
              <a:t> </a:t>
            </a:r>
            <a:r>
              <a:rPr lang="en-US" dirty="0" err="1"/>
              <a:t>thoại</a:t>
            </a:r>
            <a:r>
              <a:rPr lang="en-US" dirty="0"/>
              <a:t> </a:t>
            </a:r>
            <a:r>
              <a:rPr lang="en-US" dirty="0" err="1"/>
              <a:t>chỉ</a:t>
            </a:r>
            <a:r>
              <a:rPr lang="en-US" dirty="0"/>
              <a:t> </a:t>
            </a:r>
            <a:r>
              <a:rPr lang="en-US" dirty="0" err="1"/>
              <a:t>hiện</a:t>
            </a:r>
            <a:r>
              <a:rPr lang="en-US" dirty="0"/>
              <a:t> 3 </a:t>
            </a:r>
            <a:r>
              <a:rPr lang="en-US" dirty="0" err="1"/>
              <a:t>số</a:t>
            </a:r>
            <a:r>
              <a:rPr lang="en-US" dirty="0"/>
              <a:t> </a:t>
            </a:r>
            <a:r>
              <a:rPr lang="en-US" dirty="0" err="1"/>
              <a:t>cuối</a:t>
            </a:r>
            <a:r>
              <a:rPr lang="en-US" dirty="0"/>
              <a:t>.</a:t>
            </a:r>
          </a:p>
          <a:p>
            <a:r>
              <a:rPr lang="en-US" dirty="0" err="1"/>
              <a:t>Chính</a:t>
            </a:r>
            <a:r>
              <a:rPr lang="en-US" dirty="0"/>
              <a:t> </a:t>
            </a:r>
            <a:r>
              <a:rPr lang="en-US" dirty="0" err="1"/>
              <a:t>sách</a:t>
            </a:r>
            <a:r>
              <a:rPr lang="en-US" dirty="0"/>
              <a:t> </a:t>
            </a:r>
            <a:r>
              <a:rPr lang="en-US" dirty="0" err="1"/>
              <a:t>thứ</a:t>
            </a:r>
            <a:r>
              <a:rPr lang="en-US" dirty="0"/>
              <a:t> </a:t>
            </a:r>
            <a:r>
              <a:rPr lang="en-US" dirty="0" err="1"/>
              <a:t>hai</a:t>
            </a:r>
            <a:r>
              <a:rPr lang="en-US" dirty="0"/>
              <a:t>: </a:t>
            </a:r>
            <a:r>
              <a:rPr lang="en-US" dirty="0" err="1"/>
              <a:t>Các</a:t>
            </a:r>
            <a:r>
              <a:rPr lang="en-US" dirty="0"/>
              <a:t> t</a:t>
            </a:r>
            <a:r>
              <a:rPr lang="vi-VN" dirty="0"/>
              <a:t>ư</a:t>
            </a:r>
            <a:r>
              <a:rPr lang="en-US" dirty="0"/>
              <a:t> </a:t>
            </a:r>
            <a:r>
              <a:rPr lang="en-US" dirty="0" err="1"/>
              <a:t>vấn</a:t>
            </a:r>
            <a:r>
              <a:rPr lang="en-US" dirty="0"/>
              <a:t> </a:t>
            </a:r>
            <a:r>
              <a:rPr lang="en-US" dirty="0" err="1"/>
              <a:t>viên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thông</a:t>
            </a:r>
            <a:r>
              <a:rPr lang="en-US" dirty="0"/>
              <a:t> tin </a:t>
            </a:r>
            <a:r>
              <a:rPr lang="en-US" dirty="0" err="1"/>
              <a:t>khách</a:t>
            </a:r>
            <a:r>
              <a:rPr lang="en-US" dirty="0"/>
              <a:t> hang do </a:t>
            </a:r>
            <a:r>
              <a:rPr lang="en-US" dirty="0" err="1"/>
              <a:t>chính</a:t>
            </a:r>
            <a:r>
              <a:rPr lang="en-US" dirty="0"/>
              <a:t> </a:t>
            </a:r>
            <a:r>
              <a:rPr lang="en-US" dirty="0" err="1"/>
              <a:t>họ</a:t>
            </a:r>
            <a:r>
              <a:rPr lang="en-US" dirty="0"/>
              <a:t> t</a:t>
            </a:r>
            <a:r>
              <a:rPr lang="vi-VN" dirty="0"/>
              <a:t>ư</a:t>
            </a:r>
            <a:r>
              <a:rPr lang="en-US" dirty="0"/>
              <a:t> </a:t>
            </a:r>
            <a:r>
              <a:rPr lang="en-US" dirty="0" err="1"/>
              <a:t>vấn</a:t>
            </a:r>
            <a:r>
              <a:rPr lang="en-US" dirty="0"/>
              <a:t>. </a:t>
            </a:r>
            <a:r>
              <a:rPr lang="en-US" dirty="0" err="1"/>
              <a:t>Các</a:t>
            </a:r>
            <a:r>
              <a:rPr lang="en-US" dirty="0"/>
              <a:t> </a:t>
            </a:r>
            <a:r>
              <a:rPr lang="en-US" dirty="0" err="1"/>
              <a:t>thông</a:t>
            </a:r>
            <a:r>
              <a:rPr lang="en-US" dirty="0"/>
              <a:t> tin </a:t>
            </a:r>
            <a:r>
              <a:rPr lang="en-US" dirty="0" err="1"/>
              <a:t>này</a:t>
            </a:r>
            <a:r>
              <a:rPr lang="en-US" dirty="0"/>
              <a:t> </a:t>
            </a:r>
            <a:r>
              <a:rPr lang="en-US" dirty="0" err="1"/>
              <a:t>gồm</a:t>
            </a:r>
            <a:r>
              <a:rPr lang="en-US" dirty="0"/>
              <a:t> </a:t>
            </a:r>
            <a:r>
              <a:rPr lang="en-US" dirty="0" err="1"/>
              <a:t>có</a:t>
            </a:r>
            <a:r>
              <a:rPr lang="en-US" dirty="0"/>
              <a:t> </a:t>
            </a:r>
            <a:r>
              <a:rPr lang="en-US" dirty="0" err="1"/>
              <a:t>năm</a:t>
            </a:r>
            <a:r>
              <a:rPr lang="en-US" dirty="0"/>
              <a:t> </a:t>
            </a:r>
            <a:r>
              <a:rPr lang="en-US" dirty="0" err="1"/>
              <a:t>sinh</a:t>
            </a:r>
            <a:r>
              <a:rPr lang="en-US" dirty="0"/>
              <a:t>, </a:t>
            </a:r>
            <a:r>
              <a:rPr lang="en-US" dirty="0" err="1"/>
              <a:t>tên</a:t>
            </a:r>
            <a:r>
              <a:rPr lang="en-US" dirty="0"/>
              <a:t> </a:t>
            </a:r>
            <a:r>
              <a:rPr lang="en-US" dirty="0" err="1"/>
              <a:t>thành</a:t>
            </a:r>
            <a:r>
              <a:rPr lang="en-US" dirty="0"/>
              <a:t> </a:t>
            </a:r>
            <a:r>
              <a:rPr lang="en-US" dirty="0" err="1"/>
              <a:t>phố</a:t>
            </a:r>
            <a:r>
              <a:rPr lang="en-US" dirty="0"/>
              <a:t>.</a:t>
            </a:r>
          </a:p>
          <a:p>
            <a:endParaRPr lang="en-US" dirty="0"/>
          </a:p>
          <a:p>
            <a:r>
              <a:rPr lang="en-US" dirty="0" err="1"/>
              <a:t>Mâu</a:t>
            </a:r>
            <a:r>
              <a:rPr lang="en-US" dirty="0"/>
              <a:t> </a:t>
            </a:r>
            <a:r>
              <a:rPr lang="en-US" dirty="0" err="1"/>
              <a:t>thuẫn</a:t>
            </a:r>
            <a:r>
              <a:rPr lang="en-US" dirty="0"/>
              <a:t> </a:t>
            </a:r>
            <a:r>
              <a:rPr lang="en-US" dirty="0" err="1"/>
              <a:t>sẽ</a:t>
            </a:r>
            <a:r>
              <a:rPr lang="en-US" dirty="0"/>
              <a:t> </a:t>
            </a:r>
            <a:r>
              <a:rPr lang="en-US" dirty="0" err="1"/>
              <a:t>xảy</a:t>
            </a:r>
            <a:r>
              <a:rPr lang="en-US" dirty="0"/>
              <a:t> </a:t>
            </a:r>
            <a:r>
              <a:rPr lang="en-US" dirty="0" err="1"/>
              <a:t>ra</a:t>
            </a:r>
            <a:r>
              <a:rPr lang="en-US" dirty="0"/>
              <a:t> </a:t>
            </a:r>
            <a:r>
              <a:rPr lang="en-US" dirty="0" err="1"/>
              <a:t>khi</a:t>
            </a:r>
            <a:r>
              <a:rPr lang="en-US" dirty="0"/>
              <a:t> </a:t>
            </a:r>
            <a:r>
              <a:rPr lang="en-US" dirty="0" err="1"/>
              <a:t>mà</a:t>
            </a:r>
            <a:r>
              <a:rPr lang="en-US" dirty="0"/>
              <a:t> </a:t>
            </a:r>
            <a:r>
              <a:rPr lang="en-US" dirty="0" err="1"/>
              <a:t>một</a:t>
            </a:r>
            <a:r>
              <a:rPr lang="en-US" dirty="0"/>
              <a:t> t</a:t>
            </a:r>
            <a:r>
              <a:rPr lang="vi-VN" dirty="0"/>
              <a:t>ư</a:t>
            </a:r>
            <a:r>
              <a:rPr lang="en-US" dirty="0"/>
              <a:t> </a:t>
            </a:r>
            <a:r>
              <a:rPr lang="en-US" dirty="0" err="1"/>
              <a:t>vấn</a:t>
            </a:r>
            <a:r>
              <a:rPr lang="en-US" dirty="0"/>
              <a:t> </a:t>
            </a:r>
            <a:r>
              <a:rPr lang="en-US" dirty="0" err="1"/>
              <a:t>viên</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a:t>
            </a:r>
            <a:r>
              <a:rPr lang="en-US" dirty="0" err="1"/>
              <a:t>khách</a:t>
            </a:r>
            <a:r>
              <a:rPr lang="en-US" dirty="0"/>
              <a:t> hang </a:t>
            </a:r>
            <a:r>
              <a:rPr lang="en-US" dirty="0" err="1"/>
              <a:t>với</a:t>
            </a:r>
            <a:r>
              <a:rPr lang="en-US" dirty="0"/>
              <a:t> </a:t>
            </a:r>
            <a:r>
              <a:rPr lang="en-US" dirty="0" err="1"/>
              <a:t>mục</a:t>
            </a:r>
            <a:r>
              <a:rPr lang="en-US" dirty="0"/>
              <a:t> </a:t>
            </a:r>
            <a:r>
              <a:rPr lang="en-US" dirty="0" err="1"/>
              <a:t>đích</a:t>
            </a:r>
            <a:r>
              <a:rPr lang="en-US" dirty="0"/>
              <a:t> chia </a:t>
            </a:r>
            <a:r>
              <a:rPr lang="en-US" dirty="0" err="1"/>
              <a:t>sẻ</a:t>
            </a:r>
            <a:r>
              <a:rPr lang="en-US" dirty="0"/>
              <a:t>. </a:t>
            </a:r>
            <a:r>
              <a:rPr lang="en-US" dirty="0" err="1"/>
              <a:t>Lúc</a:t>
            </a:r>
            <a:r>
              <a:rPr lang="en-US" dirty="0"/>
              <a:t> </a:t>
            </a:r>
            <a:r>
              <a:rPr lang="en-US" dirty="0" err="1"/>
              <a:t>này</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nh</a:t>
            </a:r>
            <a:r>
              <a:rPr lang="vi-VN" dirty="0"/>
              <a:t>ư</a:t>
            </a:r>
            <a:r>
              <a:rPr lang="en-US" dirty="0"/>
              <a:t> </a:t>
            </a:r>
            <a:r>
              <a:rPr lang="en-US" dirty="0" err="1"/>
              <a:t>là</a:t>
            </a:r>
            <a:r>
              <a:rPr lang="en-US" dirty="0"/>
              <a:t> email, </a:t>
            </a:r>
            <a:r>
              <a:rPr lang="en-US" dirty="0" err="1"/>
              <a:t>ngày</a:t>
            </a:r>
            <a:r>
              <a:rPr lang="en-US" dirty="0"/>
              <a:t> </a:t>
            </a:r>
            <a:r>
              <a:rPr lang="en-US" dirty="0" err="1"/>
              <a:t>sinh</a:t>
            </a:r>
            <a:r>
              <a:rPr lang="en-US" dirty="0"/>
              <a:t>, </a:t>
            </a:r>
            <a:r>
              <a:rPr lang="en-US" dirty="0" err="1"/>
              <a:t>số</a:t>
            </a:r>
            <a:r>
              <a:rPr lang="en-US" dirty="0"/>
              <a:t> </a:t>
            </a:r>
            <a:r>
              <a:rPr lang="en-US" dirty="0" err="1"/>
              <a:t>điện</a:t>
            </a:r>
            <a:r>
              <a:rPr lang="en-US" dirty="0"/>
              <a:t> </a:t>
            </a:r>
            <a:r>
              <a:rPr lang="en-US" dirty="0" err="1"/>
              <a:t>thoại</a:t>
            </a:r>
            <a:r>
              <a:rPr lang="en-US" dirty="0"/>
              <a:t> </a:t>
            </a:r>
            <a:r>
              <a:rPr lang="en-US" dirty="0" err="1"/>
              <a:t>sẽ</a:t>
            </a:r>
            <a:r>
              <a:rPr lang="en-US" dirty="0"/>
              <a:t> </a:t>
            </a:r>
            <a:r>
              <a:rPr lang="en-US" dirty="0" err="1"/>
              <a:t>không</a:t>
            </a:r>
            <a:r>
              <a:rPr lang="en-US" dirty="0"/>
              <a:t> </a:t>
            </a:r>
            <a:r>
              <a:rPr lang="en-US" dirty="0" err="1"/>
              <a:t>biết</a:t>
            </a:r>
            <a:r>
              <a:rPr lang="en-US" dirty="0"/>
              <a:t> đ</a:t>
            </a:r>
            <a:r>
              <a:rPr lang="vi-VN" dirty="0"/>
              <a:t>ư</a:t>
            </a:r>
            <a:r>
              <a:rPr lang="en-US" dirty="0" err="1"/>
              <a:t>ợc</a:t>
            </a:r>
            <a:r>
              <a:rPr lang="en-US" dirty="0"/>
              <a:t> </a:t>
            </a:r>
            <a:r>
              <a:rPr lang="en-US" dirty="0" err="1"/>
              <a:t>hiển</a:t>
            </a:r>
            <a:r>
              <a:rPr lang="en-US" dirty="0"/>
              <a:t> </a:t>
            </a:r>
            <a:r>
              <a:rPr lang="en-US" dirty="0" err="1"/>
              <a:t>thị</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p:txBody>
      </p:sp>
      <p:sp>
        <p:nvSpPr>
          <p:cNvPr id="4" name="Slide Number Placeholder 3"/>
          <p:cNvSpPr>
            <a:spLocks noGrp="1"/>
          </p:cNvSpPr>
          <p:nvPr>
            <p:ph type="sldNum" sz="quarter" idx="10"/>
          </p:nvPr>
        </p:nvSpPr>
        <p:spPr/>
        <p:txBody>
          <a:bodyPr/>
          <a:lstStyle/>
          <a:p>
            <a:pPr>
              <a:defRPr/>
            </a:pPr>
            <a:fld id="{699D3F9F-FE06-4AFF-8002-FA2050DA157F}" type="slidenum">
              <a:rPr lang="en-US" smtClean="0"/>
              <a:pPr>
                <a:defRPr/>
              </a:pPr>
              <a:t>9</a:t>
            </a:fld>
            <a:endParaRPr lang="en-US"/>
          </a:p>
        </p:txBody>
      </p:sp>
    </p:spTree>
    <p:extLst>
      <p:ext uri="{BB962C8B-B14F-4D97-AF65-F5344CB8AC3E}">
        <p14:creationId xmlns:p14="http://schemas.microsoft.com/office/powerpoint/2010/main" val="70061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Date Placeholder 3"/>
          <p:cNvSpPr>
            <a:spLocks noGrp="1"/>
          </p:cNvSpPr>
          <p:nvPr>
            <p:ph type="dt" sz="half" idx="10"/>
          </p:nvPr>
        </p:nvSpPr>
        <p:spPr/>
        <p:txBody>
          <a:bodyPr/>
          <a:lstStyle>
            <a:lvl1pPr>
              <a:defRPr/>
            </a:lvl1pPr>
          </a:lstStyle>
          <a:p>
            <a:pPr>
              <a:defRPr/>
            </a:pPr>
            <a:fld id="{BAC1375C-2FD1-4C65-8C65-C949F8B71C38}" type="datetime1">
              <a:rPr lang="en-US" smtClean="0"/>
              <a:t>6/18/2017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C2341-2575-4C0B-9660-7689B85A75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Vertical Text Placeholder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7BA621C5-735A-43E1-AAAA-AAF92AAAC6F3}" type="datetime1">
              <a:rPr lang="en-US" smtClean="0"/>
              <a:t>6/18/2017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2AEFE4-7741-4DD9-9352-5EEF31EBCD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9E267E94-7D6A-4433-9C5D-D37C28417CD9}" type="datetime1">
              <a:rPr lang="en-US" smtClean="0"/>
              <a:t>6/18/2017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C98B3-ADA7-43F2-9AEA-DA6CD356CA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lvl1pPr>
              <a:defRPr/>
            </a:lvl1pPr>
          </a:lstStyle>
          <a:p>
            <a:pPr>
              <a:defRPr/>
            </a:pPr>
            <a:fld id="{106F6B56-FF29-416F-B011-1F7C20833001}" type="datetime1">
              <a:rPr lang="en-US" smtClean="0"/>
              <a:t>6/18/2017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2416AC-E240-4800-92AF-1BFF34FCE0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Date Placeholder 3"/>
          <p:cNvSpPr>
            <a:spLocks noGrp="1"/>
          </p:cNvSpPr>
          <p:nvPr>
            <p:ph type="dt" sz="half" idx="10"/>
          </p:nvPr>
        </p:nvSpPr>
        <p:spPr/>
        <p:txBody>
          <a:bodyPr/>
          <a:lstStyle>
            <a:lvl1pPr>
              <a:defRPr/>
            </a:lvl1pPr>
          </a:lstStyle>
          <a:p>
            <a:pPr>
              <a:defRPr/>
            </a:pPr>
            <a:fld id="{1B9C31EC-D377-48D8-82B3-883DD1AF6E27}" type="datetime1">
              <a:rPr lang="en-US" smtClean="0"/>
              <a:t>6/18/2017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16B058-99DF-434D-B803-502282E5C3B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3"/>
          <p:cNvSpPr>
            <a:spLocks noGrp="1"/>
          </p:cNvSpPr>
          <p:nvPr>
            <p:ph type="dt" sz="half" idx="10"/>
          </p:nvPr>
        </p:nvSpPr>
        <p:spPr/>
        <p:txBody>
          <a:bodyPr/>
          <a:lstStyle>
            <a:lvl1pPr>
              <a:defRPr/>
            </a:lvl1pPr>
          </a:lstStyle>
          <a:p>
            <a:pPr>
              <a:defRPr/>
            </a:pPr>
            <a:fld id="{578D5F3E-61C3-4992-9E50-F3AC832905EE}" type="datetime1">
              <a:rPr lang="en-US" smtClean="0"/>
              <a:t>6/18/2017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B313B4-C65C-4C27-9322-545B349E066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&amp; sửa kiểu tiêu đề</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3"/>
          <p:cNvSpPr>
            <a:spLocks noGrp="1"/>
          </p:cNvSpPr>
          <p:nvPr>
            <p:ph type="dt" sz="half" idx="10"/>
          </p:nvPr>
        </p:nvSpPr>
        <p:spPr/>
        <p:txBody>
          <a:bodyPr/>
          <a:lstStyle>
            <a:lvl1pPr>
              <a:defRPr/>
            </a:lvl1pPr>
          </a:lstStyle>
          <a:p>
            <a:pPr>
              <a:defRPr/>
            </a:pPr>
            <a:fld id="{0356963E-0A60-46ED-93D9-8523429E7A1E}" type="datetime1">
              <a:rPr lang="en-US" smtClean="0"/>
              <a:t>6/18/2017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0E487CF-9D23-4B63-8D3D-2EBC8D43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vi-VN"/>
              <a:t>Bấm &amp; sửa kiểu tiêu đề</a:t>
            </a:r>
            <a:endParaRPr lang="en-US"/>
          </a:p>
        </p:txBody>
      </p:sp>
      <p:sp>
        <p:nvSpPr>
          <p:cNvPr id="3" name="Date Placeholder 3"/>
          <p:cNvSpPr>
            <a:spLocks noGrp="1"/>
          </p:cNvSpPr>
          <p:nvPr>
            <p:ph type="dt" sz="half" idx="10"/>
          </p:nvPr>
        </p:nvSpPr>
        <p:spPr/>
        <p:txBody>
          <a:bodyPr/>
          <a:lstStyle>
            <a:lvl1pPr>
              <a:defRPr/>
            </a:lvl1pPr>
          </a:lstStyle>
          <a:p>
            <a:pPr>
              <a:defRPr/>
            </a:pPr>
            <a:fld id="{8E88C1D3-89C9-4E0B-8D63-60FE07442A29}" type="datetime1">
              <a:rPr lang="en-US" smtClean="0"/>
              <a:t>6/18/2017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186323-5262-41DD-939D-A1CBC54734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C902F8-EE75-4548-925B-CE7AF5BCA492}" type="datetime1">
              <a:rPr lang="en-US" smtClean="0"/>
              <a:t>6/18/2017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1E2FF48-C083-47A8-A863-703C25FA42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35CEFE55-2778-455A-A7BA-8F655A491F79}" type="datetime1">
              <a:rPr lang="en-US" smtClean="0"/>
              <a:t>6/18/2017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BA9C69-D932-458F-84C0-3F60E3DA1E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a:t>Bấm biểu tượng để thêm hình ảnh</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Date Placeholder 3"/>
          <p:cNvSpPr>
            <a:spLocks noGrp="1"/>
          </p:cNvSpPr>
          <p:nvPr>
            <p:ph type="dt" sz="half" idx="10"/>
          </p:nvPr>
        </p:nvSpPr>
        <p:spPr/>
        <p:txBody>
          <a:bodyPr/>
          <a:lstStyle>
            <a:lvl1pPr>
              <a:defRPr/>
            </a:lvl1pPr>
          </a:lstStyle>
          <a:p>
            <a:pPr>
              <a:defRPr/>
            </a:pPr>
            <a:fld id="{B05515E2-2045-4610-B74C-DD1CF319FD3C}" type="datetime1">
              <a:rPr lang="en-US" smtClean="0"/>
              <a:t>6/18/2017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C608B7-5F74-4D5A-9B04-2DC85F3D87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74320" y="274320"/>
            <a:ext cx="8595360" cy="6309360"/>
          </a:xfrm>
          <a:prstGeom prst="rect">
            <a:avLst/>
          </a:prstGeom>
          <a:solidFill>
            <a:schemeClr val="tx1">
              <a:lumMod val="85000"/>
              <a:lumOff val="15000"/>
            </a:schemeClr>
          </a:solidFill>
          <a:ln w="50800">
            <a:solidFill>
              <a:srgbClr val="946933"/>
            </a:solidFill>
            <a:miter lim="800000"/>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ounded Rectangle 7"/>
          <p:cNvSpPr/>
          <p:nvPr/>
        </p:nvSpPr>
        <p:spPr>
          <a:xfrm>
            <a:off x="152400" y="253378"/>
            <a:ext cx="8839200" cy="6351244"/>
          </a:xfrm>
          <a:prstGeom prst="roundRect">
            <a:avLst>
              <a:gd name="adj" fmla="val 50000"/>
            </a:avLst>
          </a:prstGeom>
          <a:gradFill>
            <a:gsLst>
              <a:gs pos="100000">
                <a:schemeClr val="tx1">
                  <a:alpha val="0"/>
                </a:schemeClr>
              </a:gs>
              <a:gs pos="0">
                <a:schemeClr val="tx1">
                  <a:lumMod val="65000"/>
                  <a:lumOff val="35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vi-VN"/>
              <a:t>Bấm &amp; sửa kiểu tiêu đề</a:t>
            </a:r>
            <a:endParaRPr lang="en-US"/>
          </a:p>
        </p:txBody>
      </p:sp>
      <p:sp>
        <p:nvSpPr>
          <p:cNvPr id="103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82331D-8A6F-411E-926D-4085A0B234A9}" type="datetime1">
              <a:rPr lang="en-US" smtClean="0"/>
              <a:t>6/18/2017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F37A41-C0C2-4E31-AD8F-112E9EADFB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4" name="Rectangle 1"/>
          <p:cNvSpPr>
            <a:spLocks noChangeArrowheads="1"/>
          </p:cNvSpPr>
          <p:nvPr/>
        </p:nvSpPr>
        <p:spPr bwMode="auto">
          <a:xfrm>
            <a:off x="6956134" y="25561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18"/>
          <p:cNvPicPr>
            <a:picLocks noChangeAspect="1"/>
          </p:cNvPicPr>
          <p:nvPr/>
        </p:nvPicPr>
        <p:blipFill>
          <a:blip r:embed="rId4"/>
          <a:stretch>
            <a:fillRect/>
          </a:stretch>
        </p:blipFill>
        <p:spPr>
          <a:xfrm>
            <a:off x="304800" y="4059211"/>
            <a:ext cx="6400800" cy="2493989"/>
          </a:xfrm>
          <a:prstGeom prst="rect">
            <a:avLst/>
          </a:prstGeom>
        </p:spPr>
      </p:pic>
      <p:sp>
        <p:nvSpPr>
          <p:cNvPr id="21" name="TextBox 20"/>
          <p:cNvSpPr txBox="1"/>
          <p:nvPr/>
        </p:nvSpPr>
        <p:spPr>
          <a:xfrm>
            <a:off x="647700" y="4495800"/>
            <a:ext cx="5676900" cy="1754326"/>
          </a:xfrm>
          <a:prstGeom prst="rect">
            <a:avLst/>
          </a:prstGeom>
          <a:noFill/>
        </p:spPr>
        <p:txBody>
          <a:bodyPr wrap="square" rtlCol="0">
            <a:spAutoFit/>
          </a:bodyPr>
          <a:lstStyle/>
          <a:p>
            <a:r>
              <a:rPr lang="en-US" dirty="0">
                <a:latin typeface="Arial" panose="020B0604020202020204" pitchFamily="34" charset="0"/>
              </a:rPr>
              <a:t>Supervisor:  PhD. </a:t>
            </a:r>
            <a:r>
              <a:rPr lang="en-US" dirty="0" err="1">
                <a:latin typeface="Arial" panose="020B0604020202020204" pitchFamily="34" charset="0"/>
              </a:rPr>
              <a:t>Tr</a:t>
            </a:r>
            <a:r>
              <a:rPr lang="vi-VN" dirty="0">
                <a:latin typeface="Arial" panose="020B0604020202020204" pitchFamily="34" charset="0"/>
              </a:rPr>
              <a:t>ư</a:t>
            </a:r>
            <a:r>
              <a:rPr lang="en-US" dirty="0" err="1">
                <a:latin typeface="Arial" panose="020B0604020202020204" pitchFamily="34" charset="0"/>
              </a:rPr>
              <a:t>ơng</a:t>
            </a:r>
            <a:r>
              <a:rPr lang="en-US" dirty="0">
                <a:latin typeface="Arial" panose="020B0604020202020204" pitchFamily="34" charset="0"/>
              </a:rPr>
              <a:t> </a:t>
            </a:r>
            <a:r>
              <a:rPr lang="en-US" dirty="0" err="1">
                <a:latin typeface="Arial" panose="020B0604020202020204" pitchFamily="34" charset="0"/>
              </a:rPr>
              <a:t>Tuấn</a:t>
            </a:r>
            <a:r>
              <a:rPr lang="en-US" dirty="0">
                <a:latin typeface="Arial" panose="020B0604020202020204" pitchFamily="34" charset="0"/>
              </a:rPr>
              <a:t> Anh</a:t>
            </a:r>
          </a:p>
          <a:p>
            <a:r>
              <a:rPr lang="en-US" dirty="0">
                <a:latin typeface="Arial" panose="020B0604020202020204" pitchFamily="34" charset="0"/>
              </a:rPr>
              <a:t>                    M.C.S. </a:t>
            </a:r>
            <a:r>
              <a:rPr lang="en-US" dirty="0" err="1">
                <a:latin typeface="Arial" panose="020B0604020202020204" pitchFamily="34" charset="0"/>
              </a:rPr>
              <a:t>Trần</a:t>
            </a:r>
            <a:r>
              <a:rPr lang="en-US" dirty="0">
                <a:latin typeface="Arial" panose="020B0604020202020204" pitchFamily="34" charset="0"/>
              </a:rPr>
              <a:t> </a:t>
            </a:r>
            <a:r>
              <a:rPr lang="en-US" dirty="0" err="1">
                <a:latin typeface="Arial" panose="020B0604020202020204" pitchFamily="34" charset="0"/>
              </a:rPr>
              <a:t>Thị</a:t>
            </a:r>
            <a:r>
              <a:rPr lang="en-US" dirty="0">
                <a:latin typeface="Arial" panose="020B0604020202020204" pitchFamily="34" charset="0"/>
              </a:rPr>
              <a:t> </a:t>
            </a:r>
            <a:r>
              <a:rPr lang="en-US" dirty="0" err="1">
                <a:latin typeface="Arial" panose="020B0604020202020204" pitchFamily="34" charset="0"/>
              </a:rPr>
              <a:t>Quế</a:t>
            </a:r>
            <a:r>
              <a:rPr lang="en-US" dirty="0">
                <a:latin typeface="Arial" panose="020B0604020202020204" pitchFamily="34" charset="0"/>
              </a:rPr>
              <a:t> </a:t>
            </a:r>
            <a:r>
              <a:rPr lang="en-US" dirty="0" err="1">
                <a:latin typeface="Arial" panose="020B0604020202020204" pitchFamily="34" charset="0"/>
              </a:rPr>
              <a:t>Nguyệt</a:t>
            </a:r>
            <a:endParaRPr lang="en-US" dirty="0">
              <a:latin typeface="Arial" panose="020B0604020202020204" pitchFamily="34" charset="0"/>
            </a:endParaRPr>
          </a:p>
          <a:p>
            <a:endParaRPr lang="en-US" dirty="0"/>
          </a:p>
          <a:p>
            <a:r>
              <a:rPr lang="en-US" dirty="0">
                <a:latin typeface="Arial" panose="020B0604020202020204" pitchFamily="34" charset="0"/>
              </a:rPr>
              <a:t>Reviewer:    M.C.S. Lê </a:t>
            </a:r>
            <a:r>
              <a:rPr lang="en-US" dirty="0" err="1">
                <a:latin typeface="Arial" panose="020B0604020202020204" pitchFamily="34" charset="0"/>
              </a:rPr>
              <a:t>Thị</a:t>
            </a:r>
            <a:r>
              <a:rPr lang="en-US" dirty="0">
                <a:latin typeface="Arial" panose="020B0604020202020204" pitchFamily="34" charset="0"/>
              </a:rPr>
              <a:t> Kim </a:t>
            </a:r>
            <a:r>
              <a:rPr lang="en-US" dirty="0" err="1">
                <a:latin typeface="Arial" panose="020B0604020202020204" pitchFamily="34" charset="0"/>
              </a:rPr>
              <a:t>Tuyến</a:t>
            </a:r>
            <a:endParaRPr lang="en-US" dirty="0">
              <a:latin typeface="Arial" panose="020B0604020202020204" pitchFamily="34" charset="0"/>
            </a:endParaRPr>
          </a:p>
          <a:p>
            <a:endParaRPr lang="en-US" dirty="0">
              <a:latin typeface="Arial" panose="020B0604020202020204" pitchFamily="34" charset="0"/>
            </a:endParaRPr>
          </a:p>
          <a:p>
            <a:r>
              <a:rPr lang="en-US" dirty="0">
                <a:latin typeface="Arial" panose="020B0604020202020204" pitchFamily="34" charset="0"/>
              </a:rPr>
              <a:t>Student:       L</a:t>
            </a:r>
            <a:r>
              <a:rPr lang="vi-VN" dirty="0">
                <a:latin typeface="Arial" panose="020B0604020202020204" pitchFamily="34" charset="0"/>
              </a:rPr>
              <a:t>ư</a:t>
            </a:r>
            <a:r>
              <a:rPr lang="en-US" dirty="0" err="1">
                <a:latin typeface="Arial" panose="020B0604020202020204" pitchFamily="34" charset="0"/>
              </a:rPr>
              <a:t>ơng</a:t>
            </a:r>
            <a:r>
              <a:rPr lang="en-US" dirty="0">
                <a:latin typeface="Arial" panose="020B0604020202020204" pitchFamily="34" charset="0"/>
              </a:rPr>
              <a:t> </a:t>
            </a:r>
            <a:r>
              <a:rPr lang="en-US" dirty="0" err="1">
                <a:latin typeface="Arial" panose="020B0604020202020204" pitchFamily="34" charset="0"/>
              </a:rPr>
              <a:t>Vạn</a:t>
            </a:r>
            <a:r>
              <a:rPr lang="en-US" dirty="0">
                <a:latin typeface="Arial" panose="020B0604020202020204" pitchFamily="34" charset="0"/>
              </a:rPr>
              <a:t> </a:t>
            </a:r>
            <a:r>
              <a:rPr lang="en-US" dirty="0" err="1">
                <a:latin typeface="Arial" panose="020B0604020202020204" pitchFamily="34" charset="0"/>
              </a:rPr>
              <a:t>Huy</a:t>
            </a:r>
            <a:endParaRPr lang="en-US" dirty="0">
              <a:latin typeface="Arial" panose="020B0604020202020204" pitchFamily="34" charset="0"/>
            </a:endParaRPr>
          </a:p>
        </p:txBody>
      </p:sp>
      <p:sp>
        <p:nvSpPr>
          <p:cNvPr id="2" name="Slide Number Placeholder 1"/>
          <p:cNvSpPr>
            <a:spLocks noGrp="1"/>
          </p:cNvSpPr>
          <p:nvPr>
            <p:ph type="sldNum" sz="quarter" idx="12"/>
          </p:nvPr>
        </p:nvSpPr>
        <p:spPr>
          <a:xfrm>
            <a:off x="6553200" y="6264275"/>
            <a:ext cx="2133600" cy="365125"/>
          </a:xfrm>
        </p:spPr>
        <p:txBody>
          <a:bodyPr/>
          <a:lstStyle/>
          <a:p>
            <a:pPr>
              <a:defRPr/>
            </a:pPr>
            <a:fld id="{28186323-5262-41DD-939D-A1CBC54734D1}" type="slidenum">
              <a:rPr lang="en-US" smtClean="0"/>
              <a:pPr>
                <a:defRPr/>
              </a:pPr>
              <a:t>1</a:t>
            </a:fld>
            <a:endParaRPr lang="en-US" dirty="0"/>
          </a:p>
        </p:txBody>
      </p:sp>
      <p:sp>
        <p:nvSpPr>
          <p:cNvPr id="3" name="Rectangle 2">
            <a:extLst>
              <a:ext uri="{FF2B5EF4-FFF2-40B4-BE49-F238E27FC236}">
                <a16:creationId xmlns:a16="http://schemas.microsoft.com/office/drawing/2014/main" id="{E96987FB-B173-468A-A656-ED14578321A3}"/>
              </a:ext>
            </a:extLst>
          </p:cNvPr>
          <p:cNvSpPr/>
          <p:nvPr/>
        </p:nvSpPr>
        <p:spPr>
          <a:xfrm>
            <a:off x="304800" y="1140839"/>
            <a:ext cx="8382000" cy="1680588"/>
          </a:xfrm>
          <a:prstGeom prst="rect">
            <a:avLst/>
          </a:prstGeom>
        </p:spPr>
        <p:txBody>
          <a:bodyPr wrap="square">
            <a:spAutoFit/>
          </a:bodyPr>
          <a:lstStyle/>
          <a:p>
            <a:pPr marL="0" marR="0" algn="ctr">
              <a:lnSpc>
                <a:spcPct val="107000"/>
              </a:lnSpc>
              <a:spcBef>
                <a:spcPts val="0"/>
              </a:spcBef>
              <a:spcAft>
                <a:spcPts val="800"/>
              </a:spcAft>
            </a:pPr>
            <a:r>
              <a:rPr lang="en-US" sz="2800" b="1" dirty="0">
                <a:solidFill>
                  <a:schemeClr val="bg1"/>
                </a:solidFill>
                <a:ea typeface="Calibri" panose="020F0502020204030204" pitchFamily="34" charset="0"/>
                <a:cs typeface="Times New Roman" panose="02020603050405020304" pitchFamily="18" charset="0"/>
              </a:rPr>
              <a:t>BUILD A PRIVACY PRESERVING </a:t>
            </a:r>
            <a:endParaRPr lang="en-US" sz="2800" dirty="0">
              <a:solidFill>
                <a:schemeClr val="bg1"/>
              </a:solidFill>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dirty="0">
                <a:solidFill>
                  <a:schemeClr val="bg1"/>
                </a:solidFill>
                <a:ea typeface="Calibri" panose="020F0502020204030204" pitchFamily="34" charset="0"/>
                <a:cs typeface="Times New Roman" panose="02020603050405020304" pitchFamily="18" charset="0"/>
              </a:rPr>
              <a:t>ATTRIBUTE-BASED ACCESS CONTROL MODEL WITH </a:t>
            </a:r>
            <a:endParaRPr lang="en-US" sz="2800" dirty="0">
              <a:solidFill>
                <a:schemeClr val="bg1"/>
              </a:solidFill>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dirty="0">
                <a:solidFill>
                  <a:schemeClr val="bg1"/>
                </a:solidFill>
                <a:ea typeface="Calibri" panose="020F0502020204030204" pitchFamily="34" charset="0"/>
                <a:cs typeface="Times New Roman" panose="02020603050405020304" pitchFamily="18" charset="0"/>
              </a:rPr>
              <a:t>DOCUMENT STORE NoSQL DATABASE</a:t>
            </a:r>
            <a:endParaRPr lang="en-US" sz="28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76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2" name="Rectangle 1"/>
          <p:cNvSpPr/>
          <p:nvPr/>
        </p:nvSpPr>
        <p:spPr>
          <a:xfrm>
            <a:off x="533400" y="1371600"/>
            <a:ext cx="7772400" cy="1200329"/>
          </a:xfrm>
          <a:prstGeom prst="rect">
            <a:avLst/>
          </a:prstGeom>
        </p:spPr>
        <p:txBody>
          <a:bodyPr wrap="square">
            <a:spAutoFit/>
          </a:bodyPr>
          <a:lstStyle/>
          <a:p>
            <a:r>
              <a:rPr lang="en-US" sz="2000" b="1" u="sng" dirty="0">
                <a:solidFill>
                  <a:schemeClr val="bg1"/>
                </a:solidFill>
                <a:latin typeface="Arial" panose="020B0604020202020204" pitchFamily="34" charset="0"/>
              </a:rPr>
              <a:t>Privacy Mechanism:</a:t>
            </a:r>
          </a:p>
          <a:p>
            <a:endParaRPr lang="en-US" sz="2000" b="1" u="sng" dirty="0">
              <a:solidFill>
                <a:schemeClr val="bg1"/>
              </a:solidFill>
              <a:latin typeface="Arial" panose="020B0604020202020204" pitchFamily="34" charset="0"/>
            </a:endParaRPr>
          </a:p>
          <a:p>
            <a:r>
              <a:rPr lang="en-US" sz="1600" dirty="0">
                <a:solidFill>
                  <a:schemeClr val="bg1"/>
                </a:solidFill>
                <a:latin typeface="Arial" panose="020B0604020202020204" pitchFamily="34" charset="0"/>
              </a:rPr>
              <a:t>-   Each field has its own domain. Each domain has multiple functions to support for privacy protection. Each function has its priority to solve conflict.</a:t>
            </a:r>
          </a:p>
        </p:txBody>
      </p:sp>
      <p:pic>
        <p:nvPicPr>
          <p:cNvPr id="3" name="Picture 2"/>
          <p:cNvPicPr>
            <a:picLocks noChangeAspect="1"/>
          </p:cNvPicPr>
          <p:nvPr/>
        </p:nvPicPr>
        <p:blipFill>
          <a:blip r:embed="rId4"/>
          <a:stretch>
            <a:fillRect/>
          </a:stretch>
        </p:blipFill>
        <p:spPr>
          <a:xfrm>
            <a:off x="533400" y="2643054"/>
            <a:ext cx="4191000" cy="3839021"/>
          </a:xfrm>
          <a:prstGeom prst="rect">
            <a:avLst/>
          </a:prstGeom>
        </p:spPr>
      </p:pic>
      <p:pic>
        <p:nvPicPr>
          <p:cNvPr id="8" name="Picture 7"/>
          <p:cNvPicPr>
            <a:picLocks noChangeAspect="1"/>
          </p:cNvPicPr>
          <p:nvPr/>
        </p:nvPicPr>
        <p:blipFill>
          <a:blip r:embed="rId5"/>
          <a:stretch>
            <a:fillRect/>
          </a:stretch>
        </p:blipFill>
        <p:spPr>
          <a:xfrm>
            <a:off x="5486400" y="2608874"/>
            <a:ext cx="2743200" cy="3885350"/>
          </a:xfrm>
          <a:prstGeom prst="rect">
            <a:avLst/>
          </a:prstGeom>
        </p:spPr>
      </p:pic>
      <p:sp>
        <p:nvSpPr>
          <p:cNvPr id="4" name="Slide Number Placeholder 3"/>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10</a:t>
            </a:fld>
            <a:endParaRPr lang="en-US" dirty="0"/>
          </a:p>
        </p:txBody>
      </p:sp>
    </p:spTree>
    <p:extLst>
      <p:ext uri="{BB962C8B-B14F-4D97-AF65-F5344CB8AC3E}">
        <p14:creationId xmlns:p14="http://schemas.microsoft.com/office/powerpoint/2010/main" val="220314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2" name="Rectangle 1"/>
          <p:cNvSpPr/>
          <p:nvPr/>
        </p:nvSpPr>
        <p:spPr>
          <a:xfrm>
            <a:off x="533400" y="990600"/>
            <a:ext cx="7772400" cy="400110"/>
          </a:xfrm>
          <a:prstGeom prst="rect">
            <a:avLst/>
          </a:prstGeom>
        </p:spPr>
        <p:txBody>
          <a:bodyPr wrap="square">
            <a:spAutoFit/>
          </a:bodyPr>
          <a:lstStyle/>
          <a:p>
            <a:r>
              <a:rPr lang="en-US" sz="2000" b="1" u="sng" dirty="0">
                <a:solidFill>
                  <a:schemeClr val="bg1"/>
                </a:solidFill>
                <a:latin typeface="Arial" panose="020B0604020202020204" pitchFamily="34" charset="0"/>
              </a:rPr>
              <a:t>Conflict Resolving:</a:t>
            </a:r>
          </a:p>
        </p:txBody>
      </p:sp>
      <p:pic>
        <p:nvPicPr>
          <p:cNvPr id="4" name="Picture 3"/>
          <p:cNvPicPr>
            <a:picLocks noChangeAspect="1"/>
          </p:cNvPicPr>
          <p:nvPr/>
        </p:nvPicPr>
        <p:blipFill>
          <a:blip r:embed="rId4"/>
          <a:stretch>
            <a:fillRect/>
          </a:stretch>
        </p:blipFill>
        <p:spPr>
          <a:xfrm>
            <a:off x="457200" y="4057650"/>
            <a:ext cx="4191000" cy="2266950"/>
          </a:xfrm>
          <a:prstGeom prst="rect">
            <a:avLst/>
          </a:prstGeom>
        </p:spPr>
      </p:pic>
      <p:pic>
        <p:nvPicPr>
          <p:cNvPr id="6" name="Picture 5"/>
          <p:cNvPicPr>
            <a:picLocks noChangeAspect="1"/>
          </p:cNvPicPr>
          <p:nvPr/>
        </p:nvPicPr>
        <p:blipFill>
          <a:blip r:embed="rId5"/>
          <a:stretch>
            <a:fillRect/>
          </a:stretch>
        </p:blipFill>
        <p:spPr>
          <a:xfrm>
            <a:off x="5364587" y="4095750"/>
            <a:ext cx="3429000" cy="2152650"/>
          </a:xfrm>
          <a:prstGeom prst="rect">
            <a:avLst/>
          </a:prstGeom>
        </p:spPr>
      </p:pic>
      <p:sp>
        <p:nvSpPr>
          <p:cNvPr id="7" name="Arrow: Right 6"/>
          <p:cNvSpPr/>
          <p:nvPr/>
        </p:nvSpPr>
        <p:spPr>
          <a:xfrm>
            <a:off x="4800600" y="51054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11</a:t>
            </a:fld>
            <a:endParaRPr lang="en-US" dirty="0"/>
          </a:p>
        </p:txBody>
      </p:sp>
      <p:pic>
        <p:nvPicPr>
          <p:cNvPr id="9" name="Picture 8">
            <a:extLst>
              <a:ext uri="{FF2B5EF4-FFF2-40B4-BE49-F238E27FC236}">
                <a16:creationId xmlns:a16="http://schemas.microsoft.com/office/drawing/2014/main" id="{FF3BD3BE-F328-4BF0-B690-6561C38CD761}"/>
              </a:ext>
            </a:extLst>
          </p:cNvPr>
          <p:cNvPicPr>
            <a:picLocks noChangeAspect="1"/>
          </p:cNvPicPr>
          <p:nvPr/>
        </p:nvPicPr>
        <p:blipFill>
          <a:blip r:embed="rId6"/>
          <a:stretch>
            <a:fillRect/>
          </a:stretch>
        </p:blipFill>
        <p:spPr>
          <a:xfrm>
            <a:off x="558799" y="1657350"/>
            <a:ext cx="8152853" cy="2152650"/>
          </a:xfrm>
          <a:prstGeom prst="rect">
            <a:avLst/>
          </a:prstGeom>
        </p:spPr>
      </p:pic>
    </p:spTree>
    <p:extLst>
      <p:ext uri="{BB962C8B-B14F-4D97-AF65-F5344CB8AC3E}">
        <p14:creationId xmlns:p14="http://schemas.microsoft.com/office/powerpoint/2010/main" val="346403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2" name="Rectangle 1"/>
          <p:cNvSpPr/>
          <p:nvPr/>
        </p:nvSpPr>
        <p:spPr>
          <a:xfrm>
            <a:off x="533400" y="990600"/>
            <a:ext cx="7772400" cy="400110"/>
          </a:xfrm>
          <a:prstGeom prst="rect">
            <a:avLst/>
          </a:prstGeom>
        </p:spPr>
        <p:txBody>
          <a:bodyPr wrap="square">
            <a:spAutoFit/>
          </a:bodyPr>
          <a:lstStyle/>
          <a:p>
            <a:r>
              <a:rPr lang="en-US" sz="2000" b="1" u="sng" dirty="0">
                <a:solidFill>
                  <a:schemeClr val="bg1"/>
                </a:solidFill>
                <a:latin typeface="Arial" panose="020B0604020202020204" pitchFamily="34" charset="0"/>
              </a:rPr>
              <a:t>Policy Structure:</a:t>
            </a:r>
          </a:p>
        </p:txBody>
      </p:sp>
      <p:sp>
        <p:nvSpPr>
          <p:cNvPr id="9" name="Rectangle 8"/>
          <p:cNvSpPr/>
          <p:nvPr/>
        </p:nvSpPr>
        <p:spPr>
          <a:xfrm>
            <a:off x="457200" y="1945828"/>
            <a:ext cx="3581400" cy="2492990"/>
          </a:xfrm>
          <a:prstGeom prst="rect">
            <a:avLst/>
          </a:prstGeom>
        </p:spPr>
        <p:txBody>
          <a:bodyPr wrap="square">
            <a:spAutoFit/>
          </a:bodyPr>
          <a:lstStyle/>
          <a:p>
            <a:r>
              <a:rPr lang="en-US" sz="2000" b="1" dirty="0">
                <a:solidFill>
                  <a:schemeClr val="bg1"/>
                </a:solidFill>
                <a:latin typeface="Arial" panose="020B0604020202020204" pitchFamily="34" charset="0"/>
              </a:rPr>
              <a:t>Privacy Policy:</a:t>
            </a:r>
          </a:p>
          <a:p>
            <a:endParaRPr lang="en-US" sz="2000" b="1" dirty="0">
              <a:solidFill>
                <a:schemeClr val="bg1"/>
              </a:solidFill>
              <a:latin typeface="Arial" panose="020B0604020202020204" pitchFamily="34" charset="0"/>
            </a:endParaRPr>
          </a:p>
          <a:p>
            <a:r>
              <a:rPr lang="en-US" sz="1600" dirty="0">
                <a:solidFill>
                  <a:schemeClr val="bg1"/>
                </a:solidFill>
                <a:latin typeface="Arial" panose="020B0604020202020204" pitchFamily="34" charset="0"/>
              </a:rPr>
              <a:t>-  The user who has role is consultant can only view information of their own customer. The information includes year of birth date, city name in address field; the other fields are shown entirely.</a:t>
            </a:r>
          </a:p>
          <a:p>
            <a:endParaRPr lang="en-US" sz="2000" b="1" dirty="0">
              <a:solidFill>
                <a:schemeClr val="bg1"/>
              </a:solidFill>
              <a:latin typeface="Arial" panose="020B0604020202020204" pitchFamily="34" charset="0"/>
            </a:endParaRPr>
          </a:p>
        </p:txBody>
      </p:sp>
      <p:pic>
        <p:nvPicPr>
          <p:cNvPr id="4" name="Picture 3"/>
          <p:cNvPicPr>
            <a:picLocks noChangeAspect="1"/>
          </p:cNvPicPr>
          <p:nvPr/>
        </p:nvPicPr>
        <p:blipFill>
          <a:blip r:embed="rId4"/>
          <a:stretch>
            <a:fillRect/>
          </a:stretch>
        </p:blipFill>
        <p:spPr>
          <a:xfrm>
            <a:off x="4112966" y="1066800"/>
            <a:ext cx="4613182" cy="5086290"/>
          </a:xfrm>
          <a:prstGeom prst="rect">
            <a:avLst/>
          </a:prstGeom>
        </p:spPr>
      </p:pic>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12</a:t>
            </a:fld>
            <a:endParaRPr lang="en-US" dirty="0"/>
          </a:p>
        </p:txBody>
      </p:sp>
    </p:spTree>
    <p:extLst>
      <p:ext uri="{BB962C8B-B14F-4D97-AF65-F5344CB8AC3E}">
        <p14:creationId xmlns:p14="http://schemas.microsoft.com/office/powerpoint/2010/main" val="287905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61936"/>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11" name="Rectangle 10"/>
          <p:cNvSpPr/>
          <p:nvPr/>
        </p:nvSpPr>
        <p:spPr>
          <a:xfrm>
            <a:off x="3187699" y="5983701"/>
            <a:ext cx="3232443" cy="400110"/>
          </a:xfrm>
          <a:prstGeom prst="rect">
            <a:avLst/>
          </a:prstGeom>
        </p:spPr>
        <p:txBody>
          <a:bodyPr wrap="square">
            <a:spAutoFit/>
          </a:bodyPr>
          <a:lstStyle/>
          <a:p>
            <a:r>
              <a:rPr lang="en-US" sz="2000" b="1" dirty="0">
                <a:solidFill>
                  <a:schemeClr val="bg1"/>
                </a:solidFill>
                <a:latin typeface="Arial" panose="020B0604020202020204" pitchFamily="34" charset="0"/>
              </a:rPr>
              <a:t>Architecture Workflow</a:t>
            </a:r>
          </a:p>
        </p:txBody>
      </p:sp>
      <p:pic>
        <p:nvPicPr>
          <p:cNvPr id="3" name="Picture 2"/>
          <p:cNvPicPr>
            <a:picLocks noChangeAspect="1"/>
          </p:cNvPicPr>
          <p:nvPr/>
        </p:nvPicPr>
        <p:blipFill>
          <a:blip r:embed="rId4"/>
          <a:stretch>
            <a:fillRect/>
          </a:stretch>
        </p:blipFill>
        <p:spPr>
          <a:xfrm>
            <a:off x="482600" y="1302487"/>
            <a:ext cx="8229600" cy="4593962"/>
          </a:xfrm>
          <a:prstGeom prst="rect">
            <a:avLst/>
          </a:prstGeom>
        </p:spPr>
      </p:pic>
      <p:sp>
        <p:nvSpPr>
          <p:cNvPr id="4" name="Slide Number Placeholder 3"/>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13</a:t>
            </a:fld>
            <a:endParaRPr lang="en-US" dirty="0"/>
          </a:p>
        </p:txBody>
      </p:sp>
    </p:spTree>
    <p:extLst>
      <p:ext uri="{BB962C8B-B14F-4D97-AF65-F5344CB8AC3E}">
        <p14:creationId xmlns:p14="http://schemas.microsoft.com/office/powerpoint/2010/main" val="231597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4.  PROTOTYPE</a:t>
            </a:r>
          </a:p>
        </p:txBody>
      </p:sp>
      <p:sp>
        <p:nvSpPr>
          <p:cNvPr id="8" name="TextBox 7"/>
          <p:cNvSpPr txBox="1"/>
          <p:nvPr/>
        </p:nvSpPr>
        <p:spPr>
          <a:xfrm>
            <a:off x="2533357" y="5715000"/>
            <a:ext cx="3410244" cy="369332"/>
          </a:xfrm>
          <a:prstGeom prst="rect">
            <a:avLst/>
          </a:prstGeom>
          <a:noFill/>
        </p:spPr>
        <p:txBody>
          <a:bodyPr wrap="square" rtlCol="0">
            <a:spAutoFit/>
          </a:bodyPr>
          <a:lstStyle/>
          <a:p>
            <a:r>
              <a:rPr lang="en-US" dirty="0">
                <a:solidFill>
                  <a:schemeClr val="bg1"/>
                </a:solidFill>
                <a:latin typeface="Arial" panose="020B0604020202020204" pitchFamily="34" charset="0"/>
              </a:rPr>
              <a:t>UI for specifying Privacy Policy</a:t>
            </a:r>
          </a:p>
        </p:txBody>
      </p:sp>
      <p:pic>
        <p:nvPicPr>
          <p:cNvPr id="2" name="Picture 1"/>
          <p:cNvPicPr>
            <a:picLocks noChangeAspect="1"/>
          </p:cNvPicPr>
          <p:nvPr/>
        </p:nvPicPr>
        <p:blipFill>
          <a:blip r:embed="rId4"/>
          <a:stretch>
            <a:fillRect/>
          </a:stretch>
        </p:blipFill>
        <p:spPr>
          <a:xfrm>
            <a:off x="457200" y="1295400"/>
            <a:ext cx="8357169" cy="4203310"/>
          </a:xfrm>
          <a:prstGeom prst="rect">
            <a:avLst/>
          </a:prstGeom>
        </p:spPr>
      </p:pic>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14</a:t>
            </a:fld>
            <a:endParaRPr lang="en-US" dirty="0"/>
          </a:p>
        </p:txBody>
      </p:sp>
    </p:spTree>
    <p:extLst>
      <p:ext uri="{BB962C8B-B14F-4D97-AF65-F5344CB8AC3E}">
        <p14:creationId xmlns:p14="http://schemas.microsoft.com/office/powerpoint/2010/main" val="141463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4.  PROTOTYPE</a:t>
            </a:r>
          </a:p>
        </p:txBody>
      </p:sp>
      <p:sp>
        <p:nvSpPr>
          <p:cNvPr id="8" name="TextBox 7"/>
          <p:cNvSpPr txBox="1"/>
          <p:nvPr/>
        </p:nvSpPr>
        <p:spPr>
          <a:xfrm>
            <a:off x="3009900" y="5866139"/>
            <a:ext cx="2971800" cy="369332"/>
          </a:xfrm>
          <a:prstGeom prst="rect">
            <a:avLst/>
          </a:prstGeom>
          <a:noFill/>
        </p:spPr>
        <p:txBody>
          <a:bodyPr wrap="square" rtlCol="0">
            <a:spAutoFit/>
          </a:bodyPr>
          <a:lstStyle/>
          <a:p>
            <a:r>
              <a:rPr lang="en-US" dirty="0">
                <a:solidFill>
                  <a:schemeClr val="bg1"/>
                </a:solidFill>
                <a:latin typeface="Arial" panose="020B0604020202020204" pitchFamily="34" charset="0"/>
              </a:rPr>
              <a:t>UI for Privacy Checking</a:t>
            </a:r>
          </a:p>
        </p:txBody>
      </p:sp>
      <p:sp>
        <p:nvSpPr>
          <p:cNvPr id="2" name="Slide Number Placeholder 1"/>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15</a:t>
            </a:fld>
            <a:endParaRPr lang="en-US" dirty="0"/>
          </a:p>
        </p:txBody>
      </p:sp>
      <p:pic>
        <p:nvPicPr>
          <p:cNvPr id="6" name="Picture 5">
            <a:extLst>
              <a:ext uri="{FF2B5EF4-FFF2-40B4-BE49-F238E27FC236}">
                <a16:creationId xmlns:a16="http://schemas.microsoft.com/office/drawing/2014/main" id="{773768CD-DD3A-42A4-ADBA-BF559CBB99D4}"/>
              </a:ext>
            </a:extLst>
          </p:cNvPr>
          <p:cNvPicPr/>
          <p:nvPr/>
        </p:nvPicPr>
        <p:blipFill>
          <a:blip r:embed="rId4"/>
          <a:stretch>
            <a:fillRect/>
          </a:stretch>
        </p:blipFill>
        <p:spPr>
          <a:xfrm>
            <a:off x="533400" y="1020257"/>
            <a:ext cx="7848600" cy="3627943"/>
          </a:xfrm>
          <a:prstGeom prst="rect">
            <a:avLst/>
          </a:prstGeom>
        </p:spPr>
      </p:pic>
      <p:pic>
        <p:nvPicPr>
          <p:cNvPr id="7" name="Picture 6">
            <a:extLst>
              <a:ext uri="{FF2B5EF4-FFF2-40B4-BE49-F238E27FC236}">
                <a16:creationId xmlns:a16="http://schemas.microsoft.com/office/drawing/2014/main" id="{04ECB220-F1E3-4FB4-9C53-BF5768E9E3C5}"/>
              </a:ext>
            </a:extLst>
          </p:cNvPr>
          <p:cNvPicPr/>
          <p:nvPr/>
        </p:nvPicPr>
        <p:blipFill>
          <a:blip r:embed="rId5"/>
          <a:stretch>
            <a:fillRect/>
          </a:stretch>
        </p:blipFill>
        <p:spPr>
          <a:xfrm>
            <a:off x="533400" y="4495800"/>
            <a:ext cx="7848600" cy="1052611"/>
          </a:xfrm>
          <a:prstGeom prst="rect">
            <a:avLst/>
          </a:prstGeom>
        </p:spPr>
      </p:pic>
    </p:spTree>
    <p:extLst>
      <p:ext uri="{BB962C8B-B14F-4D97-AF65-F5344CB8AC3E}">
        <p14:creationId xmlns:p14="http://schemas.microsoft.com/office/powerpoint/2010/main" val="113686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4.  PROTOTYPE</a:t>
            </a:r>
          </a:p>
        </p:txBody>
      </p:sp>
      <p:sp>
        <p:nvSpPr>
          <p:cNvPr id="8" name="TextBox 7"/>
          <p:cNvSpPr txBox="1"/>
          <p:nvPr/>
        </p:nvSpPr>
        <p:spPr>
          <a:xfrm>
            <a:off x="3419035" y="5541879"/>
            <a:ext cx="2267243" cy="369332"/>
          </a:xfrm>
          <a:prstGeom prst="rect">
            <a:avLst/>
          </a:prstGeom>
          <a:noFill/>
        </p:spPr>
        <p:txBody>
          <a:bodyPr wrap="square" rtlCol="0">
            <a:spAutoFit/>
          </a:bodyPr>
          <a:lstStyle/>
          <a:p>
            <a:r>
              <a:rPr lang="en-US" dirty="0">
                <a:solidFill>
                  <a:schemeClr val="bg1"/>
                </a:solidFill>
                <a:latin typeface="Arial" panose="020B0604020202020204" pitchFamily="34" charset="0"/>
              </a:rPr>
              <a:t>UI for Policy Review</a:t>
            </a:r>
          </a:p>
        </p:txBody>
      </p:sp>
      <p:pic>
        <p:nvPicPr>
          <p:cNvPr id="3" name="Picture 2"/>
          <p:cNvPicPr>
            <a:picLocks noChangeAspect="1"/>
          </p:cNvPicPr>
          <p:nvPr/>
        </p:nvPicPr>
        <p:blipFill>
          <a:blip r:embed="rId4"/>
          <a:stretch>
            <a:fillRect/>
          </a:stretch>
        </p:blipFill>
        <p:spPr>
          <a:xfrm>
            <a:off x="647114" y="1606690"/>
            <a:ext cx="8153400" cy="3662533"/>
          </a:xfrm>
          <a:prstGeom prst="rect">
            <a:avLst/>
          </a:prstGeom>
        </p:spPr>
      </p:pic>
      <p:sp>
        <p:nvSpPr>
          <p:cNvPr id="2" name="Slide Number Placeholder 1"/>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16</a:t>
            </a:fld>
            <a:endParaRPr lang="en-US" dirty="0"/>
          </a:p>
        </p:txBody>
      </p:sp>
    </p:spTree>
    <p:extLst>
      <p:ext uri="{BB962C8B-B14F-4D97-AF65-F5344CB8AC3E}">
        <p14:creationId xmlns:p14="http://schemas.microsoft.com/office/powerpoint/2010/main" val="203037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 &amp; EVALUATION</a:t>
            </a:r>
          </a:p>
        </p:txBody>
      </p:sp>
      <p:sp>
        <p:nvSpPr>
          <p:cNvPr id="6" name="Rectangle 5"/>
          <p:cNvSpPr/>
          <p:nvPr/>
        </p:nvSpPr>
        <p:spPr>
          <a:xfrm>
            <a:off x="457200" y="1295400"/>
            <a:ext cx="8229600" cy="2431435"/>
          </a:xfrm>
          <a:prstGeom prst="rect">
            <a:avLst/>
          </a:prstGeom>
        </p:spPr>
        <p:txBody>
          <a:bodyPr wrap="square">
            <a:spAutoFit/>
          </a:bodyPr>
          <a:lstStyle/>
          <a:p>
            <a:r>
              <a:rPr lang="en-US" sz="2000" b="1" u="sng" dirty="0">
                <a:solidFill>
                  <a:schemeClr val="bg1"/>
                </a:solidFill>
                <a:latin typeface="Arial" panose="020B0604020202020204" pitchFamily="34" charset="0"/>
              </a:rPr>
              <a:t>EXPERIMENT:</a:t>
            </a:r>
          </a:p>
          <a:p>
            <a:endParaRPr lang="en-US" sz="2000" b="1" dirty="0">
              <a:solidFill>
                <a:schemeClr val="bg1"/>
              </a:solidFill>
              <a:latin typeface="Arial" panose="020B0604020202020204" pitchFamily="34" charset="0"/>
            </a:endParaRPr>
          </a:p>
          <a:p>
            <a:r>
              <a:rPr lang="en-US" sz="1600" dirty="0">
                <a:solidFill>
                  <a:schemeClr val="bg1"/>
                </a:solidFill>
                <a:latin typeface="Arial" panose="020B0604020202020204" pitchFamily="34" charset="0"/>
              </a:rPr>
              <a:t>The performance of framework is evaluated based on three factors:</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The complexity of policy.</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The complexity of JSON data.</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The quantity of JSON data. </a:t>
            </a:r>
          </a:p>
        </p:txBody>
      </p:sp>
      <p:sp>
        <p:nvSpPr>
          <p:cNvPr id="2" name="Slide Number Placeholder 1"/>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17</a:t>
            </a:fld>
            <a:endParaRPr lang="en-US" dirty="0"/>
          </a:p>
        </p:txBody>
      </p:sp>
    </p:spTree>
    <p:extLst>
      <p:ext uri="{BB962C8B-B14F-4D97-AF65-F5344CB8AC3E}">
        <p14:creationId xmlns:p14="http://schemas.microsoft.com/office/powerpoint/2010/main" val="336644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 &amp; EVALUATION</a:t>
            </a:r>
          </a:p>
        </p:txBody>
      </p:sp>
      <p:pic>
        <p:nvPicPr>
          <p:cNvPr id="2" name="Picture 1"/>
          <p:cNvPicPr>
            <a:picLocks noChangeAspect="1"/>
          </p:cNvPicPr>
          <p:nvPr/>
        </p:nvPicPr>
        <p:blipFill>
          <a:blip r:embed="rId4"/>
          <a:stretch>
            <a:fillRect/>
          </a:stretch>
        </p:blipFill>
        <p:spPr>
          <a:xfrm>
            <a:off x="4495800" y="1340172"/>
            <a:ext cx="3962400" cy="3048000"/>
          </a:xfrm>
          <a:prstGeom prst="rect">
            <a:avLst/>
          </a:prstGeom>
        </p:spPr>
      </p:pic>
      <p:pic>
        <p:nvPicPr>
          <p:cNvPr id="9" name="Picture 8"/>
          <p:cNvPicPr>
            <a:picLocks noChangeAspect="1"/>
          </p:cNvPicPr>
          <p:nvPr/>
        </p:nvPicPr>
        <p:blipFill>
          <a:blip r:embed="rId5"/>
          <a:stretch>
            <a:fillRect/>
          </a:stretch>
        </p:blipFill>
        <p:spPr>
          <a:xfrm>
            <a:off x="597400" y="4708087"/>
            <a:ext cx="7910513" cy="1768913"/>
          </a:xfrm>
          <a:prstGeom prst="rect">
            <a:avLst/>
          </a:prstGeom>
        </p:spPr>
      </p:pic>
      <p:sp>
        <p:nvSpPr>
          <p:cNvPr id="10" name="Rectangle 9"/>
          <p:cNvSpPr/>
          <p:nvPr/>
        </p:nvSpPr>
        <p:spPr>
          <a:xfrm>
            <a:off x="457200" y="1295400"/>
            <a:ext cx="3696286" cy="2862322"/>
          </a:xfrm>
          <a:prstGeom prst="rect">
            <a:avLst/>
          </a:prstGeom>
        </p:spPr>
        <p:txBody>
          <a:bodyPr wrap="square">
            <a:spAutoFit/>
          </a:bodyPr>
          <a:lstStyle/>
          <a:p>
            <a:r>
              <a:rPr lang="en-US" sz="2000" b="1" u="sng" dirty="0">
                <a:solidFill>
                  <a:schemeClr val="bg1"/>
                </a:solidFill>
                <a:latin typeface="Arial" panose="020B0604020202020204" pitchFamily="34" charset="0"/>
              </a:rPr>
              <a:t>First case:</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Increase the amount of data</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JSON data contains single embedded document.</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Five access control policies, five privacy policies. Each policy contains three rules and each rule contains five attributes. </a:t>
            </a:r>
          </a:p>
        </p:txBody>
      </p:sp>
      <p:sp>
        <p:nvSpPr>
          <p:cNvPr id="3" name="Slide Number Placeholder 2"/>
          <p:cNvSpPr>
            <a:spLocks noGrp="1"/>
          </p:cNvSpPr>
          <p:nvPr>
            <p:ph type="sldNum" sz="quarter" idx="12"/>
          </p:nvPr>
        </p:nvSpPr>
        <p:spPr>
          <a:xfrm>
            <a:off x="6705600" y="6248400"/>
            <a:ext cx="2133600" cy="365125"/>
          </a:xfrm>
        </p:spPr>
        <p:txBody>
          <a:bodyPr/>
          <a:lstStyle/>
          <a:p>
            <a:pPr>
              <a:defRPr/>
            </a:pPr>
            <a:fld id="{28186323-5262-41DD-939D-A1CBC54734D1}" type="slidenum">
              <a:rPr lang="en-US" smtClean="0"/>
              <a:pPr>
                <a:defRPr/>
              </a:pPr>
              <a:t>18</a:t>
            </a:fld>
            <a:endParaRPr lang="en-US" dirty="0"/>
          </a:p>
        </p:txBody>
      </p:sp>
      <p:pic>
        <p:nvPicPr>
          <p:cNvPr id="7" name="Picture 6">
            <a:extLst>
              <a:ext uri="{FF2B5EF4-FFF2-40B4-BE49-F238E27FC236}">
                <a16:creationId xmlns:a16="http://schemas.microsoft.com/office/drawing/2014/main" id="{3521BFE6-69DD-4C03-9798-2B92B2786FC8}"/>
              </a:ext>
            </a:extLst>
          </p:cNvPr>
          <p:cNvPicPr>
            <a:picLocks noChangeAspect="1"/>
          </p:cNvPicPr>
          <p:nvPr/>
        </p:nvPicPr>
        <p:blipFill>
          <a:blip r:embed="rId6"/>
          <a:stretch>
            <a:fillRect/>
          </a:stretch>
        </p:blipFill>
        <p:spPr>
          <a:xfrm>
            <a:off x="4495800" y="1371600"/>
            <a:ext cx="799514" cy="145794"/>
          </a:xfrm>
          <a:prstGeom prst="rect">
            <a:avLst/>
          </a:prstGeom>
        </p:spPr>
      </p:pic>
    </p:spTree>
    <p:extLst>
      <p:ext uri="{BB962C8B-B14F-4D97-AF65-F5344CB8AC3E}">
        <p14:creationId xmlns:p14="http://schemas.microsoft.com/office/powerpoint/2010/main" val="3808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 &amp; EVALUATION</a:t>
            </a:r>
          </a:p>
        </p:txBody>
      </p:sp>
      <p:sp>
        <p:nvSpPr>
          <p:cNvPr id="10" name="Rectangle 9"/>
          <p:cNvSpPr/>
          <p:nvPr/>
        </p:nvSpPr>
        <p:spPr>
          <a:xfrm>
            <a:off x="457200" y="1295400"/>
            <a:ext cx="3696286" cy="2862322"/>
          </a:xfrm>
          <a:prstGeom prst="rect">
            <a:avLst/>
          </a:prstGeom>
        </p:spPr>
        <p:txBody>
          <a:bodyPr wrap="square">
            <a:spAutoFit/>
          </a:bodyPr>
          <a:lstStyle/>
          <a:p>
            <a:r>
              <a:rPr lang="en-US" sz="2000" b="1" u="sng" dirty="0">
                <a:solidFill>
                  <a:schemeClr val="bg1"/>
                </a:solidFill>
                <a:latin typeface="Arial" panose="020B0604020202020204" pitchFamily="34" charset="0"/>
              </a:rPr>
              <a:t>Second case:</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Increase the amount of data</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JSON data contains </a:t>
            </a:r>
            <a:r>
              <a:rPr lang="en-US" sz="1600" b="1" u="sng" dirty="0">
                <a:solidFill>
                  <a:schemeClr val="bg1"/>
                </a:solidFill>
                <a:latin typeface="Arial" panose="020B0604020202020204" pitchFamily="34" charset="0"/>
              </a:rPr>
              <a:t>array of embedded documents</a:t>
            </a:r>
            <a:r>
              <a:rPr lang="en-US" sz="1600" dirty="0">
                <a:solidFill>
                  <a:schemeClr val="bg1"/>
                </a:solidFill>
                <a:latin typeface="Arial" panose="020B0604020202020204" pitchFamily="34" charset="0"/>
              </a:rPr>
              <a:t>.</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Five access control policies, five privacy policies. Each policy contains three rules and each rule contains five attributes. </a:t>
            </a:r>
          </a:p>
        </p:txBody>
      </p:sp>
      <p:pic>
        <p:nvPicPr>
          <p:cNvPr id="3" name="Picture 2"/>
          <p:cNvPicPr>
            <a:picLocks noChangeAspect="1"/>
          </p:cNvPicPr>
          <p:nvPr/>
        </p:nvPicPr>
        <p:blipFill>
          <a:blip r:embed="rId4"/>
          <a:stretch>
            <a:fillRect/>
          </a:stretch>
        </p:blipFill>
        <p:spPr>
          <a:xfrm>
            <a:off x="4420505" y="1222076"/>
            <a:ext cx="4078172" cy="3284191"/>
          </a:xfrm>
          <a:prstGeom prst="rect">
            <a:avLst/>
          </a:prstGeom>
        </p:spPr>
      </p:pic>
      <p:pic>
        <p:nvPicPr>
          <p:cNvPr id="2" name="Picture 1"/>
          <p:cNvPicPr>
            <a:picLocks noChangeAspect="1"/>
          </p:cNvPicPr>
          <p:nvPr/>
        </p:nvPicPr>
        <p:blipFill>
          <a:blip r:embed="rId5"/>
          <a:stretch>
            <a:fillRect/>
          </a:stretch>
        </p:blipFill>
        <p:spPr>
          <a:xfrm>
            <a:off x="888202" y="4658196"/>
            <a:ext cx="7610475" cy="1743075"/>
          </a:xfrm>
          <a:prstGeom prst="rect">
            <a:avLst/>
          </a:prstGeom>
        </p:spPr>
      </p:pic>
      <p:sp>
        <p:nvSpPr>
          <p:cNvPr id="6" name="Slide Number Placeholder 5"/>
          <p:cNvSpPr>
            <a:spLocks noGrp="1"/>
          </p:cNvSpPr>
          <p:nvPr>
            <p:ph type="sldNum" sz="quarter" idx="12"/>
          </p:nvPr>
        </p:nvSpPr>
        <p:spPr>
          <a:xfrm>
            <a:off x="6705600" y="6248400"/>
            <a:ext cx="2133600" cy="365125"/>
          </a:xfrm>
        </p:spPr>
        <p:txBody>
          <a:bodyPr/>
          <a:lstStyle/>
          <a:p>
            <a:pPr>
              <a:defRPr/>
            </a:pPr>
            <a:fld id="{28186323-5262-41DD-939D-A1CBC54734D1}" type="slidenum">
              <a:rPr lang="en-US" smtClean="0"/>
              <a:pPr>
                <a:defRPr/>
              </a:pPr>
              <a:t>19</a:t>
            </a:fld>
            <a:endParaRPr lang="en-US" dirty="0"/>
          </a:p>
        </p:txBody>
      </p:sp>
      <p:pic>
        <p:nvPicPr>
          <p:cNvPr id="8" name="Picture 7">
            <a:extLst>
              <a:ext uri="{FF2B5EF4-FFF2-40B4-BE49-F238E27FC236}">
                <a16:creationId xmlns:a16="http://schemas.microsoft.com/office/drawing/2014/main" id="{6DE0B3F4-8630-4B08-979A-86F6CD63FA32}"/>
              </a:ext>
            </a:extLst>
          </p:cNvPr>
          <p:cNvPicPr>
            <a:picLocks noChangeAspect="1"/>
          </p:cNvPicPr>
          <p:nvPr/>
        </p:nvPicPr>
        <p:blipFill>
          <a:blip r:embed="rId6"/>
          <a:stretch>
            <a:fillRect/>
          </a:stretch>
        </p:blipFill>
        <p:spPr>
          <a:xfrm>
            <a:off x="4495800" y="1225806"/>
            <a:ext cx="799514" cy="145794"/>
          </a:xfrm>
          <a:prstGeom prst="rect">
            <a:avLst/>
          </a:prstGeom>
        </p:spPr>
      </p:pic>
    </p:spTree>
    <p:extLst>
      <p:ext uri="{BB962C8B-B14F-4D97-AF65-F5344CB8AC3E}">
        <p14:creationId xmlns:p14="http://schemas.microsoft.com/office/powerpoint/2010/main" val="257892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43486" y="304800"/>
            <a:ext cx="8495714" cy="6248400"/>
          </a:xfrm>
          <a:prstGeom prst="rect">
            <a:avLst/>
          </a:prstGeom>
        </p:spPr>
      </p:pic>
      <p:sp>
        <p:nvSpPr>
          <p:cNvPr id="4" name="Left Arrow Callout 29"/>
          <p:cNvSpPr/>
          <p:nvPr/>
        </p:nvSpPr>
        <p:spPr bwMode="auto">
          <a:xfrm>
            <a:off x="1591685" y="440973"/>
            <a:ext cx="6028315" cy="778227"/>
          </a:xfrm>
          <a:prstGeom prst="rect">
            <a:avLst/>
          </a:prstGeom>
          <a:gradFill flip="none" rotWithShape="1">
            <a:gsLst>
              <a:gs pos="0">
                <a:srgbClr val="B6B914"/>
              </a:gs>
              <a:gs pos="100000">
                <a:srgbClr val="FFC000">
                  <a:shade val="67500"/>
                  <a:satMod val="115000"/>
                </a:srgbClr>
              </a:gs>
              <a:gs pos="37000">
                <a:srgbClr val="B9B600"/>
              </a:gs>
            </a:gsLst>
            <a:lin ang="13500000" scaled="1"/>
            <a:tileRect/>
          </a:gradFill>
          <a:ln w="31750" cap="rnd" cmpd="sng" algn="ctr">
            <a:noFill/>
            <a:prstDash val="solid"/>
          </a:ln>
          <a:effectLst/>
          <a:scene3d>
            <a:camera prst="orthographicFront">
              <a:rot lat="0" lon="0" rev="0"/>
            </a:camera>
            <a:lightRig rig="glow" dir="t">
              <a:rot lat="0" lon="0" rev="14100000"/>
            </a:lightRig>
          </a:scene3d>
          <a:sp3d prstMaterial="softEdge">
            <a:bevelT w="127000" prst="artDeco"/>
          </a:sp3d>
        </p:spPr>
        <p:txBody>
          <a:bodyPr anchor="ctr"/>
          <a:lstStyle/>
          <a:p>
            <a:pPr algn="ctr" fontAlgn="auto">
              <a:spcBef>
                <a:spcPts val="0"/>
              </a:spcBef>
              <a:spcAft>
                <a:spcPts val="0"/>
              </a:spcAft>
              <a:defRPr/>
            </a:pPr>
            <a:endParaRPr lang="en-US" sz="2000" kern="0" dirty="0">
              <a:solidFill>
                <a:prstClr val="white"/>
              </a:solidFill>
              <a:latin typeface="Calibri"/>
              <a:cs typeface="+mn-cs"/>
            </a:endParaRPr>
          </a:p>
        </p:txBody>
      </p:sp>
      <p:sp>
        <p:nvSpPr>
          <p:cNvPr id="6" name="Rectangle 53"/>
          <p:cNvSpPr/>
          <p:nvPr/>
        </p:nvSpPr>
        <p:spPr bwMode="auto">
          <a:xfrm rot="10800000">
            <a:off x="1710223" y="536659"/>
            <a:ext cx="5791200" cy="586847"/>
          </a:xfrm>
          <a:prstGeom prst="rect">
            <a:avLst/>
          </a:prstGeom>
          <a:solidFill>
            <a:sysClr val="window" lastClr="FFFFFF">
              <a:alpha val="96000"/>
            </a:sysClr>
          </a:solidFill>
          <a:ln w="25400" cap="flat" cmpd="sng" algn="ctr">
            <a:noFill/>
            <a:prstDash val="solid"/>
          </a:ln>
          <a:effectLst>
            <a:innerShdw blurRad="114300">
              <a:prstClr val="black"/>
            </a:innerShdw>
          </a:effectLst>
        </p:spPr>
        <p:txBody>
          <a:bodyPr anchor="ctr"/>
          <a:lstStyle/>
          <a:p>
            <a:pPr algn="ctr" fontAlgn="auto">
              <a:spcBef>
                <a:spcPts val="0"/>
              </a:spcBef>
              <a:spcAft>
                <a:spcPts val="0"/>
              </a:spcAft>
              <a:defRPr/>
            </a:pPr>
            <a:endParaRPr lang="en-US" kern="0" dirty="0">
              <a:solidFill>
                <a:prstClr val="white"/>
              </a:solidFill>
              <a:latin typeface="Calibri"/>
              <a:cs typeface="+mn-cs"/>
            </a:endParaRPr>
          </a:p>
        </p:txBody>
      </p:sp>
      <p:sp>
        <p:nvSpPr>
          <p:cNvPr id="8" name="TextBox 7"/>
          <p:cNvSpPr txBox="1"/>
          <p:nvPr/>
        </p:nvSpPr>
        <p:spPr>
          <a:xfrm>
            <a:off x="1854825" y="645418"/>
            <a:ext cx="3657600" cy="369332"/>
          </a:xfrm>
          <a:prstGeom prst="rect">
            <a:avLst/>
          </a:prstGeom>
          <a:noFill/>
        </p:spPr>
        <p:txBody>
          <a:bodyPr wrap="square" rtlCol="0">
            <a:spAutoFit/>
          </a:bodyPr>
          <a:lstStyle/>
          <a:p>
            <a:r>
              <a:rPr lang="en-US" b="1" dirty="0">
                <a:solidFill>
                  <a:srgbClr val="FF0000"/>
                </a:solidFill>
                <a:latin typeface="Arial" panose="020B0604020202020204" pitchFamily="34" charset="0"/>
              </a:rPr>
              <a:t>OUTLINE</a:t>
            </a:r>
          </a:p>
        </p:txBody>
      </p:sp>
      <p:pic>
        <p:nvPicPr>
          <p:cNvPr id="3" name="Picture 2"/>
          <p:cNvPicPr>
            <a:picLocks noChangeAspect="1"/>
          </p:cNvPicPr>
          <p:nvPr/>
        </p:nvPicPr>
        <p:blipFill>
          <a:blip r:embed="rId4"/>
          <a:stretch>
            <a:fillRect/>
          </a:stretch>
        </p:blipFill>
        <p:spPr>
          <a:xfrm>
            <a:off x="1591684" y="1327960"/>
            <a:ext cx="6028315" cy="5245634"/>
          </a:xfrm>
          <a:prstGeom prst="rect">
            <a:avLst/>
          </a:prstGeom>
        </p:spPr>
      </p:pic>
      <p:sp>
        <p:nvSpPr>
          <p:cNvPr id="2" name="Slide Number Placeholder 1"/>
          <p:cNvSpPr>
            <a:spLocks noGrp="1"/>
          </p:cNvSpPr>
          <p:nvPr>
            <p:ph type="sldNum" sz="quarter" idx="12"/>
          </p:nvPr>
        </p:nvSpPr>
        <p:spPr>
          <a:xfrm>
            <a:off x="6553200" y="6264275"/>
            <a:ext cx="2133600" cy="365125"/>
          </a:xfrm>
        </p:spPr>
        <p:txBody>
          <a:bodyPr/>
          <a:lstStyle/>
          <a:p>
            <a:pPr>
              <a:defRPr/>
            </a:pPr>
            <a:fld id="{28186323-5262-41DD-939D-A1CBC54734D1}" type="slidenum">
              <a:rPr lang="en-US" smtClean="0"/>
              <a:pPr>
                <a:defRPr/>
              </a:pPr>
              <a:t>2</a:t>
            </a:fld>
            <a:endParaRPr lang="en-US" dirty="0"/>
          </a:p>
        </p:txBody>
      </p:sp>
    </p:spTree>
    <p:extLst>
      <p:ext uri="{BB962C8B-B14F-4D97-AF65-F5344CB8AC3E}">
        <p14:creationId xmlns:p14="http://schemas.microsoft.com/office/powerpoint/2010/main" val="875411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5.  EXPERIMENT &amp; EVALUATION</a:t>
            </a:r>
          </a:p>
        </p:txBody>
      </p:sp>
      <p:sp>
        <p:nvSpPr>
          <p:cNvPr id="7" name="Rectangle 6"/>
          <p:cNvSpPr/>
          <p:nvPr/>
        </p:nvSpPr>
        <p:spPr>
          <a:xfrm>
            <a:off x="457200" y="877669"/>
            <a:ext cx="8153400" cy="646331"/>
          </a:xfrm>
          <a:prstGeom prst="rect">
            <a:avLst/>
          </a:prstGeom>
        </p:spPr>
        <p:txBody>
          <a:bodyPr wrap="square">
            <a:spAutoFit/>
          </a:bodyPr>
          <a:lstStyle/>
          <a:p>
            <a:r>
              <a:rPr lang="en-US" sz="2000" b="1" u="sng" dirty="0">
                <a:solidFill>
                  <a:schemeClr val="bg1"/>
                </a:solidFill>
                <a:latin typeface="Arial" panose="020B0604020202020204" pitchFamily="34" charset="0"/>
              </a:rPr>
              <a:t>Evaluation:</a:t>
            </a:r>
          </a:p>
          <a:p>
            <a:endParaRPr lang="en-US" sz="1600" dirty="0">
              <a:solidFill>
                <a:schemeClr val="bg1"/>
              </a:solidFill>
              <a:latin typeface="Arial" panose="020B0604020202020204" pitchFamily="34" charset="0"/>
            </a:endParaRPr>
          </a:p>
        </p:txBody>
      </p:sp>
      <p:sp>
        <p:nvSpPr>
          <p:cNvPr id="11" name="Rectangle 10"/>
          <p:cNvSpPr/>
          <p:nvPr/>
        </p:nvSpPr>
        <p:spPr>
          <a:xfrm>
            <a:off x="461818" y="1371600"/>
            <a:ext cx="3995295" cy="1169551"/>
          </a:xfrm>
          <a:prstGeom prst="rect">
            <a:avLst/>
          </a:prstGeom>
        </p:spPr>
        <p:txBody>
          <a:bodyPr wrap="square">
            <a:spAutoFit/>
          </a:bodyPr>
          <a:lstStyle/>
          <a:p>
            <a:r>
              <a:rPr lang="sv-SE" sz="1400" dirty="0">
                <a:solidFill>
                  <a:schemeClr val="bg1"/>
                </a:solidFill>
                <a:latin typeface="Arial" panose="020B0604020202020204" pitchFamily="34" charset="0"/>
              </a:rPr>
              <a:t>Biswas, Sandhu, and Krishnan </a:t>
            </a:r>
            <a:r>
              <a:rPr lang="en-US" sz="1400" dirty="0">
                <a:solidFill>
                  <a:schemeClr val="bg1"/>
                </a:solidFill>
                <a:latin typeface="Arial" panose="020B0604020202020204" pitchFamily="34" charset="0"/>
              </a:rPr>
              <a:t>have presented </a:t>
            </a:r>
          </a:p>
          <a:p>
            <a:r>
              <a:rPr lang="en-US" sz="1400" dirty="0">
                <a:solidFill>
                  <a:schemeClr val="bg1"/>
                </a:solidFill>
                <a:latin typeface="Arial" panose="020B0604020202020204" pitchFamily="34" charset="0"/>
              </a:rPr>
              <a:t>an attribute based protection model for JSON </a:t>
            </a:r>
          </a:p>
          <a:p>
            <a:r>
              <a:rPr lang="en-US" sz="1400" dirty="0">
                <a:solidFill>
                  <a:schemeClr val="bg1"/>
                </a:solidFill>
                <a:latin typeface="Arial" panose="020B0604020202020204" pitchFamily="34" charset="0"/>
              </a:rPr>
              <a:t>documents. JSON elements are annotated </a:t>
            </a:r>
          </a:p>
          <a:p>
            <a:r>
              <a:rPr lang="en-US" sz="1400" dirty="0">
                <a:solidFill>
                  <a:schemeClr val="bg1"/>
                </a:solidFill>
                <a:latin typeface="Arial" panose="020B0604020202020204" pitchFamily="34" charset="0"/>
              </a:rPr>
              <a:t>with “</a:t>
            </a:r>
            <a:r>
              <a:rPr lang="en-US" sz="1400" i="1" dirty="0" err="1">
                <a:solidFill>
                  <a:schemeClr val="bg1"/>
                </a:solidFill>
                <a:latin typeface="Arial" panose="020B0604020202020204" pitchFamily="34" charset="0"/>
              </a:rPr>
              <a:t>securitylabel</a:t>
            </a:r>
            <a:r>
              <a:rPr lang="en-US" sz="1400" i="1" dirty="0">
                <a:solidFill>
                  <a:schemeClr val="bg1"/>
                </a:solidFill>
                <a:latin typeface="Arial" panose="020B0604020202020204" pitchFamily="34" charset="0"/>
              </a:rPr>
              <a:t>” </a:t>
            </a:r>
            <a:r>
              <a:rPr lang="en-US" sz="1400" dirty="0">
                <a:solidFill>
                  <a:schemeClr val="bg1"/>
                </a:solidFill>
                <a:latin typeface="Arial" panose="020B0604020202020204" pitchFamily="34" charset="0"/>
              </a:rPr>
              <a:t>attribute values and </a:t>
            </a:r>
          </a:p>
          <a:p>
            <a:r>
              <a:rPr lang="en-US" sz="1400" dirty="0">
                <a:solidFill>
                  <a:schemeClr val="bg1"/>
                </a:solidFill>
                <a:latin typeface="Arial" panose="020B0604020202020204" pitchFamily="34" charset="0"/>
              </a:rPr>
              <a:t>“</a:t>
            </a:r>
            <a:r>
              <a:rPr lang="en-US" sz="1400" i="1" dirty="0">
                <a:solidFill>
                  <a:schemeClr val="bg1"/>
                </a:solidFill>
                <a:latin typeface="Arial" panose="020B0604020202020204" pitchFamily="34" charset="0"/>
              </a:rPr>
              <a:t>labeling policies”.</a:t>
            </a:r>
            <a:r>
              <a:rPr lang="en-US" sz="1400" dirty="0"/>
              <a:t>. </a:t>
            </a:r>
            <a:endParaRPr lang="en-US" sz="1600" dirty="0">
              <a:solidFill>
                <a:schemeClr val="bg1"/>
              </a:solidFill>
              <a:latin typeface="Arial" panose="020B0604020202020204" pitchFamily="34" charset="0"/>
            </a:endParaRPr>
          </a:p>
        </p:txBody>
      </p:sp>
      <p:pic>
        <p:nvPicPr>
          <p:cNvPr id="3" name="Picture 2"/>
          <p:cNvPicPr>
            <a:picLocks noChangeAspect="1"/>
          </p:cNvPicPr>
          <p:nvPr/>
        </p:nvPicPr>
        <p:blipFill>
          <a:blip r:embed="rId4"/>
          <a:stretch>
            <a:fillRect/>
          </a:stretch>
        </p:blipFill>
        <p:spPr>
          <a:xfrm>
            <a:off x="381000" y="2667000"/>
            <a:ext cx="1362364" cy="1673294"/>
          </a:xfrm>
          <a:prstGeom prst="rect">
            <a:avLst/>
          </a:prstGeom>
        </p:spPr>
      </p:pic>
      <p:pic>
        <p:nvPicPr>
          <p:cNvPr id="8" name="Picture 7"/>
          <p:cNvPicPr>
            <a:picLocks noChangeAspect="1"/>
          </p:cNvPicPr>
          <p:nvPr/>
        </p:nvPicPr>
        <p:blipFill>
          <a:blip r:embed="rId5"/>
          <a:stretch>
            <a:fillRect/>
          </a:stretch>
        </p:blipFill>
        <p:spPr>
          <a:xfrm>
            <a:off x="1743364" y="2667000"/>
            <a:ext cx="2852975" cy="1673294"/>
          </a:xfrm>
          <a:prstGeom prst="rect">
            <a:avLst/>
          </a:prstGeom>
        </p:spPr>
      </p:pic>
      <p:sp>
        <p:nvSpPr>
          <p:cNvPr id="6" name="Slide Number Placeholder 5"/>
          <p:cNvSpPr>
            <a:spLocks noGrp="1"/>
          </p:cNvSpPr>
          <p:nvPr>
            <p:ph type="sldNum" sz="quarter" idx="12"/>
          </p:nvPr>
        </p:nvSpPr>
        <p:spPr>
          <a:xfrm>
            <a:off x="6629400" y="6248400"/>
            <a:ext cx="2133600" cy="365125"/>
          </a:xfrm>
        </p:spPr>
        <p:txBody>
          <a:bodyPr/>
          <a:lstStyle/>
          <a:p>
            <a:pPr>
              <a:defRPr/>
            </a:pPr>
            <a:fld id="{28186323-5262-41DD-939D-A1CBC54734D1}" type="slidenum">
              <a:rPr lang="en-US" smtClean="0"/>
              <a:pPr>
                <a:defRPr/>
              </a:pPr>
              <a:t>20</a:t>
            </a:fld>
            <a:endParaRPr lang="en-US" dirty="0"/>
          </a:p>
        </p:txBody>
      </p:sp>
      <p:sp>
        <p:nvSpPr>
          <p:cNvPr id="10" name="Rectangle 9">
            <a:extLst>
              <a:ext uri="{FF2B5EF4-FFF2-40B4-BE49-F238E27FC236}">
                <a16:creationId xmlns:a16="http://schemas.microsoft.com/office/drawing/2014/main" id="{E3F610E1-4348-40D9-8087-16E29DBFAD14}"/>
              </a:ext>
            </a:extLst>
          </p:cNvPr>
          <p:cNvSpPr/>
          <p:nvPr/>
        </p:nvSpPr>
        <p:spPr>
          <a:xfrm>
            <a:off x="4933657" y="1371600"/>
            <a:ext cx="4343401" cy="984885"/>
          </a:xfrm>
          <a:prstGeom prst="rect">
            <a:avLst/>
          </a:prstGeom>
        </p:spPr>
        <p:txBody>
          <a:bodyPr wrap="square">
            <a:spAutoFit/>
          </a:bodyPr>
          <a:lstStyle/>
          <a:p>
            <a:r>
              <a:rPr lang="en-US" sz="1400" dirty="0">
                <a:solidFill>
                  <a:schemeClr val="bg1"/>
                </a:solidFill>
                <a:latin typeface="Arial" panose="020B0604020202020204" pitchFamily="34" charset="0"/>
              </a:rPr>
              <a:t>Ji-Won Byun, </a:t>
            </a:r>
            <a:r>
              <a:rPr lang="en-US" sz="1400" dirty="0" err="1">
                <a:solidFill>
                  <a:schemeClr val="bg1"/>
                </a:solidFill>
                <a:latin typeface="Arial" panose="020B0604020202020204" pitchFamily="34" charset="0"/>
              </a:rPr>
              <a:t>Ninghui</a:t>
            </a:r>
            <a:r>
              <a:rPr lang="en-US" sz="1400" dirty="0">
                <a:solidFill>
                  <a:schemeClr val="bg1"/>
                </a:solidFill>
                <a:latin typeface="Arial" panose="020B0604020202020204" pitchFamily="34" charset="0"/>
              </a:rPr>
              <a:t> Li have presented an </a:t>
            </a:r>
          </a:p>
          <a:p>
            <a:r>
              <a:rPr lang="en-US" sz="1400" dirty="0">
                <a:solidFill>
                  <a:schemeClr val="bg1"/>
                </a:solidFill>
                <a:latin typeface="Arial" panose="020B0604020202020204" pitchFamily="34" charset="0"/>
              </a:rPr>
              <a:t>approach for privacy preserving access control </a:t>
            </a:r>
          </a:p>
          <a:p>
            <a:r>
              <a:rPr lang="en-US" sz="1400" dirty="0">
                <a:solidFill>
                  <a:schemeClr val="bg1"/>
                </a:solidFill>
                <a:latin typeface="Arial" panose="020B0604020202020204" pitchFamily="34" charset="0"/>
              </a:rPr>
              <a:t>based on the notion of purpose tree.</a:t>
            </a:r>
            <a:br>
              <a:rPr lang="en-US" sz="1600" dirty="0">
                <a:solidFill>
                  <a:schemeClr val="bg1"/>
                </a:solidFill>
                <a:latin typeface="Arial" panose="020B0604020202020204" pitchFamily="34" charset="0"/>
              </a:rPr>
            </a:br>
            <a:endParaRPr lang="en-US" sz="1600" dirty="0">
              <a:solidFill>
                <a:schemeClr val="bg1"/>
              </a:solidFill>
              <a:latin typeface="Arial" panose="020B0604020202020204" pitchFamily="34" charset="0"/>
            </a:endParaRPr>
          </a:p>
        </p:txBody>
      </p:sp>
      <p:pic>
        <p:nvPicPr>
          <p:cNvPr id="12" name="Picture 11">
            <a:extLst>
              <a:ext uri="{FF2B5EF4-FFF2-40B4-BE49-F238E27FC236}">
                <a16:creationId xmlns:a16="http://schemas.microsoft.com/office/drawing/2014/main" id="{E55F83B5-8B80-49DA-89EC-1AF264C830FD}"/>
              </a:ext>
            </a:extLst>
          </p:cNvPr>
          <p:cNvPicPr>
            <a:picLocks noChangeAspect="1"/>
          </p:cNvPicPr>
          <p:nvPr/>
        </p:nvPicPr>
        <p:blipFill>
          <a:blip r:embed="rId6"/>
          <a:stretch>
            <a:fillRect/>
          </a:stretch>
        </p:blipFill>
        <p:spPr>
          <a:xfrm>
            <a:off x="5208650" y="2188602"/>
            <a:ext cx="3298702" cy="1434116"/>
          </a:xfrm>
          <a:prstGeom prst="rect">
            <a:avLst/>
          </a:prstGeom>
        </p:spPr>
      </p:pic>
      <p:pic>
        <p:nvPicPr>
          <p:cNvPr id="13" name="Picture 12">
            <a:extLst>
              <a:ext uri="{FF2B5EF4-FFF2-40B4-BE49-F238E27FC236}">
                <a16:creationId xmlns:a16="http://schemas.microsoft.com/office/drawing/2014/main" id="{1F1343FA-64CC-4DF1-92C5-8E1063C157ED}"/>
              </a:ext>
            </a:extLst>
          </p:cNvPr>
          <p:cNvPicPr>
            <a:picLocks noChangeAspect="1"/>
          </p:cNvPicPr>
          <p:nvPr/>
        </p:nvPicPr>
        <p:blipFill>
          <a:blip r:embed="rId7"/>
          <a:stretch>
            <a:fillRect/>
          </a:stretch>
        </p:blipFill>
        <p:spPr>
          <a:xfrm>
            <a:off x="5029200" y="3733800"/>
            <a:ext cx="3771314" cy="1015158"/>
          </a:xfrm>
          <a:prstGeom prst="rect">
            <a:avLst/>
          </a:prstGeom>
        </p:spPr>
      </p:pic>
      <p:cxnSp>
        <p:nvCxnSpPr>
          <p:cNvPr id="14" name="Straight Connector 13">
            <a:extLst>
              <a:ext uri="{FF2B5EF4-FFF2-40B4-BE49-F238E27FC236}">
                <a16:creationId xmlns:a16="http://schemas.microsoft.com/office/drawing/2014/main" id="{A9387E51-4A29-4659-B14C-A7F2AF2732C2}"/>
              </a:ext>
            </a:extLst>
          </p:cNvPr>
          <p:cNvCxnSpPr>
            <a:cxnSpLocks/>
          </p:cNvCxnSpPr>
          <p:nvPr/>
        </p:nvCxnSpPr>
        <p:spPr>
          <a:xfrm>
            <a:off x="4724400" y="1312302"/>
            <a:ext cx="0" cy="3412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5A0B0ED-4FE7-4A22-94DA-DA22FEDD8173}"/>
              </a:ext>
            </a:extLst>
          </p:cNvPr>
          <p:cNvPicPr>
            <a:picLocks noChangeAspect="1"/>
          </p:cNvPicPr>
          <p:nvPr/>
        </p:nvPicPr>
        <p:blipFill>
          <a:blip r:embed="rId8"/>
          <a:stretch>
            <a:fillRect/>
          </a:stretch>
        </p:blipFill>
        <p:spPr>
          <a:xfrm>
            <a:off x="914400" y="4950864"/>
            <a:ext cx="7543800" cy="1579545"/>
          </a:xfrm>
          <a:prstGeom prst="rect">
            <a:avLst/>
          </a:prstGeom>
        </p:spPr>
      </p:pic>
    </p:spTree>
    <p:extLst>
      <p:ext uri="{BB962C8B-B14F-4D97-AF65-F5344CB8AC3E}">
        <p14:creationId xmlns:p14="http://schemas.microsoft.com/office/powerpoint/2010/main" val="226295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5"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6.  CONCLUSION</a:t>
            </a:r>
          </a:p>
        </p:txBody>
      </p:sp>
      <p:sp>
        <p:nvSpPr>
          <p:cNvPr id="2" name="Rectangle 1"/>
          <p:cNvSpPr/>
          <p:nvPr/>
        </p:nvSpPr>
        <p:spPr>
          <a:xfrm>
            <a:off x="990600" y="1371600"/>
            <a:ext cx="7620000" cy="3908762"/>
          </a:xfrm>
          <a:prstGeom prst="rect">
            <a:avLst/>
          </a:prstGeom>
        </p:spPr>
        <p:txBody>
          <a:bodyPr wrap="square">
            <a:spAutoFit/>
          </a:bodyPr>
          <a:lstStyle/>
          <a:p>
            <a:r>
              <a:rPr lang="en-US" sz="2000" b="1" u="sng" dirty="0">
                <a:solidFill>
                  <a:schemeClr val="bg1"/>
                </a:solidFill>
                <a:latin typeface="Arial" panose="020B0604020202020204" pitchFamily="34" charset="0"/>
              </a:rPr>
              <a:t>Conclusion:</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Proposed a comprehensive framework for enforcing attribute-based security policies stored in JSON document together with the feature of data privacy protection in the fine-grained level. </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Developed a system for administrator to define and manage policies.</a:t>
            </a:r>
          </a:p>
          <a:p>
            <a:endParaRPr lang="en-US" sz="1600" dirty="0">
              <a:solidFill>
                <a:schemeClr val="bg1"/>
              </a:solidFill>
              <a:latin typeface="Arial" panose="020B0604020202020204" pitchFamily="34" charset="0"/>
            </a:endParaRPr>
          </a:p>
          <a:p>
            <a:r>
              <a:rPr lang="en-US" sz="2000" b="1" u="sng" dirty="0">
                <a:solidFill>
                  <a:schemeClr val="bg1"/>
                </a:solidFill>
                <a:latin typeface="Arial" panose="020B0604020202020204" pitchFamily="34" charset="0"/>
              </a:rPr>
              <a:t>Future Approach:</a:t>
            </a:r>
          </a:p>
          <a:p>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Improve framework to work with other NoSQL database document stores.</a:t>
            </a:r>
          </a:p>
          <a:p>
            <a:pPr marL="285750" indent="-285750">
              <a:buFontTx/>
              <a:buChar char="-"/>
            </a:pPr>
            <a:endParaRPr lang="en-US" sz="1600"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Optimize the processing time by applying heuristic functions when evaluating conditional expression. </a:t>
            </a:r>
            <a:br>
              <a:rPr lang="en-US" sz="1600" dirty="0">
                <a:solidFill>
                  <a:schemeClr val="bg1"/>
                </a:solidFill>
                <a:latin typeface="Arial" panose="020B0604020202020204" pitchFamily="34" charset="0"/>
              </a:rPr>
            </a:br>
            <a:endParaRPr lang="en-US" sz="1600" dirty="0">
              <a:solidFill>
                <a:schemeClr val="bg1"/>
              </a:solidFill>
              <a:latin typeface="Arial" panose="020B0604020202020204" pitchFamily="34" charset="0"/>
            </a:endParaRPr>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21</a:t>
            </a:fld>
            <a:endParaRPr lang="en-US" dirty="0"/>
          </a:p>
        </p:txBody>
      </p:sp>
    </p:spTree>
    <p:extLst>
      <p:ext uri="{BB962C8B-B14F-4D97-AF65-F5344CB8AC3E}">
        <p14:creationId xmlns:p14="http://schemas.microsoft.com/office/powerpoint/2010/main" val="230422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304800"/>
            <a:ext cx="8495714" cy="6248400"/>
          </a:xfrm>
          <a:prstGeom prst="rect">
            <a:avLst/>
          </a:prstGeom>
        </p:spPr>
      </p:pic>
      <p:sp>
        <p:nvSpPr>
          <p:cNvPr id="7" name="Rectangle 6"/>
          <p:cNvSpPr/>
          <p:nvPr/>
        </p:nvSpPr>
        <p:spPr>
          <a:xfrm>
            <a:off x="2988586" y="2967335"/>
            <a:ext cx="316682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2" name="Slide Number Placeholder 1"/>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22</a:t>
            </a:fld>
            <a:endParaRPr lang="en-US" dirty="0"/>
          </a:p>
        </p:txBody>
      </p:sp>
    </p:spTree>
    <p:extLst>
      <p:ext uri="{BB962C8B-B14F-4D97-AF65-F5344CB8AC3E}">
        <p14:creationId xmlns:p14="http://schemas.microsoft.com/office/powerpoint/2010/main" val="407346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1.  INTRODUCTION</a:t>
            </a:r>
          </a:p>
        </p:txBody>
      </p:sp>
      <p:sp>
        <p:nvSpPr>
          <p:cNvPr id="2" name="Rectangle 1"/>
          <p:cNvSpPr/>
          <p:nvPr/>
        </p:nvSpPr>
        <p:spPr>
          <a:xfrm>
            <a:off x="457200" y="1219200"/>
            <a:ext cx="8458200" cy="677108"/>
          </a:xfrm>
          <a:prstGeom prst="rect">
            <a:avLst/>
          </a:prstGeom>
        </p:spPr>
        <p:txBody>
          <a:bodyPr wrap="square">
            <a:spAutoFit/>
          </a:bodyPr>
          <a:lstStyle/>
          <a:p>
            <a:r>
              <a:rPr lang="en-US" sz="2000" b="1" i="0" u="sng" dirty="0">
                <a:solidFill>
                  <a:schemeClr val="bg1"/>
                </a:solidFill>
                <a:effectLst/>
                <a:latin typeface="Arial" panose="020B0604020202020204" pitchFamily="34" charset="0"/>
              </a:rPr>
              <a:t>Statement of problem</a:t>
            </a:r>
          </a:p>
          <a:p>
            <a:pPr marL="285750" indent="-285750">
              <a:buFontTx/>
              <a:buChar char="-"/>
            </a:pPr>
            <a:endParaRPr lang="en-US" i="0" dirty="0">
              <a:solidFill>
                <a:schemeClr val="bg1"/>
              </a:solidFill>
              <a:effectLst/>
              <a:latin typeface="Arial" panose="020B0604020202020204" pitchFamily="34" charset="0"/>
            </a:endParaRPr>
          </a:p>
        </p:txBody>
      </p:sp>
      <p:sp>
        <p:nvSpPr>
          <p:cNvPr id="7" name="Rectangle 6"/>
          <p:cNvSpPr/>
          <p:nvPr/>
        </p:nvSpPr>
        <p:spPr>
          <a:xfrm>
            <a:off x="457200" y="1600200"/>
            <a:ext cx="6533857" cy="677108"/>
          </a:xfrm>
          <a:prstGeom prst="rect">
            <a:avLst/>
          </a:prstGeom>
        </p:spPr>
        <p:txBody>
          <a:bodyPr wrap="square">
            <a:spAutoFit/>
          </a:bodyPr>
          <a:lstStyle/>
          <a:p>
            <a:endParaRPr lang="en-US" sz="2000"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Disadvantages of traditional access controls for NoSQL.</a:t>
            </a:r>
          </a:p>
        </p:txBody>
      </p:sp>
      <p:pic>
        <p:nvPicPr>
          <p:cNvPr id="11" name="Picture 10"/>
          <p:cNvPicPr>
            <a:picLocks noChangeAspect="1"/>
          </p:cNvPicPr>
          <p:nvPr/>
        </p:nvPicPr>
        <p:blipFill>
          <a:blip r:embed="rId4"/>
          <a:stretch>
            <a:fillRect/>
          </a:stretch>
        </p:blipFill>
        <p:spPr>
          <a:xfrm>
            <a:off x="762000" y="2438399"/>
            <a:ext cx="7543800" cy="3254979"/>
          </a:xfrm>
          <a:prstGeom prst="rect">
            <a:avLst/>
          </a:prstGeom>
        </p:spPr>
      </p:pic>
      <p:sp>
        <p:nvSpPr>
          <p:cNvPr id="13" name="Rectangle 12"/>
          <p:cNvSpPr/>
          <p:nvPr/>
        </p:nvSpPr>
        <p:spPr>
          <a:xfrm>
            <a:off x="1981200" y="5726668"/>
            <a:ext cx="4876800" cy="369332"/>
          </a:xfrm>
          <a:prstGeom prst="rect">
            <a:avLst/>
          </a:prstGeom>
        </p:spPr>
        <p:txBody>
          <a:bodyPr wrap="square">
            <a:spAutoFit/>
          </a:bodyPr>
          <a:lstStyle/>
          <a:p>
            <a:r>
              <a:rPr lang="en-US" dirty="0">
                <a:solidFill>
                  <a:schemeClr val="bg1"/>
                </a:solidFill>
                <a:latin typeface="Arial" panose="020B0604020202020204" pitchFamily="34" charset="0"/>
              </a:rPr>
              <a:t>The increasing of global information storage</a:t>
            </a:r>
          </a:p>
        </p:txBody>
      </p:sp>
      <p:sp>
        <p:nvSpPr>
          <p:cNvPr id="3" name="Slide Number Placeholder 2"/>
          <p:cNvSpPr>
            <a:spLocks noGrp="1"/>
          </p:cNvSpPr>
          <p:nvPr>
            <p:ph type="sldNum" sz="quarter" idx="12"/>
          </p:nvPr>
        </p:nvSpPr>
        <p:spPr>
          <a:xfrm>
            <a:off x="6553200" y="6318757"/>
            <a:ext cx="2133600" cy="365125"/>
          </a:xfrm>
        </p:spPr>
        <p:txBody>
          <a:bodyPr/>
          <a:lstStyle/>
          <a:p>
            <a:pPr>
              <a:defRPr/>
            </a:pPr>
            <a:fld id="{28186323-5262-41DD-939D-A1CBC54734D1}" type="slidenum">
              <a:rPr lang="en-US" smtClean="0"/>
              <a:pPr>
                <a:defRPr/>
              </a:pPr>
              <a:t>3</a:t>
            </a:fld>
            <a:endParaRPr lang="en-US" dirty="0"/>
          </a:p>
        </p:txBody>
      </p:sp>
    </p:spTree>
    <p:extLst>
      <p:ext uri="{BB962C8B-B14F-4D97-AF65-F5344CB8AC3E}">
        <p14:creationId xmlns:p14="http://schemas.microsoft.com/office/powerpoint/2010/main" val="99618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1.  INTRODUCTION</a:t>
            </a:r>
          </a:p>
        </p:txBody>
      </p:sp>
      <p:sp>
        <p:nvSpPr>
          <p:cNvPr id="2" name="Rectangle 1"/>
          <p:cNvSpPr/>
          <p:nvPr/>
        </p:nvSpPr>
        <p:spPr>
          <a:xfrm>
            <a:off x="457200" y="1219200"/>
            <a:ext cx="8458200" cy="677108"/>
          </a:xfrm>
          <a:prstGeom prst="rect">
            <a:avLst/>
          </a:prstGeom>
        </p:spPr>
        <p:txBody>
          <a:bodyPr wrap="square">
            <a:spAutoFit/>
          </a:bodyPr>
          <a:lstStyle/>
          <a:p>
            <a:r>
              <a:rPr lang="en-US" sz="2000" b="1" i="0" u="sng" dirty="0">
                <a:solidFill>
                  <a:schemeClr val="bg1"/>
                </a:solidFill>
                <a:effectLst/>
                <a:latin typeface="Arial" panose="020B0604020202020204" pitchFamily="34" charset="0"/>
              </a:rPr>
              <a:t>Statement of problem</a:t>
            </a:r>
          </a:p>
          <a:p>
            <a:pPr marL="285750" indent="-285750">
              <a:buFontTx/>
              <a:buChar char="-"/>
            </a:pPr>
            <a:endParaRPr lang="en-US" i="0" dirty="0">
              <a:solidFill>
                <a:schemeClr val="bg1"/>
              </a:solidFill>
              <a:effectLst/>
              <a:latin typeface="Arial" panose="020B0604020202020204" pitchFamily="34" charset="0"/>
            </a:endParaRPr>
          </a:p>
        </p:txBody>
      </p:sp>
      <p:sp>
        <p:nvSpPr>
          <p:cNvPr id="7" name="Rectangle 6"/>
          <p:cNvSpPr/>
          <p:nvPr/>
        </p:nvSpPr>
        <p:spPr>
          <a:xfrm>
            <a:off x="457200" y="1548825"/>
            <a:ext cx="6533857" cy="584775"/>
          </a:xfrm>
          <a:prstGeom prst="rect">
            <a:avLst/>
          </a:prstGeom>
        </p:spPr>
        <p:txBody>
          <a:bodyPr wrap="square">
            <a:spAutoFit/>
          </a:bodyPr>
          <a:lstStyle/>
          <a:p>
            <a:endParaRPr lang="en-US" sz="1600" b="1" u="sng"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Disadvantages of traditional access controls for NoSQL.</a:t>
            </a:r>
          </a:p>
        </p:txBody>
      </p:sp>
      <p:sp>
        <p:nvSpPr>
          <p:cNvPr id="8" name="Rectangle 7"/>
          <p:cNvSpPr/>
          <p:nvPr/>
        </p:nvSpPr>
        <p:spPr>
          <a:xfrm>
            <a:off x="457200" y="1981200"/>
            <a:ext cx="8839200" cy="584775"/>
          </a:xfrm>
          <a:prstGeom prst="rect">
            <a:avLst/>
          </a:prstGeom>
        </p:spPr>
        <p:txBody>
          <a:bodyPr wrap="square">
            <a:spAutoFit/>
          </a:bodyPr>
          <a:lstStyle/>
          <a:p>
            <a:endParaRPr lang="en-US" sz="1600" b="1" u="sng"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Data structure in document database is more complex than in relational database.</a:t>
            </a:r>
            <a:endParaRPr lang="en-US" sz="1600" dirty="0"/>
          </a:p>
        </p:txBody>
      </p:sp>
      <p:pic>
        <p:nvPicPr>
          <p:cNvPr id="3" name="Picture 2"/>
          <p:cNvPicPr>
            <a:picLocks noChangeAspect="1"/>
          </p:cNvPicPr>
          <p:nvPr/>
        </p:nvPicPr>
        <p:blipFill>
          <a:blip r:embed="rId4"/>
          <a:stretch>
            <a:fillRect/>
          </a:stretch>
        </p:blipFill>
        <p:spPr>
          <a:xfrm>
            <a:off x="838199" y="2650867"/>
            <a:ext cx="6102245" cy="3597533"/>
          </a:xfrm>
          <a:prstGeom prst="rect">
            <a:avLst/>
          </a:prstGeom>
        </p:spPr>
      </p:pic>
      <p:sp>
        <p:nvSpPr>
          <p:cNvPr id="12" name="Rectangle 11"/>
          <p:cNvSpPr/>
          <p:nvPr/>
        </p:nvSpPr>
        <p:spPr>
          <a:xfrm>
            <a:off x="1295400" y="6183868"/>
            <a:ext cx="5638800" cy="369332"/>
          </a:xfrm>
          <a:prstGeom prst="rect">
            <a:avLst/>
          </a:prstGeom>
        </p:spPr>
        <p:txBody>
          <a:bodyPr wrap="square">
            <a:spAutoFit/>
          </a:bodyPr>
          <a:lstStyle/>
          <a:p>
            <a:r>
              <a:rPr lang="en-US" dirty="0">
                <a:solidFill>
                  <a:schemeClr val="bg1"/>
                </a:solidFill>
                <a:latin typeface="Arial" panose="020B0604020202020204" pitchFamily="34" charset="0"/>
              </a:rPr>
              <a:t>Comparison between relational data and document </a:t>
            </a:r>
          </a:p>
        </p:txBody>
      </p:sp>
      <p:sp>
        <p:nvSpPr>
          <p:cNvPr id="4" name="Slide Number Placeholder 3"/>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4</a:t>
            </a:fld>
            <a:endParaRPr lang="en-US" dirty="0"/>
          </a:p>
        </p:txBody>
      </p:sp>
    </p:spTree>
    <p:extLst>
      <p:ext uri="{BB962C8B-B14F-4D97-AF65-F5344CB8AC3E}">
        <p14:creationId xmlns:p14="http://schemas.microsoft.com/office/powerpoint/2010/main" val="175472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1.  INTRODUCTION</a:t>
            </a:r>
          </a:p>
        </p:txBody>
      </p:sp>
      <p:sp>
        <p:nvSpPr>
          <p:cNvPr id="2" name="Rectangle 1"/>
          <p:cNvSpPr/>
          <p:nvPr/>
        </p:nvSpPr>
        <p:spPr>
          <a:xfrm>
            <a:off x="457200" y="1219200"/>
            <a:ext cx="8458200" cy="677108"/>
          </a:xfrm>
          <a:prstGeom prst="rect">
            <a:avLst/>
          </a:prstGeom>
        </p:spPr>
        <p:txBody>
          <a:bodyPr wrap="square">
            <a:spAutoFit/>
          </a:bodyPr>
          <a:lstStyle/>
          <a:p>
            <a:r>
              <a:rPr lang="en-US" sz="2000" b="1" i="0" u="sng" dirty="0">
                <a:solidFill>
                  <a:schemeClr val="bg1"/>
                </a:solidFill>
                <a:effectLst/>
                <a:latin typeface="Arial" panose="020B0604020202020204" pitchFamily="34" charset="0"/>
              </a:rPr>
              <a:t>Statement of problem</a:t>
            </a:r>
          </a:p>
          <a:p>
            <a:pPr marL="285750" indent="-285750">
              <a:buFontTx/>
              <a:buChar char="-"/>
            </a:pPr>
            <a:endParaRPr lang="en-US" i="0" dirty="0">
              <a:solidFill>
                <a:schemeClr val="bg1"/>
              </a:solidFill>
              <a:effectLst/>
              <a:latin typeface="Arial" panose="020B0604020202020204" pitchFamily="34" charset="0"/>
            </a:endParaRPr>
          </a:p>
        </p:txBody>
      </p:sp>
      <p:sp>
        <p:nvSpPr>
          <p:cNvPr id="7" name="Rectangle 6"/>
          <p:cNvSpPr/>
          <p:nvPr/>
        </p:nvSpPr>
        <p:spPr>
          <a:xfrm>
            <a:off x="457200" y="1548825"/>
            <a:ext cx="6533857" cy="584775"/>
          </a:xfrm>
          <a:prstGeom prst="rect">
            <a:avLst/>
          </a:prstGeom>
        </p:spPr>
        <p:txBody>
          <a:bodyPr wrap="square">
            <a:spAutoFit/>
          </a:bodyPr>
          <a:lstStyle/>
          <a:p>
            <a:endParaRPr lang="en-US" sz="1600" b="1" u="sng"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Disadvantages of traditional access controls for NoSQL.</a:t>
            </a:r>
          </a:p>
        </p:txBody>
      </p:sp>
      <p:sp>
        <p:nvSpPr>
          <p:cNvPr id="8" name="Rectangle 7"/>
          <p:cNvSpPr/>
          <p:nvPr/>
        </p:nvSpPr>
        <p:spPr>
          <a:xfrm>
            <a:off x="457200" y="1981200"/>
            <a:ext cx="8839200" cy="584775"/>
          </a:xfrm>
          <a:prstGeom prst="rect">
            <a:avLst/>
          </a:prstGeom>
        </p:spPr>
        <p:txBody>
          <a:bodyPr wrap="square">
            <a:spAutoFit/>
          </a:bodyPr>
          <a:lstStyle/>
          <a:p>
            <a:endParaRPr lang="en-US" sz="1600" b="1" u="sng"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Data structure in document database is more complex than in relational database.</a:t>
            </a:r>
            <a:endParaRPr lang="en-US" sz="1600" dirty="0"/>
          </a:p>
        </p:txBody>
      </p:sp>
      <p:sp>
        <p:nvSpPr>
          <p:cNvPr id="9" name="Rectangle 8"/>
          <p:cNvSpPr/>
          <p:nvPr/>
        </p:nvSpPr>
        <p:spPr>
          <a:xfrm>
            <a:off x="457200" y="2463225"/>
            <a:ext cx="8839200" cy="584775"/>
          </a:xfrm>
          <a:prstGeom prst="rect">
            <a:avLst/>
          </a:prstGeom>
        </p:spPr>
        <p:txBody>
          <a:bodyPr wrap="square">
            <a:spAutoFit/>
          </a:bodyPr>
          <a:lstStyle/>
          <a:p>
            <a:endParaRPr lang="en-US" sz="1600" b="1" u="sng" dirty="0">
              <a:solidFill>
                <a:schemeClr val="bg1"/>
              </a:solidFill>
              <a:latin typeface="Arial" panose="020B0604020202020204" pitchFamily="34" charset="0"/>
            </a:endParaRPr>
          </a:p>
          <a:p>
            <a:pPr marL="285750" indent="-285750">
              <a:buFontTx/>
              <a:buChar char="-"/>
            </a:pPr>
            <a:r>
              <a:rPr lang="en-US" sz="1600" dirty="0">
                <a:solidFill>
                  <a:schemeClr val="bg1"/>
                </a:solidFill>
                <a:latin typeface="Arial" panose="020B0604020202020204" pitchFamily="34" charset="0"/>
              </a:rPr>
              <a:t>Access Control is an Inadequate Framework for privacy protection.</a:t>
            </a:r>
            <a:endParaRPr lang="en-US" sz="1600" dirty="0"/>
          </a:p>
        </p:txBody>
      </p:sp>
      <p:sp>
        <p:nvSpPr>
          <p:cNvPr id="3" name="Slide Number Placeholder 2"/>
          <p:cNvSpPr>
            <a:spLocks noGrp="1"/>
          </p:cNvSpPr>
          <p:nvPr>
            <p:ph type="sldNum" sz="quarter" idx="12"/>
          </p:nvPr>
        </p:nvSpPr>
        <p:spPr>
          <a:xfrm>
            <a:off x="6553200" y="6155671"/>
            <a:ext cx="2133600" cy="365125"/>
          </a:xfrm>
        </p:spPr>
        <p:txBody>
          <a:bodyPr/>
          <a:lstStyle/>
          <a:p>
            <a:pPr>
              <a:defRPr/>
            </a:pPr>
            <a:fld id="{28186323-5262-41DD-939D-A1CBC54734D1}" type="slidenum">
              <a:rPr lang="en-US" smtClean="0"/>
              <a:pPr>
                <a:defRPr/>
              </a:pPr>
              <a:t>5</a:t>
            </a:fld>
            <a:endParaRPr lang="en-US" dirty="0"/>
          </a:p>
        </p:txBody>
      </p:sp>
    </p:spTree>
    <p:extLst>
      <p:ext uri="{BB962C8B-B14F-4D97-AF65-F5344CB8AC3E}">
        <p14:creationId xmlns:p14="http://schemas.microsoft.com/office/powerpoint/2010/main" val="109642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1.  INTRODUCTION</a:t>
            </a:r>
          </a:p>
        </p:txBody>
      </p:sp>
      <p:sp>
        <p:nvSpPr>
          <p:cNvPr id="2" name="Rectangle 1"/>
          <p:cNvSpPr/>
          <p:nvPr/>
        </p:nvSpPr>
        <p:spPr>
          <a:xfrm>
            <a:off x="447529" y="1166098"/>
            <a:ext cx="8458200" cy="1785104"/>
          </a:xfrm>
          <a:prstGeom prst="rect">
            <a:avLst/>
          </a:prstGeom>
        </p:spPr>
        <p:txBody>
          <a:bodyPr wrap="square">
            <a:spAutoFit/>
          </a:bodyPr>
          <a:lstStyle/>
          <a:p>
            <a:r>
              <a:rPr lang="en-US" sz="2000" b="1" i="0" u="sng" dirty="0">
                <a:solidFill>
                  <a:schemeClr val="bg1"/>
                </a:solidFill>
                <a:effectLst/>
                <a:latin typeface="Arial" panose="020B0604020202020204" pitchFamily="34" charset="0"/>
              </a:rPr>
              <a:t>Contribution:</a:t>
            </a:r>
          </a:p>
          <a:p>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Propose a model for access control and privacy protection.</a:t>
            </a:r>
          </a:p>
          <a:p>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Integrate “Attribute-based” concept into privacy policy.</a:t>
            </a:r>
          </a:p>
          <a:p>
            <a:endParaRPr lang="en-US" i="0" dirty="0">
              <a:solidFill>
                <a:schemeClr val="bg1"/>
              </a:solidFill>
              <a:effectLst/>
              <a:latin typeface="Arial" panose="020B0604020202020204" pitchFamily="34" charset="0"/>
            </a:endParaRPr>
          </a:p>
        </p:txBody>
      </p:sp>
      <p:sp>
        <p:nvSpPr>
          <p:cNvPr id="8" name="Rectangle 7"/>
          <p:cNvSpPr/>
          <p:nvPr/>
        </p:nvSpPr>
        <p:spPr>
          <a:xfrm>
            <a:off x="457200" y="1981200"/>
            <a:ext cx="8839200" cy="338554"/>
          </a:xfrm>
          <a:prstGeom prst="rect">
            <a:avLst/>
          </a:prstGeom>
        </p:spPr>
        <p:txBody>
          <a:bodyPr wrap="square">
            <a:spAutoFit/>
          </a:bodyPr>
          <a:lstStyle/>
          <a:p>
            <a:endParaRPr lang="en-US" sz="1600" dirty="0"/>
          </a:p>
        </p:txBody>
      </p:sp>
      <p:sp>
        <p:nvSpPr>
          <p:cNvPr id="9" name="Rectangle 8"/>
          <p:cNvSpPr/>
          <p:nvPr/>
        </p:nvSpPr>
        <p:spPr>
          <a:xfrm>
            <a:off x="457200" y="2387025"/>
            <a:ext cx="8839200" cy="338554"/>
          </a:xfrm>
          <a:prstGeom prst="rect">
            <a:avLst/>
          </a:prstGeom>
        </p:spPr>
        <p:txBody>
          <a:bodyPr wrap="square">
            <a:spAutoFit/>
          </a:bodyPr>
          <a:lstStyle/>
          <a:p>
            <a:endParaRPr lang="en-US" sz="1600" dirty="0"/>
          </a:p>
        </p:txBody>
      </p:sp>
      <p:sp>
        <p:nvSpPr>
          <p:cNvPr id="12" name="Rectangle 11"/>
          <p:cNvSpPr/>
          <p:nvPr/>
        </p:nvSpPr>
        <p:spPr>
          <a:xfrm>
            <a:off x="457200" y="3581400"/>
            <a:ext cx="8458200" cy="2369880"/>
          </a:xfrm>
          <a:prstGeom prst="rect">
            <a:avLst/>
          </a:prstGeom>
        </p:spPr>
        <p:txBody>
          <a:bodyPr wrap="square">
            <a:spAutoFit/>
          </a:bodyPr>
          <a:lstStyle/>
          <a:p>
            <a:r>
              <a:rPr lang="en-US" sz="2000" b="1" i="0" u="sng" dirty="0">
                <a:solidFill>
                  <a:schemeClr val="bg1"/>
                </a:solidFill>
                <a:effectLst/>
                <a:latin typeface="Arial" panose="020B0604020202020204" pitchFamily="34" charset="0"/>
              </a:rPr>
              <a:t>Scope:</a:t>
            </a:r>
          </a:p>
          <a:p>
            <a:endParaRPr lang="en-US" sz="2000" b="1" u="sng" dirty="0">
              <a:solidFill>
                <a:schemeClr val="bg1"/>
              </a:solidFill>
              <a:latin typeface="Arial" panose="020B0604020202020204" pitchFamily="34" charset="0"/>
            </a:endParaRPr>
          </a:p>
          <a:p>
            <a:pPr marL="285750" indent="-285750">
              <a:buFontTx/>
              <a:buChar char="-"/>
            </a:pPr>
            <a:r>
              <a:rPr lang="en-US" i="0" dirty="0">
                <a:solidFill>
                  <a:schemeClr val="bg1"/>
                </a:solidFill>
                <a:effectLst/>
                <a:latin typeface="Arial" panose="020B0604020202020204" pitchFamily="34" charset="0"/>
              </a:rPr>
              <a:t>Focus on access control and privacy protection in NoSQL document stores.</a:t>
            </a:r>
          </a:p>
          <a:p>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Use MongoDB as a representative of NoSQL document stores.</a:t>
            </a:r>
          </a:p>
          <a:p>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Develop a system for administrator to define and manage policies.</a:t>
            </a:r>
          </a:p>
          <a:p>
            <a:endParaRPr lang="en-US" i="0" dirty="0">
              <a:solidFill>
                <a:schemeClr val="bg1"/>
              </a:solidFill>
              <a:effectLst/>
              <a:latin typeface="Arial" panose="020B0604020202020204" pitchFamily="34" charset="0"/>
            </a:endParaRPr>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6</a:t>
            </a:fld>
            <a:endParaRPr lang="en-US"/>
          </a:p>
        </p:txBody>
      </p:sp>
    </p:spTree>
    <p:extLst>
      <p:ext uri="{BB962C8B-B14F-4D97-AF65-F5344CB8AC3E}">
        <p14:creationId xmlns:p14="http://schemas.microsoft.com/office/powerpoint/2010/main" val="89094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143"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2.  RELATED WORK</a:t>
            </a:r>
          </a:p>
        </p:txBody>
      </p:sp>
      <p:sp>
        <p:nvSpPr>
          <p:cNvPr id="2" name="Rectangle 1"/>
          <p:cNvSpPr/>
          <p:nvPr/>
        </p:nvSpPr>
        <p:spPr>
          <a:xfrm>
            <a:off x="447529" y="1166098"/>
            <a:ext cx="8458200" cy="4524315"/>
          </a:xfrm>
          <a:prstGeom prst="rect">
            <a:avLst/>
          </a:prstGeom>
        </p:spPr>
        <p:txBody>
          <a:bodyPr wrap="square">
            <a:spAutoFit/>
          </a:bodyPr>
          <a:lstStyle/>
          <a:p>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Biswas, R.S., Krishnan: An Attribute-Based Protection Model for JSON Documents. Network and System Security, 303-317 (2016). </a:t>
            </a:r>
            <a:br>
              <a:rPr lang="en-US" dirty="0">
                <a:solidFill>
                  <a:schemeClr val="bg1"/>
                </a:solidFill>
                <a:latin typeface="Arial" panose="020B0604020202020204" pitchFamily="34" charset="0"/>
              </a:rPr>
            </a:br>
            <a:endParaRPr lang="en-US" b="1" u="sng" dirty="0">
              <a:solidFill>
                <a:schemeClr val="bg1"/>
              </a:solidFill>
              <a:latin typeface="Arial" panose="020B0604020202020204" pitchFamily="34" charset="0"/>
            </a:endParaRPr>
          </a:p>
          <a:p>
            <a:pPr marL="285750" indent="-285750">
              <a:buFontTx/>
              <a:buChar char="-"/>
            </a:pPr>
            <a:r>
              <a:rPr lang="en-US" dirty="0">
                <a:solidFill>
                  <a:schemeClr val="bg1"/>
                </a:solidFill>
                <a:latin typeface="Arial" panose="020B0604020202020204" pitchFamily="34" charset="0"/>
              </a:rPr>
              <a:t>Byun, J.W., Li, N.: Purpose based access control for privacy protection in relational database systems. VLDB J. 17(4), 603–619 (2008).</a:t>
            </a:r>
          </a:p>
          <a:p>
            <a:endParaRPr lang="en-US" dirty="0">
              <a:solidFill>
                <a:schemeClr val="bg1"/>
              </a:solidFill>
              <a:latin typeface="Arial" panose="020B0604020202020204" pitchFamily="34" charset="0"/>
            </a:endParaRPr>
          </a:p>
          <a:p>
            <a:pPr marL="285750" indent="-285750">
              <a:buFontTx/>
              <a:buChar char="-"/>
            </a:pPr>
            <a:r>
              <a:rPr lang="en-US" dirty="0" err="1">
                <a:solidFill>
                  <a:schemeClr val="bg1"/>
                </a:solidFill>
                <a:latin typeface="Arial" panose="020B0604020202020204" pitchFamily="34" charset="0"/>
              </a:rPr>
              <a:t>Rissanen</a:t>
            </a:r>
            <a:r>
              <a:rPr lang="en-US" dirty="0">
                <a:solidFill>
                  <a:schemeClr val="bg1"/>
                </a:solidFill>
                <a:latin typeface="Arial" panose="020B0604020202020204" pitchFamily="34" charset="0"/>
              </a:rPr>
              <a:t>, E.: </a:t>
            </a:r>
            <a:r>
              <a:rPr lang="en-US" dirty="0" err="1">
                <a:solidFill>
                  <a:schemeClr val="bg1"/>
                </a:solidFill>
                <a:latin typeface="Arial" panose="020B0604020202020204" pitchFamily="34" charset="0"/>
              </a:rPr>
              <a:t>eXtensible</a:t>
            </a:r>
            <a:r>
              <a:rPr lang="en-US" dirty="0">
                <a:solidFill>
                  <a:schemeClr val="bg1"/>
                </a:solidFill>
                <a:latin typeface="Arial" panose="020B0604020202020204" pitchFamily="34" charset="0"/>
              </a:rPr>
              <a:t> Access Control Markup Language (XACML) version 3.0 (committee specification 01). Technical report, OASIS (2010). http://docs.oasisopen.org/xacml/3.0/xacml-3.0-core-spec-cd-03-en.Pdf</a:t>
            </a:r>
          </a:p>
          <a:p>
            <a:pPr marL="285750" indent="-285750">
              <a:buFontTx/>
              <a:buChar char="-"/>
            </a:pPr>
            <a:endParaRPr lang="en-US" dirty="0">
              <a:solidFill>
                <a:schemeClr val="bg1"/>
              </a:solidFill>
              <a:latin typeface="Arial" panose="020B0604020202020204" pitchFamily="34" charset="0"/>
            </a:endParaRPr>
          </a:p>
          <a:p>
            <a:pPr marL="285750" indent="-285750">
              <a:buFontTx/>
              <a:buChar char="-"/>
            </a:pPr>
            <a:r>
              <a:rPr lang="en-US" dirty="0" err="1">
                <a:solidFill>
                  <a:schemeClr val="bg1"/>
                </a:solidFill>
                <a:latin typeface="Arial" panose="020B0604020202020204" pitchFamily="34" charset="0"/>
              </a:rPr>
              <a:t>InterNational</a:t>
            </a:r>
            <a:r>
              <a:rPr lang="en-US" dirty="0">
                <a:solidFill>
                  <a:schemeClr val="bg1"/>
                </a:solidFill>
                <a:latin typeface="Arial" panose="020B0604020202020204" pitchFamily="34" charset="0"/>
              </a:rPr>
              <a:t> Committee for Information Technology Standards: Information technology - Next Generation Access Control - Generic Operations and Data Structures. (2015)</a:t>
            </a:r>
          </a:p>
          <a:p>
            <a:br>
              <a:rPr lang="fi-FI" dirty="0"/>
            </a:br>
            <a:endParaRPr lang="en-US" i="0" dirty="0">
              <a:solidFill>
                <a:schemeClr val="bg1"/>
              </a:solidFill>
              <a:effectLst/>
              <a:latin typeface="Arial" panose="020B0604020202020204" pitchFamily="34" charset="0"/>
            </a:endParaRPr>
          </a:p>
        </p:txBody>
      </p:sp>
      <p:sp>
        <p:nvSpPr>
          <p:cNvPr id="8" name="Rectangle 7"/>
          <p:cNvSpPr/>
          <p:nvPr/>
        </p:nvSpPr>
        <p:spPr>
          <a:xfrm>
            <a:off x="457200" y="1981200"/>
            <a:ext cx="8839200" cy="338554"/>
          </a:xfrm>
          <a:prstGeom prst="rect">
            <a:avLst/>
          </a:prstGeom>
        </p:spPr>
        <p:txBody>
          <a:bodyPr wrap="square">
            <a:spAutoFit/>
          </a:bodyPr>
          <a:lstStyle/>
          <a:p>
            <a:endParaRPr lang="en-US" sz="1600" dirty="0"/>
          </a:p>
        </p:txBody>
      </p:sp>
      <p:sp>
        <p:nvSpPr>
          <p:cNvPr id="9" name="Rectangle 8"/>
          <p:cNvSpPr/>
          <p:nvPr/>
        </p:nvSpPr>
        <p:spPr>
          <a:xfrm>
            <a:off x="457200" y="2387025"/>
            <a:ext cx="8839200" cy="338554"/>
          </a:xfrm>
          <a:prstGeom prst="rect">
            <a:avLst/>
          </a:prstGeom>
        </p:spPr>
        <p:txBody>
          <a:bodyPr wrap="square">
            <a:spAutoFit/>
          </a:bodyPr>
          <a:lstStyle/>
          <a:p>
            <a:endParaRPr lang="en-US" sz="1600" dirty="0"/>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7</a:t>
            </a:fld>
            <a:endParaRPr lang="en-US" dirty="0"/>
          </a:p>
        </p:txBody>
      </p:sp>
    </p:spTree>
    <p:extLst>
      <p:ext uri="{BB962C8B-B14F-4D97-AF65-F5344CB8AC3E}">
        <p14:creationId xmlns:p14="http://schemas.microsoft.com/office/powerpoint/2010/main" val="280448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pic>
        <p:nvPicPr>
          <p:cNvPr id="2" name="Picture 1"/>
          <p:cNvPicPr>
            <a:picLocks noChangeAspect="1"/>
          </p:cNvPicPr>
          <p:nvPr/>
        </p:nvPicPr>
        <p:blipFill>
          <a:blip r:embed="rId4"/>
          <a:stretch>
            <a:fillRect/>
          </a:stretch>
        </p:blipFill>
        <p:spPr>
          <a:xfrm>
            <a:off x="790575" y="1295400"/>
            <a:ext cx="7562850" cy="4610100"/>
          </a:xfrm>
          <a:prstGeom prst="rect">
            <a:avLst/>
          </a:prstGeom>
        </p:spPr>
      </p:pic>
      <p:sp>
        <p:nvSpPr>
          <p:cNvPr id="8" name="TextBox 7"/>
          <p:cNvSpPr txBox="1"/>
          <p:nvPr/>
        </p:nvSpPr>
        <p:spPr>
          <a:xfrm>
            <a:off x="2533357" y="5995977"/>
            <a:ext cx="4038600" cy="369332"/>
          </a:xfrm>
          <a:prstGeom prst="rect">
            <a:avLst/>
          </a:prstGeom>
          <a:noFill/>
        </p:spPr>
        <p:txBody>
          <a:bodyPr wrap="square" rtlCol="0">
            <a:spAutoFit/>
          </a:bodyPr>
          <a:lstStyle/>
          <a:p>
            <a:r>
              <a:rPr lang="en-US" dirty="0">
                <a:solidFill>
                  <a:schemeClr val="bg1"/>
                </a:solidFill>
                <a:latin typeface="Arial" panose="020B0604020202020204" pitchFamily="34" charset="0"/>
              </a:rPr>
              <a:t>General Attribute-based Policy Model</a:t>
            </a:r>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8</a:t>
            </a:fld>
            <a:endParaRPr lang="en-US" dirty="0"/>
          </a:p>
        </p:txBody>
      </p:sp>
    </p:spTree>
    <p:extLst>
      <p:ext uri="{BB962C8B-B14F-4D97-AF65-F5344CB8AC3E}">
        <p14:creationId xmlns:p14="http://schemas.microsoft.com/office/powerpoint/2010/main" val="74559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304800"/>
            <a:ext cx="8495714" cy="6248400"/>
          </a:xfrm>
          <a:prstGeom prst="rect">
            <a:avLst/>
          </a:prstGeom>
        </p:spPr>
      </p:pic>
      <p:sp>
        <p:nvSpPr>
          <p:cNvPr id="10" name="Title 7"/>
          <p:cNvSpPr>
            <a:spLocks noGrp="1"/>
          </p:cNvSpPr>
          <p:nvPr>
            <p:ph type="title"/>
          </p:nvPr>
        </p:nvSpPr>
        <p:spPr>
          <a:xfrm>
            <a:off x="457200" y="435482"/>
            <a:ext cx="8229600" cy="584775"/>
          </a:xfrm>
        </p:spPr>
        <p:txBody>
          <a:bodyPr rtlCol="0">
            <a:spAutoFit/>
          </a:bodyPr>
          <a:lstStyle/>
          <a:p>
            <a:pPr algn="ctr" eaLnBrk="1" fontAlgn="auto" hangingPunct="1">
              <a:spcAft>
                <a:spcPts val="0"/>
              </a:spcAft>
              <a:defRPr/>
            </a:pPr>
            <a:r>
              <a:rPr lang="en-US" sz="3200" b="1" dirty="0">
                <a:solidFill>
                  <a:schemeClr val="bg1">
                    <a:lumMod val="85000"/>
                  </a:schemeClr>
                </a:solidFill>
                <a:latin typeface="Times New Roman" pitchFamily="18" charset="0"/>
                <a:cs typeface="Times New Roman" pitchFamily="18" charset="0"/>
              </a:rPr>
              <a:t>3.   THE PROPOSED MODEL</a:t>
            </a:r>
          </a:p>
        </p:txBody>
      </p:sp>
      <p:sp>
        <p:nvSpPr>
          <p:cNvPr id="18" name="Rectangle 17"/>
          <p:cNvSpPr/>
          <p:nvPr/>
        </p:nvSpPr>
        <p:spPr>
          <a:xfrm>
            <a:off x="3429000" y="2103484"/>
            <a:ext cx="4572000" cy="369332"/>
          </a:xfrm>
          <a:prstGeom prst="rect">
            <a:avLst/>
          </a:prstGeom>
        </p:spPr>
        <p:txBody>
          <a:bodyPr>
            <a:spAutoFit/>
          </a:bodyPr>
          <a:lstStyle/>
          <a:p>
            <a:endParaRPr lang="en-US" dirty="0">
              <a:solidFill>
                <a:schemeClr val="bg1"/>
              </a:solidFill>
            </a:endParaRPr>
          </a:p>
        </p:txBody>
      </p:sp>
      <p:sp>
        <p:nvSpPr>
          <p:cNvPr id="2" name="Rectangle 1"/>
          <p:cNvSpPr/>
          <p:nvPr/>
        </p:nvSpPr>
        <p:spPr>
          <a:xfrm>
            <a:off x="533400" y="1371600"/>
            <a:ext cx="3810000" cy="400110"/>
          </a:xfrm>
          <a:prstGeom prst="rect">
            <a:avLst/>
          </a:prstGeom>
        </p:spPr>
        <p:txBody>
          <a:bodyPr wrap="square">
            <a:spAutoFit/>
          </a:bodyPr>
          <a:lstStyle/>
          <a:p>
            <a:r>
              <a:rPr lang="en-US" sz="2000" b="1" u="sng" dirty="0">
                <a:solidFill>
                  <a:schemeClr val="bg1"/>
                </a:solidFill>
                <a:latin typeface="Arial" panose="020B0604020202020204" pitchFamily="34" charset="0"/>
              </a:rPr>
              <a:t>Case Study:</a:t>
            </a:r>
          </a:p>
        </p:txBody>
      </p:sp>
      <p:sp>
        <p:nvSpPr>
          <p:cNvPr id="3" name="Slide Number Placeholder 2"/>
          <p:cNvSpPr>
            <a:spLocks noGrp="1"/>
          </p:cNvSpPr>
          <p:nvPr>
            <p:ph type="sldNum" sz="quarter" idx="12"/>
          </p:nvPr>
        </p:nvSpPr>
        <p:spPr>
          <a:xfrm>
            <a:off x="6553200" y="6248400"/>
            <a:ext cx="2133600" cy="365125"/>
          </a:xfrm>
        </p:spPr>
        <p:txBody>
          <a:bodyPr/>
          <a:lstStyle/>
          <a:p>
            <a:pPr>
              <a:defRPr/>
            </a:pPr>
            <a:fld id="{28186323-5262-41DD-939D-A1CBC54734D1}" type="slidenum">
              <a:rPr lang="en-US" smtClean="0"/>
              <a:pPr>
                <a:defRPr/>
              </a:pPr>
              <a:t>9</a:t>
            </a:fld>
            <a:endParaRPr lang="en-US" dirty="0"/>
          </a:p>
        </p:txBody>
      </p:sp>
      <p:sp>
        <p:nvSpPr>
          <p:cNvPr id="6" name="TextBox 5">
            <a:extLst>
              <a:ext uri="{FF2B5EF4-FFF2-40B4-BE49-F238E27FC236}">
                <a16:creationId xmlns:a16="http://schemas.microsoft.com/office/drawing/2014/main" id="{9B4D3961-9408-4287-84B4-FBCF95B059B1}"/>
              </a:ext>
            </a:extLst>
          </p:cNvPr>
          <p:cNvSpPr txBox="1"/>
          <p:nvPr/>
        </p:nvSpPr>
        <p:spPr>
          <a:xfrm>
            <a:off x="4876800" y="1956375"/>
            <a:ext cx="3810000" cy="646331"/>
          </a:xfrm>
          <a:prstGeom prst="rect">
            <a:avLst/>
          </a:prstGeom>
          <a:noFill/>
        </p:spPr>
        <p:txBody>
          <a:bodyPr wrap="square" rtlCol="0">
            <a:spAutoFit/>
          </a:bodyPr>
          <a:lstStyle/>
          <a:p>
            <a:pPr marL="285750" indent="-285750">
              <a:buFontTx/>
              <a:buChar char="-"/>
            </a:pPr>
            <a:r>
              <a:rPr lang="en-US" dirty="0">
                <a:solidFill>
                  <a:schemeClr val="bg1"/>
                </a:solidFill>
                <a:latin typeface="Arial" panose="020B0604020202020204" pitchFamily="34" charset="0"/>
              </a:rPr>
              <a:t>Consultant can only view </a:t>
            </a:r>
          </a:p>
          <a:p>
            <a:r>
              <a:rPr lang="en-US" dirty="0">
                <a:solidFill>
                  <a:schemeClr val="bg1"/>
                </a:solidFill>
                <a:latin typeface="Arial" panose="020B0604020202020204" pitchFamily="34" charset="0"/>
              </a:rPr>
              <a:t>information of their own customer. </a:t>
            </a:r>
            <a:endParaRPr lang="en-US" dirty="0"/>
          </a:p>
        </p:txBody>
      </p:sp>
      <p:pic>
        <p:nvPicPr>
          <p:cNvPr id="7" name="Picture 6">
            <a:extLst>
              <a:ext uri="{FF2B5EF4-FFF2-40B4-BE49-F238E27FC236}">
                <a16:creationId xmlns:a16="http://schemas.microsoft.com/office/drawing/2014/main" id="{352BE035-644B-4C80-8189-08FF841CC45B}"/>
              </a:ext>
            </a:extLst>
          </p:cNvPr>
          <p:cNvPicPr>
            <a:picLocks noChangeAspect="1"/>
          </p:cNvPicPr>
          <p:nvPr/>
        </p:nvPicPr>
        <p:blipFill>
          <a:blip r:embed="rId4"/>
          <a:stretch>
            <a:fillRect/>
          </a:stretch>
        </p:blipFill>
        <p:spPr>
          <a:xfrm>
            <a:off x="533400" y="2800397"/>
            <a:ext cx="3810000" cy="1214067"/>
          </a:xfrm>
          <a:prstGeom prst="rect">
            <a:avLst/>
          </a:prstGeom>
        </p:spPr>
      </p:pic>
      <p:pic>
        <p:nvPicPr>
          <p:cNvPr id="8" name="Picture 7">
            <a:extLst>
              <a:ext uri="{FF2B5EF4-FFF2-40B4-BE49-F238E27FC236}">
                <a16:creationId xmlns:a16="http://schemas.microsoft.com/office/drawing/2014/main" id="{1FDB4828-BD41-45CA-9C81-52CC5B425277}"/>
              </a:ext>
            </a:extLst>
          </p:cNvPr>
          <p:cNvPicPr>
            <a:picLocks noChangeAspect="1"/>
          </p:cNvPicPr>
          <p:nvPr/>
        </p:nvPicPr>
        <p:blipFill>
          <a:blip r:embed="rId5"/>
          <a:stretch>
            <a:fillRect/>
          </a:stretch>
        </p:blipFill>
        <p:spPr>
          <a:xfrm>
            <a:off x="4724400" y="2789815"/>
            <a:ext cx="4076114" cy="1224649"/>
          </a:xfrm>
          <a:prstGeom prst="rect">
            <a:avLst/>
          </a:prstGeom>
        </p:spPr>
      </p:pic>
      <p:sp>
        <p:nvSpPr>
          <p:cNvPr id="9" name="TextBox 8">
            <a:extLst>
              <a:ext uri="{FF2B5EF4-FFF2-40B4-BE49-F238E27FC236}">
                <a16:creationId xmlns:a16="http://schemas.microsoft.com/office/drawing/2014/main" id="{D173E774-8411-441F-A919-179606E6769B}"/>
              </a:ext>
            </a:extLst>
          </p:cNvPr>
          <p:cNvSpPr txBox="1"/>
          <p:nvPr/>
        </p:nvSpPr>
        <p:spPr>
          <a:xfrm>
            <a:off x="609600" y="4634665"/>
            <a:ext cx="8077200" cy="369332"/>
          </a:xfrm>
          <a:prstGeom prst="rect">
            <a:avLst/>
          </a:prstGeom>
          <a:noFill/>
        </p:spPr>
        <p:txBody>
          <a:bodyPr wrap="square" rtlCol="0">
            <a:spAutoFit/>
          </a:bodyPr>
          <a:lstStyle/>
          <a:p>
            <a:r>
              <a:rPr lang="en-US" dirty="0">
                <a:solidFill>
                  <a:schemeClr val="bg1"/>
                </a:solidFill>
                <a:latin typeface="Arial" panose="020B0604020202020204" pitchFamily="34" charset="0"/>
              </a:rPr>
              <a:t>-   Conflict:  When consultant accesses </a:t>
            </a:r>
            <a:r>
              <a:rPr lang="en-US" i="1" dirty="0">
                <a:solidFill>
                  <a:schemeClr val="bg1"/>
                </a:solidFill>
                <a:latin typeface="Arial" panose="020B0604020202020204" pitchFamily="34" charset="0"/>
              </a:rPr>
              <a:t>Customer </a:t>
            </a:r>
            <a:r>
              <a:rPr lang="en-US" dirty="0">
                <a:solidFill>
                  <a:schemeClr val="bg1"/>
                </a:solidFill>
                <a:latin typeface="Arial" panose="020B0604020202020204" pitchFamily="34" charset="0"/>
              </a:rPr>
              <a:t>data with </a:t>
            </a:r>
            <a:r>
              <a:rPr lang="en-US" i="1" dirty="0">
                <a:solidFill>
                  <a:schemeClr val="bg1"/>
                </a:solidFill>
                <a:latin typeface="Arial" panose="020B0604020202020204" pitchFamily="34" charset="0"/>
              </a:rPr>
              <a:t>sharing </a:t>
            </a:r>
            <a:r>
              <a:rPr lang="en-US" dirty="0">
                <a:solidFill>
                  <a:schemeClr val="bg1"/>
                </a:solidFill>
                <a:latin typeface="Arial" panose="020B0604020202020204" pitchFamily="34" charset="0"/>
              </a:rPr>
              <a:t>purpose. </a:t>
            </a:r>
          </a:p>
        </p:txBody>
      </p:sp>
      <p:sp>
        <p:nvSpPr>
          <p:cNvPr id="11" name="Rectangle 10">
            <a:extLst>
              <a:ext uri="{FF2B5EF4-FFF2-40B4-BE49-F238E27FC236}">
                <a16:creationId xmlns:a16="http://schemas.microsoft.com/office/drawing/2014/main" id="{D6EF4164-2077-483F-9AFE-2101F9FE08B3}"/>
              </a:ext>
            </a:extLst>
          </p:cNvPr>
          <p:cNvSpPr/>
          <p:nvPr/>
        </p:nvSpPr>
        <p:spPr>
          <a:xfrm>
            <a:off x="609600" y="1986537"/>
            <a:ext cx="4572000" cy="646331"/>
          </a:xfrm>
          <a:prstGeom prst="rect">
            <a:avLst/>
          </a:prstGeom>
        </p:spPr>
        <p:txBody>
          <a:bodyPr>
            <a:spAutoFit/>
          </a:bodyPr>
          <a:lstStyle/>
          <a:p>
            <a:pPr marL="285750" indent="-285750">
              <a:buFontTx/>
              <a:buChar char="-"/>
            </a:pPr>
            <a:r>
              <a:rPr lang="en-US" dirty="0">
                <a:solidFill>
                  <a:schemeClr val="bg1"/>
                </a:solidFill>
                <a:latin typeface="Arial" panose="020B0604020202020204" pitchFamily="34" charset="0"/>
              </a:rPr>
              <a:t>When staff accesses Customer </a:t>
            </a:r>
          </a:p>
          <a:p>
            <a:r>
              <a:rPr lang="en-US" dirty="0">
                <a:solidFill>
                  <a:schemeClr val="bg1"/>
                </a:solidFill>
                <a:latin typeface="Arial" panose="020B0604020202020204" pitchFamily="34" charset="0"/>
              </a:rPr>
              <a:t>data with </a:t>
            </a:r>
            <a:r>
              <a:rPr lang="en-US" i="1" dirty="0">
                <a:solidFill>
                  <a:schemeClr val="bg1"/>
                </a:solidFill>
                <a:latin typeface="Arial" panose="020B0604020202020204" pitchFamily="34" charset="0"/>
              </a:rPr>
              <a:t>sharing </a:t>
            </a:r>
            <a:r>
              <a:rPr lang="en-US" dirty="0">
                <a:solidFill>
                  <a:schemeClr val="bg1"/>
                </a:solidFill>
                <a:latin typeface="Arial" panose="020B0604020202020204" pitchFamily="34" charset="0"/>
              </a:rPr>
              <a:t>purpose. </a:t>
            </a:r>
            <a:endParaRPr lang="en-US" dirty="0"/>
          </a:p>
        </p:txBody>
      </p:sp>
    </p:spTree>
    <p:extLst>
      <p:ext uri="{BB962C8B-B14F-4D97-AF65-F5344CB8AC3E}">
        <p14:creationId xmlns:p14="http://schemas.microsoft.com/office/powerpoint/2010/main" val="2071857043"/>
      </p:ext>
    </p:extLst>
  </p:cSld>
  <p:clrMapOvr>
    <a:masterClrMapping/>
  </p:clrMapOvr>
</p:sld>
</file>

<file path=ppt/theme/theme1.xml><?xml version="1.0" encoding="utf-8"?>
<a:theme xmlns:a="http://schemas.openxmlformats.org/drawingml/2006/main" name="1106-goal-setting-powerpoint-template-with-sticky-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1106-goal-setting-powerpoint-template-with-sticky-notes</Template>
  <TotalTime>5333</TotalTime>
  <Words>2251</Words>
  <Application>Microsoft Office PowerPoint</Application>
  <PresentationFormat>On-screen Show (4:3)</PresentationFormat>
  <Paragraphs>223</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1106-goal-setting-powerpoint-template-with-sticky-notes</vt:lpstr>
      <vt:lpstr>PowerPoint Presentation</vt:lpstr>
      <vt:lpstr>PowerPoint Presentation</vt:lpstr>
      <vt:lpstr>1.  INTRODUCTION</vt:lpstr>
      <vt:lpstr>1.  INTRODUCTION</vt:lpstr>
      <vt:lpstr>1.  INTRODUCTION</vt:lpstr>
      <vt:lpstr>1.  INTRODUCTION</vt:lpstr>
      <vt:lpstr>2.  RELATED WORK</vt:lpstr>
      <vt:lpstr>3.  THE PROPOSED MODEL</vt:lpstr>
      <vt:lpstr>3.   THE PROPOSED MODEL</vt:lpstr>
      <vt:lpstr>3.   THE PROPOSED MODEL</vt:lpstr>
      <vt:lpstr>3.   THE PROPOSED MODEL</vt:lpstr>
      <vt:lpstr>3.   THE PROPOSED MODEL</vt:lpstr>
      <vt:lpstr>3.   THE PROPOSED MODEL</vt:lpstr>
      <vt:lpstr>4.  PROTOTYPE</vt:lpstr>
      <vt:lpstr>4.  PROTOTYPE</vt:lpstr>
      <vt:lpstr>4.  PROTOTYPE</vt:lpstr>
      <vt:lpstr>5.  EXPERIMENT &amp; EVALUATION</vt:lpstr>
      <vt:lpstr>5.  EXPERIMENT &amp; EVALUATION</vt:lpstr>
      <vt:lpstr>5.  EXPERIMENT &amp; EVALUATION</vt:lpstr>
      <vt:lpstr>5.  EXPERIMENT &amp; EVALUATION</vt:lpstr>
      <vt:lpstr>6.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LẬP MỤC TIÊU</dc:title>
  <dc:creator>Carcassonno</dc:creator>
  <cp:lastModifiedBy>Huy Van Luong</cp:lastModifiedBy>
  <cp:revision>246</cp:revision>
  <dcterms:created xsi:type="dcterms:W3CDTF">2013-08-18T17:13:30Z</dcterms:created>
  <dcterms:modified xsi:type="dcterms:W3CDTF">2017-06-18T06:16:51Z</dcterms:modified>
</cp:coreProperties>
</file>