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8" r:id="rId2"/>
    <p:sldId id="270" r:id="rId3"/>
    <p:sldId id="286" r:id="rId4"/>
    <p:sldId id="287" r:id="rId5"/>
    <p:sldId id="288" r:id="rId6"/>
    <p:sldId id="289" r:id="rId7"/>
    <p:sldId id="290" r:id="rId8"/>
    <p:sldId id="292" r:id="rId9"/>
    <p:sldId id="275" r:id="rId10"/>
    <p:sldId id="267" r:id="rId11"/>
    <p:sldId id="293" r:id="rId12"/>
    <p:sldId id="297" r:id="rId13"/>
    <p:sldId id="295" r:id="rId14"/>
    <p:sldId id="298" r:id="rId15"/>
    <p:sldId id="278" r:id="rId16"/>
    <p:sldId id="300" r:id="rId17"/>
    <p:sldId id="301" r:id="rId18"/>
    <p:sldId id="304" r:id="rId19"/>
    <p:sldId id="302" r:id="rId20"/>
    <p:sldId id="305" r:id="rId21"/>
    <p:sldId id="306" r:id="rId22"/>
    <p:sldId id="307" r:id="rId23"/>
    <p:sldId id="308" r:id="rId24"/>
    <p:sldId id="28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C9"/>
    <a:srgbClr val="9D9259"/>
    <a:srgbClr val="BD9347"/>
    <a:srgbClr val="A21250"/>
    <a:srgbClr val="C0165F"/>
    <a:srgbClr val="4ACFFF"/>
    <a:srgbClr val="FABC00"/>
    <a:srgbClr val="EE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0" autoAdjust="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EC9047-05F1-4E22-BA56-28CCBE570CDB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B1CA2F-DFD6-469F-9491-E00AE0462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6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4E65FE-AF93-405F-91C4-BE70399C8979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9D3F9F-FE06-4AFF-8002-FA2050DA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54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disadvantages:   applied for only closed system, role explosion, inflexibility in specifying dynamic policies.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D3F9F-FE06-4AFF-8002-FA2050DA15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4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D3F9F-FE06-4AFF-8002-FA2050DA15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D3F9F-FE06-4AFF-8002-FA2050DA15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D3F9F-FE06-4AFF-8002-FA2050DA15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Biswas, Sandhu, and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Krishman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have presented an attribute based protection model for JSON documents. Their approach is to add a new attribute called “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securitylabel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” to JSON elements and specify access control policies using these values. The advantage of the separation of labeling and authorization policies is that they can be specified and administered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independently possibly by different level of administrators. However, the number of label assignments can be very large because it is calculated by the exponential function. Therefore, the space storage is a potential problem when the system is expanded.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D3F9F-FE06-4AFF-8002-FA2050DA15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4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Biswas, Sandhu, and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Krishman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have presented an attribute based protection model for JSON documents. Their approach is to add a new attribute called “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securitylabel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” to JSON elements and specify access control policies using these values. The advantage of the separation of labeling and authorization policies is that they can be specified and administered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independently possibly by different level of administrators. However, the number of label assignments can be very large because it is calculated by the exponential function. Therefore, the space storage is a potential problem when the system is expanded.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9D3F9F-FE06-4AFF-8002-FA2050DA15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Bấm &amp; sửa kiểu phụ đề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C8D72-083E-4971-B069-F68E4478BA94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C2341-2575-4C0B-9660-7689B85A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A8842-6E1F-4848-A11F-9F588A96FD06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AEFE4-7741-4DD9-9352-5EEF31EBC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A12FB-E317-4F06-85E7-09D7BB945641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C98B3-ADA7-43F2-9AEA-DA6CD356C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E97B4-0420-4531-8F30-5B0A629F9876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16AC-E240-4800-92AF-1BFF34FCE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B69F6-B7AE-432D-A30E-216B839E2FDA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6B058-99DF-434D-B803-502282E5C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8374B-2174-4444-AE10-C391F2597F8E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313B4-C65C-4C27-9322-545B349E0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3C995-E678-4E08-BB59-D9F4C752EF4A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87CF-9D23-4B63-8D3D-2EBC8D438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6D663-D67E-4FD3-9EFE-17DA0845FFCF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86323-5262-41DD-939D-A1CBC5473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554C5-34DE-4F14-ABAB-5083210A6F3B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2FF48-C083-47A8-A863-703C25FA4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66D23-3F3D-4179-9695-CA0CCB714B89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A9C69-D932-458F-84C0-3F60E3DA1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/>
              <a:t>Bấm biểu tượng để thêm hình ảnh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3B6B-57DB-4729-919C-29BBC127E662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608B7-5F74-4D5A-9B04-2DC85F3D8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" y="274320"/>
            <a:ext cx="8595360" cy="6309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rgbClr val="946933"/>
            </a:solidFill>
            <a:miter lim="800000"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253378"/>
            <a:ext cx="8839200" cy="635124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CBC69D-0093-4D89-9003-0C7FB4D386E5}" type="datetimeFigureOut">
              <a:rPr lang="en-US"/>
              <a:pPr>
                <a:defRPr/>
              </a:pPr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F37A41-C0C2-4E31-AD8F-112E9EADF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56134" y="2556173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" y="1335062"/>
            <a:ext cx="780991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</a:rPr>
              <a:t>XÂY DỰNG HỆ THỐNG QUYẾT ĐỊNH CHÍNH SÁCH ĐIỀU KHIỂN TRUY CẬP DỰA TRÊN THUỘC TÍNH BẢO VỆ TÍNH RIÊNG T</a:t>
            </a:r>
            <a:r>
              <a:rPr lang="vi-VN" sz="2500" b="1" dirty="0">
                <a:solidFill>
                  <a:schemeClr val="bg1"/>
                </a:solidFill>
                <a:latin typeface="Arial" panose="020B0604020202020204" pitchFamily="34" charset="0"/>
              </a:rPr>
              <a:t>Ư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</a:rPr>
              <a:t> CHO DỮ LIỆU </a:t>
            </a:r>
          </a:p>
          <a:p>
            <a:pPr algn="ct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</a:rPr>
              <a:t>NoSQL DOCUMENT STORE</a:t>
            </a:r>
            <a:endParaRPr lang="vi-VN" sz="2500" dirty="0">
              <a:solidFill>
                <a:schemeClr val="bg1"/>
              </a:solidFill>
            </a:endParaRPr>
          </a:p>
          <a:p>
            <a:pPr algn="ctr"/>
            <a:endParaRPr lang="en-US" sz="2500" dirty="0">
              <a:latin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59211"/>
            <a:ext cx="6400800" cy="249398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7700" y="4495800"/>
            <a:ext cx="567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</a:rPr>
              <a:t>:  TS. </a:t>
            </a:r>
            <a:r>
              <a:rPr lang="en-US" dirty="0" err="1">
                <a:latin typeface="Arial" panose="020B0604020202020204" pitchFamily="34" charset="0"/>
              </a:rPr>
              <a:t>Tr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Tuấn</a:t>
            </a:r>
            <a:r>
              <a:rPr lang="en-US" dirty="0">
                <a:latin typeface="Arial" panose="020B0604020202020204" pitchFamily="34" charset="0"/>
              </a:rPr>
              <a:t> Anh</a:t>
            </a:r>
          </a:p>
          <a:p>
            <a:r>
              <a:rPr lang="en-US" dirty="0">
                <a:latin typeface="Arial" panose="020B0604020202020204" pitchFamily="34" charset="0"/>
              </a:rPr>
              <a:t>                                       </a:t>
            </a:r>
            <a:r>
              <a:rPr lang="en-US" dirty="0" err="1">
                <a:latin typeface="Arial" panose="020B0604020202020204" pitchFamily="34" charset="0"/>
              </a:rPr>
              <a:t>ThS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Trần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Quế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Nguyệt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 err="1">
                <a:latin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phản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biện</a:t>
            </a:r>
            <a:r>
              <a:rPr lang="en-US" dirty="0">
                <a:latin typeface="Arial" panose="020B0604020202020204" pitchFamily="34" charset="0"/>
              </a:rPr>
              <a:t>:    </a:t>
            </a:r>
            <a:r>
              <a:rPr lang="en-US" dirty="0" err="1">
                <a:latin typeface="Arial" panose="020B0604020202020204" pitchFamily="34" charset="0"/>
              </a:rPr>
              <a:t>ThS</a:t>
            </a:r>
            <a:r>
              <a:rPr lang="en-US" dirty="0">
                <a:latin typeface="Arial" panose="020B0604020202020204" pitchFamily="34" charset="0"/>
              </a:rPr>
              <a:t>. Lê </a:t>
            </a:r>
            <a:r>
              <a:rPr lang="en-US" dirty="0" err="1">
                <a:latin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</a:rPr>
              <a:t> Kim </a:t>
            </a:r>
            <a:r>
              <a:rPr lang="en-US" dirty="0" err="1">
                <a:latin typeface="Arial" panose="020B0604020202020204" pitchFamily="34" charset="0"/>
              </a:rPr>
              <a:t>Tuyến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</a:rPr>
              <a:t>:        L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Vạn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Huy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  THE PROPOSED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21034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371600"/>
            <a:ext cx="7772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Case Study: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Email and password field is hidden, birth date is shown only month and year, phone number is shown only the last three numbers when staff accesses Customer data with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sharing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purpose. 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The user who has role is consultant can only view information of their own customer. The information includes year of birth date, city name in address field; the other fields are shown entirely.</a:t>
            </a:r>
          </a:p>
        </p:txBody>
      </p:sp>
    </p:spTree>
    <p:extLst>
      <p:ext uri="{BB962C8B-B14F-4D97-AF65-F5344CB8AC3E}">
        <p14:creationId xmlns:p14="http://schemas.microsoft.com/office/powerpoint/2010/main" val="207185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  THE PROPOSED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21034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371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Privacy Mechanism:</a:t>
            </a:r>
          </a:p>
          <a:p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   Each field has its own domain. Each domain has multiple functions to support for privacy protection. Each function has its priority to solve conflict.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43054"/>
            <a:ext cx="4191000" cy="3839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608874"/>
            <a:ext cx="2743200" cy="38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4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  THE PROPOSED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21034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990600"/>
            <a:ext cx="7772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Conflict Resolving: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Email and password field is hidden, birth date is shown only month and year, phone number is shown only the last three numbers when staff accesses Customer data with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</a:rPr>
              <a:t>sharing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purpose. </a:t>
            </a:r>
          </a:p>
          <a:p>
            <a:endParaRPr lang="en-US" sz="14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The user who has role is consultant can only view information of their own customer. The information includes year of birth date, city name in address field; the other fields are shown entirely.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56043"/>
            <a:ext cx="419100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587" y="3613193"/>
            <a:ext cx="3429000" cy="215265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00600" y="4572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3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  THE PROPOSED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21034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99060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Policy Structure: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016452"/>
            <a:ext cx="3581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Access Control Policy: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Example: Student interns can not access international projects.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982" y="2009524"/>
            <a:ext cx="5126532" cy="41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8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  THE PROPOSED 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21034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99060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Policy Structure: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945828"/>
            <a:ext cx="3581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Privacy Policy: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  The user who has role is consultant can only view information of their own customer. The information includes year of birth date, city name in address field; the other fields are shown entirely.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66" y="1390710"/>
            <a:ext cx="4613182" cy="50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5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 PROTOTYPE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37" y="1333500"/>
            <a:ext cx="8338525" cy="419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3356" y="5715000"/>
            <a:ext cx="45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UI for specifying Access Control Policy</a:t>
            </a:r>
          </a:p>
        </p:txBody>
      </p:sp>
    </p:spTree>
    <p:extLst>
      <p:ext uri="{BB962C8B-B14F-4D97-AF65-F5344CB8AC3E}">
        <p14:creationId xmlns:p14="http://schemas.microsoft.com/office/powerpoint/2010/main" val="379914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 PROTOTYPE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3357" y="5715000"/>
            <a:ext cx="34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UI for specifying Privacy Policy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8357169" cy="42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3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 PROTOTYPE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035" y="5541879"/>
            <a:ext cx="226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UI for Policy 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1606690"/>
            <a:ext cx="8153400" cy="36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 EXPERIMENT &amp; EVALUATION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95400"/>
            <a:ext cx="82296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EXPERIMENT: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The performance of framework is evaluated based on three factors: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The complexity of policy.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The complexity of JSON data.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The quantity of JSON data. </a:t>
            </a:r>
          </a:p>
        </p:txBody>
      </p:sp>
    </p:spTree>
    <p:extLst>
      <p:ext uri="{BB962C8B-B14F-4D97-AF65-F5344CB8AC3E}">
        <p14:creationId xmlns:p14="http://schemas.microsoft.com/office/powerpoint/2010/main" val="33664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 EXPERIMENT &amp; EVALUATION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40172"/>
            <a:ext cx="3962400" cy="30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0" y="4708087"/>
            <a:ext cx="7910513" cy="17689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295400"/>
            <a:ext cx="36962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First experiment: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Increase the amount of data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JSON data contains single embedded document.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Five access control policies, five privacy policies. Each policy contains three rules and each rule contains five attributes. </a:t>
            </a:r>
          </a:p>
        </p:txBody>
      </p:sp>
    </p:spTree>
    <p:extLst>
      <p:ext uri="{BB962C8B-B14F-4D97-AF65-F5344CB8AC3E}">
        <p14:creationId xmlns:p14="http://schemas.microsoft.com/office/powerpoint/2010/main" val="3808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3804"/>
            <a:ext cx="8495714" cy="6248400"/>
          </a:xfrm>
          <a:prstGeom prst="rect">
            <a:avLst/>
          </a:prstGeom>
        </p:spPr>
      </p:pic>
      <p:sp>
        <p:nvSpPr>
          <p:cNvPr id="4" name="Left Arrow Callout 29"/>
          <p:cNvSpPr/>
          <p:nvPr/>
        </p:nvSpPr>
        <p:spPr bwMode="auto">
          <a:xfrm>
            <a:off x="1591685" y="440973"/>
            <a:ext cx="6028315" cy="778227"/>
          </a:xfrm>
          <a:prstGeom prst="rect">
            <a:avLst/>
          </a:prstGeom>
          <a:gradFill flip="none" rotWithShape="1">
            <a:gsLst>
              <a:gs pos="0">
                <a:srgbClr val="B6B914"/>
              </a:gs>
              <a:gs pos="100000">
                <a:srgbClr val="FFC000">
                  <a:shade val="67500"/>
                  <a:satMod val="115000"/>
                </a:srgbClr>
              </a:gs>
              <a:gs pos="37000">
                <a:srgbClr val="B9B600"/>
              </a:gs>
            </a:gsLst>
            <a:lin ang="13500000" scaled="1"/>
            <a:tileRect/>
          </a:gradFill>
          <a:ln w="31750" cap="rnd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6" name="Rectangle 53"/>
          <p:cNvSpPr/>
          <p:nvPr/>
        </p:nvSpPr>
        <p:spPr bwMode="auto">
          <a:xfrm rot="10800000">
            <a:off x="1710223" y="536659"/>
            <a:ext cx="5791200" cy="586847"/>
          </a:xfrm>
          <a:prstGeom prst="rect">
            <a:avLst/>
          </a:prstGeom>
          <a:solidFill>
            <a:sysClr val="window" lastClr="FFFFFF">
              <a:alpha val="96000"/>
            </a:sysClr>
          </a:solidFill>
          <a:ln w="25400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4825" y="6454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84" y="1327960"/>
            <a:ext cx="6028315" cy="52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1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 EXPERIMENT &amp; EVALUATION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0" y="4708087"/>
            <a:ext cx="7910513" cy="17689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295400"/>
            <a:ext cx="36962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Second experiment: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Increase the amount of data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JSON data contains </a:t>
            </a:r>
            <a:r>
              <a:rPr lang="en-US" sz="1600" b="1" u="sng" dirty="0">
                <a:solidFill>
                  <a:schemeClr val="bg1"/>
                </a:solidFill>
                <a:latin typeface="Arial" panose="020B0604020202020204" pitchFamily="34" charset="0"/>
              </a:rPr>
              <a:t>array of embedded documents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Five access control policies, five privacy policies. Each policy contains three rules and each rule contains five attributes.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505" y="1222076"/>
            <a:ext cx="4078172" cy="32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 EXPERIMENT &amp; EVALUATION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Evaluation: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999508"/>
            <a:ext cx="4133273" cy="2127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332320"/>
            <a:ext cx="5280170" cy="10151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1818" y="1676400"/>
            <a:ext cx="83011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Ji-Won Byun,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Ninghui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Li have presented an approach for privacy preserving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access control based on the notion of purpose tree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The size of data storage will be double.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 field has only a privacy value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8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 EXPERIMENT &amp; EVALUATION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Evaluation: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1818" y="1676400"/>
            <a:ext cx="83386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chemeClr val="bg1"/>
                </a:solidFill>
                <a:latin typeface="Arial" panose="020B0604020202020204" pitchFamily="34" charset="0"/>
              </a:rPr>
              <a:t>Biswas, Sandhu, and Krishnan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have presented an attribute based protection model for JSON documents.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JSON elements are annotated with “</a:t>
            </a:r>
            <a:r>
              <a:rPr lang="en-US" sz="1600" i="1" dirty="0" err="1">
                <a:solidFill>
                  <a:schemeClr val="bg1"/>
                </a:solidFill>
                <a:latin typeface="Arial" panose="020B0604020202020204" pitchFamily="34" charset="0"/>
              </a:rPr>
              <a:t>securitylabel</a:t>
            </a:r>
            <a:r>
              <a:rPr lang="en-US" sz="1600" i="1" dirty="0">
                <a:solidFill>
                  <a:schemeClr val="bg1"/>
                </a:solidFill>
                <a:latin typeface="Arial" panose="020B0604020202020204" pitchFamily="34" charset="0"/>
              </a:rPr>
              <a:t>”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attribute values with “</a:t>
            </a:r>
            <a:r>
              <a:rPr lang="en-US" sz="1600" i="1" dirty="0">
                <a:solidFill>
                  <a:schemeClr val="bg1"/>
                </a:solidFill>
                <a:latin typeface="Arial" panose="020B0604020202020204" pitchFamily="34" charset="0"/>
              </a:rPr>
              <a:t>labeling policies”.</a:t>
            </a:r>
            <a:r>
              <a:rPr lang="en-US" dirty="0"/>
              <a:t>. </a:t>
            </a:r>
            <a:br>
              <a:rPr lang="sv-SE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" y="2628774"/>
            <a:ext cx="2050473" cy="2552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136" y="2639190"/>
            <a:ext cx="5905500" cy="25424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84745" y="5512468"/>
            <a:ext cx="487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chemeClr val="bg1"/>
                </a:solidFill>
                <a:latin typeface="Arial" panose="020B0604020202020204" pitchFamily="34" charset="0"/>
              </a:rPr>
              <a:t>=&gt;  Privacy rules are not specified dynamically.</a:t>
            </a:r>
            <a:br>
              <a:rPr lang="sv-SE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5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 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371600"/>
            <a:ext cx="7620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Conclusion: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Proposed a comprehensive framework for enforcing attribute-based security policies stored in JSON document together with the feature of data privacy protection in the fine-grained level. 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Supported privacy protection up to field-level for document data.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Developed a framework and an application for administrator to define and manage policies.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600" b="1" u="sng" dirty="0">
                <a:solidFill>
                  <a:schemeClr val="bg1"/>
                </a:solidFill>
                <a:latin typeface="Arial" panose="020B0604020202020204" pitchFamily="34" charset="0"/>
              </a:rPr>
              <a:t>Future Approach: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Improve framework to work with other NoSQL database document stores.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Optimize the processing time by applying heuristic functions when evaluating conditional expression. 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2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8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346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 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19200"/>
            <a:ext cx="8458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Statement of problem</a:t>
            </a:r>
          </a:p>
          <a:p>
            <a:pPr marL="285750" indent="-285750">
              <a:buFontTx/>
              <a:buChar char="-"/>
            </a:pPr>
            <a:endParaRPr lang="en-US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600200"/>
            <a:ext cx="65338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Disadvantages of traditional access controls for NoSQL.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38399"/>
            <a:ext cx="7543800" cy="32549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81200" y="5726668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The increasing of global information storage</a:t>
            </a:r>
          </a:p>
        </p:txBody>
      </p:sp>
    </p:spTree>
    <p:extLst>
      <p:ext uri="{BB962C8B-B14F-4D97-AF65-F5344CB8AC3E}">
        <p14:creationId xmlns:p14="http://schemas.microsoft.com/office/powerpoint/2010/main" val="99618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 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19200"/>
            <a:ext cx="8458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Statement of problem</a:t>
            </a:r>
          </a:p>
          <a:p>
            <a:pPr marL="285750" indent="-285750">
              <a:buFontTx/>
              <a:buChar char="-"/>
            </a:pPr>
            <a:endParaRPr lang="en-US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548825"/>
            <a:ext cx="6533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Disadvantages of traditional access controls for NoSQL.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9812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Data structure in document database is more complex than in relational database.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650867"/>
            <a:ext cx="6102245" cy="35975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95400" y="61838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Comparison between relational data and document </a:t>
            </a:r>
          </a:p>
        </p:txBody>
      </p:sp>
    </p:spTree>
    <p:extLst>
      <p:ext uri="{BB962C8B-B14F-4D97-AF65-F5344CB8AC3E}">
        <p14:creationId xmlns:p14="http://schemas.microsoft.com/office/powerpoint/2010/main" val="17547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 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19200"/>
            <a:ext cx="8458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Statement of problem</a:t>
            </a:r>
          </a:p>
          <a:p>
            <a:pPr marL="285750" indent="-285750">
              <a:buFontTx/>
              <a:buChar char="-"/>
            </a:pPr>
            <a:endParaRPr lang="en-US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548825"/>
            <a:ext cx="6533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Disadvantages of traditional access controls for NoSQL.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9812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Data structure in document database is more complex than in relational database.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7200" y="2463225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Access Control is an Inadequate Framework for privacy protection.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642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 INTRODUCTION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47529" y="1166098"/>
            <a:ext cx="84582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Contribution: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Proposed a model for access control and privacy protection.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Integrated “Attribute-based” concept into privacy policy.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Supported privacy protection up to field-level for document data.</a:t>
            </a:r>
          </a:p>
          <a:p>
            <a:endParaRPr lang="en-US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981200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7200" y="2387025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57200" y="3581400"/>
            <a:ext cx="84582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Scope:</a:t>
            </a:r>
          </a:p>
          <a:p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Focused on access control and privacy protection in NoSQL document stores.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Used MongoDB as a representative of NoSQL document stores.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Developed a framework and an application for administrator to define and manage policies.</a:t>
            </a:r>
          </a:p>
          <a:p>
            <a:endParaRPr lang="en-US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4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 RELATED 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447529" y="1166098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Biswas, R.S., Krishnan: An Attribute-Based Protection Model for JSON Documents. Network and System Security, 303-317 (2016).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Byun, J.W., Li, N.: Purpose based access control for privacy protection in relational database systems. VLDB J. 17(4), 603–619 (2008).</a:t>
            </a:r>
            <a:br>
              <a:rPr lang="en-US" dirty="0"/>
            </a:br>
            <a:endParaRPr lang="en-US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Colombo, P., Ferrari, E.: Enforcement of purpose based access control within relational database management systems. IEEE Trans.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Knowl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 Data Eng. 26(11), 2703–2716 (2014).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Kabir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M.E., Wang, H.: Conditional purpose based access control model for privacy protection. In: Proceedings of the Twentieth Australasian Conference on Australasian Database, vol. 92, pp. 135–142. Australian Computer Society, Inc. (2009).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981200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7200" y="2387025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448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 RELATED 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981200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7200" y="2387025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462087"/>
            <a:ext cx="7210425" cy="39338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62200" y="5562600"/>
            <a:ext cx="4446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Comparison between XACML and NGAC</a:t>
            </a:r>
          </a:p>
        </p:txBody>
      </p:sp>
    </p:spTree>
    <p:extLst>
      <p:ext uri="{BB962C8B-B14F-4D97-AF65-F5344CB8AC3E}">
        <p14:creationId xmlns:p14="http://schemas.microsoft.com/office/powerpoint/2010/main" val="32890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95714" cy="6248400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457200" y="435482"/>
            <a:ext cx="8229600" cy="584775"/>
          </a:xfrm>
        </p:spPr>
        <p:txBody>
          <a:bodyPr rtlCol="0"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 THE PROPOSED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295400"/>
            <a:ext cx="7562850" cy="461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3357" y="5995977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General Attribute-based Policy Model</a:t>
            </a:r>
          </a:p>
        </p:txBody>
      </p:sp>
    </p:spTree>
    <p:extLst>
      <p:ext uri="{BB962C8B-B14F-4D97-AF65-F5344CB8AC3E}">
        <p14:creationId xmlns:p14="http://schemas.microsoft.com/office/powerpoint/2010/main" val="745596839"/>
      </p:ext>
    </p:extLst>
  </p:cSld>
  <p:clrMapOvr>
    <a:masterClrMapping/>
  </p:clrMapOvr>
</p:sld>
</file>

<file path=ppt/theme/theme1.xml><?xml version="1.0" encoding="utf-8"?>
<a:theme xmlns:a="http://schemas.openxmlformats.org/drawingml/2006/main" name="1106-goal-setting-powerpoint-template-with-sticky-no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1106-goal-setting-powerpoint-template-with-sticky-notes</Template>
  <TotalTime>2336</TotalTime>
  <Words>979</Words>
  <Application>Microsoft Office PowerPoint</Application>
  <PresentationFormat>On-screen Show (4:3)</PresentationFormat>
  <Paragraphs>149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1106-goal-setting-powerpoint-template-with-sticky-notes</vt:lpstr>
      <vt:lpstr>PowerPoint Presentation</vt:lpstr>
      <vt:lpstr>PowerPoint Presentation</vt:lpstr>
      <vt:lpstr>1.  INTRODUCTION</vt:lpstr>
      <vt:lpstr>1.  INTRODUCTION</vt:lpstr>
      <vt:lpstr>1.  INTRODUCTION</vt:lpstr>
      <vt:lpstr>1.  INTRODUCTION</vt:lpstr>
      <vt:lpstr>2.  RELATED WORK</vt:lpstr>
      <vt:lpstr>2.  RELATED WORK</vt:lpstr>
      <vt:lpstr>3.  THE PROPOSED MODEL</vt:lpstr>
      <vt:lpstr>3.   THE PROPOSED MODEL</vt:lpstr>
      <vt:lpstr>3.   THE PROPOSED MODEL</vt:lpstr>
      <vt:lpstr>3.   THE PROPOSED MODEL</vt:lpstr>
      <vt:lpstr>3.   THE PROPOSED MODEL</vt:lpstr>
      <vt:lpstr>3.   THE PROPOSED MODEL</vt:lpstr>
      <vt:lpstr>4.  PROTOTYPE</vt:lpstr>
      <vt:lpstr>4.  PROTOTYPE</vt:lpstr>
      <vt:lpstr>4.  PROTOTYPE</vt:lpstr>
      <vt:lpstr>4.  EXPERIMENT &amp; EVALUATION</vt:lpstr>
      <vt:lpstr>5.  EXPERIMENT &amp; EVALUATION</vt:lpstr>
      <vt:lpstr>5.  EXPERIMENT &amp; EVALUATION</vt:lpstr>
      <vt:lpstr>5.  EXPERIMENT &amp; EVALUATION</vt:lpstr>
      <vt:lpstr>5.  EXPERIMENT &amp; EVALUATION</vt:lpstr>
      <vt:lpstr>5.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LẬP MỤC TIÊU</dc:title>
  <dc:creator>Carcassonno</dc:creator>
  <cp:lastModifiedBy>Huy Van Luong</cp:lastModifiedBy>
  <cp:revision>133</cp:revision>
  <dcterms:created xsi:type="dcterms:W3CDTF">2013-08-18T17:13:30Z</dcterms:created>
  <dcterms:modified xsi:type="dcterms:W3CDTF">2017-06-10T08:41:10Z</dcterms:modified>
</cp:coreProperties>
</file>