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7102475" cy="9388475"/>
  <p:embeddedFontLst>
    <p:embeddedFont>
      <p:font typeface="Helvetica Neue"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9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ymond Lapointe" userId="40a0fc3c5b289755" providerId="LiveId" clId="{7F28F3B7-FFC2-4775-82A7-41096C1D8109}"/>
    <pc:docChg chg="modSld">
      <pc:chgData name="Raymond Lapointe" userId="40a0fc3c5b289755" providerId="LiveId" clId="{7F28F3B7-FFC2-4775-82A7-41096C1D8109}" dt="2024-05-30T11:22:34.795" v="0" actId="207"/>
      <pc:docMkLst>
        <pc:docMk/>
      </pc:docMkLst>
      <pc:sldChg chg="modSp mod">
        <pc:chgData name="Raymond Lapointe" userId="40a0fc3c5b289755" providerId="LiveId" clId="{7F28F3B7-FFC2-4775-82A7-41096C1D8109}" dt="2024-05-30T11:22:34.795" v="0" actId="207"/>
        <pc:sldMkLst>
          <pc:docMk/>
          <pc:sldMk cId="0" sldId="257"/>
        </pc:sldMkLst>
        <pc:spChg chg="mod">
          <ac:chgData name="Raymond Lapointe" userId="40a0fc3c5b289755" providerId="LiveId" clId="{7F28F3B7-FFC2-4775-82A7-41096C1D8109}" dt="2024-05-30T11:22:34.795" v="0" actId="207"/>
          <ac:spMkLst>
            <pc:docMk/>
            <pc:sldMk cId="0" sldId="257"/>
            <ac:spMk id="9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7739" cy="471054"/>
          </a:xfrm>
          <a:prstGeom prst="rect">
            <a:avLst/>
          </a:prstGeom>
          <a:noFill/>
          <a:ln>
            <a:noFill/>
          </a:ln>
        </p:spPr>
        <p:txBody>
          <a:bodyPr spcFirstLastPara="1" wrap="square" lIns="94225" tIns="47100" rIns="94225" bIns="471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3092" y="0"/>
            <a:ext cx="3077739" cy="471054"/>
          </a:xfrm>
          <a:prstGeom prst="rect">
            <a:avLst/>
          </a:prstGeom>
          <a:noFill/>
          <a:ln>
            <a:noFill/>
          </a:ln>
        </p:spPr>
        <p:txBody>
          <a:bodyPr spcFirstLastPara="1" wrap="square" lIns="94225" tIns="47100" rIns="94225" bIns="471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248" y="4518204"/>
            <a:ext cx="5681980" cy="3696712"/>
          </a:xfrm>
          <a:prstGeom prst="rect">
            <a:avLst/>
          </a:prstGeom>
          <a:noFill/>
          <a:ln>
            <a:noFill/>
          </a:ln>
        </p:spPr>
        <p:txBody>
          <a:bodyPr spcFirstLastPara="1" wrap="square" lIns="94225" tIns="47100" rIns="94225" bIns="471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917422"/>
            <a:ext cx="3077739" cy="471053"/>
          </a:xfrm>
          <a:prstGeom prst="rect">
            <a:avLst/>
          </a:prstGeom>
          <a:noFill/>
          <a:ln>
            <a:noFill/>
          </a:ln>
        </p:spPr>
        <p:txBody>
          <a:bodyPr spcFirstLastPara="1" wrap="square" lIns="94225" tIns="47100" rIns="94225" bIns="471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3092" y="8917422"/>
            <a:ext cx="3077739" cy="471053"/>
          </a:xfrm>
          <a:prstGeom prst="rect">
            <a:avLst/>
          </a:prstGeom>
          <a:noFill/>
          <a:ln>
            <a:noFill/>
          </a:ln>
        </p:spPr>
        <p:txBody>
          <a:bodyPr spcFirstLastPara="1" wrap="square" lIns="94225" tIns="47100" rIns="94225" bIns="47100" anchor="b" anchorCtr="0">
            <a:noAutofit/>
          </a:bodyPr>
          <a:lstStyle/>
          <a:p>
            <a:pPr marL="0" marR="0" lvl="0" indent="0" algn="r" rtl="0">
              <a:spcBef>
                <a:spcPts val="0"/>
              </a:spcBef>
              <a:spcAft>
                <a:spcPts val="0"/>
              </a:spcAft>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4:notes"/>
          <p:cNvSpPr txBox="1">
            <a:spLocks noGrp="1"/>
          </p:cNvSpPr>
          <p:nvPr>
            <p:ph type="body" idx="1"/>
          </p:nvPr>
        </p:nvSpPr>
        <p:spPr>
          <a:xfrm>
            <a:off x="710248" y="4518204"/>
            <a:ext cx="5681980" cy="3696712"/>
          </a:xfrm>
          <a:prstGeom prst="rect">
            <a:avLst/>
          </a:prstGeom>
          <a:noFill/>
          <a:ln>
            <a:noFill/>
          </a:ln>
        </p:spPr>
        <p:txBody>
          <a:bodyPr spcFirstLastPara="1" wrap="square" lIns="94225" tIns="47100" rIns="94225" bIns="47100" anchor="t" anchorCtr="0">
            <a:noAutofit/>
          </a:bodyPr>
          <a:lstStyle/>
          <a:p>
            <a:pPr marL="0" lvl="0" indent="0" algn="l" rtl="0">
              <a:spcBef>
                <a:spcPts val="0"/>
              </a:spcBef>
              <a:spcAft>
                <a:spcPts val="0"/>
              </a:spcAft>
              <a:buNone/>
            </a:pPr>
            <a:r>
              <a:rPr lang="en-CA" sz="1900">
                <a:solidFill>
                  <a:srgbClr val="454545"/>
                </a:solidFill>
                <a:latin typeface="Arial"/>
                <a:ea typeface="Arial"/>
                <a:cs typeface="Arial"/>
                <a:sym typeface="Arial"/>
              </a:rPr>
              <a:t>Let’s put together an Investment Management solution built on Blockchain infrastructure. Shall we?</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For this to be feasible today, our solution must focus on what is imminently achievable. We will look into covering digital assets that not only include crypto assets but also tokenized real world assets. We will limit tokenized real world assets to stocks and bonds. We believe that this mix of assets is what we need to offer valuable investment services to new investors. More sophisticated investment products and services can eventually be part of an on-chain Investment Management service, but let’s start with the basics.  I’m sure there are 100+ million new investors out there, who have not been investing previously, who would be well served with simple portfolio models that they can invest in. In TradFi, many of those investors were simply not part of the target market for investment management companies because of the small investment amounts they could afford to invest. In any case, building a solution for small retail investors as opposed to institutional</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investors, will help us contain the scope and minimize complexity as much as possible.</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If we don’t narrowly focus, then we will fall prey to trying to build everything that we have today in TradFi onto Blockchain infrastructures - that could take 25+ years to do.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The approach is not one of plunging into an all-digital world with no ties to the real-world. The approach is one of creating a digital infrastructure that includes a bridge to bring TradFi assets into a DeFi ecosystem. The goal is to create an on-chain Investment Management solution using a number of all-digital, on-chain software components and protocols integrated together into an overall platform. We want</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to achieve this while minimizing the need to  leverage legacy TradFi systems - creating an all new set of software components and a brand new IT infrastructure if at all possible. Ideally, there would be 0 legacy TradFi systems included in the overall solution. This is key to arrive at the most cost effective solution possible for retail investors.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Existing digital assets technology providers in the space have tended to focus on infrastructure components. This is understandable and actually just part of a natural progression, since they are building solutions from the ground up, essentially starting from a blank canvas. This is where systems integrators like me come in. As systems integrators we can then focus on putting together great overall solutions by integrating together the best and most suited components, like lego blocks. We might create some of our own software components along the way, where we see gaps in the overall on-chain Investment Management puzzle or where we see opportunities to provide a Lego piece that is simpler or more appropriate to our targeted solution. Our general aim is to provide knowledgeable assistance and guidance to innovative minded TradFi companies that recognize that it’s a good idea to have a digital assets roadmap for their products and services.  Those that recognize the importance of adapting their products and services in order to survive and thrive throughout the coming digital assets revolution that will disrupt the financial industry. Those who ignore this new technology are at risk of becoming obsolete over time. This is where systems integrators like me come in to help TradFi companies avoid that fate, if they don’t already have the right type of roadmap to remain viable in the inevitable future landscape that Blockchain and DeFi technologies will create.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The industry transformations that we foresee are already in progress.  We are huge fans of Securrency and Securitize who have smart people working on technology solutions with real use cases, right now, and have a clear roadmap for product expansion. One example is the success that WisdomTree have achieved, working with Securrency, on their regulatory approved tokenized ETF’s. Another example is the success that KKR (</a:t>
            </a:r>
            <a:r>
              <a:rPr lang="en-CA" sz="1900">
                <a:solidFill>
                  <a:srgbClr val="333333"/>
                </a:solidFill>
                <a:latin typeface="Arial"/>
                <a:ea typeface="Arial"/>
                <a:cs typeface="Arial"/>
                <a:sym typeface="Arial"/>
              </a:rPr>
              <a:t>Kohlberg Kravis Roberts &amp; Co. L.P.</a:t>
            </a:r>
            <a:r>
              <a:rPr lang="en-CA" sz="1900">
                <a:solidFill>
                  <a:srgbClr val="454545"/>
                </a:solidFill>
                <a:latin typeface="Arial"/>
                <a:ea typeface="Arial"/>
                <a:cs typeface="Arial"/>
                <a:sym typeface="Arial"/>
              </a:rPr>
              <a:t>) have achieved, working with Securitize, to provide tokenized exposure to their KKR Health Care Strategic Growth Fund II).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For our part, on-chain investment management solutions for retail investors is our main focus. Spoiler alert: in the long evolution towards democratizing access to well-diversified portfolios for smaller retail investors, we went from Mutual Funds to Exchange Trade Funds and we now expect the next investment product will be on-chain diversified portfolios with retail investors having the ability to buy and sell entire portfolios in 1 on-chain transaction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The concept of buying and selling whole portfolios is not new. It was achieved on TradFi IT infrastructures back around 2000 when former SEC Chairman Steve Wallman started FolioFN. However, back then, cost per trade was a major constraint and as a result, the solution that was delivered was not cost effective for the smaller investors. Fast forward to today, when we can now achieve investment management solutions that are cost effective for investors of all sizes using Blockchain infrastructures.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There are a number of components to be integrated to create this solution. There are no companies, that we know of, that have a vertically integrated Blockchain investment management solution ready to go, with all components integrated into a single offering. We believe that the task of building all of the necessary infrastructure components to support an on-chain Investment Management solution is so big that developing such a solution will require a collaborative effort from multiple protocol/software/service providers. We believe that an on-chain, regulatory compliant Investment Management ecosystem can be built using a horizontal integration approach. This is where our systems integration experience becomes most valuable. That, combined with expertise in both TradFi and DeFi makes us your perfect partner and guide through your journey into the digital assets space.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I will have multiple short (ish) posts to discuss some of the aspects, challenges, constraints and trade-offs related to each individual component, as well as what some of the ideal features of a Blockchain Investment management solution might be.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These posts are for people in TradFi companies with an interest in building new, innovative Investment Management solutions using Blockchain &amp; DeFi technologies. I hope this helps towards visualizing what the future on-chain Investment Management solutions will look like, giving a glimpse on the type of roadmap you will  need to get there. There’s a lot at stake.  Given the disruptive nature of the underlying Blockchain/DeFi technologies, TradFi companies cannot sit by, idle, and expect to remain relevant through this unfolding technology and industry transformation.</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I’m presenting a high-level picture of what an Investment Management solution built using Blockchain/DeFi technology will look like.</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There will be multiple short posts to cover the main components of this type of solution, along with the key aspects to take into consideration for each one of those components.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Functional components for an on-chain Investment Management solution for retail investors include:</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a:t>
            </a:r>
            <a:endParaRPr sz="1900">
              <a:latin typeface="Calibri"/>
              <a:ea typeface="Calibri"/>
              <a:cs typeface="Calibri"/>
              <a:sym typeface="Calibri"/>
            </a:endParaRPr>
          </a:p>
          <a:p>
            <a:pPr marL="353358" lvl="0" indent="-353358" algn="l" rtl="0">
              <a:spcBef>
                <a:spcPts val="0"/>
              </a:spcBef>
              <a:spcAft>
                <a:spcPts val="0"/>
              </a:spcAft>
              <a:buClr>
                <a:srgbClr val="454545"/>
              </a:buClr>
              <a:buSzPts val="1900"/>
              <a:buFont typeface="Calibri"/>
              <a:buAutoNum type="arabicPeriod"/>
            </a:pPr>
            <a:r>
              <a:rPr lang="en-CA" sz="1900">
                <a:solidFill>
                  <a:srgbClr val="454545"/>
                </a:solidFill>
                <a:latin typeface="Arial"/>
                <a:ea typeface="Arial"/>
                <a:cs typeface="Arial"/>
                <a:sym typeface="Arial"/>
              </a:rPr>
              <a:t>Retail Investor on-boarding</a:t>
            </a:r>
            <a:endParaRPr sz="1900">
              <a:solidFill>
                <a:srgbClr val="454545"/>
              </a:solidFill>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Create new user/account</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Capture KYC/AML credentials and information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 Make KYC/AML credentials portable such</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that investors can re-use them for other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platforms and Apps</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e.g. providers: Solidus Labs, Elliptic, Trulioo</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a:t>
            </a:r>
            <a:endParaRPr sz="1900">
              <a:latin typeface="Calibri"/>
              <a:ea typeface="Calibri"/>
              <a:cs typeface="Calibri"/>
              <a:sym typeface="Calibri"/>
            </a:endParaRPr>
          </a:p>
          <a:p>
            <a:pPr marL="353358" lvl="0" indent="-353358" algn="l" rtl="0">
              <a:spcBef>
                <a:spcPts val="0"/>
              </a:spcBef>
              <a:spcAft>
                <a:spcPts val="0"/>
              </a:spcAft>
              <a:buClr>
                <a:srgbClr val="454545"/>
              </a:buClr>
              <a:buSzPts val="1900"/>
              <a:buFont typeface="Calibri"/>
              <a:buAutoNum type="arabicPeriod" startAt="2"/>
            </a:pPr>
            <a:r>
              <a:rPr lang="en-CA" sz="1900">
                <a:solidFill>
                  <a:srgbClr val="454545"/>
                </a:solidFill>
                <a:latin typeface="Arial"/>
                <a:ea typeface="Arial"/>
                <a:cs typeface="Arial"/>
                <a:sym typeface="Arial"/>
              </a:rPr>
              <a:t>Supply Tokenized stocks and bonds  </a:t>
            </a:r>
            <a:endParaRPr sz="1900">
              <a:solidFill>
                <a:srgbClr val="454545"/>
              </a:solidFill>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Leverage Broker-Dealers’ inventory of stocks and bonds</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Integrate Tokenization processes from new Technology providers e.g. Securrency, Securitize</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Integrate On-chain/Off-chain reconciliation process between Blockchain and Traditional Custodied assets at qualified custodians</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Consider 1 broker-dealer and 1 Custodian in initial solution to reduce development and deployment complexities (keep open mind on allowing multiple participants later on)</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a:t>
            </a:r>
            <a:endParaRPr sz="1900">
              <a:latin typeface="Calibri"/>
              <a:ea typeface="Calibri"/>
              <a:cs typeface="Calibri"/>
              <a:sym typeface="Calibri"/>
            </a:endParaRPr>
          </a:p>
          <a:p>
            <a:pPr marL="353358" lvl="0" indent="-353358" algn="l" rtl="0">
              <a:spcBef>
                <a:spcPts val="0"/>
              </a:spcBef>
              <a:spcAft>
                <a:spcPts val="0"/>
              </a:spcAft>
              <a:buClr>
                <a:srgbClr val="454545"/>
              </a:buClr>
              <a:buSzPts val="1900"/>
              <a:buFont typeface="Calibri"/>
              <a:buAutoNum type="arabicPeriod" startAt="3"/>
            </a:pPr>
            <a:r>
              <a:rPr lang="en-CA" sz="1900">
                <a:solidFill>
                  <a:srgbClr val="454545"/>
                </a:solidFill>
                <a:latin typeface="Arial"/>
                <a:ea typeface="Arial"/>
                <a:cs typeface="Arial"/>
                <a:sym typeface="Arial"/>
              </a:rPr>
              <a:t> Portfolio Model management facility</a:t>
            </a:r>
            <a:endParaRPr sz="1900">
              <a:solidFill>
                <a:srgbClr val="454545"/>
              </a:solidFill>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Allow qualified/certified Portfolio Managers to define Portfolio Models to be saved on-chain</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 Portfolio Models consist of a list of individual assets to be held, along with a percentage allocation for each asset, a time series for date when asset was included, date when asset was removed (allow inclusions and exclusions multiple times over the lifetime of the Portfolio Model), a time series for the percentage allocation for each asset where the percentage can change over the lifetime of the model portfolio</a:t>
            </a:r>
            <a:endParaRPr sz="1900">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a:t>
            </a:r>
            <a:endParaRPr sz="1900">
              <a:latin typeface="Calibri"/>
              <a:ea typeface="Calibri"/>
              <a:cs typeface="Calibri"/>
              <a:sym typeface="Calibri"/>
            </a:endParaRPr>
          </a:p>
          <a:p>
            <a:pPr marL="353358" lvl="0" indent="-353358" algn="l" rtl="0">
              <a:spcBef>
                <a:spcPts val="0"/>
              </a:spcBef>
              <a:spcAft>
                <a:spcPts val="0"/>
              </a:spcAft>
              <a:buClr>
                <a:srgbClr val="454545"/>
              </a:buClr>
              <a:buSzPts val="1900"/>
              <a:buFont typeface="Calibri"/>
              <a:buAutoNum type="arabicPeriod" startAt="4"/>
            </a:pPr>
            <a:r>
              <a:rPr lang="en-CA" sz="1900">
                <a:solidFill>
                  <a:srgbClr val="454545"/>
                </a:solidFill>
                <a:latin typeface="Arial"/>
                <a:ea typeface="Arial"/>
                <a:cs typeface="Arial"/>
                <a:sym typeface="Arial"/>
              </a:rPr>
              <a:t>Function allowing retail investors to buy or sell entire model portfolios or portions thereof</a:t>
            </a:r>
            <a:endParaRPr sz="1900">
              <a:solidFill>
                <a:srgbClr val="454545"/>
              </a:solidFill>
              <a:latin typeface="Calibri"/>
              <a:ea typeface="Calibri"/>
              <a:cs typeface="Calibri"/>
              <a:sym typeface="Calibri"/>
            </a:endParaRPr>
          </a:p>
          <a:p>
            <a:pPr marL="353358" lvl="0" indent="-353358" algn="l" rtl="0">
              <a:spcBef>
                <a:spcPts val="0"/>
              </a:spcBef>
              <a:spcAft>
                <a:spcPts val="0"/>
              </a:spcAft>
              <a:buClr>
                <a:srgbClr val="454545"/>
              </a:buClr>
              <a:buSzPts val="1900"/>
              <a:buFont typeface="Calibri"/>
              <a:buAutoNum type="arabicPeriod" startAt="4"/>
            </a:pPr>
            <a:r>
              <a:rPr lang="en-CA" sz="1900">
                <a:solidFill>
                  <a:srgbClr val="454545"/>
                </a:solidFill>
                <a:latin typeface="Arial"/>
                <a:ea typeface="Arial"/>
                <a:cs typeface="Arial"/>
                <a:sym typeface="Arial"/>
              </a:rPr>
              <a:t>A real-time Stocks and Bonds pricing function, plus real-time FX Rates data feed</a:t>
            </a:r>
            <a:endParaRPr sz="1900">
              <a:solidFill>
                <a:srgbClr val="454545"/>
              </a:solidFill>
              <a:latin typeface="Calibri"/>
              <a:ea typeface="Calibri"/>
              <a:cs typeface="Calibri"/>
              <a:sym typeface="Calibri"/>
            </a:endParaRPr>
          </a:p>
          <a:p>
            <a:pPr marL="353358" lvl="0" indent="-353358" algn="l" rtl="0">
              <a:spcBef>
                <a:spcPts val="0"/>
              </a:spcBef>
              <a:spcAft>
                <a:spcPts val="0"/>
              </a:spcAft>
              <a:buClr>
                <a:srgbClr val="454545"/>
              </a:buClr>
              <a:buSzPts val="1900"/>
              <a:buFont typeface="Calibri"/>
              <a:buAutoNum type="arabicPeriod" startAt="4"/>
            </a:pPr>
            <a:r>
              <a:rPr lang="en-CA" sz="1900">
                <a:solidFill>
                  <a:srgbClr val="454545"/>
                </a:solidFill>
                <a:latin typeface="Arial"/>
                <a:ea typeface="Arial"/>
                <a:cs typeface="Arial"/>
                <a:sym typeface="Arial"/>
              </a:rPr>
              <a:t>Function to calculate quantity of stocks and bonds to buy or sell based on target Buy/Sell Dollar amount or percentage of model portfolio requested to sell (use real-time price and fx rates data feed mentioned in #5)  **Follow existing TradFi Principal Trading rules with respect to pricing and also capture appropriate data for regulatory audit and reporting</a:t>
            </a:r>
            <a:endParaRPr sz="1900">
              <a:solidFill>
                <a:srgbClr val="454545"/>
              </a:solidFill>
              <a:latin typeface="Calibri"/>
              <a:ea typeface="Calibri"/>
              <a:cs typeface="Calibri"/>
              <a:sym typeface="Calibri"/>
            </a:endParaRPr>
          </a:p>
          <a:p>
            <a:pPr marL="353358" lvl="0" indent="-353358" algn="l" rtl="0">
              <a:spcBef>
                <a:spcPts val="0"/>
              </a:spcBef>
              <a:spcAft>
                <a:spcPts val="0"/>
              </a:spcAft>
              <a:buClr>
                <a:srgbClr val="454545"/>
              </a:buClr>
              <a:buSzPts val="1900"/>
              <a:buFont typeface="Calibri"/>
              <a:buAutoNum type="arabicPeriod" startAt="4"/>
            </a:pPr>
            <a:r>
              <a:rPr lang="en-CA" sz="1900">
                <a:solidFill>
                  <a:srgbClr val="454545"/>
                </a:solidFill>
                <a:latin typeface="Arial"/>
                <a:ea typeface="Arial"/>
                <a:cs typeface="Arial"/>
                <a:sym typeface="Arial"/>
              </a:rPr>
              <a:t>Execute all individual transactions needed to transfer ownership of quantity of tokenized stocks and bonds calculated in #6</a:t>
            </a:r>
            <a:endParaRPr sz="1900">
              <a:solidFill>
                <a:srgbClr val="454545"/>
              </a:solidFill>
              <a:latin typeface="Calibri"/>
              <a:ea typeface="Calibri"/>
              <a:cs typeface="Calibri"/>
              <a:sym typeface="Calibri"/>
            </a:endParaRPr>
          </a:p>
          <a:p>
            <a:pPr marL="353358" lvl="0" indent="-353358" algn="l" rtl="0">
              <a:spcBef>
                <a:spcPts val="0"/>
              </a:spcBef>
              <a:spcAft>
                <a:spcPts val="0"/>
              </a:spcAft>
              <a:buClr>
                <a:srgbClr val="454545"/>
              </a:buClr>
              <a:buSzPts val="1900"/>
              <a:buFont typeface="Calibri"/>
              <a:buAutoNum type="arabicPeriod" startAt="4"/>
            </a:pPr>
            <a:r>
              <a:rPr lang="en-CA" sz="1900">
                <a:solidFill>
                  <a:srgbClr val="454545"/>
                </a:solidFill>
                <a:latin typeface="Arial"/>
                <a:ea typeface="Arial"/>
                <a:cs typeface="Arial"/>
                <a:sym typeface="Arial"/>
              </a:rPr>
              <a:t>Send ownership change information/data from on-chain to off-chain so that the custodian holding and safekeeping that quantity of the real world assets that were tokenized can update their records  **Custodian makes changes to their TradFi stocks and bonds ownership records to stay in sync with Broker-Dealer’s on-chain inventory and retail investor’s on-chain holdings. This requires Custodian record keeping that supports fractional ownership quantities of stocks and bonds. </a:t>
            </a:r>
            <a:endParaRPr sz="1900">
              <a:solidFill>
                <a:srgbClr val="454545"/>
              </a:solidFill>
              <a:latin typeface="Calibri"/>
              <a:ea typeface="Calibri"/>
              <a:cs typeface="Calibri"/>
              <a:sym typeface="Calibri"/>
            </a:endParaRPr>
          </a:p>
          <a:p>
            <a:pPr marL="353358" lvl="0" indent="-353358" algn="l" rtl="0">
              <a:spcBef>
                <a:spcPts val="0"/>
              </a:spcBef>
              <a:spcAft>
                <a:spcPts val="0"/>
              </a:spcAft>
              <a:buClr>
                <a:srgbClr val="454545"/>
              </a:buClr>
              <a:buSzPts val="1900"/>
              <a:buFont typeface="Calibri"/>
              <a:buAutoNum type="arabicPeriod" startAt="4"/>
            </a:pPr>
            <a:r>
              <a:rPr lang="en-CA" sz="1900">
                <a:solidFill>
                  <a:srgbClr val="454545"/>
                </a:solidFill>
                <a:latin typeface="Arial"/>
                <a:ea typeface="Arial"/>
                <a:cs typeface="Arial"/>
                <a:sym typeface="Arial"/>
              </a:rPr>
              <a:t>Compliance &amp; Regulatory monitoring functions to monitor activity within the Investment Management ecosystem and highlight/alert/report any potentially suspicious activity e.g. if an investor suddenly brings in $100,000 onto the platform, when they were previously investing say $100 per month for long-term retirement investing purposes, and they had provided that their annual income was $20,000 per year</a:t>
            </a:r>
            <a:endParaRPr sz="1900">
              <a:solidFill>
                <a:srgbClr val="454545"/>
              </a:solidFill>
              <a:latin typeface="Calibri"/>
              <a:ea typeface="Calibri"/>
              <a:cs typeface="Calibri"/>
              <a:sym typeface="Calibri"/>
            </a:endParaRPr>
          </a:p>
          <a:p>
            <a:pPr marL="353358" lvl="0" indent="-353358" algn="l" rtl="0">
              <a:spcBef>
                <a:spcPts val="0"/>
              </a:spcBef>
              <a:spcAft>
                <a:spcPts val="0"/>
              </a:spcAft>
              <a:buClr>
                <a:srgbClr val="454545"/>
              </a:buClr>
              <a:buSzPts val="1900"/>
              <a:buFont typeface="Calibri"/>
              <a:buAutoNum type="arabicPeriod" startAt="4"/>
            </a:pPr>
            <a:r>
              <a:rPr lang="en-CA" sz="1900">
                <a:solidFill>
                  <a:srgbClr val="454545"/>
                </a:solidFill>
                <a:latin typeface="Arial"/>
                <a:ea typeface="Arial"/>
                <a:cs typeface="Arial"/>
                <a:sym typeface="Arial"/>
              </a:rPr>
              <a:t>Programs and/or Marketplaces where investors can use the assets they own to generate additional income or interest. This can be from Securities lending programs where the investor and the ecosystem provider share the fees generated from securities lending activity. Or from lending assets/“digital cash” to earn interest. Etc.</a:t>
            </a:r>
            <a:endParaRPr sz="1900">
              <a:solidFill>
                <a:srgbClr val="454545"/>
              </a:solidFill>
              <a:latin typeface="Calibri"/>
              <a:ea typeface="Calibri"/>
              <a:cs typeface="Calibri"/>
              <a:sym typeface="Calibri"/>
            </a:endParaRPr>
          </a:p>
          <a:p>
            <a:pPr marL="0" lvl="0" indent="0" algn="l" rtl="0">
              <a:spcBef>
                <a:spcPts val="0"/>
              </a:spcBef>
              <a:spcAft>
                <a:spcPts val="0"/>
              </a:spcAft>
              <a:buNone/>
            </a:pPr>
            <a:r>
              <a:rPr lang="en-CA" sz="1900">
                <a:solidFill>
                  <a:srgbClr val="454545"/>
                </a:solidFill>
                <a:latin typeface="Arial"/>
                <a:ea typeface="Arial"/>
                <a:cs typeface="Arial"/>
                <a:sym typeface="Arial"/>
              </a:rPr>
              <a:t> </a:t>
            </a:r>
            <a:endParaRPr sz="1900">
              <a:latin typeface="Calibri"/>
              <a:ea typeface="Calibri"/>
              <a:cs typeface="Calibri"/>
              <a:sym typeface="Calibri"/>
            </a:endParaRPr>
          </a:p>
          <a:p>
            <a:pPr marL="0" lvl="0" indent="0" algn="l" rtl="0">
              <a:spcBef>
                <a:spcPts val="0"/>
              </a:spcBef>
              <a:spcAft>
                <a:spcPts val="0"/>
              </a:spcAft>
              <a:buNone/>
            </a:pPr>
            <a:endParaRPr/>
          </a:p>
        </p:txBody>
      </p:sp>
      <p:sp>
        <p:nvSpPr>
          <p:cNvPr id="106" name="Google Shape;106;p4:notes"/>
          <p:cNvSpPr txBox="1">
            <a:spLocks noGrp="1"/>
          </p:cNvSpPr>
          <p:nvPr>
            <p:ph type="sldNum" idx="12"/>
          </p:nvPr>
        </p:nvSpPr>
        <p:spPr>
          <a:xfrm>
            <a:off x="4023092" y="8917422"/>
            <a:ext cx="3077739" cy="471053"/>
          </a:xfrm>
          <a:prstGeom prst="rect">
            <a:avLst/>
          </a:prstGeom>
          <a:noFill/>
          <a:ln>
            <a:noFill/>
          </a:ln>
        </p:spPr>
        <p:txBody>
          <a:bodyPr spcFirstLastPara="1" wrap="square" lIns="94225" tIns="47100" rIns="94225" bIns="47100" anchor="b" anchorCtr="0">
            <a:noAutofit/>
          </a:bodyPr>
          <a:lstStyle/>
          <a:p>
            <a:pPr marL="0" lvl="0" indent="0" algn="r" rtl="0">
              <a:spcBef>
                <a:spcPts val="0"/>
              </a:spcBef>
              <a:spcAft>
                <a:spcPts val="0"/>
              </a:spcAft>
              <a:buNone/>
            </a:pPr>
            <a:fld id="{00000000-1234-1234-1234-123412341234}" type="slidenum">
              <a:rPr lang="en-CA"/>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152" name="Google Shape;152;p6: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179" name="Google Shape;179;p7: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subTitle" idx="1"/>
          </p:nvPr>
        </p:nvSpPr>
        <p:spPr>
          <a:xfrm>
            <a:off x="1252151" y="1433385"/>
            <a:ext cx="9144000" cy="445461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90000"/>
              </a:lnSpc>
              <a:spcBef>
                <a:spcPts val="0"/>
              </a:spcBef>
              <a:spcAft>
                <a:spcPts val="0"/>
              </a:spcAft>
              <a:buClr>
                <a:schemeClr val="dk1"/>
              </a:buClr>
              <a:buSzPct val="100000"/>
              <a:buNone/>
            </a:pPr>
            <a:r>
              <a:rPr lang="en-CA" sz="4000"/>
              <a:t>Onchain Investing</a:t>
            </a:r>
            <a:endParaRPr/>
          </a:p>
          <a:p>
            <a:pPr marL="0" lvl="0" indent="0" algn="ctr" rtl="0">
              <a:lnSpc>
                <a:spcPct val="90000"/>
              </a:lnSpc>
              <a:spcBef>
                <a:spcPts val="1000"/>
              </a:spcBef>
              <a:spcAft>
                <a:spcPts val="0"/>
              </a:spcAft>
              <a:buClr>
                <a:schemeClr val="dk1"/>
              </a:buClr>
              <a:buSzPct val="100000"/>
              <a:buNone/>
            </a:pPr>
            <a:endParaRPr sz="4000"/>
          </a:p>
          <a:p>
            <a:pPr marL="0" lvl="0" indent="0" algn="ctr" rtl="0">
              <a:lnSpc>
                <a:spcPct val="90000"/>
              </a:lnSpc>
              <a:spcBef>
                <a:spcPts val="1000"/>
              </a:spcBef>
              <a:spcAft>
                <a:spcPts val="0"/>
              </a:spcAft>
              <a:buClr>
                <a:schemeClr val="dk1"/>
              </a:buClr>
              <a:buSzPct val="100000"/>
              <a:buNone/>
            </a:pPr>
            <a:r>
              <a:rPr lang="en-CA" sz="4000"/>
              <a:t>Blockchain Based Investment Management Solution</a:t>
            </a:r>
            <a:endParaRPr/>
          </a:p>
          <a:p>
            <a:pPr marL="0" lvl="0" indent="0" algn="ctr" rtl="0">
              <a:lnSpc>
                <a:spcPct val="90000"/>
              </a:lnSpc>
              <a:spcBef>
                <a:spcPts val="1000"/>
              </a:spcBef>
              <a:spcAft>
                <a:spcPts val="0"/>
              </a:spcAft>
              <a:buClr>
                <a:schemeClr val="dk1"/>
              </a:buClr>
              <a:buSzPct val="100000"/>
              <a:buNone/>
            </a:pPr>
            <a:endParaRPr sz="4000"/>
          </a:p>
          <a:p>
            <a:pPr marL="0" lvl="0" indent="0" algn="ctr" rtl="0">
              <a:lnSpc>
                <a:spcPct val="90000"/>
              </a:lnSpc>
              <a:spcBef>
                <a:spcPts val="1000"/>
              </a:spcBef>
              <a:spcAft>
                <a:spcPts val="0"/>
              </a:spcAft>
              <a:buClr>
                <a:schemeClr val="dk1"/>
              </a:buClr>
              <a:buSzPct val="100000"/>
              <a:buNone/>
            </a:pPr>
            <a:r>
              <a:rPr lang="en-CA" sz="4000"/>
              <a:t>Design Vision</a:t>
            </a:r>
            <a:endParaRPr/>
          </a:p>
          <a:p>
            <a:pPr marL="0" lvl="0" indent="0" algn="ctr" rtl="0">
              <a:lnSpc>
                <a:spcPct val="90000"/>
              </a:lnSpc>
              <a:spcBef>
                <a:spcPts val="1000"/>
              </a:spcBef>
              <a:spcAft>
                <a:spcPts val="0"/>
              </a:spcAft>
              <a:buClr>
                <a:schemeClr val="dk1"/>
              </a:buClr>
              <a:buSzPct val="100000"/>
              <a:buNone/>
            </a:pPr>
            <a:endParaRPr sz="4000"/>
          </a:p>
          <a:p>
            <a:pPr marL="914400" lvl="2" indent="0" algn="l" rtl="0">
              <a:lnSpc>
                <a:spcPct val="90000"/>
              </a:lnSpc>
              <a:spcBef>
                <a:spcPts val="500"/>
              </a:spcBef>
              <a:spcAft>
                <a:spcPts val="0"/>
              </a:spcAft>
              <a:buClr>
                <a:schemeClr val="dk1"/>
              </a:buClr>
              <a:buSzPct val="100000"/>
              <a:buNone/>
            </a:pPr>
            <a:r>
              <a:rPr lang="en-CA" sz="1600"/>
              <a:t>May 23, 2024</a:t>
            </a:r>
            <a:endParaRPr/>
          </a:p>
          <a:p>
            <a:pPr marL="914400" lvl="2" indent="0" algn="l" rtl="0">
              <a:lnSpc>
                <a:spcPct val="90000"/>
              </a:lnSpc>
              <a:spcBef>
                <a:spcPts val="500"/>
              </a:spcBef>
              <a:spcAft>
                <a:spcPts val="0"/>
              </a:spcAft>
              <a:buClr>
                <a:schemeClr val="dk1"/>
              </a:buClr>
              <a:buSzPct val="100000"/>
              <a:buNone/>
            </a:pPr>
            <a:endParaRPr sz="1600"/>
          </a:p>
        </p:txBody>
      </p:sp>
      <p:sp>
        <p:nvSpPr>
          <p:cNvPr id="89" name="Google Shape;89;p13"/>
          <p:cNvSpPr txBox="1">
            <a:spLocks noGrp="1"/>
          </p:cNvSpPr>
          <p:nvPr>
            <p:ph type="ftr" idx="11"/>
          </p:nvPr>
        </p:nvSpPr>
        <p:spPr>
          <a:xfrm>
            <a:off x="3760967" y="6443811"/>
            <a:ext cx="477078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Copyright © 2024 All Rights Reserved, Onchain Investing Project Team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p:nvPr/>
        </p:nvSpPr>
        <p:spPr>
          <a:xfrm>
            <a:off x="301336" y="1374036"/>
            <a:ext cx="11669100" cy="504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400" b="0" i="0" u="none" strike="noStrike" cap="none" dirty="0">
                <a:solidFill>
                  <a:schemeClr val="tx1"/>
                </a:solidFill>
                <a:latin typeface="Helvetica Neue"/>
                <a:ea typeface="Helvetica Neue"/>
                <a:cs typeface="Helvetica Neue"/>
                <a:sym typeface="Helvetica Neue"/>
              </a:rPr>
              <a:t>What people will see in </a:t>
            </a:r>
            <a:r>
              <a:rPr lang="en-CA" dirty="0">
                <a:solidFill>
                  <a:schemeClr val="tx1"/>
                </a:solidFill>
                <a:latin typeface="Helvetica Neue"/>
                <a:ea typeface="Helvetica Neue"/>
                <a:cs typeface="Helvetica Neue"/>
                <a:sym typeface="Helvetica Neue"/>
              </a:rPr>
              <a:t>our</a:t>
            </a:r>
            <a:r>
              <a:rPr lang="en-CA" sz="1400" b="0" i="0" u="none" strike="noStrike" cap="none" dirty="0">
                <a:solidFill>
                  <a:schemeClr val="tx1"/>
                </a:solidFill>
                <a:latin typeface="Helvetica Neue"/>
                <a:ea typeface="Helvetica Neue"/>
                <a:cs typeface="Helvetica Neue"/>
                <a:sym typeface="Helvetica Neue"/>
              </a:rPr>
              <a:t> project demo is only the base layer of the end-to-end workflow that we’re building.</a:t>
            </a:r>
            <a:endParaRPr sz="1400" b="0" i="0" u="none" strike="noStrike" cap="none" dirty="0">
              <a:solidFill>
                <a:schemeClr val="tx1"/>
              </a:solidFill>
              <a:highlight>
                <a:srgbClr val="FFFFFF"/>
              </a:highlight>
              <a:latin typeface="Helvetica Neue"/>
              <a:ea typeface="Helvetica Neue"/>
              <a:cs typeface="Helvetica Neue"/>
              <a:sym typeface="Helvetica Neue"/>
            </a:endParaRPr>
          </a:p>
          <a:p>
            <a:pPr marL="0" marR="0" lvl="0" indent="0" algn="l" rtl="0">
              <a:spcBef>
                <a:spcPts val="0"/>
              </a:spcBef>
              <a:spcAft>
                <a:spcPts val="0"/>
              </a:spcAft>
              <a:buNone/>
            </a:pPr>
            <a:endParaRPr sz="1400" b="0" i="0" u="none" strike="noStrike" cap="none" dirty="0">
              <a:solidFill>
                <a:schemeClr val="tx1"/>
              </a:solidFill>
              <a:highlight>
                <a:srgbClr val="FFFFFF"/>
              </a:highlight>
              <a:latin typeface="Helvetica Neue"/>
              <a:ea typeface="Helvetica Neue"/>
              <a:cs typeface="Helvetica Neue"/>
              <a:sym typeface="Helvetica Neue"/>
            </a:endParaRPr>
          </a:p>
          <a:p>
            <a:pPr marL="0" marR="0" lvl="0" indent="0" algn="l" rtl="0">
              <a:spcBef>
                <a:spcPts val="0"/>
              </a:spcBef>
              <a:spcAft>
                <a:spcPts val="0"/>
              </a:spcAft>
              <a:buNone/>
            </a:pPr>
            <a:r>
              <a:rPr lang="en-CA" sz="1400" b="0" i="0" u="none" strike="noStrike" cap="none" dirty="0">
                <a:solidFill>
                  <a:schemeClr val="tx1"/>
                </a:solidFill>
                <a:highlight>
                  <a:srgbClr val="FFFFFF"/>
                </a:highlight>
                <a:latin typeface="Helvetica Neue"/>
                <a:ea typeface="Helvetica Neue"/>
                <a:cs typeface="Helvetica Neue"/>
                <a:sym typeface="Helvetica Neue"/>
              </a:rPr>
              <a:t>We’re developing an investing platform that allows small investors to own diversified portfolios without needing mutual funds or ETFs. Our goal is to enable small investors to hold individual assets in diversified portfolios just like the portfolios of high-net-worth investors.  We want to help make this type of investing more accessible.</a:t>
            </a:r>
            <a:endParaRPr dirty="0">
              <a:solidFill>
                <a:schemeClr val="tx1"/>
              </a:solidFill>
            </a:endParaRPr>
          </a:p>
          <a:p>
            <a:pPr marL="0" marR="0" lvl="0" indent="0" algn="l" rtl="0">
              <a:spcBef>
                <a:spcPts val="0"/>
              </a:spcBef>
              <a:spcAft>
                <a:spcPts val="0"/>
              </a:spcAft>
              <a:buNone/>
            </a:pPr>
            <a:endParaRPr sz="1400" b="0" i="0" u="none" strike="noStrike" cap="none" dirty="0">
              <a:solidFill>
                <a:schemeClr val="tx1"/>
              </a:solidFill>
              <a:highlight>
                <a:srgbClr val="FFFFFF"/>
              </a:highlight>
              <a:latin typeface="Helvetica Neue"/>
              <a:ea typeface="Helvetica Neue"/>
              <a:cs typeface="Helvetica Neue"/>
              <a:sym typeface="Helvetica Neue"/>
            </a:endParaRPr>
          </a:p>
          <a:p>
            <a:pPr marL="0" marR="0" lvl="0" indent="0" algn="l" rtl="0">
              <a:spcBef>
                <a:spcPts val="0"/>
              </a:spcBef>
              <a:spcAft>
                <a:spcPts val="0"/>
              </a:spcAft>
              <a:buNone/>
            </a:pPr>
            <a:r>
              <a:rPr lang="en-CA" sz="1400" b="0" i="0" u="none" strike="noStrike" cap="none" dirty="0">
                <a:solidFill>
                  <a:schemeClr val="tx1"/>
                </a:solidFill>
                <a:highlight>
                  <a:srgbClr val="FFFFFF"/>
                </a:highlight>
                <a:latin typeface="Helvetica Neue"/>
                <a:ea typeface="Helvetica Neue"/>
                <a:cs typeface="Helvetica Neue"/>
                <a:sym typeface="Helvetica Neue"/>
              </a:rPr>
              <a:t>For us, blockchain technology and the public blockchain ethos are important aspects that we want to include in our innovative platform. We want to:</a:t>
            </a:r>
            <a:endParaRPr dirty="0">
              <a:solidFill>
                <a:schemeClr val="tx1"/>
              </a:solidFill>
            </a:endParaRPr>
          </a:p>
          <a:p>
            <a:pPr marL="457200" marR="0" lvl="1" indent="-88900" algn="l" rtl="0">
              <a:spcBef>
                <a:spcPts val="0"/>
              </a:spcBef>
              <a:spcAft>
                <a:spcPts val="0"/>
              </a:spcAft>
              <a:buClr>
                <a:srgbClr val="0D0D0D"/>
              </a:buClr>
              <a:buSzPts val="1400"/>
              <a:buFont typeface="Arial"/>
              <a:buChar char="•"/>
            </a:pPr>
            <a:r>
              <a:rPr lang="en-CA" sz="1400" b="0" i="0" u="none" strike="noStrike" cap="none" dirty="0">
                <a:solidFill>
                  <a:schemeClr val="tx1"/>
                </a:solidFill>
                <a:highlight>
                  <a:srgbClr val="FFFFFF"/>
                </a:highlight>
                <a:latin typeface="Helvetica Neue"/>
                <a:ea typeface="Helvetica Neue"/>
                <a:cs typeface="Helvetica Neue"/>
                <a:sym typeface="Helvetica Neue"/>
              </a:rPr>
              <a:t> Put assets into the hands of small investors who have been excluded by </a:t>
            </a:r>
            <a:r>
              <a:rPr lang="en-CA" sz="1400" b="0" i="0" u="none" strike="noStrike" cap="none" dirty="0" err="1">
                <a:solidFill>
                  <a:schemeClr val="tx1"/>
                </a:solidFill>
                <a:highlight>
                  <a:srgbClr val="FFFFFF"/>
                </a:highlight>
                <a:latin typeface="Helvetica Neue"/>
                <a:ea typeface="Helvetica Neue"/>
                <a:cs typeface="Helvetica Neue"/>
                <a:sym typeface="Helvetica Neue"/>
              </a:rPr>
              <a:t>TradFi</a:t>
            </a:r>
            <a:r>
              <a:rPr lang="en-CA" sz="1400" b="0" i="0" u="none" strike="noStrike" cap="none" dirty="0">
                <a:solidFill>
                  <a:schemeClr val="tx1"/>
                </a:solidFill>
                <a:highlight>
                  <a:srgbClr val="FFFFFF"/>
                </a:highlight>
                <a:latin typeface="Helvetica Neue"/>
                <a:ea typeface="Helvetica Neue"/>
                <a:cs typeface="Helvetica Neue"/>
                <a:sym typeface="Helvetica Neue"/>
              </a:rPr>
              <a:t>,</a:t>
            </a:r>
            <a:endParaRPr dirty="0">
              <a:solidFill>
                <a:schemeClr val="tx1"/>
              </a:solidFill>
            </a:endParaRPr>
          </a:p>
          <a:p>
            <a:pPr marL="457200" marR="0" lvl="1" indent="-88900" algn="l" rtl="0">
              <a:spcBef>
                <a:spcPts val="0"/>
              </a:spcBef>
              <a:spcAft>
                <a:spcPts val="0"/>
              </a:spcAft>
              <a:buClr>
                <a:srgbClr val="0D0D0D"/>
              </a:buClr>
              <a:buSzPts val="1400"/>
              <a:buFont typeface="Arial"/>
              <a:buChar char="•"/>
            </a:pPr>
            <a:r>
              <a:rPr lang="en-CA" sz="1400" b="0" i="0" u="none" strike="noStrike" cap="none" dirty="0">
                <a:solidFill>
                  <a:schemeClr val="tx1"/>
                </a:solidFill>
                <a:highlight>
                  <a:srgbClr val="FFFFFF"/>
                </a:highlight>
                <a:latin typeface="Helvetica Neue"/>
                <a:ea typeface="Helvetica Neue"/>
                <a:cs typeface="Helvetica Neue"/>
                <a:sym typeface="Helvetica Neue"/>
              </a:rPr>
              <a:t> Allow true asset ownership, supporting self-custody and providing easy access to asset lending and borrowing protocols for all,</a:t>
            </a:r>
            <a:endParaRPr dirty="0">
              <a:solidFill>
                <a:schemeClr val="tx1"/>
              </a:solidFill>
            </a:endParaRPr>
          </a:p>
          <a:p>
            <a:pPr marL="457200" marR="0" lvl="1" indent="-88900" algn="l" rtl="0">
              <a:spcBef>
                <a:spcPts val="0"/>
              </a:spcBef>
              <a:spcAft>
                <a:spcPts val="0"/>
              </a:spcAft>
              <a:buClr>
                <a:srgbClr val="0D0D0D"/>
              </a:buClr>
              <a:buSzPts val="1400"/>
              <a:buFont typeface="Arial"/>
              <a:buChar char="•"/>
            </a:pPr>
            <a:r>
              <a:rPr lang="en-CA" sz="1400" b="0" i="0" u="none" strike="noStrike" cap="none" dirty="0">
                <a:solidFill>
                  <a:schemeClr val="tx1"/>
                </a:solidFill>
                <a:highlight>
                  <a:srgbClr val="FFFFFF"/>
                </a:highlight>
                <a:latin typeface="Helvetica Neue"/>
                <a:ea typeface="Helvetica Neue"/>
                <a:cs typeface="Helvetica Neue"/>
                <a:sym typeface="Helvetica Neue"/>
              </a:rPr>
              <a:t> And enable investors to own and control their financial data, offering them freedom to choose their preferred portfolio monitoring apps.</a:t>
            </a:r>
            <a:endParaRPr dirty="0">
              <a:solidFill>
                <a:schemeClr val="tx1"/>
              </a:solidFill>
            </a:endParaRPr>
          </a:p>
          <a:p>
            <a:pPr marL="0" marR="0" lvl="0" indent="0" algn="l" rtl="0">
              <a:spcBef>
                <a:spcPts val="0"/>
              </a:spcBef>
              <a:spcAft>
                <a:spcPts val="0"/>
              </a:spcAft>
              <a:buNone/>
            </a:pPr>
            <a:endParaRPr sz="1400" b="0" i="0" u="none" strike="noStrike" cap="none" dirty="0">
              <a:solidFill>
                <a:schemeClr val="tx1"/>
              </a:solidFill>
              <a:highlight>
                <a:srgbClr val="FFFFFF"/>
              </a:highlight>
              <a:latin typeface="Helvetica Neue"/>
              <a:ea typeface="Helvetica Neue"/>
              <a:cs typeface="Helvetica Neue"/>
              <a:sym typeface="Helvetica Neue"/>
            </a:endParaRPr>
          </a:p>
          <a:p>
            <a:pPr marL="0" marR="0" lvl="0" indent="0" algn="l" rtl="0">
              <a:spcBef>
                <a:spcPts val="0"/>
              </a:spcBef>
              <a:spcAft>
                <a:spcPts val="0"/>
              </a:spcAft>
              <a:buNone/>
            </a:pPr>
            <a:r>
              <a:rPr lang="en-CA" sz="1400" b="0" i="0" u="none" strike="noStrike" cap="none" dirty="0">
                <a:solidFill>
                  <a:schemeClr val="tx1"/>
                </a:solidFill>
                <a:highlight>
                  <a:srgbClr val="FFFFFF"/>
                </a:highlight>
                <a:latin typeface="Helvetica Neue"/>
                <a:ea typeface="Helvetica Neue"/>
                <a:cs typeface="Helvetica Neue"/>
                <a:sym typeface="Helvetica Neue"/>
              </a:rPr>
              <a:t>We’ve designed a portfolio monitoring application that we believe investors will love, but we also support the concept of having an open architecture where investors can easily switch to other apps if they prefer.</a:t>
            </a:r>
            <a:endParaRPr dirty="0">
              <a:solidFill>
                <a:schemeClr val="tx1"/>
              </a:solidFill>
            </a:endParaRPr>
          </a:p>
          <a:p>
            <a:pPr marL="0" marR="0" lvl="0" indent="0" algn="l" rtl="0">
              <a:spcBef>
                <a:spcPts val="0"/>
              </a:spcBef>
              <a:spcAft>
                <a:spcPts val="0"/>
              </a:spcAft>
              <a:buNone/>
            </a:pPr>
            <a:endParaRPr sz="1400" b="0" i="0" u="none" strike="noStrike" cap="none" dirty="0">
              <a:solidFill>
                <a:schemeClr val="tx1"/>
              </a:solidFill>
              <a:highlight>
                <a:srgbClr val="FFFFFF"/>
              </a:highlight>
              <a:latin typeface="Helvetica Neue"/>
              <a:ea typeface="Helvetica Neue"/>
              <a:cs typeface="Helvetica Neue"/>
              <a:sym typeface="Helvetica Neue"/>
            </a:endParaRPr>
          </a:p>
          <a:p>
            <a:pPr marL="0" marR="0" lvl="0" indent="0" algn="l" rtl="0">
              <a:spcBef>
                <a:spcPts val="0"/>
              </a:spcBef>
              <a:spcAft>
                <a:spcPts val="0"/>
              </a:spcAft>
              <a:buNone/>
            </a:pPr>
            <a:endParaRPr sz="1400" b="0" i="0" u="none" strike="noStrike" cap="none" dirty="0">
              <a:solidFill>
                <a:schemeClr val="tx1"/>
              </a:solidFill>
              <a:highlight>
                <a:srgbClr val="FFFFFF"/>
              </a:highlight>
              <a:latin typeface="Helvetica Neue"/>
              <a:ea typeface="Helvetica Neue"/>
              <a:cs typeface="Helvetica Neue"/>
              <a:sym typeface="Helvetica Neue"/>
            </a:endParaRPr>
          </a:p>
          <a:p>
            <a:pPr marL="0" marR="0" lvl="0" indent="0" algn="l" rtl="0">
              <a:spcBef>
                <a:spcPts val="0"/>
              </a:spcBef>
              <a:spcAft>
                <a:spcPts val="0"/>
              </a:spcAft>
              <a:buNone/>
            </a:pPr>
            <a:r>
              <a:rPr lang="en-CA" dirty="0">
                <a:solidFill>
                  <a:schemeClr val="tx1"/>
                </a:solidFill>
                <a:highlight>
                  <a:srgbClr val="FFFFFF"/>
                </a:highlight>
                <a:latin typeface="Helvetica Neue"/>
                <a:ea typeface="Helvetica Neue"/>
                <a:cs typeface="Helvetica Neue"/>
                <a:sym typeface="Helvetica Neue"/>
              </a:rPr>
              <a:t>This presentation document</a:t>
            </a:r>
            <a:r>
              <a:rPr lang="en-CA" sz="1400" b="0" i="0" u="none" strike="noStrike" cap="none" dirty="0">
                <a:solidFill>
                  <a:schemeClr val="tx1"/>
                </a:solidFill>
                <a:highlight>
                  <a:srgbClr val="FFFFFF"/>
                </a:highlight>
                <a:latin typeface="Helvetica Neue"/>
                <a:ea typeface="Helvetica Neue"/>
                <a:cs typeface="Helvetica Neue"/>
                <a:sym typeface="Helvetica Neue"/>
              </a:rPr>
              <a:t> shows what we aim to achieve</a:t>
            </a:r>
            <a:r>
              <a:rPr lang="en-CA" dirty="0">
                <a:solidFill>
                  <a:schemeClr val="tx1"/>
                </a:solidFill>
                <a:highlight>
                  <a:srgbClr val="FFFFFF"/>
                </a:highlight>
                <a:latin typeface="Helvetica Neue"/>
                <a:ea typeface="Helvetica Neue"/>
                <a:cs typeface="Helvetica Neue"/>
                <a:sym typeface="Helvetica Neue"/>
              </a:rPr>
              <a:t>.  In slide #4</a:t>
            </a:r>
            <a:r>
              <a:rPr lang="en-CA" sz="1400" b="0" i="0" u="none" strike="noStrike" cap="none" dirty="0">
                <a:solidFill>
                  <a:schemeClr val="tx1"/>
                </a:solidFill>
                <a:highlight>
                  <a:srgbClr val="FFFFFF"/>
                </a:highlight>
                <a:latin typeface="Helvetica Neue"/>
                <a:ea typeface="Helvetica Neue"/>
                <a:cs typeface="Helvetica Neue"/>
                <a:sym typeface="Helvetica Neue"/>
              </a:rPr>
              <a:t>, we show a picture </a:t>
            </a:r>
            <a:r>
              <a:rPr lang="en-CA" dirty="0">
                <a:solidFill>
                  <a:schemeClr val="tx1"/>
                </a:solidFill>
                <a:highlight>
                  <a:srgbClr val="FFFFFF"/>
                </a:highlight>
                <a:latin typeface="Helvetica Neue"/>
                <a:ea typeface="Helvetica Neue"/>
                <a:cs typeface="Helvetica Neue"/>
                <a:sym typeface="Helvetica Neue"/>
              </a:rPr>
              <a:t>of</a:t>
            </a:r>
            <a:r>
              <a:rPr lang="en-CA" sz="1400" b="0" i="0" u="none" strike="noStrike" cap="none" dirty="0">
                <a:solidFill>
                  <a:schemeClr val="tx1"/>
                </a:solidFill>
                <a:highlight>
                  <a:srgbClr val="FFFFFF"/>
                </a:highlight>
                <a:latin typeface="Helvetica Neue"/>
                <a:ea typeface="Helvetica Neue"/>
                <a:cs typeface="Helvetica Neue"/>
                <a:sym typeface="Helvetica Neue"/>
              </a:rPr>
              <a:t> the building blocks we need for our platform. The parts highlighted in green are the ones that we focused on for our Hackathon project.</a:t>
            </a:r>
            <a:endParaRPr dirty="0">
              <a:solidFill>
                <a:schemeClr val="tx1"/>
              </a:solidFill>
            </a:endParaRPr>
          </a:p>
          <a:p>
            <a:pPr marL="0" marR="0" lvl="0" indent="0" algn="l" rtl="0">
              <a:spcBef>
                <a:spcPts val="0"/>
              </a:spcBef>
              <a:spcAft>
                <a:spcPts val="0"/>
              </a:spcAft>
              <a:buNone/>
            </a:pPr>
            <a:endParaRPr sz="1400" b="0" i="0" u="none" strike="noStrike" cap="none" dirty="0">
              <a:solidFill>
                <a:schemeClr val="tx1"/>
              </a:solidFill>
              <a:highlight>
                <a:srgbClr val="FFFFFF"/>
              </a:highlight>
              <a:latin typeface="Helvetica Neue"/>
              <a:ea typeface="Helvetica Neue"/>
              <a:cs typeface="Helvetica Neue"/>
              <a:sym typeface="Helvetica Neue"/>
            </a:endParaRPr>
          </a:p>
          <a:p>
            <a:pPr marL="0" marR="0" lvl="0" indent="0" algn="l" rtl="0">
              <a:spcBef>
                <a:spcPts val="0"/>
              </a:spcBef>
              <a:spcAft>
                <a:spcPts val="0"/>
              </a:spcAft>
              <a:buNone/>
            </a:pPr>
            <a:r>
              <a:rPr lang="en-CA" dirty="0">
                <a:solidFill>
                  <a:schemeClr val="tx1"/>
                </a:solidFill>
                <a:highlight>
                  <a:srgbClr val="FFFFFF"/>
                </a:highlight>
                <a:latin typeface="Helvetica Neue"/>
                <a:ea typeface="Helvetica Neue"/>
                <a:cs typeface="Helvetica Neue"/>
                <a:sym typeface="Helvetica Neue"/>
              </a:rPr>
              <a:t>F</a:t>
            </a:r>
            <a:r>
              <a:rPr lang="en-CA" sz="1400" b="0" i="0" u="none" strike="noStrike" cap="none" dirty="0">
                <a:solidFill>
                  <a:schemeClr val="tx1"/>
                </a:solidFill>
                <a:highlight>
                  <a:srgbClr val="FFFFFF"/>
                </a:highlight>
                <a:latin typeface="Helvetica Neue"/>
                <a:ea typeface="Helvetica Neue"/>
                <a:cs typeface="Helvetica Neue"/>
                <a:sym typeface="Helvetica Neue"/>
              </a:rPr>
              <a:t>or the business model we’re envisioning, two of the most critical components in our tech stack are:  </a:t>
            </a:r>
            <a:r>
              <a:rPr lang="en-CA" sz="1400" b="0" i="0" u="none" strike="noStrike" cap="none" dirty="0" err="1">
                <a:solidFill>
                  <a:schemeClr val="tx1"/>
                </a:solidFill>
                <a:highlight>
                  <a:srgbClr val="FFFFFF"/>
                </a:highlight>
                <a:latin typeface="Helvetica Neue"/>
                <a:ea typeface="Helvetica Neue"/>
                <a:cs typeface="Helvetica Neue"/>
                <a:sym typeface="Helvetica Neue"/>
              </a:rPr>
              <a:t>Arbitrum</a:t>
            </a:r>
            <a:r>
              <a:rPr lang="en-CA" sz="1400" b="0" i="0" u="none" strike="noStrike" cap="none" dirty="0">
                <a:solidFill>
                  <a:schemeClr val="tx1"/>
                </a:solidFill>
                <a:highlight>
                  <a:srgbClr val="FFFFFF"/>
                </a:highlight>
                <a:latin typeface="Helvetica Neue"/>
                <a:ea typeface="Helvetica Neue"/>
                <a:cs typeface="Helvetica Neue"/>
                <a:sym typeface="Helvetica Neue"/>
              </a:rPr>
              <a:t> L2 chain because we need the lowest possible costs for our users’ </a:t>
            </a:r>
            <a:r>
              <a:rPr lang="en-CA" sz="1400" b="0" i="0" u="none" strike="noStrike" cap="none" dirty="0" err="1">
                <a:solidFill>
                  <a:schemeClr val="tx1"/>
                </a:solidFill>
                <a:highlight>
                  <a:srgbClr val="FFFFFF"/>
                </a:highlight>
                <a:latin typeface="Helvetica Neue"/>
                <a:ea typeface="Helvetica Neue"/>
                <a:cs typeface="Helvetica Neue"/>
                <a:sym typeface="Helvetica Neue"/>
              </a:rPr>
              <a:t>onchain</a:t>
            </a:r>
            <a:r>
              <a:rPr lang="en-CA" sz="1400" b="0" i="0" u="none" strike="noStrike" cap="none" dirty="0">
                <a:solidFill>
                  <a:schemeClr val="tx1"/>
                </a:solidFill>
                <a:highlight>
                  <a:srgbClr val="FFFFFF"/>
                </a:highlight>
                <a:latin typeface="Helvetica Neue"/>
                <a:ea typeface="Helvetica Neue"/>
                <a:cs typeface="Helvetica Neue"/>
                <a:sym typeface="Helvetica Neue"/>
              </a:rPr>
              <a:t> transactions, and </a:t>
            </a:r>
            <a:r>
              <a:rPr lang="en-CA" sz="1400" b="0" i="0" u="none" strike="noStrike" cap="none" dirty="0" err="1">
                <a:solidFill>
                  <a:schemeClr val="tx1"/>
                </a:solidFill>
                <a:highlight>
                  <a:srgbClr val="FFFFFF"/>
                </a:highlight>
                <a:latin typeface="Helvetica Neue"/>
                <a:ea typeface="Helvetica Neue"/>
                <a:cs typeface="Helvetica Neue"/>
                <a:sym typeface="Helvetica Neue"/>
              </a:rPr>
              <a:t>Chainlink</a:t>
            </a:r>
            <a:r>
              <a:rPr lang="en-CA" sz="1400" b="0" i="0" u="none" strike="noStrike" cap="none" dirty="0">
                <a:solidFill>
                  <a:schemeClr val="tx1"/>
                </a:solidFill>
                <a:highlight>
                  <a:srgbClr val="FFFFFF"/>
                </a:highlight>
                <a:latin typeface="Helvetica Neue"/>
                <a:ea typeface="Helvetica Neue"/>
                <a:cs typeface="Helvetica Neue"/>
                <a:sym typeface="Helvetica Neue"/>
              </a:rPr>
              <a:t> Data Streams because having access to current prices as and when needed is key for us.</a:t>
            </a:r>
            <a:endParaRPr sz="1400" b="0" i="0" u="none" strike="noStrike" cap="none" dirty="0">
              <a:solidFill>
                <a:schemeClr val="tx1"/>
              </a:solidFill>
              <a:highlight>
                <a:srgbClr val="FFFFFF"/>
              </a:highlight>
              <a:latin typeface="Helvetica Neue"/>
              <a:ea typeface="Helvetica Neue"/>
              <a:cs typeface="Helvetica Neue"/>
              <a:sym typeface="Helvetica Neue"/>
            </a:endParaRPr>
          </a:p>
          <a:p>
            <a:pPr marL="0" marR="0" lvl="0" indent="0" algn="l" rtl="0">
              <a:spcBef>
                <a:spcPts val="0"/>
              </a:spcBef>
              <a:spcAft>
                <a:spcPts val="0"/>
              </a:spcAft>
              <a:buNone/>
            </a:pPr>
            <a:endParaRPr sz="1400" b="0" i="0" u="none" strike="noStrike" cap="none" dirty="0">
              <a:solidFill>
                <a:schemeClr val="dk1"/>
              </a:solidFill>
              <a:latin typeface="Calibri"/>
              <a:ea typeface="Calibri"/>
              <a:cs typeface="Calibri"/>
              <a:sym typeface="Calibri"/>
            </a:endParaRPr>
          </a:p>
        </p:txBody>
      </p:sp>
      <p:sp>
        <p:nvSpPr>
          <p:cNvPr id="95" name="Google Shape;95;p14"/>
          <p:cNvSpPr txBox="1"/>
          <p:nvPr/>
        </p:nvSpPr>
        <p:spPr>
          <a:xfrm flipH="1">
            <a:off x="2333782" y="473575"/>
            <a:ext cx="7009131"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3200" b="0" i="0" u="none" strike="noStrike" cap="none">
                <a:solidFill>
                  <a:schemeClr val="dk1"/>
                </a:solidFill>
                <a:latin typeface="Calibri"/>
                <a:ea typeface="Calibri"/>
                <a:cs typeface="Calibri"/>
                <a:sym typeface="Calibri"/>
              </a:rPr>
              <a:t>Mission and Vision</a:t>
            </a:r>
            <a:endParaRPr sz="16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endParaRPr sz="1600" b="0" i="0" u="none" strike="noStrike" cap="none">
              <a:solidFill>
                <a:schemeClr val="dk1"/>
              </a:solidFill>
              <a:latin typeface="Calibri"/>
              <a:ea typeface="Calibri"/>
              <a:cs typeface="Calibri"/>
              <a:sym typeface="Calibri"/>
            </a:endParaRPr>
          </a:p>
        </p:txBody>
      </p:sp>
      <p:sp>
        <p:nvSpPr>
          <p:cNvPr id="96" name="Google Shape;96;p14"/>
          <p:cNvSpPr txBox="1">
            <a:spLocks noGrp="1"/>
          </p:cNvSpPr>
          <p:nvPr>
            <p:ph type="ftr" idx="11"/>
          </p:nvPr>
        </p:nvSpPr>
        <p:spPr>
          <a:xfrm>
            <a:off x="3760967" y="6419958"/>
            <a:ext cx="477078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Copyright © 2024 All Rights Reserved, Onchain Investing Project Team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p:nvPr/>
        </p:nvSpPr>
        <p:spPr>
          <a:xfrm>
            <a:off x="1677409" y="2089193"/>
            <a:ext cx="827199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3600" b="0" i="0" u="none" strike="noStrike" cap="none">
                <a:solidFill>
                  <a:schemeClr val="dk1"/>
                </a:solidFill>
                <a:latin typeface="Calibri"/>
                <a:ea typeface="Calibri"/>
                <a:cs typeface="Calibri"/>
                <a:sym typeface="Calibri"/>
              </a:rPr>
              <a:t>Investment Management Platform</a:t>
            </a:r>
            <a:endParaRPr/>
          </a:p>
          <a:p>
            <a:pPr marL="0" marR="0" lvl="0" indent="0" algn="ctr" rtl="0">
              <a:spcBef>
                <a:spcPts val="0"/>
              </a:spcBef>
              <a:spcAft>
                <a:spcPts val="0"/>
              </a:spcAft>
              <a:buNone/>
            </a:pPr>
            <a:r>
              <a:rPr lang="en-CA" sz="3600" b="0" i="0" u="none" strike="noStrike" cap="none">
                <a:solidFill>
                  <a:schemeClr val="dk1"/>
                </a:solidFill>
                <a:latin typeface="Calibri"/>
                <a:ea typeface="Calibri"/>
                <a:cs typeface="Calibri"/>
                <a:sym typeface="Calibri"/>
              </a:rPr>
              <a:t>Conceptual Design</a:t>
            </a:r>
            <a:endParaRPr/>
          </a:p>
        </p:txBody>
      </p:sp>
      <p:sp>
        <p:nvSpPr>
          <p:cNvPr id="102" name="Google Shape;102;p15"/>
          <p:cNvSpPr txBox="1">
            <a:spLocks noGrp="1"/>
          </p:cNvSpPr>
          <p:nvPr>
            <p:ph type="ftr" idx="11"/>
          </p:nvPr>
        </p:nvSpPr>
        <p:spPr>
          <a:xfrm>
            <a:off x="3760967" y="6451762"/>
            <a:ext cx="477078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Copyright © 2024 All Rights Reserved, Onchain Investing Project Team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p:nvPr/>
        </p:nvSpPr>
        <p:spPr>
          <a:xfrm>
            <a:off x="2420547" y="1750990"/>
            <a:ext cx="2304535" cy="783942"/>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16"/>
          <p:cNvSpPr txBox="1"/>
          <p:nvPr/>
        </p:nvSpPr>
        <p:spPr>
          <a:xfrm>
            <a:off x="2655326" y="1824259"/>
            <a:ext cx="1841155"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b="0" i="0" u="none" strike="noStrike" cap="none">
                <a:solidFill>
                  <a:srgbClr val="AEABAB"/>
                </a:solidFill>
                <a:latin typeface="Calibri"/>
                <a:ea typeface="Calibri"/>
                <a:cs typeface="Calibri"/>
                <a:sym typeface="Calibri"/>
              </a:rPr>
              <a:t>Investor Onboarding</a:t>
            </a:r>
            <a:endParaRPr/>
          </a:p>
          <a:p>
            <a:pPr marL="0" marR="0" lvl="0" indent="0" algn="ctr" rtl="0">
              <a:spcBef>
                <a:spcPts val="0"/>
              </a:spcBef>
              <a:spcAft>
                <a:spcPts val="0"/>
              </a:spcAft>
              <a:buNone/>
            </a:pPr>
            <a:r>
              <a:rPr lang="en-CA" sz="1200" b="0" i="0" u="none" strike="noStrike" cap="none">
                <a:solidFill>
                  <a:srgbClr val="AEABAB"/>
                </a:solidFill>
                <a:latin typeface="Calibri"/>
                <a:ea typeface="Calibri"/>
                <a:cs typeface="Calibri"/>
                <a:sym typeface="Calibri"/>
              </a:rPr>
              <a:t>KYC/AML </a:t>
            </a:r>
            <a:endParaRPr/>
          </a:p>
          <a:p>
            <a:pPr marL="0" marR="0" lvl="0" indent="0" algn="ctr" rtl="0">
              <a:spcBef>
                <a:spcPts val="0"/>
              </a:spcBef>
              <a:spcAft>
                <a:spcPts val="0"/>
              </a:spcAft>
              <a:buNone/>
            </a:pPr>
            <a:r>
              <a:rPr lang="en-CA" sz="1200" b="0" i="0" u="none" strike="noStrike" cap="none">
                <a:solidFill>
                  <a:srgbClr val="AEABAB"/>
                </a:solidFill>
                <a:latin typeface="Calibri"/>
                <a:ea typeface="Calibri"/>
                <a:cs typeface="Calibri"/>
                <a:sym typeface="Calibri"/>
              </a:rPr>
              <a:t>Services</a:t>
            </a:r>
            <a:endParaRPr/>
          </a:p>
        </p:txBody>
      </p:sp>
      <p:sp>
        <p:nvSpPr>
          <p:cNvPr id="110" name="Google Shape;110;p16"/>
          <p:cNvSpPr/>
          <p:nvPr/>
        </p:nvSpPr>
        <p:spPr>
          <a:xfrm>
            <a:off x="4845842" y="1767133"/>
            <a:ext cx="2304535" cy="796295"/>
          </a:xfrm>
          <a:prstGeom prst="rect">
            <a:avLst/>
          </a:prstGeom>
          <a:solidFill>
            <a:srgbClr val="A8D08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16"/>
          <p:cNvSpPr txBox="1"/>
          <p:nvPr/>
        </p:nvSpPr>
        <p:spPr>
          <a:xfrm>
            <a:off x="5080621" y="2031541"/>
            <a:ext cx="1841155"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b="0" i="0" u="none" strike="noStrike" cap="none">
                <a:solidFill>
                  <a:schemeClr val="dk1"/>
                </a:solidFill>
                <a:latin typeface="Calibri"/>
                <a:ea typeface="Calibri"/>
                <a:cs typeface="Calibri"/>
                <a:sym typeface="Calibri"/>
              </a:rPr>
              <a:t>Portfolio Models</a:t>
            </a:r>
            <a:endParaRPr/>
          </a:p>
        </p:txBody>
      </p:sp>
      <p:sp>
        <p:nvSpPr>
          <p:cNvPr id="112" name="Google Shape;112;p16"/>
          <p:cNvSpPr/>
          <p:nvPr/>
        </p:nvSpPr>
        <p:spPr>
          <a:xfrm>
            <a:off x="7268417" y="4058755"/>
            <a:ext cx="2329348" cy="563900"/>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 name="Google Shape;113;p16"/>
          <p:cNvSpPr txBox="1"/>
          <p:nvPr/>
        </p:nvSpPr>
        <p:spPr>
          <a:xfrm>
            <a:off x="7500106" y="4168077"/>
            <a:ext cx="1841155"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b="0" i="0" u="none" strike="noStrike" cap="none">
                <a:solidFill>
                  <a:srgbClr val="AEABAB"/>
                </a:solidFill>
                <a:latin typeface="Calibri"/>
                <a:ea typeface="Calibri"/>
                <a:cs typeface="Calibri"/>
                <a:sym typeface="Calibri"/>
              </a:rPr>
              <a:t>Arbitrage (?)</a:t>
            </a:r>
            <a:endParaRPr/>
          </a:p>
        </p:txBody>
      </p:sp>
      <p:sp>
        <p:nvSpPr>
          <p:cNvPr id="114" name="Google Shape;114;p16"/>
          <p:cNvSpPr/>
          <p:nvPr/>
        </p:nvSpPr>
        <p:spPr>
          <a:xfrm>
            <a:off x="2420547" y="2713975"/>
            <a:ext cx="2304535" cy="1908680"/>
          </a:xfrm>
          <a:prstGeom prst="rect">
            <a:avLst/>
          </a:prstGeom>
          <a:solidFill>
            <a:srgbClr val="A8D08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16"/>
          <p:cNvSpPr txBox="1"/>
          <p:nvPr/>
        </p:nvSpPr>
        <p:spPr>
          <a:xfrm>
            <a:off x="2655326" y="3261328"/>
            <a:ext cx="1841155" cy="938719"/>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100"/>
              <a:buFont typeface="Arial"/>
              <a:buChar char="•"/>
            </a:pPr>
            <a:r>
              <a:rPr lang="en-CA" sz="1100" b="0" i="0" u="none" strike="noStrike" cap="none">
                <a:solidFill>
                  <a:schemeClr val="dk1"/>
                </a:solidFill>
                <a:latin typeface="Calibri"/>
                <a:ea typeface="Calibri"/>
                <a:cs typeface="Calibri"/>
                <a:sym typeface="Calibri"/>
              </a:rPr>
              <a:t>Buy/Sell Portfolios</a:t>
            </a:r>
            <a:endParaRPr/>
          </a:p>
          <a:p>
            <a:pPr marL="171450" marR="0" lvl="0" indent="-171450" algn="l" rtl="0">
              <a:spcBef>
                <a:spcPts val="0"/>
              </a:spcBef>
              <a:spcAft>
                <a:spcPts val="0"/>
              </a:spcAft>
              <a:buClr>
                <a:schemeClr val="dk1"/>
              </a:buClr>
              <a:buSzPts val="1100"/>
              <a:buFont typeface="Arial"/>
              <a:buChar char="•"/>
            </a:pPr>
            <a:r>
              <a:rPr lang="en-CA" sz="1100" b="0" i="0" u="none" strike="noStrike" cap="none">
                <a:solidFill>
                  <a:schemeClr val="dk1"/>
                </a:solidFill>
                <a:latin typeface="Calibri"/>
                <a:ea typeface="Calibri"/>
                <a:cs typeface="Calibri"/>
                <a:sym typeface="Calibri"/>
              </a:rPr>
              <a:t>Portfolio Management</a:t>
            </a:r>
            <a:endParaRPr/>
          </a:p>
          <a:p>
            <a:pPr marL="171450" marR="0" lvl="0" indent="-171450" algn="l" rtl="0">
              <a:spcBef>
                <a:spcPts val="0"/>
              </a:spcBef>
              <a:spcAft>
                <a:spcPts val="0"/>
              </a:spcAft>
              <a:buClr>
                <a:schemeClr val="dk1"/>
              </a:buClr>
              <a:buSzPts val="1100"/>
              <a:buFont typeface="Arial"/>
              <a:buChar char="•"/>
            </a:pPr>
            <a:r>
              <a:rPr lang="en-CA" sz="1100" b="0" i="0" u="none" strike="noStrike" cap="none">
                <a:solidFill>
                  <a:schemeClr val="dk1"/>
                </a:solidFill>
                <a:latin typeface="Calibri"/>
                <a:ea typeface="Calibri"/>
                <a:cs typeface="Calibri"/>
                <a:sym typeface="Calibri"/>
              </a:rPr>
              <a:t>Portfolio Reporting</a:t>
            </a:r>
            <a:endParaRPr/>
          </a:p>
          <a:p>
            <a:pPr marL="171450" marR="0" lvl="0" indent="-171450" algn="l" rtl="0">
              <a:spcBef>
                <a:spcPts val="0"/>
              </a:spcBef>
              <a:spcAft>
                <a:spcPts val="0"/>
              </a:spcAft>
              <a:buClr>
                <a:schemeClr val="dk1"/>
              </a:buClr>
              <a:buSzPts val="1100"/>
              <a:buFont typeface="Arial"/>
              <a:buChar char="•"/>
            </a:pPr>
            <a:r>
              <a:rPr lang="en-CA" sz="1100" b="0" i="0" u="none" strike="noStrike" cap="none">
                <a:solidFill>
                  <a:schemeClr val="dk1"/>
                </a:solidFill>
                <a:latin typeface="Calibri"/>
                <a:ea typeface="Calibri"/>
                <a:cs typeface="Calibri"/>
                <a:sym typeface="Calibri"/>
              </a:rPr>
              <a:t>Portfolio Analytics</a:t>
            </a:r>
            <a:endParaRPr/>
          </a:p>
          <a:p>
            <a:pPr marL="171450" marR="0" lvl="0" indent="-171450" algn="l" rtl="0">
              <a:spcBef>
                <a:spcPts val="0"/>
              </a:spcBef>
              <a:spcAft>
                <a:spcPts val="0"/>
              </a:spcAft>
              <a:buClr>
                <a:schemeClr val="dk1"/>
              </a:buClr>
              <a:buSzPts val="1100"/>
              <a:buFont typeface="Arial"/>
              <a:buChar char="•"/>
            </a:pPr>
            <a:r>
              <a:rPr lang="en-CA" sz="1100" b="0" i="0" u="none" strike="noStrike" cap="none">
                <a:solidFill>
                  <a:schemeClr val="dk1"/>
                </a:solidFill>
                <a:latin typeface="Calibri"/>
                <a:ea typeface="Calibri"/>
                <a:cs typeface="Calibri"/>
                <a:sym typeface="Calibri"/>
              </a:rPr>
              <a:t>Tax Calculations</a:t>
            </a:r>
            <a:endParaRPr/>
          </a:p>
        </p:txBody>
      </p:sp>
      <p:sp>
        <p:nvSpPr>
          <p:cNvPr id="116" name="Google Shape;116;p16"/>
          <p:cNvSpPr txBox="1"/>
          <p:nvPr/>
        </p:nvSpPr>
        <p:spPr>
          <a:xfrm>
            <a:off x="3056258" y="2993498"/>
            <a:ext cx="115004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200" b="0" i="0" u="none" strike="noStrike" cap="none">
                <a:solidFill>
                  <a:schemeClr val="dk1"/>
                </a:solidFill>
                <a:latin typeface="Calibri"/>
                <a:ea typeface="Calibri"/>
                <a:cs typeface="Calibri"/>
                <a:sym typeface="Calibri"/>
              </a:rPr>
              <a:t>Application</a:t>
            </a:r>
            <a:endParaRPr/>
          </a:p>
        </p:txBody>
      </p:sp>
      <p:sp>
        <p:nvSpPr>
          <p:cNvPr id="117" name="Google Shape;117;p16"/>
          <p:cNvSpPr/>
          <p:nvPr/>
        </p:nvSpPr>
        <p:spPr>
          <a:xfrm>
            <a:off x="4845842" y="3310369"/>
            <a:ext cx="2304535" cy="1272746"/>
          </a:xfrm>
          <a:prstGeom prst="rect">
            <a:avLst/>
          </a:prstGeom>
          <a:solidFill>
            <a:srgbClr val="A8D08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p16"/>
          <p:cNvSpPr txBox="1"/>
          <p:nvPr/>
        </p:nvSpPr>
        <p:spPr>
          <a:xfrm>
            <a:off x="4809760" y="3430616"/>
            <a:ext cx="245865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a:solidFill>
                  <a:schemeClr val="dk1"/>
                </a:solidFill>
                <a:latin typeface="Calibri"/>
                <a:ea typeface="Calibri"/>
                <a:cs typeface="Calibri"/>
                <a:sym typeface="Calibri"/>
              </a:rPr>
              <a:t>Asset Exchange</a:t>
            </a:r>
            <a:endParaRPr/>
          </a:p>
          <a:p>
            <a:pPr marL="0" marR="0" lvl="0" indent="0" algn="ctr" rtl="0">
              <a:spcBef>
                <a:spcPts val="0"/>
              </a:spcBef>
              <a:spcAft>
                <a:spcPts val="0"/>
              </a:spcAft>
              <a:buNone/>
            </a:pPr>
            <a:endParaRPr sz="1200">
              <a:solidFill>
                <a:schemeClr val="dk1"/>
              </a:solidFill>
              <a:latin typeface="Calibri"/>
              <a:ea typeface="Calibri"/>
              <a:cs typeface="Calibri"/>
              <a:sym typeface="Calibri"/>
            </a:endParaRPr>
          </a:p>
        </p:txBody>
      </p:sp>
      <p:sp>
        <p:nvSpPr>
          <p:cNvPr id="119" name="Google Shape;119;p16"/>
          <p:cNvSpPr/>
          <p:nvPr/>
        </p:nvSpPr>
        <p:spPr>
          <a:xfrm>
            <a:off x="7271506" y="2706663"/>
            <a:ext cx="2346555" cy="534356"/>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16"/>
          <p:cNvSpPr txBox="1"/>
          <p:nvPr/>
        </p:nvSpPr>
        <p:spPr>
          <a:xfrm>
            <a:off x="7300167" y="2780641"/>
            <a:ext cx="2346555"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a:solidFill>
                  <a:srgbClr val="AEABAB"/>
                </a:solidFill>
                <a:latin typeface="Calibri"/>
                <a:ea typeface="Calibri"/>
                <a:cs typeface="Calibri"/>
                <a:sym typeface="Calibri"/>
              </a:rPr>
              <a:t>Compliance &amp; Regulatory</a:t>
            </a:r>
            <a:endParaRPr/>
          </a:p>
        </p:txBody>
      </p:sp>
      <p:sp>
        <p:nvSpPr>
          <p:cNvPr id="121" name="Google Shape;121;p16"/>
          <p:cNvSpPr/>
          <p:nvPr/>
        </p:nvSpPr>
        <p:spPr>
          <a:xfrm>
            <a:off x="7277449" y="1767123"/>
            <a:ext cx="2326500" cy="777781"/>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16"/>
          <p:cNvSpPr txBox="1"/>
          <p:nvPr/>
        </p:nvSpPr>
        <p:spPr>
          <a:xfrm>
            <a:off x="7373576" y="1928064"/>
            <a:ext cx="210856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a:solidFill>
                  <a:srgbClr val="AEABAB"/>
                </a:solidFill>
                <a:latin typeface="Calibri"/>
                <a:ea typeface="Calibri"/>
                <a:cs typeface="Calibri"/>
                <a:sym typeface="Calibri"/>
              </a:rPr>
              <a:t>Real World Assets (RWA)</a:t>
            </a:r>
            <a:endParaRPr/>
          </a:p>
          <a:p>
            <a:pPr marL="0" marR="0" lvl="0" indent="0" algn="ctr" rtl="0">
              <a:spcBef>
                <a:spcPts val="0"/>
              </a:spcBef>
              <a:spcAft>
                <a:spcPts val="0"/>
              </a:spcAft>
              <a:buNone/>
            </a:pPr>
            <a:r>
              <a:rPr lang="en-CA" sz="1200">
                <a:solidFill>
                  <a:srgbClr val="AEABAB"/>
                </a:solidFill>
                <a:latin typeface="Calibri"/>
                <a:ea typeface="Calibri"/>
                <a:cs typeface="Calibri"/>
                <a:sym typeface="Calibri"/>
              </a:rPr>
              <a:t>Tokenization Services</a:t>
            </a:r>
            <a:endParaRPr/>
          </a:p>
        </p:txBody>
      </p:sp>
      <p:sp>
        <p:nvSpPr>
          <p:cNvPr id="123" name="Google Shape;123;p16"/>
          <p:cNvSpPr/>
          <p:nvPr/>
        </p:nvSpPr>
        <p:spPr>
          <a:xfrm>
            <a:off x="2442180" y="5473840"/>
            <a:ext cx="3482546" cy="872831"/>
          </a:xfrm>
          <a:prstGeom prst="rect">
            <a:avLst/>
          </a:prstGeom>
          <a:solidFill>
            <a:srgbClr val="A8D08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16"/>
          <p:cNvSpPr txBox="1"/>
          <p:nvPr/>
        </p:nvSpPr>
        <p:spPr>
          <a:xfrm>
            <a:off x="2996535" y="5732796"/>
            <a:ext cx="2317182"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a:solidFill>
                  <a:srgbClr val="0C0C0C"/>
                </a:solidFill>
                <a:latin typeface="Calibri"/>
                <a:ea typeface="Calibri"/>
                <a:cs typeface="Calibri"/>
                <a:sym typeface="Calibri"/>
              </a:rPr>
              <a:t>Self-custody</a:t>
            </a:r>
            <a:r>
              <a:rPr lang="en-CA" sz="1200">
                <a:solidFill>
                  <a:srgbClr val="757070"/>
                </a:solidFill>
                <a:highlight>
                  <a:srgbClr val="00FF00"/>
                </a:highlight>
                <a:latin typeface="Calibri"/>
                <a:ea typeface="Calibri"/>
                <a:cs typeface="Calibri"/>
                <a:sym typeface="Calibri"/>
              </a:rPr>
              <a:t> </a:t>
            </a:r>
            <a:endParaRPr/>
          </a:p>
        </p:txBody>
      </p:sp>
      <p:sp>
        <p:nvSpPr>
          <p:cNvPr id="125" name="Google Shape;125;p16"/>
          <p:cNvSpPr/>
          <p:nvPr/>
        </p:nvSpPr>
        <p:spPr>
          <a:xfrm>
            <a:off x="6115218" y="5478104"/>
            <a:ext cx="3482547" cy="884522"/>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16"/>
          <p:cNvSpPr txBox="1"/>
          <p:nvPr/>
        </p:nvSpPr>
        <p:spPr>
          <a:xfrm>
            <a:off x="6424139" y="5536319"/>
            <a:ext cx="312652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200">
                <a:solidFill>
                  <a:srgbClr val="AEABAB"/>
                </a:solidFill>
                <a:latin typeface="Calibri"/>
                <a:ea typeface="Calibri"/>
                <a:cs typeface="Calibri"/>
                <a:sym typeface="Calibri"/>
              </a:rPr>
              <a:t>Asset Owners’ Fee/Yield Generation Services</a:t>
            </a:r>
            <a:endParaRPr/>
          </a:p>
          <a:p>
            <a:pPr marL="0" marR="0" lvl="0" indent="0" algn="l" rtl="0">
              <a:spcBef>
                <a:spcPts val="0"/>
              </a:spcBef>
              <a:spcAft>
                <a:spcPts val="0"/>
              </a:spcAft>
              <a:buNone/>
            </a:pPr>
            <a:r>
              <a:rPr lang="en-CA" sz="1200">
                <a:solidFill>
                  <a:srgbClr val="AEABAB"/>
                </a:solidFill>
                <a:latin typeface="Calibri"/>
                <a:ea typeface="Calibri"/>
                <a:cs typeface="Calibri"/>
                <a:sym typeface="Calibri"/>
              </a:rPr>
              <a:t>* Securities Lending</a:t>
            </a:r>
            <a:endParaRPr/>
          </a:p>
          <a:p>
            <a:pPr marL="0" marR="0" lvl="0" indent="0" algn="l" rtl="0">
              <a:spcBef>
                <a:spcPts val="0"/>
              </a:spcBef>
              <a:spcAft>
                <a:spcPts val="0"/>
              </a:spcAft>
              <a:buNone/>
            </a:pPr>
            <a:r>
              <a:rPr lang="en-CA" sz="1200">
                <a:solidFill>
                  <a:srgbClr val="AEABAB"/>
                </a:solidFill>
                <a:latin typeface="Calibri"/>
                <a:ea typeface="Calibri"/>
                <a:cs typeface="Calibri"/>
                <a:sym typeface="Calibri"/>
              </a:rPr>
              <a:t>* Yield on Cash/Stablecoin Balances</a:t>
            </a:r>
            <a:endParaRPr/>
          </a:p>
          <a:p>
            <a:pPr marL="0" marR="0" lvl="0" indent="0" algn="ctr" rtl="0">
              <a:spcBef>
                <a:spcPts val="0"/>
              </a:spcBef>
              <a:spcAft>
                <a:spcPts val="0"/>
              </a:spcAft>
              <a:buNone/>
            </a:pPr>
            <a:endParaRPr sz="1200">
              <a:solidFill>
                <a:srgbClr val="AEABAB"/>
              </a:solidFill>
              <a:latin typeface="Calibri"/>
              <a:ea typeface="Calibri"/>
              <a:cs typeface="Calibri"/>
              <a:sym typeface="Calibri"/>
            </a:endParaRPr>
          </a:p>
        </p:txBody>
      </p:sp>
      <p:sp>
        <p:nvSpPr>
          <p:cNvPr id="127" name="Google Shape;127;p16"/>
          <p:cNvSpPr txBox="1"/>
          <p:nvPr/>
        </p:nvSpPr>
        <p:spPr>
          <a:xfrm flipH="1">
            <a:off x="2500760" y="266846"/>
            <a:ext cx="7009131"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3200">
                <a:solidFill>
                  <a:schemeClr val="dk1"/>
                </a:solidFill>
                <a:latin typeface="Calibri"/>
                <a:ea typeface="Calibri"/>
                <a:cs typeface="Calibri"/>
                <a:sym typeface="Calibri"/>
              </a:rPr>
              <a:t>Onchain Investing</a:t>
            </a:r>
            <a:endParaRPr/>
          </a:p>
          <a:p>
            <a:pPr marL="0" marR="0" lvl="0" indent="0" algn="ctr" rtl="0">
              <a:spcBef>
                <a:spcPts val="0"/>
              </a:spcBef>
              <a:spcAft>
                <a:spcPts val="0"/>
              </a:spcAft>
              <a:buNone/>
            </a:pPr>
            <a:r>
              <a:rPr lang="en-CA" sz="1600">
                <a:solidFill>
                  <a:schemeClr val="dk1"/>
                </a:solidFill>
                <a:latin typeface="Calibri"/>
                <a:ea typeface="Calibri"/>
                <a:cs typeface="Calibri"/>
                <a:sym typeface="Calibri"/>
              </a:rPr>
              <a:t>An Investment Management Solution on Blockchain Rails </a:t>
            </a:r>
            <a:endParaRPr/>
          </a:p>
          <a:p>
            <a:pPr marL="0" marR="0" lvl="0" indent="0" algn="ctr" rtl="0">
              <a:spcBef>
                <a:spcPts val="0"/>
              </a:spcBef>
              <a:spcAft>
                <a:spcPts val="0"/>
              </a:spcAft>
              <a:buNone/>
            </a:pPr>
            <a:r>
              <a:rPr lang="en-CA" sz="1600">
                <a:solidFill>
                  <a:schemeClr val="dk1"/>
                </a:solidFill>
                <a:latin typeface="Calibri"/>
                <a:ea typeface="Calibri"/>
                <a:cs typeface="Calibri"/>
                <a:sym typeface="Calibri"/>
              </a:rPr>
              <a:t>for Tokenized Real World Assets &amp; Blockchain-Native Assets</a:t>
            </a:r>
            <a:endParaRPr/>
          </a:p>
          <a:p>
            <a:pPr marL="0" marR="0" lvl="0" indent="0" algn="ctr" rtl="0">
              <a:spcBef>
                <a:spcPts val="0"/>
              </a:spcBef>
              <a:spcAft>
                <a:spcPts val="0"/>
              </a:spcAft>
              <a:buNone/>
            </a:pPr>
            <a:r>
              <a:rPr lang="en-CA" sz="1600">
                <a:solidFill>
                  <a:schemeClr val="dk1"/>
                </a:solidFill>
                <a:latin typeface="Calibri"/>
                <a:ea typeface="Calibri"/>
                <a:cs typeface="Calibri"/>
                <a:sym typeface="Calibri"/>
              </a:rPr>
              <a:t>Green Components: Our Focus    Dark Grey Components: Partnerships</a:t>
            </a:r>
            <a:endParaRPr/>
          </a:p>
          <a:p>
            <a:pPr marL="0" marR="0" lvl="0" indent="0" algn="ctr" rtl="0">
              <a:spcBef>
                <a:spcPts val="0"/>
              </a:spcBef>
              <a:spcAft>
                <a:spcPts val="0"/>
              </a:spcAft>
              <a:buNone/>
            </a:pPr>
            <a:endParaRPr sz="1600">
              <a:solidFill>
                <a:schemeClr val="dk1"/>
              </a:solidFill>
              <a:latin typeface="Calibri"/>
              <a:ea typeface="Calibri"/>
              <a:cs typeface="Calibri"/>
              <a:sym typeface="Calibri"/>
            </a:endParaRPr>
          </a:p>
        </p:txBody>
      </p:sp>
      <p:sp>
        <p:nvSpPr>
          <p:cNvPr id="128" name="Google Shape;128;p16"/>
          <p:cNvSpPr/>
          <p:nvPr/>
        </p:nvSpPr>
        <p:spPr>
          <a:xfrm>
            <a:off x="4860276" y="2706663"/>
            <a:ext cx="2290101" cy="529529"/>
          </a:xfrm>
          <a:prstGeom prst="rect">
            <a:avLst/>
          </a:prstGeom>
          <a:solidFill>
            <a:srgbClr val="3A3838"/>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16"/>
          <p:cNvSpPr txBox="1"/>
          <p:nvPr/>
        </p:nvSpPr>
        <p:spPr>
          <a:xfrm>
            <a:off x="4838820" y="2769423"/>
            <a:ext cx="2304535"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a:solidFill>
                  <a:srgbClr val="AEABAB"/>
                </a:solidFill>
                <a:latin typeface="Calibri"/>
                <a:ea typeface="Calibri"/>
                <a:cs typeface="Calibri"/>
                <a:sym typeface="Calibri"/>
              </a:rPr>
              <a:t>Token Supply &amp; Demand Management (Liquidity Providers)</a:t>
            </a:r>
            <a:endParaRPr/>
          </a:p>
        </p:txBody>
      </p:sp>
      <p:sp>
        <p:nvSpPr>
          <p:cNvPr id="130" name="Google Shape;130;p16"/>
          <p:cNvSpPr txBox="1"/>
          <p:nvPr/>
        </p:nvSpPr>
        <p:spPr>
          <a:xfrm>
            <a:off x="5091214" y="3611488"/>
            <a:ext cx="2458657" cy="44627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20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100"/>
              <a:buFont typeface="Arial"/>
              <a:buChar char="•"/>
            </a:pPr>
            <a:r>
              <a:rPr lang="en-CA" sz="1100">
                <a:solidFill>
                  <a:schemeClr val="dk1"/>
                </a:solidFill>
                <a:latin typeface="Calibri"/>
                <a:ea typeface="Calibri"/>
                <a:cs typeface="Calibri"/>
                <a:sym typeface="Calibri"/>
              </a:rPr>
              <a:t>Principal Trading Model</a:t>
            </a:r>
            <a:endParaRPr/>
          </a:p>
        </p:txBody>
      </p:sp>
      <p:sp>
        <p:nvSpPr>
          <p:cNvPr id="131" name="Google Shape;131;p16"/>
          <p:cNvSpPr/>
          <p:nvPr/>
        </p:nvSpPr>
        <p:spPr>
          <a:xfrm>
            <a:off x="7268417" y="3358703"/>
            <a:ext cx="2336449" cy="594682"/>
          </a:xfrm>
          <a:prstGeom prst="rect">
            <a:avLst/>
          </a:prstGeom>
          <a:solidFill>
            <a:srgbClr val="A8D08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16"/>
          <p:cNvSpPr txBox="1"/>
          <p:nvPr/>
        </p:nvSpPr>
        <p:spPr>
          <a:xfrm>
            <a:off x="7524191" y="3424666"/>
            <a:ext cx="184308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a:solidFill>
                  <a:schemeClr val="dk1"/>
                </a:solidFill>
                <a:latin typeface="Calibri"/>
                <a:ea typeface="Calibri"/>
                <a:cs typeface="Calibri"/>
                <a:sym typeface="Calibri"/>
              </a:rPr>
              <a:t>Real-time/Current</a:t>
            </a:r>
            <a:endParaRPr/>
          </a:p>
          <a:p>
            <a:pPr marL="0" marR="0" lvl="0" indent="0" algn="ctr" rtl="0">
              <a:spcBef>
                <a:spcPts val="0"/>
              </a:spcBef>
              <a:spcAft>
                <a:spcPts val="0"/>
              </a:spcAft>
              <a:buNone/>
            </a:pPr>
            <a:r>
              <a:rPr lang="en-CA" sz="1200">
                <a:solidFill>
                  <a:schemeClr val="dk1"/>
                </a:solidFill>
                <a:latin typeface="Calibri"/>
                <a:ea typeface="Calibri"/>
                <a:cs typeface="Calibri"/>
                <a:sym typeface="Calibri"/>
              </a:rPr>
              <a:t>Market Data</a:t>
            </a:r>
            <a:endParaRPr/>
          </a:p>
        </p:txBody>
      </p:sp>
      <p:sp>
        <p:nvSpPr>
          <p:cNvPr id="133" name="Google Shape;133;p16"/>
          <p:cNvSpPr/>
          <p:nvPr/>
        </p:nvSpPr>
        <p:spPr>
          <a:xfrm>
            <a:off x="2451437" y="4836000"/>
            <a:ext cx="7146328" cy="446375"/>
          </a:xfrm>
          <a:prstGeom prst="rect">
            <a:avLst/>
          </a:prstGeom>
          <a:solidFill>
            <a:srgbClr val="DDEA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p16"/>
          <p:cNvSpPr txBox="1"/>
          <p:nvPr/>
        </p:nvSpPr>
        <p:spPr>
          <a:xfrm>
            <a:off x="3562079" y="4902178"/>
            <a:ext cx="409659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200">
                <a:solidFill>
                  <a:schemeClr val="dk1"/>
                </a:solidFill>
                <a:latin typeface="Calibri"/>
                <a:ea typeface="Calibri"/>
                <a:cs typeface="Calibri"/>
                <a:sym typeface="Calibri"/>
              </a:rPr>
              <a:t>Data Storage</a:t>
            </a:r>
            <a:endParaRPr/>
          </a:p>
        </p:txBody>
      </p:sp>
      <p:cxnSp>
        <p:nvCxnSpPr>
          <p:cNvPr id="135" name="Google Shape;135;p16"/>
          <p:cNvCxnSpPr/>
          <p:nvPr/>
        </p:nvCxnSpPr>
        <p:spPr>
          <a:xfrm>
            <a:off x="2451437" y="4836000"/>
            <a:ext cx="6950613" cy="8115"/>
          </a:xfrm>
          <a:prstGeom prst="straightConnector1">
            <a:avLst/>
          </a:prstGeom>
          <a:noFill/>
          <a:ln w="12700" cap="flat" cmpd="sng">
            <a:solidFill>
              <a:schemeClr val="dk1"/>
            </a:solidFill>
            <a:prstDash val="solid"/>
            <a:miter lim="800000"/>
            <a:headEnd type="none" w="sm" len="sm"/>
            <a:tailEnd type="none" w="sm" len="sm"/>
          </a:ln>
        </p:spPr>
      </p:cxnSp>
      <p:cxnSp>
        <p:nvCxnSpPr>
          <p:cNvPr id="136" name="Google Shape;136;p16"/>
          <p:cNvCxnSpPr/>
          <p:nvPr/>
        </p:nvCxnSpPr>
        <p:spPr>
          <a:xfrm>
            <a:off x="9449565" y="4844115"/>
            <a:ext cx="152400" cy="1932"/>
          </a:xfrm>
          <a:prstGeom prst="straightConnector1">
            <a:avLst/>
          </a:prstGeom>
          <a:noFill/>
          <a:ln w="12700" cap="flat" cmpd="sng">
            <a:solidFill>
              <a:schemeClr val="dk1"/>
            </a:solidFill>
            <a:prstDash val="dot"/>
            <a:miter lim="800000"/>
            <a:headEnd type="none" w="sm" len="sm"/>
            <a:tailEnd type="none" w="sm" len="sm"/>
          </a:ln>
        </p:spPr>
      </p:cxnSp>
      <p:cxnSp>
        <p:nvCxnSpPr>
          <p:cNvPr id="137" name="Google Shape;137;p16"/>
          <p:cNvCxnSpPr/>
          <p:nvPr/>
        </p:nvCxnSpPr>
        <p:spPr>
          <a:xfrm>
            <a:off x="9449555" y="5271685"/>
            <a:ext cx="152400" cy="1932"/>
          </a:xfrm>
          <a:prstGeom prst="straightConnector1">
            <a:avLst/>
          </a:prstGeom>
          <a:noFill/>
          <a:ln w="12700" cap="flat" cmpd="sng">
            <a:solidFill>
              <a:schemeClr val="dk1"/>
            </a:solidFill>
            <a:prstDash val="dot"/>
            <a:miter lim="800000"/>
            <a:headEnd type="none" w="sm" len="sm"/>
            <a:tailEnd type="none" w="sm" len="sm"/>
          </a:ln>
        </p:spPr>
      </p:cxnSp>
      <p:cxnSp>
        <p:nvCxnSpPr>
          <p:cNvPr id="138" name="Google Shape;138;p16"/>
          <p:cNvCxnSpPr/>
          <p:nvPr/>
        </p:nvCxnSpPr>
        <p:spPr>
          <a:xfrm>
            <a:off x="2451437" y="5274551"/>
            <a:ext cx="6948623" cy="0"/>
          </a:xfrm>
          <a:prstGeom prst="straightConnector1">
            <a:avLst/>
          </a:prstGeom>
          <a:noFill/>
          <a:ln w="12700" cap="flat" cmpd="sng">
            <a:solidFill>
              <a:schemeClr val="dk1"/>
            </a:solidFill>
            <a:prstDash val="solid"/>
            <a:miter lim="800000"/>
            <a:headEnd type="none" w="sm" len="sm"/>
            <a:tailEnd type="none" w="sm" len="sm"/>
          </a:ln>
        </p:spPr>
      </p:cxnSp>
      <p:cxnSp>
        <p:nvCxnSpPr>
          <p:cNvPr id="139" name="Google Shape;139;p16"/>
          <p:cNvCxnSpPr/>
          <p:nvPr/>
        </p:nvCxnSpPr>
        <p:spPr>
          <a:xfrm>
            <a:off x="2451437" y="4836000"/>
            <a:ext cx="0" cy="435685"/>
          </a:xfrm>
          <a:prstGeom prst="straightConnector1">
            <a:avLst/>
          </a:prstGeom>
          <a:noFill/>
          <a:ln w="12700" cap="flat" cmpd="sng">
            <a:solidFill>
              <a:schemeClr val="dk1"/>
            </a:solidFill>
            <a:prstDash val="solid"/>
            <a:miter lim="800000"/>
            <a:headEnd type="none" w="sm" len="sm"/>
            <a:tailEnd type="none" w="sm" len="sm"/>
          </a:ln>
        </p:spPr>
      </p:cxnSp>
      <p:sp>
        <p:nvSpPr>
          <p:cNvPr id="140" name="Google Shape;140;p16"/>
          <p:cNvSpPr txBox="1"/>
          <p:nvPr/>
        </p:nvSpPr>
        <p:spPr>
          <a:xfrm>
            <a:off x="4501671" y="4865142"/>
            <a:ext cx="8339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200">
                <a:solidFill>
                  <a:schemeClr val="dk1"/>
                </a:solidFill>
                <a:latin typeface="Calibri"/>
                <a:ea typeface="Calibri"/>
                <a:cs typeface="Calibri"/>
                <a:sym typeface="Calibri"/>
              </a:rPr>
              <a:t> .  .  .  .</a:t>
            </a:r>
            <a:endParaRPr/>
          </a:p>
          <a:p>
            <a:pPr marL="0" marR="0" lvl="0" indent="0" algn="ctr" rtl="0">
              <a:spcBef>
                <a:spcPts val="0"/>
              </a:spcBef>
              <a:spcAft>
                <a:spcPts val="0"/>
              </a:spcAft>
              <a:buNone/>
            </a:pPr>
            <a:endParaRPr sz="1200">
              <a:solidFill>
                <a:schemeClr val="dk1"/>
              </a:solidFill>
              <a:latin typeface="Calibri"/>
              <a:ea typeface="Calibri"/>
              <a:cs typeface="Calibri"/>
              <a:sym typeface="Calibri"/>
            </a:endParaRPr>
          </a:p>
        </p:txBody>
      </p:sp>
      <p:cxnSp>
        <p:nvCxnSpPr>
          <p:cNvPr id="141" name="Google Shape;141;p16"/>
          <p:cNvCxnSpPr>
            <a:endCxn id="114" idx="2"/>
          </p:cNvCxnSpPr>
          <p:nvPr/>
        </p:nvCxnSpPr>
        <p:spPr>
          <a:xfrm rot="10800000">
            <a:off x="3572814" y="4622655"/>
            <a:ext cx="0" cy="207000"/>
          </a:xfrm>
          <a:prstGeom prst="straightConnector1">
            <a:avLst/>
          </a:prstGeom>
          <a:noFill/>
          <a:ln w="31750" cap="flat" cmpd="sng">
            <a:solidFill>
              <a:schemeClr val="accent1"/>
            </a:solidFill>
            <a:prstDash val="solid"/>
            <a:miter lim="800000"/>
            <a:headEnd type="none" w="sm" len="sm"/>
            <a:tailEnd type="triangle" w="med" len="med"/>
          </a:ln>
        </p:spPr>
      </p:cxnSp>
      <p:cxnSp>
        <p:nvCxnSpPr>
          <p:cNvPr id="142" name="Google Shape;142;p16"/>
          <p:cNvCxnSpPr/>
          <p:nvPr/>
        </p:nvCxnSpPr>
        <p:spPr>
          <a:xfrm>
            <a:off x="5742401" y="4605092"/>
            <a:ext cx="0" cy="245039"/>
          </a:xfrm>
          <a:prstGeom prst="straightConnector1">
            <a:avLst/>
          </a:prstGeom>
          <a:noFill/>
          <a:ln w="31750" cap="flat" cmpd="sng">
            <a:solidFill>
              <a:schemeClr val="accent1"/>
            </a:solidFill>
            <a:prstDash val="solid"/>
            <a:miter lim="800000"/>
            <a:headEnd type="none" w="sm" len="sm"/>
            <a:tailEnd type="triangle" w="med" len="med"/>
          </a:ln>
        </p:spPr>
      </p:cxnSp>
      <p:sp>
        <p:nvSpPr>
          <p:cNvPr id="143" name="Google Shape;143;p16"/>
          <p:cNvSpPr txBox="1">
            <a:spLocks noGrp="1"/>
          </p:cNvSpPr>
          <p:nvPr>
            <p:ph type="ftr" idx="11"/>
          </p:nvPr>
        </p:nvSpPr>
        <p:spPr>
          <a:xfrm>
            <a:off x="3760967" y="6467664"/>
            <a:ext cx="477078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Copyright © 2024 All Rights Reserved, Onchain Investing Project Team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7"/>
          <p:cNvSpPr txBox="1"/>
          <p:nvPr/>
        </p:nvSpPr>
        <p:spPr>
          <a:xfrm>
            <a:off x="1677409" y="2089193"/>
            <a:ext cx="8271990" cy="163121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3600">
                <a:solidFill>
                  <a:schemeClr val="dk1"/>
                </a:solidFill>
                <a:latin typeface="Calibri"/>
                <a:ea typeface="Calibri"/>
                <a:cs typeface="Calibri"/>
                <a:sym typeface="Calibri"/>
              </a:rPr>
              <a:t>Investment Management Platform</a:t>
            </a:r>
            <a:endParaRPr/>
          </a:p>
          <a:p>
            <a:pPr marL="0" marR="0" lvl="0" indent="0" algn="ctr" rtl="0">
              <a:spcBef>
                <a:spcPts val="0"/>
              </a:spcBef>
              <a:spcAft>
                <a:spcPts val="0"/>
              </a:spcAft>
              <a:buNone/>
            </a:pPr>
            <a:r>
              <a:rPr lang="en-CA" sz="3600">
                <a:solidFill>
                  <a:schemeClr val="dk1"/>
                </a:solidFill>
                <a:latin typeface="Calibri"/>
                <a:ea typeface="Calibri"/>
                <a:cs typeface="Calibri"/>
                <a:sym typeface="Calibri"/>
              </a:rPr>
              <a:t>Functional Workflow</a:t>
            </a:r>
            <a:endParaRPr/>
          </a:p>
          <a:p>
            <a:pPr marL="0" marR="0" lvl="0" indent="0" algn="ctr" rtl="0">
              <a:spcBef>
                <a:spcPts val="0"/>
              </a:spcBef>
              <a:spcAft>
                <a:spcPts val="0"/>
              </a:spcAft>
              <a:buNone/>
            </a:pPr>
            <a:r>
              <a:rPr lang="en-CA" sz="2800">
                <a:solidFill>
                  <a:schemeClr val="dk1"/>
                </a:solidFill>
                <a:latin typeface="Calibri"/>
                <a:ea typeface="Calibri"/>
                <a:cs typeface="Calibri"/>
                <a:sym typeface="Calibri"/>
              </a:rPr>
              <a:t>[Left to Right, Top to Bottom]</a:t>
            </a:r>
            <a:endParaRPr/>
          </a:p>
        </p:txBody>
      </p:sp>
      <p:sp>
        <p:nvSpPr>
          <p:cNvPr id="149" name="Google Shape;149;p17"/>
          <p:cNvSpPr txBox="1">
            <a:spLocks noGrp="1"/>
          </p:cNvSpPr>
          <p:nvPr>
            <p:ph type="ftr" idx="11"/>
          </p:nvPr>
        </p:nvSpPr>
        <p:spPr>
          <a:xfrm>
            <a:off x="3760967" y="6467664"/>
            <a:ext cx="477078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Copyright © 2024 All Rights Reserved, Onchain Investing Project Team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8"/>
          <p:cNvSpPr txBox="1"/>
          <p:nvPr/>
        </p:nvSpPr>
        <p:spPr>
          <a:xfrm>
            <a:off x="1919636" y="1871216"/>
            <a:ext cx="1023402" cy="311072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50000"/>
              </a:lnSpc>
              <a:spcBef>
                <a:spcPts val="0"/>
              </a:spcBef>
              <a:spcAft>
                <a:spcPts val="0"/>
              </a:spcAft>
              <a:buNone/>
            </a:pPr>
            <a:r>
              <a:rPr lang="en-CA" sz="1200">
                <a:solidFill>
                  <a:schemeClr val="dk1"/>
                </a:solidFill>
                <a:latin typeface="Calibri"/>
                <a:ea typeface="Calibri"/>
                <a:cs typeface="Calibri"/>
                <a:sym typeface="Calibri"/>
              </a:rPr>
              <a:t>Real World Assets Tokenization</a:t>
            </a:r>
            <a:endParaRPr/>
          </a:p>
          <a:p>
            <a:pPr marL="0" marR="0" lvl="0" indent="0" algn="ctr" rtl="0">
              <a:lnSpc>
                <a:spcPct val="150000"/>
              </a:lnSpc>
              <a:spcBef>
                <a:spcPts val="0"/>
              </a:spcBef>
              <a:spcAft>
                <a:spcPts val="0"/>
              </a:spcAft>
              <a:buNone/>
            </a:pPr>
            <a:r>
              <a:rPr lang="en-CA" sz="1200">
                <a:solidFill>
                  <a:schemeClr val="dk1"/>
                </a:solidFill>
                <a:latin typeface="Calibri"/>
                <a:ea typeface="Calibri"/>
                <a:cs typeface="Calibri"/>
                <a:sym typeface="Calibri"/>
              </a:rPr>
              <a:t>+</a:t>
            </a:r>
            <a:endParaRPr/>
          </a:p>
          <a:p>
            <a:pPr marL="0" marR="0" lvl="0" indent="0" algn="ctr" rtl="0">
              <a:lnSpc>
                <a:spcPct val="150000"/>
              </a:lnSpc>
              <a:spcBef>
                <a:spcPts val="0"/>
              </a:spcBef>
              <a:spcAft>
                <a:spcPts val="0"/>
              </a:spcAft>
              <a:buNone/>
            </a:pPr>
            <a:r>
              <a:rPr lang="en-CA" sz="1200">
                <a:solidFill>
                  <a:schemeClr val="dk1"/>
                </a:solidFill>
                <a:latin typeface="Calibri"/>
                <a:ea typeface="Calibri"/>
                <a:cs typeface="Calibri"/>
                <a:sym typeface="Calibri"/>
              </a:rPr>
              <a:t>Digital</a:t>
            </a:r>
            <a:endParaRPr/>
          </a:p>
          <a:p>
            <a:pPr marL="0" marR="0" lvl="0" indent="0" algn="ctr" rtl="0">
              <a:lnSpc>
                <a:spcPct val="150000"/>
              </a:lnSpc>
              <a:spcBef>
                <a:spcPts val="0"/>
              </a:spcBef>
              <a:spcAft>
                <a:spcPts val="0"/>
              </a:spcAft>
              <a:buNone/>
            </a:pPr>
            <a:r>
              <a:rPr lang="en-CA" sz="1200">
                <a:solidFill>
                  <a:schemeClr val="dk1"/>
                </a:solidFill>
                <a:latin typeface="Calibri"/>
                <a:ea typeface="Calibri"/>
                <a:cs typeface="Calibri"/>
                <a:sym typeface="Calibri"/>
              </a:rPr>
              <a:t>Assets</a:t>
            </a:r>
            <a:endParaRPr/>
          </a:p>
          <a:p>
            <a:pPr marL="0" marR="0" lvl="0" indent="0" algn="ctr" rtl="0">
              <a:lnSpc>
                <a:spcPct val="150000"/>
              </a:lnSpc>
              <a:spcBef>
                <a:spcPts val="0"/>
              </a:spcBef>
              <a:spcAft>
                <a:spcPts val="0"/>
              </a:spcAft>
              <a:buNone/>
            </a:pPr>
            <a:r>
              <a:rPr lang="en-CA" sz="1200">
                <a:solidFill>
                  <a:schemeClr val="dk1"/>
                </a:solidFill>
                <a:latin typeface="Calibri"/>
                <a:ea typeface="Calibri"/>
                <a:cs typeface="Calibri"/>
                <a:sym typeface="Calibri"/>
              </a:rPr>
              <a:t>Liquidity Management Functions</a:t>
            </a:r>
            <a:endParaRPr/>
          </a:p>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p:txBody>
      </p:sp>
      <p:sp>
        <p:nvSpPr>
          <p:cNvPr id="155" name="Google Shape;155;p18"/>
          <p:cNvSpPr txBox="1"/>
          <p:nvPr/>
        </p:nvSpPr>
        <p:spPr>
          <a:xfrm>
            <a:off x="3386107" y="1872223"/>
            <a:ext cx="1076893" cy="311072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50000"/>
              </a:lnSpc>
              <a:spcBef>
                <a:spcPts val="0"/>
              </a:spcBef>
              <a:spcAft>
                <a:spcPts val="0"/>
              </a:spcAft>
              <a:buNone/>
            </a:pPr>
            <a:r>
              <a:rPr lang="en-CA" sz="1200">
                <a:solidFill>
                  <a:schemeClr val="dk1"/>
                </a:solidFill>
                <a:latin typeface="Calibri"/>
                <a:ea typeface="Calibri"/>
                <a:cs typeface="Calibri"/>
                <a:sym typeface="Calibri"/>
              </a:rPr>
              <a:t>Investment</a:t>
            </a:r>
            <a:endParaRPr/>
          </a:p>
          <a:p>
            <a:pPr marL="0" marR="0" lvl="0" indent="0" algn="ctr" rtl="0">
              <a:lnSpc>
                <a:spcPct val="150000"/>
              </a:lnSpc>
              <a:spcBef>
                <a:spcPts val="0"/>
              </a:spcBef>
              <a:spcAft>
                <a:spcPts val="0"/>
              </a:spcAft>
              <a:buNone/>
            </a:pPr>
            <a:r>
              <a:rPr lang="en-CA" sz="1200">
                <a:solidFill>
                  <a:schemeClr val="dk1"/>
                </a:solidFill>
                <a:latin typeface="Calibri"/>
                <a:ea typeface="Calibri"/>
                <a:cs typeface="Calibri"/>
                <a:sym typeface="Calibri"/>
              </a:rPr>
              <a:t>&amp;</a:t>
            </a:r>
            <a:endParaRPr/>
          </a:p>
          <a:p>
            <a:pPr marL="0" marR="0" lvl="0" indent="0" algn="ctr" rtl="0">
              <a:lnSpc>
                <a:spcPct val="150000"/>
              </a:lnSpc>
              <a:spcBef>
                <a:spcPts val="0"/>
              </a:spcBef>
              <a:spcAft>
                <a:spcPts val="0"/>
              </a:spcAft>
              <a:buNone/>
            </a:pPr>
            <a:r>
              <a:rPr lang="en-CA" sz="1200">
                <a:solidFill>
                  <a:schemeClr val="dk1"/>
                </a:solidFill>
                <a:latin typeface="Calibri"/>
                <a:ea typeface="Calibri"/>
                <a:cs typeface="Calibri"/>
                <a:sym typeface="Calibri"/>
              </a:rPr>
              <a:t>Trading</a:t>
            </a:r>
            <a:endParaRPr/>
          </a:p>
          <a:p>
            <a:pPr marL="0" marR="0" lvl="0" indent="0" algn="ctr" rtl="0">
              <a:lnSpc>
                <a:spcPct val="150000"/>
              </a:lnSpc>
              <a:spcBef>
                <a:spcPts val="0"/>
              </a:spcBef>
              <a:spcAft>
                <a:spcPts val="0"/>
              </a:spcAft>
              <a:buNone/>
            </a:pPr>
            <a:r>
              <a:rPr lang="en-CA" sz="1200">
                <a:solidFill>
                  <a:schemeClr val="dk1"/>
                </a:solidFill>
                <a:latin typeface="Calibri"/>
                <a:ea typeface="Calibri"/>
                <a:cs typeface="Calibri"/>
                <a:sym typeface="Calibri"/>
              </a:rPr>
              <a:t>Support</a:t>
            </a:r>
            <a:endParaRPr/>
          </a:p>
          <a:p>
            <a:pPr marL="0" marR="0" lvl="0" indent="0" algn="ctr" rtl="0">
              <a:lnSpc>
                <a:spcPct val="150000"/>
              </a:lnSpc>
              <a:spcBef>
                <a:spcPts val="0"/>
              </a:spcBef>
              <a:spcAft>
                <a:spcPts val="0"/>
              </a:spcAft>
              <a:buNone/>
            </a:pPr>
            <a:r>
              <a:rPr lang="en-CA" sz="1200">
                <a:solidFill>
                  <a:schemeClr val="dk1"/>
                </a:solidFill>
                <a:latin typeface="Calibri"/>
                <a:ea typeface="Calibri"/>
                <a:cs typeface="Calibri"/>
                <a:sym typeface="Calibri"/>
              </a:rPr>
              <a:t>+</a:t>
            </a:r>
            <a:endParaRPr/>
          </a:p>
          <a:p>
            <a:pPr marL="0" marR="0" lvl="0" indent="0" algn="ctr" rtl="0">
              <a:lnSpc>
                <a:spcPct val="150000"/>
              </a:lnSpc>
              <a:spcBef>
                <a:spcPts val="0"/>
              </a:spcBef>
              <a:spcAft>
                <a:spcPts val="0"/>
              </a:spcAft>
              <a:buNone/>
            </a:pPr>
            <a:r>
              <a:rPr lang="en-CA" sz="1200">
                <a:solidFill>
                  <a:schemeClr val="dk1"/>
                </a:solidFill>
                <a:latin typeface="Calibri"/>
                <a:ea typeface="Calibri"/>
                <a:cs typeface="Calibri"/>
                <a:sym typeface="Calibri"/>
              </a:rPr>
              <a:t> Asset Exchange Facility</a:t>
            </a:r>
            <a:endParaRPr/>
          </a:p>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p:txBody>
      </p:sp>
      <p:sp>
        <p:nvSpPr>
          <p:cNvPr id="156" name="Google Shape;156;p18"/>
          <p:cNvSpPr txBox="1"/>
          <p:nvPr/>
        </p:nvSpPr>
        <p:spPr>
          <a:xfrm>
            <a:off x="4876806" y="1873223"/>
            <a:ext cx="1076893" cy="311072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50000"/>
              </a:lnSpc>
              <a:spcBef>
                <a:spcPts val="0"/>
              </a:spcBef>
              <a:spcAft>
                <a:spcPts val="0"/>
              </a:spcAft>
              <a:buNone/>
            </a:pPr>
            <a:r>
              <a:rPr lang="en-CA" sz="1200">
                <a:solidFill>
                  <a:schemeClr val="dk1"/>
                </a:solidFill>
                <a:latin typeface="Calibri"/>
                <a:ea typeface="Calibri"/>
                <a:cs typeface="Calibri"/>
                <a:sym typeface="Calibri"/>
              </a:rPr>
              <a:t>On-chain</a:t>
            </a:r>
            <a:endParaRPr/>
          </a:p>
          <a:p>
            <a:pPr marL="0" marR="0" lvl="0" indent="0" algn="ctr" rtl="0">
              <a:lnSpc>
                <a:spcPct val="150000"/>
              </a:lnSpc>
              <a:spcBef>
                <a:spcPts val="0"/>
              </a:spcBef>
              <a:spcAft>
                <a:spcPts val="0"/>
              </a:spcAft>
              <a:buNone/>
            </a:pPr>
            <a:r>
              <a:rPr lang="en-CA" sz="1200">
                <a:solidFill>
                  <a:schemeClr val="dk1"/>
                </a:solidFill>
                <a:latin typeface="Calibri"/>
                <a:ea typeface="Calibri"/>
                <a:cs typeface="Calibri"/>
                <a:sym typeface="Calibri"/>
              </a:rPr>
              <a:t>Transactions</a:t>
            </a:r>
            <a:endParaRPr/>
          </a:p>
          <a:p>
            <a:pPr marL="0" marR="0" lvl="0" indent="0" algn="ctr" rtl="0">
              <a:lnSpc>
                <a:spcPct val="150000"/>
              </a:lnSpc>
              <a:spcBef>
                <a:spcPts val="0"/>
              </a:spcBef>
              <a:spcAft>
                <a:spcPts val="0"/>
              </a:spcAft>
              <a:buNone/>
            </a:pPr>
            <a:r>
              <a:rPr lang="en-CA" sz="1200">
                <a:solidFill>
                  <a:schemeClr val="dk1"/>
                </a:solidFill>
                <a:latin typeface="Calibri"/>
                <a:ea typeface="Calibri"/>
                <a:cs typeface="Calibri"/>
                <a:sym typeface="Calibri"/>
              </a:rPr>
              <a:t>Captured on the Blockchain where the Tokenized Assets are Exchanged</a:t>
            </a:r>
            <a:endParaRPr/>
          </a:p>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p:txBody>
      </p:sp>
      <p:sp>
        <p:nvSpPr>
          <p:cNvPr id="157" name="Google Shape;157;p18"/>
          <p:cNvSpPr txBox="1"/>
          <p:nvPr/>
        </p:nvSpPr>
        <p:spPr>
          <a:xfrm>
            <a:off x="3386107" y="484712"/>
            <a:ext cx="4455934" cy="27699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a:solidFill>
                  <a:schemeClr val="dk1"/>
                </a:solidFill>
                <a:latin typeface="Calibri"/>
                <a:ea typeface="Calibri"/>
                <a:cs typeface="Calibri"/>
                <a:sym typeface="Calibri"/>
              </a:rPr>
              <a:t>Investor Onboarding + Gated Access based on KYC/AML Certification</a:t>
            </a:r>
            <a:endParaRPr/>
          </a:p>
        </p:txBody>
      </p:sp>
      <p:sp>
        <p:nvSpPr>
          <p:cNvPr id="158" name="Google Shape;158;p18"/>
          <p:cNvSpPr txBox="1"/>
          <p:nvPr/>
        </p:nvSpPr>
        <p:spPr>
          <a:xfrm>
            <a:off x="1895412" y="521046"/>
            <a:ext cx="1077902" cy="83099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a:solidFill>
                  <a:schemeClr val="dk1"/>
                </a:solidFill>
                <a:latin typeface="Calibri"/>
                <a:ea typeface="Calibri"/>
                <a:cs typeface="Calibri"/>
                <a:sym typeface="Calibri"/>
              </a:rPr>
              <a:t>Real World Assets Supply (TradFi Custodian)</a:t>
            </a:r>
            <a:endParaRPr/>
          </a:p>
        </p:txBody>
      </p:sp>
      <p:sp>
        <p:nvSpPr>
          <p:cNvPr id="159" name="Google Shape;159;p18"/>
          <p:cNvSpPr txBox="1"/>
          <p:nvPr/>
        </p:nvSpPr>
        <p:spPr>
          <a:xfrm>
            <a:off x="3386107" y="940509"/>
            <a:ext cx="4052243" cy="27699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a:solidFill>
                  <a:schemeClr val="dk1"/>
                </a:solidFill>
                <a:latin typeface="Calibri"/>
                <a:ea typeface="Calibri"/>
                <a:cs typeface="Calibri"/>
                <a:sym typeface="Calibri"/>
              </a:rPr>
              <a:t>Off-chain Market Data</a:t>
            </a:r>
            <a:endParaRPr/>
          </a:p>
        </p:txBody>
      </p:sp>
      <p:sp>
        <p:nvSpPr>
          <p:cNvPr id="160" name="Google Shape;160;p18"/>
          <p:cNvSpPr txBox="1"/>
          <p:nvPr/>
        </p:nvSpPr>
        <p:spPr>
          <a:xfrm>
            <a:off x="6361457" y="1874223"/>
            <a:ext cx="1076893" cy="311072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50000"/>
              </a:lnSpc>
              <a:spcBef>
                <a:spcPts val="0"/>
              </a:spcBef>
              <a:spcAft>
                <a:spcPts val="0"/>
              </a:spcAft>
              <a:buNone/>
            </a:pPr>
            <a:r>
              <a:rPr lang="en-CA" sz="1200">
                <a:solidFill>
                  <a:schemeClr val="dk1"/>
                </a:solidFill>
                <a:latin typeface="Calibri"/>
                <a:ea typeface="Calibri"/>
                <a:cs typeface="Calibri"/>
                <a:sym typeface="Calibri"/>
              </a:rPr>
              <a:t>Collect </a:t>
            </a:r>
            <a:endParaRPr/>
          </a:p>
          <a:p>
            <a:pPr marL="0" marR="0" lvl="0" indent="0" algn="ctr" rtl="0">
              <a:lnSpc>
                <a:spcPct val="150000"/>
              </a:lnSpc>
              <a:spcBef>
                <a:spcPts val="0"/>
              </a:spcBef>
              <a:spcAft>
                <a:spcPts val="0"/>
              </a:spcAft>
              <a:buNone/>
            </a:pPr>
            <a:r>
              <a:rPr lang="en-CA" sz="1200">
                <a:solidFill>
                  <a:schemeClr val="dk1"/>
                </a:solidFill>
                <a:latin typeface="Calibri"/>
                <a:ea typeface="Calibri"/>
                <a:cs typeface="Calibri"/>
                <a:sym typeface="Calibri"/>
              </a:rPr>
              <a:t>&amp;</a:t>
            </a:r>
            <a:endParaRPr/>
          </a:p>
          <a:p>
            <a:pPr marL="0" marR="0" lvl="0" indent="0" algn="ctr" rtl="0">
              <a:lnSpc>
                <a:spcPct val="150000"/>
              </a:lnSpc>
              <a:spcBef>
                <a:spcPts val="0"/>
              </a:spcBef>
              <a:spcAft>
                <a:spcPts val="0"/>
              </a:spcAft>
              <a:buNone/>
            </a:pPr>
            <a:r>
              <a:rPr lang="en-CA" sz="1200">
                <a:solidFill>
                  <a:schemeClr val="dk1"/>
                </a:solidFill>
                <a:latin typeface="Calibri"/>
                <a:ea typeface="Calibri"/>
                <a:cs typeface="Calibri"/>
                <a:sym typeface="Calibri"/>
              </a:rPr>
              <a:t>Enrich</a:t>
            </a:r>
            <a:endParaRPr/>
          </a:p>
          <a:p>
            <a:pPr marL="0" marR="0" lvl="0" indent="0" algn="ctr" rtl="0">
              <a:lnSpc>
                <a:spcPct val="150000"/>
              </a:lnSpc>
              <a:spcBef>
                <a:spcPts val="0"/>
              </a:spcBef>
              <a:spcAft>
                <a:spcPts val="0"/>
              </a:spcAft>
              <a:buNone/>
            </a:pPr>
            <a:r>
              <a:rPr lang="en-CA" sz="1200">
                <a:solidFill>
                  <a:schemeClr val="dk1"/>
                </a:solidFill>
                <a:latin typeface="Calibri"/>
                <a:ea typeface="Calibri"/>
                <a:cs typeface="Calibri"/>
                <a:sym typeface="Calibri"/>
              </a:rPr>
              <a:t>On-chain</a:t>
            </a:r>
            <a:endParaRPr/>
          </a:p>
          <a:p>
            <a:pPr marL="0" marR="0" lvl="0" indent="0" algn="ctr" rtl="0">
              <a:lnSpc>
                <a:spcPct val="150000"/>
              </a:lnSpc>
              <a:spcBef>
                <a:spcPts val="0"/>
              </a:spcBef>
              <a:spcAft>
                <a:spcPts val="0"/>
              </a:spcAft>
              <a:buNone/>
            </a:pPr>
            <a:r>
              <a:rPr lang="en-CA" sz="1200">
                <a:solidFill>
                  <a:schemeClr val="dk1"/>
                </a:solidFill>
                <a:latin typeface="Calibri"/>
                <a:ea typeface="Calibri"/>
                <a:cs typeface="Calibri"/>
                <a:sym typeface="Calibri"/>
              </a:rPr>
              <a:t>Transactions</a:t>
            </a:r>
            <a:endParaRPr/>
          </a:p>
          <a:p>
            <a:pPr marL="0" marR="0" lvl="0" indent="0" algn="ctr" rtl="0">
              <a:lnSpc>
                <a:spcPct val="150000"/>
              </a:lnSpc>
              <a:spcBef>
                <a:spcPts val="0"/>
              </a:spcBef>
              <a:spcAft>
                <a:spcPts val="0"/>
              </a:spcAft>
              <a:buNone/>
            </a:pPr>
            <a:r>
              <a:rPr lang="en-CA" sz="1200">
                <a:solidFill>
                  <a:schemeClr val="dk1"/>
                </a:solidFill>
                <a:latin typeface="Calibri"/>
                <a:ea typeface="Calibri"/>
                <a:cs typeface="Calibri"/>
                <a:sym typeface="Calibri"/>
              </a:rPr>
              <a:t>Data</a:t>
            </a:r>
            <a:endParaRPr/>
          </a:p>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p:txBody>
      </p:sp>
      <p:cxnSp>
        <p:nvCxnSpPr>
          <p:cNvPr id="161" name="Google Shape;161;p18"/>
          <p:cNvCxnSpPr>
            <a:stCxn id="156" idx="3"/>
            <a:endCxn id="160" idx="1"/>
          </p:cNvCxnSpPr>
          <p:nvPr/>
        </p:nvCxnSpPr>
        <p:spPr>
          <a:xfrm>
            <a:off x="5953699" y="3428585"/>
            <a:ext cx="407700" cy="900"/>
          </a:xfrm>
          <a:prstGeom prst="straightConnector1">
            <a:avLst/>
          </a:prstGeom>
          <a:noFill/>
          <a:ln w="28575" cap="flat" cmpd="sng">
            <a:solidFill>
              <a:schemeClr val="accent1"/>
            </a:solidFill>
            <a:prstDash val="solid"/>
            <a:miter lim="800000"/>
            <a:headEnd type="none" w="sm" len="sm"/>
            <a:tailEnd type="triangle" w="med" len="med"/>
          </a:ln>
        </p:spPr>
      </p:cxnSp>
      <p:cxnSp>
        <p:nvCxnSpPr>
          <p:cNvPr id="162" name="Google Shape;162;p18"/>
          <p:cNvCxnSpPr>
            <a:endCxn id="160" idx="0"/>
          </p:cNvCxnSpPr>
          <p:nvPr/>
        </p:nvCxnSpPr>
        <p:spPr>
          <a:xfrm>
            <a:off x="6899904" y="1217523"/>
            <a:ext cx="0" cy="656700"/>
          </a:xfrm>
          <a:prstGeom prst="straightConnector1">
            <a:avLst/>
          </a:prstGeom>
          <a:noFill/>
          <a:ln w="28575" cap="flat" cmpd="sng">
            <a:solidFill>
              <a:schemeClr val="accent1"/>
            </a:solidFill>
            <a:prstDash val="solid"/>
            <a:miter lim="800000"/>
            <a:headEnd type="none" w="sm" len="sm"/>
            <a:tailEnd type="triangle" w="med" len="med"/>
          </a:ln>
        </p:spPr>
      </p:cxnSp>
      <p:cxnSp>
        <p:nvCxnSpPr>
          <p:cNvPr id="163" name="Google Shape;163;p18"/>
          <p:cNvCxnSpPr/>
          <p:nvPr/>
        </p:nvCxnSpPr>
        <p:spPr>
          <a:xfrm>
            <a:off x="4458979" y="3429585"/>
            <a:ext cx="419870" cy="1000"/>
          </a:xfrm>
          <a:prstGeom prst="straightConnector1">
            <a:avLst/>
          </a:prstGeom>
          <a:noFill/>
          <a:ln w="28575" cap="flat" cmpd="sng">
            <a:solidFill>
              <a:schemeClr val="accent1"/>
            </a:solidFill>
            <a:prstDash val="solid"/>
            <a:miter lim="800000"/>
            <a:headEnd type="none" w="sm" len="sm"/>
            <a:tailEnd type="triangle" w="med" len="med"/>
          </a:ln>
        </p:spPr>
      </p:cxnSp>
      <p:cxnSp>
        <p:nvCxnSpPr>
          <p:cNvPr id="164" name="Google Shape;164;p18"/>
          <p:cNvCxnSpPr>
            <a:stCxn id="158" idx="2"/>
            <a:endCxn id="154" idx="0"/>
          </p:cNvCxnSpPr>
          <p:nvPr/>
        </p:nvCxnSpPr>
        <p:spPr>
          <a:xfrm flipH="1">
            <a:off x="2431363" y="1352043"/>
            <a:ext cx="3000" cy="519300"/>
          </a:xfrm>
          <a:prstGeom prst="straightConnector1">
            <a:avLst/>
          </a:prstGeom>
          <a:noFill/>
          <a:ln w="28575" cap="flat" cmpd="sng">
            <a:solidFill>
              <a:schemeClr val="accent1"/>
            </a:solidFill>
            <a:prstDash val="solid"/>
            <a:miter lim="800000"/>
            <a:headEnd type="none" w="sm" len="sm"/>
            <a:tailEnd type="triangle" w="med" len="med"/>
          </a:ln>
        </p:spPr>
      </p:cxnSp>
      <p:cxnSp>
        <p:nvCxnSpPr>
          <p:cNvPr id="165" name="Google Shape;165;p18"/>
          <p:cNvCxnSpPr/>
          <p:nvPr/>
        </p:nvCxnSpPr>
        <p:spPr>
          <a:xfrm>
            <a:off x="3927603" y="1212458"/>
            <a:ext cx="1" cy="656715"/>
          </a:xfrm>
          <a:prstGeom prst="straightConnector1">
            <a:avLst/>
          </a:prstGeom>
          <a:noFill/>
          <a:ln w="28575" cap="flat" cmpd="sng">
            <a:solidFill>
              <a:schemeClr val="accent1"/>
            </a:solidFill>
            <a:prstDash val="solid"/>
            <a:miter lim="800000"/>
            <a:headEnd type="none" w="sm" len="sm"/>
            <a:tailEnd type="triangle" w="med" len="med"/>
          </a:ln>
        </p:spPr>
      </p:cxnSp>
      <p:cxnSp>
        <p:nvCxnSpPr>
          <p:cNvPr id="166" name="Google Shape;166;p18"/>
          <p:cNvCxnSpPr/>
          <p:nvPr/>
        </p:nvCxnSpPr>
        <p:spPr>
          <a:xfrm flipH="1">
            <a:off x="2755313" y="1228701"/>
            <a:ext cx="834184" cy="640472"/>
          </a:xfrm>
          <a:prstGeom prst="straightConnector1">
            <a:avLst/>
          </a:prstGeom>
          <a:noFill/>
          <a:ln w="28575" cap="flat" cmpd="sng">
            <a:solidFill>
              <a:schemeClr val="accent1"/>
            </a:solidFill>
            <a:prstDash val="solid"/>
            <a:miter lim="800000"/>
            <a:headEnd type="none" w="sm" len="sm"/>
            <a:tailEnd type="triangle" w="med" len="med"/>
          </a:ln>
        </p:spPr>
      </p:cxnSp>
      <p:cxnSp>
        <p:nvCxnSpPr>
          <p:cNvPr id="167" name="Google Shape;167;p18"/>
          <p:cNvCxnSpPr>
            <a:endCxn id="155" idx="1"/>
          </p:cNvCxnSpPr>
          <p:nvPr/>
        </p:nvCxnSpPr>
        <p:spPr>
          <a:xfrm rot="10800000" flipH="1">
            <a:off x="2928007" y="3427585"/>
            <a:ext cx="458100" cy="3000"/>
          </a:xfrm>
          <a:prstGeom prst="straightConnector1">
            <a:avLst/>
          </a:prstGeom>
          <a:noFill/>
          <a:ln w="28575" cap="flat" cmpd="sng">
            <a:solidFill>
              <a:schemeClr val="accent1"/>
            </a:solidFill>
            <a:prstDash val="solid"/>
            <a:miter lim="800000"/>
            <a:headEnd type="none" w="sm" len="sm"/>
            <a:tailEnd type="triangle" w="med" len="med"/>
          </a:ln>
        </p:spPr>
      </p:cxnSp>
      <p:sp>
        <p:nvSpPr>
          <p:cNvPr id="168" name="Google Shape;168;p18"/>
          <p:cNvSpPr txBox="1"/>
          <p:nvPr/>
        </p:nvSpPr>
        <p:spPr>
          <a:xfrm>
            <a:off x="2664477" y="5501112"/>
            <a:ext cx="5389510" cy="27699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a:solidFill>
                  <a:schemeClr val="dk1"/>
                </a:solidFill>
                <a:latin typeface="Calibri"/>
                <a:ea typeface="Calibri"/>
                <a:cs typeface="Calibri"/>
                <a:sym typeface="Calibri"/>
              </a:rPr>
              <a:t>Investor’s Enriched Transactions/Financial Data History</a:t>
            </a:r>
            <a:endParaRPr/>
          </a:p>
        </p:txBody>
      </p:sp>
      <p:sp>
        <p:nvSpPr>
          <p:cNvPr id="169" name="Google Shape;169;p18"/>
          <p:cNvSpPr txBox="1"/>
          <p:nvPr/>
        </p:nvSpPr>
        <p:spPr>
          <a:xfrm>
            <a:off x="8419865" y="521048"/>
            <a:ext cx="1076893" cy="4495718"/>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50000"/>
              </a:lnSpc>
              <a:spcBef>
                <a:spcPts val="0"/>
              </a:spcBef>
              <a:spcAft>
                <a:spcPts val="0"/>
              </a:spcAft>
              <a:buNone/>
            </a:pPr>
            <a:r>
              <a:rPr lang="en-CA" sz="1200">
                <a:solidFill>
                  <a:schemeClr val="dk1"/>
                </a:solidFill>
                <a:latin typeface="Calibri"/>
                <a:ea typeface="Calibri"/>
                <a:cs typeface="Calibri"/>
                <a:sym typeface="Calibri"/>
              </a:rPr>
              <a:t>Regulatory</a:t>
            </a:r>
            <a:endParaRPr/>
          </a:p>
          <a:p>
            <a:pPr marL="0" marR="0" lvl="0" indent="0" algn="ctr" rtl="0">
              <a:lnSpc>
                <a:spcPct val="150000"/>
              </a:lnSpc>
              <a:spcBef>
                <a:spcPts val="0"/>
              </a:spcBef>
              <a:spcAft>
                <a:spcPts val="0"/>
              </a:spcAft>
              <a:buNone/>
            </a:pPr>
            <a:r>
              <a:rPr lang="en-CA" sz="1200">
                <a:solidFill>
                  <a:schemeClr val="dk1"/>
                </a:solidFill>
                <a:latin typeface="Calibri"/>
                <a:ea typeface="Calibri"/>
                <a:cs typeface="Calibri"/>
                <a:sym typeface="Calibri"/>
              </a:rPr>
              <a:t>Reporting</a:t>
            </a:r>
            <a:endParaRPr/>
          </a:p>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50000"/>
              </a:lnSpc>
              <a:spcBef>
                <a:spcPts val="0"/>
              </a:spcBef>
              <a:spcAft>
                <a:spcPts val="0"/>
              </a:spcAft>
              <a:buNone/>
            </a:pPr>
            <a:endParaRPr sz="1200">
              <a:solidFill>
                <a:schemeClr val="dk1"/>
              </a:solidFill>
              <a:latin typeface="Calibri"/>
              <a:ea typeface="Calibri"/>
              <a:cs typeface="Calibri"/>
              <a:sym typeface="Calibri"/>
            </a:endParaRPr>
          </a:p>
        </p:txBody>
      </p:sp>
      <p:sp>
        <p:nvSpPr>
          <p:cNvPr id="170" name="Google Shape;170;p18"/>
          <p:cNvSpPr/>
          <p:nvPr/>
        </p:nvSpPr>
        <p:spPr>
          <a:xfrm>
            <a:off x="1685988" y="387572"/>
            <a:ext cx="6367999" cy="476578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18"/>
          <p:cNvSpPr txBox="1"/>
          <p:nvPr/>
        </p:nvSpPr>
        <p:spPr>
          <a:xfrm>
            <a:off x="1680932" y="6186410"/>
            <a:ext cx="6367999" cy="276999"/>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a:solidFill>
                  <a:schemeClr val="dk1"/>
                </a:solidFill>
                <a:latin typeface="Calibri"/>
                <a:ea typeface="Calibri"/>
                <a:cs typeface="Calibri"/>
                <a:sym typeface="Calibri"/>
              </a:rPr>
              <a:t>Investor’s Portfolio Tracking &amp; Analytics Application</a:t>
            </a:r>
            <a:endParaRPr/>
          </a:p>
        </p:txBody>
      </p:sp>
      <p:cxnSp>
        <p:nvCxnSpPr>
          <p:cNvPr id="172" name="Google Shape;172;p18"/>
          <p:cNvCxnSpPr>
            <a:stCxn id="170" idx="3"/>
            <a:endCxn id="169" idx="1"/>
          </p:cNvCxnSpPr>
          <p:nvPr/>
        </p:nvCxnSpPr>
        <p:spPr>
          <a:xfrm rot="10800000" flipH="1">
            <a:off x="8053987" y="2768962"/>
            <a:ext cx="366000" cy="1500"/>
          </a:xfrm>
          <a:prstGeom prst="straightConnector1">
            <a:avLst/>
          </a:prstGeom>
          <a:noFill/>
          <a:ln w="28575" cap="flat" cmpd="sng">
            <a:solidFill>
              <a:schemeClr val="accent1"/>
            </a:solidFill>
            <a:prstDash val="solid"/>
            <a:miter lim="800000"/>
            <a:headEnd type="none" w="sm" len="sm"/>
            <a:tailEnd type="triangle" w="med" len="med"/>
          </a:ln>
        </p:spPr>
      </p:cxnSp>
      <p:cxnSp>
        <p:nvCxnSpPr>
          <p:cNvPr id="173" name="Google Shape;173;p18"/>
          <p:cNvCxnSpPr>
            <a:stCxn id="170" idx="2"/>
          </p:cNvCxnSpPr>
          <p:nvPr/>
        </p:nvCxnSpPr>
        <p:spPr>
          <a:xfrm flipH="1">
            <a:off x="4864888" y="5153352"/>
            <a:ext cx="5100" cy="342600"/>
          </a:xfrm>
          <a:prstGeom prst="straightConnector1">
            <a:avLst/>
          </a:prstGeom>
          <a:noFill/>
          <a:ln w="28575" cap="flat" cmpd="sng">
            <a:solidFill>
              <a:schemeClr val="accent1"/>
            </a:solidFill>
            <a:prstDash val="solid"/>
            <a:miter lim="800000"/>
            <a:headEnd type="none" w="sm" len="sm"/>
            <a:tailEnd type="triangle" w="med" len="med"/>
          </a:ln>
        </p:spPr>
      </p:cxnSp>
      <p:cxnSp>
        <p:nvCxnSpPr>
          <p:cNvPr id="174" name="Google Shape;174;p18"/>
          <p:cNvCxnSpPr>
            <a:endCxn id="171" idx="0"/>
          </p:cNvCxnSpPr>
          <p:nvPr/>
        </p:nvCxnSpPr>
        <p:spPr>
          <a:xfrm>
            <a:off x="4864932" y="5775110"/>
            <a:ext cx="0" cy="411300"/>
          </a:xfrm>
          <a:prstGeom prst="straightConnector1">
            <a:avLst/>
          </a:prstGeom>
          <a:noFill/>
          <a:ln w="28575" cap="flat" cmpd="sng">
            <a:solidFill>
              <a:schemeClr val="accent1"/>
            </a:solidFill>
            <a:prstDash val="solid"/>
            <a:miter lim="800000"/>
            <a:headEnd type="triangle" w="med" len="med"/>
            <a:tailEnd type="triangle" w="med" len="med"/>
          </a:ln>
        </p:spPr>
      </p:cxnSp>
      <p:cxnSp>
        <p:nvCxnSpPr>
          <p:cNvPr id="175" name="Google Shape;175;p18"/>
          <p:cNvCxnSpPr/>
          <p:nvPr/>
        </p:nvCxnSpPr>
        <p:spPr>
          <a:xfrm>
            <a:off x="2307195" y="5153352"/>
            <a:ext cx="0" cy="1033058"/>
          </a:xfrm>
          <a:prstGeom prst="straightConnector1">
            <a:avLst/>
          </a:prstGeom>
          <a:noFill/>
          <a:ln w="28575" cap="flat" cmpd="sng">
            <a:solidFill>
              <a:schemeClr val="accent1"/>
            </a:solidFill>
            <a:prstDash val="solid"/>
            <a:miter lim="800000"/>
            <a:headEnd type="triangle" w="med" len="med"/>
            <a:tailEnd type="triangle" w="med" len="med"/>
          </a:ln>
        </p:spPr>
      </p:cxnSp>
      <p:sp>
        <p:nvSpPr>
          <p:cNvPr id="176" name="Google Shape;176;p18"/>
          <p:cNvSpPr txBox="1">
            <a:spLocks noGrp="1"/>
          </p:cNvSpPr>
          <p:nvPr>
            <p:ph type="ftr" idx="11"/>
          </p:nvPr>
        </p:nvSpPr>
        <p:spPr>
          <a:xfrm>
            <a:off x="3760967" y="6499468"/>
            <a:ext cx="477078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Copyright © 2024 All Rights Reserved, Onchain Investing Project Team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9"/>
          <p:cNvSpPr txBox="1">
            <a:spLocks noGrp="1"/>
          </p:cNvSpPr>
          <p:nvPr>
            <p:ph type="ctrTitle"/>
          </p:nvPr>
        </p:nvSpPr>
        <p:spPr>
          <a:xfrm>
            <a:off x="930875" y="269747"/>
            <a:ext cx="10330249" cy="153433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800"/>
              <a:buFont typeface="Calibri"/>
              <a:buNone/>
            </a:pPr>
            <a:r>
              <a:rPr lang="en-CA" sz="2800"/>
              <a:t>Guiding Principles that Resonate with the Key Disruptive Aspects of Blockchain/DeFi Technologies that are important to us</a:t>
            </a:r>
            <a:endParaRPr sz="2800"/>
          </a:p>
        </p:txBody>
      </p:sp>
      <p:sp>
        <p:nvSpPr>
          <p:cNvPr id="182" name="Google Shape;182;p19"/>
          <p:cNvSpPr txBox="1"/>
          <p:nvPr/>
        </p:nvSpPr>
        <p:spPr>
          <a:xfrm>
            <a:off x="1130643" y="2391032"/>
            <a:ext cx="10194300" cy="20040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340"/>
              <a:buFont typeface="Arial"/>
              <a:buChar char="•"/>
            </a:pPr>
            <a:r>
              <a:rPr lang="en-CA" sz="1800">
                <a:solidFill>
                  <a:schemeClr val="dk1"/>
                </a:solidFill>
                <a:latin typeface="Calibri"/>
                <a:ea typeface="Calibri"/>
                <a:cs typeface="Calibri"/>
                <a:sym typeface="Calibri"/>
              </a:rPr>
              <a:t>Give investors ownership and control of their personal Financial data history</a:t>
            </a:r>
            <a:endParaRPr sz="1800">
              <a:solidFill>
                <a:schemeClr val="dk1"/>
              </a:solidFill>
              <a:latin typeface="Calibri"/>
              <a:ea typeface="Calibri"/>
              <a:cs typeface="Calibri"/>
              <a:sym typeface="Calibri"/>
            </a:endParaRPr>
          </a:p>
          <a:p>
            <a:pPr marL="285750" marR="0" lvl="0" indent="-251459" algn="l" rtl="0">
              <a:spcBef>
                <a:spcPts val="0"/>
              </a:spcBef>
              <a:spcAft>
                <a:spcPts val="0"/>
              </a:spcAft>
              <a:buClr>
                <a:schemeClr val="dk1"/>
              </a:buClr>
              <a:buSzPts val="1800"/>
              <a:buFont typeface="Calibri"/>
              <a:buChar char="•"/>
            </a:pPr>
            <a:r>
              <a:rPr lang="en-CA" sz="1800">
                <a:solidFill>
                  <a:schemeClr val="dk1"/>
                </a:solidFill>
                <a:latin typeface="Calibri"/>
                <a:ea typeface="Calibri"/>
                <a:cs typeface="Calibri"/>
                <a:sym typeface="Calibri"/>
              </a:rPr>
              <a:t>Solution architected in a way that supports freedom of app choice allowing investors to take their data with them to other services or apps</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340"/>
              <a:buFont typeface="Arial"/>
              <a:buChar char="•"/>
            </a:pPr>
            <a:r>
              <a:rPr lang="en-CA" sz="1800">
                <a:solidFill>
                  <a:schemeClr val="dk1"/>
                </a:solidFill>
                <a:latin typeface="Calibri"/>
                <a:ea typeface="Calibri"/>
                <a:cs typeface="Calibri"/>
                <a:sym typeface="Calibri"/>
              </a:rPr>
              <a:t>Maximize decentralization and use of onchain functions, replacing as much of the TradFi legacy systems as possible</a:t>
            </a:r>
            <a:endParaRPr/>
          </a:p>
          <a:p>
            <a:pPr marL="285750" marR="0" lvl="0" indent="-285750" algn="l" rtl="0">
              <a:spcBef>
                <a:spcPts val="0"/>
              </a:spcBef>
              <a:spcAft>
                <a:spcPts val="0"/>
              </a:spcAft>
              <a:buClr>
                <a:schemeClr val="dk1"/>
              </a:buClr>
              <a:buSzPts val="2340"/>
              <a:buFont typeface="Arial"/>
              <a:buChar char="•"/>
            </a:pPr>
            <a:r>
              <a:rPr lang="en-CA" sz="1800">
                <a:solidFill>
                  <a:schemeClr val="dk1"/>
                </a:solidFill>
                <a:latin typeface="Calibri"/>
                <a:ea typeface="Calibri"/>
                <a:cs typeface="Calibri"/>
                <a:sym typeface="Calibri"/>
              </a:rPr>
              <a:t>Self-custody of assets for investors, integrating best-in-class solutions to prevent loss, theft, etc.</a:t>
            </a:r>
            <a:endParaRPr sz="1800">
              <a:solidFill>
                <a:schemeClr val="dk1"/>
              </a:solidFill>
              <a:latin typeface="Calibri"/>
              <a:ea typeface="Calibri"/>
              <a:cs typeface="Calibri"/>
              <a:sym typeface="Calibri"/>
            </a:endParaRPr>
          </a:p>
        </p:txBody>
      </p:sp>
      <p:sp>
        <p:nvSpPr>
          <p:cNvPr id="183" name="Google Shape;183;p19"/>
          <p:cNvSpPr txBox="1">
            <a:spLocks noGrp="1"/>
          </p:cNvSpPr>
          <p:nvPr>
            <p:ph type="ftr" idx="11"/>
          </p:nvPr>
        </p:nvSpPr>
        <p:spPr>
          <a:xfrm>
            <a:off x="3760967" y="6467664"/>
            <a:ext cx="477078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Copyright © 2024 All Rights Reserved, Onchain Investing Project Team</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2459</Words>
  <Application>Microsoft Office PowerPoint</Application>
  <PresentationFormat>Widescreen</PresentationFormat>
  <Paragraphs>173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Arial</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Guiding Principles that Resonate with the Key Disruptive Aspects of Blockchain/DeFi Technologies that are important to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Raymond Lapointe</cp:lastModifiedBy>
  <cp:revision>1</cp:revision>
  <dcterms:modified xsi:type="dcterms:W3CDTF">2024-05-30T11:22:45Z</dcterms:modified>
</cp:coreProperties>
</file>