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9" r:id="rId5"/>
    <p:sldId id="261" r:id="rId6"/>
    <p:sldId id="265" r:id="rId7"/>
    <p:sldId id="260" r:id="rId8"/>
    <p:sldId id="262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4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2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3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9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786B-9D1F-4D13-AACF-2F73ACFCF3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8B7D08-5373-428F-A600-3E8415A953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9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D5E0-0CB0-6AF3-2931-AA2E70D7B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Predictive Analysis of feasibility  for phone campaigns by banks and past relevant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90C84-81CA-06DE-2F0E-46CD2669B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Raymond Leong </a:t>
            </a:r>
          </a:p>
        </p:txBody>
      </p:sp>
    </p:spTree>
    <p:extLst>
      <p:ext uri="{BB962C8B-B14F-4D97-AF65-F5344CB8AC3E}">
        <p14:creationId xmlns:p14="http://schemas.microsoft.com/office/powerpoint/2010/main" val="148145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4829-7E7A-BFFB-D490-F1E1B5FD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45D5-D354-0621-03BE-133D0DFC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c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ommunication through phone is not impactful in selling the product, is there another method?</a:t>
            </a:r>
            <a:endParaRPr lang="en-US" dirty="0"/>
          </a:p>
          <a:p>
            <a:r>
              <a:rPr lang="en-US" dirty="0"/>
              <a:t>Are there other variables we haven’t considered unique to the Portuguese culture when these phone calls were conducted? (including the cost of the subscription)</a:t>
            </a:r>
          </a:p>
          <a:p>
            <a:r>
              <a:rPr lang="en-US" dirty="0"/>
              <a:t>A successful campaign determines on the interest rate in which the banks lend each other- further modeling would be needed to identify the proper numbers</a:t>
            </a:r>
          </a:p>
        </p:txBody>
      </p:sp>
    </p:spTree>
    <p:extLst>
      <p:ext uri="{BB962C8B-B14F-4D97-AF65-F5344CB8AC3E}">
        <p14:creationId xmlns:p14="http://schemas.microsoft.com/office/powerpoint/2010/main" val="300282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49B2-0863-B819-C72B-69AD1DE4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172" y="1211132"/>
            <a:ext cx="5503877" cy="199136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300" dirty="0">
                <a:solidFill>
                  <a:srgbClr val="FF0000"/>
                </a:solidFill>
              </a:rPr>
              <a:t>Thank you!</a:t>
            </a:r>
          </a:p>
          <a:p>
            <a:pPr algn="ctr"/>
            <a:r>
              <a:rPr lang="en-US" dirty="0" err="1"/>
              <a:t>Github</a:t>
            </a:r>
            <a:r>
              <a:rPr lang="en-US" dirty="0"/>
              <a:t>: www.github/https://github.com/RaymondLeong94</a:t>
            </a:r>
          </a:p>
          <a:p>
            <a:pPr algn="ctr"/>
            <a:r>
              <a:rPr lang="en-US" dirty="0" err="1"/>
              <a:t>Linkedin</a:t>
            </a:r>
            <a:r>
              <a:rPr lang="en-US" dirty="0"/>
              <a:t>: https://www.linkedin.com/in/raymond-leong-b75b11231/</a:t>
            </a:r>
          </a:p>
        </p:txBody>
      </p:sp>
    </p:spTree>
    <p:extLst>
      <p:ext uri="{BB962C8B-B14F-4D97-AF65-F5344CB8AC3E}">
        <p14:creationId xmlns:p14="http://schemas.microsoft.com/office/powerpoint/2010/main" val="278046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3CEC-9A8D-0EF4-136B-08340BE7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62BC-C3A2-4EC8-AE8B-57AF6C32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i="0" dirty="0">
                <a:solidFill>
                  <a:srgbClr val="030416"/>
                </a:solidFill>
                <a:effectLst/>
                <a:latin typeface="Lato Extended"/>
              </a:rPr>
              <a:t>Introduction</a:t>
            </a:r>
          </a:p>
          <a:p>
            <a:pPr marL="285750" indent="-285750">
              <a:buFont typeface="+mj-lt"/>
              <a:buAutoNum type="arabicPeriod"/>
            </a:pPr>
            <a:r>
              <a:rPr lang="en-US" i="0" dirty="0">
                <a:solidFill>
                  <a:srgbClr val="030416"/>
                </a:solidFill>
                <a:effectLst/>
                <a:latin typeface="Lato Extended"/>
              </a:rPr>
              <a:t>Business and Data Understanding – We are looking at what we can improve on for the success of future phone campaigns for bank subscriptions to financial institutions</a:t>
            </a:r>
          </a:p>
          <a:p>
            <a:pPr marL="285750" indent="-285750">
              <a:buFont typeface="+mj-lt"/>
              <a:buAutoNum type="arabicPeriod"/>
            </a:pPr>
            <a:r>
              <a:rPr lang="en-US" i="0" dirty="0">
                <a:solidFill>
                  <a:srgbClr val="030416"/>
                </a:solidFill>
                <a:effectLst/>
                <a:latin typeface="Lato Extended"/>
              </a:rPr>
              <a:t>Modeling- Random Forest modeling helps us predict the most important features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i="0" dirty="0">
                <a:solidFill>
                  <a:srgbClr val="030416"/>
                </a:solidFill>
                <a:effectLst/>
                <a:latin typeface="Lato Extended"/>
              </a:rPr>
              <a:t>Modeling Continued-Success rate &amp; Probabilities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030416"/>
                </a:solidFill>
                <a:latin typeface="Lato Extended"/>
              </a:rPr>
              <a:t>Results &amp; </a:t>
            </a:r>
            <a:r>
              <a:rPr lang="en-US" i="0" dirty="0">
                <a:solidFill>
                  <a:srgbClr val="030416"/>
                </a:solidFill>
                <a:effectLst/>
                <a:latin typeface="Lato Extended"/>
              </a:rPr>
              <a:t>Evaluation- looking at the important features 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30416"/>
                </a:solidFill>
                <a:effectLst/>
                <a:latin typeface="Lato Extended"/>
              </a:rPr>
              <a:t>End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rgbClr val="030416"/>
                </a:solidFill>
                <a:effectLst/>
                <a:latin typeface="Lato Extended"/>
              </a:rPr>
              <a:t>Recommendations- What other models can we use to help identify trends in the data?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rgbClr val="030416"/>
                </a:solidFill>
                <a:effectLst/>
                <a:latin typeface="Lato Extended"/>
              </a:rPr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5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E00-838C-C45D-86C1-D86980B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7523-7CC2-AF40-A620-5DD07A07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for banks to gain capital, by selling their products to customers through </a:t>
            </a:r>
          </a:p>
          <a:p>
            <a:pPr lvl="1"/>
            <a:r>
              <a:rPr lang="en-US" dirty="0"/>
              <a:t>Varying methods of campaigning yield different results</a:t>
            </a:r>
          </a:p>
          <a:p>
            <a:r>
              <a:rPr lang="en-US" dirty="0"/>
              <a:t>What is the success rate of a telemarketing campaign?</a:t>
            </a:r>
          </a:p>
          <a:p>
            <a:r>
              <a:rPr lang="en-US" dirty="0"/>
              <a:t>Demographics of a customer, campaign characteristics, external economic variables are used to predict the success of selling a bank product in this analysis </a:t>
            </a:r>
          </a:p>
        </p:txBody>
      </p:sp>
    </p:spTree>
    <p:extLst>
      <p:ext uri="{BB962C8B-B14F-4D97-AF65-F5344CB8AC3E}">
        <p14:creationId xmlns:p14="http://schemas.microsoft.com/office/powerpoint/2010/main" val="268006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88EC-B4A1-3D51-E5C5-930E6465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4303-9094-E5E4-1DE3-CE48BE9E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we know banking institutions seek to acquire more capital, the major question is:  can we sell bank products through the phone?</a:t>
            </a:r>
          </a:p>
          <a:p>
            <a:r>
              <a:rPr lang="en-US" dirty="0"/>
              <a:t>Through campaigns, investment is required</a:t>
            </a:r>
          </a:p>
          <a:p>
            <a:pPr lvl="1"/>
            <a:r>
              <a:rPr lang="en-US" dirty="0"/>
              <a:t>Unfortunately, we do not have the investment nor capital gain values associated with the study to determine if the campaign was a success</a:t>
            </a:r>
          </a:p>
          <a:p>
            <a:pPr lvl="2"/>
            <a:r>
              <a:rPr lang="en-US" dirty="0"/>
              <a:t>We can artificially determine it</a:t>
            </a:r>
          </a:p>
          <a:p>
            <a:pPr lvl="1"/>
            <a:r>
              <a:rPr lang="en-US" dirty="0"/>
              <a:t>We can determine important variables related to the campaign </a:t>
            </a:r>
          </a:p>
        </p:txBody>
      </p:sp>
    </p:spTree>
    <p:extLst>
      <p:ext uri="{BB962C8B-B14F-4D97-AF65-F5344CB8AC3E}">
        <p14:creationId xmlns:p14="http://schemas.microsoft.com/office/powerpoint/2010/main" val="31075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FBC6-4CDA-94F9-F09B-247878E1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variables targeted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606A-766A-DCAE-0C16-69F37F54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394" y="1825625"/>
            <a:ext cx="45524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see that this past campaign hit a </a:t>
            </a:r>
            <a:r>
              <a:rPr lang="en-US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population 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usually</a:t>
            </a:r>
          </a:p>
          <a:p>
            <a:pPr lvl="1"/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had more cellular conversation over landline </a:t>
            </a:r>
          </a:p>
          <a:p>
            <a:pPr lvl="1"/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person called was a university educated person and married </a:t>
            </a:r>
          </a:p>
          <a:p>
            <a:pPr lvl="1"/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also were in an administrative position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hey were reached mostly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 in the previous campaign</a:t>
            </a:r>
            <a:b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A51BF-FBA9-89C0-5478-C5369521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416" y="1772508"/>
            <a:ext cx="7258561" cy="44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78DD-F7D9-60CC-6EB2-36072946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5CA8551-CA8F-BE7A-D74C-CE2DBCCF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3" y="1877756"/>
            <a:ext cx="4550096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189FC-F6AF-4E87-243A-92AFD048312A}"/>
              </a:ext>
            </a:extLst>
          </p:cNvPr>
          <p:cNvSpPr txBox="1">
            <a:spLocks/>
          </p:cNvSpPr>
          <p:nvPr/>
        </p:nvSpPr>
        <p:spPr>
          <a:xfrm>
            <a:off x="5209562" y="1825625"/>
            <a:ext cx="6144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30416"/>
                </a:solidFill>
                <a:latin typeface="Lato Extended"/>
              </a:rPr>
              <a:t>Using RF as our model, we were able to find that the most impactful feature was the interest rate at which EU banks lend each other</a:t>
            </a:r>
          </a:p>
          <a:p>
            <a:r>
              <a:rPr lang="en-US" dirty="0">
                <a:solidFill>
                  <a:srgbClr val="030416"/>
                </a:solidFill>
                <a:latin typeface="Lato Extended"/>
              </a:rPr>
              <a:t>The accuracy of the mode is 88%, which means that it can predict the right results 88% of the time (if a future customer will subscribe)</a:t>
            </a:r>
          </a:p>
          <a:p>
            <a:pPr lvl="1"/>
            <a:r>
              <a:rPr lang="en-US" dirty="0"/>
              <a:t>Predicts whether a customer will subscribe</a:t>
            </a:r>
          </a:p>
          <a:p>
            <a:pPr lvl="1"/>
            <a:r>
              <a:rPr lang="en-US" dirty="0"/>
              <a:t>Tells us what factors we can focus on to improve the chances of subscription</a:t>
            </a:r>
          </a:p>
        </p:txBody>
      </p:sp>
    </p:spTree>
    <p:extLst>
      <p:ext uri="{BB962C8B-B14F-4D97-AF65-F5344CB8AC3E}">
        <p14:creationId xmlns:p14="http://schemas.microsoft.com/office/powerpoint/2010/main" val="414473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8466-9E0B-F8E8-A7E2-8F19D1CE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C32C-5B8B-10E5-0428-48F040FF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 chance of making a successful phone call 16.14%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hance that those calls are lucky 46.76%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 of failed phone calls 83.85%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 of sales you would miss by accident 4.44%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5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96BD-A9E1-746F-1DA5-02047B4F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232" y="2162416"/>
            <a:ext cx="5332913" cy="3905108"/>
          </a:xfrm>
        </p:spPr>
        <p:txBody>
          <a:bodyPr>
            <a:norm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identified variables make an impact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Reaching out to Customers may be a positive or negative indicator of campaign success. Howev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customer perception is more important.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is a very important variable in determining if they will either subscribe or not subscribe. There is a certain population that your calls work on and we need to find those clusters.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times you contact a customer impacts the outcome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RF as our model, we were able to find that the most impactful feature was the interest rate at which EU banks lend each other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B1956D-95EC-F52D-EF43-4B1D2DD5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Evaluation: Features to improve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DC4AC-A68E-AF2F-7AB5-2BB5EF28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632" y="1634256"/>
            <a:ext cx="7202178" cy="44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8476-9C93-D4D4-F219-9C717BC8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5AA1-0989-9F94-11FD-4BEB3CA7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exist a need to identify some trends within the data:</a:t>
            </a:r>
          </a:p>
          <a:p>
            <a:pPr lvl="1"/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a certain age group that your calls work on and we need to find those clusters.</a:t>
            </a:r>
          </a:p>
          <a:p>
            <a:pPr lvl="1"/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amount of times you contact a customer impacts the outcome, what is the ideal range?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subscriptions missed unintentionally, we should investigate further on what variables they had in common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124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685</TotalTime>
  <Words>665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Lato Extended</vt:lpstr>
      <vt:lpstr>Times New Roman</vt:lpstr>
      <vt:lpstr>Gallery</vt:lpstr>
      <vt:lpstr>Predictive Analysis of feasibility  for phone campaigns by banks and past relevant factors</vt:lpstr>
      <vt:lpstr>agenda</vt:lpstr>
      <vt:lpstr>Introduction</vt:lpstr>
      <vt:lpstr>Business problem</vt:lpstr>
      <vt:lpstr>The variables targeted</vt:lpstr>
      <vt:lpstr>Modeling</vt:lpstr>
      <vt:lpstr>Results of modelling </vt:lpstr>
      <vt:lpstr>Evaluation: Features to improve on</vt:lpstr>
      <vt:lpstr>Recommendations </vt:lpstr>
      <vt:lpstr>Conclusion &amp;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raleong</dc:creator>
  <cp:lastModifiedBy>raleong</cp:lastModifiedBy>
  <cp:revision>13</cp:revision>
  <dcterms:created xsi:type="dcterms:W3CDTF">2022-09-26T01:17:35Z</dcterms:created>
  <dcterms:modified xsi:type="dcterms:W3CDTF">2022-10-02T17:05:18Z</dcterms:modified>
</cp:coreProperties>
</file>