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20" r:id="rId2"/>
    <p:sldId id="321" r:id="rId3"/>
    <p:sldId id="324" r:id="rId4"/>
    <p:sldId id="322" r:id="rId5"/>
    <p:sldId id="323" r:id="rId6"/>
    <p:sldId id="325" r:id="rId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0" d="100"/>
          <a:sy n="150" d="100"/>
        </p:scale>
        <p:origin x="65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10FEBA-E051-4A32-9069-EF43FBB18FD7}" type="datetimeFigureOut">
              <a:rPr lang="zh-CN" altLang="en-US" smtClean="0"/>
              <a:t>2024/1/7</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4800298-01C2-4CA1-8C9F-784029E588D8}" type="slidenum">
              <a:rPr lang="zh-CN" altLang="en-US" smtClean="0"/>
              <a:t>‹#›</a:t>
            </a:fld>
            <a:endParaRPr lang="zh-CN" altLang="en-US"/>
          </a:p>
        </p:txBody>
      </p:sp>
    </p:spTree>
    <p:extLst>
      <p:ext uri="{BB962C8B-B14F-4D97-AF65-F5344CB8AC3E}">
        <p14:creationId xmlns:p14="http://schemas.microsoft.com/office/powerpoint/2010/main" val="424293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4800298-01C2-4CA1-8C9F-784029E588D8}" type="slidenum">
              <a:rPr lang="zh-CN" altLang="en-US" smtClean="0"/>
              <a:t>1</a:t>
            </a:fld>
            <a:endParaRPr lang="zh-CN" altLang="en-US"/>
          </a:p>
        </p:txBody>
      </p:sp>
    </p:spTree>
    <p:extLst>
      <p:ext uri="{BB962C8B-B14F-4D97-AF65-F5344CB8AC3E}">
        <p14:creationId xmlns:p14="http://schemas.microsoft.com/office/powerpoint/2010/main" val="337202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34772" y="2948762"/>
            <a:ext cx="1183640" cy="514350"/>
          </a:xfrm>
          <a:prstGeom prst="rect">
            <a:avLst/>
          </a:prstGeom>
        </p:spPr>
        <p:txBody>
          <a:bodyPr wrap="square" lIns="0" tIns="0" rIns="0" bIns="0">
            <a:spAutoFit/>
          </a:bodyPr>
          <a:lstStyle>
            <a:lvl1pPr>
              <a:defRPr sz="3200" b="0" i="0">
                <a:solidFill>
                  <a:schemeClr val="bg1"/>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585858"/>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6" name="Holder 6"/>
          <p:cNvSpPr>
            <a:spLocks noGrp="1"/>
          </p:cNvSpPr>
          <p:nvPr>
            <p:ph type="sldNum" sz="quarter" idx="7"/>
          </p:nvPr>
        </p:nvSpPr>
        <p:spPr/>
        <p:txBody>
          <a:bodyPr lIns="0" tIns="0" rIns="0" bIns="0"/>
          <a:lstStyle>
            <a:lvl1pPr>
              <a:defRPr sz="1200" b="1" i="0">
                <a:solidFill>
                  <a:srgbClr val="012746"/>
                </a:solidFill>
                <a:latin typeface="Corbel"/>
                <a:cs typeface="Corbel"/>
              </a:defRPr>
            </a:lvl1pPr>
          </a:lstStyle>
          <a:p>
            <a:pPr marL="107950">
              <a:lnSpc>
                <a:spcPts val="123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000" b="0" i="0">
                <a:solidFill>
                  <a:srgbClr val="585858"/>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6" name="Holder 6"/>
          <p:cNvSpPr>
            <a:spLocks noGrp="1"/>
          </p:cNvSpPr>
          <p:nvPr>
            <p:ph type="sldNum" sz="quarter" idx="7"/>
          </p:nvPr>
        </p:nvSpPr>
        <p:spPr/>
        <p:txBody>
          <a:bodyPr lIns="0" tIns="0" rIns="0" bIns="0"/>
          <a:lstStyle>
            <a:lvl1pPr>
              <a:defRPr sz="1200" b="1" i="0">
                <a:solidFill>
                  <a:srgbClr val="012746"/>
                </a:solidFill>
                <a:latin typeface="Corbel"/>
                <a:cs typeface="Corbel"/>
              </a:defRPr>
            </a:lvl1pPr>
          </a:lstStyle>
          <a:p>
            <a:pPr marL="107950">
              <a:lnSpc>
                <a:spcPts val="123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7" name="Holder 7"/>
          <p:cNvSpPr>
            <a:spLocks noGrp="1"/>
          </p:cNvSpPr>
          <p:nvPr>
            <p:ph type="sldNum" sz="quarter" idx="7"/>
          </p:nvPr>
        </p:nvSpPr>
        <p:spPr/>
        <p:txBody>
          <a:bodyPr lIns="0" tIns="0" rIns="0" bIns="0"/>
          <a:lstStyle>
            <a:lvl1pPr>
              <a:defRPr sz="1200" b="1" i="0">
                <a:solidFill>
                  <a:srgbClr val="012746"/>
                </a:solidFill>
                <a:latin typeface="Corbel"/>
                <a:cs typeface="Corbel"/>
              </a:defRPr>
            </a:lvl1pPr>
          </a:lstStyle>
          <a:p>
            <a:pPr marL="107950">
              <a:lnSpc>
                <a:spcPts val="123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5" name="Holder 5"/>
          <p:cNvSpPr>
            <a:spLocks noGrp="1"/>
          </p:cNvSpPr>
          <p:nvPr>
            <p:ph type="sldNum" sz="quarter" idx="7"/>
          </p:nvPr>
        </p:nvSpPr>
        <p:spPr/>
        <p:txBody>
          <a:bodyPr lIns="0" tIns="0" rIns="0" bIns="0"/>
          <a:lstStyle>
            <a:lvl1pPr>
              <a:defRPr sz="1200" b="1" i="0">
                <a:solidFill>
                  <a:srgbClr val="012746"/>
                </a:solidFill>
                <a:latin typeface="Corbel"/>
                <a:cs typeface="Corbel"/>
              </a:defRPr>
            </a:lvl1pPr>
          </a:lstStyle>
          <a:p>
            <a:pPr marL="107950">
              <a:lnSpc>
                <a:spcPts val="123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4" name="Holder 4"/>
          <p:cNvSpPr>
            <a:spLocks noGrp="1"/>
          </p:cNvSpPr>
          <p:nvPr>
            <p:ph type="sldNum" sz="quarter" idx="7"/>
          </p:nvPr>
        </p:nvSpPr>
        <p:spPr/>
        <p:txBody>
          <a:bodyPr lIns="0" tIns="0" rIns="0" bIns="0"/>
          <a:lstStyle>
            <a:lvl1pPr>
              <a:defRPr sz="1200" b="1" i="0">
                <a:solidFill>
                  <a:srgbClr val="012746"/>
                </a:solidFill>
                <a:latin typeface="Corbel"/>
                <a:cs typeface="Corbel"/>
              </a:defRPr>
            </a:lvl1pPr>
          </a:lstStyle>
          <a:p>
            <a:pPr marL="107950">
              <a:lnSpc>
                <a:spcPts val="123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9805233" y="264506"/>
            <a:ext cx="2228460" cy="233060"/>
          </a:xfrm>
          <a:prstGeom prst="rect">
            <a:avLst/>
          </a:prstGeom>
        </p:spPr>
      </p:pic>
      <p:pic>
        <p:nvPicPr>
          <p:cNvPr id="17" name="bg object 17"/>
          <p:cNvPicPr/>
          <p:nvPr/>
        </p:nvPicPr>
        <p:blipFill>
          <a:blip r:embed="rId8" cstate="print"/>
          <a:stretch>
            <a:fillRect/>
          </a:stretch>
        </p:blipFill>
        <p:spPr>
          <a:xfrm>
            <a:off x="0" y="758951"/>
            <a:ext cx="3430523" cy="5320284"/>
          </a:xfrm>
          <a:prstGeom prst="rect">
            <a:avLst/>
          </a:prstGeom>
        </p:spPr>
      </p:pic>
      <p:sp>
        <p:nvSpPr>
          <p:cNvPr id="18" name="bg object 18"/>
          <p:cNvSpPr/>
          <p:nvPr/>
        </p:nvSpPr>
        <p:spPr>
          <a:xfrm>
            <a:off x="11815571" y="758951"/>
            <a:ext cx="376555" cy="5331460"/>
          </a:xfrm>
          <a:custGeom>
            <a:avLst/>
            <a:gdLst/>
            <a:ahLst/>
            <a:cxnLst/>
            <a:rect l="l" t="t" r="r" b="b"/>
            <a:pathLst>
              <a:path w="376554" h="5331460">
                <a:moveTo>
                  <a:pt x="0" y="5330952"/>
                </a:moveTo>
                <a:lnTo>
                  <a:pt x="376427" y="5330952"/>
                </a:lnTo>
                <a:lnTo>
                  <a:pt x="376427" y="0"/>
                </a:lnTo>
                <a:lnTo>
                  <a:pt x="0" y="0"/>
                </a:lnTo>
                <a:lnTo>
                  <a:pt x="0" y="5330952"/>
                </a:lnTo>
                <a:close/>
              </a:path>
            </a:pathLst>
          </a:custGeom>
          <a:solidFill>
            <a:srgbClr val="C7C7C7">
              <a:alpha val="49803"/>
            </a:srgbClr>
          </a:solidFill>
        </p:spPr>
        <p:txBody>
          <a:bodyPr wrap="square" lIns="0" tIns="0" rIns="0" bIns="0" rtlCol="0"/>
          <a:lstStyle/>
          <a:p>
            <a:endParaRPr/>
          </a:p>
        </p:txBody>
      </p:sp>
      <p:sp>
        <p:nvSpPr>
          <p:cNvPr id="2" name="Holder 2"/>
          <p:cNvSpPr>
            <a:spLocks noGrp="1"/>
          </p:cNvSpPr>
          <p:nvPr>
            <p:ph type="title"/>
          </p:nvPr>
        </p:nvSpPr>
        <p:spPr>
          <a:xfrm>
            <a:off x="334772" y="2071243"/>
            <a:ext cx="2650490" cy="1391920"/>
          </a:xfrm>
          <a:prstGeom prst="rect">
            <a:avLst/>
          </a:prstGeom>
        </p:spPr>
        <p:txBody>
          <a:bodyPr wrap="square" lIns="0" tIns="0" rIns="0" bIns="0">
            <a:spAutoFit/>
          </a:bodyPr>
          <a:lstStyle>
            <a:lvl1pPr>
              <a:defRPr sz="3200" b="0" i="0">
                <a:solidFill>
                  <a:schemeClr val="bg1"/>
                </a:solidFill>
                <a:latin typeface="Corbel"/>
                <a:cs typeface="Corbel"/>
              </a:defRPr>
            </a:lvl1pPr>
          </a:lstStyle>
          <a:p>
            <a:endParaRPr/>
          </a:p>
        </p:txBody>
      </p:sp>
      <p:sp>
        <p:nvSpPr>
          <p:cNvPr id="3" name="Holder 3"/>
          <p:cNvSpPr>
            <a:spLocks noGrp="1"/>
          </p:cNvSpPr>
          <p:nvPr>
            <p:ph type="body" idx="1"/>
          </p:nvPr>
        </p:nvSpPr>
        <p:spPr>
          <a:xfrm>
            <a:off x="3948429" y="2379091"/>
            <a:ext cx="7082790" cy="2007870"/>
          </a:xfrm>
          <a:prstGeom prst="rect">
            <a:avLst/>
          </a:prstGeom>
        </p:spPr>
        <p:txBody>
          <a:bodyPr wrap="square" lIns="0" tIns="0" rIns="0" bIns="0">
            <a:spAutoFit/>
          </a:bodyPr>
          <a:lstStyle>
            <a:lvl1pPr>
              <a:defRPr sz="2000" b="0" i="0">
                <a:solidFill>
                  <a:srgbClr val="585858"/>
                </a:solidFill>
                <a:latin typeface="Corbel"/>
                <a:cs typeface="Corbe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1/7/2024</a:t>
            </a:fld>
            <a:endParaRPr lang="en-US"/>
          </a:p>
        </p:txBody>
      </p:sp>
      <p:sp>
        <p:nvSpPr>
          <p:cNvPr id="6" name="Holder 6"/>
          <p:cNvSpPr>
            <a:spLocks noGrp="1"/>
          </p:cNvSpPr>
          <p:nvPr>
            <p:ph type="sldNum" sz="quarter" idx="7"/>
          </p:nvPr>
        </p:nvSpPr>
        <p:spPr>
          <a:xfrm>
            <a:off x="11797283" y="6465650"/>
            <a:ext cx="327025" cy="178434"/>
          </a:xfrm>
          <a:prstGeom prst="rect">
            <a:avLst/>
          </a:prstGeom>
        </p:spPr>
        <p:txBody>
          <a:bodyPr wrap="square" lIns="0" tIns="0" rIns="0" bIns="0">
            <a:spAutoFit/>
          </a:bodyPr>
          <a:lstStyle>
            <a:lvl1pPr>
              <a:defRPr sz="1200" b="1" i="0">
                <a:solidFill>
                  <a:srgbClr val="012746"/>
                </a:solidFill>
                <a:latin typeface="Corbel"/>
                <a:cs typeface="Corbel"/>
              </a:defRPr>
            </a:lvl1pPr>
          </a:lstStyle>
          <a:p>
            <a:pPr marL="107950">
              <a:lnSpc>
                <a:spcPts val="123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8600" y="1106305"/>
            <a:ext cx="5972810" cy="3798476"/>
          </a:xfrm>
          <a:prstGeom prst="rect">
            <a:avLst/>
          </a:prstGeom>
        </p:spPr>
        <p:txBody>
          <a:bodyPr vert="horz" wrap="square" lIns="0" tIns="134620" rIns="0" bIns="0" rtlCol="0">
            <a:spAutoFit/>
          </a:bodyPr>
          <a:lstStyle/>
          <a:p>
            <a:pPr marL="12700">
              <a:lnSpc>
                <a:spcPct val="100000"/>
              </a:lnSpc>
              <a:spcBef>
                <a:spcPts val="960"/>
              </a:spcBef>
              <a:buClr>
                <a:srgbClr val="3985B5"/>
              </a:buClr>
              <a:tabLst>
                <a:tab pos="354965" algn="l"/>
              </a:tabLst>
            </a:pPr>
            <a:endParaRPr lang="en-US" sz="2000" dirty="0">
              <a:solidFill>
                <a:srgbClr val="585858"/>
              </a:solidFill>
              <a:latin typeface="Corbel"/>
              <a:cs typeface="Corbel"/>
            </a:endParaRPr>
          </a:p>
          <a:p>
            <a:pPr marL="354965" indent="-342265">
              <a:lnSpc>
                <a:spcPct val="100000"/>
              </a:lnSpc>
              <a:spcBef>
                <a:spcPts val="960"/>
              </a:spcBef>
              <a:buClr>
                <a:srgbClr val="3985B5"/>
              </a:buClr>
              <a:buFont typeface="Arial"/>
              <a:buChar char="•"/>
              <a:tabLst>
                <a:tab pos="354965" algn="l"/>
              </a:tabLst>
            </a:pPr>
            <a:r>
              <a:rPr lang="en-US" sz="2000" b="1" dirty="0">
                <a:solidFill>
                  <a:schemeClr val="tx1"/>
                </a:solidFill>
                <a:latin typeface="Corbel"/>
                <a:cs typeface="Corbel"/>
              </a:rPr>
              <a:t>My data comes from Kaggle. </a:t>
            </a:r>
            <a:r>
              <a:rPr lang="en-US" sz="1200" dirty="0">
                <a:solidFill>
                  <a:schemeClr val="tx1"/>
                </a:solidFill>
                <a:latin typeface="Corbel"/>
                <a:cs typeface="Corbel"/>
              </a:rPr>
              <a:t>https://www.kaggle.com/datasets/adityak2003/college-basketball-players-20092021?select=CollegeBasketballPlayers2009-2021.csv</a:t>
            </a:r>
            <a:r>
              <a:rPr sz="1200" dirty="0">
                <a:solidFill>
                  <a:schemeClr val="tx1"/>
                </a:solidFill>
                <a:latin typeface="Corbel"/>
                <a:cs typeface="Corbel"/>
              </a:rPr>
              <a:t>What</a:t>
            </a:r>
            <a:r>
              <a:rPr sz="1200" spc="-50" dirty="0">
                <a:solidFill>
                  <a:schemeClr val="tx1"/>
                </a:solidFill>
                <a:latin typeface="Corbel"/>
                <a:cs typeface="Corbel"/>
              </a:rPr>
              <a:t> </a:t>
            </a:r>
            <a:r>
              <a:rPr sz="1200" dirty="0">
                <a:solidFill>
                  <a:schemeClr val="tx1"/>
                </a:solidFill>
                <a:latin typeface="Corbel"/>
                <a:cs typeface="Corbel"/>
              </a:rPr>
              <a:t>is</a:t>
            </a:r>
            <a:r>
              <a:rPr sz="1200" spc="-5" dirty="0">
                <a:solidFill>
                  <a:schemeClr val="tx1"/>
                </a:solidFill>
                <a:latin typeface="Corbel"/>
                <a:cs typeface="Corbel"/>
              </a:rPr>
              <a:t> </a:t>
            </a:r>
            <a:r>
              <a:rPr sz="1200" dirty="0">
                <a:solidFill>
                  <a:schemeClr val="tx1"/>
                </a:solidFill>
                <a:latin typeface="Corbel"/>
                <a:cs typeface="Corbel"/>
              </a:rPr>
              <a:t>the</a:t>
            </a:r>
            <a:r>
              <a:rPr sz="1200" spc="-25" dirty="0">
                <a:solidFill>
                  <a:schemeClr val="tx1"/>
                </a:solidFill>
                <a:latin typeface="Corbel"/>
                <a:cs typeface="Corbel"/>
              </a:rPr>
              <a:t> </a:t>
            </a:r>
            <a:r>
              <a:rPr sz="1200" dirty="0">
                <a:solidFill>
                  <a:schemeClr val="tx1"/>
                </a:solidFill>
                <a:latin typeface="Corbel"/>
                <a:cs typeface="Corbel"/>
              </a:rPr>
              <a:t>most</a:t>
            </a:r>
            <a:r>
              <a:rPr sz="1200" spc="-5" dirty="0">
                <a:solidFill>
                  <a:schemeClr val="tx1"/>
                </a:solidFill>
                <a:latin typeface="Corbel"/>
                <a:cs typeface="Corbel"/>
              </a:rPr>
              <a:t> </a:t>
            </a:r>
            <a:r>
              <a:rPr sz="1200" dirty="0">
                <a:solidFill>
                  <a:schemeClr val="tx1"/>
                </a:solidFill>
                <a:latin typeface="Corbel"/>
                <a:cs typeface="Corbel"/>
              </a:rPr>
              <a:t>interesting</a:t>
            </a:r>
            <a:r>
              <a:rPr sz="1200" spc="-30" dirty="0">
                <a:solidFill>
                  <a:schemeClr val="tx1"/>
                </a:solidFill>
                <a:latin typeface="Corbel"/>
                <a:cs typeface="Corbel"/>
              </a:rPr>
              <a:t> </a:t>
            </a:r>
            <a:r>
              <a:rPr sz="1200" dirty="0">
                <a:solidFill>
                  <a:schemeClr val="tx1"/>
                </a:solidFill>
                <a:latin typeface="Corbel"/>
                <a:cs typeface="Corbel"/>
              </a:rPr>
              <a:t>part</a:t>
            </a:r>
            <a:r>
              <a:rPr sz="1200" spc="-10" dirty="0">
                <a:solidFill>
                  <a:schemeClr val="tx1"/>
                </a:solidFill>
                <a:latin typeface="Corbel"/>
                <a:cs typeface="Corbel"/>
              </a:rPr>
              <a:t> </a:t>
            </a:r>
            <a:r>
              <a:rPr sz="1200" dirty="0">
                <a:solidFill>
                  <a:schemeClr val="tx1"/>
                </a:solidFill>
                <a:latin typeface="Corbel"/>
                <a:cs typeface="Corbel"/>
              </a:rPr>
              <a:t>about</a:t>
            </a:r>
            <a:r>
              <a:rPr sz="1200" spc="-15" dirty="0">
                <a:solidFill>
                  <a:schemeClr val="tx1"/>
                </a:solidFill>
                <a:latin typeface="Corbel"/>
                <a:cs typeface="Corbel"/>
              </a:rPr>
              <a:t> </a:t>
            </a:r>
            <a:r>
              <a:rPr sz="1200" dirty="0">
                <a:solidFill>
                  <a:schemeClr val="tx1"/>
                </a:solidFill>
                <a:latin typeface="Corbel"/>
                <a:cs typeface="Corbel"/>
              </a:rPr>
              <a:t>your</a:t>
            </a:r>
            <a:r>
              <a:rPr sz="1200" spc="-5" dirty="0">
                <a:solidFill>
                  <a:schemeClr val="tx1"/>
                </a:solidFill>
                <a:latin typeface="Corbel"/>
                <a:cs typeface="Corbel"/>
              </a:rPr>
              <a:t> </a:t>
            </a:r>
            <a:r>
              <a:rPr sz="1200" spc="-10" dirty="0">
                <a:solidFill>
                  <a:schemeClr val="tx1"/>
                </a:solidFill>
                <a:latin typeface="Corbel"/>
                <a:cs typeface="Corbel"/>
              </a:rPr>
              <a:t>data</a:t>
            </a:r>
            <a:r>
              <a:rPr lang="en-US" altLang="zh-CN" sz="1200" spc="-10" dirty="0">
                <a:solidFill>
                  <a:schemeClr val="tx1"/>
                </a:solidFill>
                <a:latin typeface="Corbel"/>
                <a:cs typeface="Corbel"/>
              </a:rPr>
              <a:t>?</a:t>
            </a:r>
          </a:p>
          <a:p>
            <a:pPr marL="12700">
              <a:lnSpc>
                <a:spcPct val="100000"/>
              </a:lnSpc>
              <a:spcBef>
                <a:spcPts val="960"/>
              </a:spcBef>
              <a:buClr>
                <a:srgbClr val="3985B5"/>
              </a:buClr>
              <a:tabLst>
                <a:tab pos="354965" algn="l"/>
              </a:tabLst>
            </a:pPr>
            <a:r>
              <a:rPr lang="en-US" spc="-10" dirty="0">
                <a:solidFill>
                  <a:schemeClr val="tx1"/>
                </a:solidFill>
                <a:latin typeface="Corbel"/>
                <a:cs typeface="Corbel"/>
              </a:rPr>
              <a:t>	(1) Stats of U.S men’s college basketball from 2009-2021.</a:t>
            </a:r>
          </a:p>
          <a:p>
            <a:pPr marL="12700">
              <a:lnSpc>
                <a:spcPct val="100000"/>
              </a:lnSpc>
              <a:spcBef>
                <a:spcPts val="960"/>
              </a:spcBef>
              <a:buClr>
                <a:srgbClr val="3985B5"/>
              </a:buClr>
              <a:tabLst>
                <a:tab pos="354965" algn="l"/>
              </a:tabLst>
            </a:pPr>
            <a:r>
              <a:rPr lang="en-US" spc="-10" dirty="0">
                <a:solidFill>
                  <a:schemeClr val="tx1"/>
                </a:solidFill>
                <a:latin typeface="Corbel"/>
                <a:cs typeface="Corbel"/>
              </a:rPr>
              <a:t>	(2) NBA draft results from 2009-2021</a:t>
            </a:r>
          </a:p>
          <a:p>
            <a:pPr marL="12700">
              <a:lnSpc>
                <a:spcPct val="100000"/>
              </a:lnSpc>
              <a:spcBef>
                <a:spcPts val="960"/>
              </a:spcBef>
              <a:buClr>
                <a:srgbClr val="3985B5"/>
              </a:buClr>
              <a:tabLst>
                <a:tab pos="354965" algn="l"/>
              </a:tabLst>
            </a:pPr>
            <a:endParaRPr sz="2000" dirty="0">
              <a:latin typeface="Corbel"/>
              <a:cs typeface="Corbel"/>
            </a:endParaRPr>
          </a:p>
          <a:p>
            <a:pPr marL="354965" indent="-342265">
              <a:lnSpc>
                <a:spcPct val="100000"/>
              </a:lnSpc>
              <a:spcBef>
                <a:spcPts val="960"/>
              </a:spcBef>
              <a:buClr>
                <a:srgbClr val="3985B5"/>
              </a:buClr>
              <a:buFont typeface="Arial"/>
              <a:buChar char="•"/>
              <a:tabLst>
                <a:tab pos="354965" algn="l"/>
              </a:tabLst>
            </a:pPr>
            <a:r>
              <a:rPr lang="en-US" sz="2000" b="1" spc="-10" dirty="0">
                <a:solidFill>
                  <a:schemeClr val="tx1"/>
                </a:solidFill>
                <a:latin typeface="Corbel"/>
                <a:cs typeface="Corbel"/>
              </a:rPr>
              <a:t>Most Interesting thing</a:t>
            </a:r>
          </a:p>
          <a:p>
            <a:pPr marL="12700">
              <a:lnSpc>
                <a:spcPct val="100000"/>
              </a:lnSpc>
              <a:spcBef>
                <a:spcPts val="960"/>
              </a:spcBef>
              <a:buClr>
                <a:srgbClr val="3985B5"/>
              </a:buClr>
              <a:tabLst>
                <a:tab pos="354965" algn="l"/>
              </a:tabLst>
            </a:pPr>
            <a:r>
              <a:rPr lang="en-US" sz="1400" b="1" spc="-10" dirty="0">
                <a:solidFill>
                  <a:srgbClr val="585858"/>
                </a:solidFill>
                <a:latin typeface="Corbel"/>
                <a:cs typeface="Corbel"/>
              </a:rPr>
              <a:t>	</a:t>
            </a:r>
            <a:r>
              <a:rPr lang="en-US" spc="-10" dirty="0">
                <a:solidFill>
                  <a:schemeClr val="tx1"/>
                </a:solidFill>
                <a:latin typeface="Corbel"/>
                <a:cs typeface="Corbel"/>
              </a:rPr>
              <a:t>I can track the player’s college stats and his draft result, so as 	</a:t>
            </a:r>
            <a:r>
              <a:rPr lang="en-US" spc="-10">
                <a:solidFill>
                  <a:schemeClr val="tx1"/>
                </a:solidFill>
                <a:latin typeface="Corbel"/>
                <a:cs typeface="Corbel"/>
              </a:rPr>
              <a:t>to explore </a:t>
            </a:r>
            <a:r>
              <a:rPr lang="en-US" spc="-10" dirty="0">
                <a:solidFill>
                  <a:schemeClr val="tx1"/>
                </a:solidFill>
                <a:latin typeface="Corbel"/>
                <a:cs typeface="Corbel"/>
              </a:rPr>
              <a:t>the relationship between them.</a:t>
            </a:r>
            <a:endParaRPr dirty="0">
              <a:solidFill>
                <a:schemeClr val="tx1"/>
              </a:solidFill>
              <a:latin typeface="Corbel"/>
              <a:cs typeface="Corbel"/>
            </a:endParaRPr>
          </a:p>
        </p:txBody>
      </p:sp>
      <p:sp>
        <p:nvSpPr>
          <p:cNvPr id="3" name="object 3"/>
          <p:cNvSpPr txBox="1"/>
          <p:nvPr/>
        </p:nvSpPr>
        <p:spPr>
          <a:xfrm>
            <a:off x="76200" y="1905000"/>
            <a:ext cx="3276600" cy="888064"/>
          </a:xfrm>
          <a:prstGeom prst="rect">
            <a:avLst/>
          </a:prstGeom>
        </p:spPr>
        <p:txBody>
          <a:bodyPr vert="horz" wrap="square" lIns="0" tIns="13335" rIns="0" bIns="0" rtlCol="0">
            <a:spAutoFit/>
          </a:bodyPr>
          <a:lstStyle/>
          <a:p>
            <a:pPr marL="12700" algn="ctr">
              <a:lnSpc>
                <a:spcPct val="100000"/>
              </a:lnSpc>
              <a:spcBef>
                <a:spcPts val="105"/>
              </a:spcBef>
            </a:pPr>
            <a:r>
              <a:rPr lang="en-US" sz="2800" dirty="0">
                <a:solidFill>
                  <a:schemeClr val="bg1"/>
                </a:solidFill>
                <a:latin typeface="Corbel"/>
                <a:cs typeface="Corbel"/>
              </a:rPr>
              <a:t>Tianyi Xiong</a:t>
            </a:r>
          </a:p>
          <a:p>
            <a:pPr marL="12700" algn="ctr">
              <a:lnSpc>
                <a:spcPct val="100000"/>
              </a:lnSpc>
              <a:spcBef>
                <a:spcPts val="105"/>
              </a:spcBef>
            </a:pPr>
            <a:r>
              <a:rPr lang="en-US" sz="2800" dirty="0" err="1">
                <a:solidFill>
                  <a:schemeClr val="bg1"/>
                </a:solidFill>
                <a:latin typeface="Corbel"/>
                <a:cs typeface="Corbel"/>
              </a:rPr>
              <a:t>uniqname</a:t>
            </a:r>
            <a:r>
              <a:rPr lang="en-US" sz="2800" dirty="0">
                <a:solidFill>
                  <a:schemeClr val="bg1"/>
                </a:solidFill>
                <a:latin typeface="Corbel"/>
                <a:cs typeface="Corbel"/>
              </a:rPr>
              <a:t>: </a:t>
            </a:r>
            <a:r>
              <a:rPr lang="en-US" sz="2800" dirty="0" err="1">
                <a:solidFill>
                  <a:schemeClr val="bg1"/>
                </a:solidFill>
                <a:latin typeface="Corbel"/>
                <a:cs typeface="Corbel"/>
              </a:rPr>
              <a:t>xiongty</a:t>
            </a:r>
            <a:endParaRPr sz="2800" dirty="0">
              <a:solidFill>
                <a:schemeClr val="bg1"/>
              </a:solidFill>
              <a:latin typeface="Corbel"/>
              <a:cs typeface="Corbel"/>
            </a:endParaRPr>
          </a:p>
        </p:txBody>
      </p:sp>
      <p:sp>
        <p:nvSpPr>
          <p:cNvPr id="9" name="object 3">
            <a:extLst>
              <a:ext uri="{FF2B5EF4-FFF2-40B4-BE49-F238E27FC236}">
                <a16:creationId xmlns:a16="http://schemas.microsoft.com/office/drawing/2014/main" id="{3F895BA5-2BFE-D5F3-1C8F-8034DD76CEB4}"/>
              </a:ext>
            </a:extLst>
          </p:cNvPr>
          <p:cNvSpPr txBox="1"/>
          <p:nvPr/>
        </p:nvSpPr>
        <p:spPr>
          <a:xfrm>
            <a:off x="76200" y="3441700"/>
            <a:ext cx="3276600" cy="888064"/>
          </a:xfrm>
          <a:prstGeom prst="rect">
            <a:avLst/>
          </a:prstGeom>
        </p:spPr>
        <p:txBody>
          <a:bodyPr vert="horz" wrap="square" lIns="0" tIns="13335" rIns="0" bIns="0" rtlCol="0">
            <a:spAutoFit/>
          </a:bodyPr>
          <a:lstStyle/>
          <a:p>
            <a:pPr marL="12700" algn="ctr">
              <a:lnSpc>
                <a:spcPct val="100000"/>
              </a:lnSpc>
              <a:spcBef>
                <a:spcPts val="105"/>
              </a:spcBef>
            </a:pPr>
            <a:r>
              <a:rPr lang="en-US" sz="2800" dirty="0">
                <a:solidFill>
                  <a:schemeClr val="bg1"/>
                </a:solidFill>
                <a:latin typeface="Corbel"/>
                <a:cs typeface="Corbel"/>
              </a:rPr>
              <a:t>Database Name:</a:t>
            </a:r>
          </a:p>
          <a:p>
            <a:pPr marL="12700" algn="ctr">
              <a:lnSpc>
                <a:spcPct val="100000"/>
              </a:lnSpc>
              <a:spcBef>
                <a:spcPts val="105"/>
              </a:spcBef>
            </a:pPr>
            <a:r>
              <a:rPr lang="en-US" sz="2800" dirty="0" err="1">
                <a:solidFill>
                  <a:schemeClr val="bg1"/>
                </a:solidFill>
                <a:latin typeface="Corbel"/>
                <a:cs typeface="Corbel"/>
              </a:rPr>
              <a:t>college_basketball</a:t>
            </a:r>
            <a:endParaRPr sz="2800" dirty="0">
              <a:solidFill>
                <a:schemeClr val="bg1"/>
              </a:solidFill>
              <a:latin typeface="Corbel"/>
              <a:cs typeface="Corbel"/>
            </a:endParaRPr>
          </a:p>
        </p:txBody>
      </p:sp>
      <p:pic>
        <p:nvPicPr>
          <p:cNvPr id="15" name="图片 14">
            <a:extLst>
              <a:ext uri="{FF2B5EF4-FFF2-40B4-BE49-F238E27FC236}">
                <a16:creationId xmlns:a16="http://schemas.microsoft.com/office/drawing/2014/main" id="{42756F34-A898-469D-D3C4-7B15C3AF72B3}"/>
              </a:ext>
            </a:extLst>
          </p:cNvPr>
          <p:cNvPicPr>
            <a:picLocks noChangeAspect="1"/>
          </p:cNvPicPr>
          <p:nvPr/>
        </p:nvPicPr>
        <p:blipFill>
          <a:blip r:embed="rId3"/>
          <a:stretch>
            <a:fillRect/>
          </a:stretch>
        </p:blipFill>
        <p:spPr>
          <a:xfrm>
            <a:off x="96647" y="81660"/>
            <a:ext cx="476250" cy="476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4772" y="2948762"/>
            <a:ext cx="1494028" cy="505908"/>
          </a:xfrm>
          <a:prstGeom prst="rect">
            <a:avLst/>
          </a:prstGeom>
        </p:spPr>
        <p:txBody>
          <a:bodyPr vert="horz" wrap="square" lIns="0" tIns="13335" rIns="0" bIns="0" rtlCol="0">
            <a:spAutoFit/>
          </a:bodyPr>
          <a:lstStyle/>
          <a:p>
            <a:pPr marL="12700">
              <a:lnSpc>
                <a:spcPct val="100000"/>
              </a:lnSpc>
              <a:spcBef>
                <a:spcPts val="105"/>
              </a:spcBef>
            </a:pPr>
            <a:r>
              <a:rPr lang="en-US" sz="3200" spc="-60" dirty="0">
                <a:solidFill>
                  <a:srgbClr val="FFFFFF"/>
                </a:solidFill>
                <a:latin typeface="Corbel"/>
                <a:cs typeface="Corbel"/>
              </a:rPr>
              <a:t>Diagram</a:t>
            </a:r>
            <a:endParaRPr sz="3200" dirty="0">
              <a:latin typeface="Corbel"/>
              <a:cs typeface="Corbel"/>
            </a:endParaRPr>
          </a:p>
        </p:txBody>
      </p:sp>
      <p:pic>
        <p:nvPicPr>
          <p:cNvPr id="6" name="图片 5">
            <a:extLst>
              <a:ext uri="{FF2B5EF4-FFF2-40B4-BE49-F238E27FC236}">
                <a16:creationId xmlns:a16="http://schemas.microsoft.com/office/drawing/2014/main" id="{364DB416-1BA8-4A85-569E-3BD0E821D5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4076" y="557910"/>
            <a:ext cx="5097775" cy="5742179"/>
          </a:xfrm>
          <a:prstGeom prst="rect">
            <a:avLst/>
          </a:prstGeom>
        </p:spPr>
      </p:pic>
      <p:sp>
        <p:nvSpPr>
          <p:cNvPr id="7" name="文本框 6">
            <a:extLst>
              <a:ext uri="{FF2B5EF4-FFF2-40B4-BE49-F238E27FC236}">
                <a16:creationId xmlns:a16="http://schemas.microsoft.com/office/drawing/2014/main" id="{77FCC6DE-B2FF-303E-FDDB-EB9857DC0A49}"/>
              </a:ext>
            </a:extLst>
          </p:cNvPr>
          <p:cNvSpPr txBox="1"/>
          <p:nvPr/>
        </p:nvSpPr>
        <p:spPr>
          <a:xfrm>
            <a:off x="8451851" y="2743200"/>
            <a:ext cx="3131825" cy="800219"/>
          </a:xfrm>
          <a:prstGeom prst="rect">
            <a:avLst/>
          </a:prstGeom>
          <a:noFill/>
        </p:spPr>
        <p:txBody>
          <a:bodyPr wrap="square" rtlCol="0">
            <a:spAutoFit/>
          </a:bodyPr>
          <a:lstStyle/>
          <a:p>
            <a:r>
              <a:rPr lang="en-US" altLang="zh-CN" b="1" dirty="0">
                <a:latin typeface="Corbel" panose="020B0503020204020204" pitchFamily="34" charset="0"/>
              </a:rPr>
              <a:t>Most Complex Thing</a:t>
            </a:r>
          </a:p>
          <a:p>
            <a:r>
              <a:rPr lang="en-US" altLang="zh-CN" sz="1400" dirty="0">
                <a:latin typeface="Corbel" panose="020B0503020204020204" pitchFamily="34" charset="0"/>
              </a:rPr>
              <a:t> Connect </a:t>
            </a:r>
            <a:r>
              <a:rPr lang="en-US" altLang="zh-CN" sz="1400" dirty="0" err="1">
                <a:latin typeface="Corbel" panose="020B0503020204020204" pitchFamily="34" charset="0"/>
              </a:rPr>
              <a:t>nba_drafts.pid</a:t>
            </a:r>
            <a:r>
              <a:rPr lang="en-US" altLang="zh-CN" sz="1400" dirty="0">
                <a:latin typeface="Corbel" panose="020B0503020204020204" pitchFamily="34" charset="0"/>
              </a:rPr>
              <a:t> to </a:t>
            </a:r>
            <a:r>
              <a:rPr lang="en-US" altLang="zh-CN" sz="1400" dirty="0" err="1">
                <a:latin typeface="Corbel" panose="020B0503020204020204" pitchFamily="34" charset="0"/>
              </a:rPr>
              <a:t>college_players.pid</a:t>
            </a:r>
            <a:endParaRPr lang="zh-CN" altLang="en-US" sz="1400" dirty="0">
              <a:latin typeface="Corbel" panose="020B0503020204020204" pitchFamily="34" charset="0"/>
            </a:endParaRPr>
          </a:p>
        </p:txBody>
      </p:sp>
      <p:pic>
        <p:nvPicPr>
          <p:cNvPr id="4" name="图片 3">
            <a:extLst>
              <a:ext uri="{FF2B5EF4-FFF2-40B4-BE49-F238E27FC236}">
                <a16:creationId xmlns:a16="http://schemas.microsoft.com/office/drawing/2014/main" id="{FE0C6B9C-F33E-93CF-E484-AAA8923D9E3F}"/>
              </a:ext>
            </a:extLst>
          </p:cNvPr>
          <p:cNvPicPr>
            <a:picLocks noChangeAspect="1"/>
          </p:cNvPicPr>
          <p:nvPr/>
        </p:nvPicPr>
        <p:blipFill>
          <a:blip r:embed="rId3"/>
          <a:stretch>
            <a:fillRect/>
          </a:stretch>
        </p:blipFill>
        <p:spPr>
          <a:xfrm>
            <a:off x="96647" y="81660"/>
            <a:ext cx="476250" cy="476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4772" y="2948762"/>
            <a:ext cx="1494028" cy="505908"/>
          </a:xfrm>
          <a:prstGeom prst="rect">
            <a:avLst/>
          </a:prstGeom>
        </p:spPr>
        <p:txBody>
          <a:bodyPr vert="horz" wrap="square" lIns="0" tIns="13335" rIns="0" bIns="0" rtlCol="0">
            <a:spAutoFit/>
          </a:bodyPr>
          <a:lstStyle/>
          <a:p>
            <a:pPr marL="12700">
              <a:lnSpc>
                <a:spcPct val="100000"/>
              </a:lnSpc>
              <a:spcBef>
                <a:spcPts val="105"/>
              </a:spcBef>
            </a:pPr>
            <a:r>
              <a:rPr lang="en-US" sz="3200" spc="-60" dirty="0">
                <a:solidFill>
                  <a:srgbClr val="FFFFFF"/>
                </a:solidFill>
                <a:latin typeface="Corbel"/>
                <a:cs typeface="Corbel"/>
              </a:rPr>
              <a:t>Diagram</a:t>
            </a:r>
            <a:endParaRPr sz="3200" dirty="0">
              <a:latin typeface="Corbel"/>
              <a:cs typeface="Corbel"/>
            </a:endParaRPr>
          </a:p>
        </p:txBody>
      </p:sp>
      <p:pic>
        <p:nvPicPr>
          <p:cNvPr id="6" name="图片 5">
            <a:extLst>
              <a:ext uri="{FF2B5EF4-FFF2-40B4-BE49-F238E27FC236}">
                <a16:creationId xmlns:a16="http://schemas.microsoft.com/office/drawing/2014/main" id="{364DB416-1BA8-4A85-569E-3BD0E821D5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4077" y="557910"/>
            <a:ext cx="3427724" cy="3861019"/>
          </a:xfrm>
          <a:prstGeom prst="rect">
            <a:avLst/>
          </a:prstGeom>
        </p:spPr>
      </p:pic>
      <p:sp>
        <p:nvSpPr>
          <p:cNvPr id="7" name="文本框 6">
            <a:extLst>
              <a:ext uri="{FF2B5EF4-FFF2-40B4-BE49-F238E27FC236}">
                <a16:creationId xmlns:a16="http://schemas.microsoft.com/office/drawing/2014/main" id="{77FCC6DE-B2FF-303E-FDDB-EB9857DC0A49}"/>
              </a:ext>
            </a:extLst>
          </p:cNvPr>
          <p:cNvSpPr txBox="1"/>
          <p:nvPr/>
        </p:nvSpPr>
        <p:spPr>
          <a:xfrm>
            <a:off x="6974305" y="2196031"/>
            <a:ext cx="4419600" cy="584775"/>
          </a:xfrm>
          <a:prstGeom prst="rect">
            <a:avLst/>
          </a:prstGeom>
          <a:noFill/>
        </p:spPr>
        <p:txBody>
          <a:bodyPr wrap="square" rtlCol="0">
            <a:spAutoFit/>
          </a:bodyPr>
          <a:lstStyle/>
          <a:p>
            <a:r>
              <a:rPr lang="en-US" altLang="zh-CN" b="1" dirty="0">
                <a:latin typeface="Corbel" panose="020B0503020204020204" pitchFamily="34" charset="0"/>
              </a:rPr>
              <a:t>Most Complex Thing</a:t>
            </a:r>
          </a:p>
          <a:p>
            <a:pPr algn="just"/>
            <a:r>
              <a:rPr lang="en-US" altLang="zh-CN" sz="1400" dirty="0">
                <a:latin typeface="Corbel" panose="020B0503020204020204" pitchFamily="34" charset="0"/>
              </a:rPr>
              <a:t>Connect </a:t>
            </a:r>
            <a:r>
              <a:rPr lang="en-US" altLang="zh-CN" sz="1400" dirty="0" err="1">
                <a:latin typeface="Corbel" panose="020B0503020204020204" pitchFamily="34" charset="0"/>
              </a:rPr>
              <a:t>nba_drafts.pid</a:t>
            </a:r>
            <a:r>
              <a:rPr lang="en-US" altLang="zh-CN" sz="1400" dirty="0">
                <a:latin typeface="Corbel" panose="020B0503020204020204" pitchFamily="34" charset="0"/>
              </a:rPr>
              <a:t> to </a:t>
            </a:r>
            <a:r>
              <a:rPr lang="en-US" altLang="zh-CN" sz="1400" dirty="0" err="1">
                <a:latin typeface="Corbel" panose="020B0503020204020204" pitchFamily="34" charset="0"/>
              </a:rPr>
              <a:t>college_players.pid</a:t>
            </a:r>
            <a:endParaRPr lang="zh-CN" altLang="en-US" sz="1400" dirty="0">
              <a:latin typeface="Corbel" panose="020B0503020204020204" pitchFamily="34" charset="0"/>
            </a:endParaRPr>
          </a:p>
        </p:txBody>
      </p:sp>
      <p:pic>
        <p:nvPicPr>
          <p:cNvPr id="2" name="图片 1">
            <a:extLst>
              <a:ext uri="{FF2B5EF4-FFF2-40B4-BE49-F238E27FC236}">
                <a16:creationId xmlns:a16="http://schemas.microsoft.com/office/drawing/2014/main" id="{769B2E23-0E90-5859-3E26-D6854A2087D2}"/>
              </a:ext>
            </a:extLst>
          </p:cNvPr>
          <p:cNvPicPr>
            <a:picLocks noChangeAspect="1"/>
          </p:cNvPicPr>
          <p:nvPr/>
        </p:nvPicPr>
        <p:blipFill>
          <a:blip r:embed="rId3"/>
          <a:stretch>
            <a:fillRect/>
          </a:stretch>
        </p:blipFill>
        <p:spPr>
          <a:xfrm>
            <a:off x="3581400" y="5638800"/>
            <a:ext cx="7848600" cy="185207"/>
          </a:xfrm>
          <a:prstGeom prst="rect">
            <a:avLst/>
          </a:prstGeom>
        </p:spPr>
      </p:pic>
      <p:sp>
        <p:nvSpPr>
          <p:cNvPr id="8" name="文本框 7">
            <a:extLst>
              <a:ext uri="{FF2B5EF4-FFF2-40B4-BE49-F238E27FC236}">
                <a16:creationId xmlns:a16="http://schemas.microsoft.com/office/drawing/2014/main" id="{7205552A-B38E-361C-A607-5CB95E07FBFB}"/>
              </a:ext>
            </a:extLst>
          </p:cNvPr>
          <p:cNvSpPr txBox="1"/>
          <p:nvPr/>
        </p:nvSpPr>
        <p:spPr>
          <a:xfrm>
            <a:off x="3530600" y="4392835"/>
            <a:ext cx="8280399" cy="1171731"/>
          </a:xfrm>
          <a:prstGeom prst="rect">
            <a:avLst/>
          </a:prstGeom>
          <a:noFill/>
        </p:spPr>
        <p:txBody>
          <a:bodyPr wrap="square">
            <a:spAutoFit/>
          </a:bodyPr>
          <a:lstStyle/>
          <a:p>
            <a:pPr algn="just">
              <a:lnSpc>
                <a:spcPct val="150000"/>
              </a:lnSpc>
            </a:pPr>
            <a:r>
              <a:rPr lang="en-US" altLang="zh-CN" sz="1200" b="1" kern="100" dirty="0">
                <a:solidFill>
                  <a:schemeClr val="tx1"/>
                </a:solidFill>
                <a:effectLst/>
                <a:latin typeface="Corbel" panose="020B0503020204020204" pitchFamily="34" charset="0"/>
                <a:ea typeface="等线" panose="02010600030101010101" pitchFamily="2" charset="-122"/>
                <a:cs typeface="Times New Roman" panose="02020603050405020304" pitchFamily="18" charset="0"/>
              </a:rPr>
              <a:t>Connect </a:t>
            </a:r>
            <a:r>
              <a:rPr lang="en-US" altLang="zh-CN" sz="1200" b="1" kern="100" dirty="0" err="1">
                <a:solidFill>
                  <a:schemeClr val="tx1"/>
                </a:solidFill>
                <a:effectLst/>
                <a:latin typeface="Corbel" panose="020B0503020204020204" pitchFamily="34" charset="0"/>
                <a:ea typeface="等线" panose="02010600030101010101" pitchFamily="2" charset="-122"/>
                <a:cs typeface="Times New Roman" panose="02020603050405020304" pitchFamily="18" charset="0"/>
              </a:rPr>
              <a:t>nba_drafts.pid</a:t>
            </a:r>
            <a:r>
              <a:rPr lang="en-US" altLang="zh-CN" sz="1200" b="1" kern="100" dirty="0">
                <a:solidFill>
                  <a:schemeClr val="tx1"/>
                </a:solidFill>
                <a:effectLst/>
                <a:latin typeface="Corbel" panose="020B0503020204020204" pitchFamily="34" charset="0"/>
                <a:ea typeface="等线" panose="02010600030101010101" pitchFamily="2" charset="-122"/>
                <a:cs typeface="Times New Roman" panose="02020603050405020304" pitchFamily="18" charset="0"/>
              </a:rPr>
              <a:t> to </a:t>
            </a:r>
            <a:r>
              <a:rPr lang="en-US" altLang="zh-CN" sz="1200" b="1" kern="100" dirty="0" err="1">
                <a:solidFill>
                  <a:schemeClr val="tx1"/>
                </a:solidFill>
                <a:effectLst/>
                <a:latin typeface="Corbel" panose="020B0503020204020204" pitchFamily="34" charset="0"/>
                <a:ea typeface="等线" panose="02010600030101010101" pitchFamily="2" charset="-122"/>
                <a:cs typeface="Times New Roman" panose="02020603050405020304" pitchFamily="18" charset="0"/>
              </a:rPr>
              <a:t>college_players.pid</a:t>
            </a:r>
            <a:endParaRPr lang="zh-CN" altLang="zh-CN" sz="1200" b="1" kern="100" dirty="0">
              <a:solidFill>
                <a:schemeClr val="tx1"/>
              </a:solidFill>
              <a:effectLst/>
              <a:latin typeface="Corbel" panose="020B0503020204020204" pitchFamily="34" charset="0"/>
              <a:ea typeface="等线" panose="02010600030101010101" pitchFamily="2" charset="-122"/>
              <a:cs typeface="Times New Roman" panose="02020603050405020304" pitchFamily="18" charset="0"/>
            </a:endParaRPr>
          </a:p>
          <a:p>
            <a:pPr algn="just">
              <a:lnSpc>
                <a:spcPct val="150000"/>
              </a:lnSpc>
            </a:pPr>
            <a:r>
              <a:rPr lang="en-US" altLang="zh-CN" sz="1200" kern="100" dirty="0">
                <a:solidFill>
                  <a:schemeClr val="tx1"/>
                </a:solidFill>
                <a:effectLst/>
                <a:latin typeface="Corbel" panose="020B0503020204020204" pitchFamily="34" charset="0"/>
                <a:ea typeface="等线" panose="02010600030101010101" pitchFamily="2" charset="-122"/>
                <a:cs typeface="Times New Roman" panose="02020603050405020304" pitchFamily="18" charset="0"/>
              </a:rPr>
              <a:t>Since there are players with different </a:t>
            </a:r>
            <a:r>
              <a:rPr lang="en-US" altLang="zh-CN" sz="1200" kern="100" dirty="0" err="1">
                <a:solidFill>
                  <a:schemeClr val="tx1"/>
                </a:solidFill>
                <a:effectLst/>
                <a:latin typeface="Corbel" panose="020B0503020204020204" pitchFamily="34" charset="0"/>
                <a:ea typeface="等线" panose="02010600030101010101" pitchFamily="2" charset="-122"/>
                <a:cs typeface="Times New Roman" panose="02020603050405020304" pitchFamily="18" charset="0"/>
              </a:rPr>
              <a:t>pids</a:t>
            </a:r>
            <a:r>
              <a:rPr lang="en-US" altLang="zh-CN" sz="1200" kern="100" dirty="0">
                <a:solidFill>
                  <a:schemeClr val="tx1"/>
                </a:solidFill>
                <a:effectLst/>
                <a:latin typeface="Corbel" panose="020B0503020204020204" pitchFamily="34" charset="0"/>
                <a:ea typeface="等线" panose="02010600030101010101" pitchFamily="2" charset="-122"/>
                <a:cs typeface="Times New Roman" panose="02020603050405020304" pitchFamily="18" charset="0"/>
              </a:rPr>
              <a:t> but have same names, I need to join the tables with </a:t>
            </a:r>
            <a:r>
              <a:rPr lang="en-US" altLang="zh-CN" sz="1200" kern="100" dirty="0" err="1">
                <a:solidFill>
                  <a:schemeClr val="tx1"/>
                </a:solidFill>
                <a:effectLst/>
                <a:latin typeface="Corbel" panose="020B0503020204020204" pitchFamily="34" charset="0"/>
                <a:ea typeface="等线" panose="02010600030101010101" pitchFamily="2" charset="-122"/>
                <a:cs typeface="Times New Roman" panose="02020603050405020304" pitchFamily="18" charset="0"/>
              </a:rPr>
              <a:t>college_stats</a:t>
            </a:r>
            <a:r>
              <a:rPr lang="en-US" altLang="zh-CN" sz="1200" kern="100" dirty="0">
                <a:solidFill>
                  <a:schemeClr val="tx1"/>
                </a:solidFill>
                <a:effectLst/>
                <a:latin typeface="Corbel" panose="020B0503020204020204" pitchFamily="34" charset="0"/>
                <a:ea typeface="等线" panose="02010600030101010101" pitchFamily="2" charset="-122"/>
                <a:cs typeface="Times New Roman" panose="02020603050405020304" pitchFamily="18" charset="0"/>
              </a:rPr>
              <a:t> by the corresponding draft year, so as to avoid choosing the wrong player.</a:t>
            </a:r>
          </a:p>
          <a:p>
            <a:pPr algn="just">
              <a:lnSpc>
                <a:spcPct val="150000"/>
              </a:lnSpc>
            </a:pPr>
            <a:r>
              <a:rPr lang="en-US" altLang="zh-CN" sz="1200" kern="100" dirty="0">
                <a:solidFill>
                  <a:schemeClr val="tx1"/>
                </a:solidFill>
                <a:latin typeface="Corbel" panose="020B0503020204020204" pitchFamily="34" charset="0"/>
                <a:ea typeface="等线" panose="02010600030101010101" pitchFamily="2" charset="-122"/>
                <a:cs typeface="Times New Roman" panose="02020603050405020304" pitchFamily="18" charset="0"/>
              </a:rPr>
              <a:t>The </a:t>
            </a:r>
            <a:r>
              <a:rPr lang="en-US" altLang="zh-CN" sz="1200" kern="100" dirty="0" err="1">
                <a:solidFill>
                  <a:schemeClr val="tx1"/>
                </a:solidFill>
                <a:latin typeface="Corbel" panose="020B0503020204020204" pitchFamily="34" charset="0"/>
                <a:ea typeface="等线" panose="02010600030101010101" pitchFamily="2" charset="-122"/>
                <a:cs typeface="Times New Roman" panose="02020603050405020304" pitchFamily="18" charset="0"/>
              </a:rPr>
              <a:t>pids</a:t>
            </a:r>
            <a:r>
              <a:rPr lang="en-US" altLang="zh-CN" sz="1200" kern="100" dirty="0">
                <a:solidFill>
                  <a:schemeClr val="tx1"/>
                </a:solidFill>
                <a:latin typeface="Corbel" panose="020B0503020204020204" pitchFamily="34" charset="0"/>
                <a:ea typeface="等线" panose="02010600030101010101" pitchFamily="2" charset="-122"/>
                <a:cs typeface="Times New Roman" panose="02020603050405020304" pitchFamily="18" charset="0"/>
              </a:rPr>
              <a:t> of international players and those who didn’t  go to college are NULL.</a:t>
            </a:r>
            <a:endParaRPr lang="zh-CN" altLang="zh-CN" sz="1200" kern="100" dirty="0">
              <a:solidFill>
                <a:schemeClr val="tx1"/>
              </a:solidFill>
              <a:effectLst/>
              <a:latin typeface="Corbel" panose="020B0503020204020204" pitchFamily="34" charset="0"/>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5C5F4A5B-8098-6791-9057-55F3FF569805}"/>
              </a:ext>
            </a:extLst>
          </p:cNvPr>
          <p:cNvPicPr>
            <a:picLocks noChangeAspect="1"/>
          </p:cNvPicPr>
          <p:nvPr/>
        </p:nvPicPr>
        <p:blipFill>
          <a:blip r:embed="rId4"/>
          <a:stretch>
            <a:fillRect/>
          </a:stretch>
        </p:blipFill>
        <p:spPr>
          <a:xfrm>
            <a:off x="96647" y="81660"/>
            <a:ext cx="476250" cy="476250"/>
          </a:xfrm>
          <a:prstGeom prst="rect">
            <a:avLst/>
          </a:prstGeom>
        </p:spPr>
      </p:pic>
    </p:spTree>
    <p:extLst>
      <p:ext uri="{BB962C8B-B14F-4D97-AF65-F5344CB8AC3E}">
        <p14:creationId xmlns:p14="http://schemas.microsoft.com/office/powerpoint/2010/main" val="374552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0" y="762000"/>
            <a:ext cx="7072630" cy="1756828"/>
          </a:xfrm>
          <a:prstGeom prst="rect">
            <a:avLst/>
          </a:prstGeom>
        </p:spPr>
        <p:txBody>
          <a:bodyPr vert="horz" wrap="square" lIns="0" tIns="13335" rIns="0" bIns="0" rtlCol="0">
            <a:spAutoFit/>
          </a:bodyPr>
          <a:lstStyle/>
          <a:p>
            <a:pPr marL="354965" indent="-342265">
              <a:lnSpc>
                <a:spcPts val="2280"/>
              </a:lnSpc>
              <a:spcBef>
                <a:spcPts val="105"/>
              </a:spcBef>
              <a:buClr>
                <a:srgbClr val="3985B5"/>
              </a:buClr>
              <a:buFont typeface="Arial"/>
              <a:buChar char="•"/>
              <a:tabLst>
                <a:tab pos="354965" algn="l"/>
              </a:tabLst>
            </a:pPr>
            <a:r>
              <a:rPr lang="en-US" sz="1400" b="1" dirty="0">
                <a:solidFill>
                  <a:schemeClr val="tx1"/>
                </a:solidFill>
                <a:latin typeface="Corbel"/>
                <a:cs typeface="Corbel"/>
              </a:rPr>
              <a:t>I want to compare the top 3 pick players’ advanced stats (True shooting percentage, box plus minus, offensive box plus minus, defensive box plus minus) with the average stats and max stats in his draft year. Could you give me a list of all these stats from 2009-2021? I want the average and max data of those main players of each team, so please only choose those who played more than 10 games a year and played more than 20 minutes per game.</a:t>
            </a:r>
          </a:p>
        </p:txBody>
      </p:sp>
      <p:sp>
        <p:nvSpPr>
          <p:cNvPr id="4" name="object 4"/>
          <p:cNvSpPr txBox="1"/>
          <p:nvPr/>
        </p:nvSpPr>
        <p:spPr>
          <a:xfrm>
            <a:off x="334772" y="2948762"/>
            <a:ext cx="2027428" cy="998350"/>
          </a:xfrm>
          <a:prstGeom prst="rect">
            <a:avLst/>
          </a:prstGeom>
        </p:spPr>
        <p:txBody>
          <a:bodyPr vert="horz" wrap="square" lIns="0" tIns="13335" rIns="0" bIns="0" rtlCol="0">
            <a:spAutoFit/>
          </a:bodyPr>
          <a:lstStyle/>
          <a:p>
            <a:pPr marL="12700">
              <a:lnSpc>
                <a:spcPct val="100000"/>
              </a:lnSpc>
              <a:spcBef>
                <a:spcPts val="105"/>
              </a:spcBef>
            </a:pPr>
            <a:r>
              <a:rPr lang="en-US" sz="3200" spc="-60" dirty="0">
                <a:solidFill>
                  <a:srgbClr val="FFFFFF"/>
                </a:solidFill>
                <a:latin typeface="Corbel"/>
                <a:cs typeface="Corbel"/>
              </a:rPr>
              <a:t>Favorite Question</a:t>
            </a:r>
            <a:endParaRPr sz="3200" dirty="0">
              <a:latin typeface="Corbel"/>
              <a:cs typeface="Corbel"/>
            </a:endParaRPr>
          </a:p>
        </p:txBody>
      </p:sp>
      <p:sp>
        <p:nvSpPr>
          <p:cNvPr id="8" name="文本框 7">
            <a:extLst>
              <a:ext uri="{FF2B5EF4-FFF2-40B4-BE49-F238E27FC236}">
                <a16:creationId xmlns:a16="http://schemas.microsoft.com/office/drawing/2014/main" id="{8E887F95-C083-94E5-3E95-FC782EED2052}"/>
              </a:ext>
            </a:extLst>
          </p:cNvPr>
          <p:cNvSpPr txBox="1"/>
          <p:nvPr/>
        </p:nvSpPr>
        <p:spPr>
          <a:xfrm>
            <a:off x="4114800" y="2579389"/>
            <a:ext cx="6934200" cy="1184555"/>
          </a:xfrm>
          <a:prstGeom prst="rect">
            <a:avLst/>
          </a:prstGeom>
          <a:noFill/>
        </p:spPr>
        <p:txBody>
          <a:bodyPr wrap="square">
            <a:spAutoFit/>
          </a:bodyPr>
          <a:lstStyle/>
          <a:p>
            <a:pPr marL="12700">
              <a:lnSpc>
                <a:spcPct val="150000"/>
              </a:lnSpc>
              <a:spcBef>
                <a:spcPts val="105"/>
              </a:spcBef>
              <a:buClr>
                <a:srgbClr val="3985B5"/>
              </a:buClr>
              <a:tabLst>
                <a:tab pos="354965" algn="l"/>
              </a:tabLst>
            </a:pPr>
            <a:r>
              <a:rPr lang="en-US" altLang="zh-CN" sz="1200" b="1" dirty="0">
                <a:solidFill>
                  <a:schemeClr val="tx1"/>
                </a:solidFill>
                <a:latin typeface="Corbel"/>
              </a:rPr>
              <a:t>Step1: create a temp table to store the stats of all top 3 picked college players</a:t>
            </a:r>
          </a:p>
          <a:p>
            <a:pPr marL="12700">
              <a:lnSpc>
                <a:spcPct val="150000"/>
              </a:lnSpc>
              <a:spcBef>
                <a:spcPts val="105"/>
              </a:spcBef>
              <a:buClr>
                <a:srgbClr val="3985B5"/>
              </a:buClr>
              <a:tabLst>
                <a:tab pos="354965" algn="l"/>
              </a:tabLst>
            </a:pPr>
            <a:r>
              <a:rPr lang="en-US" altLang="zh-CN" sz="1200" dirty="0">
                <a:solidFill>
                  <a:schemeClr val="tx1"/>
                </a:solidFill>
                <a:latin typeface="Corbel"/>
              </a:rPr>
              <a:t>create table temp1 as (select cp.name, </a:t>
            </a:r>
            <a:r>
              <a:rPr lang="en-US" altLang="zh-CN" sz="1200" dirty="0" err="1">
                <a:solidFill>
                  <a:schemeClr val="tx1"/>
                </a:solidFill>
                <a:latin typeface="Corbel"/>
              </a:rPr>
              <a:t>cs.year</a:t>
            </a:r>
            <a:r>
              <a:rPr lang="en-US" altLang="zh-CN" sz="1200" dirty="0">
                <a:solidFill>
                  <a:schemeClr val="tx1"/>
                </a:solidFill>
                <a:latin typeface="Corbel"/>
              </a:rPr>
              <a:t>, </a:t>
            </a:r>
            <a:r>
              <a:rPr lang="en-US" altLang="zh-CN" sz="1200" dirty="0" err="1">
                <a:solidFill>
                  <a:schemeClr val="tx1"/>
                </a:solidFill>
                <a:latin typeface="Corbel"/>
              </a:rPr>
              <a:t>cs.TS_per</a:t>
            </a:r>
            <a:r>
              <a:rPr lang="en-US" altLang="zh-CN" sz="1200" dirty="0">
                <a:solidFill>
                  <a:schemeClr val="tx1"/>
                </a:solidFill>
                <a:latin typeface="Corbel"/>
              </a:rPr>
              <a:t>, </a:t>
            </a:r>
            <a:r>
              <a:rPr lang="en-US" altLang="zh-CN" sz="1200" dirty="0" err="1">
                <a:solidFill>
                  <a:schemeClr val="tx1"/>
                </a:solidFill>
                <a:latin typeface="Corbel"/>
              </a:rPr>
              <a:t>cs.bpm</a:t>
            </a:r>
            <a:r>
              <a:rPr lang="en-US" altLang="zh-CN" sz="1200" dirty="0">
                <a:solidFill>
                  <a:schemeClr val="tx1"/>
                </a:solidFill>
                <a:latin typeface="Corbel"/>
              </a:rPr>
              <a:t>, </a:t>
            </a:r>
            <a:r>
              <a:rPr lang="en-US" altLang="zh-CN" sz="1200" dirty="0" err="1">
                <a:solidFill>
                  <a:schemeClr val="tx1"/>
                </a:solidFill>
                <a:latin typeface="Corbel"/>
              </a:rPr>
              <a:t>cs.obpm</a:t>
            </a:r>
            <a:r>
              <a:rPr lang="en-US" altLang="zh-CN" sz="1200" dirty="0">
                <a:solidFill>
                  <a:schemeClr val="tx1"/>
                </a:solidFill>
                <a:latin typeface="Corbel"/>
              </a:rPr>
              <a:t>, </a:t>
            </a:r>
            <a:r>
              <a:rPr lang="en-US" altLang="zh-CN" sz="1200" dirty="0" err="1">
                <a:solidFill>
                  <a:schemeClr val="tx1"/>
                </a:solidFill>
                <a:latin typeface="Corbel"/>
              </a:rPr>
              <a:t>cs.dbpm</a:t>
            </a:r>
            <a:r>
              <a:rPr lang="en-US" altLang="zh-CN" sz="1200" dirty="0">
                <a:solidFill>
                  <a:schemeClr val="tx1"/>
                </a:solidFill>
                <a:latin typeface="Corbel"/>
              </a:rPr>
              <a:t> from </a:t>
            </a:r>
            <a:r>
              <a:rPr lang="en-US" altLang="zh-CN" sz="1200" dirty="0" err="1">
                <a:solidFill>
                  <a:schemeClr val="tx1"/>
                </a:solidFill>
                <a:latin typeface="Corbel"/>
              </a:rPr>
              <a:t>college_stats</a:t>
            </a:r>
            <a:r>
              <a:rPr lang="en-US" altLang="zh-CN" sz="1200" dirty="0">
                <a:solidFill>
                  <a:schemeClr val="tx1"/>
                </a:solidFill>
                <a:latin typeface="Corbel"/>
              </a:rPr>
              <a:t> cs join </a:t>
            </a:r>
            <a:r>
              <a:rPr lang="en-US" altLang="zh-CN" sz="1200" dirty="0" err="1">
                <a:solidFill>
                  <a:schemeClr val="tx1"/>
                </a:solidFill>
                <a:latin typeface="Corbel"/>
              </a:rPr>
              <a:t>college_players</a:t>
            </a:r>
            <a:r>
              <a:rPr lang="en-US" altLang="zh-CN" sz="1200" dirty="0">
                <a:solidFill>
                  <a:schemeClr val="tx1"/>
                </a:solidFill>
                <a:latin typeface="Corbel"/>
              </a:rPr>
              <a:t> cp on </a:t>
            </a:r>
            <a:r>
              <a:rPr lang="en-US" altLang="zh-CN" sz="1200" dirty="0" err="1">
                <a:solidFill>
                  <a:schemeClr val="tx1"/>
                </a:solidFill>
                <a:latin typeface="Corbel"/>
              </a:rPr>
              <a:t>cs.pid</a:t>
            </a:r>
            <a:r>
              <a:rPr lang="en-US" altLang="zh-CN" sz="1200" dirty="0">
                <a:solidFill>
                  <a:schemeClr val="tx1"/>
                </a:solidFill>
                <a:latin typeface="Corbel"/>
              </a:rPr>
              <a:t> = </a:t>
            </a:r>
            <a:r>
              <a:rPr lang="en-US" altLang="zh-CN" sz="1200" dirty="0" err="1">
                <a:solidFill>
                  <a:schemeClr val="tx1"/>
                </a:solidFill>
                <a:latin typeface="Corbel"/>
              </a:rPr>
              <a:t>cp.pid</a:t>
            </a:r>
            <a:r>
              <a:rPr lang="en-US" altLang="zh-CN" sz="1200" dirty="0">
                <a:solidFill>
                  <a:schemeClr val="tx1"/>
                </a:solidFill>
                <a:latin typeface="Corbel"/>
              </a:rPr>
              <a:t> join </a:t>
            </a:r>
            <a:r>
              <a:rPr lang="en-US" altLang="zh-CN" sz="1200" dirty="0" err="1">
                <a:solidFill>
                  <a:schemeClr val="tx1"/>
                </a:solidFill>
                <a:latin typeface="Corbel"/>
              </a:rPr>
              <a:t>nba_drafts</a:t>
            </a:r>
            <a:r>
              <a:rPr lang="en-US" altLang="zh-CN" sz="1200" dirty="0">
                <a:solidFill>
                  <a:schemeClr val="tx1"/>
                </a:solidFill>
                <a:latin typeface="Corbel"/>
              </a:rPr>
              <a:t> </a:t>
            </a:r>
            <a:r>
              <a:rPr lang="en-US" altLang="zh-CN" sz="1200" dirty="0" err="1">
                <a:solidFill>
                  <a:schemeClr val="tx1"/>
                </a:solidFill>
                <a:latin typeface="Corbel"/>
              </a:rPr>
              <a:t>nd</a:t>
            </a:r>
            <a:r>
              <a:rPr lang="en-US" altLang="zh-CN" sz="1200" dirty="0">
                <a:solidFill>
                  <a:schemeClr val="tx1"/>
                </a:solidFill>
                <a:latin typeface="Corbel"/>
              </a:rPr>
              <a:t> on </a:t>
            </a:r>
            <a:r>
              <a:rPr lang="en-US" altLang="zh-CN" sz="1200" dirty="0" err="1">
                <a:solidFill>
                  <a:schemeClr val="tx1"/>
                </a:solidFill>
                <a:latin typeface="Corbel"/>
              </a:rPr>
              <a:t>nd.pid</a:t>
            </a:r>
            <a:r>
              <a:rPr lang="en-US" altLang="zh-CN" sz="1200" dirty="0">
                <a:solidFill>
                  <a:schemeClr val="tx1"/>
                </a:solidFill>
                <a:latin typeface="Corbel"/>
              </a:rPr>
              <a:t> = </a:t>
            </a:r>
            <a:r>
              <a:rPr lang="en-US" altLang="zh-CN" sz="1200" dirty="0" err="1">
                <a:solidFill>
                  <a:schemeClr val="tx1"/>
                </a:solidFill>
                <a:latin typeface="Corbel"/>
              </a:rPr>
              <a:t>cp.pid</a:t>
            </a:r>
            <a:r>
              <a:rPr lang="en-US" altLang="zh-CN" sz="1200" dirty="0">
                <a:solidFill>
                  <a:schemeClr val="tx1"/>
                </a:solidFill>
                <a:latin typeface="Corbel"/>
              </a:rPr>
              <a:t> where </a:t>
            </a:r>
            <a:r>
              <a:rPr lang="en-US" altLang="zh-CN" sz="1200" dirty="0" err="1">
                <a:solidFill>
                  <a:schemeClr val="tx1"/>
                </a:solidFill>
                <a:latin typeface="Corbel"/>
              </a:rPr>
              <a:t>cp.pid</a:t>
            </a:r>
            <a:r>
              <a:rPr lang="en-US" altLang="zh-CN" sz="1200" dirty="0">
                <a:solidFill>
                  <a:schemeClr val="tx1"/>
                </a:solidFill>
                <a:latin typeface="Corbel"/>
              </a:rPr>
              <a:t> in (select </a:t>
            </a:r>
            <a:r>
              <a:rPr lang="en-US" altLang="zh-CN" sz="1200" dirty="0" err="1">
                <a:solidFill>
                  <a:schemeClr val="tx1"/>
                </a:solidFill>
                <a:latin typeface="Corbel"/>
              </a:rPr>
              <a:t>pid</a:t>
            </a:r>
            <a:r>
              <a:rPr lang="en-US" altLang="zh-CN" sz="1200" dirty="0">
                <a:solidFill>
                  <a:schemeClr val="tx1"/>
                </a:solidFill>
                <a:latin typeface="Corbel"/>
              </a:rPr>
              <a:t> from </a:t>
            </a:r>
            <a:r>
              <a:rPr lang="en-US" altLang="zh-CN" sz="1200" dirty="0" err="1">
                <a:solidFill>
                  <a:schemeClr val="tx1"/>
                </a:solidFill>
                <a:latin typeface="Corbel"/>
              </a:rPr>
              <a:t>nba_drafts</a:t>
            </a:r>
            <a:r>
              <a:rPr lang="en-US" altLang="zh-CN" sz="1200" dirty="0">
                <a:solidFill>
                  <a:schemeClr val="tx1"/>
                </a:solidFill>
                <a:latin typeface="Corbel"/>
              </a:rPr>
              <a:t> where </a:t>
            </a:r>
            <a:r>
              <a:rPr lang="en-US" altLang="zh-CN" sz="1200" dirty="0" err="1">
                <a:solidFill>
                  <a:schemeClr val="tx1"/>
                </a:solidFill>
                <a:latin typeface="Corbel"/>
              </a:rPr>
              <a:t>Overall_Pick</a:t>
            </a:r>
            <a:r>
              <a:rPr lang="en-US" altLang="zh-CN" sz="1200" dirty="0">
                <a:solidFill>
                  <a:schemeClr val="tx1"/>
                </a:solidFill>
                <a:latin typeface="Corbel"/>
              </a:rPr>
              <a:t>&lt;=3) and </a:t>
            </a:r>
            <a:r>
              <a:rPr lang="en-US" altLang="zh-CN" sz="1200" dirty="0" err="1">
                <a:solidFill>
                  <a:schemeClr val="tx1"/>
                </a:solidFill>
                <a:latin typeface="Corbel"/>
              </a:rPr>
              <a:t>nd.Year</a:t>
            </a:r>
            <a:r>
              <a:rPr lang="en-US" altLang="zh-CN" sz="1200" dirty="0">
                <a:solidFill>
                  <a:schemeClr val="tx1"/>
                </a:solidFill>
                <a:latin typeface="Corbel"/>
              </a:rPr>
              <a:t> = </a:t>
            </a:r>
            <a:r>
              <a:rPr lang="en-US" altLang="zh-CN" sz="1200" dirty="0" err="1">
                <a:solidFill>
                  <a:schemeClr val="tx1"/>
                </a:solidFill>
                <a:latin typeface="Corbel"/>
              </a:rPr>
              <a:t>cs.year</a:t>
            </a:r>
            <a:r>
              <a:rPr lang="en-US" altLang="zh-CN" sz="1200" dirty="0">
                <a:solidFill>
                  <a:schemeClr val="tx1"/>
                </a:solidFill>
                <a:latin typeface="Corbel"/>
              </a:rPr>
              <a:t> order by </a:t>
            </a:r>
            <a:r>
              <a:rPr lang="en-US" altLang="zh-CN" sz="1200" dirty="0" err="1">
                <a:solidFill>
                  <a:schemeClr val="tx1"/>
                </a:solidFill>
                <a:latin typeface="Corbel"/>
              </a:rPr>
              <a:t>cs.year</a:t>
            </a:r>
            <a:r>
              <a:rPr lang="en-US" altLang="zh-CN" sz="1200" dirty="0">
                <a:solidFill>
                  <a:schemeClr val="tx1"/>
                </a:solidFill>
                <a:latin typeface="Corbel"/>
              </a:rPr>
              <a:t>); </a:t>
            </a:r>
            <a:endParaRPr lang="zh-CN" altLang="en-US" sz="1200" dirty="0">
              <a:solidFill>
                <a:schemeClr val="tx1"/>
              </a:solidFill>
              <a:latin typeface="Corbel"/>
            </a:endParaRPr>
          </a:p>
        </p:txBody>
      </p:sp>
      <p:sp>
        <p:nvSpPr>
          <p:cNvPr id="10" name="文本框 9">
            <a:extLst>
              <a:ext uri="{FF2B5EF4-FFF2-40B4-BE49-F238E27FC236}">
                <a16:creationId xmlns:a16="http://schemas.microsoft.com/office/drawing/2014/main" id="{5842DE89-2E75-2C4D-8B3E-49AB3137A044}"/>
              </a:ext>
            </a:extLst>
          </p:cNvPr>
          <p:cNvSpPr txBox="1"/>
          <p:nvPr/>
        </p:nvSpPr>
        <p:spPr>
          <a:xfrm>
            <a:off x="4114800" y="3811681"/>
            <a:ext cx="6934200" cy="1448730"/>
          </a:xfrm>
          <a:prstGeom prst="rect">
            <a:avLst/>
          </a:prstGeom>
          <a:noFill/>
        </p:spPr>
        <p:txBody>
          <a:bodyPr wrap="square">
            <a:spAutoFit/>
          </a:bodyPr>
          <a:lstStyle/>
          <a:p>
            <a:pPr>
              <a:lnSpc>
                <a:spcPct val="150000"/>
              </a:lnSpc>
            </a:pPr>
            <a:r>
              <a:rPr lang="en-US" altLang="zh-CN" sz="1200" b="1" dirty="0">
                <a:solidFill>
                  <a:schemeClr val="tx1"/>
                </a:solidFill>
                <a:latin typeface="Corbel"/>
              </a:rPr>
              <a:t>Step2: create another temp table to store the average and max stats each year</a:t>
            </a:r>
          </a:p>
          <a:p>
            <a:pPr>
              <a:lnSpc>
                <a:spcPct val="150000"/>
              </a:lnSpc>
            </a:pPr>
            <a:r>
              <a:rPr lang="en-US" altLang="zh-CN" sz="1200" dirty="0">
                <a:solidFill>
                  <a:schemeClr val="tx1"/>
                </a:solidFill>
                <a:latin typeface="Corbel"/>
              </a:rPr>
              <a:t>create table temp2 as (select year, round(avg(</a:t>
            </a:r>
            <a:r>
              <a:rPr lang="en-US" altLang="zh-CN" sz="1200" dirty="0" err="1">
                <a:solidFill>
                  <a:schemeClr val="tx1"/>
                </a:solidFill>
                <a:latin typeface="Corbel"/>
              </a:rPr>
              <a:t>TS_per</a:t>
            </a:r>
            <a:r>
              <a:rPr lang="en-US" altLang="zh-CN" sz="1200" dirty="0">
                <a:solidFill>
                  <a:schemeClr val="tx1"/>
                </a:solidFill>
                <a:latin typeface="Corbel"/>
              </a:rPr>
              <a:t>), 2) as </a:t>
            </a:r>
            <a:r>
              <a:rPr lang="en-US" altLang="zh-CN" sz="1200" dirty="0" err="1">
                <a:solidFill>
                  <a:schemeClr val="tx1"/>
                </a:solidFill>
                <a:latin typeface="Corbel"/>
              </a:rPr>
              <a:t>avg_TS_per</a:t>
            </a:r>
            <a:r>
              <a:rPr lang="en-US" altLang="zh-CN" sz="1200" dirty="0">
                <a:solidFill>
                  <a:schemeClr val="tx1"/>
                </a:solidFill>
                <a:latin typeface="Corbel"/>
              </a:rPr>
              <a:t>, max(</a:t>
            </a:r>
            <a:r>
              <a:rPr lang="en-US" altLang="zh-CN" sz="1200" dirty="0" err="1">
                <a:solidFill>
                  <a:schemeClr val="tx1"/>
                </a:solidFill>
                <a:latin typeface="Corbel"/>
              </a:rPr>
              <a:t>TS_per</a:t>
            </a:r>
            <a:r>
              <a:rPr lang="en-US" altLang="zh-CN" sz="1200" dirty="0">
                <a:solidFill>
                  <a:schemeClr val="tx1"/>
                </a:solidFill>
                <a:latin typeface="Corbel"/>
              </a:rPr>
              <a:t>) as </a:t>
            </a:r>
            <a:r>
              <a:rPr lang="en-US" altLang="zh-CN" sz="1200" dirty="0" err="1">
                <a:solidFill>
                  <a:schemeClr val="tx1"/>
                </a:solidFill>
                <a:latin typeface="Corbel"/>
              </a:rPr>
              <a:t>max_TS_per</a:t>
            </a:r>
            <a:r>
              <a:rPr lang="en-US" altLang="zh-CN" sz="1200" dirty="0">
                <a:solidFill>
                  <a:schemeClr val="tx1"/>
                </a:solidFill>
                <a:latin typeface="Corbel"/>
              </a:rPr>
              <a:t>, round(avg(bpm), 2) as </a:t>
            </a:r>
            <a:r>
              <a:rPr lang="en-US" altLang="zh-CN" sz="1200" dirty="0" err="1">
                <a:solidFill>
                  <a:schemeClr val="tx1"/>
                </a:solidFill>
                <a:latin typeface="Corbel"/>
              </a:rPr>
              <a:t>avg_bpm</a:t>
            </a:r>
            <a:r>
              <a:rPr lang="en-US" altLang="zh-CN" sz="1200" dirty="0">
                <a:solidFill>
                  <a:schemeClr val="tx1"/>
                </a:solidFill>
                <a:latin typeface="Corbel"/>
              </a:rPr>
              <a:t>, max(bpm) as </a:t>
            </a:r>
            <a:r>
              <a:rPr lang="en-US" altLang="zh-CN" sz="1200" dirty="0" err="1">
                <a:solidFill>
                  <a:schemeClr val="tx1"/>
                </a:solidFill>
                <a:latin typeface="Corbel"/>
              </a:rPr>
              <a:t>max_bpm</a:t>
            </a:r>
            <a:r>
              <a:rPr lang="en-US" altLang="zh-CN" sz="1200" dirty="0">
                <a:solidFill>
                  <a:schemeClr val="tx1"/>
                </a:solidFill>
                <a:latin typeface="Corbel"/>
              </a:rPr>
              <a:t>, round(avg(</a:t>
            </a:r>
            <a:r>
              <a:rPr lang="en-US" altLang="zh-CN" sz="1200" dirty="0" err="1">
                <a:solidFill>
                  <a:schemeClr val="tx1"/>
                </a:solidFill>
                <a:latin typeface="Corbel"/>
              </a:rPr>
              <a:t>obpm</a:t>
            </a:r>
            <a:r>
              <a:rPr lang="en-US" altLang="zh-CN" sz="1200" dirty="0">
                <a:solidFill>
                  <a:schemeClr val="tx1"/>
                </a:solidFill>
                <a:latin typeface="Corbel"/>
              </a:rPr>
              <a:t>), 2) as </a:t>
            </a:r>
            <a:r>
              <a:rPr lang="en-US" altLang="zh-CN" sz="1200" dirty="0" err="1">
                <a:solidFill>
                  <a:schemeClr val="tx1"/>
                </a:solidFill>
                <a:latin typeface="Corbel"/>
              </a:rPr>
              <a:t>avg_obpm,max</a:t>
            </a:r>
            <a:r>
              <a:rPr lang="en-US" altLang="zh-CN" sz="1200" dirty="0">
                <a:solidFill>
                  <a:schemeClr val="tx1"/>
                </a:solidFill>
                <a:latin typeface="Corbel"/>
              </a:rPr>
              <a:t>(</a:t>
            </a:r>
            <a:r>
              <a:rPr lang="en-US" altLang="zh-CN" sz="1200" dirty="0" err="1">
                <a:solidFill>
                  <a:schemeClr val="tx1"/>
                </a:solidFill>
                <a:latin typeface="Corbel"/>
              </a:rPr>
              <a:t>obpm</a:t>
            </a:r>
            <a:r>
              <a:rPr lang="en-US" altLang="zh-CN" sz="1200" dirty="0">
                <a:solidFill>
                  <a:schemeClr val="tx1"/>
                </a:solidFill>
                <a:latin typeface="Corbel"/>
              </a:rPr>
              <a:t>) as </a:t>
            </a:r>
            <a:r>
              <a:rPr lang="en-US" altLang="zh-CN" sz="1200" dirty="0" err="1">
                <a:solidFill>
                  <a:schemeClr val="tx1"/>
                </a:solidFill>
                <a:latin typeface="Corbel"/>
              </a:rPr>
              <a:t>max_obpm</a:t>
            </a:r>
            <a:r>
              <a:rPr lang="en-US" altLang="zh-CN" sz="1200" dirty="0">
                <a:solidFill>
                  <a:schemeClr val="tx1"/>
                </a:solidFill>
                <a:latin typeface="Corbel"/>
              </a:rPr>
              <a:t>, round(avg(</a:t>
            </a:r>
            <a:r>
              <a:rPr lang="en-US" altLang="zh-CN" sz="1200" dirty="0" err="1">
                <a:solidFill>
                  <a:schemeClr val="tx1"/>
                </a:solidFill>
                <a:latin typeface="Corbel"/>
              </a:rPr>
              <a:t>dbpm</a:t>
            </a:r>
            <a:r>
              <a:rPr lang="en-US" altLang="zh-CN" sz="1200" dirty="0">
                <a:solidFill>
                  <a:schemeClr val="tx1"/>
                </a:solidFill>
                <a:latin typeface="Corbel"/>
              </a:rPr>
              <a:t>), 2) as </a:t>
            </a:r>
            <a:r>
              <a:rPr lang="en-US" altLang="zh-CN" sz="1200" dirty="0" err="1">
                <a:solidFill>
                  <a:schemeClr val="tx1"/>
                </a:solidFill>
                <a:latin typeface="Corbel"/>
              </a:rPr>
              <a:t>avg_dbpm</a:t>
            </a:r>
            <a:r>
              <a:rPr lang="en-US" altLang="zh-CN" sz="1200" dirty="0">
                <a:solidFill>
                  <a:schemeClr val="tx1"/>
                </a:solidFill>
                <a:latin typeface="Corbel"/>
              </a:rPr>
              <a:t>, max(</a:t>
            </a:r>
            <a:r>
              <a:rPr lang="en-US" altLang="zh-CN" sz="1200" dirty="0" err="1">
                <a:solidFill>
                  <a:schemeClr val="tx1"/>
                </a:solidFill>
                <a:latin typeface="Corbel"/>
              </a:rPr>
              <a:t>dbpm</a:t>
            </a:r>
            <a:r>
              <a:rPr lang="en-US" altLang="zh-CN" sz="1200" dirty="0">
                <a:solidFill>
                  <a:schemeClr val="tx1"/>
                </a:solidFill>
                <a:latin typeface="Corbel"/>
              </a:rPr>
              <a:t>) as </a:t>
            </a:r>
            <a:r>
              <a:rPr lang="en-US" altLang="zh-CN" sz="1200" dirty="0" err="1">
                <a:solidFill>
                  <a:schemeClr val="tx1"/>
                </a:solidFill>
                <a:latin typeface="Corbel"/>
              </a:rPr>
              <a:t>max_dbpm</a:t>
            </a:r>
            <a:r>
              <a:rPr lang="en-US" altLang="zh-CN" sz="1200" dirty="0">
                <a:solidFill>
                  <a:schemeClr val="tx1"/>
                </a:solidFill>
                <a:latin typeface="Corbel"/>
              </a:rPr>
              <a:t> from </a:t>
            </a:r>
            <a:r>
              <a:rPr lang="en-US" altLang="zh-CN" sz="1200" dirty="0" err="1">
                <a:solidFill>
                  <a:schemeClr val="tx1"/>
                </a:solidFill>
                <a:latin typeface="Corbel"/>
              </a:rPr>
              <a:t>college_stats</a:t>
            </a:r>
            <a:r>
              <a:rPr lang="en-US" altLang="zh-CN" sz="1200" dirty="0">
                <a:solidFill>
                  <a:schemeClr val="tx1"/>
                </a:solidFill>
                <a:latin typeface="Corbel"/>
              </a:rPr>
              <a:t> where GP &gt; 10 and </a:t>
            </a:r>
            <a:r>
              <a:rPr lang="en-US" altLang="zh-CN" sz="1200" dirty="0" err="1">
                <a:solidFill>
                  <a:schemeClr val="tx1"/>
                </a:solidFill>
                <a:latin typeface="Corbel"/>
              </a:rPr>
              <a:t>mp</a:t>
            </a:r>
            <a:r>
              <a:rPr lang="en-US" altLang="zh-CN" sz="1200" dirty="0">
                <a:solidFill>
                  <a:schemeClr val="tx1"/>
                </a:solidFill>
                <a:latin typeface="Corbel"/>
              </a:rPr>
              <a:t> &gt; 20 group by year);</a:t>
            </a:r>
            <a:endParaRPr lang="zh-CN" altLang="en-US" sz="1200" dirty="0">
              <a:solidFill>
                <a:schemeClr val="tx1"/>
              </a:solidFill>
              <a:latin typeface="Corbel"/>
            </a:endParaRPr>
          </a:p>
        </p:txBody>
      </p:sp>
      <p:sp>
        <p:nvSpPr>
          <p:cNvPr id="12" name="文本框 11">
            <a:extLst>
              <a:ext uri="{FF2B5EF4-FFF2-40B4-BE49-F238E27FC236}">
                <a16:creationId xmlns:a16="http://schemas.microsoft.com/office/drawing/2014/main" id="{32AB373B-A293-043B-7D13-07456F89FA4F}"/>
              </a:ext>
            </a:extLst>
          </p:cNvPr>
          <p:cNvSpPr txBox="1"/>
          <p:nvPr/>
        </p:nvSpPr>
        <p:spPr>
          <a:xfrm>
            <a:off x="4114800" y="5308148"/>
            <a:ext cx="6934200" cy="1171731"/>
          </a:xfrm>
          <a:prstGeom prst="rect">
            <a:avLst/>
          </a:prstGeom>
          <a:noFill/>
        </p:spPr>
        <p:txBody>
          <a:bodyPr wrap="square">
            <a:spAutoFit/>
          </a:bodyPr>
          <a:lstStyle/>
          <a:p>
            <a:pPr algn="l">
              <a:lnSpc>
                <a:spcPct val="150000"/>
              </a:lnSpc>
            </a:pPr>
            <a:r>
              <a:rPr lang="en-US" altLang="zh-CN" sz="1200" b="1" dirty="0">
                <a:solidFill>
                  <a:schemeClr val="tx1"/>
                </a:solidFill>
                <a:latin typeface="Corbel"/>
              </a:rPr>
              <a:t>Step3: join two temp tables to show the data in one list</a:t>
            </a:r>
          </a:p>
          <a:p>
            <a:pPr algn="l">
              <a:lnSpc>
                <a:spcPct val="150000"/>
              </a:lnSpc>
            </a:pPr>
            <a:r>
              <a:rPr lang="en-US" altLang="zh-CN" sz="1200" dirty="0">
                <a:solidFill>
                  <a:schemeClr val="tx1"/>
                </a:solidFill>
                <a:latin typeface="Corbel"/>
              </a:rPr>
              <a:t>select t1.name, t1.year, t1.Ts_per, t2.avg_Ts_per, t2.max_Ts_per, t1.bpm, t2.avg_bpm, t2.max_bpm, t1.obpm, t2.avg_obpm, t2.max_obpm, t1.dbpm, t2.avg_dbpm, t2.max_dbpm from temp1 t1 join temp2 t2 on t1.year = t2.year;</a:t>
            </a:r>
            <a:endParaRPr lang="zh-CN" altLang="zh-CN" sz="1200" dirty="0">
              <a:solidFill>
                <a:schemeClr val="tx1"/>
              </a:solidFill>
              <a:latin typeface="Corbel"/>
            </a:endParaRPr>
          </a:p>
        </p:txBody>
      </p:sp>
      <p:pic>
        <p:nvPicPr>
          <p:cNvPr id="3" name="图片 2">
            <a:extLst>
              <a:ext uri="{FF2B5EF4-FFF2-40B4-BE49-F238E27FC236}">
                <a16:creationId xmlns:a16="http://schemas.microsoft.com/office/drawing/2014/main" id="{D1287DBD-FC48-705B-BFFD-9E1625659EAD}"/>
              </a:ext>
            </a:extLst>
          </p:cNvPr>
          <p:cNvPicPr>
            <a:picLocks noChangeAspect="1"/>
          </p:cNvPicPr>
          <p:nvPr/>
        </p:nvPicPr>
        <p:blipFill>
          <a:blip r:embed="rId2"/>
          <a:stretch>
            <a:fillRect/>
          </a:stretch>
        </p:blipFill>
        <p:spPr>
          <a:xfrm>
            <a:off x="96647" y="81660"/>
            <a:ext cx="476250" cy="476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34772" y="2948762"/>
            <a:ext cx="2027428" cy="998350"/>
          </a:xfrm>
          <a:prstGeom prst="rect">
            <a:avLst/>
          </a:prstGeom>
        </p:spPr>
        <p:txBody>
          <a:bodyPr vert="horz" wrap="square" lIns="0" tIns="13335" rIns="0" bIns="0" rtlCol="0">
            <a:spAutoFit/>
          </a:bodyPr>
          <a:lstStyle/>
          <a:p>
            <a:pPr marL="12700">
              <a:lnSpc>
                <a:spcPct val="100000"/>
              </a:lnSpc>
              <a:spcBef>
                <a:spcPts val="105"/>
              </a:spcBef>
            </a:pPr>
            <a:r>
              <a:rPr lang="en-US" sz="3200" spc="-60" dirty="0">
                <a:solidFill>
                  <a:srgbClr val="FFFFFF"/>
                </a:solidFill>
                <a:latin typeface="Corbel"/>
                <a:cs typeface="Corbel"/>
              </a:rPr>
              <a:t>Favorite Question</a:t>
            </a:r>
            <a:endParaRPr sz="3200" dirty="0">
              <a:latin typeface="Corbel"/>
              <a:cs typeface="Corbel"/>
            </a:endParaRPr>
          </a:p>
        </p:txBody>
      </p:sp>
      <p:pic>
        <p:nvPicPr>
          <p:cNvPr id="6" name="图片 5">
            <a:extLst>
              <a:ext uri="{FF2B5EF4-FFF2-40B4-BE49-F238E27FC236}">
                <a16:creationId xmlns:a16="http://schemas.microsoft.com/office/drawing/2014/main" id="{EF53C2EC-CBF9-6F65-59D7-97ACE943571C}"/>
              </a:ext>
            </a:extLst>
          </p:cNvPr>
          <p:cNvPicPr>
            <a:picLocks noChangeAspect="1"/>
          </p:cNvPicPr>
          <p:nvPr/>
        </p:nvPicPr>
        <p:blipFill>
          <a:blip r:embed="rId2"/>
          <a:stretch>
            <a:fillRect/>
          </a:stretch>
        </p:blipFill>
        <p:spPr>
          <a:xfrm>
            <a:off x="3429000" y="914400"/>
            <a:ext cx="8336409" cy="4857720"/>
          </a:xfrm>
          <a:prstGeom prst="rect">
            <a:avLst/>
          </a:prstGeom>
        </p:spPr>
      </p:pic>
      <p:pic>
        <p:nvPicPr>
          <p:cNvPr id="2" name="图片 1">
            <a:extLst>
              <a:ext uri="{FF2B5EF4-FFF2-40B4-BE49-F238E27FC236}">
                <a16:creationId xmlns:a16="http://schemas.microsoft.com/office/drawing/2014/main" id="{D5DBB8B4-E102-20BC-46C8-59326004A8FC}"/>
              </a:ext>
            </a:extLst>
          </p:cNvPr>
          <p:cNvPicPr>
            <a:picLocks noChangeAspect="1"/>
          </p:cNvPicPr>
          <p:nvPr/>
        </p:nvPicPr>
        <p:blipFill>
          <a:blip r:embed="rId3"/>
          <a:stretch>
            <a:fillRect/>
          </a:stretch>
        </p:blipFill>
        <p:spPr>
          <a:xfrm>
            <a:off x="96647" y="81660"/>
            <a:ext cx="476250" cy="476250"/>
          </a:xfrm>
          <a:prstGeom prst="rect">
            <a:avLst/>
          </a:prstGeom>
        </p:spPr>
      </p:pic>
    </p:spTree>
    <p:extLst>
      <p:ext uri="{BB962C8B-B14F-4D97-AF65-F5344CB8AC3E}">
        <p14:creationId xmlns:p14="http://schemas.microsoft.com/office/powerpoint/2010/main" val="153573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0" y="2838475"/>
            <a:ext cx="7072630" cy="1218923"/>
          </a:xfrm>
          <a:prstGeom prst="rect">
            <a:avLst/>
          </a:prstGeom>
        </p:spPr>
        <p:txBody>
          <a:bodyPr vert="horz" wrap="square" lIns="0" tIns="13335" rIns="0" bIns="0" rtlCol="0">
            <a:spAutoFit/>
          </a:bodyPr>
          <a:lstStyle/>
          <a:p>
            <a:pPr marL="354965" indent="-342265">
              <a:lnSpc>
                <a:spcPts val="2280"/>
              </a:lnSpc>
              <a:spcBef>
                <a:spcPts val="105"/>
              </a:spcBef>
              <a:buClr>
                <a:srgbClr val="3985B5"/>
              </a:buClr>
              <a:buFont typeface="Arial"/>
              <a:buChar char="•"/>
              <a:tabLst>
                <a:tab pos="354965" algn="l"/>
              </a:tabLst>
            </a:pPr>
            <a:r>
              <a:rPr lang="en-US" sz="2000" b="1" dirty="0">
                <a:solidFill>
                  <a:schemeClr val="tx1"/>
                </a:solidFill>
                <a:latin typeface="Corbel"/>
                <a:cs typeface="Corbel"/>
              </a:rPr>
              <a:t>Fix the unmatched names (e.g. “J.R” &amp; “J.R.” )</a:t>
            </a:r>
          </a:p>
          <a:p>
            <a:pPr marL="12700">
              <a:lnSpc>
                <a:spcPts val="2280"/>
              </a:lnSpc>
              <a:spcBef>
                <a:spcPts val="105"/>
              </a:spcBef>
              <a:buClr>
                <a:srgbClr val="3985B5"/>
              </a:buClr>
              <a:tabLst>
                <a:tab pos="354965" algn="l"/>
              </a:tabLst>
            </a:pPr>
            <a:endParaRPr lang="en-US" sz="2000" b="1" dirty="0">
              <a:solidFill>
                <a:schemeClr val="tx1"/>
              </a:solidFill>
              <a:latin typeface="Corbel"/>
              <a:cs typeface="Corbel"/>
            </a:endParaRPr>
          </a:p>
          <a:p>
            <a:pPr marL="354965" indent="-342265">
              <a:lnSpc>
                <a:spcPts val="2280"/>
              </a:lnSpc>
              <a:spcBef>
                <a:spcPts val="105"/>
              </a:spcBef>
              <a:buClr>
                <a:srgbClr val="3985B5"/>
              </a:buClr>
              <a:buFont typeface="Arial"/>
              <a:buChar char="•"/>
              <a:tabLst>
                <a:tab pos="354965" algn="l"/>
              </a:tabLst>
            </a:pPr>
            <a:r>
              <a:rPr lang="en-US" sz="2000" b="1" dirty="0">
                <a:solidFill>
                  <a:schemeClr val="tx1"/>
                </a:solidFill>
                <a:latin typeface="Corbel"/>
                <a:cs typeface="Corbel"/>
              </a:rPr>
              <a:t>Import the dataset of NBA player’s stats from 2009-2021</a:t>
            </a:r>
          </a:p>
          <a:p>
            <a:pPr marL="12700">
              <a:lnSpc>
                <a:spcPts val="2280"/>
              </a:lnSpc>
              <a:spcBef>
                <a:spcPts val="105"/>
              </a:spcBef>
              <a:buClr>
                <a:srgbClr val="3985B5"/>
              </a:buClr>
              <a:tabLst>
                <a:tab pos="354965" algn="l"/>
              </a:tabLst>
            </a:pPr>
            <a:r>
              <a:rPr lang="en-US" sz="1400" dirty="0">
                <a:solidFill>
                  <a:schemeClr val="tx1"/>
                </a:solidFill>
                <a:latin typeface="Corbel"/>
                <a:cs typeface="Corbel"/>
              </a:rPr>
              <a:t>	</a:t>
            </a:r>
            <a:r>
              <a:rPr lang="en-US" dirty="0">
                <a:solidFill>
                  <a:schemeClr val="tx1"/>
                </a:solidFill>
                <a:latin typeface="Corbel"/>
                <a:cs typeface="Corbel"/>
              </a:rPr>
              <a:t>track the college players’ performance in the NBA</a:t>
            </a:r>
          </a:p>
        </p:txBody>
      </p:sp>
      <p:sp>
        <p:nvSpPr>
          <p:cNvPr id="4" name="object 4"/>
          <p:cNvSpPr txBox="1"/>
          <p:nvPr/>
        </p:nvSpPr>
        <p:spPr>
          <a:xfrm>
            <a:off x="334772" y="2948762"/>
            <a:ext cx="2103628" cy="998350"/>
          </a:xfrm>
          <a:prstGeom prst="rect">
            <a:avLst/>
          </a:prstGeom>
        </p:spPr>
        <p:txBody>
          <a:bodyPr vert="horz" wrap="square" lIns="0" tIns="13335" rIns="0" bIns="0" rtlCol="0">
            <a:spAutoFit/>
          </a:bodyPr>
          <a:lstStyle/>
          <a:p>
            <a:pPr marL="12700">
              <a:lnSpc>
                <a:spcPct val="100000"/>
              </a:lnSpc>
              <a:spcBef>
                <a:spcPts val="105"/>
              </a:spcBef>
            </a:pPr>
            <a:r>
              <a:rPr lang="en-US" sz="3200" spc="-60" dirty="0">
                <a:solidFill>
                  <a:srgbClr val="FFFFFF"/>
                </a:solidFill>
                <a:latin typeface="Corbel"/>
                <a:cs typeface="Corbel"/>
              </a:rPr>
              <a:t>If I have more time…</a:t>
            </a:r>
            <a:endParaRPr sz="3200" dirty="0">
              <a:latin typeface="Corbel"/>
              <a:cs typeface="Corbel"/>
            </a:endParaRPr>
          </a:p>
        </p:txBody>
      </p:sp>
      <p:pic>
        <p:nvPicPr>
          <p:cNvPr id="3" name="图片 2">
            <a:extLst>
              <a:ext uri="{FF2B5EF4-FFF2-40B4-BE49-F238E27FC236}">
                <a16:creationId xmlns:a16="http://schemas.microsoft.com/office/drawing/2014/main" id="{09D06C7A-5A57-C596-52D0-ED557671E743}"/>
              </a:ext>
            </a:extLst>
          </p:cNvPr>
          <p:cNvPicPr>
            <a:picLocks noChangeAspect="1"/>
          </p:cNvPicPr>
          <p:nvPr/>
        </p:nvPicPr>
        <p:blipFill>
          <a:blip r:embed="rId2"/>
          <a:stretch>
            <a:fillRect/>
          </a:stretch>
        </p:blipFill>
        <p:spPr>
          <a:xfrm>
            <a:off x="96647" y="81660"/>
            <a:ext cx="476250" cy="476250"/>
          </a:xfrm>
          <a:prstGeom prst="rect">
            <a:avLst/>
          </a:prstGeom>
        </p:spPr>
      </p:pic>
    </p:spTree>
    <p:extLst>
      <p:ext uri="{BB962C8B-B14F-4D97-AF65-F5344CB8AC3E}">
        <p14:creationId xmlns:p14="http://schemas.microsoft.com/office/powerpoint/2010/main" val="2377641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0BA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TotalTime>
  <Words>689</Words>
  <Application>Microsoft Office PowerPoint</Application>
  <PresentationFormat>宽屏</PresentationFormat>
  <Paragraphs>35</Paragraphs>
  <Slides>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Arial</vt:lpstr>
      <vt:lpstr>Corbel</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tianyi xiong</cp:lastModifiedBy>
  <cp:revision>13</cp:revision>
  <dcterms:created xsi:type="dcterms:W3CDTF">2023-12-03T22:04:08Z</dcterms:created>
  <dcterms:modified xsi:type="dcterms:W3CDTF">2024-01-07T22:04:25Z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2023-11-11T00:00:00Z</vt:filetime>
  </property>
  <property fmtid="{D5CDD505-2E9C-101B-9397-08002B2CF9AE}" pid="3" name="Creator">
    <vt:lpwstr>Microsoft® PowerPoint® LTSC</vt:lpwstr>
  </property>
  <property fmtid="{D5CDD505-2E9C-101B-9397-08002B2CF9AE}" pid="4" name="LastSaved">
    <vt:filetime>2023-12-03T00:00:00Z</vt:filetime>
  </property>
  <property fmtid="{D5CDD505-2E9C-101B-9397-08002B2CF9AE}" pid="5" name="Producer">
    <vt:lpwstr>Microsoft® PowerPoint® LTSC</vt:lpwstr>
  </property>
</Properties>
</file>