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51"/>
    <p:restoredTop sz="94650"/>
  </p:normalViewPr>
  <p:slideViewPr>
    <p:cSldViewPr snapToGrid="0" snapToObjects="1">
      <p:cViewPr varScale="1">
        <p:scale>
          <a:sx n="120" d="100"/>
          <a:sy n="120" d="100"/>
        </p:scale>
        <p:origin x="4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8C26B9B-647D-984F-A9A2-CBF37B78428B}" type="datetimeFigureOut">
              <a:rPr lang="en-US" smtClean="0"/>
              <a:t>12/13/21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07E0EFA-1A8E-B644-B3E0-7BE99FE5809E}"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72375451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C26B9B-647D-984F-A9A2-CBF37B78428B}" type="datetimeFigureOut">
              <a:rPr lang="en-US" smtClean="0"/>
              <a:t>12/13/21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E0EFA-1A8E-B644-B3E0-7BE99FE5809E}" type="slidenum">
              <a:rPr lang="en-US" smtClean="0"/>
              <a:t>‹#›</a:t>
            </a:fld>
            <a:endParaRPr lang="en-US"/>
          </a:p>
        </p:txBody>
      </p:sp>
    </p:spTree>
    <p:extLst>
      <p:ext uri="{BB962C8B-B14F-4D97-AF65-F5344CB8AC3E}">
        <p14:creationId xmlns:p14="http://schemas.microsoft.com/office/powerpoint/2010/main" val="2629840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C26B9B-647D-984F-A9A2-CBF37B78428B}" type="datetimeFigureOut">
              <a:rPr lang="en-US" smtClean="0"/>
              <a:t>12/13/21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E0EFA-1A8E-B644-B3E0-7BE99FE5809E}" type="slidenum">
              <a:rPr lang="en-US" smtClean="0"/>
              <a:t>‹#›</a:t>
            </a:fld>
            <a:endParaRPr lang="en-US"/>
          </a:p>
        </p:txBody>
      </p:sp>
    </p:spTree>
    <p:extLst>
      <p:ext uri="{BB962C8B-B14F-4D97-AF65-F5344CB8AC3E}">
        <p14:creationId xmlns:p14="http://schemas.microsoft.com/office/powerpoint/2010/main" val="3877388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C26B9B-647D-984F-A9A2-CBF37B78428B}" type="datetimeFigureOut">
              <a:rPr lang="en-US" smtClean="0"/>
              <a:t>12/13/21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E0EFA-1A8E-B644-B3E0-7BE99FE5809E}" type="slidenum">
              <a:rPr lang="en-US" smtClean="0"/>
              <a:t>‹#›</a:t>
            </a:fld>
            <a:endParaRPr lang="en-US"/>
          </a:p>
        </p:txBody>
      </p:sp>
    </p:spTree>
    <p:extLst>
      <p:ext uri="{BB962C8B-B14F-4D97-AF65-F5344CB8AC3E}">
        <p14:creationId xmlns:p14="http://schemas.microsoft.com/office/powerpoint/2010/main" val="3961203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8C26B9B-647D-984F-A9A2-CBF37B78428B}" type="datetimeFigureOut">
              <a:rPr lang="en-US" smtClean="0"/>
              <a:t>12/13/21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07E0EFA-1A8E-B644-B3E0-7BE99FE5809E}"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78167974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8C26B9B-647D-984F-A9A2-CBF37B78428B}" type="datetimeFigureOut">
              <a:rPr lang="en-US" smtClean="0"/>
              <a:t>12/13/21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7E0EFA-1A8E-B644-B3E0-7BE99FE5809E}" type="slidenum">
              <a:rPr lang="en-US" smtClean="0"/>
              <a:t>‹#›</a:t>
            </a:fld>
            <a:endParaRPr lang="en-US"/>
          </a:p>
        </p:txBody>
      </p:sp>
    </p:spTree>
    <p:extLst>
      <p:ext uri="{BB962C8B-B14F-4D97-AF65-F5344CB8AC3E}">
        <p14:creationId xmlns:p14="http://schemas.microsoft.com/office/powerpoint/2010/main" val="950413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8C26B9B-647D-984F-A9A2-CBF37B78428B}" type="datetimeFigureOut">
              <a:rPr lang="en-US" smtClean="0"/>
              <a:t>12/13/21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7E0EFA-1A8E-B644-B3E0-7BE99FE5809E}" type="slidenum">
              <a:rPr lang="en-US" smtClean="0"/>
              <a:t>‹#›</a:t>
            </a:fld>
            <a:endParaRPr lang="en-US"/>
          </a:p>
        </p:txBody>
      </p:sp>
    </p:spTree>
    <p:extLst>
      <p:ext uri="{BB962C8B-B14F-4D97-AF65-F5344CB8AC3E}">
        <p14:creationId xmlns:p14="http://schemas.microsoft.com/office/powerpoint/2010/main" val="1851352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8C26B9B-647D-984F-A9A2-CBF37B78428B}" type="datetimeFigureOut">
              <a:rPr lang="en-US" smtClean="0"/>
              <a:t>12/13/21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7E0EFA-1A8E-B644-B3E0-7BE99FE5809E}" type="slidenum">
              <a:rPr lang="en-US" smtClean="0"/>
              <a:t>‹#›</a:t>
            </a:fld>
            <a:endParaRPr lang="en-US"/>
          </a:p>
        </p:txBody>
      </p:sp>
    </p:spTree>
    <p:extLst>
      <p:ext uri="{BB962C8B-B14F-4D97-AF65-F5344CB8AC3E}">
        <p14:creationId xmlns:p14="http://schemas.microsoft.com/office/powerpoint/2010/main" val="3235112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C26B9B-647D-984F-A9A2-CBF37B78428B}" type="datetimeFigureOut">
              <a:rPr lang="en-US" smtClean="0"/>
              <a:t>12/13/21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7E0EFA-1A8E-B644-B3E0-7BE99FE5809E}" type="slidenum">
              <a:rPr lang="en-US" smtClean="0"/>
              <a:t>‹#›</a:t>
            </a:fld>
            <a:endParaRPr lang="en-US"/>
          </a:p>
        </p:txBody>
      </p:sp>
    </p:spTree>
    <p:extLst>
      <p:ext uri="{BB962C8B-B14F-4D97-AF65-F5344CB8AC3E}">
        <p14:creationId xmlns:p14="http://schemas.microsoft.com/office/powerpoint/2010/main" val="3786324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C26B9B-647D-984F-A9A2-CBF37B78428B}" type="datetimeFigureOut">
              <a:rPr lang="en-US" smtClean="0"/>
              <a:t>12/13/21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07E0EFA-1A8E-B644-B3E0-7BE99FE5809E}"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5224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C26B9B-647D-984F-A9A2-CBF37B78428B}" type="datetimeFigureOut">
              <a:rPr lang="en-US" smtClean="0"/>
              <a:t>12/13/21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07E0EFA-1A8E-B644-B3E0-7BE99FE5809E}"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4413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8C26B9B-647D-984F-A9A2-CBF37B78428B}" type="datetimeFigureOut">
              <a:rPr lang="en-US" smtClean="0"/>
              <a:t>12/13/21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07E0EFA-1A8E-B644-B3E0-7BE99FE5809E}"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857775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4B7A8-FB6B-1643-A86C-D207FED0AF0D}"/>
              </a:ext>
            </a:extLst>
          </p:cNvPr>
          <p:cNvSpPr>
            <a:spLocks noGrp="1"/>
          </p:cNvSpPr>
          <p:nvPr>
            <p:ph type="ctrTitle"/>
          </p:nvPr>
        </p:nvSpPr>
        <p:spPr/>
        <p:txBody>
          <a:bodyPr>
            <a:normAutofit fontScale="90000"/>
          </a:bodyPr>
          <a:lstStyle/>
          <a:p>
            <a:r>
              <a:rPr lang="en-GB" dirty="0"/>
              <a:t>Optimising Technical Analysis Trading Strategies</a:t>
            </a:r>
            <a:endParaRPr lang="en-US" dirty="0"/>
          </a:p>
        </p:txBody>
      </p:sp>
      <p:sp>
        <p:nvSpPr>
          <p:cNvPr id="3" name="Subtitle 2">
            <a:extLst>
              <a:ext uri="{FF2B5EF4-FFF2-40B4-BE49-F238E27FC236}">
                <a16:creationId xmlns:a16="http://schemas.microsoft.com/office/drawing/2014/main" id="{77F76813-9408-C540-BF25-9837F92D58E8}"/>
              </a:ext>
            </a:extLst>
          </p:cNvPr>
          <p:cNvSpPr>
            <a:spLocks noGrp="1"/>
          </p:cNvSpPr>
          <p:nvPr>
            <p:ph type="subTitle" idx="1"/>
          </p:nvPr>
        </p:nvSpPr>
        <p:spPr/>
        <p:txBody>
          <a:bodyPr>
            <a:normAutofit/>
          </a:bodyPr>
          <a:lstStyle/>
          <a:p>
            <a:r>
              <a:rPr lang="en-US" dirty="0"/>
              <a:t>Raymond Ward</a:t>
            </a:r>
          </a:p>
          <a:p>
            <a:r>
              <a:rPr lang="en-US" dirty="0"/>
              <a:t>RW468</a:t>
            </a:r>
          </a:p>
          <a:p>
            <a:endParaRPr lang="en-US" dirty="0"/>
          </a:p>
        </p:txBody>
      </p:sp>
    </p:spTree>
    <p:extLst>
      <p:ext uri="{BB962C8B-B14F-4D97-AF65-F5344CB8AC3E}">
        <p14:creationId xmlns:p14="http://schemas.microsoft.com/office/powerpoint/2010/main" val="3559788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66F99-F2DA-164E-8C2C-7F1D8ED3901F}"/>
              </a:ext>
            </a:extLst>
          </p:cNvPr>
          <p:cNvSpPr>
            <a:spLocks noGrp="1"/>
          </p:cNvSpPr>
          <p:nvPr>
            <p:ph type="title"/>
          </p:nvPr>
        </p:nvSpPr>
        <p:spPr/>
        <p:txBody>
          <a:bodyPr/>
          <a:lstStyle/>
          <a:p>
            <a:r>
              <a:rPr lang="en-US" dirty="0"/>
              <a:t>How much I achieved</a:t>
            </a:r>
          </a:p>
        </p:txBody>
      </p:sp>
      <p:sp>
        <p:nvSpPr>
          <p:cNvPr id="3" name="Content Placeholder 2">
            <a:extLst>
              <a:ext uri="{FF2B5EF4-FFF2-40B4-BE49-F238E27FC236}">
                <a16:creationId xmlns:a16="http://schemas.microsoft.com/office/drawing/2014/main" id="{D3E812F9-3E30-6D4B-9083-1BBA7C89DE81}"/>
              </a:ext>
            </a:extLst>
          </p:cNvPr>
          <p:cNvSpPr>
            <a:spLocks noGrp="1"/>
          </p:cNvSpPr>
          <p:nvPr>
            <p:ph idx="1"/>
          </p:nvPr>
        </p:nvSpPr>
        <p:spPr>
          <a:xfrm>
            <a:off x="1371600" y="1796902"/>
            <a:ext cx="9601200" cy="4146698"/>
          </a:xfrm>
        </p:spPr>
        <p:txBody>
          <a:bodyPr>
            <a:normAutofit fontScale="92500" lnSpcReduction="10000"/>
          </a:bodyPr>
          <a:lstStyle/>
          <a:p>
            <a:r>
              <a:rPr lang="en-US" dirty="0"/>
              <a:t>I have completed all tasks, code runs and </a:t>
            </a:r>
            <a:r>
              <a:rPr lang="en-US"/>
              <a:t>produces results</a:t>
            </a:r>
            <a:endParaRPr lang="en-US" dirty="0"/>
          </a:p>
          <a:p>
            <a:r>
              <a:rPr lang="en-US" dirty="0"/>
              <a:t>I decided to calculate all the technical indicators and signals using Java </a:t>
            </a:r>
          </a:p>
          <a:p>
            <a:endParaRPr lang="en-US" dirty="0"/>
          </a:p>
          <a:p>
            <a:r>
              <a:rPr lang="en-US" dirty="0"/>
              <a:t>All technical analysis and signal calculations in </a:t>
            </a:r>
            <a:r>
              <a:rPr lang="en-US" dirty="0" err="1"/>
              <a:t>Analysis.java</a:t>
            </a:r>
            <a:endParaRPr lang="en-US" dirty="0"/>
          </a:p>
          <a:p>
            <a:r>
              <a:rPr lang="en-US" dirty="0"/>
              <a:t>All trading functions in </a:t>
            </a:r>
            <a:r>
              <a:rPr lang="en-US" dirty="0" err="1"/>
              <a:t>Trader.java</a:t>
            </a:r>
            <a:endParaRPr lang="en-US" dirty="0"/>
          </a:p>
          <a:p>
            <a:r>
              <a:rPr lang="en-US" dirty="0"/>
              <a:t>Writing / Reading files and main function in </a:t>
            </a:r>
            <a:r>
              <a:rPr lang="en-US" dirty="0" err="1"/>
              <a:t>Base.java</a:t>
            </a:r>
            <a:endParaRPr lang="en-US" dirty="0"/>
          </a:p>
          <a:p>
            <a:r>
              <a:rPr lang="en-US" dirty="0"/>
              <a:t>GA simulation in </a:t>
            </a:r>
            <a:r>
              <a:rPr lang="en-US" dirty="0" err="1"/>
              <a:t>Genetics.java</a:t>
            </a:r>
            <a:endParaRPr lang="en-US" dirty="0"/>
          </a:p>
          <a:p>
            <a:r>
              <a:rPr lang="en-US" dirty="0"/>
              <a:t>Helper functions in </a:t>
            </a:r>
            <a:r>
              <a:rPr lang="en-US" dirty="0" err="1"/>
              <a:t>Helper.java</a:t>
            </a:r>
            <a:endParaRPr lang="en-US" dirty="0"/>
          </a:p>
          <a:p>
            <a:r>
              <a:rPr lang="en-US" dirty="0"/>
              <a:t>All calculated indicator and signal values in </a:t>
            </a:r>
            <a:r>
              <a:rPr lang="en-US" dirty="0" err="1"/>
              <a:t>UnileverStats.txt</a:t>
            </a:r>
            <a:endParaRPr lang="en-US" dirty="0"/>
          </a:p>
          <a:p>
            <a:r>
              <a:rPr lang="en-US" dirty="0"/>
              <a:t>Best Individual of each simulation run saved in </a:t>
            </a:r>
            <a:r>
              <a:rPr lang="en-US" dirty="0" err="1"/>
              <a:t>results.txt</a:t>
            </a:r>
            <a:endParaRPr lang="en-US" dirty="0"/>
          </a:p>
        </p:txBody>
      </p:sp>
    </p:spTree>
    <p:extLst>
      <p:ext uri="{BB962C8B-B14F-4D97-AF65-F5344CB8AC3E}">
        <p14:creationId xmlns:p14="http://schemas.microsoft.com/office/powerpoint/2010/main" val="2287765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7FCCB-C1AE-BB4D-9494-50DFCAB99BD9}"/>
              </a:ext>
            </a:extLst>
          </p:cNvPr>
          <p:cNvSpPr>
            <a:spLocks noGrp="1"/>
          </p:cNvSpPr>
          <p:nvPr>
            <p:ph type="title"/>
          </p:nvPr>
        </p:nvSpPr>
        <p:spPr/>
        <p:txBody>
          <a:bodyPr/>
          <a:lstStyle/>
          <a:p>
            <a:r>
              <a:rPr lang="en-US" dirty="0"/>
              <a:t>Difficulties and Successes</a:t>
            </a:r>
          </a:p>
        </p:txBody>
      </p:sp>
      <p:graphicFrame>
        <p:nvGraphicFramePr>
          <p:cNvPr id="4" name="Table 4">
            <a:extLst>
              <a:ext uri="{FF2B5EF4-FFF2-40B4-BE49-F238E27FC236}">
                <a16:creationId xmlns:a16="http://schemas.microsoft.com/office/drawing/2014/main" id="{A6488748-06F6-A049-98D7-AD0405CE11B5}"/>
              </a:ext>
            </a:extLst>
          </p:cNvPr>
          <p:cNvGraphicFramePr>
            <a:graphicFrameLocks noGrp="1"/>
          </p:cNvGraphicFramePr>
          <p:nvPr>
            <p:extLst>
              <p:ext uri="{D42A27DB-BD31-4B8C-83A1-F6EECF244321}">
                <p14:modId xmlns:p14="http://schemas.microsoft.com/office/powerpoint/2010/main" val="3420104169"/>
              </p:ext>
            </p:extLst>
          </p:nvPr>
        </p:nvGraphicFramePr>
        <p:xfrm>
          <a:off x="1371600" y="1420037"/>
          <a:ext cx="9601200" cy="5213794"/>
        </p:xfrm>
        <a:graphic>
          <a:graphicData uri="http://schemas.openxmlformats.org/drawingml/2006/table">
            <a:tbl>
              <a:tblPr firstRow="1" bandRow="1">
                <a:tableStyleId>{5C22544A-7EE6-4342-B048-85BDC9FD1C3A}</a:tableStyleId>
              </a:tblPr>
              <a:tblGrid>
                <a:gridCol w="4785250">
                  <a:extLst>
                    <a:ext uri="{9D8B030D-6E8A-4147-A177-3AD203B41FA5}">
                      <a16:colId xmlns:a16="http://schemas.microsoft.com/office/drawing/2014/main" val="4221023243"/>
                    </a:ext>
                  </a:extLst>
                </a:gridCol>
                <a:gridCol w="4815950">
                  <a:extLst>
                    <a:ext uri="{9D8B030D-6E8A-4147-A177-3AD203B41FA5}">
                      <a16:colId xmlns:a16="http://schemas.microsoft.com/office/drawing/2014/main" val="1498684400"/>
                    </a:ext>
                  </a:extLst>
                </a:gridCol>
              </a:tblGrid>
              <a:tr h="603181">
                <a:tc>
                  <a:txBody>
                    <a:bodyPr/>
                    <a:lstStyle/>
                    <a:p>
                      <a:r>
                        <a:rPr lang="en-US" dirty="0"/>
                        <a:t>Difficulties</a:t>
                      </a:r>
                    </a:p>
                  </a:txBody>
                  <a:tcPr/>
                </a:tc>
                <a:tc>
                  <a:txBody>
                    <a:bodyPr/>
                    <a:lstStyle/>
                    <a:p>
                      <a:r>
                        <a:rPr lang="en-US" dirty="0"/>
                        <a:t>Successes</a:t>
                      </a:r>
                    </a:p>
                  </a:txBody>
                  <a:tcPr/>
                </a:tc>
                <a:extLst>
                  <a:ext uri="{0D108BD9-81ED-4DB2-BD59-A6C34878D82A}">
                    <a16:rowId xmlns:a16="http://schemas.microsoft.com/office/drawing/2014/main" val="3468049895"/>
                  </a:ext>
                </a:extLst>
              </a:tr>
              <a:tr h="10411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Debugging was quite tough and complex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Consistent profit!</a:t>
                      </a:r>
                    </a:p>
                  </a:txBody>
                  <a:tcPr/>
                </a:tc>
                <a:extLst>
                  <a:ext uri="{0D108BD9-81ED-4DB2-BD59-A6C34878D82A}">
                    <a16:rowId xmlns:a16="http://schemas.microsoft.com/office/drawing/2014/main" val="2961264350"/>
                  </a:ext>
                </a:extLst>
              </a:tr>
              <a:tr h="14872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Tuning the genetic algorithm (A lot of values to try, kept getting stuck in local maximum)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Overall average of ~40% return over 1320 trading days</a:t>
                      </a:r>
                    </a:p>
                    <a:p>
                      <a:endParaRPr lang="en-US" dirty="0"/>
                    </a:p>
                  </a:txBody>
                  <a:tcPr/>
                </a:tc>
                <a:extLst>
                  <a:ext uri="{0D108BD9-81ED-4DB2-BD59-A6C34878D82A}">
                    <a16:rowId xmlns:a16="http://schemas.microsoft.com/office/drawing/2014/main" val="2960944661"/>
                  </a:ext>
                </a:extLst>
              </a:tr>
              <a:tr h="10411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Verifying correctness of technical indicators</a:t>
                      </a:r>
                    </a:p>
                  </a:txBody>
                  <a:tcPr/>
                </a:tc>
                <a:tc>
                  <a:txBody>
                    <a:bodyPr/>
                    <a:lstStyle/>
                    <a:p>
                      <a:r>
                        <a:rPr lang="en-US" dirty="0"/>
                        <a:t>I think my code is clean and tidy and separated into classes which make sense.</a:t>
                      </a:r>
                    </a:p>
                  </a:txBody>
                  <a:tcPr/>
                </a:tc>
                <a:extLst>
                  <a:ext uri="{0D108BD9-81ED-4DB2-BD59-A6C34878D82A}">
                    <a16:rowId xmlns:a16="http://schemas.microsoft.com/office/drawing/2014/main" val="2386134753"/>
                  </a:ext>
                </a:extLst>
              </a:tr>
              <a:tr h="10411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Does not do as well as buy &amp; hold: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Buy &amp; hold: £5145.28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best result: £4436.82</a:t>
                      </a:r>
                    </a:p>
                  </a:txBody>
                  <a:tcPr/>
                </a:tc>
                <a:tc>
                  <a:txBody>
                    <a:bodyPr/>
                    <a:lstStyle/>
                    <a:p>
                      <a:endParaRPr lang="en-US" dirty="0"/>
                    </a:p>
                  </a:txBody>
                  <a:tcPr/>
                </a:tc>
                <a:extLst>
                  <a:ext uri="{0D108BD9-81ED-4DB2-BD59-A6C34878D82A}">
                    <a16:rowId xmlns:a16="http://schemas.microsoft.com/office/drawing/2014/main" val="477182621"/>
                  </a:ext>
                </a:extLst>
              </a:tr>
            </a:tbl>
          </a:graphicData>
        </a:graphic>
      </p:graphicFrame>
    </p:spTree>
    <p:extLst>
      <p:ext uri="{BB962C8B-B14F-4D97-AF65-F5344CB8AC3E}">
        <p14:creationId xmlns:p14="http://schemas.microsoft.com/office/powerpoint/2010/main" val="4253323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BE4FF-D853-1E42-A60A-49594D436C11}"/>
              </a:ext>
            </a:extLst>
          </p:cNvPr>
          <p:cNvSpPr>
            <a:spLocks noGrp="1"/>
          </p:cNvSpPr>
          <p:nvPr>
            <p:ph type="title"/>
          </p:nvPr>
        </p:nvSpPr>
        <p:spPr/>
        <p:txBody>
          <a:bodyPr/>
          <a:lstStyle/>
          <a:p>
            <a:r>
              <a:rPr lang="en-US" dirty="0"/>
              <a:t>Changes I would make next time</a:t>
            </a:r>
          </a:p>
        </p:txBody>
      </p:sp>
      <p:sp>
        <p:nvSpPr>
          <p:cNvPr id="3" name="Content Placeholder 2">
            <a:extLst>
              <a:ext uri="{FF2B5EF4-FFF2-40B4-BE49-F238E27FC236}">
                <a16:creationId xmlns:a16="http://schemas.microsoft.com/office/drawing/2014/main" id="{0E8AE703-2F28-9046-B6FA-73ACAFCD2F23}"/>
              </a:ext>
            </a:extLst>
          </p:cNvPr>
          <p:cNvSpPr>
            <a:spLocks noGrp="1"/>
          </p:cNvSpPr>
          <p:nvPr>
            <p:ph idx="1"/>
          </p:nvPr>
        </p:nvSpPr>
        <p:spPr>
          <a:xfrm>
            <a:off x="1371600" y="2286000"/>
            <a:ext cx="6082145" cy="3581400"/>
          </a:xfrm>
        </p:spPr>
        <p:txBody>
          <a:bodyPr>
            <a:normAutofit lnSpcReduction="10000"/>
          </a:bodyPr>
          <a:lstStyle/>
          <a:p>
            <a:r>
              <a:rPr lang="en-US" dirty="0"/>
              <a:t>I would use a different programming language such as Elixir as it allows you to create a nice flow to the code, one array can store all the data you need instead of having multiple arrays and the immutability means it is very difficult to fall into the trap of not using the correct population for the evolutionary operators.</a:t>
            </a:r>
          </a:p>
          <a:p>
            <a:r>
              <a:rPr lang="en-US" dirty="0"/>
              <a:t>Maybe use excel to calculate the technical indicators, a lot more work to calculate these in Java.</a:t>
            </a:r>
          </a:p>
          <a:p>
            <a:r>
              <a:rPr lang="en-US" dirty="0"/>
              <a:t>Use different crossover / mutation methods (i.e., not just single point crossover and mutation)</a:t>
            </a:r>
          </a:p>
        </p:txBody>
      </p:sp>
      <p:pic>
        <p:nvPicPr>
          <p:cNvPr id="7" name="Picture 6" descr="Text&#10;&#10;Description automatically generated">
            <a:extLst>
              <a:ext uri="{FF2B5EF4-FFF2-40B4-BE49-F238E27FC236}">
                <a16:creationId xmlns:a16="http://schemas.microsoft.com/office/drawing/2014/main" id="{6505C2A4-0CA5-6642-B81B-64AEEE4E2105}"/>
              </a:ext>
            </a:extLst>
          </p:cNvPr>
          <p:cNvPicPr>
            <a:picLocks noChangeAspect="1"/>
          </p:cNvPicPr>
          <p:nvPr/>
        </p:nvPicPr>
        <p:blipFill>
          <a:blip r:embed="rId2"/>
          <a:stretch>
            <a:fillRect/>
          </a:stretch>
        </p:blipFill>
        <p:spPr>
          <a:xfrm>
            <a:off x="8141277" y="2042391"/>
            <a:ext cx="3987800" cy="1397000"/>
          </a:xfrm>
          <a:prstGeom prst="rect">
            <a:avLst/>
          </a:prstGeom>
        </p:spPr>
      </p:pic>
      <p:pic>
        <p:nvPicPr>
          <p:cNvPr id="11" name="Picture 10" descr="Graphical user interface, text, application, chat or text message&#10;&#10;Description automatically generated">
            <a:extLst>
              <a:ext uri="{FF2B5EF4-FFF2-40B4-BE49-F238E27FC236}">
                <a16:creationId xmlns:a16="http://schemas.microsoft.com/office/drawing/2014/main" id="{5A66F402-19F0-FA4D-9CCC-44EF96A75B3C}"/>
              </a:ext>
            </a:extLst>
          </p:cNvPr>
          <p:cNvPicPr>
            <a:picLocks noChangeAspect="1"/>
          </p:cNvPicPr>
          <p:nvPr/>
        </p:nvPicPr>
        <p:blipFill>
          <a:blip r:embed="rId3"/>
          <a:stretch>
            <a:fillRect/>
          </a:stretch>
        </p:blipFill>
        <p:spPr>
          <a:xfrm>
            <a:off x="8141277" y="3757468"/>
            <a:ext cx="3924300" cy="1104900"/>
          </a:xfrm>
          <a:prstGeom prst="rect">
            <a:avLst/>
          </a:prstGeom>
        </p:spPr>
      </p:pic>
    </p:spTree>
    <p:extLst>
      <p:ext uri="{BB962C8B-B14F-4D97-AF65-F5344CB8AC3E}">
        <p14:creationId xmlns:p14="http://schemas.microsoft.com/office/powerpoint/2010/main" val="1474847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809F0-1FAA-FF49-81A0-D2EAB43E0F78}"/>
              </a:ext>
            </a:extLst>
          </p:cNvPr>
          <p:cNvSpPr>
            <a:spLocks noGrp="1"/>
          </p:cNvSpPr>
          <p:nvPr>
            <p:ph type="title"/>
          </p:nvPr>
        </p:nvSpPr>
        <p:spPr/>
        <p:txBody>
          <a:bodyPr/>
          <a:lstStyle/>
          <a:p>
            <a:r>
              <a:rPr lang="en-US" dirty="0"/>
              <a:t>Best Results</a:t>
            </a:r>
          </a:p>
        </p:txBody>
      </p:sp>
      <p:sp>
        <p:nvSpPr>
          <p:cNvPr id="3" name="Content Placeholder 2">
            <a:extLst>
              <a:ext uri="{FF2B5EF4-FFF2-40B4-BE49-F238E27FC236}">
                <a16:creationId xmlns:a16="http://schemas.microsoft.com/office/drawing/2014/main" id="{DECAFAFF-D117-AE48-ABF1-8D1764989E65}"/>
              </a:ext>
            </a:extLst>
          </p:cNvPr>
          <p:cNvSpPr>
            <a:spLocks noGrp="1"/>
          </p:cNvSpPr>
          <p:nvPr>
            <p:ph idx="1"/>
          </p:nvPr>
        </p:nvSpPr>
        <p:spPr>
          <a:xfrm>
            <a:off x="1371600" y="3870250"/>
            <a:ext cx="9601200" cy="3581400"/>
          </a:xfrm>
        </p:spPr>
        <p:txBody>
          <a:bodyPr/>
          <a:lstStyle/>
          <a:p>
            <a:r>
              <a:rPr lang="en-US" dirty="0"/>
              <a:t>I found that the highest wealth above was not reached at the end of a simulation as often as I would have liked / expected. </a:t>
            </a:r>
          </a:p>
          <a:p>
            <a:r>
              <a:rPr lang="en-US" dirty="0"/>
              <a:t>I attempted to change various parameters such as mutation chance(exploration), elitism proportion (exploitation) but it was still only rarely reached.</a:t>
            </a:r>
          </a:p>
          <a:p>
            <a:r>
              <a:rPr lang="en-US" dirty="0"/>
              <a:t>I was surprised that this did not perform as well as buy and hold.</a:t>
            </a:r>
          </a:p>
        </p:txBody>
      </p:sp>
      <p:graphicFrame>
        <p:nvGraphicFramePr>
          <p:cNvPr id="4" name="Table 4">
            <a:extLst>
              <a:ext uri="{FF2B5EF4-FFF2-40B4-BE49-F238E27FC236}">
                <a16:creationId xmlns:a16="http://schemas.microsoft.com/office/drawing/2014/main" id="{ACEA7C1B-9EA0-F243-92D9-B30F175060C6}"/>
              </a:ext>
            </a:extLst>
          </p:cNvPr>
          <p:cNvGraphicFramePr>
            <a:graphicFrameLocks noGrp="1"/>
          </p:cNvGraphicFramePr>
          <p:nvPr>
            <p:extLst>
              <p:ext uri="{D42A27DB-BD31-4B8C-83A1-F6EECF244321}">
                <p14:modId xmlns:p14="http://schemas.microsoft.com/office/powerpoint/2010/main" val="1752866321"/>
              </p:ext>
            </p:extLst>
          </p:nvPr>
        </p:nvGraphicFramePr>
        <p:xfrm>
          <a:off x="1371600" y="1591535"/>
          <a:ext cx="6943060" cy="2096013"/>
        </p:xfrm>
        <a:graphic>
          <a:graphicData uri="http://schemas.openxmlformats.org/drawingml/2006/table">
            <a:tbl>
              <a:tblPr firstRow="1" bandRow="1">
                <a:tableStyleId>{5C22544A-7EE6-4342-B048-85BDC9FD1C3A}</a:tableStyleId>
              </a:tblPr>
              <a:tblGrid>
                <a:gridCol w="1075168">
                  <a:extLst>
                    <a:ext uri="{9D8B030D-6E8A-4147-A177-3AD203B41FA5}">
                      <a16:colId xmlns:a16="http://schemas.microsoft.com/office/drawing/2014/main" val="2453278458"/>
                    </a:ext>
                  </a:extLst>
                </a:gridCol>
                <a:gridCol w="1075168">
                  <a:extLst>
                    <a:ext uri="{9D8B030D-6E8A-4147-A177-3AD203B41FA5}">
                      <a16:colId xmlns:a16="http://schemas.microsoft.com/office/drawing/2014/main" val="1918449090"/>
                    </a:ext>
                  </a:extLst>
                </a:gridCol>
                <a:gridCol w="1075168">
                  <a:extLst>
                    <a:ext uri="{9D8B030D-6E8A-4147-A177-3AD203B41FA5}">
                      <a16:colId xmlns:a16="http://schemas.microsoft.com/office/drawing/2014/main" val="594703959"/>
                    </a:ext>
                  </a:extLst>
                </a:gridCol>
                <a:gridCol w="1075168">
                  <a:extLst>
                    <a:ext uri="{9D8B030D-6E8A-4147-A177-3AD203B41FA5}">
                      <a16:colId xmlns:a16="http://schemas.microsoft.com/office/drawing/2014/main" val="1523274656"/>
                    </a:ext>
                  </a:extLst>
                </a:gridCol>
                <a:gridCol w="1075168">
                  <a:extLst>
                    <a:ext uri="{9D8B030D-6E8A-4147-A177-3AD203B41FA5}">
                      <a16:colId xmlns:a16="http://schemas.microsoft.com/office/drawing/2014/main" val="2315241475"/>
                    </a:ext>
                  </a:extLst>
                </a:gridCol>
                <a:gridCol w="1567220">
                  <a:extLst>
                    <a:ext uri="{9D8B030D-6E8A-4147-A177-3AD203B41FA5}">
                      <a16:colId xmlns:a16="http://schemas.microsoft.com/office/drawing/2014/main" val="756506534"/>
                    </a:ext>
                  </a:extLst>
                </a:gridCol>
              </a:tblGrid>
              <a:tr h="983493">
                <a:tc>
                  <a:txBody>
                    <a:bodyPr/>
                    <a:lstStyle/>
                    <a:p>
                      <a:r>
                        <a:rPr lang="en-US" dirty="0"/>
                        <a:t>Wealth (£)</a:t>
                      </a:r>
                    </a:p>
                  </a:txBody>
                  <a:tcPr/>
                </a:tc>
                <a:tc>
                  <a:txBody>
                    <a:bodyPr/>
                    <a:lstStyle/>
                    <a:p>
                      <a:r>
                        <a:rPr lang="en-US" dirty="0"/>
                        <a:t>EMA Signal Weight</a:t>
                      </a:r>
                    </a:p>
                  </a:txBody>
                  <a:tcPr/>
                </a:tc>
                <a:tc>
                  <a:txBody>
                    <a:bodyPr/>
                    <a:lstStyle/>
                    <a:p>
                      <a:r>
                        <a:rPr lang="en-US" dirty="0"/>
                        <a:t>TBR Signal Weight</a:t>
                      </a:r>
                    </a:p>
                  </a:txBody>
                  <a:tcPr/>
                </a:tc>
                <a:tc>
                  <a:txBody>
                    <a:bodyPr/>
                    <a:lstStyle/>
                    <a:p>
                      <a:r>
                        <a:rPr lang="en-US" dirty="0"/>
                        <a:t>VOL Signal Weight</a:t>
                      </a:r>
                    </a:p>
                  </a:txBody>
                  <a:tcPr/>
                </a:tc>
                <a:tc>
                  <a:txBody>
                    <a:bodyPr/>
                    <a:lstStyle/>
                    <a:p>
                      <a:r>
                        <a:rPr lang="en-US" dirty="0"/>
                        <a:t>MOM Signal Weight</a:t>
                      </a:r>
                    </a:p>
                  </a:txBody>
                  <a:tcPr/>
                </a:tc>
                <a:tc>
                  <a:txBody>
                    <a:bodyPr/>
                    <a:lstStyle/>
                    <a:p>
                      <a:r>
                        <a:rPr lang="en-US" dirty="0"/>
                        <a:t>Trade Amount</a:t>
                      </a:r>
                    </a:p>
                  </a:txBody>
                  <a:tcPr/>
                </a:tc>
                <a:extLst>
                  <a:ext uri="{0D108BD9-81ED-4DB2-BD59-A6C34878D82A}">
                    <a16:rowId xmlns:a16="http://schemas.microsoft.com/office/drawing/2014/main" val="79204395"/>
                  </a:ext>
                </a:extLst>
              </a:tr>
              <a:tr h="370840">
                <a:tc>
                  <a:txBody>
                    <a:bodyPr/>
                    <a:lstStyle/>
                    <a:p>
                      <a:r>
                        <a:rPr lang="en-US" dirty="0"/>
                        <a:t>4436.82 </a:t>
                      </a:r>
                    </a:p>
                  </a:txBody>
                  <a:tcPr/>
                </a:tc>
                <a:tc>
                  <a:txBody>
                    <a:bodyPr/>
                    <a:lstStyle/>
                    <a:p>
                      <a:r>
                        <a:rPr lang="en-US" dirty="0"/>
                        <a:t>0.0</a:t>
                      </a:r>
                    </a:p>
                  </a:txBody>
                  <a:tcPr/>
                </a:tc>
                <a:tc>
                  <a:txBody>
                    <a:bodyPr/>
                    <a:lstStyle/>
                    <a:p>
                      <a:r>
                        <a:rPr lang="en-US" dirty="0"/>
                        <a:t>0.83</a:t>
                      </a:r>
                    </a:p>
                  </a:txBody>
                  <a:tcPr/>
                </a:tc>
                <a:tc>
                  <a:txBody>
                    <a:bodyPr/>
                    <a:lstStyle/>
                    <a:p>
                      <a:r>
                        <a:rPr lang="en-US" dirty="0"/>
                        <a:t>0.0</a:t>
                      </a:r>
                    </a:p>
                  </a:txBody>
                  <a:tcPr/>
                </a:tc>
                <a:tc>
                  <a:txBody>
                    <a:bodyPr/>
                    <a:lstStyle/>
                    <a:p>
                      <a:r>
                        <a:rPr lang="en-US" dirty="0"/>
                        <a:t>0.83</a:t>
                      </a:r>
                    </a:p>
                  </a:txBody>
                  <a:tcPr/>
                </a:tc>
                <a:tc>
                  <a:txBody>
                    <a:bodyPr/>
                    <a:lstStyle/>
                    <a:p>
                      <a:r>
                        <a:rPr lang="en-US" dirty="0"/>
                        <a:t>6.0</a:t>
                      </a:r>
                    </a:p>
                  </a:txBody>
                  <a:tcPr/>
                </a:tc>
                <a:extLst>
                  <a:ext uri="{0D108BD9-81ED-4DB2-BD59-A6C34878D82A}">
                    <a16:rowId xmlns:a16="http://schemas.microsoft.com/office/drawing/2014/main" val="3380270735"/>
                  </a:ext>
                </a:extLst>
              </a:tr>
              <a:tr h="370840">
                <a:tc>
                  <a:txBody>
                    <a:bodyPr/>
                    <a:lstStyle/>
                    <a:p>
                      <a:r>
                        <a:rPr lang="en-US" dirty="0"/>
                        <a:t>4377.12</a:t>
                      </a:r>
                    </a:p>
                  </a:txBody>
                  <a:tcPr/>
                </a:tc>
                <a:tc>
                  <a:txBody>
                    <a:bodyPr/>
                    <a:lstStyle/>
                    <a:p>
                      <a:r>
                        <a:rPr lang="en-US" dirty="0"/>
                        <a:t>0.0</a:t>
                      </a:r>
                    </a:p>
                  </a:txBody>
                  <a:tcPr/>
                </a:tc>
                <a:tc>
                  <a:txBody>
                    <a:bodyPr/>
                    <a:lstStyle/>
                    <a:p>
                      <a:r>
                        <a:rPr lang="en-US" dirty="0"/>
                        <a:t>0.77</a:t>
                      </a:r>
                    </a:p>
                  </a:txBody>
                  <a:tcPr/>
                </a:tc>
                <a:tc>
                  <a:txBody>
                    <a:bodyPr/>
                    <a:lstStyle/>
                    <a:p>
                      <a:r>
                        <a:rPr lang="en-US" dirty="0"/>
                        <a:t>0.77</a:t>
                      </a:r>
                    </a:p>
                  </a:txBody>
                  <a:tcPr/>
                </a:tc>
                <a:tc>
                  <a:txBody>
                    <a:bodyPr/>
                    <a:lstStyle/>
                    <a:p>
                      <a:r>
                        <a:rPr lang="en-US" dirty="0"/>
                        <a:t>0.0</a:t>
                      </a:r>
                    </a:p>
                  </a:txBody>
                  <a:tcPr/>
                </a:tc>
                <a:tc>
                  <a:txBody>
                    <a:bodyPr/>
                    <a:lstStyle/>
                    <a:p>
                      <a:r>
                        <a:rPr lang="en-US" dirty="0"/>
                        <a:t>6.0</a:t>
                      </a:r>
                    </a:p>
                  </a:txBody>
                  <a:tcPr/>
                </a:tc>
                <a:extLst>
                  <a:ext uri="{0D108BD9-81ED-4DB2-BD59-A6C34878D82A}">
                    <a16:rowId xmlns:a16="http://schemas.microsoft.com/office/drawing/2014/main" val="755215895"/>
                  </a:ext>
                </a:extLst>
              </a:tr>
              <a:tr h="370840">
                <a:tc>
                  <a:txBody>
                    <a:bodyPr/>
                    <a:lstStyle/>
                    <a:p>
                      <a:r>
                        <a:rPr lang="en-US" dirty="0"/>
                        <a:t>4197.35</a:t>
                      </a:r>
                    </a:p>
                  </a:txBody>
                  <a:tcPr/>
                </a:tc>
                <a:tc>
                  <a:txBody>
                    <a:bodyPr/>
                    <a:lstStyle/>
                    <a:p>
                      <a:r>
                        <a:rPr lang="en-US" dirty="0"/>
                        <a:t>0.0</a:t>
                      </a:r>
                    </a:p>
                  </a:txBody>
                  <a:tcPr/>
                </a:tc>
                <a:tc>
                  <a:txBody>
                    <a:bodyPr/>
                    <a:lstStyle/>
                    <a:p>
                      <a:r>
                        <a:rPr lang="en-US" dirty="0"/>
                        <a:t>0.01</a:t>
                      </a:r>
                    </a:p>
                  </a:txBody>
                  <a:tcPr/>
                </a:tc>
                <a:tc>
                  <a:txBody>
                    <a:bodyPr/>
                    <a:lstStyle/>
                    <a:p>
                      <a:r>
                        <a:rPr lang="en-US" dirty="0"/>
                        <a:t>0.0</a:t>
                      </a:r>
                    </a:p>
                  </a:txBody>
                  <a:tcPr/>
                </a:tc>
                <a:tc>
                  <a:txBody>
                    <a:bodyPr/>
                    <a:lstStyle/>
                    <a:p>
                      <a:r>
                        <a:rPr lang="en-US" dirty="0"/>
                        <a:t>0.01</a:t>
                      </a:r>
                    </a:p>
                  </a:txBody>
                  <a:tcPr/>
                </a:tc>
                <a:tc>
                  <a:txBody>
                    <a:bodyPr/>
                    <a:lstStyle/>
                    <a:p>
                      <a:r>
                        <a:rPr lang="en-US" dirty="0"/>
                        <a:t>5.0</a:t>
                      </a:r>
                    </a:p>
                  </a:txBody>
                  <a:tcPr/>
                </a:tc>
                <a:extLst>
                  <a:ext uri="{0D108BD9-81ED-4DB2-BD59-A6C34878D82A}">
                    <a16:rowId xmlns:a16="http://schemas.microsoft.com/office/drawing/2014/main" val="149225425"/>
                  </a:ext>
                </a:extLst>
              </a:tr>
            </a:tbl>
          </a:graphicData>
        </a:graphic>
      </p:graphicFrame>
    </p:spTree>
    <p:extLst>
      <p:ext uri="{BB962C8B-B14F-4D97-AF65-F5344CB8AC3E}">
        <p14:creationId xmlns:p14="http://schemas.microsoft.com/office/powerpoint/2010/main" val="1933445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2ABCF-08D0-E94C-865C-5DF9A52ED061}"/>
              </a:ext>
            </a:extLst>
          </p:cNvPr>
          <p:cNvSpPr>
            <a:spLocks noGrp="1"/>
          </p:cNvSpPr>
          <p:nvPr>
            <p:ph type="title"/>
          </p:nvPr>
        </p:nvSpPr>
        <p:spPr>
          <a:xfrm>
            <a:off x="1020725" y="0"/>
            <a:ext cx="9601200" cy="824023"/>
          </a:xfrm>
        </p:spPr>
        <p:txBody>
          <a:bodyPr/>
          <a:lstStyle/>
          <a:p>
            <a:r>
              <a:rPr lang="en-US" dirty="0"/>
              <a:t>GA Parameters</a:t>
            </a:r>
          </a:p>
        </p:txBody>
      </p:sp>
      <p:graphicFrame>
        <p:nvGraphicFramePr>
          <p:cNvPr id="4" name="Table 4">
            <a:extLst>
              <a:ext uri="{FF2B5EF4-FFF2-40B4-BE49-F238E27FC236}">
                <a16:creationId xmlns:a16="http://schemas.microsoft.com/office/drawing/2014/main" id="{2DD43A02-0578-D244-AC5B-F4251142FE9A}"/>
              </a:ext>
            </a:extLst>
          </p:cNvPr>
          <p:cNvGraphicFramePr>
            <a:graphicFrameLocks noGrp="1"/>
          </p:cNvGraphicFramePr>
          <p:nvPr>
            <p:extLst>
              <p:ext uri="{D42A27DB-BD31-4B8C-83A1-F6EECF244321}">
                <p14:modId xmlns:p14="http://schemas.microsoft.com/office/powerpoint/2010/main" val="2292083469"/>
              </p:ext>
            </p:extLst>
          </p:nvPr>
        </p:nvGraphicFramePr>
        <p:xfrm>
          <a:off x="41171" y="694012"/>
          <a:ext cx="12109657" cy="6036397"/>
        </p:xfrm>
        <a:graphic>
          <a:graphicData uri="http://schemas.openxmlformats.org/drawingml/2006/table">
            <a:tbl>
              <a:tblPr firstRow="1" bandRow="1">
                <a:tableStyleId>{5C22544A-7EE6-4342-B048-85BDC9FD1C3A}</a:tableStyleId>
              </a:tblPr>
              <a:tblGrid>
                <a:gridCol w="1267993">
                  <a:extLst>
                    <a:ext uri="{9D8B030D-6E8A-4147-A177-3AD203B41FA5}">
                      <a16:colId xmlns:a16="http://schemas.microsoft.com/office/drawing/2014/main" val="289150961"/>
                    </a:ext>
                  </a:extLst>
                </a:gridCol>
                <a:gridCol w="1073888">
                  <a:extLst>
                    <a:ext uri="{9D8B030D-6E8A-4147-A177-3AD203B41FA5}">
                      <a16:colId xmlns:a16="http://schemas.microsoft.com/office/drawing/2014/main" val="3927849261"/>
                    </a:ext>
                  </a:extLst>
                </a:gridCol>
                <a:gridCol w="1403498">
                  <a:extLst>
                    <a:ext uri="{9D8B030D-6E8A-4147-A177-3AD203B41FA5}">
                      <a16:colId xmlns:a16="http://schemas.microsoft.com/office/drawing/2014/main" val="2126518098"/>
                    </a:ext>
                  </a:extLst>
                </a:gridCol>
                <a:gridCol w="1254642">
                  <a:extLst>
                    <a:ext uri="{9D8B030D-6E8A-4147-A177-3AD203B41FA5}">
                      <a16:colId xmlns:a16="http://schemas.microsoft.com/office/drawing/2014/main" val="1314816261"/>
                    </a:ext>
                  </a:extLst>
                </a:gridCol>
                <a:gridCol w="1348975">
                  <a:extLst>
                    <a:ext uri="{9D8B030D-6E8A-4147-A177-3AD203B41FA5}">
                      <a16:colId xmlns:a16="http://schemas.microsoft.com/office/drawing/2014/main" val="2139431945"/>
                    </a:ext>
                  </a:extLst>
                </a:gridCol>
                <a:gridCol w="1298532">
                  <a:extLst>
                    <a:ext uri="{9D8B030D-6E8A-4147-A177-3AD203B41FA5}">
                      <a16:colId xmlns:a16="http://schemas.microsoft.com/office/drawing/2014/main" val="4172060089"/>
                    </a:ext>
                  </a:extLst>
                </a:gridCol>
                <a:gridCol w="1052623">
                  <a:extLst>
                    <a:ext uri="{9D8B030D-6E8A-4147-A177-3AD203B41FA5}">
                      <a16:colId xmlns:a16="http://schemas.microsoft.com/office/drawing/2014/main" val="3893424817"/>
                    </a:ext>
                  </a:extLst>
                </a:gridCol>
                <a:gridCol w="3409506">
                  <a:extLst>
                    <a:ext uri="{9D8B030D-6E8A-4147-A177-3AD203B41FA5}">
                      <a16:colId xmlns:a16="http://schemas.microsoft.com/office/drawing/2014/main" val="3927319662"/>
                    </a:ext>
                  </a:extLst>
                </a:gridCol>
              </a:tblGrid>
              <a:tr h="1239123">
                <a:tc>
                  <a:txBody>
                    <a:bodyPr/>
                    <a:lstStyle/>
                    <a:p>
                      <a:r>
                        <a:rPr lang="en-US" dirty="0"/>
                        <a:t>Population size</a:t>
                      </a:r>
                    </a:p>
                  </a:txBody>
                  <a:tcPr/>
                </a:tc>
                <a:tc>
                  <a:txBody>
                    <a:bodyPr/>
                    <a:lstStyle/>
                    <a:p>
                      <a:r>
                        <a:rPr lang="en-US" dirty="0"/>
                        <a:t>Mutation chance</a:t>
                      </a:r>
                    </a:p>
                  </a:txBody>
                  <a:tcPr/>
                </a:tc>
                <a:tc>
                  <a:txBody>
                    <a:bodyPr/>
                    <a:lstStyle/>
                    <a:p>
                      <a:r>
                        <a:rPr lang="en-US" dirty="0"/>
                        <a:t>Crossover chance</a:t>
                      </a:r>
                    </a:p>
                  </a:txBody>
                  <a:tcPr/>
                </a:tc>
                <a:tc>
                  <a:txBody>
                    <a:bodyPr/>
                    <a:lstStyle/>
                    <a:p>
                      <a:r>
                        <a:rPr lang="en-US" dirty="0"/>
                        <a:t>Elite proportion</a:t>
                      </a:r>
                    </a:p>
                  </a:txBody>
                  <a:tcPr/>
                </a:tc>
                <a:tc>
                  <a:txBody>
                    <a:bodyPr/>
                    <a:lstStyle/>
                    <a:p>
                      <a:r>
                        <a:rPr lang="en-US" dirty="0"/>
                        <a:t>Tournament K</a:t>
                      </a:r>
                    </a:p>
                  </a:txBody>
                  <a:tcPr/>
                </a:tc>
                <a:tc>
                  <a:txBody>
                    <a:bodyPr/>
                    <a:lstStyle/>
                    <a:p>
                      <a:r>
                        <a:rPr lang="en-US" dirty="0"/>
                        <a:t>Generation</a:t>
                      </a:r>
                    </a:p>
                    <a:p>
                      <a:r>
                        <a:rPr lang="en-US" dirty="0"/>
                        <a:t>count</a:t>
                      </a:r>
                    </a:p>
                  </a:txBody>
                  <a:tcPr/>
                </a:tc>
                <a:tc>
                  <a:txBody>
                    <a:bodyPr/>
                    <a:lstStyle/>
                    <a:p>
                      <a:r>
                        <a:rPr lang="en-US" dirty="0"/>
                        <a:t>Average wealth £ (50 runs)</a:t>
                      </a:r>
                    </a:p>
                  </a:txBody>
                  <a:tcPr/>
                </a:tc>
                <a:tc>
                  <a:txBody>
                    <a:bodyPr/>
                    <a:lstStyle/>
                    <a:p>
                      <a:r>
                        <a:rPr lang="en-US" dirty="0"/>
                        <a:t>Notes</a:t>
                      </a:r>
                    </a:p>
                  </a:txBody>
                  <a:tcPr/>
                </a:tc>
                <a:extLst>
                  <a:ext uri="{0D108BD9-81ED-4DB2-BD59-A6C34878D82A}">
                    <a16:rowId xmlns:a16="http://schemas.microsoft.com/office/drawing/2014/main" val="2999964903"/>
                  </a:ext>
                </a:extLst>
              </a:tr>
              <a:tr h="432677">
                <a:tc>
                  <a:txBody>
                    <a:bodyPr/>
                    <a:lstStyle/>
                    <a:p>
                      <a:r>
                        <a:rPr lang="en-US" dirty="0"/>
                        <a:t>500</a:t>
                      </a:r>
                    </a:p>
                  </a:txBody>
                  <a:tcPr/>
                </a:tc>
                <a:tc>
                  <a:txBody>
                    <a:bodyPr/>
                    <a:lstStyle/>
                    <a:p>
                      <a:r>
                        <a:rPr lang="en-US" dirty="0"/>
                        <a:t>0.25</a:t>
                      </a:r>
                    </a:p>
                  </a:txBody>
                  <a:tcPr/>
                </a:tc>
                <a:tc>
                  <a:txBody>
                    <a:bodyPr/>
                    <a:lstStyle/>
                    <a:p>
                      <a:r>
                        <a:rPr lang="en-US" dirty="0"/>
                        <a:t>0.9</a:t>
                      </a:r>
                    </a:p>
                  </a:txBody>
                  <a:tcPr/>
                </a:tc>
                <a:tc>
                  <a:txBody>
                    <a:bodyPr/>
                    <a:lstStyle/>
                    <a:p>
                      <a:r>
                        <a:rPr lang="en-US" dirty="0"/>
                        <a:t>0.001</a:t>
                      </a:r>
                    </a:p>
                  </a:txBody>
                  <a:tcPr/>
                </a:tc>
                <a:tc>
                  <a:txBody>
                    <a:bodyPr/>
                    <a:lstStyle/>
                    <a:p>
                      <a:r>
                        <a:rPr lang="en-US" dirty="0"/>
                        <a:t>8</a:t>
                      </a:r>
                    </a:p>
                  </a:txBody>
                  <a:tcPr/>
                </a:tc>
                <a:tc>
                  <a:txBody>
                    <a:bodyPr/>
                    <a:lstStyle/>
                    <a:p>
                      <a:r>
                        <a:rPr lang="en-US" dirty="0"/>
                        <a:t>350</a:t>
                      </a:r>
                    </a:p>
                  </a:txBody>
                  <a:tcPr/>
                </a:tc>
                <a:tc>
                  <a:txBody>
                    <a:bodyPr/>
                    <a:lstStyle/>
                    <a:p>
                      <a:r>
                        <a:rPr lang="en-US" dirty="0"/>
                        <a:t>4203</a:t>
                      </a:r>
                    </a:p>
                  </a:txBody>
                  <a:tcPr/>
                </a:tc>
                <a:tc>
                  <a:txBody>
                    <a:bodyPr/>
                    <a:lstStyle/>
                    <a:p>
                      <a:endParaRPr lang="en-US" dirty="0"/>
                    </a:p>
                  </a:txBody>
                  <a:tcPr/>
                </a:tc>
                <a:extLst>
                  <a:ext uri="{0D108BD9-81ED-4DB2-BD59-A6C34878D82A}">
                    <a16:rowId xmlns:a16="http://schemas.microsoft.com/office/drawing/2014/main" val="2869776972"/>
                  </a:ext>
                </a:extLst>
              </a:tr>
              <a:tr h="754053">
                <a:tc>
                  <a:txBody>
                    <a:bodyPr/>
                    <a:lstStyle/>
                    <a:p>
                      <a:r>
                        <a:rPr lang="en-US" dirty="0"/>
                        <a:t>1000</a:t>
                      </a:r>
                    </a:p>
                  </a:txBody>
                  <a:tcPr/>
                </a:tc>
                <a:tc>
                  <a:txBody>
                    <a:bodyPr/>
                    <a:lstStyle/>
                    <a:p>
                      <a:r>
                        <a:rPr lang="en-US" dirty="0"/>
                        <a:t>0.25</a:t>
                      </a:r>
                    </a:p>
                  </a:txBody>
                  <a:tcPr/>
                </a:tc>
                <a:tc>
                  <a:txBody>
                    <a:bodyPr/>
                    <a:lstStyle/>
                    <a:p>
                      <a:r>
                        <a:rPr lang="en-US" dirty="0"/>
                        <a:t>0.9</a:t>
                      </a:r>
                    </a:p>
                  </a:txBody>
                  <a:tcPr/>
                </a:tc>
                <a:tc>
                  <a:txBody>
                    <a:bodyPr/>
                    <a:lstStyle/>
                    <a:p>
                      <a:r>
                        <a:rPr lang="en-US" dirty="0"/>
                        <a:t>0.001</a:t>
                      </a:r>
                    </a:p>
                  </a:txBody>
                  <a:tcPr/>
                </a:tc>
                <a:tc>
                  <a:txBody>
                    <a:bodyPr/>
                    <a:lstStyle/>
                    <a:p>
                      <a:r>
                        <a:rPr lang="en-US" dirty="0"/>
                        <a:t>8</a:t>
                      </a:r>
                    </a:p>
                  </a:txBody>
                  <a:tcPr/>
                </a:tc>
                <a:tc>
                  <a:txBody>
                    <a:bodyPr/>
                    <a:lstStyle/>
                    <a:p>
                      <a:r>
                        <a:rPr lang="en-US" dirty="0"/>
                        <a:t>350</a:t>
                      </a:r>
                    </a:p>
                  </a:txBody>
                  <a:tcPr/>
                </a:tc>
                <a:tc>
                  <a:txBody>
                    <a:bodyPr/>
                    <a:lstStyle/>
                    <a:p>
                      <a:r>
                        <a:rPr lang="en-US" dirty="0"/>
                        <a:t>4243</a:t>
                      </a:r>
                    </a:p>
                  </a:txBody>
                  <a:tcPr/>
                </a:tc>
                <a:tc>
                  <a:txBody>
                    <a:bodyPr/>
                    <a:lstStyle/>
                    <a:p>
                      <a:r>
                        <a:rPr lang="en-US" dirty="0"/>
                        <a:t>This increased the wealth (0.9%) but increase computational time massively.</a:t>
                      </a:r>
                    </a:p>
                  </a:txBody>
                  <a:tcPr/>
                </a:tc>
                <a:extLst>
                  <a:ext uri="{0D108BD9-81ED-4DB2-BD59-A6C34878D82A}">
                    <a16:rowId xmlns:a16="http://schemas.microsoft.com/office/drawing/2014/main" val="3566015019"/>
                  </a:ext>
                </a:extLst>
              </a:tr>
              <a:tr h="1449286">
                <a:tc>
                  <a:txBody>
                    <a:bodyPr/>
                    <a:lstStyle/>
                    <a:p>
                      <a:r>
                        <a:rPr lang="en-US" dirty="0"/>
                        <a:t>1500</a:t>
                      </a:r>
                    </a:p>
                  </a:txBody>
                  <a:tcPr/>
                </a:tc>
                <a:tc>
                  <a:txBody>
                    <a:bodyPr/>
                    <a:lstStyle/>
                    <a:p>
                      <a:r>
                        <a:rPr lang="en-US" dirty="0"/>
                        <a:t>0.25</a:t>
                      </a:r>
                    </a:p>
                  </a:txBody>
                  <a:tcPr/>
                </a:tc>
                <a:tc>
                  <a:txBody>
                    <a:bodyPr/>
                    <a:lstStyle/>
                    <a:p>
                      <a:r>
                        <a:rPr lang="en-US" dirty="0"/>
                        <a:t>0.9</a:t>
                      </a:r>
                    </a:p>
                  </a:txBody>
                  <a:tcPr/>
                </a:tc>
                <a:tc>
                  <a:txBody>
                    <a:bodyPr/>
                    <a:lstStyle/>
                    <a:p>
                      <a:r>
                        <a:rPr lang="en-US" dirty="0"/>
                        <a:t>0.001</a:t>
                      </a:r>
                    </a:p>
                  </a:txBody>
                  <a:tcPr/>
                </a:tc>
                <a:tc>
                  <a:txBody>
                    <a:bodyPr/>
                    <a:lstStyle/>
                    <a:p>
                      <a:r>
                        <a:rPr lang="en-US" dirty="0"/>
                        <a:t>8</a:t>
                      </a:r>
                    </a:p>
                  </a:txBody>
                  <a:tcPr/>
                </a:tc>
                <a:tc>
                  <a:txBody>
                    <a:bodyPr/>
                    <a:lstStyle/>
                    <a:p>
                      <a:r>
                        <a:rPr lang="en-US" dirty="0"/>
                        <a:t>350</a:t>
                      </a:r>
                    </a:p>
                  </a:txBody>
                  <a:tcPr/>
                </a:tc>
                <a:tc>
                  <a:txBody>
                    <a:bodyPr/>
                    <a:lstStyle/>
                    <a:p>
                      <a:r>
                        <a:rPr lang="en-US" dirty="0"/>
                        <a:t>4260</a:t>
                      </a:r>
                    </a:p>
                  </a:txBody>
                  <a:tcPr/>
                </a:tc>
                <a:tc>
                  <a:txBody>
                    <a:bodyPr/>
                    <a:lstStyle/>
                    <a:p>
                      <a:r>
                        <a:rPr lang="en-US" dirty="0"/>
                        <a:t>From this point I used population size 750 as this row proves population size relates to wealth generated but I had to balance this with computational time. </a:t>
                      </a:r>
                    </a:p>
                  </a:txBody>
                  <a:tcPr/>
                </a:tc>
                <a:extLst>
                  <a:ext uri="{0D108BD9-81ED-4DB2-BD59-A6C34878D82A}">
                    <a16:rowId xmlns:a16="http://schemas.microsoft.com/office/drawing/2014/main" val="3236446844"/>
                  </a:ext>
                </a:extLst>
              </a:tr>
              <a:tr h="432677">
                <a:tc>
                  <a:txBody>
                    <a:bodyPr/>
                    <a:lstStyle/>
                    <a:p>
                      <a:r>
                        <a:rPr lang="en-US" dirty="0"/>
                        <a:t>750</a:t>
                      </a:r>
                    </a:p>
                  </a:txBody>
                  <a:tcPr/>
                </a:tc>
                <a:tc>
                  <a:txBody>
                    <a:bodyPr/>
                    <a:lstStyle/>
                    <a:p>
                      <a:r>
                        <a:rPr lang="en-US" dirty="0"/>
                        <a:t>0.4</a:t>
                      </a:r>
                    </a:p>
                  </a:txBody>
                  <a:tcPr/>
                </a:tc>
                <a:tc>
                  <a:txBody>
                    <a:bodyPr/>
                    <a:lstStyle/>
                    <a:p>
                      <a:r>
                        <a:rPr lang="en-US" dirty="0"/>
                        <a:t>0.9</a:t>
                      </a:r>
                    </a:p>
                  </a:txBody>
                  <a:tcPr/>
                </a:tc>
                <a:tc>
                  <a:txBody>
                    <a:bodyPr/>
                    <a:lstStyle/>
                    <a:p>
                      <a:r>
                        <a:rPr lang="en-US" dirty="0"/>
                        <a:t>0.001</a:t>
                      </a:r>
                    </a:p>
                  </a:txBody>
                  <a:tcPr/>
                </a:tc>
                <a:tc>
                  <a:txBody>
                    <a:bodyPr/>
                    <a:lstStyle/>
                    <a:p>
                      <a:r>
                        <a:rPr lang="en-US" dirty="0"/>
                        <a:t>8</a:t>
                      </a:r>
                    </a:p>
                  </a:txBody>
                  <a:tcPr/>
                </a:tc>
                <a:tc>
                  <a:txBody>
                    <a:bodyPr/>
                    <a:lstStyle/>
                    <a:p>
                      <a:r>
                        <a:rPr lang="en-US" dirty="0"/>
                        <a:t>350</a:t>
                      </a:r>
                    </a:p>
                  </a:txBody>
                  <a:tcPr/>
                </a:tc>
                <a:tc>
                  <a:txBody>
                    <a:bodyPr/>
                    <a:lstStyle/>
                    <a:p>
                      <a:r>
                        <a:rPr lang="en-US" dirty="0"/>
                        <a:t>4159</a:t>
                      </a:r>
                    </a:p>
                  </a:txBody>
                  <a:tcPr/>
                </a:tc>
                <a:tc>
                  <a:txBody>
                    <a:bodyPr/>
                    <a:lstStyle/>
                    <a:p>
                      <a:endParaRPr lang="en-US" dirty="0"/>
                    </a:p>
                  </a:txBody>
                  <a:tcPr/>
                </a:tc>
                <a:extLst>
                  <a:ext uri="{0D108BD9-81ED-4DB2-BD59-A6C34878D82A}">
                    <a16:rowId xmlns:a16="http://schemas.microsoft.com/office/drawing/2014/main" val="3844472510"/>
                  </a:ext>
                </a:extLst>
              </a:tr>
              <a:tr h="432677">
                <a:tc>
                  <a:txBody>
                    <a:bodyPr/>
                    <a:lstStyle/>
                    <a:p>
                      <a:r>
                        <a:rPr lang="en-US" dirty="0"/>
                        <a:t>750</a:t>
                      </a:r>
                    </a:p>
                  </a:txBody>
                  <a:tcPr/>
                </a:tc>
                <a:tc>
                  <a:txBody>
                    <a:bodyPr/>
                    <a:lstStyle/>
                    <a:p>
                      <a:r>
                        <a:rPr lang="en-US" dirty="0"/>
                        <a:t>0.25</a:t>
                      </a:r>
                    </a:p>
                  </a:txBody>
                  <a:tcPr/>
                </a:tc>
                <a:tc>
                  <a:txBody>
                    <a:bodyPr/>
                    <a:lstStyle/>
                    <a:p>
                      <a:r>
                        <a:rPr lang="en-US" dirty="0"/>
                        <a:t>0.75</a:t>
                      </a:r>
                    </a:p>
                  </a:txBody>
                  <a:tcPr/>
                </a:tc>
                <a:tc>
                  <a:txBody>
                    <a:bodyPr/>
                    <a:lstStyle/>
                    <a:p>
                      <a:r>
                        <a:rPr lang="en-US" dirty="0"/>
                        <a:t>0.001</a:t>
                      </a:r>
                    </a:p>
                  </a:txBody>
                  <a:tcPr/>
                </a:tc>
                <a:tc>
                  <a:txBody>
                    <a:bodyPr/>
                    <a:lstStyle/>
                    <a:p>
                      <a:r>
                        <a:rPr lang="en-US" dirty="0"/>
                        <a:t>8</a:t>
                      </a:r>
                    </a:p>
                  </a:txBody>
                  <a:tcPr/>
                </a:tc>
                <a:tc>
                  <a:txBody>
                    <a:bodyPr/>
                    <a:lstStyle/>
                    <a:p>
                      <a:r>
                        <a:rPr lang="en-US" dirty="0"/>
                        <a:t>350</a:t>
                      </a:r>
                    </a:p>
                  </a:txBody>
                  <a:tcPr/>
                </a:tc>
                <a:tc>
                  <a:txBody>
                    <a:bodyPr/>
                    <a:lstStyle/>
                    <a:p>
                      <a:r>
                        <a:rPr lang="en-US" dirty="0"/>
                        <a:t>4256</a:t>
                      </a:r>
                    </a:p>
                  </a:txBody>
                  <a:tcPr/>
                </a:tc>
                <a:tc>
                  <a:txBody>
                    <a:bodyPr/>
                    <a:lstStyle/>
                    <a:p>
                      <a:r>
                        <a:rPr lang="en-US" dirty="0"/>
                        <a:t>As this increased the average wealth, I now changed the crossover rate to 0.75.</a:t>
                      </a:r>
                    </a:p>
                  </a:txBody>
                  <a:tcPr/>
                </a:tc>
                <a:extLst>
                  <a:ext uri="{0D108BD9-81ED-4DB2-BD59-A6C34878D82A}">
                    <a16:rowId xmlns:a16="http://schemas.microsoft.com/office/drawing/2014/main" val="1002830690"/>
                  </a:ext>
                </a:extLst>
              </a:tr>
              <a:tr h="432677">
                <a:tc>
                  <a:txBody>
                    <a:bodyPr/>
                    <a:lstStyle/>
                    <a:p>
                      <a:r>
                        <a:rPr lang="en-US" dirty="0"/>
                        <a:t>750</a:t>
                      </a:r>
                    </a:p>
                  </a:txBody>
                  <a:tcPr/>
                </a:tc>
                <a:tc>
                  <a:txBody>
                    <a:bodyPr/>
                    <a:lstStyle/>
                    <a:p>
                      <a:r>
                        <a:rPr lang="en-US" dirty="0"/>
                        <a:t>0.25</a:t>
                      </a:r>
                    </a:p>
                  </a:txBody>
                  <a:tcPr/>
                </a:tc>
                <a:tc>
                  <a:txBody>
                    <a:bodyPr/>
                    <a:lstStyle/>
                    <a:p>
                      <a:r>
                        <a:rPr lang="en-US" dirty="0"/>
                        <a:t>0.75</a:t>
                      </a:r>
                    </a:p>
                  </a:txBody>
                  <a:tcPr/>
                </a:tc>
                <a:tc>
                  <a:txBody>
                    <a:bodyPr/>
                    <a:lstStyle/>
                    <a:p>
                      <a:r>
                        <a:rPr lang="en-US" dirty="0"/>
                        <a:t>0.01</a:t>
                      </a:r>
                    </a:p>
                  </a:txBody>
                  <a:tcPr/>
                </a:tc>
                <a:tc>
                  <a:txBody>
                    <a:bodyPr/>
                    <a:lstStyle/>
                    <a:p>
                      <a:r>
                        <a:rPr lang="en-US" dirty="0"/>
                        <a:t>8</a:t>
                      </a:r>
                    </a:p>
                  </a:txBody>
                  <a:tcPr/>
                </a:tc>
                <a:tc>
                  <a:txBody>
                    <a:bodyPr/>
                    <a:lstStyle/>
                    <a:p>
                      <a:r>
                        <a:rPr lang="en-US" dirty="0"/>
                        <a:t>350</a:t>
                      </a:r>
                    </a:p>
                  </a:txBody>
                  <a:tcPr/>
                </a:tc>
                <a:tc>
                  <a:txBody>
                    <a:bodyPr/>
                    <a:lstStyle/>
                    <a:p>
                      <a:r>
                        <a:rPr lang="en-US" dirty="0"/>
                        <a:t>4207</a:t>
                      </a:r>
                    </a:p>
                  </a:txBody>
                  <a:tcPr/>
                </a:tc>
                <a:tc>
                  <a:txBody>
                    <a:bodyPr/>
                    <a:lstStyle/>
                    <a:p>
                      <a:r>
                        <a:rPr lang="en-US" dirty="0"/>
                        <a:t>My final parameters are the ones in the above row.</a:t>
                      </a:r>
                    </a:p>
                  </a:txBody>
                  <a:tcPr/>
                </a:tc>
                <a:extLst>
                  <a:ext uri="{0D108BD9-81ED-4DB2-BD59-A6C34878D82A}">
                    <a16:rowId xmlns:a16="http://schemas.microsoft.com/office/drawing/2014/main" val="653142856"/>
                  </a:ext>
                </a:extLst>
              </a:tr>
            </a:tbl>
          </a:graphicData>
        </a:graphic>
      </p:graphicFrame>
    </p:spTree>
    <p:extLst>
      <p:ext uri="{BB962C8B-B14F-4D97-AF65-F5344CB8AC3E}">
        <p14:creationId xmlns:p14="http://schemas.microsoft.com/office/powerpoint/2010/main" val="2916751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D68C1-8874-F94A-863D-694F2CF799DF}"/>
              </a:ext>
            </a:extLst>
          </p:cNvPr>
          <p:cNvSpPr>
            <a:spLocks noGrp="1"/>
          </p:cNvSpPr>
          <p:nvPr>
            <p:ph type="title"/>
          </p:nvPr>
        </p:nvSpPr>
        <p:spPr/>
        <p:txBody>
          <a:bodyPr/>
          <a:lstStyle/>
          <a:p>
            <a:r>
              <a:rPr lang="en-US" dirty="0"/>
              <a:t>Additional Methods</a:t>
            </a:r>
          </a:p>
        </p:txBody>
      </p:sp>
      <p:sp>
        <p:nvSpPr>
          <p:cNvPr id="3" name="Content Placeholder 2">
            <a:extLst>
              <a:ext uri="{FF2B5EF4-FFF2-40B4-BE49-F238E27FC236}">
                <a16:creationId xmlns:a16="http://schemas.microsoft.com/office/drawing/2014/main" id="{C0C9E513-FBBF-E443-91BA-F9D32F94F22A}"/>
              </a:ext>
            </a:extLst>
          </p:cNvPr>
          <p:cNvSpPr>
            <a:spLocks noGrp="1"/>
          </p:cNvSpPr>
          <p:nvPr>
            <p:ph idx="1"/>
          </p:nvPr>
        </p:nvSpPr>
        <p:spPr>
          <a:xfrm>
            <a:off x="1371600" y="1939637"/>
            <a:ext cx="9601200" cy="3581400"/>
          </a:xfrm>
        </p:spPr>
        <p:txBody>
          <a:bodyPr/>
          <a:lstStyle/>
          <a:p>
            <a:r>
              <a:rPr lang="en-US" dirty="0"/>
              <a:t>Elitism – Keeping the fittest x% from the previous generation, this means the fitness never goes down.</a:t>
            </a:r>
          </a:p>
          <a:p>
            <a:r>
              <a:rPr lang="en-US" dirty="0"/>
              <a:t> I found any elitism proportion above ~0.005% caused too much exploitation and would reduce the average wealth generated. I think this is because the global maximum weights are quite different compared to the local maximum.</a:t>
            </a:r>
          </a:p>
        </p:txBody>
      </p:sp>
      <p:pic>
        <p:nvPicPr>
          <p:cNvPr id="5" name="Picture 4" descr="Chart, line chart&#10;&#10;Description automatically generated">
            <a:extLst>
              <a:ext uri="{FF2B5EF4-FFF2-40B4-BE49-F238E27FC236}">
                <a16:creationId xmlns:a16="http://schemas.microsoft.com/office/drawing/2014/main" id="{191EF4E0-8467-584A-AD78-8DA7CB3E45F7}"/>
              </a:ext>
            </a:extLst>
          </p:cNvPr>
          <p:cNvPicPr>
            <a:picLocks noChangeAspect="1"/>
          </p:cNvPicPr>
          <p:nvPr/>
        </p:nvPicPr>
        <p:blipFill>
          <a:blip r:embed="rId2"/>
          <a:stretch>
            <a:fillRect/>
          </a:stretch>
        </p:blipFill>
        <p:spPr>
          <a:xfrm>
            <a:off x="1102014" y="3943927"/>
            <a:ext cx="4584700" cy="2794000"/>
          </a:xfrm>
          <a:prstGeom prst="rect">
            <a:avLst/>
          </a:prstGeom>
        </p:spPr>
      </p:pic>
      <p:pic>
        <p:nvPicPr>
          <p:cNvPr id="7" name="Picture 6" descr="Chart, line chart&#10;&#10;Description automatically generated">
            <a:extLst>
              <a:ext uri="{FF2B5EF4-FFF2-40B4-BE49-F238E27FC236}">
                <a16:creationId xmlns:a16="http://schemas.microsoft.com/office/drawing/2014/main" id="{53F7A1A8-986B-444F-880D-54FB5BD472F6}"/>
              </a:ext>
            </a:extLst>
          </p:cNvPr>
          <p:cNvPicPr>
            <a:picLocks noChangeAspect="1"/>
          </p:cNvPicPr>
          <p:nvPr/>
        </p:nvPicPr>
        <p:blipFill>
          <a:blip r:embed="rId3"/>
          <a:stretch>
            <a:fillRect/>
          </a:stretch>
        </p:blipFill>
        <p:spPr>
          <a:xfrm>
            <a:off x="7152986" y="3842326"/>
            <a:ext cx="4622800" cy="2781300"/>
          </a:xfrm>
          <a:prstGeom prst="rect">
            <a:avLst/>
          </a:prstGeom>
        </p:spPr>
      </p:pic>
    </p:spTree>
    <p:extLst>
      <p:ext uri="{BB962C8B-B14F-4D97-AF65-F5344CB8AC3E}">
        <p14:creationId xmlns:p14="http://schemas.microsoft.com/office/powerpoint/2010/main" val="135612569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{4669E819-9B94-BB44-9C93-B9CEEB912662}tf10001072</Template>
  <TotalTime>2954</TotalTime>
  <Words>585</Words>
  <Application>Microsoft Macintosh PowerPoint</Application>
  <PresentationFormat>Widescreen</PresentationFormat>
  <Paragraphs>117</Paragraphs>
  <Slides>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Franklin Gothic Book</vt:lpstr>
      <vt:lpstr>Crop</vt:lpstr>
      <vt:lpstr>Optimising Technical Analysis Trading Strategies</vt:lpstr>
      <vt:lpstr>How much I achieved</vt:lpstr>
      <vt:lpstr>Difficulties and Successes</vt:lpstr>
      <vt:lpstr>Changes I would make next time</vt:lpstr>
      <vt:lpstr>Best Results</vt:lpstr>
      <vt:lpstr>GA Parameters</vt:lpstr>
      <vt:lpstr>Additional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Optimising trading strategies based on technical analysis</dc:title>
  <dc:creator>Raymond Ward</dc:creator>
  <cp:lastModifiedBy>Raymond Ward</cp:lastModifiedBy>
  <cp:revision>22</cp:revision>
  <dcterms:created xsi:type="dcterms:W3CDTF">2021-11-22T16:46:34Z</dcterms:created>
  <dcterms:modified xsi:type="dcterms:W3CDTF">2021-12-13T15:49:29Z</dcterms:modified>
</cp:coreProperties>
</file>