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bril Fatface" charset="1" panose="02000503000000020003"/>
      <p:regular r:id="rId17"/>
    </p:embeddedFont>
    <p:embeddedFont>
      <p:font typeface="Open Sans Bold" charset="1" panose="00000000000000000000"/>
      <p:regular r:id="rId18"/>
    </p:embeddedFont>
    <p:embeddedFont>
      <p:font typeface="Open Sans" charset="1" panose="00000000000000000000"/>
      <p:regular r:id="rId19"/>
    </p:embeddedFont>
    <p:embeddedFont>
      <p:font typeface="Open Sans Italics" charset="1" panose="00000000000000000000"/>
      <p:regular r:id="rId20"/>
    </p:embeddedFont>
    <p:embeddedFont>
      <p:font typeface="Open Sans Bold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0.pn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E9E4"/>
        </a:solidFill>
      </p:bgPr>
    </p:bg>
    <p:spTree>
      <p:nvGrpSpPr>
        <p:cNvPr id="1" name=""/>
        <p:cNvGrpSpPr/>
        <p:nvPr/>
      </p:nvGrpSpPr>
      <p:grpSpPr>
        <a:xfrm>
          <a:off x="0" y="0"/>
          <a:ext cx="0" cy="0"/>
          <a:chOff x="0" y="0"/>
          <a:chExt cx="0" cy="0"/>
        </a:xfrm>
      </p:grpSpPr>
      <p:sp>
        <p:nvSpPr>
          <p:cNvPr name="Freeform 2" id="2"/>
          <p:cNvSpPr/>
          <p:nvPr/>
        </p:nvSpPr>
        <p:spPr>
          <a:xfrm flipH="false" flipV="false" rot="0">
            <a:off x="14031296" y="5810265"/>
            <a:ext cx="5010744" cy="5188696"/>
          </a:xfrm>
          <a:custGeom>
            <a:avLst/>
            <a:gdLst/>
            <a:ahLst/>
            <a:cxnLst/>
            <a:rect r="r" b="b" t="t" l="l"/>
            <a:pathLst>
              <a:path h="5188696" w="5010744">
                <a:moveTo>
                  <a:pt x="0" y="0"/>
                </a:moveTo>
                <a:lnTo>
                  <a:pt x="5010744" y="0"/>
                </a:lnTo>
                <a:lnTo>
                  <a:pt x="5010744" y="5188696"/>
                </a:lnTo>
                <a:lnTo>
                  <a:pt x="0" y="51886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710437">
            <a:off x="-2041015" y="974024"/>
            <a:ext cx="5134990" cy="4974521"/>
          </a:xfrm>
          <a:custGeom>
            <a:avLst/>
            <a:gdLst/>
            <a:ahLst/>
            <a:cxnLst/>
            <a:rect r="r" b="b" t="t" l="l"/>
            <a:pathLst>
              <a:path h="4974521" w="5134990">
                <a:moveTo>
                  <a:pt x="0" y="4974521"/>
                </a:moveTo>
                <a:lnTo>
                  <a:pt x="5134990" y="4974521"/>
                </a:lnTo>
                <a:lnTo>
                  <a:pt x="5134990" y="0"/>
                </a:lnTo>
                <a:lnTo>
                  <a:pt x="0" y="0"/>
                </a:lnTo>
                <a:lnTo>
                  <a:pt x="0" y="4974521"/>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329960" y="9142847"/>
            <a:ext cx="7315200" cy="889402"/>
            <a:chOff x="0" y="0"/>
            <a:chExt cx="9753600" cy="1185870"/>
          </a:xfrm>
        </p:grpSpPr>
        <p:sp>
          <p:nvSpPr>
            <p:cNvPr name="Freeform 5" id="5"/>
            <p:cNvSpPr/>
            <p:nvPr/>
          </p:nvSpPr>
          <p:spPr>
            <a:xfrm flipH="false" flipV="false" rot="0">
              <a:off x="0" y="750996"/>
              <a:ext cx="9753600" cy="434874"/>
            </a:xfrm>
            <a:custGeom>
              <a:avLst/>
              <a:gdLst/>
              <a:ahLst/>
              <a:cxnLst/>
              <a:rect r="r" b="b" t="t" l="l"/>
              <a:pathLst>
                <a:path h="434874" w="9753600">
                  <a:moveTo>
                    <a:pt x="0" y="0"/>
                  </a:moveTo>
                  <a:lnTo>
                    <a:pt x="9753600" y="0"/>
                  </a:lnTo>
                  <a:lnTo>
                    <a:pt x="9753600" y="434874"/>
                  </a:lnTo>
                  <a:lnTo>
                    <a:pt x="0" y="4348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0" y="0"/>
              <a:ext cx="9753600" cy="434874"/>
            </a:xfrm>
            <a:custGeom>
              <a:avLst/>
              <a:gdLst/>
              <a:ahLst/>
              <a:cxnLst/>
              <a:rect r="r" b="b" t="t" l="l"/>
              <a:pathLst>
                <a:path h="434874" w="9753600">
                  <a:moveTo>
                    <a:pt x="0" y="0"/>
                  </a:moveTo>
                  <a:lnTo>
                    <a:pt x="9753600" y="0"/>
                  </a:lnTo>
                  <a:lnTo>
                    <a:pt x="9753600" y="434874"/>
                  </a:lnTo>
                  <a:lnTo>
                    <a:pt x="0" y="4348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7" id="7"/>
          <p:cNvSpPr txBox="true"/>
          <p:nvPr/>
        </p:nvSpPr>
        <p:spPr>
          <a:xfrm rot="0">
            <a:off x="526480" y="2774496"/>
            <a:ext cx="17235040" cy="5178568"/>
          </a:xfrm>
          <a:prstGeom prst="rect">
            <a:avLst/>
          </a:prstGeom>
        </p:spPr>
        <p:txBody>
          <a:bodyPr anchor="t" rtlCol="false" tIns="0" lIns="0" bIns="0" rIns="0">
            <a:spAutoFit/>
          </a:bodyPr>
          <a:lstStyle/>
          <a:p>
            <a:pPr algn="ctr">
              <a:lnSpc>
                <a:spcPts val="13482"/>
              </a:lnSpc>
            </a:pPr>
            <a:r>
              <a:rPr lang="en-US" sz="12840">
                <a:solidFill>
                  <a:srgbClr val="22223B"/>
                </a:solidFill>
                <a:latin typeface="Abril Fatface"/>
                <a:ea typeface="Abril Fatface"/>
                <a:cs typeface="Abril Fatface"/>
                <a:sym typeface="Abril Fatface"/>
              </a:rPr>
              <a:t>PERUBAHAN KOMINFO MENJADI KOMDIGI</a:t>
            </a:r>
          </a:p>
        </p:txBody>
      </p:sp>
      <p:sp>
        <p:nvSpPr>
          <p:cNvPr name="TextBox 8" id="8"/>
          <p:cNvSpPr txBox="true"/>
          <p:nvPr/>
        </p:nvSpPr>
        <p:spPr>
          <a:xfrm rot="0">
            <a:off x="4871842" y="1351397"/>
            <a:ext cx="8544316" cy="790575"/>
          </a:xfrm>
          <a:prstGeom prst="rect">
            <a:avLst/>
          </a:prstGeom>
        </p:spPr>
        <p:txBody>
          <a:bodyPr anchor="t" rtlCol="false" tIns="0" lIns="0" bIns="0" rIns="0">
            <a:spAutoFit/>
          </a:bodyPr>
          <a:lstStyle/>
          <a:p>
            <a:pPr algn="ctr">
              <a:lnSpc>
                <a:spcPts val="6525"/>
              </a:lnSpc>
            </a:pPr>
            <a:r>
              <a:rPr lang="en-US" b="true" sz="4500">
                <a:solidFill>
                  <a:srgbClr val="22223B"/>
                </a:solidFill>
                <a:latin typeface="Open Sans Bold"/>
                <a:ea typeface="Open Sans Bold"/>
                <a:cs typeface="Open Sans Bold"/>
                <a:sym typeface="Open Sans Bold"/>
              </a:rPr>
              <a:t>ANALISIS PUBLIK TERHADAP</a:t>
            </a:r>
          </a:p>
        </p:txBody>
      </p:sp>
      <p:sp>
        <p:nvSpPr>
          <p:cNvPr name="TextBox 9" id="9"/>
          <p:cNvSpPr txBox="true"/>
          <p:nvPr/>
        </p:nvSpPr>
        <p:spPr>
          <a:xfrm rot="0">
            <a:off x="1763129" y="8514169"/>
            <a:ext cx="4448862" cy="628678"/>
          </a:xfrm>
          <a:prstGeom prst="rect">
            <a:avLst/>
          </a:prstGeom>
        </p:spPr>
        <p:txBody>
          <a:bodyPr anchor="t" rtlCol="false" tIns="0" lIns="0" bIns="0" rIns="0">
            <a:spAutoFit/>
          </a:bodyPr>
          <a:lstStyle/>
          <a:p>
            <a:pPr algn="ctr">
              <a:lnSpc>
                <a:spcPts val="5220"/>
              </a:lnSpc>
            </a:pPr>
            <a:r>
              <a:rPr lang="en-US" b="true" sz="3600">
                <a:solidFill>
                  <a:srgbClr val="22223B"/>
                </a:solidFill>
                <a:latin typeface="Open Sans Bold"/>
                <a:ea typeface="Open Sans Bold"/>
                <a:cs typeface="Open Sans Bold"/>
                <a:sym typeface="Open Sans Bold"/>
              </a:rPr>
              <a:t>KELOMPOK 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E9E4"/>
        </a:solidFill>
      </p:bgPr>
    </p:bg>
    <p:spTree>
      <p:nvGrpSpPr>
        <p:cNvPr id="1" name=""/>
        <p:cNvGrpSpPr/>
        <p:nvPr/>
      </p:nvGrpSpPr>
      <p:grpSpPr>
        <a:xfrm>
          <a:off x="0" y="0"/>
          <a:ext cx="0" cy="0"/>
          <a:chOff x="0" y="0"/>
          <a:chExt cx="0" cy="0"/>
        </a:xfrm>
      </p:grpSpPr>
      <p:sp>
        <p:nvSpPr>
          <p:cNvPr name="TextBox 2" id="2"/>
          <p:cNvSpPr txBox="true"/>
          <p:nvPr/>
        </p:nvSpPr>
        <p:spPr>
          <a:xfrm rot="0">
            <a:off x="3921525" y="1717540"/>
            <a:ext cx="10444949" cy="1104844"/>
          </a:xfrm>
          <a:prstGeom prst="rect">
            <a:avLst/>
          </a:prstGeom>
        </p:spPr>
        <p:txBody>
          <a:bodyPr anchor="t" rtlCol="false" tIns="0" lIns="0" bIns="0" rIns="0">
            <a:spAutoFit/>
          </a:bodyPr>
          <a:lstStyle/>
          <a:p>
            <a:pPr algn="ctr">
              <a:lnSpc>
                <a:spcPts val="8400"/>
              </a:lnSpc>
            </a:pPr>
            <a:r>
              <a:rPr lang="en-US" sz="8000">
                <a:solidFill>
                  <a:srgbClr val="22223B"/>
                </a:solidFill>
                <a:latin typeface="Abril Fatface"/>
                <a:ea typeface="Abril Fatface"/>
                <a:cs typeface="Abril Fatface"/>
                <a:sym typeface="Abril Fatface"/>
              </a:rPr>
              <a:t>KESIMPULAN</a:t>
            </a:r>
          </a:p>
        </p:txBody>
      </p:sp>
      <p:sp>
        <p:nvSpPr>
          <p:cNvPr name="TextBox 3" id="3"/>
          <p:cNvSpPr txBox="true"/>
          <p:nvPr/>
        </p:nvSpPr>
        <p:spPr>
          <a:xfrm rot="0">
            <a:off x="2059914" y="3452047"/>
            <a:ext cx="14168173" cy="4448175"/>
          </a:xfrm>
          <a:prstGeom prst="rect">
            <a:avLst/>
          </a:prstGeom>
        </p:spPr>
        <p:txBody>
          <a:bodyPr anchor="t" rtlCol="false" tIns="0" lIns="0" bIns="0" rIns="0">
            <a:spAutoFit/>
          </a:bodyPr>
          <a:lstStyle/>
          <a:p>
            <a:pPr algn="just" marL="582932" indent="-291466" lvl="1">
              <a:lnSpc>
                <a:spcPts val="3915"/>
              </a:lnSpc>
              <a:buFont typeface="Arial"/>
              <a:buChar char="•"/>
            </a:pPr>
            <a:r>
              <a:rPr lang="en-US" sz="2700">
                <a:solidFill>
                  <a:srgbClr val="22223B"/>
                </a:solidFill>
                <a:latin typeface="Open Sans"/>
                <a:ea typeface="Open Sans"/>
                <a:cs typeface="Open Sans"/>
                <a:sym typeface="Open Sans"/>
              </a:rPr>
              <a:t>Perubahan nama Kominfo menjadi Komdigi memicu sentimen yang beragam dari publik. Mayoritas komentar bersifat netral, dengan sentimen positif dan negatif hampir seimbang.</a:t>
            </a:r>
          </a:p>
          <a:p>
            <a:pPr algn="just" marL="582932" indent="-291466" lvl="1">
              <a:lnSpc>
                <a:spcPts val="3915"/>
              </a:lnSpc>
              <a:buFont typeface="Arial"/>
              <a:buChar char="•"/>
            </a:pPr>
            <a:r>
              <a:rPr lang="en-US" sz="2700">
                <a:solidFill>
                  <a:srgbClr val="22223B"/>
                </a:solidFill>
                <a:latin typeface="Open Sans"/>
                <a:ea typeface="Open Sans"/>
                <a:cs typeface="Open Sans"/>
                <a:sym typeface="Open Sans"/>
              </a:rPr>
              <a:t>Publik fokus pada peran "menteri" dan mengharapkan perbaikan kebijakan.</a:t>
            </a:r>
          </a:p>
          <a:p>
            <a:pPr algn="just" marL="582932" indent="-291466" lvl="1">
              <a:lnSpc>
                <a:spcPts val="3915"/>
              </a:lnSpc>
              <a:buFont typeface="Arial"/>
              <a:buChar char="•"/>
            </a:pPr>
            <a:r>
              <a:rPr lang="en-US" sz="2700">
                <a:solidFill>
                  <a:srgbClr val="22223B"/>
                </a:solidFill>
                <a:latin typeface="Open Sans"/>
                <a:ea typeface="Open Sans"/>
                <a:cs typeface="Open Sans"/>
                <a:sym typeface="Open Sans"/>
              </a:rPr>
              <a:t>Isu utama yang disorot adalah perjudian online dan pinjaman online ilegal.</a:t>
            </a:r>
          </a:p>
          <a:p>
            <a:pPr algn="just" marL="582932" indent="-291466" lvl="1">
              <a:lnSpc>
                <a:spcPts val="3915"/>
              </a:lnSpc>
              <a:buFont typeface="Arial"/>
              <a:buChar char="•"/>
            </a:pPr>
            <a:r>
              <a:rPr lang="en-US" sz="2700">
                <a:solidFill>
                  <a:srgbClr val="22223B"/>
                </a:solidFill>
                <a:latin typeface="Open Sans"/>
                <a:ea typeface="Open Sans"/>
                <a:cs typeface="Open Sans"/>
                <a:sym typeface="Open Sans"/>
              </a:rPr>
              <a:t>Komentar positif lebih ekspresif dan mendalam, sementara komentar negatif lebih lugas dan kritis.</a:t>
            </a:r>
          </a:p>
          <a:p>
            <a:pPr algn="just" marL="582932" indent="-291466" lvl="1">
              <a:lnSpc>
                <a:spcPts val="3915"/>
              </a:lnSpc>
              <a:buFont typeface="Arial"/>
              <a:buChar char="•"/>
            </a:pPr>
            <a:r>
              <a:rPr lang="en-US" sz="2700">
                <a:solidFill>
                  <a:srgbClr val="22223B"/>
                </a:solidFill>
                <a:latin typeface="Open Sans"/>
                <a:ea typeface="Open Sans"/>
                <a:cs typeface="Open Sans"/>
                <a:sym typeface="Open Sans"/>
              </a:rPr>
              <a:t>Pihak pemerintah terutama kominfo perlu mendengarkan kritik ini guna memperkuat regulasi terkait masalah digital.</a:t>
            </a:r>
          </a:p>
        </p:txBody>
      </p:sp>
      <p:sp>
        <p:nvSpPr>
          <p:cNvPr name="TextBox 4" id="4"/>
          <p:cNvSpPr txBox="true"/>
          <p:nvPr/>
        </p:nvSpPr>
        <p:spPr>
          <a:xfrm rot="0">
            <a:off x="1028700" y="9191625"/>
            <a:ext cx="2310956" cy="444500"/>
          </a:xfrm>
          <a:prstGeom prst="rect">
            <a:avLst/>
          </a:prstGeom>
        </p:spPr>
        <p:txBody>
          <a:bodyPr anchor="t" rtlCol="false" tIns="0" lIns="0" bIns="0" rIns="0">
            <a:spAutoFit/>
          </a:bodyPr>
          <a:lstStyle/>
          <a:p>
            <a:pPr algn="l">
              <a:lnSpc>
                <a:spcPts val="3624"/>
              </a:lnSpc>
            </a:pPr>
            <a:r>
              <a:rPr lang="en-US" sz="2499" b="true">
                <a:solidFill>
                  <a:srgbClr val="22223B"/>
                </a:solidFill>
                <a:latin typeface="Open Sans Bold"/>
                <a:ea typeface="Open Sans Bold"/>
                <a:cs typeface="Open Sans Bold"/>
                <a:sym typeface="Open Sans Bold"/>
              </a:rPr>
              <a:t>Halaman 09</a:t>
            </a:r>
          </a:p>
        </p:txBody>
      </p:sp>
      <p:sp>
        <p:nvSpPr>
          <p:cNvPr name="Freeform 5" id="5"/>
          <p:cNvSpPr/>
          <p:nvPr/>
        </p:nvSpPr>
        <p:spPr>
          <a:xfrm flipH="true" flipV="false" rot="0">
            <a:off x="-2285263" y="-607224"/>
            <a:ext cx="4744402" cy="4912895"/>
          </a:xfrm>
          <a:custGeom>
            <a:avLst/>
            <a:gdLst/>
            <a:ahLst/>
            <a:cxnLst/>
            <a:rect r="r" b="b" t="t" l="l"/>
            <a:pathLst>
              <a:path h="4912895" w="4744402">
                <a:moveTo>
                  <a:pt x="4744403" y="0"/>
                </a:moveTo>
                <a:lnTo>
                  <a:pt x="0" y="0"/>
                </a:lnTo>
                <a:lnTo>
                  <a:pt x="0" y="4912895"/>
                </a:lnTo>
                <a:lnTo>
                  <a:pt x="4744403" y="4912895"/>
                </a:lnTo>
                <a:lnTo>
                  <a:pt x="474440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78082">
            <a:off x="15667644" y="-304537"/>
            <a:ext cx="3938636" cy="3815554"/>
          </a:xfrm>
          <a:custGeom>
            <a:avLst/>
            <a:gdLst/>
            <a:ahLst/>
            <a:cxnLst/>
            <a:rect r="r" b="b" t="t" l="l"/>
            <a:pathLst>
              <a:path h="3815554" w="3938636">
                <a:moveTo>
                  <a:pt x="0" y="0"/>
                </a:moveTo>
                <a:lnTo>
                  <a:pt x="3938636" y="0"/>
                </a:lnTo>
                <a:lnTo>
                  <a:pt x="3938636" y="3815554"/>
                </a:lnTo>
                <a:lnTo>
                  <a:pt x="0" y="38155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708875" y="9162411"/>
            <a:ext cx="7315200" cy="889402"/>
            <a:chOff x="0" y="0"/>
            <a:chExt cx="9753600" cy="1185870"/>
          </a:xfrm>
        </p:grpSpPr>
        <p:sp>
          <p:nvSpPr>
            <p:cNvPr name="Freeform 8" id="8"/>
            <p:cNvSpPr/>
            <p:nvPr/>
          </p:nvSpPr>
          <p:spPr>
            <a:xfrm flipH="true" flipV="false" rot="0">
              <a:off x="0" y="750996"/>
              <a:ext cx="9753600" cy="434874"/>
            </a:xfrm>
            <a:custGeom>
              <a:avLst/>
              <a:gdLst/>
              <a:ahLst/>
              <a:cxnLst/>
              <a:rect r="r" b="b" t="t" l="l"/>
              <a:pathLst>
                <a:path h="434874" w="9753600">
                  <a:moveTo>
                    <a:pt x="9753600" y="0"/>
                  </a:moveTo>
                  <a:lnTo>
                    <a:pt x="0" y="0"/>
                  </a:lnTo>
                  <a:lnTo>
                    <a:pt x="0" y="434874"/>
                  </a:lnTo>
                  <a:lnTo>
                    <a:pt x="9753600" y="434874"/>
                  </a:lnTo>
                  <a:lnTo>
                    <a:pt x="97536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0" y="0"/>
              <a:ext cx="9753600" cy="434874"/>
            </a:xfrm>
            <a:custGeom>
              <a:avLst/>
              <a:gdLst/>
              <a:ahLst/>
              <a:cxnLst/>
              <a:rect r="r" b="b" t="t" l="l"/>
              <a:pathLst>
                <a:path h="434874" w="9753600">
                  <a:moveTo>
                    <a:pt x="9753600" y="0"/>
                  </a:moveTo>
                  <a:lnTo>
                    <a:pt x="0" y="0"/>
                  </a:lnTo>
                  <a:lnTo>
                    <a:pt x="0" y="434874"/>
                  </a:lnTo>
                  <a:lnTo>
                    <a:pt x="9753600" y="434874"/>
                  </a:lnTo>
                  <a:lnTo>
                    <a:pt x="97536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E9E4"/>
        </a:solidFill>
      </p:bgPr>
    </p:bg>
    <p:spTree>
      <p:nvGrpSpPr>
        <p:cNvPr id="1" name=""/>
        <p:cNvGrpSpPr/>
        <p:nvPr/>
      </p:nvGrpSpPr>
      <p:grpSpPr>
        <a:xfrm>
          <a:off x="0" y="0"/>
          <a:ext cx="0" cy="0"/>
          <a:chOff x="0" y="0"/>
          <a:chExt cx="0" cy="0"/>
        </a:xfrm>
      </p:grpSpPr>
      <p:sp>
        <p:nvSpPr>
          <p:cNvPr name="TextBox 2" id="2"/>
          <p:cNvSpPr txBox="true"/>
          <p:nvPr/>
        </p:nvSpPr>
        <p:spPr>
          <a:xfrm rot="0">
            <a:off x="1420065" y="3982882"/>
            <a:ext cx="15447870" cy="1823861"/>
          </a:xfrm>
          <a:prstGeom prst="rect">
            <a:avLst/>
          </a:prstGeom>
        </p:spPr>
        <p:txBody>
          <a:bodyPr anchor="t" rtlCol="false" tIns="0" lIns="0" bIns="0" rIns="0">
            <a:spAutoFit/>
          </a:bodyPr>
          <a:lstStyle/>
          <a:p>
            <a:pPr algn="ctr">
              <a:lnSpc>
                <a:spcPts val="13902"/>
              </a:lnSpc>
            </a:pPr>
            <a:r>
              <a:rPr lang="en-US" sz="13240">
                <a:solidFill>
                  <a:srgbClr val="22223B"/>
                </a:solidFill>
                <a:latin typeface="Abril Fatface"/>
                <a:ea typeface="Abril Fatface"/>
                <a:cs typeface="Abril Fatface"/>
                <a:sym typeface="Abril Fatface"/>
              </a:rPr>
              <a:t>TERIMA KASIH</a:t>
            </a:r>
          </a:p>
        </p:txBody>
      </p:sp>
      <p:grpSp>
        <p:nvGrpSpPr>
          <p:cNvPr name="Group 3" id="3"/>
          <p:cNvGrpSpPr/>
          <p:nvPr/>
        </p:nvGrpSpPr>
        <p:grpSpPr>
          <a:xfrm rot="0">
            <a:off x="329960" y="9142847"/>
            <a:ext cx="7315200" cy="889402"/>
            <a:chOff x="0" y="0"/>
            <a:chExt cx="9753600" cy="1185870"/>
          </a:xfrm>
        </p:grpSpPr>
        <p:sp>
          <p:nvSpPr>
            <p:cNvPr name="Freeform 4" id="4"/>
            <p:cNvSpPr/>
            <p:nvPr/>
          </p:nvSpPr>
          <p:spPr>
            <a:xfrm flipH="false" flipV="false" rot="0">
              <a:off x="0" y="750996"/>
              <a:ext cx="9753600" cy="434874"/>
            </a:xfrm>
            <a:custGeom>
              <a:avLst/>
              <a:gdLst/>
              <a:ahLst/>
              <a:cxnLst/>
              <a:rect r="r" b="b" t="t" l="l"/>
              <a:pathLst>
                <a:path h="434874" w="9753600">
                  <a:moveTo>
                    <a:pt x="0" y="0"/>
                  </a:moveTo>
                  <a:lnTo>
                    <a:pt x="9753600" y="0"/>
                  </a:lnTo>
                  <a:lnTo>
                    <a:pt x="9753600" y="434874"/>
                  </a:lnTo>
                  <a:lnTo>
                    <a:pt x="0" y="4348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0"/>
              <a:ext cx="9753600" cy="434874"/>
            </a:xfrm>
            <a:custGeom>
              <a:avLst/>
              <a:gdLst/>
              <a:ahLst/>
              <a:cxnLst/>
              <a:rect r="r" b="b" t="t" l="l"/>
              <a:pathLst>
                <a:path h="434874" w="9753600">
                  <a:moveTo>
                    <a:pt x="0" y="0"/>
                  </a:moveTo>
                  <a:lnTo>
                    <a:pt x="9753600" y="0"/>
                  </a:lnTo>
                  <a:lnTo>
                    <a:pt x="9753600" y="434874"/>
                  </a:lnTo>
                  <a:lnTo>
                    <a:pt x="0" y="4348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0">
            <a:off x="13812661" y="4914900"/>
            <a:ext cx="5767648" cy="5972480"/>
          </a:xfrm>
          <a:custGeom>
            <a:avLst/>
            <a:gdLst/>
            <a:ahLst/>
            <a:cxnLst/>
            <a:rect r="r" b="b" t="t" l="l"/>
            <a:pathLst>
              <a:path h="5972480" w="5767648">
                <a:moveTo>
                  <a:pt x="0" y="0"/>
                </a:moveTo>
                <a:lnTo>
                  <a:pt x="5767648" y="0"/>
                </a:lnTo>
                <a:lnTo>
                  <a:pt x="5767648" y="5972480"/>
                </a:lnTo>
                <a:lnTo>
                  <a:pt x="0" y="59724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64410">
            <a:off x="-1023605" y="-845142"/>
            <a:ext cx="5134990" cy="4974521"/>
          </a:xfrm>
          <a:custGeom>
            <a:avLst/>
            <a:gdLst/>
            <a:ahLst/>
            <a:cxnLst/>
            <a:rect r="r" b="b" t="t" l="l"/>
            <a:pathLst>
              <a:path h="4974521" w="5134990">
                <a:moveTo>
                  <a:pt x="0" y="0"/>
                </a:moveTo>
                <a:lnTo>
                  <a:pt x="5134990" y="0"/>
                </a:lnTo>
                <a:lnTo>
                  <a:pt x="5134990" y="4974521"/>
                </a:lnTo>
                <a:lnTo>
                  <a:pt x="0" y="49745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E9E4"/>
        </a:solidFill>
      </p:bgPr>
    </p:bg>
    <p:spTree>
      <p:nvGrpSpPr>
        <p:cNvPr id="1" name=""/>
        <p:cNvGrpSpPr/>
        <p:nvPr/>
      </p:nvGrpSpPr>
      <p:grpSpPr>
        <a:xfrm>
          <a:off x="0" y="0"/>
          <a:ext cx="0" cy="0"/>
          <a:chOff x="0" y="0"/>
          <a:chExt cx="0" cy="0"/>
        </a:xfrm>
      </p:grpSpPr>
      <p:sp>
        <p:nvSpPr>
          <p:cNvPr name="Freeform 2" id="2"/>
          <p:cNvSpPr/>
          <p:nvPr/>
        </p:nvSpPr>
        <p:spPr>
          <a:xfrm flipH="false" flipV="false" rot="0">
            <a:off x="12847806" y="6852865"/>
            <a:ext cx="5010744" cy="5188696"/>
          </a:xfrm>
          <a:custGeom>
            <a:avLst/>
            <a:gdLst/>
            <a:ahLst/>
            <a:cxnLst/>
            <a:rect r="r" b="b" t="t" l="l"/>
            <a:pathLst>
              <a:path h="5188696" w="5010744">
                <a:moveTo>
                  <a:pt x="0" y="0"/>
                </a:moveTo>
                <a:lnTo>
                  <a:pt x="5010745" y="0"/>
                </a:lnTo>
                <a:lnTo>
                  <a:pt x="5010745" y="5188695"/>
                </a:lnTo>
                <a:lnTo>
                  <a:pt x="0" y="51886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28" y="1813334"/>
            <a:ext cx="3966183" cy="3842240"/>
          </a:xfrm>
          <a:custGeom>
            <a:avLst/>
            <a:gdLst/>
            <a:ahLst/>
            <a:cxnLst/>
            <a:rect r="r" b="b" t="t" l="l"/>
            <a:pathLst>
              <a:path h="3842240" w="3966183">
                <a:moveTo>
                  <a:pt x="0" y="0"/>
                </a:moveTo>
                <a:lnTo>
                  <a:pt x="3966184" y="0"/>
                </a:lnTo>
                <a:lnTo>
                  <a:pt x="3966184" y="3842240"/>
                </a:lnTo>
                <a:lnTo>
                  <a:pt x="0" y="38422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3019899"/>
            <a:ext cx="4942869" cy="4942869"/>
            <a:chOff x="0" y="0"/>
            <a:chExt cx="6590493" cy="6590493"/>
          </a:xfrm>
        </p:grpSpPr>
        <p:grpSp>
          <p:nvGrpSpPr>
            <p:cNvPr name="Group 5" id="5"/>
            <p:cNvGrpSpPr/>
            <p:nvPr/>
          </p:nvGrpSpPr>
          <p:grpSpPr>
            <a:xfrm rot="0">
              <a:off x="0" y="0"/>
              <a:ext cx="6590493" cy="659049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4E69"/>
              </a:solidFill>
              <a:ln w="12700">
                <a:solidFill>
                  <a:srgbClr val="000000"/>
                </a:solidFill>
              </a:ln>
            </p:spPr>
          </p:sp>
        </p:grpSp>
        <p:grpSp>
          <p:nvGrpSpPr>
            <p:cNvPr name="Group 7" id="7"/>
            <p:cNvGrpSpPr/>
            <p:nvPr/>
          </p:nvGrpSpPr>
          <p:grpSpPr>
            <a:xfrm rot="0">
              <a:off x="285552" y="285552"/>
              <a:ext cx="6019389" cy="601938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24074" t="0" r="-24074" b="0"/>
                </a:stretch>
              </a:blipFill>
            </p:spPr>
          </p:sp>
        </p:grpSp>
      </p:grpSp>
      <p:grpSp>
        <p:nvGrpSpPr>
          <p:cNvPr name="Group 9" id="9"/>
          <p:cNvGrpSpPr/>
          <p:nvPr/>
        </p:nvGrpSpPr>
        <p:grpSpPr>
          <a:xfrm rot="0">
            <a:off x="10708875" y="9162411"/>
            <a:ext cx="7315200" cy="889402"/>
            <a:chOff x="0" y="0"/>
            <a:chExt cx="9753600" cy="1185870"/>
          </a:xfrm>
        </p:grpSpPr>
        <p:sp>
          <p:nvSpPr>
            <p:cNvPr name="Freeform 10" id="10"/>
            <p:cNvSpPr/>
            <p:nvPr/>
          </p:nvSpPr>
          <p:spPr>
            <a:xfrm flipH="true" flipV="false" rot="0">
              <a:off x="0" y="750996"/>
              <a:ext cx="9753600" cy="434874"/>
            </a:xfrm>
            <a:custGeom>
              <a:avLst/>
              <a:gdLst/>
              <a:ahLst/>
              <a:cxnLst/>
              <a:rect r="r" b="b" t="t" l="l"/>
              <a:pathLst>
                <a:path h="434874" w="9753600">
                  <a:moveTo>
                    <a:pt x="9753600" y="0"/>
                  </a:moveTo>
                  <a:lnTo>
                    <a:pt x="0" y="0"/>
                  </a:lnTo>
                  <a:lnTo>
                    <a:pt x="0" y="434874"/>
                  </a:lnTo>
                  <a:lnTo>
                    <a:pt x="9753600" y="434874"/>
                  </a:lnTo>
                  <a:lnTo>
                    <a:pt x="975360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true" flipV="false" rot="0">
              <a:off x="0" y="0"/>
              <a:ext cx="9753600" cy="434874"/>
            </a:xfrm>
            <a:custGeom>
              <a:avLst/>
              <a:gdLst/>
              <a:ahLst/>
              <a:cxnLst/>
              <a:rect r="r" b="b" t="t" l="l"/>
              <a:pathLst>
                <a:path h="434874" w="9753600">
                  <a:moveTo>
                    <a:pt x="9753600" y="0"/>
                  </a:moveTo>
                  <a:lnTo>
                    <a:pt x="0" y="0"/>
                  </a:lnTo>
                  <a:lnTo>
                    <a:pt x="0" y="434874"/>
                  </a:lnTo>
                  <a:lnTo>
                    <a:pt x="9753600" y="434874"/>
                  </a:lnTo>
                  <a:lnTo>
                    <a:pt x="975360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12" id="12"/>
          <p:cNvSpPr txBox="true"/>
          <p:nvPr/>
        </p:nvSpPr>
        <p:spPr>
          <a:xfrm rot="0">
            <a:off x="4057612" y="1143000"/>
            <a:ext cx="10172777" cy="1104900"/>
          </a:xfrm>
          <a:prstGeom prst="rect">
            <a:avLst/>
          </a:prstGeom>
        </p:spPr>
        <p:txBody>
          <a:bodyPr anchor="t" rtlCol="false" tIns="0" lIns="0" bIns="0" rIns="0">
            <a:spAutoFit/>
          </a:bodyPr>
          <a:lstStyle/>
          <a:p>
            <a:pPr algn="ctr">
              <a:lnSpc>
                <a:spcPts val="8400"/>
              </a:lnSpc>
            </a:pPr>
            <a:r>
              <a:rPr lang="en-US" sz="8000">
                <a:solidFill>
                  <a:srgbClr val="22223B"/>
                </a:solidFill>
                <a:latin typeface="Abril Fatface"/>
                <a:ea typeface="Abril Fatface"/>
                <a:cs typeface="Abril Fatface"/>
                <a:sym typeface="Abril Fatface"/>
              </a:rPr>
              <a:t>LATAR BELAKANG</a:t>
            </a:r>
          </a:p>
        </p:txBody>
      </p:sp>
      <p:sp>
        <p:nvSpPr>
          <p:cNvPr name="TextBox 13" id="13"/>
          <p:cNvSpPr txBox="true"/>
          <p:nvPr/>
        </p:nvSpPr>
        <p:spPr>
          <a:xfrm rot="0">
            <a:off x="7087233" y="2846558"/>
            <a:ext cx="10503643" cy="5222876"/>
          </a:xfrm>
          <a:prstGeom prst="rect">
            <a:avLst/>
          </a:prstGeom>
        </p:spPr>
        <p:txBody>
          <a:bodyPr anchor="t" rtlCol="false" tIns="0" lIns="0" bIns="0" rIns="0">
            <a:spAutoFit/>
          </a:bodyPr>
          <a:lstStyle/>
          <a:p>
            <a:pPr algn="just">
              <a:lnSpc>
                <a:spcPts val="3769"/>
              </a:lnSpc>
            </a:pPr>
            <a:r>
              <a:rPr lang="en-US" sz="2599">
                <a:solidFill>
                  <a:srgbClr val="22223B"/>
                </a:solidFill>
                <a:latin typeface="Open Sans"/>
                <a:ea typeface="Open Sans"/>
                <a:cs typeface="Open Sans"/>
                <a:sym typeface="Open Sans"/>
              </a:rPr>
              <a:t>      Kementerian Komunikasi dan Informatika (Kominfo) berubah nama menjadi Kementerian Komunikasi dan Digital (Komdigi) di era Prabowo-Gibran. Langkah ini mencerminkan upaya pemerintah dalam merespons kebutuhan era digital yang terus berkembang. Perubahan nama dan fungsi suatu institusi pemerintah sering kali menjadi perbincangan hangat di masyarakat.</a:t>
            </a:r>
          </a:p>
          <a:p>
            <a:pPr algn="just">
              <a:lnSpc>
                <a:spcPts val="3769"/>
              </a:lnSpc>
            </a:pPr>
            <a:r>
              <a:rPr lang="en-US" sz="2599">
                <a:solidFill>
                  <a:srgbClr val="22223B"/>
                </a:solidFill>
                <a:latin typeface="Open Sans"/>
                <a:ea typeface="Open Sans"/>
                <a:cs typeface="Open Sans"/>
                <a:sym typeface="Open Sans"/>
              </a:rPr>
              <a:t>     Namun, transformasi ini juga memicu berbagai tanggapan dari masyarakat, mulai dari dukungan hingga kritik. Melalui media sosial youtube, warganet secara aktif menyuarakan opini mereka, menciptakan berbagai sentimen yang dapat memengaruhi persepsi publik terhadap langkah pemerintah ini.</a:t>
            </a:r>
          </a:p>
        </p:txBody>
      </p:sp>
      <p:sp>
        <p:nvSpPr>
          <p:cNvPr name="TextBox 14" id="14"/>
          <p:cNvSpPr txBox="true"/>
          <p:nvPr/>
        </p:nvSpPr>
        <p:spPr>
          <a:xfrm rot="0">
            <a:off x="1028700" y="9191625"/>
            <a:ext cx="2310956" cy="444500"/>
          </a:xfrm>
          <a:prstGeom prst="rect">
            <a:avLst/>
          </a:prstGeom>
        </p:spPr>
        <p:txBody>
          <a:bodyPr anchor="t" rtlCol="false" tIns="0" lIns="0" bIns="0" rIns="0">
            <a:spAutoFit/>
          </a:bodyPr>
          <a:lstStyle/>
          <a:p>
            <a:pPr algn="l">
              <a:lnSpc>
                <a:spcPts val="3624"/>
              </a:lnSpc>
            </a:pPr>
            <a:r>
              <a:rPr lang="en-US" sz="2499" b="true">
                <a:solidFill>
                  <a:srgbClr val="22223B"/>
                </a:solidFill>
                <a:latin typeface="Open Sans Bold"/>
                <a:ea typeface="Open Sans Bold"/>
                <a:cs typeface="Open Sans Bold"/>
                <a:sym typeface="Open Sans Bold"/>
              </a:rPr>
              <a:t>Halaman 01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E9E4"/>
        </a:solidFill>
      </p:bgPr>
    </p:bg>
    <p:spTree>
      <p:nvGrpSpPr>
        <p:cNvPr id="1" name=""/>
        <p:cNvGrpSpPr/>
        <p:nvPr/>
      </p:nvGrpSpPr>
      <p:grpSpPr>
        <a:xfrm>
          <a:off x="0" y="0"/>
          <a:ext cx="0" cy="0"/>
          <a:chOff x="0" y="0"/>
          <a:chExt cx="0" cy="0"/>
        </a:xfrm>
      </p:grpSpPr>
      <p:sp>
        <p:nvSpPr>
          <p:cNvPr name="Freeform 2" id="2"/>
          <p:cNvSpPr/>
          <p:nvPr/>
        </p:nvSpPr>
        <p:spPr>
          <a:xfrm flipH="false" flipV="false" rot="0">
            <a:off x="12847806" y="6852865"/>
            <a:ext cx="5010744" cy="5188696"/>
          </a:xfrm>
          <a:custGeom>
            <a:avLst/>
            <a:gdLst/>
            <a:ahLst/>
            <a:cxnLst/>
            <a:rect r="r" b="b" t="t" l="l"/>
            <a:pathLst>
              <a:path h="5188696" w="5010744">
                <a:moveTo>
                  <a:pt x="0" y="0"/>
                </a:moveTo>
                <a:lnTo>
                  <a:pt x="5010745" y="0"/>
                </a:lnTo>
                <a:lnTo>
                  <a:pt x="5010745" y="5188695"/>
                </a:lnTo>
                <a:lnTo>
                  <a:pt x="0" y="51886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28" y="1813334"/>
            <a:ext cx="3966183" cy="3842240"/>
          </a:xfrm>
          <a:custGeom>
            <a:avLst/>
            <a:gdLst/>
            <a:ahLst/>
            <a:cxnLst/>
            <a:rect r="r" b="b" t="t" l="l"/>
            <a:pathLst>
              <a:path h="3842240" w="3966183">
                <a:moveTo>
                  <a:pt x="0" y="0"/>
                </a:moveTo>
                <a:lnTo>
                  <a:pt x="3966184" y="0"/>
                </a:lnTo>
                <a:lnTo>
                  <a:pt x="3966184" y="3842240"/>
                </a:lnTo>
                <a:lnTo>
                  <a:pt x="0" y="38422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2862565"/>
            <a:ext cx="4942869" cy="494286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39505" t="-347" r="-38890" b="0"/>
              </a:stretch>
            </a:blipFill>
          </p:spPr>
        </p:sp>
      </p:grpSp>
      <p:grpSp>
        <p:nvGrpSpPr>
          <p:cNvPr name="Group 6" id="6"/>
          <p:cNvGrpSpPr/>
          <p:nvPr/>
        </p:nvGrpSpPr>
        <p:grpSpPr>
          <a:xfrm rot="0">
            <a:off x="10708875" y="9162411"/>
            <a:ext cx="7315200" cy="889402"/>
            <a:chOff x="0" y="0"/>
            <a:chExt cx="9753600" cy="1185870"/>
          </a:xfrm>
        </p:grpSpPr>
        <p:sp>
          <p:nvSpPr>
            <p:cNvPr name="Freeform 7" id="7"/>
            <p:cNvSpPr/>
            <p:nvPr/>
          </p:nvSpPr>
          <p:spPr>
            <a:xfrm flipH="true" flipV="false" rot="0">
              <a:off x="0" y="750996"/>
              <a:ext cx="9753600" cy="434874"/>
            </a:xfrm>
            <a:custGeom>
              <a:avLst/>
              <a:gdLst/>
              <a:ahLst/>
              <a:cxnLst/>
              <a:rect r="r" b="b" t="t" l="l"/>
              <a:pathLst>
                <a:path h="434874" w="9753600">
                  <a:moveTo>
                    <a:pt x="9753600" y="0"/>
                  </a:moveTo>
                  <a:lnTo>
                    <a:pt x="0" y="0"/>
                  </a:lnTo>
                  <a:lnTo>
                    <a:pt x="0" y="434874"/>
                  </a:lnTo>
                  <a:lnTo>
                    <a:pt x="9753600" y="434874"/>
                  </a:lnTo>
                  <a:lnTo>
                    <a:pt x="975360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false" rot="0">
              <a:off x="0" y="0"/>
              <a:ext cx="9753600" cy="434874"/>
            </a:xfrm>
            <a:custGeom>
              <a:avLst/>
              <a:gdLst/>
              <a:ahLst/>
              <a:cxnLst/>
              <a:rect r="r" b="b" t="t" l="l"/>
              <a:pathLst>
                <a:path h="434874" w="9753600">
                  <a:moveTo>
                    <a:pt x="9753600" y="0"/>
                  </a:moveTo>
                  <a:lnTo>
                    <a:pt x="0" y="0"/>
                  </a:lnTo>
                  <a:lnTo>
                    <a:pt x="0" y="434874"/>
                  </a:lnTo>
                  <a:lnTo>
                    <a:pt x="9753600" y="434874"/>
                  </a:lnTo>
                  <a:lnTo>
                    <a:pt x="975360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9" id="9"/>
          <p:cNvSpPr txBox="true"/>
          <p:nvPr/>
        </p:nvSpPr>
        <p:spPr>
          <a:xfrm rot="0">
            <a:off x="4057612" y="1143000"/>
            <a:ext cx="10172777" cy="1104900"/>
          </a:xfrm>
          <a:prstGeom prst="rect">
            <a:avLst/>
          </a:prstGeom>
        </p:spPr>
        <p:txBody>
          <a:bodyPr anchor="t" rtlCol="false" tIns="0" lIns="0" bIns="0" rIns="0">
            <a:spAutoFit/>
          </a:bodyPr>
          <a:lstStyle/>
          <a:p>
            <a:pPr algn="ctr">
              <a:lnSpc>
                <a:spcPts val="8400"/>
              </a:lnSpc>
            </a:pPr>
            <a:r>
              <a:rPr lang="en-US" sz="8000">
                <a:solidFill>
                  <a:srgbClr val="22223B"/>
                </a:solidFill>
                <a:latin typeface="Abril Fatface"/>
                <a:ea typeface="Abril Fatface"/>
                <a:cs typeface="Abril Fatface"/>
                <a:sym typeface="Abril Fatface"/>
              </a:rPr>
              <a:t>DATA </a:t>
            </a:r>
          </a:p>
        </p:txBody>
      </p:sp>
      <p:sp>
        <p:nvSpPr>
          <p:cNvPr name="TextBox 10" id="10"/>
          <p:cNvSpPr txBox="true"/>
          <p:nvPr/>
        </p:nvSpPr>
        <p:spPr>
          <a:xfrm rot="0">
            <a:off x="6755657" y="3298825"/>
            <a:ext cx="10503643" cy="3794125"/>
          </a:xfrm>
          <a:prstGeom prst="rect">
            <a:avLst/>
          </a:prstGeom>
        </p:spPr>
        <p:txBody>
          <a:bodyPr anchor="t" rtlCol="false" tIns="0" lIns="0" bIns="0" rIns="0">
            <a:spAutoFit/>
          </a:bodyPr>
          <a:lstStyle/>
          <a:p>
            <a:pPr algn="just">
              <a:lnSpc>
                <a:spcPts val="3769"/>
              </a:lnSpc>
            </a:pPr>
            <a:r>
              <a:rPr lang="en-US" sz="2599">
                <a:solidFill>
                  <a:srgbClr val="22223B"/>
                </a:solidFill>
                <a:latin typeface="Open Sans"/>
                <a:ea typeface="Open Sans"/>
                <a:cs typeface="Open Sans"/>
                <a:sym typeface="Open Sans"/>
              </a:rPr>
              <a:t>      Tim kami telah melakukan </a:t>
            </a:r>
            <a:r>
              <a:rPr lang="en-US" sz="2599" i="true">
                <a:solidFill>
                  <a:srgbClr val="22223B"/>
                </a:solidFill>
                <a:latin typeface="Open Sans Italics"/>
                <a:ea typeface="Open Sans Italics"/>
                <a:cs typeface="Open Sans Italics"/>
                <a:sym typeface="Open Sans Italics"/>
              </a:rPr>
              <a:t>scrapping/crawling</a:t>
            </a:r>
            <a:r>
              <a:rPr lang="en-US" sz="2599">
                <a:solidFill>
                  <a:srgbClr val="22223B"/>
                </a:solidFill>
                <a:latin typeface="Open Sans"/>
                <a:ea typeface="Open Sans"/>
                <a:cs typeface="Open Sans"/>
                <a:sym typeface="Open Sans"/>
              </a:rPr>
              <a:t> melalui media sosial youtube, yang diperoleh 1544 data. Melalui beberapa tahapan menjadi 1455 data yang akan diolah. Kita melakukan labelling dengan membagi mejadi 3 kategori, yaitu</a:t>
            </a:r>
          </a:p>
          <a:p>
            <a:pPr algn="just" marL="561339" indent="-280669" lvl="1">
              <a:lnSpc>
                <a:spcPts val="3769"/>
              </a:lnSpc>
              <a:buFont typeface="Arial"/>
              <a:buChar char="•"/>
            </a:pPr>
            <a:r>
              <a:rPr lang="en-US" sz="2599">
                <a:solidFill>
                  <a:srgbClr val="22223B"/>
                </a:solidFill>
                <a:latin typeface="Open Sans"/>
                <a:ea typeface="Open Sans"/>
                <a:cs typeface="Open Sans"/>
                <a:sym typeface="Open Sans"/>
              </a:rPr>
              <a:t>N</a:t>
            </a:r>
            <a:r>
              <a:rPr lang="en-US" sz="2599">
                <a:solidFill>
                  <a:srgbClr val="22223B"/>
                </a:solidFill>
                <a:latin typeface="Open Sans"/>
                <a:ea typeface="Open Sans"/>
                <a:cs typeface="Open Sans"/>
                <a:sym typeface="Open Sans"/>
              </a:rPr>
              <a:t>egatif (-1),</a:t>
            </a:r>
          </a:p>
          <a:p>
            <a:pPr algn="just" marL="561339" indent="-280669" lvl="1">
              <a:lnSpc>
                <a:spcPts val="3769"/>
              </a:lnSpc>
              <a:buFont typeface="Arial"/>
              <a:buChar char="•"/>
            </a:pPr>
            <a:r>
              <a:rPr lang="en-US" sz="2599">
                <a:solidFill>
                  <a:srgbClr val="22223B"/>
                </a:solidFill>
                <a:latin typeface="Open Sans"/>
                <a:ea typeface="Open Sans"/>
                <a:cs typeface="Open Sans"/>
                <a:sym typeface="Open Sans"/>
              </a:rPr>
              <a:t>Netral (0), dan</a:t>
            </a:r>
          </a:p>
          <a:p>
            <a:pPr algn="just" marL="561339" indent="-280669" lvl="1">
              <a:lnSpc>
                <a:spcPts val="3769"/>
              </a:lnSpc>
              <a:buFont typeface="Arial"/>
              <a:buChar char="•"/>
            </a:pPr>
            <a:r>
              <a:rPr lang="en-US" sz="2599">
                <a:solidFill>
                  <a:srgbClr val="22223B"/>
                </a:solidFill>
                <a:latin typeface="Open Sans"/>
                <a:ea typeface="Open Sans"/>
                <a:cs typeface="Open Sans"/>
                <a:sym typeface="Open Sans"/>
              </a:rPr>
              <a:t>Positif (1).</a:t>
            </a:r>
          </a:p>
          <a:p>
            <a:pPr algn="just">
              <a:lnSpc>
                <a:spcPts val="3769"/>
              </a:lnSpc>
            </a:pPr>
            <a:r>
              <a:rPr lang="en-US" sz="2599">
                <a:solidFill>
                  <a:srgbClr val="22223B"/>
                </a:solidFill>
                <a:latin typeface="Open Sans"/>
                <a:ea typeface="Open Sans"/>
                <a:cs typeface="Open Sans"/>
                <a:sym typeface="Open Sans"/>
              </a:rPr>
              <a:t>         Sehingga diperoleh hasil sentimennya sebagai berikut:</a:t>
            </a:r>
          </a:p>
        </p:txBody>
      </p:sp>
      <p:sp>
        <p:nvSpPr>
          <p:cNvPr name="TextBox 11" id="11"/>
          <p:cNvSpPr txBox="true"/>
          <p:nvPr/>
        </p:nvSpPr>
        <p:spPr>
          <a:xfrm rot="0">
            <a:off x="1028700" y="9191625"/>
            <a:ext cx="2310956" cy="444500"/>
          </a:xfrm>
          <a:prstGeom prst="rect">
            <a:avLst/>
          </a:prstGeom>
        </p:spPr>
        <p:txBody>
          <a:bodyPr anchor="t" rtlCol="false" tIns="0" lIns="0" bIns="0" rIns="0">
            <a:spAutoFit/>
          </a:bodyPr>
          <a:lstStyle/>
          <a:p>
            <a:pPr algn="l">
              <a:lnSpc>
                <a:spcPts val="3624"/>
              </a:lnSpc>
            </a:pPr>
            <a:r>
              <a:rPr lang="en-US" sz="2499" b="true">
                <a:solidFill>
                  <a:srgbClr val="22223B"/>
                </a:solidFill>
                <a:latin typeface="Open Sans Bold"/>
                <a:ea typeface="Open Sans Bold"/>
                <a:cs typeface="Open Sans Bold"/>
                <a:sym typeface="Open Sans Bold"/>
              </a:rPr>
              <a:t>Halaman 02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E9E4"/>
        </a:solidFill>
      </p:bgPr>
    </p:bg>
    <p:spTree>
      <p:nvGrpSpPr>
        <p:cNvPr id="1" name=""/>
        <p:cNvGrpSpPr/>
        <p:nvPr/>
      </p:nvGrpSpPr>
      <p:grpSpPr>
        <a:xfrm>
          <a:off x="0" y="0"/>
          <a:ext cx="0" cy="0"/>
          <a:chOff x="0" y="0"/>
          <a:chExt cx="0" cy="0"/>
        </a:xfrm>
      </p:grpSpPr>
      <p:sp>
        <p:nvSpPr>
          <p:cNvPr name="Freeform 2" id="2"/>
          <p:cNvSpPr/>
          <p:nvPr/>
        </p:nvSpPr>
        <p:spPr>
          <a:xfrm flipH="true" flipV="false" rot="0">
            <a:off x="15461380" y="-243608"/>
            <a:ext cx="4744402" cy="4912895"/>
          </a:xfrm>
          <a:custGeom>
            <a:avLst/>
            <a:gdLst/>
            <a:ahLst/>
            <a:cxnLst/>
            <a:rect r="r" b="b" t="t" l="l"/>
            <a:pathLst>
              <a:path h="4912895" w="4744402">
                <a:moveTo>
                  <a:pt x="4744403" y="0"/>
                </a:moveTo>
                <a:lnTo>
                  <a:pt x="0" y="0"/>
                </a:lnTo>
                <a:lnTo>
                  <a:pt x="0" y="4912896"/>
                </a:lnTo>
                <a:lnTo>
                  <a:pt x="4744403" y="4912896"/>
                </a:lnTo>
                <a:lnTo>
                  <a:pt x="474440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47750" y="6651301"/>
            <a:ext cx="16230600" cy="2273300"/>
          </a:xfrm>
          <a:prstGeom prst="rect">
            <a:avLst/>
          </a:prstGeom>
        </p:spPr>
        <p:txBody>
          <a:bodyPr anchor="t" rtlCol="false" tIns="0" lIns="0" bIns="0" rIns="0">
            <a:spAutoFit/>
          </a:bodyPr>
          <a:lstStyle/>
          <a:p>
            <a:pPr algn="just">
              <a:lnSpc>
                <a:spcPts val="3624"/>
              </a:lnSpc>
            </a:pPr>
            <a:r>
              <a:rPr lang="en-US" sz="2499">
                <a:solidFill>
                  <a:srgbClr val="22223B"/>
                </a:solidFill>
                <a:latin typeface="Open Sans"/>
                <a:ea typeface="Open Sans"/>
                <a:cs typeface="Open Sans"/>
                <a:sym typeface="Open Sans"/>
              </a:rPr>
              <a:t>  Diagram tersebut menunjukkan bahwa mayoritas komentar di konten YouTube ini bersifat netral, dengan lebih dari 500 komentar. Komentar positif dan negatif hampir seimbang, masing-masing sekitar 450 dan 400 komentar. Hal ini menunjukkan bahwa meskipun banyak yang netral, topik perubahan nama ini tetap memicu diskusi antara yang mendukung dan yang mengkritik. Dengan kata lain, topik ini memang cukup menarik perhatian dan mengundang berbagai reaksi dari pengguna.</a:t>
            </a:r>
          </a:p>
        </p:txBody>
      </p:sp>
      <p:sp>
        <p:nvSpPr>
          <p:cNvPr name="Freeform 4" id="4"/>
          <p:cNvSpPr/>
          <p:nvPr/>
        </p:nvSpPr>
        <p:spPr>
          <a:xfrm flipH="false" flipV="false" rot="0">
            <a:off x="5747010" y="2333625"/>
            <a:ext cx="6793981" cy="4384351"/>
          </a:xfrm>
          <a:custGeom>
            <a:avLst/>
            <a:gdLst/>
            <a:ahLst/>
            <a:cxnLst/>
            <a:rect r="r" b="b" t="t" l="l"/>
            <a:pathLst>
              <a:path h="4384351" w="6793981">
                <a:moveTo>
                  <a:pt x="0" y="0"/>
                </a:moveTo>
                <a:lnTo>
                  <a:pt x="6793980" y="0"/>
                </a:lnTo>
                <a:lnTo>
                  <a:pt x="6793980" y="4384351"/>
                </a:lnTo>
                <a:lnTo>
                  <a:pt x="0" y="4384351"/>
                </a:lnTo>
                <a:lnTo>
                  <a:pt x="0" y="0"/>
                </a:lnTo>
                <a:close/>
              </a:path>
            </a:pathLst>
          </a:custGeom>
          <a:blipFill>
            <a:blip r:embed="rId4"/>
            <a:stretch>
              <a:fillRect l="0" t="0" r="0" b="0"/>
            </a:stretch>
          </a:blipFill>
        </p:spPr>
      </p:sp>
      <p:sp>
        <p:nvSpPr>
          <p:cNvPr name="TextBox 5" id="5"/>
          <p:cNvSpPr txBox="true"/>
          <p:nvPr/>
        </p:nvSpPr>
        <p:spPr>
          <a:xfrm rot="0">
            <a:off x="4118601" y="1143000"/>
            <a:ext cx="10050799" cy="1104900"/>
          </a:xfrm>
          <a:prstGeom prst="rect">
            <a:avLst/>
          </a:prstGeom>
        </p:spPr>
        <p:txBody>
          <a:bodyPr anchor="t" rtlCol="false" tIns="0" lIns="0" bIns="0" rIns="0">
            <a:spAutoFit/>
          </a:bodyPr>
          <a:lstStyle/>
          <a:p>
            <a:pPr algn="ctr">
              <a:lnSpc>
                <a:spcPts val="8400"/>
              </a:lnSpc>
            </a:pPr>
            <a:r>
              <a:rPr lang="en-US" sz="8000">
                <a:solidFill>
                  <a:srgbClr val="22223B"/>
                </a:solidFill>
                <a:latin typeface="Abril Fatface"/>
                <a:ea typeface="Abril Fatface"/>
                <a:cs typeface="Abril Fatface"/>
                <a:sym typeface="Abril Fatface"/>
              </a:rPr>
              <a:t>INTERPRETASI</a:t>
            </a:r>
          </a:p>
        </p:txBody>
      </p:sp>
      <p:sp>
        <p:nvSpPr>
          <p:cNvPr name="TextBox 6" id="6"/>
          <p:cNvSpPr txBox="true"/>
          <p:nvPr/>
        </p:nvSpPr>
        <p:spPr>
          <a:xfrm rot="0">
            <a:off x="1028700" y="9191625"/>
            <a:ext cx="2310956" cy="444500"/>
          </a:xfrm>
          <a:prstGeom prst="rect">
            <a:avLst/>
          </a:prstGeom>
        </p:spPr>
        <p:txBody>
          <a:bodyPr anchor="t" rtlCol="false" tIns="0" lIns="0" bIns="0" rIns="0">
            <a:spAutoFit/>
          </a:bodyPr>
          <a:lstStyle/>
          <a:p>
            <a:pPr algn="l">
              <a:lnSpc>
                <a:spcPts val="3624"/>
              </a:lnSpc>
            </a:pPr>
            <a:r>
              <a:rPr lang="en-US" sz="2499" b="true">
                <a:solidFill>
                  <a:srgbClr val="22223B"/>
                </a:solidFill>
                <a:latin typeface="Open Sans Bold"/>
                <a:ea typeface="Open Sans Bold"/>
                <a:cs typeface="Open Sans Bold"/>
                <a:sym typeface="Open Sans Bold"/>
              </a:rPr>
              <a:t>Halaman 03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E9E4"/>
        </a:solidFill>
      </p:bgPr>
    </p:bg>
    <p:spTree>
      <p:nvGrpSpPr>
        <p:cNvPr id="1" name=""/>
        <p:cNvGrpSpPr/>
        <p:nvPr/>
      </p:nvGrpSpPr>
      <p:grpSpPr>
        <a:xfrm>
          <a:off x="0" y="0"/>
          <a:ext cx="0" cy="0"/>
          <a:chOff x="0" y="0"/>
          <a:chExt cx="0" cy="0"/>
        </a:xfrm>
      </p:grpSpPr>
      <p:sp>
        <p:nvSpPr>
          <p:cNvPr name="Freeform 2" id="2"/>
          <p:cNvSpPr/>
          <p:nvPr/>
        </p:nvSpPr>
        <p:spPr>
          <a:xfrm flipH="false" flipV="false" rot="-578082">
            <a:off x="14657994" y="7728348"/>
            <a:ext cx="3938636" cy="3815554"/>
          </a:xfrm>
          <a:custGeom>
            <a:avLst/>
            <a:gdLst/>
            <a:ahLst/>
            <a:cxnLst/>
            <a:rect r="r" b="b" t="t" l="l"/>
            <a:pathLst>
              <a:path h="3815554" w="3938636">
                <a:moveTo>
                  <a:pt x="0" y="0"/>
                </a:moveTo>
                <a:lnTo>
                  <a:pt x="3938636" y="0"/>
                </a:lnTo>
                <a:lnTo>
                  <a:pt x="3938636" y="3815554"/>
                </a:lnTo>
                <a:lnTo>
                  <a:pt x="0" y="38155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507503" y="3845425"/>
            <a:ext cx="11223836" cy="3457575"/>
          </a:xfrm>
          <a:prstGeom prst="rect">
            <a:avLst/>
          </a:prstGeom>
        </p:spPr>
        <p:txBody>
          <a:bodyPr anchor="t" rtlCol="false" tIns="0" lIns="0" bIns="0" rIns="0">
            <a:spAutoFit/>
          </a:bodyPr>
          <a:lstStyle/>
          <a:p>
            <a:pPr algn="just">
              <a:lnSpc>
                <a:spcPts val="3914"/>
              </a:lnSpc>
            </a:pPr>
            <a:r>
              <a:rPr lang="en-US" sz="2699">
                <a:solidFill>
                  <a:srgbClr val="22223B"/>
                </a:solidFill>
                <a:latin typeface="Open Sans"/>
                <a:ea typeface="Open Sans"/>
                <a:cs typeface="Open Sans"/>
                <a:sym typeface="Open Sans"/>
              </a:rPr>
              <a:t>    Diagram lingkaran menunjukkan distribusi sentimen dengan netral sebagai kategori terbesar (</a:t>
            </a:r>
            <a:r>
              <a:rPr lang="en-US" sz="2699" b="true">
                <a:solidFill>
                  <a:srgbClr val="22223B"/>
                </a:solidFill>
                <a:latin typeface="Open Sans Bold"/>
                <a:ea typeface="Open Sans Bold"/>
                <a:cs typeface="Open Sans Bold"/>
                <a:sym typeface="Open Sans Bold"/>
              </a:rPr>
              <a:t>36,7%</a:t>
            </a:r>
            <a:r>
              <a:rPr lang="en-US" sz="2699">
                <a:solidFill>
                  <a:srgbClr val="22223B"/>
                </a:solidFill>
                <a:latin typeface="Open Sans"/>
                <a:ea typeface="Open Sans"/>
                <a:cs typeface="Open Sans"/>
                <a:sym typeface="Open Sans"/>
              </a:rPr>
              <a:t>), diikuti sentimen positif (</a:t>
            </a:r>
            <a:r>
              <a:rPr lang="en-US" sz="2699" b="true">
                <a:solidFill>
                  <a:srgbClr val="22223B"/>
                </a:solidFill>
                <a:latin typeface="Open Sans Bold"/>
                <a:ea typeface="Open Sans Bold"/>
                <a:cs typeface="Open Sans Bold"/>
                <a:sym typeface="Open Sans Bold"/>
              </a:rPr>
              <a:t>33,5%</a:t>
            </a:r>
            <a:r>
              <a:rPr lang="en-US" sz="2699">
                <a:solidFill>
                  <a:srgbClr val="22223B"/>
                </a:solidFill>
                <a:latin typeface="Open Sans"/>
                <a:ea typeface="Open Sans"/>
                <a:cs typeface="Open Sans"/>
                <a:sym typeface="Open Sans"/>
              </a:rPr>
              <a:t>) dan negatif (</a:t>
            </a:r>
            <a:r>
              <a:rPr lang="en-US" sz="2699" b="true">
                <a:solidFill>
                  <a:srgbClr val="22223B"/>
                </a:solidFill>
                <a:latin typeface="Open Sans Bold"/>
                <a:ea typeface="Open Sans Bold"/>
                <a:cs typeface="Open Sans Bold"/>
                <a:sym typeface="Open Sans Bold"/>
              </a:rPr>
              <a:t>29,8%</a:t>
            </a:r>
            <a:r>
              <a:rPr lang="en-US" sz="2699">
                <a:solidFill>
                  <a:srgbClr val="22223B"/>
                </a:solidFill>
                <a:latin typeface="Open Sans"/>
                <a:ea typeface="Open Sans"/>
                <a:cs typeface="Open Sans"/>
                <a:sym typeface="Open Sans"/>
              </a:rPr>
              <a:t>). Perbandingan yang hampir seimbang antara sentimen positif dan negatif menunjukkan reaksi masyarakat yang beragam, dengan dukungan dan kritik yang sama-sama signifikan. Hal ini mencerminkan bahwa perubahan nama ini memicu diskusi yang cukup intens di kalangan publik. </a:t>
            </a:r>
          </a:p>
        </p:txBody>
      </p:sp>
      <p:grpSp>
        <p:nvGrpSpPr>
          <p:cNvPr name="Group 4" id="4"/>
          <p:cNvGrpSpPr/>
          <p:nvPr/>
        </p:nvGrpSpPr>
        <p:grpSpPr>
          <a:xfrm rot="0">
            <a:off x="7051275" y="9002511"/>
            <a:ext cx="7315200" cy="889402"/>
            <a:chOff x="0" y="0"/>
            <a:chExt cx="9753600" cy="1185870"/>
          </a:xfrm>
        </p:grpSpPr>
        <p:sp>
          <p:nvSpPr>
            <p:cNvPr name="Freeform 5" id="5"/>
            <p:cNvSpPr/>
            <p:nvPr/>
          </p:nvSpPr>
          <p:spPr>
            <a:xfrm flipH="true" flipV="false" rot="0">
              <a:off x="0" y="750996"/>
              <a:ext cx="9753600" cy="434874"/>
            </a:xfrm>
            <a:custGeom>
              <a:avLst/>
              <a:gdLst/>
              <a:ahLst/>
              <a:cxnLst/>
              <a:rect r="r" b="b" t="t" l="l"/>
              <a:pathLst>
                <a:path h="434874" w="9753600">
                  <a:moveTo>
                    <a:pt x="9753600" y="0"/>
                  </a:moveTo>
                  <a:lnTo>
                    <a:pt x="0" y="0"/>
                  </a:lnTo>
                  <a:lnTo>
                    <a:pt x="0" y="434874"/>
                  </a:lnTo>
                  <a:lnTo>
                    <a:pt x="9753600" y="434874"/>
                  </a:lnTo>
                  <a:lnTo>
                    <a:pt x="97536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0" y="0"/>
              <a:ext cx="9753600" cy="434874"/>
            </a:xfrm>
            <a:custGeom>
              <a:avLst/>
              <a:gdLst/>
              <a:ahLst/>
              <a:cxnLst/>
              <a:rect r="r" b="b" t="t" l="l"/>
              <a:pathLst>
                <a:path h="434874" w="9753600">
                  <a:moveTo>
                    <a:pt x="9753600" y="0"/>
                  </a:moveTo>
                  <a:lnTo>
                    <a:pt x="0" y="0"/>
                  </a:lnTo>
                  <a:lnTo>
                    <a:pt x="0" y="434874"/>
                  </a:lnTo>
                  <a:lnTo>
                    <a:pt x="9753600" y="434874"/>
                  </a:lnTo>
                  <a:lnTo>
                    <a:pt x="97536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719635" y="3196018"/>
            <a:ext cx="5240043" cy="4832589"/>
          </a:xfrm>
          <a:custGeom>
            <a:avLst/>
            <a:gdLst/>
            <a:ahLst/>
            <a:cxnLst/>
            <a:rect r="r" b="b" t="t" l="l"/>
            <a:pathLst>
              <a:path h="4832589" w="5240043">
                <a:moveTo>
                  <a:pt x="0" y="0"/>
                </a:moveTo>
                <a:lnTo>
                  <a:pt x="5240042" y="0"/>
                </a:lnTo>
                <a:lnTo>
                  <a:pt x="5240042" y="4832589"/>
                </a:lnTo>
                <a:lnTo>
                  <a:pt x="0" y="4832589"/>
                </a:lnTo>
                <a:lnTo>
                  <a:pt x="0" y="0"/>
                </a:lnTo>
                <a:close/>
              </a:path>
            </a:pathLst>
          </a:custGeom>
          <a:blipFill>
            <a:blip r:embed="rId6"/>
            <a:stretch>
              <a:fillRect l="0" t="0" r="0" b="0"/>
            </a:stretch>
          </a:blipFill>
        </p:spPr>
      </p:sp>
      <p:sp>
        <p:nvSpPr>
          <p:cNvPr name="TextBox 8" id="8"/>
          <p:cNvSpPr txBox="true"/>
          <p:nvPr/>
        </p:nvSpPr>
        <p:spPr>
          <a:xfrm rot="0">
            <a:off x="1028700" y="9191625"/>
            <a:ext cx="2310956" cy="444500"/>
          </a:xfrm>
          <a:prstGeom prst="rect">
            <a:avLst/>
          </a:prstGeom>
        </p:spPr>
        <p:txBody>
          <a:bodyPr anchor="t" rtlCol="false" tIns="0" lIns="0" bIns="0" rIns="0">
            <a:spAutoFit/>
          </a:bodyPr>
          <a:lstStyle/>
          <a:p>
            <a:pPr algn="l">
              <a:lnSpc>
                <a:spcPts val="3624"/>
              </a:lnSpc>
            </a:pPr>
            <a:r>
              <a:rPr lang="en-US" sz="2499" b="true">
                <a:solidFill>
                  <a:srgbClr val="22223B"/>
                </a:solidFill>
                <a:latin typeface="Open Sans Bold"/>
                <a:ea typeface="Open Sans Bold"/>
                <a:cs typeface="Open Sans Bold"/>
                <a:sym typeface="Open Sans Bold"/>
              </a:rPr>
              <a:t>Halaman 04</a:t>
            </a:r>
          </a:p>
        </p:txBody>
      </p:sp>
      <p:sp>
        <p:nvSpPr>
          <p:cNvPr name="TextBox 9" id="9"/>
          <p:cNvSpPr txBox="true"/>
          <p:nvPr/>
        </p:nvSpPr>
        <p:spPr>
          <a:xfrm rot="0">
            <a:off x="4118601" y="1143000"/>
            <a:ext cx="10050799" cy="1104877"/>
          </a:xfrm>
          <a:prstGeom prst="rect">
            <a:avLst/>
          </a:prstGeom>
        </p:spPr>
        <p:txBody>
          <a:bodyPr anchor="t" rtlCol="false" tIns="0" lIns="0" bIns="0" rIns="0">
            <a:spAutoFit/>
          </a:bodyPr>
          <a:lstStyle/>
          <a:p>
            <a:pPr algn="ctr">
              <a:lnSpc>
                <a:spcPts val="8400"/>
              </a:lnSpc>
            </a:pPr>
            <a:r>
              <a:rPr lang="en-US" sz="8000">
                <a:solidFill>
                  <a:srgbClr val="22223B"/>
                </a:solidFill>
                <a:latin typeface="Abril Fatface"/>
                <a:ea typeface="Abril Fatface"/>
                <a:cs typeface="Abril Fatface"/>
                <a:sym typeface="Abril Fatface"/>
              </a:rPr>
              <a:t>INTERPRETASI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E9E4"/>
        </a:solidFill>
      </p:bgPr>
    </p:bg>
    <p:spTree>
      <p:nvGrpSpPr>
        <p:cNvPr id="1" name=""/>
        <p:cNvGrpSpPr/>
        <p:nvPr/>
      </p:nvGrpSpPr>
      <p:grpSpPr>
        <a:xfrm>
          <a:off x="0" y="0"/>
          <a:ext cx="0" cy="0"/>
          <a:chOff x="0" y="0"/>
          <a:chExt cx="0" cy="0"/>
        </a:xfrm>
      </p:grpSpPr>
      <p:sp>
        <p:nvSpPr>
          <p:cNvPr name="Freeform 2" id="2"/>
          <p:cNvSpPr/>
          <p:nvPr/>
        </p:nvSpPr>
        <p:spPr>
          <a:xfrm flipH="false" flipV="false" rot="-578082">
            <a:off x="14903729" y="8379223"/>
            <a:ext cx="3938636" cy="3815554"/>
          </a:xfrm>
          <a:custGeom>
            <a:avLst/>
            <a:gdLst/>
            <a:ahLst/>
            <a:cxnLst/>
            <a:rect r="r" b="b" t="t" l="l"/>
            <a:pathLst>
              <a:path h="3815554" w="3938636">
                <a:moveTo>
                  <a:pt x="0" y="0"/>
                </a:moveTo>
                <a:lnTo>
                  <a:pt x="3938637" y="0"/>
                </a:lnTo>
                <a:lnTo>
                  <a:pt x="3938637" y="3815554"/>
                </a:lnTo>
                <a:lnTo>
                  <a:pt x="0" y="38155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051275" y="9002511"/>
            <a:ext cx="7315200" cy="889402"/>
            <a:chOff x="0" y="0"/>
            <a:chExt cx="9753600" cy="1185870"/>
          </a:xfrm>
        </p:grpSpPr>
        <p:sp>
          <p:nvSpPr>
            <p:cNvPr name="Freeform 4" id="4"/>
            <p:cNvSpPr/>
            <p:nvPr/>
          </p:nvSpPr>
          <p:spPr>
            <a:xfrm flipH="true" flipV="false" rot="0">
              <a:off x="0" y="750996"/>
              <a:ext cx="9753600" cy="434874"/>
            </a:xfrm>
            <a:custGeom>
              <a:avLst/>
              <a:gdLst/>
              <a:ahLst/>
              <a:cxnLst/>
              <a:rect r="r" b="b" t="t" l="l"/>
              <a:pathLst>
                <a:path h="434874" w="9753600">
                  <a:moveTo>
                    <a:pt x="9753600" y="0"/>
                  </a:moveTo>
                  <a:lnTo>
                    <a:pt x="0" y="0"/>
                  </a:lnTo>
                  <a:lnTo>
                    <a:pt x="0" y="434874"/>
                  </a:lnTo>
                  <a:lnTo>
                    <a:pt x="9753600" y="434874"/>
                  </a:lnTo>
                  <a:lnTo>
                    <a:pt x="97536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0" y="0"/>
              <a:ext cx="9753600" cy="434874"/>
            </a:xfrm>
            <a:custGeom>
              <a:avLst/>
              <a:gdLst/>
              <a:ahLst/>
              <a:cxnLst/>
              <a:rect r="r" b="b" t="t" l="l"/>
              <a:pathLst>
                <a:path h="434874" w="9753600">
                  <a:moveTo>
                    <a:pt x="9753600" y="0"/>
                  </a:moveTo>
                  <a:lnTo>
                    <a:pt x="0" y="0"/>
                  </a:lnTo>
                  <a:lnTo>
                    <a:pt x="0" y="434874"/>
                  </a:lnTo>
                  <a:lnTo>
                    <a:pt x="9753600" y="434874"/>
                  </a:lnTo>
                  <a:lnTo>
                    <a:pt x="97536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6" id="6"/>
          <p:cNvSpPr/>
          <p:nvPr/>
        </p:nvSpPr>
        <p:spPr>
          <a:xfrm flipH="false" flipV="false" rot="0">
            <a:off x="5778967" y="2276419"/>
            <a:ext cx="6730065" cy="4205820"/>
          </a:xfrm>
          <a:custGeom>
            <a:avLst/>
            <a:gdLst/>
            <a:ahLst/>
            <a:cxnLst/>
            <a:rect r="r" b="b" t="t" l="l"/>
            <a:pathLst>
              <a:path h="4205820" w="6730065">
                <a:moveTo>
                  <a:pt x="0" y="0"/>
                </a:moveTo>
                <a:lnTo>
                  <a:pt x="6730066" y="0"/>
                </a:lnTo>
                <a:lnTo>
                  <a:pt x="6730066" y="4205820"/>
                </a:lnTo>
                <a:lnTo>
                  <a:pt x="0" y="4205820"/>
                </a:lnTo>
                <a:lnTo>
                  <a:pt x="0" y="0"/>
                </a:lnTo>
                <a:close/>
              </a:path>
            </a:pathLst>
          </a:custGeom>
          <a:blipFill>
            <a:blip r:embed="rId6"/>
            <a:stretch>
              <a:fillRect l="0" t="-862" r="0" b="0"/>
            </a:stretch>
          </a:blipFill>
        </p:spPr>
      </p:sp>
      <p:sp>
        <p:nvSpPr>
          <p:cNvPr name="TextBox 7" id="7"/>
          <p:cNvSpPr txBox="true"/>
          <p:nvPr/>
        </p:nvSpPr>
        <p:spPr>
          <a:xfrm rot="0">
            <a:off x="782965" y="6633543"/>
            <a:ext cx="16783599" cy="1971449"/>
          </a:xfrm>
          <a:prstGeom prst="rect">
            <a:avLst/>
          </a:prstGeom>
        </p:spPr>
        <p:txBody>
          <a:bodyPr anchor="t" rtlCol="false" tIns="0" lIns="0" bIns="0" rIns="0">
            <a:spAutoFit/>
          </a:bodyPr>
          <a:lstStyle/>
          <a:p>
            <a:pPr algn="just">
              <a:lnSpc>
                <a:spcPts val="3914"/>
              </a:lnSpc>
            </a:pPr>
            <a:r>
              <a:rPr lang="en-US" sz="2699">
                <a:solidFill>
                  <a:srgbClr val="22223B"/>
                </a:solidFill>
                <a:latin typeface="Open Sans"/>
                <a:ea typeface="Open Sans"/>
                <a:cs typeface="Open Sans"/>
                <a:sym typeface="Open Sans"/>
              </a:rPr>
              <a:t>   Visualisasi ini menunjukkan bahwa komentar netral umumnya singkat dan bersifat fakta tanpa emosi mendalam. Komentar negatif lebih lugas, meski beberapa cukup panjang untuk mengungkapkan ketidakpuasan. Sebaliknya, komentar positif cenderung lebih ekspresif dan terperinci, menunjukkan dukungan atau pujian yang jelas.</a:t>
            </a:r>
          </a:p>
        </p:txBody>
      </p:sp>
      <p:sp>
        <p:nvSpPr>
          <p:cNvPr name="TextBox 8" id="8"/>
          <p:cNvSpPr txBox="true"/>
          <p:nvPr/>
        </p:nvSpPr>
        <p:spPr>
          <a:xfrm rot="0">
            <a:off x="1028700" y="9191625"/>
            <a:ext cx="2310956" cy="444500"/>
          </a:xfrm>
          <a:prstGeom prst="rect">
            <a:avLst/>
          </a:prstGeom>
        </p:spPr>
        <p:txBody>
          <a:bodyPr anchor="t" rtlCol="false" tIns="0" lIns="0" bIns="0" rIns="0">
            <a:spAutoFit/>
          </a:bodyPr>
          <a:lstStyle/>
          <a:p>
            <a:pPr algn="l">
              <a:lnSpc>
                <a:spcPts val="3624"/>
              </a:lnSpc>
            </a:pPr>
            <a:r>
              <a:rPr lang="en-US" sz="2499" b="true">
                <a:solidFill>
                  <a:srgbClr val="22223B"/>
                </a:solidFill>
                <a:latin typeface="Open Sans Bold"/>
                <a:ea typeface="Open Sans Bold"/>
                <a:cs typeface="Open Sans Bold"/>
                <a:sym typeface="Open Sans Bold"/>
              </a:rPr>
              <a:t>Halaman 05</a:t>
            </a:r>
          </a:p>
        </p:txBody>
      </p:sp>
      <p:sp>
        <p:nvSpPr>
          <p:cNvPr name="TextBox 9" id="9"/>
          <p:cNvSpPr txBox="true"/>
          <p:nvPr/>
        </p:nvSpPr>
        <p:spPr>
          <a:xfrm rot="0">
            <a:off x="4118601" y="1038225"/>
            <a:ext cx="10050799" cy="1104844"/>
          </a:xfrm>
          <a:prstGeom prst="rect">
            <a:avLst/>
          </a:prstGeom>
        </p:spPr>
        <p:txBody>
          <a:bodyPr anchor="t" rtlCol="false" tIns="0" lIns="0" bIns="0" rIns="0">
            <a:spAutoFit/>
          </a:bodyPr>
          <a:lstStyle/>
          <a:p>
            <a:pPr algn="ctr">
              <a:lnSpc>
                <a:spcPts val="8400"/>
              </a:lnSpc>
            </a:pPr>
            <a:r>
              <a:rPr lang="en-US" sz="8000">
                <a:solidFill>
                  <a:srgbClr val="22223B"/>
                </a:solidFill>
                <a:latin typeface="Abril Fatface"/>
                <a:ea typeface="Abril Fatface"/>
                <a:cs typeface="Abril Fatface"/>
                <a:sym typeface="Abril Fatface"/>
              </a:rPr>
              <a:t>INTERPRETASI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E9E4"/>
        </a:solidFill>
      </p:bgPr>
    </p:bg>
    <p:spTree>
      <p:nvGrpSpPr>
        <p:cNvPr id="1" name=""/>
        <p:cNvGrpSpPr/>
        <p:nvPr/>
      </p:nvGrpSpPr>
      <p:grpSpPr>
        <a:xfrm>
          <a:off x="0" y="0"/>
          <a:ext cx="0" cy="0"/>
          <a:chOff x="0" y="0"/>
          <a:chExt cx="0" cy="0"/>
        </a:xfrm>
      </p:grpSpPr>
      <p:sp>
        <p:nvSpPr>
          <p:cNvPr name="Freeform 2" id="2"/>
          <p:cNvSpPr/>
          <p:nvPr/>
        </p:nvSpPr>
        <p:spPr>
          <a:xfrm flipH="false" flipV="false" rot="-578082">
            <a:off x="14657994" y="7728348"/>
            <a:ext cx="3938636" cy="3815554"/>
          </a:xfrm>
          <a:custGeom>
            <a:avLst/>
            <a:gdLst/>
            <a:ahLst/>
            <a:cxnLst/>
            <a:rect r="r" b="b" t="t" l="l"/>
            <a:pathLst>
              <a:path h="3815554" w="3938636">
                <a:moveTo>
                  <a:pt x="0" y="0"/>
                </a:moveTo>
                <a:lnTo>
                  <a:pt x="3938636" y="0"/>
                </a:lnTo>
                <a:lnTo>
                  <a:pt x="3938636" y="3815554"/>
                </a:lnTo>
                <a:lnTo>
                  <a:pt x="0" y="38155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051275" y="9002511"/>
            <a:ext cx="7315200" cy="889402"/>
            <a:chOff x="0" y="0"/>
            <a:chExt cx="9753600" cy="1185870"/>
          </a:xfrm>
        </p:grpSpPr>
        <p:sp>
          <p:nvSpPr>
            <p:cNvPr name="Freeform 4" id="4"/>
            <p:cNvSpPr/>
            <p:nvPr/>
          </p:nvSpPr>
          <p:spPr>
            <a:xfrm flipH="true" flipV="false" rot="0">
              <a:off x="0" y="750996"/>
              <a:ext cx="9753600" cy="434874"/>
            </a:xfrm>
            <a:custGeom>
              <a:avLst/>
              <a:gdLst/>
              <a:ahLst/>
              <a:cxnLst/>
              <a:rect r="r" b="b" t="t" l="l"/>
              <a:pathLst>
                <a:path h="434874" w="9753600">
                  <a:moveTo>
                    <a:pt x="9753600" y="0"/>
                  </a:moveTo>
                  <a:lnTo>
                    <a:pt x="0" y="0"/>
                  </a:lnTo>
                  <a:lnTo>
                    <a:pt x="0" y="434874"/>
                  </a:lnTo>
                  <a:lnTo>
                    <a:pt x="9753600" y="434874"/>
                  </a:lnTo>
                  <a:lnTo>
                    <a:pt x="97536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0" y="0"/>
              <a:ext cx="9753600" cy="434874"/>
            </a:xfrm>
            <a:custGeom>
              <a:avLst/>
              <a:gdLst/>
              <a:ahLst/>
              <a:cxnLst/>
              <a:rect r="r" b="b" t="t" l="l"/>
              <a:pathLst>
                <a:path h="434874" w="9753600">
                  <a:moveTo>
                    <a:pt x="9753600" y="0"/>
                  </a:moveTo>
                  <a:lnTo>
                    <a:pt x="0" y="0"/>
                  </a:lnTo>
                  <a:lnTo>
                    <a:pt x="0" y="434874"/>
                  </a:lnTo>
                  <a:lnTo>
                    <a:pt x="9753600" y="434874"/>
                  </a:lnTo>
                  <a:lnTo>
                    <a:pt x="97536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6" id="6"/>
          <p:cNvSpPr/>
          <p:nvPr/>
        </p:nvSpPr>
        <p:spPr>
          <a:xfrm flipH="false" flipV="false" rot="0">
            <a:off x="10941032" y="2756070"/>
            <a:ext cx="6850886" cy="4774860"/>
          </a:xfrm>
          <a:custGeom>
            <a:avLst/>
            <a:gdLst/>
            <a:ahLst/>
            <a:cxnLst/>
            <a:rect r="r" b="b" t="t" l="l"/>
            <a:pathLst>
              <a:path h="4774860" w="6850886">
                <a:moveTo>
                  <a:pt x="0" y="0"/>
                </a:moveTo>
                <a:lnTo>
                  <a:pt x="6850886" y="0"/>
                </a:lnTo>
                <a:lnTo>
                  <a:pt x="6850886" y="4774860"/>
                </a:lnTo>
                <a:lnTo>
                  <a:pt x="0" y="4774860"/>
                </a:lnTo>
                <a:lnTo>
                  <a:pt x="0" y="0"/>
                </a:lnTo>
                <a:close/>
              </a:path>
            </a:pathLst>
          </a:custGeom>
          <a:blipFill>
            <a:blip r:embed="rId6"/>
            <a:stretch>
              <a:fillRect l="0" t="0" r="0" b="0"/>
            </a:stretch>
          </a:blipFill>
        </p:spPr>
      </p:sp>
      <p:sp>
        <p:nvSpPr>
          <p:cNvPr name="TextBox 7" id="7"/>
          <p:cNvSpPr txBox="true"/>
          <p:nvPr/>
        </p:nvSpPr>
        <p:spPr>
          <a:xfrm rot="0">
            <a:off x="531083" y="3059112"/>
            <a:ext cx="9718706" cy="4102100"/>
          </a:xfrm>
          <a:prstGeom prst="rect">
            <a:avLst/>
          </a:prstGeom>
        </p:spPr>
        <p:txBody>
          <a:bodyPr anchor="t" rtlCol="false" tIns="0" lIns="0" bIns="0" rIns="0">
            <a:spAutoFit/>
          </a:bodyPr>
          <a:lstStyle/>
          <a:p>
            <a:pPr algn="just">
              <a:lnSpc>
                <a:spcPts val="3624"/>
              </a:lnSpc>
            </a:pPr>
            <a:r>
              <a:rPr lang="en-US" sz="2499">
                <a:solidFill>
                  <a:srgbClr val="22223B"/>
                </a:solidFill>
                <a:latin typeface="Open Sans"/>
                <a:ea typeface="Open Sans"/>
                <a:cs typeface="Open Sans"/>
                <a:sym typeface="Open Sans"/>
              </a:rPr>
              <a:t>Visualisasi ini menunjukkan bahwa diskusi tentang perubahan nama Kominfo menjadi Komdigi didominasi oleh tiga kata utama. Kata "menteri" banyak dikaitkan dengan kritik terhadap kinerja dan tuntutan pergantian, mencerminkan ketidakpuasan masyarakat. Kata "moga" mencerminkan harapan untuk perbaikan, dengan nada optimis terhadap perubahan. Dan untuk kata "online" menyoroti isu-isu negatif seperti pinjaman online, perjudian, dan iklan yang mengganggu, yang menjadi perhatian utama dalam komentar publik.</a:t>
            </a:r>
          </a:p>
        </p:txBody>
      </p:sp>
      <p:sp>
        <p:nvSpPr>
          <p:cNvPr name="TextBox 8" id="8"/>
          <p:cNvSpPr txBox="true"/>
          <p:nvPr/>
        </p:nvSpPr>
        <p:spPr>
          <a:xfrm rot="0">
            <a:off x="1028700" y="9191625"/>
            <a:ext cx="2310956" cy="444500"/>
          </a:xfrm>
          <a:prstGeom prst="rect">
            <a:avLst/>
          </a:prstGeom>
        </p:spPr>
        <p:txBody>
          <a:bodyPr anchor="t" rtlCol="false" tIns="0" lIns="0" bIns="0" rIns="0">
            <a:spAutoFit/>
          </a:bodyPr>
          <a:lstStyle/>
          <a:p>
            <a:pPr algn="l">
              <a:lnSpc>
                <a:spcPts val="3624"/>
              </a:lnSpc>
            </a:pPr>
            <a:r>
              <a:rPr lang="en-US" sz="2499" b="true">
                <a:solidFill>
                  <a:srgbClr val="22223B"/>
                </a:solidFill>
                <a:latin typeface="Open Sans Bold"/>
                <a:ea typeface="Open Sans Bold"/>
                <a:cs typeface="Open Sans Bold"/>
                <a:sym typeface="Open Sans Bold"/>
              </a:rPr>
              <a:t>Halaman 06</a:t>
            </a:r>
          </a:p>
        </p:txBody>
      </p:sp>
      <p:sp>
        <p:nvSpPr>
          <p:cNvPr name="TextBox 9" id="9"/>
          <p:cNvSpPr txBox="true"/>
          <p:nvPr/>
        </p:nvSpPr>
        <p:spPr>
          <a:xfrm rot="0">
            <a:off x="4118601" y="1143000"/>
            <a:ext cx="10050799" cy="1104844"/>
          </a:xfrm>
          <a:prstGeom prst="rect">
            <a:avLst/>
          </a:prstGeom>
        </p:spPr>
        <p:txBody>
          <a:bodyPr anchor="t" rtlCol="false" tIns="0" lIns="0" bIns="0" rIns="0">
            <a:spAutoFit/>
          </a:bodyPr>
          <a:lstStyle/>
          <a:p>
            <a:pPr algn="ctr">
              <a:lnSpc>
                <a:spcPts val="8400"/>
              </a:lnSpc>
            </a:pPr>
            <a:r>
              <a:rPr lang="en-US" sz="8000">
                <a:solidFill>
                  <a:srgbClr val="22223B"/>
                </a:solidFill>
                <a:latin typeface="Abril Fatface"/>
                <a:ea typeface="Abril Fatface"/>
                <a:cs typeface="Abril Fatface"/>
                <a:sym typeface="Abril Fatface"/>
              </a:rPr>
              <a:t>INTERPRETASI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E9E4"/>
        </a:solidFill>
      </p:bgPr>
    </p:bg>
    <p:spTree>
      <p:nvGrpSpPr>
        <p:cNvPr id="1" name=""/>
        <p:cNvGrpSpPr/>
        <p:nvPr/>
      </p:nvGrpSpPr>
      <p:grpSpPr>
        <a:xfrm>
          <a:off x="0" y="0"/>
          <a:ext cx="0" cy="0"/>
          <a:chOff x="0" y="0"/>
          <a:chExt cx="0" cy="0"/>
        </a:xfrm>
      </p:grpSpPr>
      <p:sp>
        <p:nvSpPr>
          <p:cNvPr name="TextBox 2" id="2"/>
          <p:cNvSpPr txBox="true"/>
          <p:nvPr/>
        </p:nvSpPr>
        <p:spPr>
          <a:xfrm rot="0">
            <a:off x="5439269" y="1717540"/>
            <a:ext cx="7409461" cy="1104900"/>
          </a:xfrm>
          <a:prstGeom prst="rect">
            <a:avLst/>
          </a:prstGeom>
        </p:spPr>
        <p:txBody>
          <a:bodyPr anchor="t" rtlCol="false" tIns="0" lIns="0" bIns="0" rIns="0">
            <a:spAutoFit/>
          </a:bodyPr>
          <a:lstStyle/>
          <a:p>
            <a:pPr algn="ctr">
              <a:lnSpc>
                <a:spcPts val="8400"/>
              </a:lnSpc>
            </a:pPr>
            <a:r>
              <a:rPr lang="en-US" sz="8000">
                <a:solidFill>
                  <a:srgbClr val="22223B"/>
                </a:solidFill>
                <a:latin typeface="Abril Fatface"/>
                <a:ea typeface="Abril Fatface"/>
                <a:cs typeface="Abril Fatface"/>
                <a:sym typeface="Abril Fatface"/>
              </a:rPr>
              <a:t>INSIGHT</a:t>
            </a:r>
          </a:p>
        </p:txBody>
      </p:sp>
      <p:sp>
        <p:nvSpPr>
          <p:cNvPr name="Freeform 3" id="3"/>
          <p:cNvSpPr/>
          <p:nvPr/>
        </p:nvSpPr>
        <p:spPr>
          <a:xfrm flipH="false" flipV="false" rot="0">
            <a:off x="-1821031" y="3267359"/>
            <a:ext cx="4482688" cy="4342604"/>
          </a:xfrm>
          <a:custGeom>
            <a:avLst/>
            <a:gdLst/>
            <a:ahLst/>
            <a:cxnLst/>
            <a:rect r="r" b="b" t="t" l="l"/>
            <a:pathLst>
              <a:path h="4342604" w="4482688">
                <a:moveTo>
                  <a:pt x="0" y="0"/>
                </a:moveTo>
                <a:lnTo>
                  <a:pt x="4482688" y="0"/>
                </a:lnTo>
                <a:lnTo>
                  <a:pt x="4482688" y="4342604"/>
                </a:lnTo>
                <a:lnTo>
                  <a:pt x="0" y="4342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330745" y="3212964"/>
            <a:ext cx="4862123" cy="5571213"/>
            <a:chOff x="0" y="0"/>
            <a:chExt cx="6482831" cy="7428284"/>
          </a:xfrm>
        </p:grpSpPr>
        <p:grpSp>
          <p:nvGrpSpPr>
            <p:cNvPr name="Group 5" id="5"/>
            <p:cNvGrpSpPr/>
            <p:nvPr/>
          </p:nvGrpSpPr>
          <p:grpSpPr>
            <a:xfrm rot="0">
              <a:off x="152400" y="1616800"/>
              <a:ext cx="6330431" cy="5811484"/>
              <a:chOff x="0" y="0"/>
              <a:chExt cx="1250456" cy="1147947"/>
            </a:xfrm>
          </p:grpSpPr>
          <p:sp>
            <p:nvSpPr>
              <p:cNvPr name="Freeform 6" id="6"/>
              <p:cNvSpPr/>
              <p:nvPr/>
            </p:nvSpPr>
            <p:spPr>
              <a:xfrm flipH="false" flipV="false" rot="0">
                <a:off x="0" y="0"/>
                <a:ext cx="1250456" cy="1147947"/>
              </a:xfrm>
              <a:custGeom>
                <a:avLst/>
                <a:gdLst/>
                <a:ahLst/>
                <a:cxnLst/>
                <a:rect r="r" b="b" t="t" l="l"/>
                <a:pathLst>
                  <a:path h="1147947" w="1250456">
                    <a:moveTo>
                      <a:pt x="83162" y="0"/>
                    </a:moveTo>
                    <a:lnTo>
                      <a:pt x="1167294" y="0"/>
                    </a:lnTo>
                    <a:cubicBezTo>
                      <a:pt x="1213223" y="0"/>
                      <a:pt x="1250456" y="37233"/>
                      <a:pt x="1250456" y="83162"/>
                    </a:cubicBezTo>
                    <a:lnTo>
                      <a:pt x="1250456" y="1064785"/>
                    </a:lnTo>
                    <a:cubicBezTo>
                      <a:pt x="1250456" y="1110715"/>
                      <a:pt x="1213223" y="1147947"/>
                      <a:pt x="1167294" y="1147947"/>
                    </a:cubicBezTo>
                    <a:lnTo>
                      <a:pt x="83162" y="1147947"/>
                    </a:lnTo>
                    <a:cubicBezTo>
                      <a:pt x="37233" y="1147947"/>
                      <a:pt x="0" y="1110715"/>
                      <a:pt x="0" y="1064785"/>
                    </a:cubicBezTo>
                    <a:lnTo>
                      <a:pt x="0" y="83162"/>
                    </a:lnTo>
                    <a:cubicBezTo>
                      <a:pt x="0" y="37233"/>
                      <a:pt x="37233" y="0"/>
                      <a:pt x="83162" y="0"/>
                    </a:cubicBezTo>
                    <a:close/>
                  </a:path>
                </a:pathLst>
              </a:custGeom>
              <a:solidFill>
                <a:srgbClr val="4A4E69"/>
              </a:solidFill>
              <a:ln w="66675" cap="rnd">
                <a:solidFill>
                  <a:srgbClr val="4A4E69"/>
                </a:solidFill>
                <a:prstDash val="solid"/>
                <a:round/>
              </a:ln>
            </p:spPr>
          </p:sp>
          <p:sp>
            <p:nvSpPr>
              <p:cNvPr name="TextBox 7" id="7"/>
              <p:cNvSpPr txBox="true"/>
              <p:nvPr/>
            </p:nvSpPr>
            <p:spPr>
              <a:xfrm>
                <a:off x="0" y="-38100"/>
                <a:ext cx="1250456" cy="1186047"/>
              </a:xfrm>
              <a:prstGeom prst="rect">
                <a:avLst/>
              </a:prstGeom>
            </p:spPr>
            <p:txBody>
              <a:bodyPr anchor="ctr" rtlCol="false" tIns="50800" lIns="50800" bIns="50800" rIns="50800"/>
              <a:lstStyle/>
              <a:p>
                <a:pPr algn="ctr">
                  <a:lnSpc>
                    <a:spcPts val="3189"/>
                  </a:lnSpc>
                </a:pPr>
              </a:p>
            </p:txBody>
          </p:sp>
        </p:grpSp>
        <p:grpSp>
          <p:nvGrpSpPr>
            <p:cNvPr name="Group 8" id="8"/>
            <p:cNvGrpSpPr/>
            <p:nvPr/>
          </p:nvGrpSpPr>
          <p:grpSpPr>
            <a:xfrm rot="0">
              <a:off x="0" y="1477100"/>
              <a:ext cx="6330431" cy="5811484"/>
              <a:chOff x="0" y="0"/>
              <a:chExt cx="1250456" cy="1147947"/>
            </a:xfrm>
          </p:grpSpPr>
          <p:sp>
            <p:nvSpPr>
              <p:cNvPr name="Freeform 9" id="9"/>
              <p:cNvSpPr/>
              <p:nvPr/>
            </p:nvSpPr>
            <p:spPr>
              <a:xfrm flipH="false" flipV="false" rot="0">
                <a:off x="0" y="0"/>
                <a:ext cx="1250456" cy="1147947"/>
              </a:xfrm>
              <a:custGeom>
                <a:avLst/>
                <a:gdLst/>
                <a:ahLst/>
                <a:cxnLst/>
                <a:rect r="r" b="b" t="t" l="l"/>
                <a:pathLst>
                  <a:path h="1147947" w="1250456">
                    <a:moveTo>
                      <a:pt x="83162" y="0"/>
                    </a:moveTo>
                    <a:lnTo>
                      <a:pt x="1167294" y="0"/>
                    </a:lnTo>
                    <a:cubicBezTo>
                      <a:pt x="1213223" y="0"/>
                      <a:pt x="1250456" y="37233"/>
                      <a:pt x="1250456" y="83162"/>
                    </a:cubicBezTo>
                    <a:lnTo>
                      <a:pt x="1250456" y="1064785"/>
                    </a:lnTo>
                    <a:cubicBezTo>
                      <a:pt x="1250456" y="1110715"/>
                      <a:pt x="1213223" y="1147947"/>
                      <a:pt x="1167294" y="1147947"/>
                    </a:cubicBezTo>
                    <a:lnTo>
                      <a:pt x="83162" y="1147947"/>
                    </a:lnTo>
                    <a:cubicBezTo>
                      <a:pt x="37233" y="1147947"/>
                      <a:pt x="0" y="1110715"/>
                      <a:pt x="0" y="1064785"/>
                    </a:cubicBezTo>
                    <a:lnTo>
                      <a:pt x="0" y="83162"/>
                    </a:lnTo>
                    <a:cubicBezTo>
                      <a:pt x="0" y="37233"/>
                      <a:pt x="37233" y="0"/>
                      <a:pt x="83162" y="0"/>
                    </a:cubicBezTo>
                    <a:close/>
                  </a:path>
                </a:pathLst>
              </a:custGeom>
              <a:solidFill>
                <a:srgbClr val="F2E9E4"/>
              </a:solidFill>
              <a:ln w="66675" cap="rnd">
                <a:solidFill>
                  <a:srgbClr val="4A4E69"/>
                </a:solidFill>
                <a:prstDash val="solid"/>
                <a:round/>
              </a:ln>
            </p:spPr>
          </p:sp>
          <p:sp>
            <p:nvSpPr>
              <p:cNvPr name="TextBox 10" id="10"/>
              <p:cNvSpPr txBox="true"/>
              <p:nvPr/>
            </p:nvSpPr>
            <p:spPr>
              <a:xfrm>
                <a:off x="0" y="-38100"/>
                <a:ext cx="1250456" cy="1186047"/>
              </a:xfrm>
              <a:prstGeom prst="rect">
                <a:avLst/>
              </a:prstGeom>
            </p:spPr>
            <p:txBody>
              <a:bodyPr anchor="ctr" rtlCol="false" tIns="50800" lIns="50800" bIns="50800" rIns="50800"/>
              <a:lstStyle/>
              <a:p>
                <a:pPr algn="ctr">
                  <a:lnSpc>
                    <a:spcPts val="3189"/>
                  </a:lnSpc>
                </a:pPr>
              </a:p>
            </p:txBody>
          </p:sp>
        </p:grpSp>
        <p:grpSp>
          <p:nvGrpSpPr>
            <p:cNvPr name="Group 11" id="11"/>
            <p:cNvGrpSpPr/>
            <p:nvPr/>
          </p:nvGrpSpPr>
          <p:grpSpPr>
            <a:xfrm rot="0">
              <a:off x="2084068" y="88900"/>
              <a:ext cx="2302435" cy="230243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4E69"/>
              </a:solidFill>
              <a:ln w="66675" cap="sq">
                <a:solidFill>
                  <a:srgbClr val="4A4E69"/>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189"/>
                  </a:lnSpc>
                </a:pPr>
              </a:p>
            </p:txBody>
          </p:sp>
        </p:grpSp>
        <p:grpSp>
          <p:nvGrpSpPr>
            <p:cNvPr name="Group 14" id="14"/>
            <p:cNvGrpSpPr/>
            <p:nvPr/>
          </p:nvGrpSpPr>
          <p:grpSpPr>
            <a:xfrm rot="0">
              <a:off x="2013998" y="0"/>
              <a:ext cx="2302435" cy="230243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E9E4"/>
              </a:solidFill>
              <a:ln w="66675" cap="sq">
                <a:solidFill>
                  <a:srgbClr val="4A4E69"/>
                </a:solid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3189"/>
                  </a:lnSpc>
                </a:pPr>
              </a:p>
            </p:txBody>
          </p:sp>
        </p:grpSp>
        <p:sp>
          <p:nvSpPr>
            <p:cNvPr name="TextBox 17" id="17"/>
            <p:cNvSpPr txBox="true"/>
            <p:nvPr/>
          </p:nvSpPr>
          <p:spPr>
            <a:xfrm rot="0">
              <a:off x="396721" y="2512997"/>
              <a:ext cx="5553936" cy="3688292"/>
            </a:xfrm>
            <a:prstGeom prst="rect">
              <a:avLst/>
            </a:prstGeom>
          </p:spPr>
          <p:txBody>
            <a:bodyPr anchor="t" rtlCol="false" tIns="0" lIns="0" bIns="0" rIns="0">
              <a:spAutoFit/>
            </a:bodyPr>
            <a:lstStyle/>
            <a:p>
              <a:pPr algn="just">
                <a:lnSpc>
                  <a:spcPts val="3189"/>
                </a:lnSpc>
              </a:pPr>
              <a:r>
                <a:rPr lang="en-US" sz="2199" b="true">
                  <a:solidFill>
                    <a:srgbClr val="22223B"/>
                  </a:solidFill>
                  <a:latin typeface="Open Sans Bold"/>
                  <a:ea typeface="Open Sans Bold"/>
                  <a:cs typeface="Open Sans Bold"/>
                  <a:sym typeface="Open Sans Bold"/>
                </a:rPr>
                <a:t>Hubungan Kata Kunci Utama</a:t>
              </a:r>
            </a:p>
            <a:p>
              <a:pPr algn="just">
                <a:lnSpc>
                  <a:spcPts val="3189"/>
                </a:lnSpc>
              </a:pPr>
              <a:r>
                <a:rPr lang="en-US" sz="2199">
                  <a:solidFill>
                    <a:srgbClr val="22223B"/>
                  </a:solidFill>
                  <a:latin typeface="Open Sans"/>
                  <a:ea typeface="Open Sans"/>
                  <a:cs typeface="Open Sans"/>
                  <a:sym typeface="Open Sans"/>
                </a:rPr>
                <a:t>Kombinasi kata ‘moga’, ‘menteri’, dan ‘online’ bisa menjadi sinyal bahwa ada perhatian publik yang besar terhadap transformasi digital yang dipimpin oleh pemerintah.</a:t>
              </a:r>
            </a:p>
          </p:txBody>
        </p:sp>
        <p:sp>
          <p:nvSpPr>
            <p:cNvPr name="TextBox 18" id="18"/>
            <p:cNvSpPr txBox="true"/>
            <p:nvPr/>
          </p:nvSpPr>
          <p:spPr>
            <a:xfrm rot="0">
              <a:off x="2071368" y="261447"/>
              <a:ext cx="2245065" cy="1589618"/>
            </a:xfrm>
            <a:prstGeom prst="rect">
              <a:avLst/>
            </a:prstGeom>
          </p:spPr>
          <p:txBody>
            <a:bodyPr anchor="t" rtlCol="false" tIns="0" lIns="0" bIns="0" rIns="0">
              <a:spAutoFit/>
            </a:bodyPr>
            <a:lstStyle/>
            <a:p>
              <a:pPr algn="ctr">
                <a:lnSpc>
                  <a:spcPts val="10149"/>
                </a:lnSpc>
              </a:pPr>
              <a:r>
                <a:rPr lang="en-US" b="true" sz="6999" i="true">
                  <a:solidFill>
                    <a:srgbClr val="22223B"/>
                  </a:solidFill>
                  <a:latin typeface="Open Sans Bold Italics"/>
                  <a:ea typeface="Open Sans Bold Italics"/>
                  <a:cs typeface="Open Sans Bold Italics"/>
                  <a:sym typeface="Open Sans Bold Italics"/>
                </a:rPr>
                <a:t>01</a:t>
              </a:r>
            </a:p>
          </p:txBody>
        </p:sp>
      </p:grpSp>
      <p:grpSp>
        <p:nvGrpSpPr>
          <p:cNvPr name="Group 19" id="19"/>
          <p:cNvGrpSpPr/>
          <p:nvPr/>
        </p:nvGrpSpPr>
        <p:grpSpPr>
          <a:xfrm rot="0">
            <a:off x="6759699" y="3267359"/>
            <a:ext cx="4862123" cy="5571213"/>
            <a:chOff x="0" y="0"/>
            <a:chExt cx="6482831" cy="7428284"/>
          </a:xfrm>
        </p:grpSpPr>
        <p:grpSp>
          <p:nvGrpSpPr>
            <p:cNvPr name="Group 20" id="20"/>
            <p:cNvGrpSpPr/>
            <p:nvPr/>
          </p:nvGrpSpPr>
          <p:grpSpPr>
            <a:xfrm rot="0">
              <a:off x="152400" y="1616800"/>
              <a:ext cx="6330431" cy="5811484"/>
              <a:chOff x="0" y="0"/>
              <a:chExt cx="1250456" cy="1147947"/>
            </a:xfrm>
          </p:grpSpPr>
          <p:sp>
            <p:nvSpPr>
              <p:cNvPr name="Freeform 21" id="21"/>
              <p:cNvSpPr/>
              <p:nvPr/>
            </p:nvSpPr>
            <p:spPr>
              <a:xfrm flipH="false" flipV="false" rot="0">
                <a:off x="0" y="0"/>
                <a:ext cx="1250456" cy="1147947"/>
              </a:xfrm>
              <a:custGeom>
                <a:avLst/>
                <a:gdLst/>
                <a:ahLst/>
                <a:cxnLst/>
                <a:rect r="r" b="b" t="t" l="l"/>
                <a:pathLst>
                  <a:path h="1147947" w="1250456">
                    <a:moveTo>
                      <a:pt x="83162" y="0"/>
                    </a:moveTo>
                    <a:lnTo>
                      <a:pt x="1167294" y="0"/>
                    </a:lnTo>
                    <a:cubicBezTo>
                      <a:pt x="1213223" y="0"/>
                      <a:pt x="1250456" y="37233"/>
                      <a:pt x="1250456" y="83162"/>
                    </a:cubicBezTo>
                    <a:lnTo>
                      <a:pt x="1250456" y="1064785"/>
                    </a:lnTo>
                    <a:cubicBezTo>
                      <a:pt x="1250456" y="1110715"/>
                      <a:pt x="1213223" y="1147947"/>
                      <a:pt x="1167294" y="1147947"/>
                    </a:cubicBezTo>
                    <a:lnTo>
                      <a:pt x="83162" y="1147947"/>
                    </a:lnTo>
                    <a:cubicBezTo>
                      <a:pt x="37233" y="1147947"/>
                      <a:pt x="0" y="1110715"/>
                      <a:pt x="0" y="1064785"/>
                    </a:cubicBezTo>
                    <a:lnTo>
                      <a:pt x="0" y="83162"/>
                    </a:lnTo>
                    <a:cubicBezTo>
                      <a:pt x="0" y="37233"/>
                      <a:pt x="37233" y="0"/>
                      <a:pt x="83162" y="0"/>
                    </a:cubicBezTo>
                    <a:close/>
                  </a:path>
                </a:pathLst>
              </a:custGeom>
              <a:solidFill>
                <a:srgbClr val="4A4E69"/>
              </a:solidFill>
              <a:ln w="66675" cap="rnd">
                <a:solidFill>
                  <a:srgbClr val="4A4E69"/>
                </a:solidFill>
                <a:prstDash val="solid"/>
                <a:round/>
              </a:ln>
            </p:spPr>
          </p:sp>
          <p:sp>
            <p:nvSpPr>
              <p:cNvPr name="TextBox 22" id="22"/>
              <p:cNvSpPr txBox="true"/>
              <p:nvPr/>
            </p:nvSpPr>
            <p:spPr>
              <a:xfrm>
                <a:off x="0" y="-38100"/>
                <a:ext cx="1250456" cy="1186047"/>
              </a:xfrm>
              <a:prstGeom prst="rect">
                <a:avLst/>
              </a:prstGeom>
            </p:spPr>
            <p:txBody>
              <a:bodyPr anchor="ctr" rtlCol="false" tIns="50800" lIns="50800" bIns="50800" rIns="50800"/>
              <a:lstStyle/>
              <a:p>
                <a:pPr algn="ctr">
                  <a:lnSpc>
                    <a:spcPts val="3189"/>
                  </a:lnSpc>
                </a:pPr>
              </a:p>
            </p:txBody>
          </p:sp>
        </p:grpSp>
        <p:grpSp>
          <p:nvGrpSpPr>
            <p:cNvPr name="Group 23" id="23"/>
            <p:cNvGrpSpPr/>
            <p:nvPr/>
          </p:nvGrpSpPr>
          <p:grpSpPr>
            <a:xfrm rot="0">
              <a:off x="0" y="1477100"/>
              <a:ext cx="6330431" cy="5811484"/>
              <a:chOff x="0" y="0"/>
              <a:chExt cx="1250456" cy="1147947"/>
            </a:xfrm>
          </p:grpSpPr>
          <p:sp>
            <p:nvSpPr>
              <p:cNvPr name="Freeform 24" id="24"/>
              <p:cNvSpPr/>
              <p:nvPr/>
            </p:nvSpPr>
            <p:spPr>
              <a:xfrm flipH="false" flipV="false" rot="0">
                <a:off x="0" y="0"/>
                <a:ext cx="1250456" cy="1147947"/>
              </a:xfrm>
              <a:custGeom>
                <a:avLst/>
                <a:gdLst/>
                <a:ahLst/>
                <a:cxnLst/>
                <a:rect r="r" b="b" t="t" l="l"/>
                <a:pathLst>
                  <a:path h="1147947" w="1250456">
                    <a:moveTo>
                      <a:pt x="83162" y="0"/>
                    </a:moveTo>
                    <a:lnTo>
                      <a:pt x="1167294" y="0"/>
                    </a:lnTo>
                    <a:cubicBezTo>
                      <a:pt x="1213223" y="0"/>
                      <a:pt x="1250456" y="37233"/>
                      <a:pt x="1250456" y="83162"/>
                    </a:cubicBezTo>
                    <a:lnTo>
                      <a:pt x="1250456" y="1064785"/>
                    </a:lnTo>
                    <a:cubicBezTo>
                      <a:pt x="1250456" y="1110715"/>
                      <a:pt x="1213223" y="1147947"/>
                      <a:pt x="1167294" y="1147947"/>
                    </a:cubicBezTo>
                    <a:lnTo>
                      <a:pt x="83162" y="1147947"/>
                    </a:lnTo>
                    <a:cubicBezTo>
                      <a:pt x="37233" y="1147947"/>
                      <a:pt x="0" y="1110715"/>
                      <a:pt x="0" y="1064785"/>
                    </a:cubicBezTo>
                    <a:lnTo>
                      <a:pt x="0" y="83162"/>
                    </a:lnTo>
                    <a:cubicBezTo>
                      <a:pt x="0" y="37233"/>
                      <a:pt x="37233" y="0"/>
                      <a:pt x="83162" y="0"/>
                    </a:cubicBezTo>
                    <a:close/>
                  </a:path>
                </a:pathLst>
              </a:custGeom>
              <a:solidFill>
                <a:srgbClr val="F2E9E4"/>
              </a:solidFill>
              <a:ln w="66675" cap="rnd">
                <a:solidFill>
                  <a:srgbClr val="4A4E69"/>
                </a:solidFill>
                <a:prstDash val="solid"/>
                <a:round/>
              </a:ln>
            </p:spPr>
          </p:sp>
          <p:sp>
            <p:nvSpPr>
              <p:cNvPr name="TextBox 25" id="25"/>
              <p:cNvSpPr txBox="true"/>
              <p:nvPr/>
            </p:nvSpPr>
            <p:spPr>
              <a:xfrm>
                <a:off x="0" y="-38100"/>
                <a:ext cx="1250456" cy="1186047"/>
              </a:xfrm>
              <a:prstGeom prst="rect">
                <a:avLst/>
              </a:prstGeom>
            </p:spPr>
            <p:txBody>
              <a:bodyPr anchor="ctr" rtlCol="false" tIns="50800" lIns="50800" bIns="50800" rIns="50800"/>
              <a:lstStyle/>
              <a:p>
                <a:pPr algn="ctr">
                  <a:lnSpc>
                    <a:spcPts val="3189"/>
                  </a:lnSpc>
                </a:pPr>
              </a:p>
            </p:txBody>
          </p:sp>
        </p:grpSp>
        <p:grpSp>
          <p:nvGrpSpPr>
            <p:cNvPr name="Group 26" id="26"/>
            <p:cNvGrpSpPr/>
            <p:nvPr/>
          </p:nvGrpSpPr>
          <p:grpSpPr>
            <a:xfrm rot="0">
              <a:off x="2084068" y="88900"/>
              <a:ext cx="2302435" cy="2302435"/>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4E69"/>
              </a:solidFill>
              <a:ln w="66675" cap="sq">
                <a:solidFill>
                  <a:srgbClr val="4A4E69"/>
                </a:solidFill>
                <a:prstDash val="solid"/>
                <a:miter/>
              </a:ln>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3189"/>
                  </a:lnSpc>
                </a:pPr>
              </a:p>
            </p:txBody>
          </p:sp>
        </p:grpSp>
        <p:grpSp>
          <p:nvGrpSpPr>
            <p:cNvPr name="Group 29" id="29"/>
            <p:cNvGrpSpPr/>
            <p:nvPr/>
          </p:nvGrpSpPr>
          <p:grpSpPr>
            <a:xfrm rot="0">
              <a:off x="2013998" y="0"/>
              <a:ext cx="2302435" cy="2302435"/>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E9E4"/>
              </a:solidFill>
              <a:ln w="66675" cap="sq">
                <a:solidFill>
                  <a:srgbClr val="4A4E69"/>
                </a:solidFill>
                <a:prstDash val="solid"/>
                <a:miter/>
              </a:ln>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3189"/>
                  </a:lnSpc>
                </a:pPr>
              </a:p>
            </p:txBody>
          </p:sp>
        </p:grpSp>
        <p:sp>
          <p:nvSpPr>
            <p:cNvPr name="TextBox 32" id="32"/>
            <p:cNvSpPr txBox="true"/>
            <p:nvPr/>
          </p:nvSpPr>
          <p:spPr>
            <a:xfrm rot="0">
              <a:off x="396721" y="2512997"/>
              <a:ext cx="5553936" cy="4221692"/>
            </a:xfrm>
            <a:prstGeom prst="rect">
              <a:avLst/>
            </a:prstGeom>
          </p:spPr>
          <p:txBody>
            <a:bodyPr anchor="t" rtlCol="false" tIns="0" lIns="0" bIns="0" rIns="0">
              <a:spAutoFit/>
            </a:bodyPr>
            <a:lstStyle/>
            <a:p>
              <a:pPr algn="just">
                <a:lnSpc>
                  <a:spcPts val="3189"/>
                </a:lnSpc>
              </a:pPr>
              <a:r>
                <a:rPr lang="en-US" sz="2199" b="true">
                  <a:solidFill>
                    <a:srgbClr val="22223B"/>
                  </a:solidFill>
                  <a:latin typeface="Open Sans Bold"/>
                  <a:ea typeface="Open Sans Bold"/>
                  <a:cs typeface="Open Sans Bold"/>
                  <a:sym typeface="Open Sans Bold"/>
                </a:rPr>
                <a:t>Topik Terkait dan Persepsi</a:t>
              </a:r>
            </a:p>
            <a:p>
              <a:pPr algn="just">
                <a:lnSpc>
                  <a:spcPts val="3189"/>
                </a:lnSpc>
              </a:pPr>
              <a:r>
                <a:rPr lang="en-US" sz="2199">
                  <a:solidFill>
                    <a:srgbClr val="22223B"/>
                  </a:solidFill>
                  <a:latin typeface="Open Sans"/>
                  <a:ea typeface="Open Sans"/>
                  <a:cs typeface="Open Sans"/>
                  <a:sym typeface="Open Sans"/>
                </a:rPr>
                <a:t>Pemerintah dan Kominfo perlu memberikan kejelasan tentang visi dan langkah-langkah strategis mereka, dan  Pemerintah juga perlu memperkuat regulasi terhadap aktivitas online ilegal.</a:t>
              </a:r>
            </a:p>
          </p:txBody>
        </p:sp>
        <p:sp>
          <p:nvSpPr>
            <p:cNvPr name="TextBox 33" id="33"/>
            <p:cNvSpPr txBox="true"/>
            <p:nvPr/>
          </p:nvSpPr>
          <p:spPr>
            <a:xfrm rot="0">
              <a:off x="2071368" y="261447"/>
              <a:ext cx="2245065" cy="1589618"/>
            </a:xfrm>
            <a:prstGeom prst="rect">
              <a:avLst/>
            </a:prstGeom>
          </p:spPr>
          <p:txBody>
            <a:bodyPr anchor="t" rtlCol="false" tIns="0" lIns="0" bIns="0" rIns="0">
              <a:spAutoFit/>
            </a:bodyPr>
            <a:lstStyle/>
            <a:p>
              <a:pPr algn="ctr">
                <a:lnSpc>
                  <a:spcPts val="10149"/>
                </a:lnSpc>
              </a:pPr>
              <a:r>
                <a:rPr lang="en-US" b="true" sz="6999" i="true">
                  <a:solidFill>
                    <a:srgbClr val="22223B"/>
                  </a:solidFill>
                  <a:latin typeface="Open Sans Bold Italics"/>
                  <a:ea typeface="Open Sans Bold Italics"/>
                  <a:cs typeface="Open Sans Bold Italics"/>
                  <a:sym typeface="Open Sans Bold Italics"/>
                </a:rPr>
                <a:t>02</a:t>
              </a:r>
            </a:p>
          </p:txBody>
        </p:sp>
      </p:grpSp>
      <p:sp>
        <p:nvSpPr>
          <p:cNvPr name="Freeform 34" id="34"/>
          <p:cNvSpPr/>
          <p:nvPr/>
        </p:nvSpPr>
        <p:spPr>
          <a:xfrm flipH="false" flipV="false" rot="0">
            <a:off x="13279672" y="1833749"/>
            <a:ext cx="4744402" cy="4912895"/>
          </a:xfrm>
          <a:custGeom>
            <a:avLst/>
            <a:gdLst/>
            <a:ahLst/>
            <a:cxnLst/>
            <a:rect r="r" b="b" t="t" l="l"/>
            <a:pathLst>
              <a:path h="4912895" w="4744402">
                <a:moveTo>
                  <a:pt x="0" y="0"/>
                </a:moveTo>
                <a:lnTo>
                  <a:pt x="4744403" y="0"/>
                </a:lnTo>
                <a:lnTo>
                  <a:pt x="4744403" y="4912896"/>
                </a:lnTo>
                <a:lnTo>
                  <a:pt x="0" y="4912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5" id="35"/>
          <p:cNvGrpSpPr/>
          <p:nvPr/>
        </p:nvGrpSpPr>
        <p:grpSpPr>
          <a:xfrm rot="0">
            <a:off x="12188652" y="3321753"/>
            <a:ext cx="5290008" cy="5571213"/>
            <a:chOff x="0" y="0"/>
            <a:chExt cx="7053345" cy="7428284"/>
          </a:xfrm>
        </p:grpSpPr>
        <p:grpSp>
          <p:nvGrpSpPr>
            <p:cNvPr name="Group 36" id="36"/>
            <p:cNvGrpSpPr/>
            <p:nvPr/>
          </p:nvGrpSpPr>
          <p:grpSpPr>
            <a:xfrm rot="0">
              <a:off x="165812" y="1616800"/>
              <a:ext cx="6887533" cy="5811484"/>
              <a:chOff x="0" y="0"/>
              <a:chExt cx="1360500" cy="1147947"/>
            </a:xfrm>
          </p:grpSpPr>
          <p:sp>
            <p:nvSpPr>
              <p:cNvPr name="Freeform 37" id="37"/>
              <p:cNvSpPr/>
              <p:nvPr/>
            </p:nvSpPr>
            <p:spPr>
              <a:xfrm flipH="false" flipV="false" rot="0">
                <a:off x="0" y="0"/>
                <a:ext cx="1360500" cy="1147947"/>
              </a:xfrm>
              <a:custGeom>
                <a:avLst/>
                <a:gdLst/>
                <a:ahLst/>
                <a:cxnLst/>
                <a:rect r="r" b="b" t="t" l="l"/>
                <a:pathLst>
                  <a:path h="1147947" w="1360500">
                    <a:moveTo>
                      <a:pt x="76435" y="0"/>
                    </a:moveTo>
                    <a:lnTo>
                      <a:pt x="1284065" y="0"/>
                    </a:lnTo>
                    <a:cubicBezTo>
                      <a:pt x="1326279" y="0"/>
                      <a:pt x="1360500" y="34221"/>
                      <a:pt x="1360500" y="76435"/>
                    </a:cubicBezTo>
                    <a:lnTo>
                      <a:pt x="1360500" y="1071512"/>
                    </a:lnTo>
                    <a:cubicBezTo>
                      <a:pt x="1360500" y="1113726"/>
                      <a:pt x="1326279" y="1147947"/>
                      <a:pt x="1284065" y="1147947"/>
                    </a:cubicBezTo>
                    <a:lnTo>
                      <a:pt x="76435" y="1147947"/>
                    </a:lnTo>
                    <a:cubicBezTo>
                      <a:pt x="34221" y="1147947"/>
                      <a:pt x="0" y="1113726"/>
                      <a:pt x="0" y="1071512"/>
                    </a:cubicBezTo>
                    <a:lnTo>
                      <a:pt x="0" y="76435"/>
                    </a:lnTo>
                    <a:cubicBezTo>
                      <a:pt x="0" y="34221"/>
                      <a:pt x="34221" y="0"/>
                      <a:pt x="76435" y="0"/>
                    </a:cubicBezTo>
                    <a:close/>
                  </a:path>
                </a:pathLst>
              </a:custGeom>
              <a:solidFill>
                <a:srgbClr val="4A4E69"/>
              </a:solidFill>
              <a:ln w="66675" cap="rnd">
                <a:solidFill>
                  <a:srgbClr val="4A4E69"/>
                </a:solidFill>
                <a:prstDash val="solid"/>
                <a:round/>
              </a:ln>
            </p:spPr>
          </p:sp>
          <p:sp>
            <p:nvSpPr>
              <p:cNvPr name="TextBox 38" id="38"/>
              <p:cNvSpPr txBox="true"/>
              <p:nvPr/>
            </p:nvSpPr>
            <p:spPr>
              <a:xfrm>
                <a:off x="0" y="-38100"/>
                <a:ext cx="1360500" cy="1186047"/>
              </a:xfrm>
              <a:prstGeom prst="rect">
                <a:avLst/>
              </a:prstGeom>
            </p:spPr>
            <p:txBody>
              <a:bodyPr anchor="ctr" rtlCol="false" tIns="50800" lIns="50800" bIns="50800" rIns="50800"/>
              <a:lstStyle/>
              <a:p>
                <a:pPr algn="ctr">
                  <a:lnSpc>
                    <a:spcPts val="3189"/>
                  </a:lnSpc>
                </a:pPr>
              </a:p>
            </p:txBody>
          </p:sp>
        </p:grpSp>
        <p:grpSp>
          <p:nvGrpSpPr>
            <p:cNvPr name="Group 39" id="39"/>
            <p:cNvGrpSpPr/>
            <p:nvPr/>
          </p:nvGrpSpPr>
          <p:grpSpPr>
            <a:xfrm rot="0">
              <a:off x="0" y="1477100"/>
              <a:ext cx="6887533" cy="5811484"/>
              <a:chOff x="0" y="0"/>
              <a:chExt cx="1360500" cy="1147947"/>
            </a:xfrm>
          </p:grpSpPr>
          <p:sp>
            <p:nvSpPr>
              <p:cNvPr name="Freeform 40" id="40"/>
              <p:cNvSpPr/>
              <p:nvPr/>
            </p:nvSpPr>
            <p:spPr>
              <a:xfrm flipH="false" flipV="false" rot="0">
                <a:off x="0" y="0"/>
                <a:ext cx="1360500" cy="1147947"/>
              </a:xfrm>
              <a:custGeom>
                <a:avLst/>
                <a:gdLst/>
                <a:ahLst/>
                <a:cxnLst/>
                <a:rect r="r" b="b" t="t" l="l"/>
                <a:pathLst>
                  <a:path h="1147947" w="1360500">
                    <a:moveTo>
                      <a:pt x="76435" y="0"/>
                    </a:moveTo>
                    <a:lnTo>
                      <a:pt x="1284065" y="0"/>
                    </a:lnTo>
                    <a:cubicBezTo>
                      <a:pt x="1326279" y="0"/>
                      <a:pt x="1360500" y="34221"/>
                      <a:pt x="1360500" y="76435"/>
                    </a:cubicBezTo>
                    <a:lnTo>
                      <a:pt x="1360500" y="1071512"/>
                    </a:lnTo>
                    <a:cubicBezTo>
                      <a:pt x="1360500" y="1113726"/>
                      <a:pt x="1326279" y="1147947"/>
                      <a:pt x="1284065" y="1147947"/>
                    </a:cubicBezTo>
                    <a:lnTo>
                      <a:pt x="76435" y="1147947"/>
                    </a:lnTo>
                    <a:cubicBezTo>
                      <a:pt x="34221" y="1147947"/>
                      <a:pt x="0" y="1113726"/>
                      <a:pt x="0" y="1071512"/>
                    </a:cubicBezTo>
                    <a:lnTo>
                      <a:pt x="0" y="76435"/>
                    </a:lnTo>
                    <a:cubicBezTo>
                      <a:pt x="0" y="34221"/>
                      <a:pt x="34221" y="0"/>
                      <a:pt x="76435" y="0"/>
                    </a:cubicBezTo>
                    <a:close/>
                  </a:path>
                </a:pathLst>
              </a:custGeom>
              <a:solidFill>
                <a:srgbClr val="F2E9E4"/>
              </a:solidFill>
              <a:ln w="66675" cap="rnd">
                <a:solidFill>
                  <a:srgbClr val="4A4E69"/>
                </a:solidFill>
                <a:prstDash val="solid"/>
                <a:round/>
              </a:ln>
            </p:spPr>
          </p:sp>
          <p:sp>
            <p:nvSpPr>
              <p:cNvPr name="TextBox 41" id="41"/>
              <p:cNvSpPr txBox="true"/>
              <p:nvPr/>
            </p:nvSpPr>
            <p:spPr>
              <a:xfrm>
                <a:off x="0" y="-38100"/>
                <a:ext cx="1360500" cy="1186047"/>
              </a:xfrm>
              <a:prstGeom prst="rect">
                <a:avLst/>
              </a:prstGeom>
            </p:spPr>
            <p:txBody>
              <a:bodyPr anchor="ctr" rtlCol="false" tIns="50800" lIns="50800" bIns="50800" rIns="50800"/>
              <a:lstStyle/>
              <a:p>
                <a:pPr algn="ctr">
                  <a:lnSpc>
                    <a:spcPts val="3189"/>
                  </a:lnSpc>
                </a:pPr>
              </a:p>
            </p:txBody>
          </p:sp>
        </p:grpSp>
        <p:grpSp>
          <p:nvGrpSpPr>
            <p:cNvPr name="Group 42" id="42"/>
            <p:cNvGrpSpPr/>
            <p:nvPr/>
          </p:nvGrpSpPr>
          <p:grpSpPr>
            <a:xfrm rot="0">
              <a:off x="2267474" y="88900"/>
              <a:ext cx="2505058" cy="2302435"/>
              <a:chOff x="0" y="0"/>
              <a:chExt cx="884329" cy="812800"/>
            </a:xfrm>
          </p:grpSpPr>
          <p:sp>
            <p:nvSpPr>
              <p:cNvPr name="Freeform 43" id="43"/>
              <p:cNvSpPr/>
              <p:nvPr/>
            </p:nvSpPr>
            <p:spPr>
              <a:xfrm flipH="false" flipV="false" rot="0">
                <a:off x="0" y="0"/>
                <a:ext cx="884329" cy="812800"/>
              </a:xfrm>
              <a:custGeom>
                <a:avLst/>
                <a:gdLst/>
                <a:ahLst/>
                <a:cxnLst/>
                <a:rect r="r" b="b" t="t" l="l"/>
                <a:pathLst>
                  <a:path h="812800" w="884329">
                    <a:moveTo>
                      <a:pt x="442165" y="0"/>
                    </a:moveTo>
                    <a:cubicBezTo>
                      <a:pt x="197964" y="0"/>
                      <a:pt x="0" y="181951"/>
                      <a:pt x="0" y="406400"/>
                    </a:cubicBezTo>
                    <a:cubicBezTo>
                      <a:pt x="0" y="630849"/>
                      <a:pt x="197964" y="812800"/>
                      <a:pt x="442165" y="812800"/>
                    </a:cubicBezTo>
                    <a:cubicBezTo>
                      <a:pt x="686366" y="812800"/>
                      <a:pt x="884329" y="630849"/>
                      <a:pt x="884329" y="406400"/>
                    </a:cubicBezTo>
                    <a:cubicBezTo>
                      <a:pt x="884329" y="181951"/>
                      <a:pt x="686366" y="0"/>
                      <a:pt x="442165" y="0"/>
                    </a:cubicBezTo>
                    <a:close/>
                  </a:path>
                </a:pathLst>
              </a:custGeom>
              <a:solidFill>
                <a:srgbClr val="4A4E69"/>
              </a:solidFill>
              <a:ln w="66675" cap="sq">
                <a:solidFill>
                  <a:srgbClr val="4A4E69"/>
                </a:solidFill>
                <a:prstDash val="solid"/>
                <a:miter/>
              </a:ln>
            </p:spPr>
          </p:sp>
          <p:sp>
            <p:nvSpPr>
              <p:cNvPr name="TextBox 44" id="44"/>
              <p:cNvSpPr txBox="true"/>
              <p:nvPr/>
            </p:nvSpPr>
            <p:spPr>
              <a:xfrm>
                <a:off x="82906" y="38100"/>
                <a:ext cx="718518" cy="698500"/>
              </a:xfrm>
              <a:prstGeom prst="rect">
                <a:avLst/>
              </a:prstGeom>
            </p:spPr>
            <p:txBody>
              <a:bodyPr anchor="ctr" rtlCol="false" tIns="50800" lIns="50800" bIns="50800" rIns="50800"/>
              <a:lstStyle/>
              <a:p>
                <a:pPr algn="ctr">
                  <a:lnSpc>
                    <a:spcPts val="3189"/>
                  </a:lnSpc>
                </a:pPr>
              </a:p>
            </p:txBody>
          </p:sp>
        </p:grpSp>
        <p:grpSp>
          <p:nvGrpSpPr>
            <p:cNvPr name="Group 45" id="45"/>
            <p:cNvGrpSpPr/>
            <p:nvPr/>
          </p:nvGrpSpPr>
          <p:grpSpPr>
            <a:xfrm rot="0">
              <a:off x="2191238" y="0"/>
              <a:ext cx="2505058" cy="2302435"/>
              <a:chOff x="0" y="0"/>
              <a:chExt cx="884329" cy="812800"/>
            </a:xfrm>
          </p:grpSpPr>
          <p:sp>
            <p:nvSpPr>
              <p:cNvPr name="Freeform 46" id="46"/>
              <p:cNvSpPr/>
              <p:nvPr/>
            </p:nvSpPr>
            <p:spPr>
              <a:xfrm flipH="false" flipV="false" rot="0">
                <a:off x="0" y="0"/>
                <a:ext cx="884329" cy="812800"/>
              </a:xfrm>
              <a:custGeom>
                <a:avLst/>
                <a:gdLst/>
                <a:ahLst/>
                <a:cxnLst/>
                <a:rect r="r" b="b" t="t" l="l"/>
                <a:pathLst>
                  <a:path h="812800" w="884329">
                    <a:moveTo>
                      <a:pt x="442165" y="0"/>
                    </a:moveTo>
                    <a:cubicBezTo>
                      <a:pt x="197964" y="0"/>
                      <a:pt x="0" y="181951"/>
                      <a:pt x="0" y="406400"/>
                    </a:cubicBezTo>
                    <a:cubicBezTo>
                      <a:pt x="0" y="630849"/>
                      <a:pt x="197964" y="812800"/>
                      <a:pt x="442165" y="812800"/>
                    </a:cubicBezTo>
                    <a:cubicBezTo>
                      <a:pt x="686366" y="812800"/>
                      <a:pt x="884329" y="630849"/>
                      <a:pt x="884329" y="406400"/>
                    </a:cubicBezTo>
                    <a:cubicBezTo>
                      <a:pt x="884329" y="181951"/>
                      <a:pt x="686366" y="0"/>
                      <a:pt x="442165" y="0"/>
                    </a:cubicBezTo>
                    <a:close/>
                  </a:path>
                </a:pathLst>
              </a:custGeom>
              <a:solidFill>
                <a:srgbClr val="F2E9E4"/>
              </a:solidFill>
              <a:ln w="66675" cap="sq">
                <a:solidFill>
                  <a:srgbClr val="4A4E69"/>
                </a:solidFill>
                <a:prstDash val="solid"/>
                <a:miter/>
              </a:ln>
            </p:spPr>
          </p:sp>
          <p:sp>
            <p:nvSpPr>
              <p:cNvPr name="TextBox 47" id="47"/>
              <p:cNvSpPr txBox="true"/>
              <p:nvPr/>
            </p:nvSpPr>
            <p:spPr>
              <a:xfrm>
                <a:off x="82906" y="38100"/>
                <a:ext cx="718518" cy="698500"/>
              </a:xfrm>
              <a:prstGeom prst="rect">
                <a:avLst/>
              </a:prstGeom>
            </p:spPr>
            <p:txBody>
              <a:bodyPr anchor="ctr" rtlCol="false" tIns="50800" lIns="50800" bIns="50800" rIns="50800"/>
              <a:lstStyle/>
              <a:p>
                <a:pPr algn="ctr">
                  <a:lnSpc>
                    <a:spcPts val="3189"/>
                  </a:lnSpc>
                </a:pPr>
              </a:p>
            </p:txBody>
          </p:sp>
        </p:grpSp>
        <p:sp>
          <p:nvSpPr>
            <p:cNvPr name="TextBox 48" id="48"/>
            <p:cNvSpPr txBox="true"/>
            <p:nvPr/>
          </p:nvSpPr>
          <p:spPr>
            <a:xfrm rot="0">
              <a:off x="431634" y="2512997"/>
              <a:ext cx="6042703" cy="4221692"/>
            </a:xfrm>
            <a:prstGeom prst="rect">
              <a:avLst/>
            </a:prstGeom>
          </p:spPr>
          <p:txBody>
            <a:bodyPr anchor="t" rtlCol="false" tIns="0" lIns="0" bIns="0" rIns="0">
              <a:spAutoFit/>
            </a:bodyPr>
            <a:lstStyle/>
            <a:p>
              <a:pPr algn="just">
                <a:lnSpc>
                  <a:spcPts val="3189"/>
                </a:lnSpc>
              </a:pPr>
              <a:r>
                <a:rPr lang="en-US" sz="2199" b="true">
                  <a:solidFill>
                    <a:srgbClr val="22223B"/>
                  </a:solidFill>
                  <a:latin typeface="Open Sans Bold"/>
                  <a:ea typeface="Open Sans Bold"/>
                  <a:cs typeface="Open Sans Bold"/>
                  <a:sym typeface="Open Sans Bold"/>
                </a:rPr>
                <a:t>Sentimen dan Isu Utama</a:t>
              </a:r>
            </a:p>
            <a:p>
              <a:pPr algn="just">
                <a:lnSpc>
                  <a:spcPts val="3189"/>
                </a:lnSpc>
              </a:pPr>
              <a:r>
                <a:rPr lang="en-US" sz="2199">
                  <a:solidFill>
                    <a:srgbClr val="22223B"/>
                  </a:solidFill>
                  <a:latin typeface="Open Sans"/>
                  <a:ea typeface="Open Sans"/>
                  <a:cs typeface="Open Sans"/>
                  <a:sym typeface="Open Sans"/>
                </a:rPr>
                <a:t>Hubungan antara online, pinjam, dan iklan dapat merepresentasikan masalah. Ini artinya pemerintah perlu memprioritaskan pemberantasan platform</a:t>
              </a:r>
              <a:r>
                <a:rPr lang="en-US" sz="2199" b="true">
                  <a:solidFill>
                    <a:srgbClr val="22223B"/>
                  </a:solidFill>
                  <a:latin typeface="Open Sans Bold"/>
                  <a:ea typeface="Open Sans Bold"/>
                  <a:cs typeface="Open Sans Bold"/>
                  <a:sym typeface="Open Sans Bold"/>
                </a:rPr>
                <a:t> </a:t>
              </a:r>
              <a:r>
                <a:rPr lang="en-US" sz="2199">
                  <a:solidFill>
                    <a:srgbClr val="22223B"/>
                  </a:solidFill>
                  <a:latin typeface="Open Sans"/>
                  <a:ea typeface="Open Sans"/>
                  <a:cs typeface="Open Sans"/>
                  <a:sym typeface="Open Sans"/>
                </a:rPr>
                <a:t>pinjaman online ilegal dan judi online.</a:t>
              </a:r>
            </a:p>
          </p:txBody>
        </p:sp>
        <p:sp>
          <p:nvSpPr>
            <p:cNvPr name="TextBox 49" id="49"/>
            <p:cNvSpPr txBox="true"/>
            <p:nvPr/>
          </p:nvSpPr>
          <p:spPr>
            <a:xfrm rot="0">
              <a:off x="2253657" y="261447"/>
              <a:ext cx="2442639" cy="1589618"/>
            </a:xfrm>
            <a:prstGeom prst="rect">
              <a:avLst/>
            </a:prstGeom>
          </p:spPr>
          <p:txBody>
            <a:bodyPr anchor="t" rtlCol="false" tIns="0" lIns="0" bIns="0" rIns="0">
              <a:spAutoFit/>
            </a:bodyPr>
            <a:lstStyle/>
            <a:p>
              <a:pPr algn="ctr">
                <a:lnSpc>
                  <a:spcPts val="10149"/>
                </a:lnSpc>
              </a:pPr>
              <a:r>
                <a:rPr lang="en-US" b="true" sz="6999" i="true">
                  <a:solidFill>
                    <a:srgbClr val="22223B"/>
                  </a:solidFill>
                  <a:latin typeface="Open Sans Bold Italics"/>
                  <a:ea typeface="Open Sans Bold Italics"/>
                  <a:cs typeface="Open Sans Bold Italics"/>
                  <a:sym typeface="Open Sans Bold Italics"/>
                </a:rPr>
                <a:t>03</a:t>
              </a:r>
            </a:p>
          </p:txBody>
        </p:sp>
      </p:grpSp>
      <p:sp>
        <p:nvSpPr>
          <p:cNvPr name="TextBox 50" id="50"/>
          <p:cNvSpPr txBox="true"/>
          <p:nvPr/>
        </p:nvSpPr>
        <p:spPr>
          <a:xfrm rot="0">
            <a:off x="1028700" y="9191625"/>
            <a:ext cx="2310956" cy="444500"/>
          </a:xfrm>
          <a:prstGeom prst="rect">
            <a:avLst/>
          </a:prstGeom>
        </p:spPr>
        <p:txBody>
          <a:bodyPr anchor="t" rtlCol="false" tIns="0" lIns="0" bIns="0" rIns="0">
            <a:spAutoFit/>
          </a:bodyPr>
          <a:lstStyle/>
          <a:p>
            <a:pPr algn="l">
              <a:lnSpc>
                <a:spcPts val="3624"/>
              </a:lnSpc>
            </a:pPr>
            <a:r>
              <a:rPr lang="en-US" sz="2499" b="true">
                <a:solidFill>
                  <a:srgbClr val="22223B"/>
                </a:solidFill>
                <a:latin typeface="Open Sans Bold"/>
                <a:ea typeface="Open Sans Bold"/>
                <a:cs typeface="Open Sans Bold"/>
                <a:sym typeface="Open Sans Bold"/>
              </a:rPr>
              <a:t>Halaman 07</a:t>
            </a:r>
          </a:p>
        </p:txBody>
      </p:sp>
      <p:grpSp>
        <p:nvGrpSpPr>
          <p:cNvPr name="Group 51" id="51"/>
          <p:cNvGrpSpPr/>
          <p:nvPr/>
        </p:nvGrpSpPr>
        <p:grpSpPr>
          <a:xfrm rot="0">
            <a:off x="10708875" y="9162411"/>
            <a:ext cx="7315200" cy="889402"/>
            <a:chOff x="0" y="0"/>
            <a:chExt cx="9753600" cy="1185870"/>
          </a:xfrm>
        </p:grpSpPr>
        <p:sp>
          <p:nvSpPr>
            <p:cNvPr name="Freeform 52" id="52"/>
            <p:cNvSpPr/>
            <p:nvPr/>
          </p:nvSpPr>
          <p:spPr>
            <a:xfrm flipH="true" flipV="false" rot="0">
              <a:off x="0" y="750996"/>
              <a:ext cx="9753600" cy="434874"/>
            </a:xfrm>
            <a:custGeom>
              <a:avLst/>
              <a:gdLst/>
              <a:ahLst/>
              <a:cxnLst/>
              <a:rect r="r" b="b" t="t" l="l"/>
              <a:pathLst>
                <a:path h="434874" w="9753600">
                  <a:moveTo>
                    <a:pt x="9753600" y="0"/>
                  </a:moveTo>
                  <a:lnTo>
                    <a:pt x="0" y="0"/>
                  </a:lnTo>
                  <a:lnTo>
                    <a:pt x="0" y="434874"/>
                  </a:lnTo>
                  <a:lnTo>
                    <a:pt x="9753600" y="434874"/>
                  </a:lnTo>
                  <a:lnTo>
                    <a:pt x="97536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3" id="53"/>
            <p:cNvSpPr/>
            <p:nvPr/>
          </p:nvSpPr>
          <p:spPr>
            <a:xfrm flipH="true" flipV="false" rot="0">
              <a:off x="0" y="0"/>
              <a:ext cx="9753600" cy="434874"/>
            </a:xfrm>
            <a:custGeom>
              <a:avLst/>
              <a:gdLst/>
              <a:ahLst/>
              <a:cxnLst/>
              <a:rect r="r" b="b" t="t" l="l"/>
              <a:pathLst>
                <a:path h="434874" w="9753600">
                  <a:moveTo>
                    <a:pt x="9753600" y="0"/>
                  </a:moveTo>
                  <a:lnTo>
                    <a:pt x="0" y="0"/>
                  </a:lnTo>
                  <a:lnTo>
                    <a:pt x="0" y="434874"/>
                  </a:lnTo>
                  <a:lnTo>
                    <a:pt x="9753600" y="434874"/>
                  </a:lnTo>
                  <a:lnTo>
                    <a:pt x="97536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E9E4"/>
        </a:solidFill>
      </p:bgPr>
    </p:bg>
    <p:spTree>
      <p:nvGrpSpPr>
        <p:cNvPr id="1" name=""/>
        <p:cNvGrpSpPr/>
        <p:nvPr/>
      </p:nvGrpSpPr>
      <p:grpSpPr>
        <a:xfrm>
          <a:off x="0" y="0"/>
          <a:ext cx="0" cy="0"/>
          <a:chOff x="0" y="0"/>
          <a:chExt cx="0" cy="0"/>
        </a:xfrm>
      </p:grpSpPr>
      <p:sp>
        <p:nvSpPr>
          <p:cNvPr name="TextBox 2" id="2"/>
          <p:cNvSpPr txBox="true"/>
          <p:nvPr/>
        </p:nvSpPr>
        <p:spPr>
          <a:xfrm rot="0">
            <a:off x="4170389" y="1411101"/>
            <a:ext cx="9947222" cy="1104900"/>
          </a:xfrm>
          <a:prstGeom prst="rect">
            <a:avLst/>
          </a:prstGeom>
        </p:spPr>
        <p:txBody>
          <a:bodyPr anchor="t" rtlCol="false" tIns="0" lIns="0" bIns="0" rIns="0">
            <a:spAutoFit/>
          </a:bodyPr>
          <a:lstStyle/>
          <a:p>
            <a:pPr algn="ctr">
              <a:lnSpc>
                <a:spcPts val="8400"/>
              </a:lnSpc>
            </a:pPr>
            <a:r>
              <a:rPr lang="en-US" sz="8000">
                <a:solidFill>
                  <a:srgbClr val="22223B"/>
                </a:solidFill>
                <a:latin typeface="Abril Fatface"/>
                <a:ea typeface="Abril Fatface"/>
                <a:cs typeface="Abril Fatface"/>
                <a:sym typeface="Abril Fatface"/>
              </a:rPr>
              <a:t>REKOMENDASI</a:t>
            </a:r>
          </a:p>
        </p:txBody>
      </p:sp>
      <p:sp>
        <p:nvSpPr>
          <p:cNvPr name="TextBox 3" id="3"/>
          <p:cNvSpPr txBox="true"/>
          <p:nvPr/>
        </p:nvSpPr>
        <p:spPr>
          <a:xfrm rot="0">
            <a:off x="1155657" y="4057212"/>
            <a:ext cx="7565273" cy="936625"/>
          </a:xfrm>
          <a:prstGeom prst="rect">
            <a:avLst/>
          </a:prstGeom>
        </p:spPr>
        <p:txBody>
          <a:bodyPr anchor="t" rtlCol="false" tIns="0" lIns="0" bIns="0" rIns="0">
            <a:spAutoFit/>
          </a:bodyPr>
          <a:lstStyle/>
          <a:p>
            <a:pPr algn="just">
              <a:lnSpc>
                <a:spcPts val="3769"/>
              </a:lnSpc>
            </a:pPr>
            <a:r>
              <a:rPr lang="en-US" sz="2599">
                <a:solidFill>
                  <a:srgbClr val="22223B"/>
                </a:solidFill>
                <a:latin typeface="Open Sans"/>
                <a:ea typeface="Open Sans"/>
                <a:cs typeface="Open Sans"/>
                <a:sym typeface="Open Sans"/>
              </a:rPr>
              <a:t>Kolaborasi dengan Pemerintah untuk Mendukung Digitalisasi.</a:t>
            </a:r>
          </a:p>
        </p:txBody>
      </p:sp>
      <p:sp>
        <p:nvSpPr>
          <p:cNvPr name="TextBox 4" id="4"/>
          <p:cNvSpPr txBox="true"/>
          <p:nvPr/>
        </p:nvSpPr>
        <p:spPr>
          <a:xfrm rot="0">
            <a:off x="1028700" y="6225470"/>
            <a:ext cx="7565273" cy="936625"/>
          </a:xfrm>
          <a:prstGeom prst="rect">
            <a:avLst/>
          </a:prstGeom>
        </p:spPr>
        <p:txBody>
          <a:bodyPr anchor="t" rtlCol="false" tIns="0" lIns="0" bIns="0" rIns="0">
            <a:spAutoFit/>
          </a:bodyPr>
          <a:lstStyle/>
          <a:p>
            <a:pPr algn="just">
              <a:lnSpc>
                <a:spcPts val="3769"/>
              </a:lnSpc>
            </a:pPr>
            <a:r>
              <a:rPr lang="en-US" sz="2599">
                <a:solidFill>
                  <a:srgbClr val="22223B"/>
                </a:solidFill>
                <a:latin typeface="Open Sans"/>
                <a:ea typeface="Open Sans"/>
                <a:cs typeface="Open Sans"/>
                <a:sym typeface="Open Sans"/>
              </a:rPr>
              <a:t>Memastikan Iklan dan Platform Online Mematuhi Regulasi.</a:t>
            </a:r>
          </a:p>
        </p:txBody>
      </p:sp>
      <p:sp>
        <p:nvSpPr>
          <p:cNvPr name="TextBox 5" id="5"/>
          <p:cNvSpPr txBox="true"/>
          <p:nvPr/>
        </p:nvSpPr>
        <p:spPr>
          <a:xfrm rot="0">
            <a:off x="1028700" y="9191625"/>
            <a:ext cx="2310956" cy="444500"/>
          </a:xfrm>
          <a:prstGeom prst="rect">
            <a:avLst/>
          </a:prstGeom>
        </p:spPr>
        <p:txBody>
          <a:bodyPr anchor="t" rtlCol="false" tIns="0" lIns="0" bIns="0" rIns="0">
            <a:spAutoFit/>
          </a:bodyPr>
          <a:lstStyle/>
          <a:p>
            <a:pPr algn="l">
              <a:lnSpc>
                <a:spcPts val="3624"/>
              </a:lnSpc>
            </a:pPr>
            <a:r>
              <a:rPr lang="en-US" sz="2499" b="true">
                <a:solidFill>
                  <a:srgbClr val="22223B"/>
                </a:solidFill>
                <a:latin typeface="Open Sans Bold"/>
                <a:ea typeface="Open Sans Bold"/>
                <a:cs typeface="Open Sans Bold"/>
                <a:sym typeface="Open Sans Bold"/>
              </a:rPr>
              <a:t>Halaman 08</a:t>
            </a:r>
          </a:p>
        </p:txBody>
      </p:sp>
      <p:sp>
        <p:nvSpPr>
          <p:cNvPr name="Freeform 6" id="6"/>
          <p:cNvSpPr/>
          <p:nvPr/>
        </p:nvSpPr>
        <p:spPr>
          <a:xfrm flipH="false" flipV="false" rot="0">
            <a:off x="4463579" y="7132250"/>
            <a:ext cx="4744402" cy="4912895"/>
          </a:xfrm>
          <a:custGeom>
            <a:avLst/>
            <a:gdLst/>
            <a:ahLst/>
            <a:cxnLst/>
            <a:rect r="r" b="b" t="t" l="l"/>
            <a:pathLst>
              <a:path h="4912895" w="4744402">
                <a:moveTo>
                  <a:pt x="0" y="0"/>
                </a:moveTo>
                <a:lnTo>
                  <a:pt x="4744403" y="0"/>
                </a:lnTo>
                <a:lnTo>
                  <a:pt x="4744403" y="4912895"/>
                </a:lnTo>
                <a:lnTo>
                  <a:pt x="0" y="49128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78082">
            <a:off x="15304480" y="-973589"/>
            <a:ext cx="3938636" cy="3815554"/>
          </a:xfrm>
          <a:custGeom>
            <a:avLst/>
            <a:gdLst/>
            <a:ahLst/>
            <a:cxnLst/>
            <a:rect r="r" b="b" t="t" l="l"/>
            <a:pathLst>
              <a:path h="3815554" w="3938636">
                <a:moveTo>
                  <a:pt x="0" y="0"/>
                </a:moveTo>
                <a:lnTo>
                  <a:pt x="3938636" y="0"/>
                </a:lnTo>
                <a:lnTo>
                  <a:pt x="3938636" y="3815554"/>
                </a:lnTo>
                <a:lnTo>
                  <a:pt x="0" y="38155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0708875" y="9162411"/>
            <a:ext cx="7315200" cy="889402"/>
            <a:chOff x="0" y="0"/>
            <a:chExt cx="9753600" cy="1185870"/>
          </a:xfrm>
        </p:grpSpPr>
        <p:sp>
          <p:nvSpPr>
            <p:cNvPr name="Freeform 9" id="9"/>
            <p:cNvSpPr/>
            <p:nvPr/>
          </p:nvSpPr>
          <p:spPr>
            <a:xfrm flipH="true" flipV="false" rot="0">
              <a:off x="0" y="750996"/>
              <a:ext cx="9753600" cy="434874"/>
            </a:xfrm>
            <a:custGeom>
              <a:avLst/>
              <a:gdLst/>
              <a:ahLst/>
              <a:cxnLst/>
              <a:rect r="r" b="b" t="t" l="l"/>
              <a:pathLst>
                <a:path h="434874" w="9753600">
                  <a:moveTo>
                    <a:pt x="9753600" y="0"/>
                  </a:moveTo>
                  <a:lnTo>
                    <a:pt x="0" y="0"/>
                  </a:lnTo>
                  <a:lnTo>
                    <a:pt x="0" y="434874"/>
                  </a:lnTo>
                  <a:lnTo>
                    <a:pt x="9753600" y="434874"/>
                  </a:lnTo>
                  <a:lnTo>
                    <a:pt x="97536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false" rot="0">
              <a:off x="0" y="0"/>
              <a:ext cx="9753600" cy="434874"/>
            </a:xfrm>
            <a:custGeom>
              <a:avLst/>
              <a:gdLst/>
              <a:ahLst/>
              <a:cxnLst/>
              <a:rect r="r" b="b" t="t" l="l"/>
              <a:pathLst>
                <a:path h="434874" w="9753600">
                  <a:moveTo>
                    <a:pt x="9753600" y="0"/>
                  </a:moveTo>
                  <a:lnTo>
                    <a:pt x="0" y="0"/>
                  </a:lnTo>
                  <a:lnTo>
                    <a:pt x="0" y="434874"/>
                  </a:lnTo>
                  <a:lnTo>
                    <a:pt x="9753600" y="434874"/>
                  </a:lnTo>
                  <a:lnTo>
                    <a:pt x="97536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11" id="11"/>
          <p:cNvGrpSpPr/>
          <p:nvPr/>
        </p:nvGrpSpPr>
        <p:grpSpPr>
          <a:xfrm rot="0">
            <a:off x="1028700" y="5355116"/>
            <a:ext cx="2083148" cy="683961"/>
            <a:chOff x="0" y="0"/>
            <a:chExt cx="2777531" cy="911947"/>
          </a:xfrm>
        </p:grpSpPr>
        <p:grpSp>
          <p:nvGrpSpPr>
            <p:cNvPr name="Group 12" id="12"/>
            <p:cNvGrpSpPr/>
            <p:nvPr/>
          </p:nvGrpSpPr>
          <p:grpSpPr>
            <a:xfrm rot="0">
              <a:off x="630025" y="202863"/>
              <a:ext cx="1441281" cy="709084"/>
              <a:chOff x="0" y="0"/>
              <a:chExt cx="284698" cy="140066"/>
            </a:xfrm>
          </p:grpSpPr>
          <p:sp>
            <p:nvSpPr>
              <p:cNvPr name="Freeform 13" id="13"/>
              <p:cNvSpPr/>
              <p:nvPr/>
            </p:nvSpPr>
            <p:spPr>
              <a:xfrm flipH="false" flipV="false" rot="0">
                <a:off x="0" y="0"/>
                <a:ext cx="284698" cy="140066"/>
              </a:xfrm>
              <a:custGeom>
                <a:avLst/>
                <a:gdLst/>
                <a:ahLst/>
                <a:cxnLst/>
                <a:rect r="r" b="b" t="t" l="l"/>
                <a:pathLst>
                  <a:path h="140066" w="284698">
                    <a:moveTo>
                      <a:pt x="0" y="0"/>
                    </a:moveTo>
                    <a:lnTo>
                      <a:pt x="284698" y="0"/>
                    </a:lnTo>
                    <a:lnTo>
                      <a:pt x="284698" y="140066"/>
                    </a:lnTo>
                    <a:lnTo>
                      <a:pt x="0" y="140066"/>
                    </a:lnTo>
                    <a:close/>
                  </a:path>
                </a:pathLst>
              </a:custGeom>
              <a:solidFill>
                <a:srgbClr val="4A4E69"/>
              </a:solidFill>
            </p:spPr>
          </p:sp>
          <p:sp>
            <p:nvSpPr>
              <p:cNvPr name="TextBox 14" id="14"/>
              <p:cNvSpPr txBox="true"/>
              <p:nvPr/>
            </p:nvSpPr>
            <p:spPr>
              <a:xfrm>
                <a:off x="0" y="-57150"/>
                <a:ext cx="284698" cy="197216"/>
              </a:xfrm>
              <a:prstGeom prst="rect">
                <a:avLst/>
              </a:prstGeom>
            </p:spPr>
            <p:txBody>
              <a:bodyPr anchor="ctr" rtlCol="false" tIns="50800" lIns="50800" bIns="50800" rIns="50800"/>
              <a:lstStyle/>
              <a:p>
                <a:pPr algn="ctr">
                  <a:lnSpc>
                    <a:spcPts val="3624"/>
                  </a:lnSpc>
                </a:pPr>
              </a:p>
            </p:txBody>
          </p:sp>
        </p:grpSp>
        <p:sp>
          <p:nvSpPr>
            <p:cNvPr name="Freeform 15" id="15"/>
            <p:cNvSpPr/>
            <p:nvPr/>
          </p:nvSpPr>
          <p:spPr>
            <a:xfrm flipH="false" flipV="true" rot="0">
              <a:off x="1365081" y="202863"/>
              <a:ext cx="1412450" cy="709084"/>
            </a:xfrm>
            <a:custGeom>
              <a:avLst/>
              <a:gdLst/>
              <a:ahLst/>
              <a:cxnLst/>
              <a:rect r="r" b="b" t="t" l="l"/>
              <a:pathLst>
                <a:path h="709084" w="1412450">
                  <a:moveTo>
                    <a:pt x="0" y="709084"/>
                  </a:moveTo>
                  <a:lnTo>
                    <a:pt x="1412450" y="709084"/>
                  </a:lnTo>
                  <a:lnTo>
                    <a:pt x="1412450" y="0"/>
                  </a:lnTo>
                  <a:lnTo>
                    <a:pt x="0" y="0"/>
                  </a:lnTo>
                  <a:lnTo>
                    <a:pt x="0" y="709084"/>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1076435" y="0"/>
              <a:ext cx="515116" cy="450726"/>
              <a:chOff x="0" y="0"/>
              <a:chExt cx="812800" cy="711200"/>
            </a:xfrm>
          </p:grpSpPr>
          <p:sp>
            <p:nvSpPr>
              <p:cNvPr name="Freeform 17" id="17"/>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4D6F78"/>
              </a:solidFill>
            </p:spPr>
          </p:sp>
          <p:sp>
            <p:nvSpPr>
              <p:cNvPr name="TextBox 18" id="18"/>
              <p:cNvSpPr txBox="true"/>
              <p:nvPr/>
            </p:nvSpPr>
            <p:spPr>
              <a:xfrm>
                <a:off x="127000" y="273050"/>
                <a:ext cx="558800" cy="387350"/>
              </a:xfrm>
              <a:prstGeom prst="rect">
                <a:avLst/>
              </a:prstGeom>
            </p:spPr>
            <p:txBody>
              <a:bodyPr anchor="ctr" rtlCol="false" tIns="50800" lIns="50800" bIns="50800" rIns="50800"/>
              <a:lstStyle/>
              <a:p>
                <a:pPr algn="ctr">
                  <a:lnSpc>
                    <a:spcPts val="3624"/>
                  </a:lnSpc>
                </a:pPr>
              </a:p>
            </p:txBody>
          </p:sp>
        </p:grpSp>
        <p:sp>
          <p:nvSpPr>
            <p:cNvPr name="Freeform 19" id="19"/>
            <p:cNvSpPr/>
            <p:nvPr/>
          </p:nvSpPr>
          <p:spPr>
            <a:xfrm flipH="false" flipV="false" rot="0">
              <a:off x="0" y="202863"/>
              <a:ext cx="1412450" cy="709084"/>
            </a:xfrm>
            <a:custGeom>
              <a:avLst/>
              <a:gdLst/>
              <a:ahLst/>
              <a:cxnLst/>
              <a:rect r="r" b="b" t="t" l="l"/>
              <a:pathLst>
                <a:path h="709084" w="1412450">
                  <a:moveTo>
                    <a:pt x="0" y="0"/>
                  </a:moveTo>
                  <a:lnTo>
                    <a:pt x="1412450" y="0"/>
                  </a:lnTo>
                  <a:lnTo>
                    <a:pt x="1412450" y="709084"/>
                  </a:lnTo>
                  <a:lnTo>
                    <a:pt x="0" y="7090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223677" y="0"/>
              <a:ext cx="1110316" cy="557405"/>
            </a:xfrm>
            <a:custGeom>
              <a:avLst/>
              <a:gdLst/>
              <a:ahLst/>
              <a:cxnLst/>
              <a:rect r="r" b="b" t="t" l="l"/>
              <a:pathLst>
                <a:path h="557405" w="1110316">
                  <a:moveTo>
                    <a:pt x="0" y="0"/>
                  </a:moveTo>
                  <a:lnTo>
                    <a:pt x="1110316" y="0"/>
                  </a:lnTo>
                  <a:lnTo>
                    <a:pt x="1110316" y="557405"/>
                  </a:lnTo>
                  <a:lnTo>
                    <a:pt x="0" y="55740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1" id="21"/>
            <p:cNvSpPr txBox="true"/>
            <p:nvPr/>
          </p:nvSpPr>
          <p:spPr>
            <a:xfrm rot="0">
              <a:off x="1766649" y="181697"/>
              <a:ext cx="487329" cy="666750"/>
            </a:xfrm>
            <a:prstGeom prst="rect">
              <a:avLst/>
            </a:prstGeom>
          </p:spPr>
          <p:txBody>
            <a:bodyPr anchor="t" rtlCol="false" tIns="0" lIns="0" bIns="0" rIns="0">
              <a:spAutoFit/>
            </a:bodyPr>
            <a:lstStyle/>
            <a:p>
              <a:pPr algn="ctr">
                <a:lnSpc>
                  <a:spcPts val="4200"/>
                </a:lnSpc>
              </a:pPr>
              <a:r>
                <a:rPr lang="en-US" b="true" sz="3000">
                  <a:solidFill>
                    <a:srgbClr val="FFFFFF"/>
                  </a:solidFill>
                  <a:latin typeface="Open Sans Bold"/>
                  <a:ea typeface="Open Sans Bold"/>
                  <a:cs typeface="Open Sans Bold"/>
                  <a:sym typeface="Open Sans Bold"/>
                </a:rPr>
                <a:t>2</a:t>
              </a:r>
            </a:p>
          </p:txBody>
        </p:sp>
      </p:grpSp>
      <p:grpSp>
        <p:nvGrpSpPr>
          <p:cNvPr name="Group 22" id="22"/>
          <p:cNvGrpSpPr/>
          <p:nvPr/>
        </p:nvGrpSpPr>
        <p:grpSpPr>
          <a:xfrm rot="0">
            <a:off x="1028700" y="3144652"/>
            <a:ext cx="2083148" cy="683961"/>
            <a:chOff x="0" y="0"/>
            <a:chExt cx="2777531" cy="911947"/>
          </a:xfrm>
        </p:grpSpPr>
        <p:grpSp>
          <p:nvGrpSpPr>
            <p:cNvPr name="Group 23" id="23"/>
            <p:cNvGrpSpPr/>
            <p:nvPr/>
          </p:nvGrpSpPr>
          <p:grpSpPr>
            <a:xfrm rot="0">
              <a:off x="630025" y="202863"/>
              <a:ext cx="1441281" cy="709084"/>
              <a:chOff x="0" y="0"/>
              <a:chExt cx="284698" cy="140066"/>
            </a:xfrm>
          </p:grpSpPr>
          <p:sp>
            <p:nvSpPr>
              <p:cNvPr name="Freeform 24" id="24"/>
              <p:cNvSpPr/>
              <p:nvPr/>
            </p:nvSpPr>
            <p:spPr>
              <a:xfrm flipH="false" flipV="false" rot="0">
                <a:off x="0" y="0"/>
                <a:ext cx="284698" cy="140066"/>
              </a:xfrm>
              <a:custGeom>
                <a:avLst/>
                <a:gdLst/>
                <a:ahLst/>
                <a:cxnLst/>
                <a:rect r="r" b="b" t="t" l="l"/>
                <a:pathLst>
                  <a:path h="140066" w="284698">
                    <a:moveTo>
                      <a:pt x="0" y="0"/>
                    </a:moveTo>
                    <a:lnTo>
                      <a:pt x="284698" y="0"/>
                    </a:lnTo>
                    <a:lnTo>
                      <a:pt x="284698" y="140066"/>
                    </a:lnTo>
                    <a:lnTo>
                      <a:pt x="0" y="140066"/>
                    </a:lnTo>
                    <a:close/>
                  </a:path>
                </a:pathLst>
              </a:custGeom>
              <a:solidFill>
                <a:srgbClr val="4A4E69"/>
              </a:solidFill>
            </p:spPr>
          </p:sp>
          <p:sp>
            <p:nvSpPr>
              <p:cNvPr name="TextBox 25" id="25"/>
              <p:cNvSpPr txBox="true"/>
              <p:nvPr/>
            </p:nvSpPr>
            <p:spPr>
              <a:xfrm>
                <a:off x="0" y="-57150"/>
                <a:ext cx="284698" cy="197216"/>
              </a:xfrm>
              <a:prstGeom prst="rect">
                <a:avLst/>
              </a:prstGeom>
            </p:spPr>
            <p:txBody>
              <a:bodyPr anchor="ctr" rtlCol="false" tIns="50800" lIns="50800" bIns="50800" rIns="50800"/>
              <a:lstStyle/>
              <a:p>
                <a:pPr algn="ctr">
                  <a:lnSpc>
                    <a:spcPts val="3624"/>
                  </a:lnSpc>
                </a:pPr>
              </a:p>
            </p:txBody>
          </p:sp>
        </p:grpSp>
        <p:sp>
          <p:nvSpPr>
            <p:cNvPr name="Freeform 26" id="26"/>
            <p:cNvSpPr/>
            <p:nvPr/>
          </p:nvSpPr>
          <p:spPr>
            <a:xfrm flipH="false" flipV="true" rot="0">
              <a:off x="1365081" y="202863"/>
              <a:ext cx="1412450" cy="709084"/>
            </a:xfrm>
            <a:custGeom>
              <a:avLst/>
              <a:gdLst/>
              <a:ahLst/>
              <a:cxnLst/>
              <a:rect r="r" b="b" t="t" l="l"/>
              <a:pathLst>
                <a:path h="709084" w="1412450">
                  <a:moveTo>
                    <a:pt x="0" y="709084"/>
                  </a:moveTo>
                  <a:lnTo>
                    <a:pt x="1412450" y="709084"/>
                  </a:lnTo>
                  <a:lnTo>
                    <a:pt x="1412450" y="0"/>
                  </a:lnTo>
                  <a:lnTo>
                    <a:pt x="0" y="0"/>
                  </a:lnTo>
                  <a:lnTo>
                    <a:pt x="0" y="709084"/>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7" id="27"/>
            <p:cNvGrpSpPr/>
            <p:nvPr/>
          </p:nvGrpSpPr>
          <p:grpSpPr>
            <a:xfrm rot="0">
              <a:off x="1076435" y="0"/>
              <a:ext cx="515116" cy="450726"/>
              <a:chOff x="0" y="0"/>
              <a:chExt cx="812800" cy="711200"/>
            </a:xfrm>
          </p:grpSpPr>
          <p:sp>
            <p:nvSpPr>
              <p:cNvPr name="Freeform 28" id="28"/>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4D6F78"/>
              </a:solidFill>
            </p:spPr>
          </p:sp>
          <p:sp>
            <p:nvSpPr>
              <p:cNvPr name="TextBox 29" id="29"/>
              <p:cNvSpPr txBox="true"/>
              <p:nvPr/>
            </p:nvSpPr>
            <p:spPr>
              <a:xfrm>
                <a:off x="127000" y="273050"/>
                <a:ext cx="558800" cy="387350"/>
              </a:xfrm>
              <a:prstGeom prst="rect">
                <a:avLst/>
              </a:prstGeom>
            </p:spPr>
            <p:txBody>
              <a:bodyPr anchor="ctr" rtlCol="false" tIns="50800" lIns="50800" bIns="50800" rIns="50800"/>
              <a:lstStyle/>
              <a:p>
                <a:pPr algn="ctr">
                  <a:lnSpc>
                    <a:spcPts val="3624"/>
                  </a:lnSpc>
                </a:pPr>
              </a:p>
            </p:txBody>
          </p:sp>
        </p:grpSp>
        <p:sp>
          <p:nvSpPr>
            <p:cNvPr name="Freeform 30" id="30"/>
            <p:cNvSpPr/>
            <p:nvPr/>
          </p:nvSpPr>
          <p:spPr>
            <a:xfrm flipH="false" flipV="false" rot="0">
              <a:off x="0" y="202863"/>
              <a:ext cx="1412450" cy="709084"/>
            </a:xfrm>
            <a:custGeom>
              <a:avLst/>
              <a:gdLst/>
              <a:ahLst/>
              <a:cxnLst/>
              <a:rect r="r" b="b" t="t" l="l"/>
              <a:pathLst>
                <a:path h="709084" w="1412450">
                  <a:moveTo>
                    <a:pt x="0" y="0"/>
                  </a:moveTo>
                  <a:lnTo>
                    <a:pt x="1412450" y="0"/>
                  </a:lnTo>
                  <a:lnTo>
                    <a:pt x="1412450" y="709084"/>
                  </a:lnTo>
                  <a:lnTo>
                    <a:pt x="0" y="7090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false" flipV="false" rot="0">
              <a:off x="223677" y="0"/>
              <a:ext cx="1110316" cy="557405"/>
            </a:xfrm>
            <a:custGeom>
              <a:avLst/>
              <a:gdLst/>
              <a:ahLst/>
              <a:cxnLst/>
              <a:rect r="r" b="b" t="t" l="l"/>
              <a:pathLst>
                <a:path h="557405" w="1110316">
                  <a:moveTo>
                    <a:pt x="0" y="0"/>
                  </a:moveTo>
                  <a:lnTo>
                    <a:pt x="1110316" y="0"/>
                  </a:lnTo>
                  <a:lnTo>
                    <a:pt x="1110316" y="557405"/>
                  </a:lnTo>
                  <a:lnTo>
                    <a:pt x="0" y="55740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2" id="32"/>
            <p:cNvSpPr txBox="true"/>
            <p:nvPr/>
          </p:nvSpPr>
          <p:spPr>
            <a:xfrm rot="0">
              <a:off x="1766649" y="181697"/>
              <a:ext cx="487329" cy="666750"/>
            </a:xfrm>
            <a:prstGeom prst="rect">
              <a:avLst/>
            </a:prstGeom>
          </p:spPr>
          <p:txBody>
            <a:bodyPr anchor="t" rtlCol="false" tIns="0" lIns="0" bIns="0" rIns="0">
              <a:spAutoFit/>
            </a:bodyPr>
            <a:lstStyle/>
            <a:p>
              <a:pPr algn="ctr">
                <a:lnSpc>
                  <a:spcPts val="4200"/>
                </a:lnSpc>
              </a:pPr>
              <a:r>
                <a:rPr lang="en-US" b="true" sz="3000">
                  <a:solidFill>
                    <a:srgbClr val="FFFFFF"/>
                  </a:solidFill>
                  <a:latin typeface="Open Sans Bold"/>
                  <a:ea typeface="Open Sans Bold"/>
                  <a:cs typeface="Open Sans Bold"/>
                  <a:sym typeface="Open Sans Bold"/>
                </a:rPr>
                <a:t>1</a:t>
              </a:r>
            </a:p>
          </p:txBody>
        </p:sp>
      </p:grpSp>
      <p:sp>
        <p:nvSpPr>
          <p:cNvPr name="TextBox 33" id="33"/>
          <p:cNvSpPr txBox="true"/>
          <p:nvPr/>
        </p:nvSpPr>
        <p:spPr>
          <a:xfrm rot="0">
            <a:off x="9639878" y="3761937"/>
            <a:ext cx="7565273" cy="936625"/>
          </a:xfrm>
          <a:prstGeom prst="rect">
            <a:avLst/>
          </a:prstGeom>
        </p:spPr>
        <p:txBody>
          <a:bodyPr anchor="t" rtlCol="false" tIns="0" lIns="0" bIns="0" rIns="0">
            <a:spAutoFit/>
          </a:bodyPr>
          <a:lstStyle/>
          <a:p>
            <a:pPr algn="just">
              <a:lnSpc>
                <a:spcPts val="3769"/>
              </a:lnSpc>
            </a:pPr>
            <a:r>
              <a:rPr lang="en-US" sz="2599">
                <a:solidFill>
                  <a:srgbClr val="22223B"/>
                </a:solidFill>
                <a:latin typeface="Open Sans"/>
                <a:ea typeface="Open Sans"/>
                <a:cs typeface="Open Sans"/>
                <a:sym typeface="Open Sans"/>
              </a:rPr>
              <a:t>Berperan Aktif dalam Pemberantasan Aktivitas Ilegal.</a:t>
            </a:r>
          </a:p>
        </p:txBody>
      </p:sp>
      <p:grpSp>
        <p:nvGrpSpPr>
          <p:cNvPr name="Group 34" id="34"/>
          <p:cNvGrpSpPr/>
          <p:nvPr/>
        </p:nvGrpSpPr>
        <p:grpSpPr>
          <a:xfrm rot="0">
            <a:off x="9639878" y="3144652"/>
            <a:ext cx="2083148" cy="683961"/>
            <a:chOff x="0" y="0"/>
            <a:chExt cx="2777531" cy="911947"/>
          </a:xfrm>
        </p:grpSpPr>
        <p:grpSp>
          <p:nvGrpSpPr>
            <p:cNvPr name="Group 35" id="35"/>
            <p:cNvGrpSpPr/>
            <p:nvPr/>
          </p:nvGrpSpPr>
          <p:grpSpPr>
            <a:xfrm rot="0">
              <a:off x="630025" y="202863"/>
              <a:ext cx="1441281" cy="709084"/>
              <a:chOff x="0" y="0"/>
              <a:chExt cx="284698" cy="140066"/>
            </a:xfrm>
          </p:grpSpPr>
          <p:sp>
            <p:nvSpPr>
              <p:cNvPr name="Freeform 36" id="36"/>
              <p:cNvSpPr/>
              <p:nvPr/>
            </p:nvSpPr>
            <p:spPr>
              <a:xfrm flipH="false" flipV="false" rot="0">
                <a:off x="0" y="0"/>
                <a:ext cx="284698" cy="140066"/>
              </a:xfrm>
              <a:custGeom>
                <a:avLst/>
                <a:gdLst/>
                <a:ahLst/>
                <a:cxnLst/>
                <a:rect r="r" b="b" t="t" l="l"/>
                <a:pathLst>
                  <a:path h="140066" w="284698">
                    <a:moveTo>
                      <a:pt x="0" y="0"/>
                    </a:moveTo>
                    <a:lnTo>
                      <a:pt x="284698" y="0"/>
                    </a:lnTo>
                    <a:lnTo>
                      <a:pt x="284698" y="140066"/>
                    </a:lnTo>
                    <a:lnTo>
                      <a:pt x="0" y="140066"/>
                    </a:lnTo>
                    <a:close/>
                  </a:path>
                </a:pathLst>
              </a:custGeom>
              <a:solidFill>
                <a:srgbClr val="4A4E69"/>
              </a:solidFill>
            </p:spPr>
          </p:sp>
          <p:sp>
            <p:nvSpPr>
              <p:cNvPr name="TextBox 37" id="37"/>
              <p:cNvSpPr txBox="true"/>
              <p:nvPr/>
            </p:nvSpPr>
            <p:spPr>
              <a:xfrm>
                <a:off x="0" y="-57150"/>
                <a:ext cx="284698" cy="197216"/>
              </a:xfrm>
              <a:prstGeom prst="rect">
                <a:avLst/>
              </a:prstGeom>
            </p:spPr>
            <p:txBody>
              <a:bodyPr anchor="ctr" rtlCol="false" tIns="50800" lIns="50800" bIns="50800" rIns="50800"/>
              <a:lstStyle/>
              <a:p>
                <a:pPr algn="ctr">
                  <a:lnSpc>
                    <a:spcPts val="3624"/>
                  </a:lnSpc>
                </a:pPr>
              </a:p>
            </p:txBody>
          </p:sp>
        </p:grpSp>
        <p:sp>
          <p:nvSpPr>
            <p:cNvPr name="Freeform 38" id="38"/>
            <p:cNvSpPr/>
            <p:nvPr/>
          </p:nvSpPr>
          <p:spPr>
            <a:xfrm flipH="false" flipV="true" rot="0">
              <a:off x="1365081" y="202863"/>
              <a:ext cx="1412450" cy="709084"/>
            </a:xfrm>
            <a:custGeom>
              <a:avLst/>
              <a:gdLst/>
              <a:ahLst/>
              <a:cxnLst/>
              <a:rect r="r" b="b" t="t" l="l"/>
              <a:pathLst>
                <a:path h="709084" w="1412450">
                  <a:moveTo>
                    <a:pt x="0" y="709084"/>
                  </a:moveTo>
                  <a:lnTo>
                    <a:pt x="1412450" y="709084"/>
                  </a:lnTo>
                  <a:lnTo>
                    <a:pt x="1412450" y="0"/>
                  </a:lnTo>
                  <a:lnTo>
                    <a:pt x="0" y="0"/>
                  </a:lnTo>
                  <a:lnTo>
                    <a:pt x="0" y="709084"/>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39" id="39"/>
            <p:cNvGrpSpPr/>
            <p:nvPr/>
          </p:nvGrpSpPr>
          <p:grpSpPr>
            <a:xfrm rot="0">
              <a:off x="1076435" y="0"/>
              <a:ext cx="515116" cy="450726"/>
              <a:chOff x="0" y="0"/>
              <a:chExt cx="812800" cy="711200"/>
            </a:xfrm>
          </p:grpSpPr>
          <p:sp>
            <p:nvSpPr>
              <p:cNvPr name="Freeform 40" id="40"/>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4D6F78"/>
              </a:solidFill>
            </p:spPr>
          </p:sp>
          <p:sp>
            <p:nvSpPr>
              <p:cNvPr name="TextBox 41" id="41"/>
              <p:cNvSpPr txBox="true"/>
              <p:nvPr/>
            </p:nvSpPr>
            <p:spPr>
              <a:xfrm>
                <a:off x="127000" y="273050"/>
                <a:ext cx="558800" cy="387350"/>
              </a:xfrm>
              <a:prstGeom prst="rect">
                <a:avLst/>
              </a:prstGeom>
            </p:spPr>
            <p:txBody>
              <a:bodyPr anchor="ctr" rtlCol="false" tIns="50800" lIns="50800" bIns="50800" rIns="50800"/>
              <a:lstStyle/>
              <a:p>
                <a:pPr algn="ctr">
                  <a:lnSpc>
                    <a:spcPts val="3624"/>
                  </a:lnSpc>
                </a:pPr>
              </a:p>
            </p:txBody>
          </p:sp>
        </p:grpSp>
        <p:sp>
          <p:nvSpPr>
            <p:cNvPr name="Freeform 42" id="42"/>
            <p:cNvSpPr/>
            <p:nvPr/>
          </p:nvSpPr>
          <p:spPr>
            <a:xfrm flipH="false" flipV="false" rot="0">
              <a:off x="0" y="202863"/>
              <a:ext cx="1412450" cy="709084"/>
            </a:xfrm>
            <a:custGeom>
              <a:avLst/>
              <a:gdLst/>
              <a:ahLst/>
              <a:cxnLst/>
              <a:rect r="r" b="b" t="t" l="l"/>
              <a:pathLst>
                <a:path h="709084" w="1412450">
                  <a:moveTo>
                    <a:pt x="0" y="0"/>
                  </a:moveTo>
                  <a:lnTo>
                    <a:pt x="1412450" y="0"/>
                  </a:lnTo>
                  <a:lnTo>
                    <a:pt x="1412450" y="709084"/>
                  </a:lnTo>
                  <a:lnTo>
                    <a:pt x="0" y="7090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3" id="43"/>
            <p:cNvSpPr/>
            <p:nvPr/>
          </p:nvSpPr>
          <p:spPr>
            <a:xfrm flipH="false" flipV="false" rot="0">
              <a:off x="223677" y="0"/>
              <a:ext cx="1110316" cy="557405"/>
            </a:xfrm>
            <a:custGeom>
              <a:avLst/>
              <a:gdLst/>
              <a:ahLst/>
              <a:cxnLst/>
              <a:rect r="r" b="b" t="t" l="l"/>
              <a:pathLst>
                <a:path h="557405" w="1110316">
                  <a:moveTo>
                    <a:pt x="0" y="0"/>
                  </a:moveTo>
                  <a:lnTo>
                    <a:pt x="1110316" y="0"/>
                  </a:lnTo>
                  <a:lnTo>
                    <a:pt x="1110316" y="557405"/>
                  </a:lnTo>
                  <a:lnTo>
                    <a:pt x="0" y="55740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44" id="44"/>
            <p:cNvSpPr txBox="true"/>
            <p:nvPr/>
          </p:nvSpPr>
          <p:spPr>
            <a:xfrm rot="0">
              <a:off x="1766649" y="181697"/>
              <a:ext cx="487329" cy="666750"/>
            </a:xfrm>
            <a:prstGeom prst="rect">
              <a:avLst/>
            </a:prstGeom>
          </p:spPr>
          <p:txBody>
            <a:bodyPr anchor="t" rtlCol="false" tIns="0" lIns="0" bIns="0" rIns="0">
              <a:spAutoFit/>
            </a:bodyPr>
            <a:lstStyle/>
            <a:p>
              <a:pPr algn="ctr">
                <a:lnSpc>
                  <a:spcPts val="4200"/>
                </a:lnSpc>
              </a:pPr>
              <a:r>
                <a:rPr lang="en-US" b="true" sz="3000">
                  <a:solidFill>
                    <a:srgbClr val="FFFFFF"/>
                  </a:solidFill>
                  <a:latin typeface="Open Sans Bold"/>
                  <a:ea typeface="Open Sans Bold"/>
                  <a:cs typeface="Open Sans Bold"/>
                  <a:sym typeface="Open Sans Bold"/>
                </a:rPr>
                <a:t>3</a:t>
              </a:r>
            </a:p>
          </p:txBody>
        </p:sp>
      </p:grpSp>
      <p:grpSp>
        <p:nvGrpSpPr>
          <p:cNvPr name="Group 45" id="45"/>
          <p:cNvGrpSpPr/>
          <p:nvPr/>
        </p:nvGrpSpPr>
        <p:grpSpPr>
          <a:xfrm rot="0">
            <a:off x="9639878" y="5355116"/>
            <a:ext cx="2083148" cy="683961"/>
            <a:chOff x="0" y="0"/>
            <a:chExt cx="2777531" cy="911947"/>
          </a:xfrm>
        </p:grpSpPr>
        <p:grpSp>
          <p:nvGrpSpPr>
            <p:cNvPr name="Group 46" id="46"/>
            <p:cNvGrpSpPr/>
            <p:nvPr/>
          </p:nvGrpSpPr>
          <p:grpSpPr>
            <a:xfrm rot="0">
              <a:off x="630025" y="202863"/>
              <a:ext cx="1441281" cy="709084"/>
              <a:chOff x="0" y="0"/>
              <a:chExt cx="284698" cy="140066"/>
            </a:xfrm>
          </p:grpSpPr>
          <p:sp>
            <p:nvSpPr>
              <p:cNvPr name="Freeform 47" id="47"/>
              <p:cNvSpPr/>
              <p:nvPr/>
            </p:nvSpPr>
            <p:spPr>
              <a:xfrm flipH="false" flipV="false" rot="0">
                <a:off x="0" y="0"/>
                <a:ext cx="284698" cy="140066"/>
              </a:xfrm>
              <a:custGeom>
                <a:avLst/>
                <a:gdLst/>
                <a:ahLst/>
                <a:cxnLst/>
                <a:rect r="r" b="b" t="t" l="l"/>
                <a:pathLst>
                  <a:path h="140066" w="284698">
                    <a:moveTo>
                      <a:pt x="0" y="0"/>
                    </a:moveTo>
                    <a:lnTo>
                      <a:pt x="284698" y="0"/>
                    </a:lnTo>
                    <a:lnTo>
                      <a:pt x="284698" y="140066"/>
                    </a:lnTo>
                    <a:lnTo>
                      <a:pt x="0" y="140066"/>
                    </a:lnTo>
                    <a:close/>
                  </a:path>
                </a:pathLst>
              </a:custGeom>
              <a:solidFill>
                <a:srgbClr val="4A4E69"/>
              </a:solidFill>
            </p:spPr>
          </p:sp>
          <p:sp>
            <p:nvSpPr>
              <p:cNvPr name="TextBox 48" id="48"/>
              <p:cNvSpPr txBox="true"/>
              <p:nvPr/>
            </p:nvSpPr>
            <p:spPr>
              <a:xfrm>
                <a:off x="0" y="-57150"/>
                <a:ext cx="284698" cy="197216"/>
              </a:xfrm>
              <a:prstGeom prst="rect">
                <a:avLst/>
              </a:prstGeom>
            </p:spPr>
            <p:txBody>
              <a:bodyPr anchor="ctr" rtlCol="false" tIns="50800" lIns="50800" bIns="50800" rIns="50800"/>
              <a:lstStyle/>
              <a:p>
                <a:pPr algn="ctr">
                  <a:lnSpc>
                    <a:spcPts val="3624"/>
                  </a:lnSpc>
                </a:pPr>
              </a:p>
            </p:txBody>
          </p:sp>
        </p:grpSp>
        <p:sp>
          <p:nvSpPr>
            <p:cNvPr name="Freeform 49" id="49"/>
            <p:cNvSpPr/>
            <p:nvPr/>
          </p:nvSpPr>
          <p:spPr>
            <a:xfrm flipH="false" flipV="true" rot="0">
              <a:off x="1365081" y="202863"/>
              <a:ext cx="1412450" cy="709084"/>
            </a:xfrm>
            <a:custGeom>
              <a:avLst/>
              <a:gdLst/>
              <a:ahLst/>
              <a:cxnLst/>
              <a:rect r="r" b="b" t="t" l="l"/>
              <a:pathLst>
                <a:path h="709084" w="1412450">
                  <a:moveTo>
                    <a:pt x="0" y="709084"/>
                  </a:moveTo>
                  <a:lnTo>
                    <a:pt x="1412450" y="709084"/>
                  </a:lnTo>
                  <a:lnTo>
                    <a:pt x="1412450" y="0"/>
                  </a:lnTo>
                  <a:lnTo>
                    <a:pt x="0" y="0"/>
                  </a:lnTo>
                  <a:lnTo>
                    <a:pt x="0" y="709084"/>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50" id="50"/>
            <p:cNvGrpSpPr/>
            <p:nvPr/>
          </p:nvGrpSpPr>
          <p:grpSpPr>
            <a:xfrm rot="0">
              <a:off x="1076435" y="0"/>
              <a:ext cx="515116" cy="450726"/>
              <a:chOff x="0" y="0"/>
              <a:chExt cx="812800" cy="711200"/>
            </a:xfrm>
          </p:grpSpPr>
          <p:sp>
            <p:nvSpPr>
              <p:cNvPr name="Freeform 51" id="51"/>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4D6F78"/>
              </a:solidFill>
            </p:spPr>
          </p:sp>
          <p:sp>
            <p:nvSpPr>
              <p:cNvPr name="TextBox 52" id="52"/>
              <p:cNvSpPr txBox="true"/>
              <p:nvPr/>
            </p:nvSpPr>
            <p:spPr>
              <a:xfrm>
                <a:off x="127000" y="273050"/>
                <a:ext cx="558800" cy="387350"/>
              </a:xfrm>
              <a:prstGeom prst="rect">
                <a:avLst/>
              </a:prstGeom>
            </p:spPr>
            <p:txBody>
              <a:bodyPr anchor="ctr" rtlCol="false" tIns="50800" lIns="50800" bIns="50800" rIns="50800"/>
              <a:lstStyle/>
              <a:p>
                <a:pPr algn="ctr">
                  <a:lnSpc>
                    <a:spcPts val="3624"/>
                  </a:lnSpc>
                </a:pPr>
              </a:p>
            </p:txBody>
          </p:sp>
        </p:grpSp>
        <p:sp>
          <p:nvSpPr>
            <p:cNvPr name="Freeform 53" id="53"/>
            <p:cNvSpPr/>
            <p:nvPr/>
          </p:nvSpPr>
          <p:spPr>
            <a:xfrm flipH="false" flipV="false" rot="0">
              <a:off x="0" y="202863"/>
              <a:ext cx="1412450" cy="709084"/>
            </a:xfrm>
            <a:custGeom>
              <a:avLst/>
              <a:gdLst/>
              <a:ahLst/>
              <a:cxnLst/>
              <a:rect r="r" b="b" t="t" l="l"/>
              <a:pathLst>
                <a:path h="709084" w="1412450">
                  <a:moveTo>
                    <a:pt x="0" y="0"/>
                  </a:moveTo>
                  <a:lnTo>
                    <a:pt x="1412450" y="0"/>
                  </a:lnTo>
                  <a:lnTo>
                    <a:pt x="1412450" y="709084"/>
                  </a:lnTo>
                  <a:lnTo>
                    <a:pt x="0" y="7090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54" id="54"/>
            <p:cNvSpPr/>
            <p:nvPr/>
          </p:nvSpPr>
          <p:spPr>
            <a:xfrm flipH="false" flipV="false" rot="0">
              <a:off x="223677" y="0"/>
              <a:ext cx="1110316" cy="557405"/>
            </a:xfrm>
            <a:custGeom>
              <a:avLst/>
              <a:gdLst/>
              <a:ahLst/>
              <a:cxnLst/>
              <a:rect r="r" b="b" t="t" l="l"/>
              <a:pathLst>
                <a:path h="557405" w="1110316">
                  <a:moveTo>
                    <a:pt x="0" y="0"/>
                  </a:moveTo>
                  <a:lnTo>
                    <a:pt x="1110316" y="0"/>
                  </a:lnTo>
                  <a:lnTo>
                    <a:pt x="1110316" y="557405"/>
                  </a:lnTo>
                  <a:lnTo>
                    <a:pt x="0" y="55740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55" id="55"/>
            <p:cNvSpPr txBox="true"/>
            <p:nvPr/>
          </p:nvSpPr>
          <p:spPr>
            <a:xfrm rot="0">
              <a:off x="1766649" y="181697"/>
              <a:ext cx="487329" cy="666750"/>
            </a:xfrm>
            <a:prstGeom prst="rect">
              <a:avLst/>
            </a:prstGeom>
          </p:spPr>
          <p:txBody>
            <a:bodyPr anchor="t" rtlCol="false" tIns="0" lIns="0" bIns="0" rIns="0">
              <a:spAutoFit/>
            </a:bodyPr>
            <a:lstStyle/>
            <a:p>
              <a:pPr algn="ctr">
                <a:lnSpc>
                  <a:spcPts val="4200"/>
                </a:lnSpc>
              </a:pPr>
              <a:r>
                <a:rPr lang="en-US" b="true" sz="3000">
                  <a:solidFill>
                    <a:srgbClr val="FFFFFF"/>
                  </a:solidFill>
                  <a:latin typeface="Open Sans Bold"/>
                  <a:ea typeface="Open Sans Bold"/>
                  <a:cs typeface="Open Sans Bold"/>
                  <a:sym typeface="Open Sans Bold"/>
                </a:rPr>
                <a:t>4</a:t>
              </a:r>
            </a:p>
          </p:txBody>
        </p:sp>
      </p:grpSp>
      <p:sp>
        <p:nvSpPr>
          <p:cNvPr name="TextBox 56" id="56"/>
          <p:cNvSpPr txBox="true"/>
          <p:nvPr/>
        </p:nvSpPr>
        <p:spPr>
          <a:xfrm rot="0">
            <a:off x="9639878" y="6225470"/>
            <a:ext cx="7565273" cy="460375"/>
          </a:xfrm>
          <a:prstGeom prst="rect">
            <a:avLst/>
          </a:prstGeom>
        </p:spPr>
        <p:txBody>
          <a:bodyPr anchor="t" rtlCol="false" tIns="0" lIns="0" bIns="0" rIns="0">
            <a:spAutoFit/>
          </a:bodyPr>
          <a:lstStyle/>
          <a:p>
            <a:pPr algn="just">
              <a:lnSpc>
                <a:spcPts val="3769"/>
              </a:lnSpc>
            </a:pPr>
            <a:r>
              <a:rPr lang="en-US" sz="2599">
                <a:solidFill>
                  <a:srgbClr val="22223B"/>
                </a:solidFill>
                <a:latin typeface="Open Sans"/>
                <a:ea typeface="Open Sans"/>
                <a:cs typeface="Open Sans"/>
                <a:sym typeface="Open Sans"/>
              </a:rPr>
              <a:t>Menjaga Visi dan Strategi yang Jelas.</a:t>
            </a:r>
          </a:p>
        </p:txBody>
      </p:sp>
      <p:grpSp>
        <p:nvGrpSpPr>
          <p:cNvPr name="Group 57" id="57"/>
          <p:cNvGrpSpPr/>
          <p:nvPr/>
        </p:nvGrpSpPr>
        <p:grpSpPr>
          <a:xfrm rot="0">
            <a:off x="9639878" y="7343070"/>
            <a:ext cx="2083148" cy="683961"/>
            <a:chOff x="0" y="0"/>
            <a:chExt cx="2777531" cy="911947"/>
          </a:xfrm>
        </p:grpSpPr>
        <p:grpSp>
          <p:nvGrpSpPr>
            <p:cNvPr name="Group 58" id="58"/>
            <p:cNvGrpSpPr/>
            <p:nvPr/>
          </p:nvGrpSpPr>
          <p:grpSpPr>
            <a:xfrm rot="0">
              <a:off x="630025" y="202863"/>
              <a:ext cx="1441281" cy="709084"/>
              <a:chOff x="0" y="0"/>
              <a:chExt cx="284698" cy="140066"/>
            </a:xfrm>
          </p:grpSpPr>
          <p:sp>
            <p:nvSpPr>
              <p:cNvPr name="Freeform 59" id="59"/>
              <p:cNvSpPr/>
              <p:nvPr/>
            </p:nvSpPr>
            <p:spPr>
              <a:xfrm flipH="false" flipV="false" rot="0">
                <a:off x="0" y="0"/>
                <a:ext cx="284698" cy="140066"/>
              </a:xfrm>
              <a:custGeom>
                <a:avLst/>
                <a:gdLst/>
                <a:ahLst/>
                <a:cxnLst/>
                <a:rect r="r" b="b" t="t" l="l"/>
                <a:pathLst>
                  <a:path h="140066" w="284698">
                    <a:moveTo>
                      <a:pt x="0" y="0"/>
                    </a:moveTo>
                    <a:lnTo>
                      <a:pt x="284698" y="0"/>
                    </a:lnTo>
                    <a:lnTo>
                      <a:pt x="284698" y="140066"/>
                    </a:lnTo>
                    <a:lnTo>
                      <a:pt x="0" y="140066"/>
                    </a:lnTo>
                    <a:close/>
                  </a:path>
                </a:pathLst>
              </a:custGeom>
              <a:solidFill>
                <a:srgbClr val="4A4E69"/>
              </a:solidFill>
            </p:spPr>
          </p:sp>
          <p:sp>
            <p:nvSpPr>
              <p:cNvPr name="TextBox 60" id="60"/>
              <p:cNvSpPr txBox="true"/>
              <p:nvPr/>
            </p:nvSpPr>
            <p:spPr>
              <a:xfrm>
                <a:off x="0" y="-57150"/>
                <a:ext cx="284698" cy="197216"/>
              </a:xfrm>
              <a:prstGeom prst="rect">
                <a:avLst/>
              </a:prstGeom>
            </p:spPr>
            <p:txBody>
              <a:bodyPr anchor="ctr" rtlCol="false" tIns="50800" lIns="50800" bIns="50800" rIns="50800"/>
              <a:lstStyle/>
              <a:p>
                <a:pPr algn="ctr">
                  <a:lnSpc>
                    <a:spcPts val="3624"/>
                  </a:lnSpc>
                </a:pPr>
              </a:p>
            </p:txBody>
          </p:sp>
        </p:grpSp>
        <p:sp>
          <p:nvSpPr>
            <p:cNvPr name="Freeform 61" id="61"/>
            <p:cNvSpPr/>
            <p:nvPr/>
          </p:nvSpPr>
          <p:spPr>
            <a:xfrm flipH="false" flipV="true" rot="0">
              <a:off x="1365081" y="202863"/>
              <a:ext cx="1412450" cy="709084"/>
            </a:xfrm>
            <a:custGeom>
              <a:avLst/>
              <a:gdLst/>
              <a:ahLst/>
              <a:cxnLst/>
              <a:rect r="r" b="b" t="t" l="l"/>
              <a:pathLst>
                <a:path h="709084" w="1412450">
                  <a:moveTo>
                    <a:pt x="0" y="709084"/>
                  </a:moveTo>
                  <a:lnTo>
                    <a:pt x="1412450" y="709084"/>
                  </a:lnTo>
                  <a:lnTo>
                    <a:pt x="1412450" y="0"/>
                  </a:lnTo>
                  <a:lnTo>
                    <a:pt x="0" y="0"/>
                  </a:lnTo>
                  <a:lnTo>
                    <a:pt x="0" y="709084"/>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2" id="62"/>
            <p:cNvGrpSpPr/>
            <p:nvPr/>
          </p:nvGrpSpPr>
          <p:grpSpPr>
            <a:xfrm rot="0">
              <a:off x="1076435" y="0"/>
              <a:ext cx="515116" cy="450726"/>
              <a:chOff x="0" y="0"/>
              <a:chExt cx="812800" cy="711200"/>
            </a:xfrm>
          </p:grpSpPr>
          <p:sp>
            <p:nvSpPr>
              <p:cNvPr name="Freeform 63" id="63"/>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4D6F78"/>
              </a:solidFill>
            </p:spPr>
          </p:sp>
          <p:sp>
            <p:nvSpPr>
              <p:cNvPr name="TextBox 64" id="64"/>
              <p:cNvSpPr txBox="true"/>
              <p:nvPr/>
            </p:nvSpPr>
            <p:spPr>
              <a:xfrm>
                <a:off x="127000" y="273050"/>
                <a:ext cx="558800" cy="387350"/>
              </a:xfrm>
              <a:prstGeom prst="rect">
                <a:avLst/>
              </a:prstGeom>
            </p:spPr>
            <p:txBody>
              <a:bodyPr anchor="ctr" rtlCol="false" tIns="50800" lIns="50800" bIns="50800" rIns="50800"/>
              <a:lstStyle/>
              <a:p>
                <a:pPr algn="ctr">
                  <a:lnSpc>
                    <a:spcPts val="3624"/>
                  </a:lnSpc>
                </a:pPr>
              </a:p>
            </p:txBody>
          </p:sp>
        </p:grpSp>
        <p:sp>
          <p:nvSpPr>
            <p:cNvPr name="Freeform 65" id="65"/>
            <p:cNvSpPr/>
            <p:nvPr/>
          </p:nvSpPr>
          <p:spPr>
            <a:xfrm flipH="false" flipV="false" rot="0">
              <a:off x="0" y="202863"/>
              <a:ext cx="1412450" cy="709084"/>
            </a:xfrm>
            <a:custGeom>
              <a:avLst/>
              <a:gdLst/>
              <a:ahLst/>
              <a:cxnLst/>
              <a:rect r="r" b="b" t="t" l="l"/>
              <a:pathLst>
                <a:path h="709084" w="1412450">
                  <a:moveTo>
                    <a:pt x="0" y="0"/>
                  </a:moveTo>
                  <a:lnTo>
                    <a:pt x="1412450" y="0"/>
                  </a:lnTo>
                  <a:lnTo>
                    <a:pt x="1412450" y="709084"/>
                  </a:lnTo>
                  <a:lnTo>
                    <a:pt x="0" y="7090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6" id="66"/>
            <p:cNvSpPr/>
            <p:nvPr/>
          </p:nvSpPr>
          <p:spPr>
            <a:xfrm flipH="false" flipV="false" rot="0">
              <a:off x="223677" y="0"/>
              <a:ext cx="1110316" cy="557405"/>
            </a:xfrm>
            <a:custGeom>
              <a:avLst/>
              <a:gdLst/>
              <a:ahLst/>
              <a:cxnLst/>
              <a:rect r="r" b="b" t="t" l="l"/>
              <a:pathLst>
                <a:path h="557405" w="1110316">
                  <a:moveTo>
                    <a:pt x="0" y="0"/>
                  </a:moveTo>
                  <a:lnTo>
                    <a:pt x="1110316" y="0"/>
                  </a:lnTo>
                  <a:lnTo>
                    <a:pt x="1110316" y="557405"/>
                  </a:lnTo>
                  <a:lnTo>
                    <a:pt x="0" y="55740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67" id="67"/>
            <p:cNvSpPr txBox="true"/>
            <p:nvPr/>
          </p:nvSpPr>
          <p:spPr>
            <a:xfrm rot="0">
              <a:off x="1766649" y="181697"/>
              <a:ext cx="487329" cy="666750"/>
            </a:xfrm>
            <a:prstGeom prst="rect">
              <a:avLst/>
            </a:prstGeom>
          </p:spPr>
          <p:txBody>
            <a:bodyPr anchor="t" rtlCol="false" tIns="0" lIns="0" bIns="0" rIns="0">
              <a:spAutoFit/>
            </a:bodyPr>
            <a:lstStyle/>
            <a:p>
              <a:pPr algn="ctr">
                <a:lnSpc>
                  <a:spcPts val="4200"/>
                </a:lnSpc>
              </a:pPr>
              <a:r>
                <a:rPr lang="en-US" b="true" sz="3000">
                  <a:solidFill>
                    <a:srgbClr val="FFFFFF"/>
                  </a:solidFill>
                  <a:latin typeface="Open Sans Bold"/>
                  <a:ea typeface="Open Sans Bold"/>
                  <a:cs typeface="Open Sans Bold"/>
                  <a:sym typeface="Open Sans Bold"/>
                </a:rPr>
                <a:t>5</a:t>
              </a:r>
            </a:p>
          </p:txBody>
        </p:sp>
      </p:grpSp>
      <p:sp>
        <p:nvSpPr>
          <p:cNvPr name="TextBox 68" id="68"/>
          <p:cNvSpPr txBox="true"/>
          <p:nvPr/>
        </p:nvSpPr>
        <p:spPr>
          <a:xfrm rot="0">
            <a:off x="9776452" y="8073681"/>
            <a:ext cx="9758184" cy="460375"/>
          </a:xfrm>
          <a:prstGeom prst="rect">
            <a:avLst/>
          </a:prstGeom>
        </p:spPr>
        <p:txBody>
          <a:bodyPr anchor="t" rtlCol="false" tIns="0" lIns="0" bIns="0" rIns="0">
            <a:spAutoFit/>
          </a:bodyPr>
          <a:lstStyle/>
          <a:p>
            <a:pPr algn="just">
              <a:lnSpc>
                <a:spcPts val="3769"/>
              </a:lnSpc>
            </a:pPr>
            <a:r>
              <a:rPr lang="en-US" sz="2599">
                <a:solidFill>
                  <a:srgbClr val="22223B"/>
                </a:solidFill>
                <a:latin typeface="Open Sans"/>
                <a:ea typeface="Open Sans"/>
                <a:cs typeface="Open Sans"/>
                <a:sym typeface="Open Sans"/>
              </a:rPr>
              <a:t>Perkuat Kolaborasi antara Sektor Swasta dan Publik.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DAGaAiRoz0c</dc:identifier>
  <dcterms:modified xsi:type="dcterms:W3CDTF">2011-08-01T06:04:30Z</dcterms:modified>
  <cp:revision>1</cp:revision>
  <dc:title>Final Project E</dc:title>
</cp:coreProperties>
</file>