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0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E8C9AA-F6D3-4B2F-B4FB-13E58171EECE}" type="datetime1">
              <a:rPr lang="de-DE" smtClean="0"/>
              <a:t>23.09.2019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AFB9-C370-4F48-8263-497806A03F00}" type="datetime1">
              <a:rPr lang="de-DE" smtClean="0"/>
              <a:pPr/>
              <a:t>23.09.2019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6651-4C5B-4593-9B17-0ED20C608253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D5618A-AE1F-4C7D-9D88-5322A5E7D26E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6561C-820B-41CB-B9E1-6F118119F770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7AEED-DCFB-479D-B905-787E2B1A04E1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7B587E-0883-42BE-8275-9F82778BC868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64D3B-5428-48A0-92EF-9FE0B05C75B4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eschreibun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E65E47-AE20-4F1A-9C8C-02EF3C708B41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C3435-9986-4294-A3F7-376389FE3B66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F02540-1F7E-4D5E-A069-C1456D791A31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Textfeld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652AE-8801-43BC-96FD-7BE37074739B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AA90F-CC5F-4A57-8631-1FB6F1B07F11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0876A-11AC-42A8-8E81-2E0285E1CAED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7596788-F9A6-4C97-B2C3-74E59782D9D5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Lars, Luca, Jaroslav, Max, Sebastian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nformatik" TargetMode="External"/><Relationship Id="rId2" Type="http://schemas.openxmlformats.org/officeDocument/2006/relationships/hyperlink" Target="https://de.wikipedia.org/wiki/Hexadezimalsyste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.wikipedia.org/wiki/Zahlen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3A731-56CD-4BA0-A8AF-94228547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2799000"/>
            <a:ext cx="10840914" cy="1260000"/>
          </a:xfrm>
        </p:spPr>
        <p:txBody>
          <a:bodyPr/>
          <a:lstStyle/>
          <a:p>
            <a:pPr algn="ctr"/>
            <a:r>
              <a:rPr lang="de-DE" dirty="0">
                <a:latin typeface="Palatino Linotype" panose="02040502050505030304" pitchFamily="18" charset="0"/>
              </a:rPr>
              <a:t>Hexadezimales Zahlensystem</a:t>
            </a:r>
            <a:br>
              <a:rPr lang="de-DE" dirty="0">
                <a:latin typeface="Palatino Linotype" panose="02040502050505030304" pitchFamily="18" charset="0"/>
              </a:rPr>
            </a:b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033B06E-5381-4DCB-B94E-7BB4EAE2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/>
          <a:lstStyle/>
          <a:p>
            <a:pPr rtl="0"/>
            <a:fld id="{90B38C63-4943-49F3-AD68-33A227A46C28}" type="datetime1">
              <a:rPr lang="de-DE" noProof="0" smtClean="0"/>
              <a:t>23.09.2019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2A9016-7427-4C7B-A6CF-FD220DC0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/>
          <a:lstStyle/>
          <a:p>
            <a:pPr rtl="0"/>
            <a:r>
              <a:rPr lang="es-ES" noProof="0" dirty="0">
                <a:latin typeface="Palatino Linotype" panose="02040502050505030304" pitchFamily="18" charset="0"/>
              </a:rPr>
              <a:t>Lars, Luca, Jaroslav, Max, Sebastian</a:t>
            </a:r>
            <a:endParaRPr lang="de-DE" noProof="0" dirty="0">
              <a:latin typeface="Palatino Linotype" panose="02040502050505030304" pitchFamily="18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E1A8B8-120C-4C46-849C-C0B3CAC9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59" y="5870575"/>
            <a:ext cx="1260655" cy="377825"/>
          </a:xfrm>
        </p:spPr>
        <p:txBody>
          <a:bodyPr/>
          <a:lstStyle/>
          <a:p>
            <a:pPr rtl="0"/>
            <a:fld id="{5D99DD2A-B520-4620-9B43-64B657BA2D42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233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60A8C1-130F-4EA2-BD6E-B045316F4F90}"/>
              </a:ext>
            </a:extLst>
          </p:cNvPr>
          <p:cNvSpPr txBox="1"/>
          <p:nvPr/>
        </p:nvSpPr>
        <p:spPr>
          <a:xfrm>
            <a:off x="1275127" y="1887523"/>
            <a:ext cx="9378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Inhalt: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>
                <a:latin typeface="Palatino Linotype" panose="02040502050505030304" pitchFamily="18" charset="0"/>
              </a:rPr>
              <a:t>2:  Inhalt</a:t>
            </a:r>
          </a:p>
          <a:p>
            <a:r>
              <a:rPr lang="de-DE" dirty="0">
                <a:latin typeface="Palatino Linotype" panose="02040502050505030304" pitchFamily="18" charset="0"/>
              </a:rPr>
              <a:t>3: Was ist </a:t>
            </a:r>
            <a:r>
              <a:rPr lang="de-DE" dirty="0" err="1">
                <a:latin typeface="Palatino Linotype" panose="02040502050505030304" pitchFamily="18" charset="0"/>
              </a:rPr>
              <a:t>Hexadecimal</a:t>
            </a:r>
            <a:r>
              <a:rPr lang="de-DE" dirty="0">
                <a:latin typeface="Palatino Linotype" panose="02040502050505030304" pitchFamily="18" charset="0"/>
              </a:rPr>
              <a:t> &amp; Geschichte</a:t>
            </a:r>
          </a:p>
          <a:p>
            <a:r>
              <a:rPr lang="de-DE" dirty="0">
                <a:latin typeface="Palatino Linotype" panose="02040502050505030304" pitchFamily="18" charset="0"/>
              </a:rPr>
              <a:t>4: Darstellung und Anwendung in der Informatik und Aussprache der Zahlen</a:t>
            </a:r>
          </a:p>
          <a:p>
            <a:r>
              <a:rPr lang="de-DE" dirty="0">
                <a:latin typeface="Palatino Linotype" panose="02040502050505030304" pitchFamily="18" charset="0"/>
              </a:rPr>
              <a:t>5: Rechnen mit HEX mit Bsp.</a:t>
            </a:r>
          </a:p>
          <a:p>
            <a:r>
              <a:rPr lang="de-DE">
                <a:latin typeface="Palatino Linotype" panose="02040502050505030304" pitchFamily="18" charset="0"/>
              </a:rPr>
              <a:t>6: Quellen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2DB3EE-CA53-489F-BD6D-1774B339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31E705-2CD0-40C3-A6EB-3FD057ADF2E3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DDE3A6-D934-4AEA-A9CE-5AB3E3C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>
                <a:latin typeface="Palatino Linotype" panose="02040502050505030304" pitchFamily="18" charset="0"/>
              </a:rPr>
              <a:t>Lars, Luca, Jaroslav, Max, Sebastian</a:t>
            </a:r>
            <a:endParaRPr lang="de-DE" noProof="0" dirty="0">
              <a:latin typeface="Palatino Linotype" panose="02040502050505030304" pitchFamily="18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4DF457-4B77-4F35-B0D9-AF383A1D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74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DAC6F18-A1FD-4CDF-A01E-D89CA4E67266}"/>
              </a:ext>
            </a:extLst>
          </p:cNvPr>
          <p:cNvSpPr txBox="1"/>
          <p:nvPr/>
        </p:nvSpPr>
        <p:spPr>
          <a:xfrm>
            <a:off x="1138107" y="532701"/>
            <a:ext cx="4247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Was ist </a:t>
            </a:r>
            <a:r>
              <a:rPr lang="de-DE" dirty="0" err="1">
                <a:latin typeface="Palatino Linotype" panose="02040502050505030304" pitchFamily="18" charset="0"/>
              </a:rPr>
              <a:t>Hexadecimal</a:t>
            </a:r>
            <a:r>
              <a:rPr lang="de-DE" dirty="0">
                <a:latin typeface="Palatino Linotype" panose="02040502050505030304" pitchFamily="18" charset="0"/>
              </a:rPr>
              <a:t>?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Zahlensystem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Von griech. </a:t>
            </a:r>
            <a:r>
              <a:rPr lang="de-DE" dirty="0" err="1">
                <a:latin typeface="Palatino Linotype" panose="02040502050505030304" pitchFamily="18" charset="0"/>
              </a:rPr>
              <a:t>hexa</a:t>
            </a:r>
            <a:r>
              <a:rPr lang="de-DE" dirty="0">
                <a:latin typeface="Palatino Linotype" panose="02040502050505030304" pitchFamily="18" charset="0"/>
              </a:rPr>
              <a:t> „sechs“ &amp; lat. </a:t>
            </a:r>
            <a:r>
              <a:rPr lang="de-DE" dirty="0" err="1">
                <a:latin typeface="Palatino Linotype" panose="02040502050505030304" pitchFamily="18" charset="0"/>
              </a:rPr>
              <a:t>decem</a:t>
            </a:r>
            <a:r>
              <a:rPr lang="de-DE" dirty="0">
                <a:latin typeface="Palatino Linotype" panose="02040502050505030304" pitchFamily="18" charset="0"/>
              </a:rPr>
              <a:t> „zehn“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16 verschiedene Zeichen 			     (0-9 &amp; A-F oder a-f)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Umrechnung in Zahlensysteme einfach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Platzsparender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Synonym: sedezimal (lat. </a:t>
            </a:r>
            <a:r>
              <a:rPr lang="de-DE" dirty="0" err="1">
                <a:latin typeface="Palatino Linotype" panose="02040502050505030304" pitchFamily="18" charset="0"/>
              </a:rPr>
              <a:t>Sedecim</a:t>
            </a:r>
            <a:r>
              <a:rPr lang="de-DE" dirty="0">
                <a:latin typeface="Palatino Linotype" panose="02040502050505030304" pitchFamily="18" charset="0"/>
              </a:rPr>
              <a:t> „sechszehn“) &amp; hexadekadisch (griech.)</a:t>
            </a:r>
          </a:p>
          <a:p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18FDE9-1309-442A-AF42-F17E13974400}"/>
              </a:ext>
            </a:extLst>
          </p:cNvPr>
          <p:cNvSpPr txBox="1"/>
          <p:nvPr/>
        </p:nvSpPr>
        <p:spPr>
          <a:xfrm>
            <a:off x="6026093" y="532701"/>
            <a:ext cx="487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Geschichte: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>
                <a:latin typeface="Palatino Linotype" panose="02040502050505030304" pitchFamily="18" charset="0"/>
              </a:rPr>
              <a:t>Mitte 1950er Jahre, damalige Praxis von IBM-Informatikern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116FCD5-9FCF-4851-B2E9-9B792CC5A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45287"/>
              </p:ext>
            </p:extLst>
          </p:nvPr>
        </p:nvGraphicFramePr>
        <p:xfrm>
          <a:off x="1138105" y="4767828"/>
          <a:ext cx="9761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4722">
                  <a:extLst>
                    <a:ext uri="{9D8B030D-6E8A-4147-A177-3AD203B41FA5}">
                      <a16:colId xmlns:a16="http://schemas.microsoft.com/office/drawing/2014/main" val="3427537585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3772638005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1070312841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1316392995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3162113702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99440186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320053016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1589772278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1931510608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3157839169"/>
                    </a:ext>
                  </a:extLst>
                </a:gridCol>
                <a:gridCol w="503189">
                  <a:extLst>
                    <a:ext uri="{9D8B030D-6E8A-4147-A177-3AD203B41FA5}">
                      <a16:colId xmlns:a16="http://schemas.microsoft.com/office/drawing/2014/main" val="3803825820"/>
                    </a:ext>
                  </a:extLst>
                </a:gridCol>
                <a:gridCol w="429092">
                  <a:extLst>
                    <a:ext uri="{9D8B030D-6E8A-4147-A177-3AD203B41FA5}">
                      <a16:colId xmlns:a16="http://schemas.microsoft.com/office/drawing/2014/main" val="713491220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1382250688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3306016711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640072795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4203364874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127077857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4085389541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929000441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956865077"/>
                    </a:ext>
                  </a:extLst>
                </a:gridCol>
                <a:gridCol w="464722">
                  <a:extLst>
                    <a:ext uri="{9D8B030D-6E8A-4147-A177-3AD203B41FA5}">
                      <a16:colId xmlns:a16="http://schemas.microsoft.com/office/drawing/2014/main" val="574991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0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2165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E13AAFC6-35D0-4991-845F-8C9C2097477A}"/>
              </a:ext>
            </a:extLst>
          </p:cNvPr>
          <p:cNvSpPr txBox="1"/>
          <p:nvPr/>
        </p:nvSpPr>
        <p:spPr>
          <a:xfrm>
            <a:off x="427841" y="4447679"/>
            <a:ext cx="7102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dirty="0">
                <a:latin typeface="Palatino Linotype" panose="02040502050505030304" pitchFamily="18" charset="0"/>
              </a:rPr>
              <a:t>DEC</a:t>
            </a:r>
          </a:p>
          <a:p>
            <a:r>
              <a:rPr lang="de-DE" dirty="0">
                <a:latin typeface="Palatino Linotype" panose="02040502050505030304" pitchFamily="18" charset="0"/>
              </a:rPr>
              <a:t>HEX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70279F5-7575-4F02-8AF0-B84486C3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7A5517-889E-4906-BD45-32168A03DA71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EB49E118-DF93-4839-8CAB-9061D6FD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>
                <a:latin typeface="Palatino Linotype" panose="02040502050505030304" pitchFamily="18" charset="0"/>
              </a:rPr>
              <a:t>Lars, Luca, Jaroslav, Max, Sebastian</a:t>
            </a:r>
            <a:endParaRPr lang="de-DE" noProof="0" dirty="0">
              <a:latin typeface="Palatino Linotype" panose="02040502050505030304" pitchFamily="18" charset="0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2AE2BCF7-B17F-47F2-85C5-5265F43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69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A17712-C602-4E2B-827D-EB8DCA8F1E1F}"/>
              </a:ext>
            </a:extLst>
          </p:cNvPr>
          <p:cNvSpPr txBox="1"/>
          <p:nvPr/>
        </p:nvSpPr>
        <p:spPr>
          <a:xfrm>
            <a:off x="1043031" y="3202731"/>
            <a:ext cx="5533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Hexadezimal in der Informatik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Sehr gut um Bits darzustellen (braucht nur ¼ Platz)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Vier Stellen Bitfolge (Nibble o. Tetrade) = 1 HEX Stelle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Bsp.</a:t>
            </a:r>
            <a:r>
              <a:rPr lang="de-DE" altLang="de-DE" dirty="0">
                <a:latin typeface="Palatino Linotype" panose="02040502050505030304" pitchFamily="18" charset="0"/>
              </a:rPr>
              <a:t>1010010001010101</a:t>
            </a:r>
            <a:r>
              <a:rPr lang="de-DE" altLang="de-DE" baseline="-25000" dirty="0">
                <a:latin typeface="Palatino Linotype" panose="02040502050505030304" pitchFamily="18" charset="0"/>
              </a:rPr>
              <a:t>2</a:t>
            </a:r>
            <a:r>
              <a:rPr lang="de-DE" altLang="de-DE" dirty="0">
                <a:latin typeface="Palatino Linotype" panose="02040502050505030304" pitchFamily="18" charset="0"/>
              </a:rPr>
              <a:t> = A455</a:t>
            </a:r>
            <a:r>
              <a:rPr lang="de-DE" altLang="de-DE" baseline="-25000" dirty="0">
                <a:latin typeface="Palatino Linotype" panose="02040502050505030304" pitchFamily="18" charset="0"/>
              </a:rPr>
              <a:t>16</a:t>
            </a:r>
            <a:r>
              <a:rPr lang="de-DE" altLang="de-DE" dirty="0">
                <a:latin typeface="Palatino Linotype" panose="02040502050505030304" pitchFamily="18" charset="0"/>
              </a:rPr>
              <a:t> = 42069</a:t>
            </a:r>
            <a:r>
              <a:rPr lang="de-DE" altLang="de-DE" baseline="-25000" dirty="0">
                <a:latin typeface="Palatino Linotype" panose="02040502050505030304" pitchFamily="18" charset="0"/>
              </a:rPr>
              <a:t>10</a:t>
            </a:r>
          </a:p>
          <a:p>
            <a:r>
              <a:rPr lang="de-DE" baseline="-25000" dirty="0">
                <a:latin typeface="Palatino Linotype" panose="02040502050505030304" pitchFamily="18" charset="0"/>
              </a:rPr>
              <a:t>(Punkt Darstellung Zifferngruppierung)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A463DD-5D90-4F0C-8E81-2355000B831B}"/>
              </a:ext>
            </a:extLst>
          </p:cNvPr>
          <p:cNvSpPr txBox="1"/>
          <p:nvPr/>
        </p:nvSpPr>
        <p:spPr>
          <a:xfrm>
            <a:off x="1043031" y="469783"/>
            <a:ext cx="5382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Darstellung und Schreibweisen: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72</a:t>
            </a:r>
            <a:r>
              <a:rPr lang="de-DE" baseline="-25000" dirty="0">
                <a:latin typeface="Palatino Linotype" panose="02040502050505030304" pitchFamily="18" charset="0"/>
              </a:rPr>
              <a:t>16</a:t>
            </a:r>
            <a:r>
              <a:rPr lang="de-DE" dirty="0">
                <a:latin typeface="Palatino Linotype" panose="02040502050505030304" pitchFamily="18" charset="0"/>
              </a:rPr>
              <a:t>, 72</a:t>
            </a:r>
            <a:r>
              <a:rPr lang="de-DE" baseline="-25000" dirty="0">
                <a:latin typeface="Palatino Linotype" panose="02040502050505030304" pitchFamily="18" charset="0"/>
              </a:rPr>
              <a:t>hex</a:t>
            </a:r>
            <a:r>
              <a:rPr lang="de-DE" dirty="0">
                <a:latin typeface="Palatino Linotype" panose="02040502050505030304" pitchFamily="18" charset="0"/>
              </a:rPr>
              <a:t>, 72h, 72H, 0x72, $72,‘‘72, X’72‘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0x und das Suffix h in technischen Informatik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$-Präfix üblich in Assemblersprache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Palatino Linotype" panose="02040502050505030304" pitchFamily="18" charset="0"/>
              </a:rPr>
              <a:t>X‘72‘ bei IBM Großrechnern üblich (REXX-Scriptsprache (</a:t>
            </a:r>
            <a:r>
              <a:rPr lang="de-DE" dirty="0" err="1">
                <a:latin typeface="Palatino Linotype" panose="02040502050505030304" pitchFamily="18" charset="0"/>
              </a:rPr>
              <a:t>Restructured</a:t>
            </a:r>
            <a:r>
              <a:rPr lang="de-DE" dirty="0">
                <a:latin typeface="Palatino Linotype" panose="02040502050505030304" pitchFamily="18" charset="0"/>
              </a:rPr>
              <a:t> Extended </a:t>
            </a:r>
            <a:r>
              <a:rPr lang="de-DE" dirty="0" err="1">
                <a:latin typeface="Palatino Linotype" panose="02040502050505030304" pitchFamily="18" charset="0"/>
              </a:rPr>
              <a:t>Executor</a:t>
            </a:r>
            <a:r>
              <a:rPr lang="de-DE" dirty="0">
                <a:latin typeface="Palatino Linotype" panose="02040502050505030304" pitchFamily="18" charset="0"/>
              </a:rPr>
              <a:t>)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A5C82-BE75-4676-9856-C8942EA2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08756B-308F-4A22-B5F3-4676C70F40C8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8A42A-1ED6-487B-B47D-E7E71299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>
                <a:latin typeface="Palatino Linotype" panose="02040502050505030304" pitchFamily="18" charset="0"/>
              </a:rPr>
              <a:t>Lars, Luca, Jaroslav, Max, Sebastian</a:t>
            </a:r>
            <a:endParaRPr lang="de-DE" noProof="0" dirty="0">
              <a:latin typeface="Palatino Linotype" panose="02040502050505030304" pitchFamily="18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E79CA8-9CC3-4789-B4DA-2E1C0B03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de-DE" noProof="0" smtClean="0"/>
              <a:t>4</a:t>
            </a:fld>
            <a:endParaRPr lang="de-DE" noProof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A3FD3-97CD-47F7-A0FD-0F442B937CC1}"/>
              </a:ext>
            </a:extLst>
          </p:cNvPr>
          <p:cNvSpPr txBox="1"/>
          <p:nvPr/>
        </p:nvSpPr>
        <p:spPr>
          <a:xfrm>
            <a:off x="6986314" y="437648"/>
            <a:ext cx="4806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Aussprache der HEX-Zahlen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>
                <a:latin typeface="Palatino Linotype" panose="02040502050505030304" pitchFamily="18" charset="0"/>
              </a:rPr>
              <a:t>HEX-Zahlen Ziffer für Ziffer gelesen</a:t>
            </a:r>
          </a:p>
          <a:p>
            <a:r>
              <a:rPr lang="de-DE" dirty="0">
                <a:latin typeface="Palatino Linotype" panose="02040502050505030304" pitchFamily="18" charset="0"/>
              </a:rPr>
              <a:t>Bsp.: </a:t>
            </a:r>
          </a:p>
          <a:p>
            <a:r>
              <a:rPr lang="de-DE" dirty="0">
                <a:latin typeface="Palatino Linotype" panose="02040502050505030304" pitchFamily="18" charset="0"/>
              </a:rPr>
              <a:t>- 11 sprich: „eins-eins“</a:t>
            </a:r>
          </a:p>
          <a:p>
            <a:r>
              <a:rPr lang="de-DE" dirty="0">
                <a:latin typeface="Palatino Linotype" panose="02040502050505030304" pitchFamily="18" charset="0"/>
              </a:rPr>
              <a:t>- 1C sprich: „eins-C“</a:t>
            </a:r>
          </a:p>
          <a:p>
            <a:r>
              <a:rPr lang="de-DE" dirty="0">
                <a:latin typeface="Palatino Linotype" panose="02040502050505030304" pitchFamily="18" charset="0"/>
              </a:rPr>
              <a:t>- AFFE sprich „A-F-F-E“</a:t>
            </a:r>
          </a:p>
          <a:p>
            <a:endParaRPr lang="de-DE" dirty="0">
              <a:latin typeface="Palatino Linotype" panose="0204050205050503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8BC1A3-2C2E-4E96-9BB7-A170CFE6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638" y="2591591"/>
            <a:ext cx="1549168" cy="34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1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DF8DA4C-1976-4DE5-9D08-E2FB0481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99" y="241219"/>
            <a:ext cx="3962953" cy="449642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1D25E2-A6A4-4706-90A8-B8B29BC519E9}"/>
              </a:ext>
            </a:extLst>
          </p:cNvPr>
          <p:cNvSpPr txBox="1"/>
          <p:nvPr/>
        </p:nvSpPr>
        <p:spPr>
          <a:xfrm>
            <a:off x="9685574" y="2052933"/>
            <a:ext cx="24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12351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DF47F4-92A4-4E29-ABA6-59CA6DF07734}"/>
              </a:ext>
            </a:extLst>
          </p:cNvPr>
          <p:cNvSpPr txBox="1"/>
          <p:nvPr/>
        </p:nvSpPr>
        <p:spPr>
          <a:xfrm>
            <a:off x="1055894" y="575606"/>
            <a:ext cx="66944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Rechenbeispiel:</a:t>
            </a:r>
          </a:p>
          <a:p>
            <a:r>
              <a:rPr lang="de-DE" dirty="0">
                <a:latin typeface="Palatino Linotype" panose="02040502050505030304" pitchFamily="18" charset="0"/>
              </a:rPr>
              <a:t>303F = 12351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>
                <a:latin typeface="Palatino Linotype" panose="02040502050505030304" pitchFamily="18" charset="0"/>
              </a:rPr>
              <a:t>3*16</a:t>
            </a:r>
            <a:r>
              <a:rPr lang="de-DE" baseline="30000" dirty="0">
                <a:latin typeface="Palatino Linotype" panose="02040502050505030304" pitchFamily="18" charset="0"/>
              </a:rPr>
              <a:t>3</a:t>
            </a:r>
            <a:r>
              <a:rPr lang="de-DE" dirty="0">
                <a:latin typeface="Palatino Linotype" panose="02040502050505030304" pitchFamily="18" charset="0"/>
              </a:rPr>
              <a:t>+0*16</a:t>
            </a:r>
            <a:r>
              <a:rPr lang="de-DE" baseline="30000" dirty="0">
                <a:latin typeface="Palatino Linotype" panose="02040502050505030304" pitchFamily="18" charset="0"/>
              </a:rPr>
              <a:t>2</a:t>
            </a:r>
            <a:r>
              <a:rPr lang="de-DE" dirty="0">
                <a:latin typeface="Palatino Linotype" panose="02040502050505030304" pitchFamily="18" charset="0"/>
              </a:rPr>
              <a:t>+3*16</a:t>
            </a:r>
            <a:r>
              <a:rPr lang="de-DE" baseline="30000" dirty="0">
                <a:latin typeface="Palatino Linotype" panose="02040502050505030304" pitchFamily="18" charset="0"/>
              </a:rPr>
              <a:t>1</a:t>
            </a:r>
            <a:r>
              <a:rPr lang="de-DE" dirty="0">
                <a:latin typeface="Palatino Linotype" panose="02040502050505030304" pitchFamily="18" charset="0"/>
              </a:rPr>
              <a:t>+F*16</a:t>
            </a:r>
            <a:r>
              <a:rPr lang="de-DE" baseline="30000" dirty="0">
                <a:latin typeface="Palatino Linotype" panose="02040502050505030304" pitchFamily="18" charset="0"/>
              </a:rPr>
              <a:t>0</a:t>
            </a:r>
          </a:p>
          <a:p>
            <a:r>
              <a:rPr lang="de-DE" dirty="0">
                <a:latin typeface="Palatino Linotype" panose="02040502050505030304" pitchFamily="18" charset="0"/>
              </a:rPr>
              <a:t>3*16</a:t>
            </a:r>
            <a:r>
              <a:rPr lang="de-DE" baseline="30000" dirty="0">
                <a:latin typeface="Palatino Linotype" panose="02040502050505030304" pitchFamily="18" charset="0"/>
              </a:rPr>
              <a:t>3</a:t>
            </a:r>
            <a:r>
              <a:rPr lang="de-DE" dirty="0">
                <a:latin typeface="Palatino Linotype" panose="02040502050505030304" pitchFamily="18" charset="0"/>
              </a:rPr>
              <a:t>+0*16</a:t>
            </a:r>
            <a:r>
              <a:rPr lang="de-DE" baseline="30000" dirty="0">
                <a:latin typeface="Palatino Linotype" panose="02040502050505030304" pitchFamily="18" charset="0"/>
              </a:rPr>
              <a:t>2</a:t>
            </a:r>
            <a:r>
              <a:rPr lang="de-DE" dirty="0">
                <a:latin typeface="Palatino Linotype" panose="02040502050505030304" pitchFamily="18" charset="0"/>
              </a:rPr>
              <a:t>+3*16</a:t>
            </a:r>
            <a:r>
              <a:rPr lang="de-DE" baseline="30000" dirty="0">
                <a:latin typeface="Palatino Linotype" panose="02040502050505030304" pitchFamily="18" charset="0"/>
              </a:rPr>
              <a:t>1</a:t>
            </a:r>
            <a:r>
              <a:rPr lang="de-DE" dirty="0">
                <a:latin typeface="Palatino Linotype" panose="02040502050505030304" pitchFamily="18" charset="0"/>
              </a:rPr>
              <a:t>+15*16</a:t>
            </a:r>
            <a:r>
              <a:rPr lang="de-DE" baseline="30000" dirty="0">
                <a:latin typeface="Palatino Linotype" panose="02040502050505030304" pitchFamily="18" charset="0"/>
              </a:rPr>
              <a:t>0</a:t>
            </a:r>
          </a:p>
          <a:p>
            <a:r>
              <a:rPr lang="de-DE" dirty="0">
                <a:latin typeface="Palatino Linotype" panose="02040502050505030304" pitchFamily="18" charset="0"/>
              </a:rPr>
              <a:t>12288+0+48+15</a:t>
            </a:r>
          </a:p>
          <a:p>
            <a:r>
              <a:rPr lang="de-DE" dirty="0">
                <a:latin typeface="Palatino Linotype" panose="02040502050505030304" pitchFamily="18" charset="0"/>
              </a:rPr>
              <a:t>=1.2351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>
                <a:latin typeface="Palatino Linotype" panose="02040502050505030304" pitchFamily="18" charset="0"/>
              </a:rPr>
              <a:t>1278/16=79 Rest 14 (=E)	(In Rechner: 1278-(79*16)=14)	</a:t>
            </a:r>
          </a:p>
          <a:p>
            <a:r>
              <a:rPr lang="de-DE" dirty="0">
                <a:latin typeface="Palatino Linotype" panose="02040502050505030304" pitchFamily="18" charset="0"/>
              </a:rPr>
              <a:t>79/16=4 Rest 15 (=F)		(In Rechner: 79-(4*16)=15)</a:t>
            </a:r>
          </a:p>
          <a:p>
            <a:r>
              <a:rPr lang="de-DE" dirty="0">
                <a:latin typeface="Palatino Linotype" panose="02040502050505030304" pitchFamily="18" charset="0"/>
              </a:rPr>
              <a:t>4/16=0 Rest 4				(In Rechner: 4*(0*16)=4)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>
                <a:latin typeface="Palatino Linotype" panose="02040502050505030304" pitchFamily="18" charset="0"/>
              </a:rPr>
              <a:t>1278=4FE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EC23D4-AE14-4BEE-8910-FBCFD021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68A13-BDC4-491F-AA19-3F13E0ADEDD7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A94E3E-2281-4A4D-8DE1-D45198A2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>
                <a:latin typeface="Palatino Linotype" panose="02040502050505030304" pitchFamily="18" charset="0"/>
              </a:rPr>
              <a:t>Lars, Luca, Jaroslav, Max, Sebastian</a:t>
            </a:r>
            <a:endParaRPr lang="de-DE" noProof="0" dirty="0">
              <a:latin typeface="Palatino Linotype" panose="02040502050505030304" pitchFamily="18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042CF2-2235-4120-962F-F90C6AEC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116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CC53CE-3C46-4342-8422-A1279DD7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17AEED-DCFB-479D-B905-787E2B1A04E1}" type="datetime1">
              <a:rPr lang="de-DE" noProof="0" smtClean="0"/>
              <a:t>23.09.2019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AC4916-0C8C-4CBC-81CE-EDEBC9D2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>
                <a:latin typeface="Palatino Linotype" panose="02040502050505030304" pitchFamily="18" charset="0"/>
              </a:rPr>
              <a:t>Lars, Luca, Jaroslav, Max, Sebastian</a:t>
            </a:r>
            <a:endParaRPr lang="de-DE" noProof="0" dirty="0">
              <a:latin typeface="Palatino Linotype" panose="0204050205050503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CE17A-145A-40A9-9290-97BFE5E6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de-DE" noProof="0" smtClean="0"/>
              <a:t>6</a:t>
            </a:fld>
            <a:endParaRPr lang="de-DE" noProof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FA754C-E0C2-4CB9-A812-51999FDEE4FA}"/>
              </a:ext>
            </a:extLst>
          </p:cNvPr>
          <p:cNvSpPr txBox="1"/>
          <p:nvPr/>
        </p:nvSpPr>
        <p:spPr>
          <a:xfrm>
            <a:off x="746619" y="453006"/>
            <a:ext cx="1021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Quellen: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https://de.wikipedia.org/wiki/Hexadezimalsystem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https://de.wikipedia.org/wiki/Informatik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>
                <a:hlinkClick r:id="rId4"/>
              </a:rPr>
              <a:t>https://de.wikipedia.org/wiki/Zahlensystem</a:t>
            </a:r>
            <a:endParaRPr lang="de-DE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08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465_TF22736411" id="{8059D1F6-4D51-478C-9B02-7860F76F4160}" vid="{F82A32C0-80F8-4384-A067-E0EC3843BF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fb0879af-3eba-417a-a55a-ffe6dcd6ca77"/>
    <ds:schemaRef ds:uri="http://purl.org/dc/elements/1.1/"/>
    <ds:schemaRef ds:uri="http://schemas.microsoft.com/sharepoint/v3"/>
    <ds:schemaRef ds:uri="http://purl.org/dc/terms/"/>
    <ds:schemaRef ds:uri="6dc4bcd6-49db-4c07-9060-8acfc67cef9f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„Bekanntes Ereignis in der Geschichte“</Template>
  <TotalTime>0</TotalTime>
  <Words>355</Words>
  <Application>Microsoft Office PowerPoint</Application>
  <PresentationFormat>Breitbild</PresentationFormat>
  <Paragraphs>119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Palatino Linotype</vt:lpstr>
      <vt:lpstr>Himmel</vt:lpstr>
      <vt:lpstr>Hexadezimales Zahlensystem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2019-09-10T13:14:18Z</dcterms:created>
  <dcterms:modified xsi:type="dcterms:W3CDTF">2019-09-23T09:49:56Z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