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8" r:id="rId4"/>
    <p:sldId id="260" r:id="rId5"/>
    <p:sldId id="261" r:id="rId6"/>
    <p:sldId id="259" r:id="rId7"/>
    <p:sldId id="262" r:id="rId8"/>
    <p:sldId id="263" r:id="rId9"/>
    <p:sldId id="25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5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87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55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45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87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51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2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97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65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8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9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81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08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8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01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54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61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0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76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uchmaschine" TargetMode="External"/><Relationship Id="rId7" Type="http://schemas.openxmlformats.org/officeDocument/2006/relationships/hyperlink" Target="https://www.seo-kueche.de/lexikon/suchoperatoren/" TargetMode="External"/><Relationship Id="rId2" Type="http://schemas.openxmlformats.org/officeDocument/2006/relationships/hyperlink" Target="https://www.onlinemarketing-praxis.de/glossar/allgemeine-suchmaschin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rmation4competitiveintelligence.de/grundlagen-der-recherche/abschlussarbeiten/" TargetMode="External"/><Relationship Id="rId5" Type="http://schemas.openxmlformats.org/officeDocument/2006/relationships/hyperlink" Target="https://wissenschafts-thurm.de/wissenschaftliche-suchmaschinen" TargetMode="External"/><Relationship Id="rId4" Type="http://schemas.openxmlformats.org/officeDocument/2006/relationships/hyperlink" Target="https://www.gruenderszene.de/lexikon/begriffe/metasuchmasch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724128" y="623571"/>
            <a:ext cx="7695743" cy="3523885"/>
          </a:xfrm>
        </p:spPr>
        <p:txBody>
          <a:bodyPr>
            <a:normAutofit/>
          </a:bodyPr>
          <a:lstStyle/>
          <a:p>
            <a:pPr algn="ctr"/>
            <a:r>
              <a:rPr lang="de-DE" sz="7000" cap="small"/>
              <a:t>Die r</a:t>
            </a:r>
            <a:r>
              <a:rPr lang="de-DE" sz="7000" cap="small">
                <a:latin typeface="Century Gothic" panose="020B0502020202020204" pitchFamily="34" charset="0"/>
              </a:rPr>
              <a:t>ichtige Recherche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724128" y="4777380"/>
            <a:ext cx="7695743" cy="1209763"/>
          </a:xfrm>
        </p:spPr>
        <p:txBody>
          <a:bodyPr>
            <a:normAutofit/>
          </a:bodyPr>
          <a:lstStyle/>
          <a:p>
            <a:pPr algn="ctr"/>
            <a:r>
              <a:rPr lang="de-DE" sz="2100">
                <a:solidFill>
                  <a:schemeClr val="bg2"/>
                </a:solidFill>
              </a:rPr>
              <a:t>Chris Stümpges, Justin Müller und</a:t>
            </a:r>
          </a:p>
          <a:p>
            <a:pPr algn="ctr"/>
            <a:r>
              <a:rPr lang="de-DE" sz="2100">
                <a:solidFill>
                  <a:schemeClr val="bg2"/>
                </a:solidFill>
              </a:rPr>
              <a:t>Kemal Öztürk</a:t>
            </a:r>
          </a:p>
        </p:txBody>
      </p:sp>
      <p:sp>
        <p:nvSpPr>
          <p:cNvPr id="9" name="Titel 6"/>
          <p:cNvSpPr txBox="1">
            <a:spLocks/>
          </p:cNvSpPr>
          <p:nvPr/>
        </p:nvSpPr>
        <p:spPr>
          <a:xfrm>
            <a:off x="755576" y="764704"/>
            <a:ext cx="7772400" cy="1539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85800" y="764704"/>
            <a:ext cx="7772400" cy="1539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12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DD97993-2388-4AFC-B996-53EF34A8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FCF0959-9DE7-48C3-86EC-DD6EADB9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https://www.onlinemarketing-praxis.de/glossar/allgemeine-suchmaschinen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https://de.wikipedia.org/wiki/Suchmaschine</a:t>
            </a:r>
            <a:endParaRPr lang="de-DE" dirty="0"/>
          </a:p>
          <a:p>
            <a:r>
              <a:rPr lang="de-DE" dirty="0">
                <a:hlinkClick r:id="rId4"/>
              </a:rPr>
              <a:t>https://www.gruenderszene.de/lexikon/begriffe/metasuchmaschine</a:t>
            </a:r>
            <a:endParaRPr lang="de-DE" dirty="0"/>
          </a:p>
          <a:p>
            <a:r>
              <a:rPr lang="de-DE" dirty="0">
                <a:hlinkClick r:id="rId5"/>
              </a:rPr>
              <a:t>https://wissenschafts-thurm.de/wissenschaftliche-suchmaschinen</a:t>
            </a:r>
            <a:endParaRPr lang="de-DE" dirty="0"/>
          </a:p>
          <a:p>
            <a:r>
              <a:rPr lang="de-DE" dirty="0">
                <a:hlinkClick r:id="rId6"/>
              </a:rPr>
              <a:t>www.information4competitiveintelligence.de/grundlagen-der-recherche/</a:t>
            </a:r>
            <a:r>
              <a:rPr lang="de-DE" dirty="0" err="1">
                <a:hlinkClick r:id="rId6"/>
              </a:rPr>
              <a:t>abschlussarbeiten</a:t>
            </a:r>
            <a:r>
              <a:rPr lang="de-DE" dirty="0">
                <a:hlinkClick r:id="rId6"/>
              </a:rPr>
              <a:t>/</a:t>
            </a:r>
            <a:r>
              <a:rPr lang="de-DE" dirty="0"/>
              <a:t>...</a:t>
            </a:r>
          </a:p>
          <a:p>
            <a:r>
              <a:rPr lang="de-DE" dirty="0">
                <a:hlinkClick r:id="rId7"/>
              </a:rPr>
              <a:t>https://www.seo-kueche.de/lexikon/suchoperatoren/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002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Suchmaschinen</a:t>
            </a:r>
          </a:p>
          <a:p>
            <a:pPr lvl="1"/>
            <a:r>
              <a:rPr lang="de-DE" sz="1400" dirty="0"/>
              <a:t>Was ist eine Suchmaschine?</a:t>
            </a:r>
          </a:p>
          <a:p>
            <a:pPr lvl="1"/>
            <a:r>
              <a:rPr lang="de-DE" sz="1400" dirty="0"/>
              <a:t>Allgemeine Suchmaschinen</a:t>
            </a:r>
          </a:p>
          <a:p>
            <a:pPr lvl="1"/>
            <a:r>
              <a:rPr lang="de-DE" sz="1400" dirty="0"/>
              <a:t>Metasuchmaschinen</a:t>
            </a:r>
          </a:p>
          <a:p>
            <a:pPr lvl="1"/>
            <a:r>
              <a:rPr lang="de-DE" sz="1400" dirty="0"/>
              <a:t>Wissenschaftliche Suchmaschinen</a:t>
            </a:r>
          </a:p>
          <a:p>
            <a:r>
              <a:rPr lang="de-DE" dirty="0"/>
              <a:t>Suchoperatoren</a:t>
            </a:r>
          </a:p>
          <a:p>
            <a:r>
              <a:rPr lang="de-DE" dirty="0"/>
              <a:t>Validierung</a:t>
            </a:r>
          </a:p>
        </p:txBody>
      </p:sp>
    </p:spTree>
    <p:extLst>
      <p:ext uri="{BB962C8B-B14F-4D97-AF65-F5344CB8AC3E}">
        <p14:creationId xmlns:p14="http://schemas.microsoft.com/office/powerpoint/2010/main" val="385594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Suchmaschine?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Internetfilter, welcher das Internet nach Suchbegriffen sucht.</a:t>
            </a:r>
          </a:p>
          <a:p>
            <a:r>
              <a:rPr lang="de-DE" dirty="0"/>
              <a:t>vereinfacht die Online-Suche sehr stark.</a:t>
            </a:r>
          </a:p>
          <a:p>
            <a:r>
              <a:rPr lang="de-DE" dirty="0"/>
              <a:t>vor Suchmaschinen konnte man nur über URLs Websites besuchen.</a:t>
            </a:r>
          </a:p>
        </p:txBody>
      </p:sp>
    </p:spTree>
    <p:extLst>
      <p:ext uri="{BB962C8B-B14F-4D97-AF65-F5344CB8AC3E}">
        <p14:creationId xmlns:p14="http://schemas.microsoft.com/office/powerpoint/2010/main" val="4130265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183634" cy="1400530"/>
          </a:xfrm>
        </p:spPr>
        <p:txBody>
          <a:bodyPr/>
          <a:lstStyle/>
          <a:p>
            <a:r>
              <a:rPr lang="de-DE" dirty="0"/>
              <a:t>Allgemeine Suchmaschinen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0F9BC29-1333-4C0D-B578-AA57D3A88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647205"/>
              </p:ext>
            </p:extLst>
          </p:nvPr>
        </p:nvGraphicFramePr>
        <p:xfrm>
          <a:off x="1216025" y="4221088"/>
          <a:ext cx="67119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975">
                  <a:extLst>
                    <a:ext uri="{9D8B030D-6E8A-4147-A177-3AD203B41FA5}">
                      <a16:colId xmlns:a16="http://schemas.microsoft.com/office/drawing/2014/main" val="1413859589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277354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67000"/>
                          </a:schemeClr>
                        </a:gs>
                        <a:gs pos="50000">
                          <a:schemeClr val="accent4">
                            <a:lumMod val="97000"/>
                            <a:lumOff val="3000"/>
                          </a:schemeClr>
                        </a:gs>
                        <a:gs pos="100000">
                          <a:srgbClr val="4F876F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Kontra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67000"/>
                          </a:schemeClr>
                        </a:gs>
                        <a:gs pos="50000">
                          <a:schemeClr val="accent4">
                            <a:lumMod val="97000"/>
                            <a:lumOff val="3000"/>
                          </a:schemeClr>
                        </a:gs>
                        <a:gs pos="100000">
                          <a:srgbClr val="4F876F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36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bieten breitgefächerte Informationen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teils unübersichtlich und mit irrelevanten Suchergebnisse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benötigt oft mehr Validierung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5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bevorzugt bestimmte Websites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9700"/>
                  </a:ext>
                </a:extLst>
              </a:tr>
            </a:tbl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05DB3CE-248A-4CEE-863C-5BF4DB11A5E2}"/>
              </a:ext>
            </a:extLst>
          </p:cNvPr>
          <p:cNvSpPr txBox="1">
            <a:spLocks/>
          </p:cNvSpPr>
          <p:nvPr/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0C0041D-45C5-4087-8236-C432CD339E24}"/>
              </a:ext>
            </a:extLst>
          </p:cNvPr>
          <p:cNvSpPr txBox="1">
            <a:spLocks/>
          </p:cNvSpPr>
          <p:nvPr/>
        </p:nvSpPr>
        <p:spPr>
          <a:xfrm>
            <a:off x="980100" y="22053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42079909-6C65-4F65-B552-78458DA81664}"/>
              </a:ext>
            </a:extLst>
          </p:cNvPr>
          <p:cNvSpPr txBox="1">
            <a:spLocks/>
          </p:cNvSpPr>
          <p:nvPr/>
        </p:nvSpPr>
        <p:spPr>
          <a:xfrm>
            <a:off x="1132500" y="23577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besitzen eigenen Index, in welchem der Suchbegriff gesucht wird.</a:t>
            </a:r>
          </a:p>
          <a:p>
            <a:r>
              <a:rPr lang="de-DE" dirty="0"/>
              <a:t>Beispiele: Google, Bing, …</a:t>
            </a:r>
          </a:p>
        </p:txBody>
      </p:sp>
    </p:spTree>
    <p:extLst>
      <p:ext uri="{BB962C8B-B14F-4D97-AF65-F5344CB8AC3E}">
        <p14:creationId xmlns:p14="http://schemas.microsoft.com/office/powerpoint/2010/main" val="231646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Metasuchmaschinen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52DD280-249E-461B-A5DE-4B61644C4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305667"/>
              </p:ext>
            </p:extLst>
          </p:nvPr>
        </p:nvGraphicFramePr>
        <p:xfrm>
          <a:off x="1216025" y="4221088"/>
          <a:ext cx="671195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975">
                  <a:extLst>
                    <a:ext uri="{9D8B030D-6E8A-4147-A177-3AD203B41FA5}">
                      <a16:colId xmlns:a16="http://schemas.microsoft.com/office/drawing/2014/main" val="1413859589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277354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67000"/>
                          </a:schemeClr>
                        </a:gs>
                        <a:gs pos="50000">
                          <a:schemeClr val="accent4">
                            <a:lumMod val="97000"/>
                            <a:lumOff val="3000"/>
                          </a:schemeClr>
                        </a:gs>
                        <a:gs pos="100000">
                          <a:srgbClr val="4F876F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Kontra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67000"/>
                          </a:schemeClr>
                        </a:gs>
                        <a:gs pos="50000">
                          <a:schemeClr val="accent4">
                            <a:lumMod val="97000"/>
                            <a:lumOff val="3000"/>
                          </a:schemeClr>
                        </a:gs>
                        <a:gs pos="100000">
                          <a:srgbClr val="4F876F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36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diversere Suchergebnisse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teils unübersichtlich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relevantere Suchergebnisse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übernimmt Vor- und Nachteile von allgemeinen Suchmaschinen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57009"/>
                  </a:ext>
                </a:extLst>
              </a:tr>
            </a:tbl>
          </a:graphicData>
        </a:graphic>
      </p:graphicFrame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A204D598-912D-4E99-8896-49406049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/>
          <a:lstStyle/>
          <a:p>
            <a:r>
              <a:rPr lang="de-DE" dirty="0"/>
              <a:t>durchsucht Suchbegriffe bei Indexen von mehreren allgemeinen Suchmaschinen</a:t>
            </a:r>
          </a:p>
          <a:p>
            <a:r>
              <a:rPr lang="de-DE" dirty="0"/>
              <a:t>Beispiele: </a:t>
            </a:r>
            <a:r>
              <a:rPr lang="de-DE" dirty="0" err="1"/>
              <a:t>Metager</a:t>
            </a:r>
            <a:r>
              <a:rPr lang="de-DE" dirty="0"/>
              <a:t>, </a:t>
            </a:r>
            <a:r>
              <a:rPr lang="de-DE" dirty="0" err="1"/>
              <a:t>DuckDuckGo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31646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Wissenschaftliche Suchmaschinen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53EBC64-9087-4720-B964-295DECB73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208731"/>
              </p:ext>
            </p:extLst>
          </p:nvPr>
        </p:nvGraphicFramePr>
        <p:xfrm>
          <a:off x="1216025" y="4221088"/>
          <a:ext cx="671195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975">
                  <a:extLst>
                    <a:ext uri="{9D8B030D-6E8A-4147-A177-3AD203B41FA5}">
                      <a16:colId xmlns:a16="http://schemas.microsoft.com/office/drawing/2014/main" val="1413859589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277354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67000"/>
                          </a:schemeClr>
                        </a:gs>
                        <a:gs pos="50000">
                          <a:schemeClr val="accent4">
                            <a:lumMod val="97000"/>
                            <a:lumOff val="3000"/>
                          </a:schemeClr>
                        </a:gs>
                        <a:gs pos="100000">
                          <a:srgbClr val="4F876F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Kontra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67000"/>
                          </a:schemeClr>
                        </a:gs>
                        <a:gs pos="50000">
                          <a:schemeClr val="accent4">
                            <a:lumMod val="97000"/>
                            <a:lumOff val="3000"/>
                          </a:schemeClr>
                        </a:gs>
                        <a:gs pos="100000">
                          <a:srgbClr val="4F876F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36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oft relevante und seriöse Quellen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sehr wissenschaftlich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daher geringe Validierung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57009"/>
                  </a:ext>
                </a:extLst>
              </a:tr>
            </a:tbl>
          </a:graphicData>
        </a:graphic>
      </p:graphicFrame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2D26D8-4E31-4889-8392-81A5194CD26B}"/>
              </a:ext>
            </a:extLst>
          </p:cNvPr>
          <p:cNvSpPr txBox="1">
            <a:spLocks/>
          </p:cNvSpPr>
          <p:nvPr/>
        </p:nvSpPr>
        <p:spPr>
          <a:xfrm>
            <a:off x="1132500" y="23577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durchsuchen Dokumentenserver, auf welchen wissenschaftliche Literatur hochgeladen wurde.</a:t>
            </a:r>
          </a:p>
          <a:p>
            <a:r>
              <a:rPr lang="de-DE" dirty="0"/>
              <a:t>Beispiele: Google Scholar, BASE, …</a:t>
            </a:r>
          </a:p>
        </p:txBody>
      </p:sp>
    </p:spTree>
    <p:extLst>
      <p:ext uri="{BB962C8B-B14F-4D97-AF65-F5344CB8AC3E}">
        <p14:creationId xmlns:p14="http://schemas.microsoft.com/office/powerpoint/2010/main" val="231646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Suchoperatoren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7DB1088F-E2D5-4469-BE6F-B81F9820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/>
          <a:lstStyle/>
          <a:p>
            <a:r>
              <a:rPr lang="de-DE" dirty="0"/>
              <a:t>helfen bei der Suche, da man Suchbegriff genauer eingrenzen kann</a:t>
            </a:r>
          </a:p>
          <a:p>
            <a:r>
              <a:rPr lang="de-DE" dirty="0"/>
              <a:t>"Beispiel" = Text in Anführungszeichen wird exakt so gesucht, hilfreich bei Zitaten etc.</a:t>
            </a:r>
          </a:p>
          <a:p>
            <a:r>
              <a:rPr lang="de-DE" dirty="0"/>
              <a:t>(UND/ODER/NICHT): /Beispiel/ = logische Operatoren für Suchbegriff</a:t>
            </a:r>
          </a:p>
          <a:p>
            <a:r>
              <a:rPr lang="de-DE" dirty="0"/>
              <a:t>"Suchbegriff" (</a:t>
            </a:r>
            <a:r>
              <a:rPr lang="de-DE" dirty="0" err="1"/>
              <a:t>site</a:t>
            </a:r>
            <a:r>
              <a:rPr lang="de-DE" dirty="0"/>
              <a:t>/link):beispiel-url.de = durchsucht URL nach Suchbegriff. Bei '</a:t>
            </a:r>
            <a:r>
              <a:rPr lang="de-DE" dirty="0" err="1"/>
              <a:t>site</a:t>
            </a:r>
            <a:r>
              <a:rPr lang="de-DE" dirty="0"/>
              <a:t>' wird nur die gesuchte Website gezeigt, bei 'link' auch andere.</a:t>
            </a:r>
          </a:p>
        </p:txBody>
      </p:sp>
    </p:spTree>
    <p:extLst>
      <p:ext uri="{BB962C8B-B14F-4D97-AF65-F5344CB8AC3E}">
        <p14:creationId xmlns:p14="http://schemas.microsoft.com/office/powerpoint/2010/main" val="4119940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Quellen und Informationen sollten immer validiert (geprüft) werden.</a:t>
            </a:r>
          </a:p>
          <a:p>
            <a:r>
              <a:rPr lang="de-DE" dirty="0"/>
              <a:t>Quellen wie Foren, Wikipedia etc. müssen mehr geprüft werden, da jeder dort reinschreiben kann</a:t>
            </a:r>
          </a:p>
          <a:p>
            <a:r>
              <a:rPr lang="de-DE" dirty="0"/>
              <a:t>Wissenschaftliche Seiten sind oft glaubwürdiger.</a:t>
            </a:r>
          </a:p>
          <a:p>
            <a:r>
              <a:rPr lang="de-DE" dirty="0"/>
              <a:t>Immer mehrere Quellen verwenden.</a:t>
            </a:r>
          </a:p>
        </p:txBody>
      </p:sp>
    </p:spTree>
    <p:extLst>
      <p:ext uri="{BB962C8B-B14F-4D97-AF65-F5344CB8AC3E}">
        <p14:creationId xmlns:p14="http://schemas.microsoft.com/office/powerpoint/2010/main" val="2151713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75656" y="2151727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/>
              <a:t>Vielen Dank für eure Aufmerksamkeit.</a:t>
            </a:r>
          </a:p>
          <a:p>
            <a:pPr algn="ctr"/>
            <a:endParaRPr lang="de-DE" sz="4000" b="1" dirty="0"/>
          </a:p>
          <a:p>
            <a:pPr algn="ctr"/>
            <a:r>
              <a:rPr lang="de-DE" sz="4000" b="1" dirty="0"/>
              <a:t>Habt ihr noch Fragen?</a:t>
            </a:r>
          </a:p>
        </p:txBody>
      </p:sp>
    </p:spTree>
    <p:extLst>
      <p:ext uri="{BB962C8B-B14F-4D97-AF65-F5344CB8AC3E}">
        <p14:creationId xmlns:p14="http://schemas.microsoft.com/office/powerpoint/2010/main" val="1977348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351</Words>
  <Application>Microsoft Office PowerPoint</Application>
  <PresentationFormat>Bildschirmpräsentation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Die richtige Recherche</vt:lpstr>
      <vt:lpstr>Inhaltsverzeichnis</vt:lpstr>
      <vt:lpstr>Was ist eine Suchmaschine?</vt:lpstr>
      <vt:lpstr>Allgemeine Suchmaschinen</vt:lpstr>
      <vt:lpstr>Metasuchmaschinen</vt:lpstr>
      <vt:lpstr>Wissenschaftliche Suchmaschinen</vt:lpstr>
      <vt:lpstr>Suchoperatoren</vt:lpstr>
      <vt:lpstr>Validierung</vt:lpstr>
      <vt:lpstr>PowerPoint-Präsentation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Richtige Recherche</dc:title>
  <dc:creator>STUEMPGES.CHRIS</dc:creator>
  <cp:lastModifiedBy>Müller, Justin</cp:lastModifiedBy>
  <cp:revision>17</cp:revision>
  <dcterms:created xsi:type="dcterms:W3CDTF">2019-11-11T12:54:24Z</dcterms:created>
  <dcterms:modified xsi:type="dcterms:W3CDTF">2019-11-20T07:48:49Z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22b0d6-cb08-48e4-b81e-c118f64f4880_Enabled">
    <vt:lpwstr>True</vt:lpwstr>
  </property>
  <property fmtid="{D5CDD505-2E9C-101B-9397-08002B2CF9AE}" pid="3" name="MSIP_Label_1f22b0d6-cb08-48e4-b81e-c118f64f4880_SiteId">
    <vt:lpwstr>1aa3f197-39d5-4269-bcea-93372aa086d9</vt:lpwstr>
  </property>
  <property fmtid="{D5CDD505-2E9C-101B-9397-08002B2CF9AE}" pid="4" name="MSIP_Label_1f22b0d6-cb08-48e4-b81e-c118f64f4880_Owner">
    <vt:lpwstr>justin.mueller@grunenthal.com</vt:lpwstr>
  </property>
  <property fmtid="{D5CDD505-2E9C-101B-9397-08002B2CF9AE}" pid="5" name="MSIP_Label_1f22b0d6-cb08-48e4-b81e-c118f64f4880_SetDate">
    <vt:lpwstr>2019-11-19T12:28:13.1106108Z</vt:lpwstr>
  </property>
  <property fmtid="{D5CDD505-2E9C-101B-9397-08002B2CF9AE}" pid="6" name="MSIP_Label_1f22b0d6-cb08-48e4-b81e-c118f64f4880_Name">
    <vt:lpwstr>Business Use</vt:lpwstr>
  </property>
  <property fmtid="{D5CDD505-2E9C-101B-9397-08002B2CF9AE}" pid="7" name="MSIP_Label_1f22b0d6-cb08-48e4-b81e-c118f64f4880_Application">
    <vt:lpwstr>Microsoft Azure Information Protection</vt:lpwstr>
  </property>
  <property fmtid="{D5CDD505-2E9C-101B-9397-08002B2CF9AE}" pid="8" name="MSIP_Label_1f22b0d6-cb08-48e4-b81e-c118f64f4880_ActionId">
    <vt:lpwstr>d855b09d-8899-477e-b516-0aa5ef8d2cb9</vt:lpwstr>
  </property>
  <property fmtid="{D5CDD505-2E9C-101B-9397-08002B2CF9AE}" pid="9" name="MSIP_Label_1f22b0d6-cb08-48e4-b81e-c118f64f4880_Extended_MSFT_Method">
    <vt:lpwstr>Automatic</vt:lpwstr>
  </property>
  <property fmtid="{D5CDD505-2E9C-101B-9397-08002B2CF9AE}" pid="10" name="Sensitivity">
    <vt:lpwstr>Business Use</vt:lpwstr>
  </property>
</Properties>
</file>