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439" r:id="rId6"/>
    <p:sldId id="260" r:id="rId7"/>
    <p:sldId id="2443" r:id="rId8"/>
    <p:sldId id="2440" r:id="rId9"/>
    <p:sldId id="2434" r:id="rId10"/>
    <p:sldId id="2444" r:id="rId11"/>
    <p:sldId id="258" r:id="rId12"/>
    <p:sldId id="2438" r:id="rId13"/>
    <p:sldId id="244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342"/>
    <a:srgbClr val="C0F400"/>
    <a:srgbClr val="05EE55"/>
    <a:srgbClr val="038B30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584" autoAdjust="0"/>
  </p:normalViewPr>
  <p:slideViewPr>
    <p:cSldViewPr snapToGrid="0">
      <p:cViewPr varScale="1">
        <p:scale>
          <a:sx n="55" d="100"/>
          <a:sy n="55" d="100"/>
        </p:scale>
        <p:origin x="63" y="3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7"/>
    </p:cViewPr>
  </p:sorter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7/21/2020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7/21/2020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rgbClr val="2F334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372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12AF2780-75D3-4992-93BC-8EA50C648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1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AAE1C5B-7233-4F49-895F-7566CEB6D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10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80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15BFBAA-B5F1-4F95-8C05-5E30A7076BD7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5965370"/>
            <a:chOff x="252031" y="391887"/>
            <a:chExt cx="7433283" cy="59653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/>
          <a:lstStyle>
            <a:lvl1pPr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116E8B30-475D-4275-8DC2-14C98F2F9B76}"/>
              </a:ext>
            </a:extLst>
          </p:cNvPr>
          <p:cNvSpPr/>
          <p:nvPr userDrawn="1"/>
        </p:nvSpPr>
        <p:spPr>
          <a:xfrm>
            <a:off x="1159727" y="1191137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10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FCC97-4D8C-465A-B732-7E27224A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525FF-6103-4229-A91A-8A994A9CC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F2F4E1C-EABB-45F0-8593-E3E22109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5416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B8E8FD-E25A-4462-9917-754D6C619C75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52D6C-9D51-45A1-A6B7-B21DC9A94A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 10" descr="Open square accent block">
            <a:extLst>
              <a:ext uri="{FF2B5EF4-FFF2-40B4-BE49-F238E27FC236}">
                <a16:creationId xmlns:a16="http://schemas.microsoft.com/office/drawing/2014/main" id="{217FA8D4-1D05-4DF4-AA9D-364B6979733D}"/>
              </a:ext>
            </a:extLst>
          </p:cNvPr>
          <p:cNvSpPr/>
          <p:nvPr userDrawn="1"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9B1017-F981-4D2D-A14B-A857FC304F54}"/>
              </a:ext>
            </a:extLst>
          </p:cNvPr>
          <p:cNvSpPr/>
          <p:nvPr userDrawn="1"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DD85E79-8DB4-4D93-979C-171105321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4F1136-B1CD-4171-BB47-0281C1974B22}"/>
              </a:ext>
            </a:extLst>
          </p:cNvPr>
          <p:cNvSpPr/>
          <p:nvPr userDrawn="1"/>
        </p:nvSpPr>
        <p:spPr>
          <a:xfrm>
            <a:off x="471340" y="1189038"/>
            <a:ext cx="11149160" cy="483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9ADD4C-B26C-41B3-B492-DC9D032A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4313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4862A-62CA-4399-88B0-181961E0F691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02D481-2888-4133-AD94-7700AA117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B113A8-E04C-44C2-962F-5FFA40FB78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>
            <a:normAutofit/>
          </a:bodyPr>
          <a:lstStyle>
            <a:lvl1pPr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07A3F-3DCD-44DD-AF42-32098DCC3A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DB279-F403-4D2A-8D1B-FB3C81796B4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5781" y="110728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26DCC3-B99B-481C-AC63-F17D5215DC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D24A36-5F75-40A5-8DA4-0364F4492FC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1BF64E-D1E6-463D-B3F0-1491C107C8B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49EC66-F633-4F8B-BA43-E48843E5AD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0FCBE5-63C0-4DC7-8687-C2C76ABBDDB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240C4-B3CD-49AA-8C48-9FE7AA1FE3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A43A44DE-9B7B-49B8-AE13-95164A3F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605998" cy="118872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27370" y="0"/>
            <a:ext cx="546462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587876"/>
          </a:xfrm>
        </p:spPr>
        <p:txBody>
          <a:bodyPr anchor="b"/>
          <a:lstStyle>
            <a:lvl1pPr>
              <a:defRPr sz="3200" b="1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2F334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9EF0584-D46D-4C21-99D2-074ADF23E01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79714" y="2095547"/>
            <a:ext cx="4958100" cy="365125"/>
          </a:xfrm>
        </p:spPr>
        <p:txBody>
          <a:bodyPr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FC205-B079-430E-B82F-CBF6F56DE0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82B84E2-AAE4-4BC1-8C01-AF4ABADD6ED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3FF75-3EF1-4F7E-9040-8B957B4D277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066D4-321A-48BF-84C2-18FC1D7184A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B4336-A0EC-4019-904C-11240535876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2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C39E4676-2097-45B1-B554-0DFE67952792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24616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563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9B3254E-B445-46A8-8E69-B2596E25A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0" r:id="rId7"/>
    <p:sldLayoutId id="2147483663" r:id="rId8"/>
    <p:sldLayoutId id="2147483670" r:id="rId9"/>
    <p:sldLayoutId id="2147483669" r:id="rId10"/>
    <p:sldLayoutId id="2147483667" r:id="rId11"/>
    <p:sldLayoutId id="2147483668" r:id="rId12"/>
    <p:sldLayoutId id="2147483666" r:id="rId13"/>
    <p:sldLayoutId id="2147483662" r:id="rId14"/>
    <p:sldLayoutId id="2147483671" r:id="rId15"/>
    <p:sldLayoutId id="2147483655" r:id="rId16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bstract Building" title="Abstract Building">
            <a:extLst>
              <a:ext uri="{FF2B5EF4-FFF2-40B4-BE49-F238E27FC236}">
                <a16:creationId xmlns:a16="http://schemas.microsoft.com/office/drawing/2014/main" id="{1805319F-612A-49F0-B6DA-8A214D5DBD2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016" y="0"/>
            <a:ext cx="12263015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3600" dirty="0">
                <a:solidFill>
                  <a:srgbClr val="2F3342"/>
                </a:solidFill>
              </a:rPr>
              <a:t>Determining the best neighbourhood to expand business operations</a:t>
            </a:r>
            <a:endParaRPr lang="en-US" sz="3600" dirty="0">
              <a:solidFill>
                <a:srgbClr val="2F3342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F3342"/>
                </a:solidFill>
              </a:rPr>
              <a:t>By Raynell Foo</a:t>
            </a:r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bstract image" title="abstract image">
            <a:extLst>
              <a:ext uri="{FF2B5EF4-FFF2-40B4-BE49-F238E27FC236}">
                <a16:creationId xmlns:a16="http://schemas.microsoft.com/office/drawing/2014/main" id="{BCF9593D-B6BD-4208-A4FF-8CFFE503475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273BD65-CFF3-40DD-939C-97A942BD8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014" y="0"/>
            <a:ext cx="12263014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9FDCAA0A-980E-4E01-8FDA-B5368F0910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Science Capstone Project</a:t>
            </a:r>
          </a:p>
        </p:txBody>
      </p:sp>
      <p:sp>
        <p:nvSpPr>
          <p:cNvPr id="29" name="Rectangle: Single Corner Snipped 28">
            <a:extLst>
              <a:ext uri="{FF2B5EF4-FFF2-40B4-BE49-F238E27FC236}">
                <a16:creationId xmlns:a16="http://schemas.microsoft.com/office/drawing/2014/main" id="{E01195D9-1845-4282-BE5B-F6B840BE4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056A6478-CD2B-4077-910A-3D006C82EB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Building" title="Building">
            <a:extLst>
              <a:ext uri="{FF2B5EF4-FFF2-40B4-BE49-F238E27FC236}">
                <a16:creationId xmlns:a16="http://schemas.microsoft.com/office/drawing/2014/main" id="{E78EAF87-74CF-4D41-BA6F-23563CA2715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3" name="Graphic 12" descr="Open square 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28" y="1676400"/>
            <a:ext cx="4351911" cy="2384466"/>
          </a:xfrm>
        </p:spPr>
        <p:txBody>
          <a:bodyPr>
            <a:normAutofit/>
          </a:bodyPr>
          <a:lstStyle/>
          <a:p>
            <a:r>
              <a:rPr lang="en-US" sz="4400" dirty="0"/>
              <a:t>Introduction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1B4C1D1F-C2EF-4D29-B146-E0CE535B36D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2DFF522F-AF68-4632-B55E-C71590EC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8F6F6586-42C9-4B51-A82B-5FC75BEA6DC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0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wo buildings" title="two buildings">
            <a:extLst>
              <a:ext uri="{FF2B5EF4-FFF2-40B4-BE49-F238E27FC236}">
                <a16:creationId xmlns:a16="http://schemas.microsoft.com/office/drawing/2014/main" id="{59B4175B-2237-4E2B-8940-03CD8C85044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3F03C3-322B-449C-A477-EA1D99EDC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0E0CBA-1F82-43A8-9DE3-F0F883DB2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2" y="887276"/>
            <a:ext cx="5138057" cy="587876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3073" y="1730625"/>
            <a:ext cx="5138057" cy="394616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business wants to expand business operations in Toronto.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find out which neighbourhood to open in, the business needs to find out which neighbourhood has the most food venues.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BB9BB1-292D-4569-BA74-3E766701DB1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85DF53DB-409B-49FA-A52D-E30AD84AE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4D90B-FC4E-4781-9E54-536CECF8BA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wo buildings" title="two buildings">
            <a:extLst>
              <a:ext uri="{FF2B5EF4-FFF2-40B4-BE49-F238E27FC236}">
                <a16:creationId xmlns:a16="http://schemas.microsoft.com/office/drawing/2014/main" id="{59B4175B-2237-4E2B-8940-03CD8C85044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3F03C3-322B-449C-A477-EA1D99EDC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0E0CBA-1F82-43A8-9DE3-F0F883DB2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2" y="887276"/>
            <a:ext cx="5138057" cy="587876"/>
          </a:xfrm>
        </p:spPr>
        <p:txBody>
          <a:bodyPr/>
          <a:lstStyle/>
          <a:p>
            <a:r>
              <a:rPr lang="en-US" dirty="0"/>
              <a:t>The task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3073" y="1730625"/>
            <a:ext cx="5138057" cy="394616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determine which neighbourhood is most ideal, </a:t>
            </a:r>
            <a:r>
              <a:rPr lang="en-US" sz="2000" dirty="0" err="1"/>
              <a:t>Foursquare’s</a:t>
            </a:r>
            <a:r>
              <a:rPr lang="en-US" sz="2000" dirty="0"/>
              <a:t> API is utilised.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Manual </a:t>
            </a:r>
            <a:r>
              <a:rPr lang="en-US" sz="2000" dirty="0" err="1"/>
              <a:t>webscrapping</a:t>
            </a:r>
            <a:r>
              <a:rPr lang="en-US" sz="2000" dirty="0"/>
              <a:t> is also conducted.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BB9BB1-292D-4569-BA74-3E766701DB1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85DF53DB-409B-49FA-A52D-E30AD84AE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4D90B-FC4E-4781-9E54-536CECF8BA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4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361EFFB7-8B3E-491D-89F4-6C4D1296501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2B205EF-4045-42E3-8101-270CAA2CF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016" y="0"/>
            <a:ext cx="12263015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8" name="Graphic 17" descr="Open square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4" y="2837825"/>
            <a:ext cx="4351911" cy="1769608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acquisition and cleaning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AC647-D2A2-4904-B455-984AECA4DA7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4" name="Rectangle: Single Corner Snipped 13">
            <a:extLst>
              <a:ext uri="{FF2B5EF4-FFF2-40B4-BE49-F238E27FC236}">
                <a16:creationId xmlns:a16="http://schemas.microsoft.com/office/drawing/2014/main" id="{443EBCED-982A-454F-BC58-43B643EFA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571FE10C-81AC-4781-843B-B9994368CB9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2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5E06080F-9F80-49D4-9D28-F3FD457E427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648607"/>
            <a:ext cx="6117771" cy="3794249"/>
          </a:xfrm>
        </p:spPr>
        <p:txBody>
          <a:bodyPr>
            <a:normAutofit/>
          </a:bodyPr>
          <a:lstStyle/>
          <a:p>
            <a:r>
              <a:rPr lang="en-US" sz="2000" dirty="0"/>
              <a:t>Wikipedia page of all neighbourhoods in Toronto.</a:t>
            </a:r>
          </a:p>
          <a:p>
            <a:r>
              <a:rPr lang="en-US" sz="2000" dirty="0"/>
              <a:t>Longitude and Latitude from an online downloadable.</a:t>
            </a:r>
          </a:p>
          <a:p>
            <a:r>
              <a:rPr lang="en-US" sz="2000" dirty="0" err="1"/>
              <a:t>Foursquare’s</a:t>
            </a:r>
            <a:r>
              <a:rPr lang="en-US" sz="2000" dirty="0"/>
              <a:t> API.</a:t>
            </a:r>
          </a:p>
          <a:p>
            <a:r>
              <a:rPr lang="en-US" sz="2000" dirty="0"/>
              <a:t>Manual </a:t>
            </a:r>
            <a:r>
              <a:rPr lang="en-US" sz="2000" dirty="0" err="1"/>
              <a:t>webscrapping</a:t>
            </a:r>
            <a:r>
              <a:rPr lang="en-US" sz="2000" dirty="0"/>
              <a:t>.</a:t>
            </a:r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851F9C8F-B284-4FE9-A76C-49BE3BEE3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5EF0122-21C6-4139-B8D0-688B2553C48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5E06080F-9F80-49D4-9D28-F3FD457E427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648607"/>
            <a:ext cx="6117771" cy="3794249"/>
          </a:xfrm>
        </p:spPr>
        <p:txBody>
          <a:bodyPr>
            <a:normAutofit/>
          </a:bodyPr>
          <a:lstStyle/>
          <a:p>
            <a:r>
              <a:rPr lang="en-US" sz="2000" dirty="0"/>
              <a:t>Bulk of work is done with multiple Pandas DataFrames.</a:t>
            </a:r>
          </a:p>
          <a:p>
            <a:r>
              <a:rPr lang="en-US" sz="2000" dirty="0"/>
              <a:t>Cleaning of html scraped through manual </a:t>
            </a:r>
            <a:r>
              <a:rPr lang="en-US" sz="2000" dirty="0" err="1"/>
              <a:t>webscrapping</a:t>
            </a:r>
            <a:r>
              <a:rPr lang="en-US" sz="2000" dirty="0"/>
              <a:t> is done through Beautifulsoup4.</a:t>
            </a:r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851F9C8F-B284-4FE9-A76C-49BE3BEE3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5EF0122-21C6-4139-B8D0-688B2553C48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65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4C646910-F4B3-42FF-94CF-BEAFDD60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3542F-D085-445E-BEBE-DEE6D4F79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Statistics of Data Utilised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F153A6-0E4B-417F-85BB-FD8402B100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4 DataFrames utilised</a:t>
            </a:r>
          </a:p>
          <a:p>
            <a:r>
              <a:rPr lang="en-US" dirty="0"/>
              <a:t>4 Data sources utilised</a:t>
            </a:r>
          </a:p>
          <a:p>
            <a:r>
              <a:rPr lang="en-US" dirty="0"/>
              <a:t>2289 rows of data generated and cleaned</a:t>
            </a:r>
          </a:p>
          <a:p>
            <a:r>
              <a:rPr lang="en-US" dirty="0"/>
              <a:t>1125 venues scraped and appended.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C32B2A-F443-47DA-A5C9-E0CCEC6C2F2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Python Libraries Used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DDF559-AB16-43D3-96DE-5FD6A71C1A2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 err="1"/>
              <a:t>Lxml</a:t>
            </a:r>
            <a:endParaRPr lang="en-US" dirty="0"/>
          </a:p>
          <a:p>
            <a:r>
              <a:rPr lang="en-US" dirty="0"/>
              <a:t>Requests</a:t>
            </a:r>
          </a:p>
          <a:p>
            <a:r>
              <a:rPr lang="en-US" dirty="0"/>
              <a:t>Json</a:t>
            </a:r>
          </a:p>
          <a:p>
            <a:r>
              <a:rPr lang="en-US" dirty="0"/>
              <a:t>Beautifulsoup4</a:t>
            </a:r>
          </a:p>
        </p:txBody>
      </p:sp>
      <p:pic>
        <p:nvPicPr>
          <p:cNvPr id="10" name="Picture Placeholder 9" descr="two buildings" title="two buildings">
            <a:extLst>
              <a:ext uri="{FF2B5EF4-FFF2-40B4-BE49-F238E27FC236}">
                <a16:creationId xmlns:a16="http://schemas.microsoft.com/office/drawing/2014/main" id="{2F31814F-08FA-4F6F-AB72-C15E456914A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8B1278D5-2C97-4CEF-8849-C9811924FBA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2F6ECD0F-66E9-4D96-8436-105A25A341A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81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bstract building" title="abstract building">
            <a:extLst>
              <a:ext uri="{FF2B5EF4-FFF2-40B4-BE49-F238E27FC236}">
                <a16:creationId xmlns:a16="http://schemas.microsoft.com/office/drawing/2014/main" id="{81A2DCC4-678E-4F5B-B305-FA52F5FF55E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908FF0-1F83-4DE9-B48E-CB646B5E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8826A1-4E90-405A-AE28-5500B0A36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655306" y="4042954"/>
            <a:ext cx="5386926" cy="2131595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83A1B7-34FF-4F2F-A68D-A3D22C770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791413" y="502215"/>
            <a:ext cx="10638585" cy="5706080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1F0EB8-D260-4FB6-ACF6-6E86B9A02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30192" y="4133194"/>
            <a:ext cx="5386924" cy="2634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BE39E3-389E-424A-BBC8-D103BC61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079" y="4046219"/>
            <a:ext cx="2655793" cy="1331332"/>
          </a:xfrm>
        </p:spPr>
        <p:txBody>
          <a:bodyPr/>
          <a:lstStyle/>
          <a:p>
            <a:pPr lvl="0" algn="l">
              <a:lnSpc>
                <a:spcPct val="80000"/>
              </a:lnSpc>
              <a:spcBef>
                <a:spcPts val="0"/>
              </a:spcBef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3200" cap="none" dirty="0">
                <a:solidFill>
                  <a:srgbClr val="2F3342"/>
                </a:solidFill>
                <a:latin typeface="Calibri"/>
                <a:cs typeface="Gill Sans" panose="020B0502020104020203" pitchFamily="34" charset="-79"/>
                <a:sym typeface="Bebas"/>
              </a:rPr>
              <a:t>CONCLUSION</a:t>
            </a:r>
            <a:br>
              <a:rPr lang="en-US" sz="3200" cap="none" dirty="0">
                <a:solidFill>
                  <a:srgbClr val="2F3342"/>
                </a:solidFill>
                <a:latin typeface="Calibri"/>
                <a:cs typeface="Gill Sans" panose="020B0502020104020203" pitchFamily="34" charset="-79"/>
                <a:sym typeface="Bebas"/>
              </a:rPr>
            </a:br>
            <a:endParaRPr lang="en-US" sz="1200" b="0" cap="none" dirty="0">
              <a:solidFill>
                <a:srgbClr val="2F3342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B36D0ADB-FA1F-4489-86B3-B4A6906DB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8" y="6356350"/>
            <a:ext cx="672142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3C8AE-92D1-4381-AB5D-D73573EB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Title 8">
            <a:extLst>
              <a:ext uri="{FF2B5EF4-FFF2-40B4-BE49-F238E27FC236}">
                <a16:creationId xmlns:a16="http://schemas.microsoft.com/office/drawing/2014/main" id="{B09FC940-F741-4E7D-AB57-8F00AB76DDDD}"/>
              </a:ext>
            </a:extLst>
          </p:cNvPr>
          <p:cNvSpPr txBox="1">
            <a:spLocks/>
          </p:cNvSpPr>
          <p:nvPr/>
        </p:nvSpPr>
        <p:spPr>
          <a:xfrm>
            <a:off x="8020872" y="4951903"/>
            <a:ext cx="2655793" cy="1331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  <a:spcBef>
                <a:spcPts val="0"/>
              </a:spcBef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endParaRPr lang="en-US" sz="1400" b="0" cap="none" dirty="0">
              <a:solidFill>
                <a:srgbClr val="2F3342"/>
              </a:solidFill>
              <a:latin typeface="Calibri"/>
              <a:ea typeface="+mn-ea"/>
              <a:cs typeface="+mn-cs"/>
              <a:sym typeface="Bebas"/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515A328-DEB3-4D24-A413-26C0C3D6B05A}"/>
              </a:ext>
            </a:extLst>
          </p:cNvPr>
          <p:cNvSpPr txBox="1">
            <a:spLocks/>
          </p:cNvSpPr>
          <p:nvPr/>
        </p:nvSpPr>
        <p:spPr>
          <a:xfrm>
            <a:off x="6767630" y="4922959"/>
            <a:ext cx="5386927" cy="169555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Central Street Bay has the highest number of food venues amongst all of Toronto’s neighbourhood.</a:t>
            </a:r>
          </a:p>
          <a:p>
            <a:r>
              <a:rPr lang="en-US" sz="2000" dirty="0"/>
              <a:t>The business should expand its operations there.</a:t>
            </a:r>
          </a:p>
        </p:txBody>
      </p:sp>
    </p:spTree>
    <p:extLst>
      <p:ext uri="{BB962C8B-B14F-4D97-AF65-F5344CB8AC3E}">
        <p14:creationId xmlns:p14="http://schemas.microsoft.com/office/powerpoint/2010/main" val="1389222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051434_Light modernist presentation_RVA_v3.potx" id="{1300540C-5346-469F-AA5C-717C09787E7E}" vid="{ADCE5FDD-C8BF-4BDC-86F8-B24C14EB90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27BEDAB-01B4-4BD0-9390-31AD928007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D934DA-6EDB-4DB8-AE5C-9399A13698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19B998-C0F0-415C-AF4D-F10DCCD30A2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Light modernist presentation</Template>
  <TotalTime>21</TotalTime>
  <Words>242</Words>
  <Application>Microsoft Office PowerPoint</Application>
  <PresentationFormat>Widescreen</PresentationFormat>
  <Paragraphs>989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Determining the best neighbourhood to expand business operations</vt:lpstr>
      <vt:lpstr>Introduction</vt:lpstr>
      <vt:lpstr>The problem</vt:lpstr>
      <vt:lpstr>The task</vt:lpstr>
      <vt:lpstr>Data acquisition and cleaning</vt:lpstr>
      <vt:lpstr>Data sources</vt:lpstr>
      <vt:lpstr>Data cleaning</vt:lpstr>
      <vt:lpstr>Data exploratory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the best neighbourhood to expand business operations</dc:title>
  <dc:creator>Raynell Foo</dc:creator>
  <cp:lastModifiedBy>Raynell Foo</cp:lastModifiedBy>
  <cp:revision>3</cp:revision>
  <dcterms:created xsi:type="dcterms:W3CDTF">2020-07-21T05:47:20Z</dcterms:created>
  <dcterms:modified xsi:type="dcterms:W3CDTF">2020-07-21T06:08:25Z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