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notesMasterIdLst>
    <p:notesMasterId r:id="rId14"/>
  </p:notesMasterIdLst>
  <p:sldIdLst>
    <p:sldId id="256" r:id="rId2"/>
    <p:sldId id="267" r:id="rId3"/>
    <p:sldId id="257" r:id="rId4"/>
    <p:sldId id="258" r:id="rId5"/>
    <p:sldId id="260" r:id="rId6"/>
    <p:sldId id="261" r:id="rId7"/>
    <p:sldId id="262" r:id="rId8"/>
    <p:sldId id="263" r:id="rId9"/>
    <p:sldId id="264" r:id="rId10"/>
    <p:sldId id="265" r:id="rId11"/>
    <p:sldId id="25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4660"/>
  </p:normalViewPr>
  <p:slideViewPr>
    <p:cSldViewPr snapToGrid="0">
      <p:cViewPr varScale="1">
        <p:scale>
          <a:sx n="81" d="100"/>
          <a:sy n="81" d="100"/>
        </p:scale>
        <p:origin x="48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DA7D7-6582-4031-A06F-186975515DFB}" type="datetimeFigureOut">
              <a:rPr lang="en-GB" smtClean="0"/>
              <a:t>03/02/2022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FE38D-E0D3-406E-A721-22687258CAA0}" type="slidenum">
              <a:rPr lang="en-GB" smtClean="0"/>
              <a:t>‹#›</a:t>
            </a:fld>
            <a:endParaRPr lang="en-GB"/>
          </a:p>
        </p:txBody>
      </p:sp>
    </p:spTree>
    <p:extLst>
      <p:ext uri="{BB962C8B-B14F-4D97-AF65-F5344CB8AC3E}">
        <p14:creationId xmlns:p14="http://schemas.microsoft.com/office/powerpoint/2010/main" val="3012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FFE38D-E0D3-406E-A721-22687258CAA0}" type="slidenum">
              <a:rPr lang="en-GB" smtClean="0"/>
              <a:t>1</a:t>
            </a:fld>
            <a:endParaRPr lang="en-GB"/>
          </a:p>
        </p:txBody>
      </p:sp>
    </p:spTree>
    <p:extLst>
      <p:ext uri="{BB962C8B-B14F-4D97-AF65-F5344CB8AC3E}">
        <p14:creationId xmlns:p14="http://schemas.microsoft.com/office/powerpoint/2010/main" val="244631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DAF61AA-5A98-4049-A93E-477E5505141A}" type="datetimeFigureOut">
              <a:rPr lang="en-US" smtClean="0"/>
              <a:t>2/3/2022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3B850FF-6169-4056-8077-06FFA93A5366}" type="slidenum">
              <a:rPr lang="en-US" smtClean="0"/>
              <a:t>‹#›</a:t>
            </a:fld>
            <a:endParaRPr lang="en-US"/>
          </a:p>
        </p:txBody>
      </p:sp>
    </p:spTree>
    <p:extLst>
      <p:ext uri="{BB962C8B-B14F-4D97-AF65-F5344CB8AC3E}">
        <p14:creationId xmlns:p14="http://schemas.microsoft.com/office/powerpoint/2010/main" val="295659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83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773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120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423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882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2/3/2022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84962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857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653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3B850FF-6169-4056-8077-06FFA93A5366}" type="slidenum">
              <a:rPr lang="en-US" smtClean="0"/>
              <a:t>‹#›</a:t>
            </a:fld>
            <a:endParaRPr lang="en-US"/>
          </a:p>
        </p:txBody>
      </p:sp>
    </p:spTree>
    <p:extLst>
      <p:ext uri="{BB962C8B-B14F-4D97-AF65-F5344CB8AC3E}">
        <p14:creationId xmlns:p14="http://schemas.microsoft.com/office/powerpoint/2010/main" val="180067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DAF61AA-5A98-4049-A93E-477E5505141A}" type="datetimeFigureOut">
              <a:rPr lang="en-US" smtClean="0"/>
              <a:t>2/3/2022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3B850FF-6169-4056-8077-06FFA93A5366}" type="slidenum">
              <a:rPr lang="en-US" smtClean="0"/>
              <a:t>‹#›</a:t>
            </a:fld>
            <a:endParaRPr lang="en-US"/>
          </a:p>
        </p:txBody>
      </p:sp>
    </p:spTree>
    <p:extLst>
      <p:ext uri="{BB962C8B-B14F-4D97-AF65-F5344CB8AC3E}">
        <p14:creationId xmlns:p14="http://schemas.microsoft.com/office/powerpoint/2010/main" val="2124878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DAF61AA-5A98-4049-A93E-477E5505141A}" type="datetimeFigureOut">
              <a:rPr lang="en-US" smtClean="0"/>
              <a:pPr/>
              <a:t>2/3/2022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1060645"/>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https://echarts.apache.org/en/index.html" TargetMode="External"/><Relationship Id="rId2" Type="http://schemas.openxmlformats.org/officeDocument/2006/relationships/hyperlink" Target="https://d3js.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charts.apache.org/en/feature.html#fancy-effects"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aynham/javascript-presentation.git" TargetMode="External"/><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hyperlink" Target="https://www.menti.com/3yfjgzaw7d" TargetMode="Externa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nytimes.com/www.nytimes.com/interactive/2012/09/04/us/politics/democratic-convention-words.html#Values"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pp.flourish.studio/visualisation/857642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TextBox 85">
            <a:extLst>
              <a:ext uri="{FF2B5EF4-FFF2-40B4-BE49-F238E27FC236}">
                <a16:creationId xmlns:a16="http://schemas.microsoft.com/office/drawing/2014/main" id="{A3D86FC2-426D-4032-82BE-6133C23E5925}"/>
              </a:ext>
            </a:extLst>
          </p:cNvPr>
          <p:cNvSpPr txBox="1"/>
          <p:nvPr/>
        </p:nvSpPr>
        <p:spPr>
          <a:xfrm>
            <a:off x="621961" y="345772"/>
            <a:ext cx="8726752" cy="830997"/>
          </a:xfrm>
          <a:prstGeom prst="rect">
            <a:avLst/>
          </a:prstGeom>
          <a:noFill/>
        </p:spPr>
        <p:txBody>
          <a:bodyPr wrap="square" rtlCol="0">
            <a:spAutoFit/>
          </a:bodyPr>
          <a:lstStyle/>
          <a:p>
            <a:r>
              <a:rPr lang="en-GB" sz="4800" dirty="0">
                <a:solidFill>
                  <a:schemeClr val="bg1"/>
                </a:solidFill>
                <a:latin typeface="Abadi" panose="020B0604020202020204" pitchFamily="34" charset="0"/>
              </a:rPr>
              <a:t>Having Fun with JavaScript</a:t>
            </a:r>
          </a:p>
        </p:txBody>
      </p:sp>
      <p:sp>
        <p:nvSpPr>
          <p:cNvPr id="92" name="TextBox 91">
            <a:extLst>
              <a:ext uri="{FF2B5EF4-FFF2-40B4-BE49-F238E27FC236}">
                <a16:creationId xmlns:a16="http://schemas.microsoft.com/office/drawing/2014/main" id="{5B4D543C-AAC8-4301-9FEE-50A4C0C95329}"/>
              </a:ext>
            </a:extLst>
          </p:cNvPr>
          <p:cNvSpPr txBox="1"/>
          <p:nvPr/>
        </p:nvSpPr>
        <p:spPr>
          <a:xfrm>
            <a:off x="2320119" y="1226732"/>
            <a:ext cx="5960654" cy="400110"/>
          </a:xfrm>
          <a:prstGeom prst="rect">
            <a:avLst/>
          </a:prstGeom>
          <a:noFill/>
        </p:spPr>
        <p:txBody>
          <a:bodyPr wrap="square" rtlCol="0">
            <a:spAutoFit/>
          </a:bodyPr>
          <a:lstStyle/>
          <a:p>
            <a:r>
              <a:rPr lang="en-GB" sz="2000" b="1" dirty="0">
                <a:solidFill>
                  <a:schemeClr val="bg1"/>
                </a:solidFill>
              </a:rPr>
              <a:t>Introduction to Two JavaScript Visualization Libraries </a:t>
            </a:r>
          </a:p>
        </p:txBody>
      </p:sp>
      <p:pic>
        <p:nvPicPr>
          <p:cNvPr id="94" name="Picture 93">
            <a:extLst>
              <a:ext uri="{FF2B5EF4-FFF2-40B4-BE49-F238E27FC236}">
                <a16:creationId xmlns:a16="http://schemas.microsoft.com/office/drawing/2014/main" id="{4FBC82BC-B85F-4EAE-99DE-3F8CA7D9812F}"/>
              </a:ext>
            </a:extLst>
          </p:cNvPr>
          <p:cNvPicPr>
            <a:picLocks noChangeAspect="1"/>
          </p:cNvPicPr>
          <p:nvPr/>
        </p:nvPicPr>
        <p:blipFill>
          <a:blip r:embed="rId3"/>
          <a:stretch>
            <a:fillRect/>
          </a:stretch>
        </p:blipFill>
        <p:spPr>
          <a:xfrm>
            <a:off x="4160340" y="2831040"/>
            <a:ext cx="2431043" cy="543016"/>
          </a:xfrm>
          <a:prstGeom prst="rect">
            <a:avLst/>
          </a:prstGeom>
        </p:spPr>
      </p:pic>
      <p:pic>
        <p:nvPicPr>
          <p:cNvPr id="96" name="Picture 95">
            <a:extLst>
              <a:ext uri="{FF2B5EF4-FFF2-40B4-BE49-F238E27FC236}">
                <a16:creationId xmlns:a16="http://schemas.microsoft.com/office/drawing/2014/main" id="{CBE19046-6541-4128-A84A-1023740F0C0E}"/>
              </a:ext>
            </a:extLst>
          </p:cNvPr>
          <p:cNvPicPr>
            <a:picLocks noChangeAspect="1"/>
          </p:cNvPicPr>
          <p:nvPr/>
        </p:nvPicPr>
        <p:blipFill>
          <a:blip r:embed="rId4"/>
          <a:stretch>
            <a:fillRect/>
          </a:stretch>
        </p:blipFill>
        <p:spPr>
          <a:xfrm>
            <a:off x="2585202" y="2466512"/>
            <a:ext cx="1158511" cy="1196055"/>
          </a:xfrm>
          <a:prstGeom prst="rect">
            <a:avLst/>
          </a:prstGeom>
        </p:spPr>
      </p:pic>
      <p:pic>
        <p:nvPicPr>
          <p:cNvPr id="98" name="Picture 97">
            <a:extLst>
              <a:ext uri="{FF2B5EF4-FFF2-40B4-BE49-F238E27FC236}">
                <a16:creationId xmlns:a16="http://schemas.microsoft.com/office/drawing/2014/main" id="{355A72A1-580D-486B-A0C8-8C8A77FC8075}"/>
              </a:ext>
            </a:extLst>
          </p:cNvPr>
          <p:cNvPicPr>
            <a:picLocks noChangeAspect="1"/>
          </p:cNvPicPr>
          <p:nvPr/>
        </p:nvPicPr>
        <p:blipFill>
          <a:blip r:embed="rId5"/>
          <a:stretch>
            <a:fillRect/>
          </a:stretch>
        </p:blipFill>
        <p:spPr>
          <a:xfrm>
            <a:off x="833556" y="2472753"/>
            <a:ext cx="1158511" cy="1196055"/>
          </a:xfrm>
          <a:prstGeom prst="rect">
            <a:avLst/>
          </a:prstGeom>
        </p:spPr>
      </p:pic>
      <p:pic>
        <p:nvPicPr>
          <p:cNvPr id="100" name="Picture 99">
            <a:extLst>
              <a:ext uri="{FF2B5EF4-FFF2-40B4-BE49-F238E27FC236}">
                <a16:creationId xmlns:a16="http://schemas.microsoft.com/office/drawing/2014/main" id="{76D35CB4-C704-4B01-8D62-1FD6C7020174}"/>
              </a:ext>
            </a:extLst>
          </p:cNvPr>
          <p:cNvPicPr>
            <a:picLocks noChangeAspect="1"/>
          </p:cNvPicPr>
          <p:nvPr/>
        </p:nvPicPr>
        <p:blipFill>
          <a:blip r:embed="rId6"/>
          <a:stretch>
            <a:fillRect/>
          </a:stretch>
        </p:blipFill>
        <p:spPr>
          <a:xfrm>
            <a:off x="6860213" y="2793031"/>
            <a:ext cx="2190750" cy="581025"/>
          </a:xfrm>
          <a:prstGeom prst="rect">
            <a:avLst/>
          </a:prstGeom>
        </p:spPr>
      </p:pic>
      <p:pic>
        <p:nvPicPr>
          <p:cNvPr id="102" name="Picture 101">
            <a:extLst>
              <a:ext uri="{FF2B5EF4-FFF2-40B4-BE49-F238E27FC236}">
                <a16:creationId xmlns:a16="http://schemas.microsoft.com/office/drawing/2014/main" id="{A64ED204-CBD9-4080-8520-B0B8DA5D019E}"/>
              </a:ext>
            </a:extLst>
          </p:cNvPr>
          <p:cNvPicPr>
            <a:picLocks noChangeAspect="1"/>
          </p:cNvPicPr>
          <p:nvPr/>
        </p:nvPicPr>
        <p:blipFill>
          <a:blip r:embed="rId7"/>
          <a:stretch>
            <a:fillRect/>
          </a:stretch>
        </p:blipFill>
        <p:spPr>
          <a:xfrm>
            <a:off x="9468251" y="2780269"/>
            <a:ext cx="1952241" cy="581024"/>
          </a:xfrm>
          <a:prstGeom prst="rect">
            <a:avLst/>
          </a:prstGeom>
        </p:spPr>
      </p:pic>
      <p:pic>
        <p:nvPicPr>
          <p:cNvPr id="105" name="Picture 104">
            <a:extLst>
              <a:ext uri="{FF2B5EF4-FFF2-40B4-BE49-F238E27FC236}">
                <a16:creationId xmlns:a16="http://schemas.microsoft.com/office/drawing/2014/main" id="{C0F81F95-30AD-4B3D-98EA-D7D56C697E02}"/>
              </a:ext>
            </a:extLst>
          </p:cNvPr>
          <p:cNvPicPr>
            <a:picLocks noChangeAspect="1"/>
          </p:cNvPicPr>
          <p:nvPr/>
        </p:nvPicPr>
        <p:blipFill>
          <a:blip r:embed="rId8"/>
          <a:stretch>
            <a:fillRect/>
          </a:stretch>
        </p:blipFill>
        <p:spPr>
          <a:xfrm>
            <a:off x="830017" y="4176235"/>
            <a:ext cx="1162050" cy="647700"/>
          </a:xfrm>
          <a:prstGeom prst="rect">
            <a:avLst/>
          </a:prstGeom>
        </p:spPr>
      </p:pic>
      <p:pic>
        <p:nvPicPr>
          <p:cNvPr id="107" name="Picture 106">
            <a:extLst>
              <a:ext uri="{FF2B5EF4-FFF2-40B4-BE49-F238E27FC236}">
                <a16:creationId xmlns:a16="http://schemas.microsoft.com/office/drawing/2014/main" id="{B03A04BE-5BCE-4745-A008-7B45D13745CC}"/>
              </a:ext>
            </a:extLst>
          </p:cNvPr>
          <p:cNvPicPr>
            <a:picLocks noChangeAspect="1"/>
          </p:cNvPicPr>
          <p:nvPr/>
        </p:nvPicPr>
        <p:blipFill>
          <a:blip r:embed="rId9"/>
          <a:stretch>
            <a:fillRect/>
          </a:stretch>
        </p:blipFill>
        <p:spPr>
          <a:xfrm>
            <a:off x="2512474" y="4246923"/>
            <a:ext cx="1231239" cy="529433"/>
          </a:xfrm>
          <a:prstGeom prst="rect">
            <a:avLst/>
          </a:prstGeom>
        </p:spPr>
      </p:pic>
      <p:pic>
        <p:nvPicPr>
          <p:cNvPr id="109" name="Picture 108">
            <a:extLst>
              <a:ext uri="{FF2B5EF4-FFF2-40B4-BE49-F238E27FC236}">
                <a16:creationId xmlns:a16="http://schemas.microsoft.com/office/drawing/2014/main" id="{5E3AB437-5543-4C19-A192-241B42169E48}"/>
              </a:ext>
            </a:extLst>
          </p:cNvPr>
          <p:cNvPicPr>
            <a:picLocks noChangeAspect="1"/>
          </p:cNvPicPr>
          <p:nvPr/>
        </p:nvPicPr>
        <p:blipFill>
          <a:blip r:embed="rId10"/>
          <a:stretch>
            <a:fillRect/>
          </a:stretch>
        </p:blipFill>
        <p:spPr>
          <a:xfrm>
            <a:off x="4327790" y="4097625"/>
            <a:ext cx="2096147" cy="804920"/>
          </a:xfrm>
          <a:prstGeom prst="rect">
            <a:avLst/>
          </a:prstGeom>
        </p:spPr>
      </p:pic>
      <p:pic>
        <p:nvPicPr>
          <p:cNvPr id="111" name="Picture 110">
            <a:extLst>
              <a:ext uri="{FF2B5EF4-FFF2-40B4-BE49-F238E27FC236}">
                <a16:creationId xmlns:a16="http://schemas.microsoft.com/office/drawing/2014/main" id="{AE883DBA-E97E-4A8F-A8EE-D2556FD9FF69}"/>
              </a:ext>
            </a:extLst>
          </p:cNvPr>
          <p:cNvPicPr>
            <a:picLocks noChangeAspect="1"/>
          </p:cNvPicPr>
          <p:nvPr/>
        </p:nvPicPr>
        <p:blipFill>
          <a:blip r:embed="rId11"/>
          <a:stretch>
            <a:fillRect/>
          </a:stretch>
        </p:blipFill>
        <p:spPr>
          <a:xfrm>
            <a:off x="7250587" y="3662567"/>
            <a:ext cx="1497799" cy="1336434"/>
          </a:xfrm>
          <a:prstGeom prst="rect">
            <a:avLst/>
          </a:prstGeom>
        </p:spPr>
      </p:pic>
      <p:pic>
        <p:nvPicPr>
          <p:cNvPr id="113" name="Picture 112">
            <a:extLst>
              <a:ext uri="{FF2B5EF4-FFF2-40B4-BE49-F238E27FC236}">
                <a16:creationId xmlns:a16="http://schemas.microsoft.com/office/drawing/2014/main" id="{424CAA49-BEBC-47CE-BD01-B7BFA41B02B9}"/>
              </a:ext>
            </a:extLst>
          </p:cNvPr>
          <p:cNvPicPr>
            <a:picLocks noChangeAspect="1"/>
          </p:cNvPicPr>
          <p:nvPr/>
        </p:nvPicPr>
        <p:blipFill>
          <a:blip r:embed="rId12"/>
          <a:stretch>
            <a:fillRect/>
          </a:stretch>
        </p:blipFill>
        <p:spPr>
          <a:xfrm>
            <a:off x="9468251" y="4097625"/>
            <a:ext cx="2076450" cy="742950"/>
          </a:xfrm>
          <a:prstGeom prst="rect">
            <a:avLst/>
          </a:prstGeom>
        </p:spPr>
      </p:pic>
      <p:sp>
        <p:nvSpPr>
          <p:cNvPr id="114" name="TextBox 113">
            <a:extLst>
              <a:ext uri="{FF2B5EF4-FFF2-40B4-BE49-F238E27FC236}">
                <a16:creationId xmlns:a16="http://schemas.microsoft.com/office/drawing/2014/main" id="{FB6041B7-2949-4A12-9731-420CBFD52D4F}"/>
              </a:ext>
            </a:extLst>
          </p:cNvPr>
          <p:cNvSpPr txBox="1"/>
          <p:nvPr/>
        </p:nvSpPr>
        <p:spPr>
          <a:xfrm>
            <a:off x="5419853" y="4856673"/>
            <a:ext cx="963725" cy="769441"/>
          </a:xfrm>
          <a:prstGeom prst="rect">
            <a:avLst/>
          </a:prstGeom>
          <a:noFill/>
        </p:spPr>
        <p:txBody>
          <a:bodyPr wrap="none" rtlCol="0">
            <a:spAutoFit/>
          </a:bodyPr>
          <a:lstStyle/>
          <a:p>
            <a:r>
              <a:rPr lang="en-GB" sz="4400" dirty="0">
                <a:solidFill>
                  <a:schemeClr val="bg1"/>
                </a:solidFill>
                <a:latin typeface="Abadi" panose="020B0604020202020204" pitchFamily="34" charset="0"/>
              </a:rPr>
              <a:t>......</a:t>
            </a:r>
          </a:p>
        </p:txBody>
      </p:sp>
    </p:spTree>
    <p:extLst>
      <p:ext uri="{BB962C8B-B14F-4D97-AF65-F5344CB8AC3E}">
        <p14:creationId xmlns:p14="http://schemas.microsoft.com/office/powerpoint/2010/main" val="194514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76CD7D-6DA3-43CD-8699-6CB622A349DC}"/>
              </a:ext>
            </a:extLst>
          </p:cNvPr>
          <p:cNvSpPr txBox="1"/>
          <p:nvPr/>
        </p:nvSpPr>
        <p:spPr>
          <a:xfrm>
            <a:off x="179867" y="343016"/>
            <a:ext cx="8788895"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(4) Visualizing </a:t>
            </a:r>
            <a:r>
              <a:rPr lang="en-GB" sz="3600" dirty="0">
                <a:solidFill>
                  <a:schemeClr val="bg1"/>
                </a:solidFill>
                <a:latin typeface="Abadi" panose="020B0604020104020204" pitchFamily="34" charset="0"/>
              </a:rPr>
              <a:t>Real-Time Data</a:t>
            </a:r>
            <a:endParaRPr lang="en-GB" sz="3600" dirty="0">
              <a:solidFill>
                <a:schemeClr val="bg1"/>
              </a:solidFill>
              <a:latin typeface="Abadi" panose="020B0604020202020204" pitchFamily="34" charset="0"/>
            </a:endParaRPr>
          </a:p>
        </p:txBody>
      </p:sp>
      <p:pic>
        <p:nvPicPr>
          <p:cNvPr id="8" name="Picture 7">
            <a:extLst>
              <a:ext uri="{FF2B5EF4-FFF2-40B4-BE49-F238E27FC236}">
                <a16:creationId xmlns:a16="http://schemas.microsoft.com/office/drawing/2014/main" id="{49A8DFFB-28D5-41D9-BF3F-E8EC2D185A25}"/>
              </a:ext>
            </a:extLst>
          </p:cNvPr>
          <p:cNvPicPr>
            <a:picLocks noChangeAspect="1"/>
          </p:cNvPicPr>
          <p:nvPr/>
        </p:nvPicPr>
        <p:blipFill>
          <a:blip r:embed="rId2"/>
          <a:stretch>
            <a:fillRect/>
          </a:stretch>
        </p:blipFill>
        <p:spPr>
          <a:xfrm>
            <a:off x="425848" y="1087492"/>
            <a:ext cx="6689321" cy="3371386"/>
          </a:xfrm>
          <a:prstGeom prst="rect">
            <a:avLst/>
          </a:prstGeom>
        </p:spPr>
      </p:pic>
      <p:sp>
        <p:nvSpPr>
          <p:cNvPr id="12" name="TextBox 11">
            <a:extLst>
              <a:ext uri="{FF2B5EF4-FFF2-40B4-BE49-F238E27FC236}">
                <a16:creationId xmlns:a16="http://schemas.microsoft.com/office/drawing/2014/main" id="{58060750-A76F-4395-9BFA-79933A58C0B5}"/>
              </a:ext>
            </a:extLst>
          </p:cNvPr>
          <p:cNvSpPr txBox="1"/>
          <p:nvPr/>
        </p:nvSpPr>
        <p:spPr>
          <a:xfrm>
            <a:off x="1697114" y="6451241"/>
            <a:ext cx="7998780" cy="369332"/>
          </a:xfrm>
          <a:prstGeom prst="rect">
            <a:avLst/>
          </a:prstGeom>
          <a:noFill/>
        </p:spPr>
        <p:txBody>
          <a:bodyPr wrap="square">
            <a:spAutoFit/>
          </a:bodyPr>
          <a:lstStyle/>
          <a:p>
            <a:r>
              <a:rPr lang="en-GB" dirty="0">
                <a:solidFill>
                  <a:schemeClr val="bg1"/>
                </a:solidFill>
                <a:latin typeface="Abadi" panose="020B0604020104020204" pitchFamily="34" charset="0"/>
              </a:rPr>
              <a:t>UWE Listener (A Monitoring System, My Undergraduate Graduation Project )</a:t>
            </a:r>
          </a:p>
        </p:txBody>
      </p:sp>
      <p:pic>
        <p:nvPicPr>
          <p:cNvPr id="15" name="Picture 14">
            <a:extLst>
              <a:ext uri="{FF2B5EF4-FFF2-40B4-BE49-F238E27FC236}">
                <a16:creationId xmlns:a16="http://schemas.microsoft.com/office/drawing/2014/main" id="{4C38FF2E-44B1-48E7-AD65-8A59FA547A4A}"/>
              </a:ext>
            </a:extLst>
          </p:cNvPr>
          <p:cNvPicPr>
            <a:picLocks noChangeAspect="1"/>
          </p:cNvPicPr>
          <p:nvPr/>
        </p:nvPicPr>
        <p:blipFill>
          <a:blip r:embed="rId3"/>
          <a:stretch>
            <a:fillRect/>
          </a:stretch>
        </p:blipFill>
        <p:spPr>
          <a:xfrm>
            <a:off x="5167530" y="3063711"/>
            <a:ext cx="6689321" cy="3296458"/>
          </a:xfrm>
          <a:prstGeom prst="rect">
            <a:avLst/>
          </a:prstGeom>
        </p:spPr>
      </p:pic>
    </p:spTree>
    <p:extLst>
      <p:ext uri="{BB962C8B-B14F-4D97-AF65-F5344CB8AC3E}">
        <p14:creationId xmlns:p14="http://schemas.microsoft.com/office/powerpoint/2010/main" val="27904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C2DC2E-BE3C-4A9C-B799-27534D268D7C}"/>
              </a:ext>
            </a:extLst>
          </p:cNvPr>
          <p:cNvSpPr txBox="1"/>
          <p:nvPr/>
        </p:nvSpPr>
        <p:spPr>
          <a:xfrm>
            <a:off x="292961" y="333483"/>
            <a:ext cx="8788895"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Three Ways to Install Echarts.js and D3.js</a:t>
            </a:r>
          </a:p>
        </p:txBody>
      </p:sp>
      <p:sp>
        <p:nvSpPr>
          <p:cNvPr id="7" name="TextBox 6">
            <a:extLst>
              <a:ext uri="{FF2B5EF4-FFF2-40B4-BE49-F238E27FC236}">
                <a16:creationId xmlns:a16="http://schemas.microsoft.com/office/drawing/2014/main" id="{7C017157-9E60-4584-9985-51B92A108C80}"/>
              </a:ext>
            </a:extLst>
          </p:cNvPr>
          <p:cNvSpPr txBox="1"/>
          <p:nvPr/>
        </p:nvSpPr>
        <p:spPr>
          <a:xfrm>
            <a:off x="292961" y="1347537"/>
            <a:ext cx="9043544" cy="400110"/>
          </a:xfrm>
          <a:prstGeom prst="rect">
            <a:avLst/>
          </a:prstGeom>
          <a:noFill/>
        </p:spPr>
        <p:txBody>
          <a:bodyPr wrap="square" rtlCol="0">
            <a:spAutoFit/>
          </a:bodyPr>
          <a:lstStyle/>
          <a:p>
            <a:r>
              <a:rPr lang="en-GB" sz="2000" dirty="0">
                <a:solidFill>
                  <a:schemeClr val="bg1"/>
                </a:solidFill>
                <a:latin typeface="Abadi" panose="020B0604020202020204" pitchFamily="34" charset="0"/>
              </a:rPr>
              <a:t>(1) Download echarts.min.js or d3.min.js and include them in html files. </a:t>
            </a:r>
          </a:p>
        </p:txBody>
      </p:sp>
      <p:pic>
        <p:nvPicPr>
          <p:cNvPr id="9" name="Picture 8">
            <a:extLst>
              <a:ext uri="{FF2B5EF4-FFF2-40B4-BE49-F238E27FC236}">
                <a16:creationId xmlns:a16="http://schemas.microsoft.com/office/drawing/2014/main" id="{7E032C03-A61A-4289-8BCC-5210B2673085}"/>
              </a:ext>
            </a:extLst>
          </p:cNvPr>
          <p:cNvPicPr>
            <a:picLocks noChangeAspect="1"/>
          </p:cNvPicPr>
          <p:nvPr/>
        </p:nvPicPr>
        <p:blipFill>
          <a:blip r:embed="rId2"/>
          <a:stretch>
            <a:fillRect/>
          </a:stretch>
        </p:blipFill>
        <p:spPr>
          <a:xfrm>
            <a:off x="754203" y="1836763"/>
            <a:ext cx="4060530" cy="283592"/>
          </a:xfrm>
          <a:prstGeom prst="rect">
            <a:avLst/>
          </a:prstGeom>
        </p:spPr>
      </p:pic>
      <p:sp>
        <p:nvSpPr>
          <p:cNvPr id="10" name="TextBox 9">
            <a:extLst>
              <a:ext uri="{FF2B5EF4-FFF2-40B4-BE49-F238E27FC236}">
                <a16:creationId xmlns:a16="http://schemas.microsoft.com/office/drawing/2014/main" id="{DE506D4F-4B07-46E4-B46F-17413478BA5A}"/>
              </a:ext>
            </a:extLst>
          </p:cNvPr>
          <p:cNvSpPr txBox="1"/>
          <p:nvPr/>
        </p:nvSpPr>
        <p:spPr>
          <a:xfrm>
            <a:off x="292961" y="2757486"/>
            <a:ext cx="8540321" cy="707886"/>
          </a:xfrm>
          <a:prstGeom prst="rect">
            <a:avLst/>
          </a:prstGeom>
          <a:noFill/>
        </p:spPr>
        <p:txBody>
          <a:bodyPr wrap="square" rtlCol="0">
            <a:spAutoFit/>
          </a:bodyPr>
          <a:lstStyle/>
          <a:p>
            <a:r>
              <a:rPr lang="en-GB" sz="2000" dirty="0">
                <a:solidFill>
                  <a:schemeClr val="bg1"/>
                </a:solidFill>
                <a:latin typeface="Abadi" panose="020B0604020104020204" pitchFamily="34" charset="0"/>
              </a:rPr>
              <a:t>(2) Use CDN (</a:t>
            </a:r>
            <a:r>
              <a:rPr lang="en-GB" sz="2000" b="0" i="0" dirty="0">
                <a:solidFill>
                  <a:schemeClr val="bg1"/>
                </a:solidFill>
                <a:effectLst/>
                <a:latin typeface="Abadi" panose="020B0604020104020204" pitchFamily="34" charset="0"/>
              </a:rPr>
              <a:t>Content Delivery Network</a:t>
            </a:r>
            <a:r>
              <a:rPr lang="en-GB" sz="2000" dirty="0">
                <a:solidFill>
                  <a:schemeClr val="bg1"/>
                </a:solidFill>
                <a:latin typeface="Abadi" panose="020B0604020104020204" pitchFamily="34" charset="0"/>
              </a:rPr>
              <a:t>)</a:t>
            </a:r>
          </a:p>
          <a:p>
            <a:endParaRPr lang="en-GB" sz="2000" dirty="0">
              <a:solidFill>
                <a:schemeClr val="bg1"/>
              </a:solidFill>
              <a:latin typeface="Abadi" panose="020B0604020202020204" pitchFamily="34" charset="0"/>
            </a:endParaRPr>
          </a:p>
        </p:txBody>
      </p:sp>
      <p:pic>
        <p:nvPicPr>
          <p:cNvPr id="14" name="Picture 13">
            <a:extLst>
              <a:ext uri="{FF2B5EF4-FFF2-40B4-BE49-F238E27FC236}">
                <a16:creationId xmlns:a16="http://schemas.microsoft.com/office/drawing/2014/main" id="{22B72CAA-4DF1-4A03-88C0-8C2CC511CB80}"/>
              </a:ext>
            </a:extLst>
          </p:cNvPr>
          <p:cNvPicPr>
            <a:picLocks noChangeAspect="1"/>
          </p:cNvPicPr>
          <p:nvPr/>
        </p:nvPicPr>
        <p:blipFill>
          <a:blip r:embed="rId3"/>
          <a:stretch>
            <a:fillRect/>
          </a:stretch>
        </p:blipFill>
        <p:spPr>
          <a:xfrm>
            <a:off x="696433" y="3283379"/>
            <a:ext cx="4309642" cy="291242"/>
          </a:xfrm>
          <a:prstGeom prst="rect">
            <a:avLst/>
          </a:prstGeom>
        </p:spPr>
      </p:pic>
      <p:pic>
        <p:nvPicPr>
          <p:cNvPr id="16" name="Picture 15">
            <a:extLst>
              <a:ext uri="{FF2B5EF4-FFF2-40B4-BE49-F238E27FC236}">
                <a16:creationId xmlns:a16="http://schemas.microsoft.com/office/drawing/2014/main" id="{DAE14740-C634-43F8-90F8-C509D9FA18A6}"/>
              </a:ext>
            </a:extLst>
          </p:cNvPr>
          <p:cNvPicPr>
            <a:picLocks noChangeAspect="1"/>
          </p:cNvPicPr>
          <p:nvPr/>
        </p:nvPicPr>
        <p:blipFill>
          <a:blip r:embed="rId4"/>
          <a:stretch>
            <a:fillRect/>
          </a:stretch>
        </p:blipFill>
        <p:spPr>
          <a:xfrm>
            <a:off x="696433" y="3868621"/>
            <a:ext cx="6419850" cy="291242"/>
          </a:xfrm>
          <a:prstGeom prst="rect">
            <a:avLst/>
          </a:prstGeom>
        </p:spPr>
      </p:pic>
      <p:sp>
        <p:nvSpPr>
          <p:cNvPr id="17" name="TextBox 16">
            <a:extLst>
              <a:ext uri="{FF2B5EF4-FFF2-40B4-BE49-F238E27FC236}">
                <a16:creationId xmlns:a16="http://schemas.microsoft.com/office/drawing/2014/main" id="{B581F672-34CD-44AD-A27A-4FD3F0DF9CB2}"/>
              </a:ext>
            </a:extLst>
          </p:cNvPr>
          <p:cNvSpPr txBox="1"/>
          <p:nvPr/>
        </p:nvSpPr>
        <p:spPr>
          <a:xfrm>
            <a:off x="292961" y="4623277"/>
            <a:ext cx="9043544" cy="1323439"/>
          </a:xfrm>
          <a:prstGeom prst="rect">
            <a:avLst/>
          </a:prstGeom>
          <a:noFill/>
        </p:spPr>
        <p:txBody>
          <a:bodyPr wrap="square" rtlCol="0">
            <a:spAutoFit/>
          </a:bodyPr>
          <a:lstStyle/>
          <a:p>
            <a:r>
              <a:rPr lang="en-GB" sz="2000" dirty="0">
                <a:solidFill>
                  <a:schemeClr val="bg1"/>
                </a:solidFill>
                <a:latin typeface="Abadi" panose="020B0604020202020204" pitchFamily="34" charset="0"/>
              </a:rPr>
              <a:t>(3) </a:t>
            </a:r>
            <a:r>
              <a:rPr lang="en-GB" sz="2000" dirty="0" err="1">
                <a:solidFill>
                  <a:schemeClr val="bg1"/>
                </a:solidFill>
                <a:latin typeface="Abadi" panose="020B0604020202020204" pitchFamily="34" charset="0"/>
              </a:rPr>
              <a:t>npm</a:t>
            </a:r>
            <a:r>
              <a:rPr lang="en-GB" sz="2000" dirty="0">
                <a:solidFill>
                  <a:schemeClr val="bg1"/>
                </a:solidFill>
                <a:latin typeface="Abadi" panose="020B0604020202020204" pitchFamily="34" charset="0"/>
              </a:rPr>
              <a:t> install </a:t>
            </a:r>
            <a:r>
              <a:rPr lang="en-GB" sz="2000" dirty="0" err="1">
                <a:solidFill>
                  <a:schemeClr val="bg1"/>
                </a:solidFill>
                <a:latin typeface="Abadi" panose="020B0604020202020204" pitchFamily="34" charset="0"/>
              </a:rPr>
              <a:t>echarts</a:t>
            </a:r>
            <a:r>
              <a:rPr lang="en-GB" sz="2000" dirty="0">
                <a:solidFill>
                  <a:schemeClr val="bg1"/>
                </a:solidFill>
                <a:latin typeface="Abadi" panose="020B0604020202020204" pitchFamily="34" charset="0"/>
              </a:rPr>
              <a:t> --save / </a:t>
            </a:r>
            <a:r>
              <a:rPr lang="en-GB" sz="2000" dirty="0" err="1">
                <a:solidFill>
                  <a:schemeClr val="bg1"/>
                </a:solidFill>
                <a:latin typeface="Abadi" panose="020B0604020202020204" pitchFamily="34" charset="0"/>
              </a:rPr>
              <a:t>npm</a:t>
            </a:r>
            <a:r>
              <a:rPr lang="en-GB" sz="2000" dirty="0">
                <a:solidFill>
                  <a:schemeClr val="bg1"/>
                </a:solidFill>
                <a:latin typeface="Abadi" panose="020B0604020202020204" pitchFamily="34" charset="0"/>
              </a:rPr>
              <a:t> install d3 --save</a:t>
            </a:r>
          </a:p>
          <a:p>
            <a:r>
              <a:rPr lang="en-GB" sz="2000" dirty="0">
                <a:solidFill>
                  <a:schemeClr val="bg1"/>
                </a:solidFill>
                <a:latin typeface="Abadi" panose="020B0604020202020204" pitchFamily="34" charset="0"/>
              </a:rPr>
              <a:t>     And then require() to use them</a:t>
            </a:r>
          </a:p>
          <a:p>
            <a:endParaRPr lang="en-GB" sz="2000" dirty="0">
              <a:solidFill>
                <a:schemeClr val="bg1"/>
              </a:solidFill>
              <a:latin typeface="Abadi" panose="020B0604020202020204" pitchFamily="34" charset="0"/>
            </a:endParaRPr>
          </a:p>
          <a:p>
            <a:endParaRPr lang="en-GB" sz="2000" dirty="0">
              <a:solidFill>
                <a:schemeClr val="bg1"/>
              </a:solidFill>
              <a:latin typeface="Abadi" panose="020B0604020202020204" pitchFamily="34" charset="0"/>
            </a:endParaRPr>
          </a:p>
        </p:txBody>
      </p:sp>
      <p:pic>
        <p:nvPicPr>
          <p:cNvPr id="19" name="Picture 18">
            <a:extLst>
              <a:ext uri="{FF2B5EF4-FFF2-40B4-BE49-F238E27FC236}">
                <a16:creationId xmlns:a16="http://schemas.microsoft.com/office/drawing/2014/main" id="{9035FD7A-4A5A-45B3-94CC-613270D03769}"/>
              </a:ext>
            </a:extLst>
          </p:cNvPr>
          <p:cNvPicPr>
            <a:picLocks noChangeAspect="1"/>
          </p:cNvPicPr>
          <p:nvPr/>
        </p:nvPicPr>
        <p:blipFill>
          <a:blip r:embed="rId5"/>
          <a:stretch>
            <a:fillRect/>
          </a:stretch>
        </p:blipFill>
        <p:spPr>
          <a:xfrm>
            <a:off x="696433" y="5510463"/>
            <a:ext cx="3387677" cy="257618"/>
          </a:xfrm>
          <a:prstGeom prst="rect">
            <a:avLst/>
          </a:prstGeom>
        </p:spPr>
      </p:pic>
    </p:spTree>
    <p:extLst>
      <p:ext uri="{BB962C8B-B14F-4D97-AF65-F5344CB8AC3E}">
        <p14:creationId xmlns:p14="http://schemas.microsoft.com/office/powerpoint/2010/main" val="397971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5">
            <a:extLst>
              <a:ext uri="{FF2B5EF4-FFF2-40B4-BE49-F238E27FC236}">
                <a16:creationId xmlns:a16="http://schemas.microsoft.com/office/drawing/2014/main" id="{9AD4AD48-512D-42C5-8EBB-8F05AD391EB6}"/>
              </a:ext>
            </a:extLst>
          </p:cNvPr>
          <p:cNvSpPr txBox="1"/>
          <p:nvPr/>
        </p:nvSpPr>
        <p:spPr>
          <a:xfrm>
            <a:off x="1009374" y="1595021"/>
            <a:ext cx="10397057" cy="5262979"/>
          </a:xfrm>
          <a:prstGeom prst="rect">
            <a:avLst/>
          </a:prstGeom>
          <a:noFill/>
        </p:spPr>
        <p:txBody>
          <a:bodyPr wrap="square" rtlCol="0">
            <a:spAutoFit/>
          </a:bodyPr>
          <a:lstStyle/>
          <a:p>
            <a:r>
              <a:rPr lang="en-GB" sz="2800" dirty="0">
                <a:solidFill>
                  <a:schemeClr val="bg1"/>
                </a:solidFill>
                <a:latin typeface="Abadi" panose="020B0604020202020204" pitchFamily="34" charset="0"/>
              </a:rPr>
              <a:t>JavaScript is the closest programming language to users, as long as you use a browser to do something, you must deal with JavaScript. Therefore, its visualization libraries focus more on interaction and animation so as to make a better user experience (UX). Meanwhile, it may be an alternative visualization solution for Data Science Mini-Project except for Tableau.</a:t>
            </a:r>
          </a:p>
          <a:p>
            <a:endParaRPr lang="en-GB" sz="2800" dirty="0">
              <a:solidFill>
                <a:schemeClr val="bg1"/>
              </a:solidFill>
              <a:latin typeface="Abadi" panose="020B0604020202020204" pitchFamily="34" charset="0"/>
            </a:endParaRPr>
          </a:p>
          <a:p>
            <a:r>
              <a:rPr lang="en-GB" sz="2800" dirty="0">
                <a:solidFill>
                  <a:schemeClr val="bg1"/>
                </a:solidFill>
                <a:latin typeface="Abadi" panose="020B0604020202020204" pitchFamily="34" charset="0"/>
              </a:rPr>
              <a:t>D3.js and Echarts.js have detailed documentation on the official website if you have an interest in them. </a:t>
            </a:r>
          </a:p>
          <a:p>
            <a:r>
              <a:rPr lang="en-GB" altLang="zh-CN" sz="2800" dirty="0">
                <a:solidFill>
                  <a:schemeClr val="bg1"/>
                </a:solidFill>
                <a:latin typeface="Abadi" panose="020B0604020104020204" pitchFamily="34" charset="0"/>
                <a:hlinkClick r:id="rId2">
                  <a:extLst>
                    <a:ext uri="{A12FA001-AC4F-418D-AE19-62706E023703}">
                      <ahyp:hlinkClr xmlns:ahyp="http://schemas.microsoft.com/office/drawing/2018/hyperlinkcolor" val="tx"/>
                    </a:ext>
                  </a:extLst>
                </a:hlinkClick>
              </a:rPr>
              <a:t>https://d3js.org/</a:t>
            </a:r>
            <a:endParaRPr lang="en-GB" altLang="zh-CN" sz="2800" dirty="0">
              <a:solidFill>
                <a:schemeClr val="bg1"/>
              </a:solidFill>
              <a:latin typeface="Abadi" panose="020B0604020104020204" pitchFamily="34" charset="0"/>
            </a:endParaRPr>
          </a:p>
          <a:p>
            <a:r>
              <a:rPr lang="zh-CN" altLang="en-US" sz="2800" dirty="0">
                <a:solidFill>
                  <a:schemeClr val="bg1"/>
                </a:solidFill>
                <a:latin typeface="Abadi" panose="020B0604020104020204" pitchFamily="34" charset="0"/>
                <a:hlinkClick r:id="rId3">
                  <a:extLst>
                    <a:ext uri="{A12FA001-AC4F-418D-AE19-62706E023703}">
                      <ahyp:hlinkClr xmlns:ahyp="http://schemas.microsoft.com/office/drawing/2018/hyperlinkcolor" val="tx"/>
                    </a:ext>
                  </a:extLst>
                </a:hlinkClick>
              </a:rPr>
              <a:t>https://echarts.apache.org/en/index.html</a:t>
            </a:r>
            <a:r>
              <a:rPr lang="zh-CN" altLang="en-US" sz="2800" dirty="0">
                <a:solidFill>
                  <a:schemeClr val="bg1"/>
                </a:solidFill>
                <a:latin typeface="Abadi" panose="020B0604020104020204" pitchFamily="34" charset="0"/>
              </a:rPr>
              <a:t> </a:t>
            </a:r>
            <a:endParaRPr lang="en-US" altLang="zh-CN" sz="2800" dirty="0">
              <a:solidFill>
                <a:schemeClr val="bg1"/>
              </a:solidFill>
              <a:latin typeface="Abadi" panose="020B0604020104020204" pitchFamily="34" charset="0"/>
            </a:endParaRPr>
          </a:p>
          <a:p>
            <a:endParaRPr lang="en-GB" sz="2800" dirty="0">
              <a:solidFill>
                <a:schemeClr val="bg1"/>
              </a:solidFill>
              <a:latin typeface="Abadi" panose="020B0604020202020204" pitchFamily="34" charset="0"/>
            </a:endParaRPr>
          </a:p>
        </p:txBody>
      </p:sp>
      <p:sp>
        <p:nvSpPr>
          <p:cNvPr id="10" name="TextBox 5">
            <a:extLst>
              <a:ext uri="{FF2B5EF4-FFF2-40B4-BE49-F238E27FC236}">
                <a16:creationId xmlns:a16="http://schemas.microsoft.com/office/drawing/2014/main" id="{060FA890-4EE8-48F6-9FF4-6D3CE0EFD6D4}"/>
              </a:ext>
            </a:extLst>
          </p:cNvPr>
          <p:cNvSpPr txBox="1"/>
          <p:nvPr/>
        </p:nvSpPr>
        <p:spPr>
          <a:xfrm>
            <a:off x="1009374" y="801621"/>
            <a:ext cx="3044151"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In the End…</a:t>
            </a:r>
          </a:p>
        </p:txBody>
      </p:sp>
    </p:spTree>
    <p:extLst>
      <p:ext uri="{BB962C8B-B14F-4D97-AF65-F5344CB8AC3E}">
        <p14:creationId xmlns:p14="http://schemas.microsoft.com/office/powerpoint/2010/main" val="33063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9">
            <a:extLst>
              <a:ext uri="{FF2B5EF4-FFF2-40B4-BE49-F238E27FC236}">
                <a16:creationId xmlns:a16="http://schemas.microsoft.com/office/drawing/2014/main" id="{E78B2C78-23E4-4408-A4AE-C47F7FD3889D}"/>
              </a:ext>
            </a:extLst>
          </p:cNvPr>
          <p:cNvPicPr>
            <a:picLocks noChangeAspect="1"/>
          </p:cNvPicPr>
          <p:nvPr/>
        </p:nvPicPr>
        <p:blipFill>
          <a:blip r:embed="rId2"/>
          <a:stretch>
            <a:fillRect/>
          </a:stretch>
        </p:blipFill>
        <p:spPr>
          <a:xfrm>
            <a:off x="682727" y="521170"/>
            <a:ext cx="2190750" cy="581025"/>
          </a:xfrm>
          <a:prstGeom prst="rect">
            <a:avLst/>
          </a:prstGeom>
        </p:spPr>
      </p:pic>
      <p:sp>
        <p:nvSpPr>
          <p:cNvPr id="8" name="文本框 7">
            <a:extLst>
              <a:ext uri="{FF2B5EF4-FFF2-40B4-BE49-F238E27FC236}">
                <a16:creationId xmlns:a16="http://schemas.microsoft.com/office/drawing/2014/main" id="{8E78103A-F58B-41D3-B338-A6C7F9A35497}"/>
              </a:ext>
            </a:extLst>
          </p:cNvPr>
          <p:cNvSpPr txBox="1"/>
          <p:nvPr/>
        </p:nvSpPr>
        <p:spPr>
          <a:xfrm>
            <a:off x="682727" y="1592658"/>
            <a:ext cx="10648292" cy="1477328"/>
          </a:xfrm>
          <a:prstGeom prst="rect">
            <a:avLst/>
          </a:prstGeom>
          <a:noFill/>
        </p:spPr>
        <p:txBody>
          <a:bodyPr wrap="square">
            <a:spAutoFit/>
          </a:bodyPr>
          <a:lstStyle/>
          <a:p>
            <a:r>
              <a:rPr lang="zh-CN" altLang="en-US" dirty="0">
                <a:solidFill>
                  <a:schemeClr val="bg1"/>
                </a:solidFill>
                <a:latin typeface="Abadi" panose="020B0604020104020204" pitchFamily="34" charset="0"/>
              </a:rPr>
              <a:t>Ec</a:t>
            </a:r>
            <a:r>
              <a:rPr lang="en-US" altLang="zh-CN" dirty="0">
                <a:solidFill>
                  <a:schemeClr val="bg1"/>
                </a:solidFill>
                <a:latin typeface="Abadi" panose="020B0604020104020204" pitchFamily="34" charset="0"/>
              </a:rPr>
              <a:t>h</a:t>
            </a:r>
            <a:r>
              <a:rPr lang="zh-CN" altLang="en-US" dirty="0">
                <a:solidFill>
                  <a:schemeClr val="bg1"/>
                </a:solidFill>
                <a:latin typeface="Abadi" panose="020B0604020104020204" pitchFamily="34" charset="0"/>
              </a:rPr>
              <a:t>arts is a visualization Library Based on canvas. Its biggest feature is intuitive syntax. You need to use JSON format to configure charts. It encapsulates most of the graphics you can think of and you can‘t think of. If you want to use it, you just need to call it directly. At the same time, it also has plenty of interaction and animation effects. </a:t>
            </a:r>
            <a:r>
              <a:rPr lang="en-US" altLang="zh-CN" dirty="0">
                <a:solidFill>
                  <a:schemeClr val="bg1"/>
                </a:solidFill>
                <a:latin typeface="Abadi" panose="020B0604020104020204" pitchFamily="34" charset="0"/>
              </a:rPr>
              <a:t>Just like this, </a:t>
            </a:r>
            <a:r>
              <a:rPr lang="zh-CN" altLang="en-US" dirty="0">
                <a:solidFill>
                  <a:schemeClr val="bg1"/>
                </a:solidFill>
                <a:latin typeface="Abadi" panose="020B0604020104020204" pitchFamily="34" charset="0"/>
                <a:hlinkClick r:id="rId3">
                  <a:extLst>
                    <a:ext uri="{A12FA001-AC4F-418D-AE19-62706E023703}">
                      <ahyp:hlinkClr xmlns:ahyp="http://schemas.microsoft.com/office/drawing/2018/hyperlinkcolor" val="tx"/>
                    </a:ext>
                  </a:extLst>
                </a:hlinkClick>
              </a:rPr>
              <a:t>https://echarts.apache.org/en/feature.html#fancy-effects</a:t>
            </a:r>
            <a:endParaRPr lang="en-US" altLang="zh-CN" dirty="0">
              <a:solidFill>
                <a:schemeClr val="bg1"/>
              </a:solidFill>
              <a:latin typeface="Abadi" panose="020B0604020104020204" pitchFamily="34" charset="0"/>
            </a:endParaRPr>
          </a:p>
          <a:p>
            <a:r>
              <a:rPr lang="en-US" altLang="zh-CN" dirty="0">
                <a:solidFill>
                  <a:schemeClr val="bg1"/>
                </a:solidFill>
                <a:latin typeface="Abadi" panose="020B0604020104020204" pitchFamily="34" charset="0"/>
              </a:rPr>
              <a:t> </a:t>
            </a:r>
            <a:endParaRPr lang="zh-CN" altLang="en-US" dirty="0">
              <a:solidFill>
                <a:schemeClr val="bg1"/>
              </a:solidFill>
              <a:latin typeface="Abadi" panose="020B0604020104020204" pitchFamily="34" charset="0"/>
            </a:endParaRPr>
          </a:p>
        </p:txBody>
      </p:sp>
      <p:sp>
        <p:nvSpPr>
          <p:cNvPr id="10" name="文本框 9">
            <a:extLst>
              <a:ext uri="{FF2B5EF4-FFF2-40B4-BE49-F238E27FC236}">
                <a16:creationId xmlns:a16="http://schemas.microsoft.com/office/drawing/2014/main" id="{0FE28AD2-D1C6-4146-8EA9-1C23CA2DDB2B}"/>
              </a:ext>
            </a:extLst>
          </p:cNvPr>
          <p:cNvSpPr txBox="1"/>
          <p:nvPr/>
        </p:nvSpPr>
        <p:spPr>
          <a:xfrm>
            <a:off x="2978102" y="671187"/>
            <a:ext cx="4381106" cy="523220"/>
          </a:xfrm>
          <a:prstGeom prst="rect">
            <a:avLst/>
          </a:prstGeom>
          <a:noFill/>
        </p:spPr>
        <p:txBody>
          <a:bodyPr wrap="square">
            <a:spAutoFit/>
          </a:bodyPr>
          <a:lstStyle/>
          <a:p>
            <a:r>
              <a:rPr lang="en-US" altLang="zh-CN" sz="2800" b="1" dirty="0">
                <a:solidFill>
                  <a:schemeClr val="bg1"/>
                </a:solidFill>
              </a:rPr>
              <a:t>Low learning cost</a:t>
            </a:r>
            <a:endParaRPr lang="zh-CN" altLang="en-US" sz="2800" b="1" dirty="0">
              <a:solidFill>
                <a:schemeClr val="bg1"/>
              </a:solidFill>
            </a:endParaRPr>
          </a:p>
        </p:txBody>
      </p:sp>
      <p:pic>
        <p:nvPicPr>
          <p:cNvPr id="11" name="Picture 97">
            <a:extLst>
              <a:ext uri="{FF2B5EF4-FFF2-40B4-BE49-F238E27FC236}">
                <a16:creationId xmlns:a16="http://schemas.microsoft.com/office/drawing/2014/main" id="{F402C1C0-3DCF-498C-9859-F34AA7EAE413}"/>
              </a:ext>
            </a:extLst>
          </p:cNvPr>
          <p:cNvPicPr>
            <a:picLocks noChangeAspect="1"/>
          </p:cNvPicPr>
          <p:nvPr/>
        </p:nvPicPr>
        <p:blipFill>
          <a:blip r:embed="rId4"/>
          <a:stretch>
            <a:fillRect/>
          </a:stretch>
        </p:blipFill>
        <p:spPr>
          <a:xfrm>
            <a:off x="682728" y="3283450"/>
            <a:ext cx="1061232" cy="1095623"/>
          </a:xfrm>
          <a:prstGeom prst="rect">
            <a:avLst/>
          </a:prstGeom>
        </p:spPr>
      </p:pic>
      <p:sp>
        <p:nvSpPr>
          <p:cNvPr id="14" name="文本框 13">
            <a:extLst>
              <a:ext uri="{FF2B5EF4-FFF2-40B4-BE49-F238E27FC236}">
                <a16:creationId xmlns:a16="http://schemas.microsoft.com/office/drawing/2014/main" id="{88D3C543-9843-4F46-8CE2-078D2ACB9E73}"/>
              </a:ext>
            </a:extLst>
          </p:cNvPr>
          <p:cNvSpPr txBox="1"/>
          <p:nvPr/>
        </p:nvSpPr>
        <p:spPr>
          <a:xfrm>
            <a:off x="1895591" y="3953286"/>
            <a:ext cx="4439222" cy="523220"/>
          </a:xfrm>
          <a:prstGeom prst="rect">
            <a:avLst/>
          </a:prstGeom>
          <a:noFill/>
        </p:spPr>
        <p:txBody>
          <a:bodyPr wrap="square">
            <a:spAutoFit/>
          </a:bodyPr>
          <a:lstStyle/>
          <a:p>
            <a:r>
              <a:rPr lang="en-US" altLang="zh-CN" sz="2800" b="1" dirty="0">
                <a:solidFill>
                  <a:schemeClr val="bg1"/>
                </a:solidFill>
              </a:rPr>
              <a:t>Customization and flexibility </a:t>
            </a:r>
            <a:endParaRPr lang="zh-CN" altLang="en-US" sz="2800" b="1" dirty="0">
              <a:solidFill>
                <a:schemeClr val="bg1"/>
              </a:solidFill>
            </a:endParaRPr>
          </a:p>
        </p:txBody>
      </p:sp>
      <p:sp>
        <p:nvSpPr>
          <p:cNvPr id="16" name="文本框 15">
            <a:extLst>
              <a:ext uri="{FF2B5EF4-FFF2-40B4-BE49-F238E27FC236}">
                <a16:creationId xmlns:a16="http://schemas.microsoft.com/office/drawing/2014/main" id="{A7E02595-9BB6-4C62-A118-A240095C74E3}"/>
              </a:ext>
            </a:extLst>
          </p:cNvPr>
          <p:cNvSpPr txBox="1"/>
          <p:nvPr/>
        </p:nvSpPr>
        <p:spPr>
          <a:xfrm>
            <a:off x="682727" y="4592537"/>
            <a:ext cx="10648292" cy="1200329"/>
          </a:xfrm>
          <a:prstGeom prst="rect">
            <a:avLst/>
          </a:prstGeom>
          <a:noFill/>
        </p:spPr>
        <p:txBody>
          <a:bodyPr wrap="square">
            <a:spAutoFit/>
          </a:bodyPr>
          <a:lstStyle/>
          <a:p>
            <a:r>
              <a:rPr lang="en-GB" altLang="zh-CN" dirty="0">
                <a:solidFill>
                  <a:schemeClr val="bg1"/>
                </a:solidFill>
                <a:latin typeface="Abadi" panose="020B0604020104020204" pitchFamily="34" charset="0"/>
              </a:rPr>
              <a:t>If we see the codes about D3 as a refresher, we may not understand what those mean quickly. Cause, D3 is the library drawing charts through SVG, based on XML. D3 doesn't encapsulate charts, so we need to add canvases and draw graphics on our own. Each drawn chart is an object and customized events can be added to objects, which cannot be done in </a:t>
            </a:r>
            <a:r>
              <a:rPr lang="en-GB" altLang="zh-CN" dirty="0" err="1">
                <a:solidFill>
                  <a:schemeClr val="bg1"/>
                </a:solidFill>
                <a:latin typeface="Abadi" panose="020B0604020104020204" pitchFamily="34" charset="0"/>
              </a:rPr>
              <a:t>Echarts</a:t>
            </a:r>
            <a:r>
              <a:rPr lang="en-GB" altLang="zh-CN" dirty="0">
                <a:solidFill>
                  <a:schemeClr val="bg1"/>
                </a:solidFill>
                <a:latin typeface="Abadi" panose="020B0604020104020204" pitchFamily="34" charset="0"/>
              </a:rPr>
              <a:t>. </a:t>
            </a:r>
            <a:endParaRPr lang="zh-CN" altLang="en-US" dirty="0">
              <a:solidFill>
                <a:schemeClr val="bg1"/>
              </a:solidFill>
              <a:latin typeface="Abadi" panose="020B0604020104020204" pitchFamily="34" charset="0"/>
            </a:endParaRPr>
          </a:p>
        </p:txBody>
      </p:sp>
    </p:spTree>
    <p:extLst>
      <p:ext uri="{BB962C8B-B14F-4D97-AF65-F5344CB8AC3E}">
        <p14:creationId xmlns:p14="http://schemas.microsoft.com/office/powerpoint/2010/main" val="117046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A3F663-C943-4FBF-9037-55721C2DCC8A}"/>
              </a:ext>
            </a:extLst>
          </p:cNvPr>
          <p:cNvSpPr txBox="1"/>
          <p:nvPr/>
        </p:nvSpPr>
        <p:spPr>
          <a:xfrm>
            <a:off x="452759" y="541539"/>
            <a:ext cx="6320903"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Before Introducing Further…</a:t>
            </a:r>
          </a:p>
        </p:txBody>
      </p:sp>
      <p:sp>
        <p:nvSpPr>
          <p:cNvPr id="8" name="TextBox 7">
            <a:extLst>
              <a:ext uri="{FF2B5EF4-FFF2-40B4-BE49-F238E27FC236}">
                <a16:creationId xmlns:a16="http://schemas.microsoft.com/office/drawing/2014/main" id="{79F28C4B-5868-4FB5-A812-3D42FC8E3E0F}"/>
              </a:ext>
            </a:extLst>
          </p:cNvPr>
          <p:cNvSpPr txBox="1"/>
          <p:nvPr/>
        </p:nvSpPr>
        <p:spPr>
          <a:xfrm>
            <a:off x="452759" y="1439663"/>
            <a:ext cx="559296" cy="400110"/>
          </a:xfrm>
          <a:prstGeom prst="rect">
            <a:avLst/>
          </a:prstGeom>
          <a:noFill/>
        </p:spPr>
        <p:txBody>
          <a:bodyPr wrap="square" rtlCol="0">
            <a:spAutoFit/>
          </a:bodyPr>
          <a:lstStyle/>
          <a:p>
            <a:r>
              <a:rPr lang="en-GB" sz="2000" dirty="0">
                <a:solidFill>
                  <a:schemeClr val="bg1"/>
                </a:solidFill>
                <a:latin typeface="Abadi" panose="020B0604020202020204" pitchFamily="34" charset="0"/>
              </a:rPr>
              <a:t>(1)</a:t>
            </a:r>
          </a:p>
        </p:txBody>
      </p:sp>
      <p:pic>
        <p:nvPicPr>
          <p:cNvPr id="11" name="Picture 10">
            <a:extLst>
              <a:ext uri="{FF2B5EF4-FFF2-40B4-BE49-F238E27FC236}">
                <a16:creationId xmlns:a16="http://schemas.microsoft.com/office/drawing/2014/main" id="{042DB031-ADA5-4B9B-962F-BD5CE29EF7B3}"/>
              </a:ext>
            </a:extLst>
          </p:cNvPr>
          <p:cNvPicPr>
            <a:picLocks noChangeAspect="1"/>
          </p:cNvPicPr>
          <p:nvPr/>
        </p:nvPicPr>
        <p:blipFill>
          <a:blip r:embed="rId2"/>
          <a:stretch>
            <a:fillRect/>
          </a:stretch>
        </p:blipFill>
        <p:spPr>
          <a:xfrm>
            <a:off x="1012055" y="1550547"/>
            <a:ext cx="8370395" cy="1878453"/>
          </a:xfrm>
          <a:prstGeom prst="rect">
            <a:avLst/>
          </a:prstGeom>
        </p:spPr>
      </p:pic>
      <p:sp>
        <p:nvSpPr>
          <p:cNvPr id="12" name="TextBox 11">
            <a:extLst>
              <a:ext uri="{FF2B5EF4-FFF2-40B4-BE49-F238E27FC236}">
                <a16:creationId xmlns:a16="http://schemas.microsoft.com/office/drawing/2014/main" id="{FF41FF97-0D0E-44CB-9407-0B4440504DA0}"/>
              </a:ext>
            </a:extLst>
          </p:cNvPr>
          <p:cNvSpPr txBox="1"/>
          <p:nvPr/>
        </p:nvSpPr>
        <p:spPr>
          <a:xfrm>
            <a:off x="1012055" y="3517603"/>
            <a:ext cx="9712170" cy="400110"/>
          </a:xfrm>
          <a:prstGeom prst="rect">
            <a:avLst/>
          </a:prstGeom>
          <a:noFill/>
        </p:spPr>
        <p:txBody>
          <a:bodyPr wrap="square" rtlCol="0">
            <a:spAutoFit/>
          </a:bodyPr>
          <a:lstStyle/>
          <a:p>
            <a:r>
              <a:rPr lang="en-GB" sz="2000" b="1" dirty="0">
                <a:latin typeface="Abadi" panose="020B0604020202020204" pitchFamily="34" charset="0"/>
              </a:rPr>
              <a:t>git clone </a:t>
            </a:r>
            <a:r>
              <a:rPr lang="en-GB" sz="2000" b="1" dirty="0">
                <a:latin typeface="Abadi" panose="020B0604020202020204" pitchFamily="34" charset="0"/>
                <a:hlinkClick r:id="rId3">
                  <a:extLst>
                    <a:ext uri="{A12FA001-AC4F-418D-AE19-62706E023703}">
                      <ahyp:hlinkClr xmlns:ahyp="http://schemas.microsoft.com/office/drawing/2018/hyperlinkcolor" val="tx"/>
                    </a:ext>
                  </a:extLst>
                </a:hlinkClick>
              </a:rPr>
              <a:t>https://github.com/Raynham/javascript-presentation.git</a:t>
            </a:r>
            <a:r>
              <a:rPr lang="en-GB" sz="2000" b="1" dirty="0">
                <a:latin typeface="Abadi" panose="020B0604020202020204" pitchFamily="34" charset="0"/>
              </a:rPr>
              <a:t> </a:t>
            </a:r>
            <a:r>
              <a:rPr lang="en-GB" sz="2000" dirty="0">
                <a:solidFill>
                  <a:schemeClr val="bg1"/>
                </a:solidFill>
                <a:latin typeface="Abadi" panose="020B0604020202020204" pitchFamily="34" charset="0"/>
              </a:rPr>
              <a:t>to get some examples</a:t>
            </a:r>
          </a:p>
        </p:txBody>
      </p:sp>
      <p:sp>
        <p:nvSpPr>
          <p:cNvPr id="13" name="TextBox 12">
            <a:extLst>
              <a:ext uri="{FF2B5EF4-FFF2-40B4-BE49-F238E27FC236}">
                <a16:creationId xmlns:a16="http://schemas.microsoft.com/office/drawing/2014/main" id="{DC2AD131-74FA-48AA-9D16-042F793B2C78}"/>
              </a:ext>
            </a:extLst>
          </p:cNvPr>
          <p:cNvSpPr txBox="1"/>
          <p:nvPr/>
        </p:nvSpPr>
        <p:spPr>
          <a:xfrm>
            <a:off x="479393" y="4006316"/>
            <a:ext cx="559296" cy="400110"/>
          </a:xfrm>
          <a:prstGeom prst="rect">
            <a:avLst/>
          </a:prstGeom>
          <a:noFill/>
        </p:spPr>
        <p:txBody>
          <a:bodyPr wrap="square" rtlCol="0">
            <a:spAutoFit/>
          </a:bodyPr>
          <a:lstStyle/>
          <a:p>
            <a:r>
              <a:rPr lang="en-GB" sz="2000" dirty="0">
                <a:solidFill>
                  <a:schemeClr val="bg1"/>
                </a:solidFill>
                <a:latin typeface="Abadi" panose="020B0604020202020204" pitchFamily="34" charset="0"/>
              </a:rPr>
              <a:t>(2)  </a:t>
            </a:r>
          </a:p>
        </p:txBody>
      </p:sp>
      <p:pic>
        <p:nvPicPr>
          <p:cNvPr id="15" name="Picture 14">
            <a:extLst>
              <a:ext uri="{FF2B5EF4-FFF2-40B4-BE49-F238E27FC236}">
                <a16:creationId xmlns:a16="http://schemas.microsoft.com/office/drawing/2014/main" id="{C4897187-CD4A-4DD1-9A83-E71A638D330E}"/>
              </a:ext>
            </a:extLst>
          </p:cNvPr>
          <p:cNvPicPr>
            <a:picLocks noChangeAspect="1"/>
          </p:cNvPicPr>
          <p:nvPr/>
        </p:nvPicPr>
        <p:blipFill>
          <a:blip r:embed="rId4"/>
          <a:stretch>
            <a:fillRect/>
          </a:stretch>
        </p:blipFill>
        <p:spPr>
          <a:xfrm>
            <a:off x="1012055" y="4406426"/>
            <a:ext cx="3990975" cy="1333500"/>
          </a:xfrm>
          <a:prstGeom prst="rect">
            <a:avLst/>
          </a:prstGeom>
        </p:spPr>
      </p:pic>
      <p:sp>
        <p:nvSpPr>
          <p:cNvPr id="17" name="TextBox 16">
            <a:extLst>
              <a:ext uri="{FF2B5EF4-FFF2-40B4-BE49-F238E27FC236}">
                <a16:creationId xmlns:a16="http://schemas.microsoft.com/office/drawing/2014/main" id="{2BCF9B18-7273-43CF-BF21-85D9F4014B07}"/>
              </a:ext>
            </a:extLst>
          </p:cNvPr>
          <p:cNvSpPr txBox="1"/>
          <p:nvPr/>
        </p:nvSpPr>
        <p:spPr>
          <a:xfrm>
            <a:off x="5197252" y="4391681"/>
            <a:ext cx="5837692" cy="1477328"/>
          </a:xfrm>
          <a:prstGeom prst="rect">
            <a:avLst/>
          </a:prstGeom>
          <a:noFill/>
        </p:spPr>
        <p:txBody>
          <a:bodyPr wrap="square">
            <a:spAutoFit/>
          </a:bodyPr>
          <a:lstStyle/>
          <a:p>
            <a:r>
              <a:rPr lang="en-GB" sz="1800" dirty="0">
                <a:solidFill>
                  <a:schemeClr val="bg1"/>
                </a:solidFill>
                <a:latin typeface="Abadi" panose="020B0604020202020204" pitchFamily="34" charset="0"/>
              </a:rPr>
              <a:t>Install an extension named “live server” in VS Code, which can launch a local development server for static and dynamic pages. Some examples will appear errors if open as a local file (Maybe due to the strict same-origin policy of Chrome and Edge).</a:t>
            </a:r>
          </a:p>
        </p:txBody>
      </p:sp>
      <p:sp>
        <p:nvSpPr>
          <p:cNvPr id="9" name="文本框 8">
            <a:extLst>
              <a:ext uri="{FF2B5EF4-FFF2-40B4-BE49-F238E27FC236}">
                <a16:creationId xmlns:a16="http://schemas.microsoft.com/office/drawing/2014/main" id="{0AF15AAE-DE30-4C28-BD89-3B4605253DB7}"/>
              </a:ext>
            </a:extLst>
          </p:cNvPr>
          <p:cNvSpPr txBox="1"/>
          <p:nvPr/>
        </p:nvSpPr>
        <p:spPr>
          <a:xfrm>
            <a:off x="682726" y="6152164"/>
            <a:ext cx="6792729" cy="369332"/>
          </a:xfrm>
          <a:prstGeom prst="rect">
            <a:avLst/>
          </a:prstGeom>
          <a:noFill/>
        </p:spPr>
        <p:txBody>
          <a:bodyPr wrap="square">
            <a:spAutoFit/>
          </a:bodyPr>
          <a:lstStyle/>
          <a:p>
            <a:r>
              <a:rPr lang="en-US" altLang="zh-CN" dirty="0">
                <a:solidFill>
                  <a:schemeClr val="bg1"/>
                </a:solidFill>
                <a:latin typeface="Abadi" panose="020B0604020104020204" pitchFamily="34" charset="0"/>
              </a:rPr>
              <a:t>If you finish, please click: </a:t>
            </a:r>
            <a:r>
              <a:rPr lang="zh-CN" altLang="en-US" b="1" dirty="0">
                <a:latin typeface="Abadi" panose="020B0604020104020204" pitchFamily="34" charset="0"/>
                <a:hlinkClick r:id="rId5">
                  <a:extLst>
                    <a:ext uri="{A12FA001-AC4F-418D-AE19-62706E023703}">
                      <ahyp:hlinkClr xmlns:ahyp="http://schemas.microsoft.com/office/drawing/2018/hyperlinkcolor" val="tx"/>
                    </a:ext>
                  </a:extLst>
                </a:hlinkClick>
              </a:rPr>
              <a:t>https://www.menti.com/3yfjgzaw7d</a:t>
            </a:r>
            <a:r>
              <a:rPr lang="zh-CN" altLang="en-US" b="1" dirty="0">
                <a:latin typeface="Abadi" panose="020B0604020104020204" pitchFamily="34" charset="0"/>
              </a:rPr>
              <a:t> </a:t>
            </a:r>
          </a:p>
        </p:txBody>
      </p:sp>
    </p:spTree>
    <p:extLst>
      <p:ext uri="{BB962C8B-B14F-4D97-AF65-F5344CB8AC3E}">
        <p14:creationId xmlns:p14="http://schemas.microsoft.com/office/powerpoint/2010/main" val="181527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BEDF3C-9C98-4272-B7FF-20BB2CA9D620}"/>
              </a:ext>
            </a:extLst>
          </p:cNvPr>
          <p:cNvPicPr>
            <a:picLocks noChangeAspect="1"/>
          </p:cNvPicPr>
          <p:nvPr/>
        </p:nvPicPr>
        <p:blipFill>
          <a:blip r:embed="rId2"/>
          <a:stretch>
            <a:fillRect/>
          </a:stretch>
        </p:blipFill>
        <p:spPr>
          <a:xfrm>
            <a:off x="788729" y="761741"/>
            <a:ext cx="10614541" cy="5615126"/>
          </a:xfrm>
          <a:prstGeom prst="rect">
            <a:avLst/>
          </a:prstGeom>
        </p:spPr>
      </p:pic>
      <p:sp>
        <p:nvSpPr>
          <p:cNvPr id="13" name="TextBox 12">
            <a:extLst>
              <a:ext uri="{FF2B5EF4-FFF2-40B4-BE49-F238E27FC236}">
                <a16:creationId xmlns:a16="http://schemas.microsoft.com/office/drawing/2014/main" id="{70CF0D4B-0F4B-4E9B-AB5B-6170236D7C82}"/>
              </a:ext>
            </a:extLst>
          </p:cNvPr>
          <p:cNvSpPr txBox="1"/>
          <p:nvPr/>
        </p:nvSpPr>
        <p:spPr>
          <a:xfrm>
            <a:off x="292961" y="115410"/>
            <a:ext cx="6320903"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Dessert Sales by Echarts.js</a:t>
            </a:r>
          </a:p>
        </p:txBody>
      </p:sp>
    </p:spTree>
    <p:extLst>
      <p:ext uri="{BB962C8B-B14F-4D97-AF65-F5344CB8AC3E}">
        <p14:creationId xmlns:p14="http://schemas.microsoft.com/office/powerpoint/2010/main" val="404167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3F8951-815F-4FEA-90C6-B1685427E6AF}"/>
              </a:ext>
            </a:extLst>
          </p:cNvPr>
          <p:cNvSpPr txBox="1"/>
          <p:nvPr/>
        </p:nvSpPr>
        <p:spPr>
          <a:xfrm>
            <a:off x="256544" y="158621"/>
            <a:ext cx="11866325" cy="584775"/>
          </a:xfrm>
          <a:prstGeom prst="rect">
            <a:avLst/>
          </a:prstGeom>
          <a:noFill/>
        </p:spPr>
        <p:txBody>
          <a:bodyPr wrap="square" rtlCol="0">
            <a:spAutoFit/>
          </a:bodyPr>
          <a:lstStyle/>
          <a:p>
            <a:r>
              <a:rPr lang="en-GB" sz="3200" dirty="0">
                <a:solidFill>
                  <a:schemeClr val="bg1"/>
                </a:solidFill>
                <a:latin typeface="Abadi" panose="020B0604020202020204" pitchFamily="34" charset="0"/>
              </a:rPr>
              <a:t>Visualizing Words Used at the US Democratic Convention By D3.js</a:t>
            </a:r>
          </a:p>
        </p:txBody>
      </p:sp>
      <p:pic>
        <p:nvPicPr>
          <p:cNvPr id="3" name="图片 2">
            <a:extLst>
              <a:ext uri="{FF2B5EF4-FFF2-40B4-BE49-F238E27FC236}">
                <a16:creationId xmlns:a16="http://schemas.microsoft.com/office/drawing/2014/main" id="{82BD1335-4D96-43B7-AC50-EFBC75B9BFA3}"/>
              </a:ext>
            </a:extLst>
          </p:cNvPr>
          <p:cNvPicPr>
            <a:picLocks noChangeAspect="1"/>
          </p:cNvPicPr>
          <p:nvPr/>
        </p:nvPicPr>
        <p:blipFill>
          <a:blip r:embed="rId2"/>
          <a:stretch>
            <a:fillRect/>
          </a:stretch>
        </p:blipFill>
        <p:spPr>
          <a:xfrm>
            <a:off x="714375" y="804952"/>
            <a:ext cx="10763250" cy="5248096"/>
          </a:xfrm>
          <a:prstGeom prst="rect">
            <a:avLst/>
          </a:prstGeom>
        </p:spPr>
      </p:pic>
      <p:sp>
        <p:nvSpPr>
          <p:cNvPr id="7" name="文本框 6">
            <a:extLst>
              <a:ext uri="{FF2B5EF4-FFF2-40B4-BE49-F238E27FC236}">
                <a16:creationId xmlns:a16="http://schemas.microsoft.com/office/drawing/2014/main" id="{EC0CDFF5-7C26-4442-9039-63C137F86188}"/>
              </a:ext>
            </a:extLst>
          </p:cNvPr>
          <p:cNvSpPr txBox="1"/>
          <p:nvPr/>
        </p:nvSpPr>
        <p:spPr>
          <a:xfrm>
            <a:off x="848412" y="6053048"/>
            <a:ext cx="11019934" cy="923330"/>
          </a:xfrm>
          <a:prstGeom prst="rect">
            <a:avLst/>
          </a:prstGeom>
          <a:noFill/>
        </p:spPr>
        <p:txBody>
          <a:bodyPr wrap="square">
            <a:spAutoFit/>
          </a:bodyPr>
          <a:lstStyle/>
          <a:p>
            <a:r>
              <a:rPr lang="en-US" altLang="zh-CN" dirty="0">
                <a:solidFill>
                  <a:schemeClr val="bg1"/>
                </a:solidFill>
                <a:latin typeface="Abadi" panose="020B0604020104020204" pitchFamily="34" charset="0"/>
              </a:rPr>
              <a:t>URL: </a:t>
            </a:r>
            <a:r>
              <a:rPr lang="zh-CN" altLang="en-US" dirty="0">
                <a:solidFill>
                  <a:schemeClr val="bg1"/>
                </a:solidFill>
                <a:latin typeface="Abadi" panose="020B0604020104020204" pitchFamily="34" charset="0"/>
                <a:hlinkClick r:id="rId3">
                  <a:extLst>
                    <a:ext uri="{A12FA001-AC4F-418D-AE19-62706E023703}">
                      <ahyp:hlinkClr xmlns:ahyp="http://schemas.microsoft.com/office/drawing/2018/hyperlinkcolor" val="tx"/>
                    </a:ext>
                  </a:extLst>
                </a:hlinkClick>
              </a:rPr>
              <a:t>https://archive.nytimes.com/www.nytimes.com/interactive/2012/09/04/us/politics/democratic-convention-words.html#Values</a:t>
            </a:r>
            <a:endParaRPr lang="en-US" altLang="zh-CN" dirty="0">
              <a:solidFill>
                <a:schemeClr val="bg1"/>
              </a:solidFill>
              <a:latin typeface="Abadi" panose="020B0604020104020204" pitchFamily="34" charset="0"/>
            </a:endParaRPr>
          </a:p>
          <a:p>
            <a:endParaRPr lang="en-US" altLang="zh-CN" dirty="0"/>
          </a:p>
        </p:txBody>
      </p:sp>
    </p:spTree>
    <p:extLst>
      <p:ext uri="{BB962C8B-B14F-4D97-AF65-F5344CB8AC3E}">
        <p14:creationId xmlns:p14="http://schemas.microsoft.com/office/powerpoint/2010/main" val="336407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313BBD-D298-4F27-BF87-E3235DAD9BDD}"/>
              </a:ext>
            </a:extLst>
          </p:cNvPr>
          <p:cNvSpPr txBox="1"/>
          <p:nvPr/>
        </p:nvSpPr>
        <p:spPr>
          <a:xfrm>
            <a:off x="1506243" y="2095131"/>
            <a:ext cx="9179513" cy="2123658"/>
          </a:xfrm>
          <a:prstGeom prst="rect">
            <a:avLst/>
          </a:prstGeom>
          <a:noFill/>
        </p:spPr>
        <p:txBody>
          <a:bodyPr wrap="square" rtlCol="0">
            <a:spAutoFit/>
          </a:bodyPr>
          <a:lstStyle/>
          <a:p>
            <a:r>
              <a:rPr lang="en-GB" sz="4400" dirty="0">
                <a:solidFill>
                  <a:schemeClr val="bg1"/>
                </a:solidFill>
                <a:latin typeface="Abadi" panose="020B0604020202020204" pitchFamily="34" charset="0"/>
              </a:rPr>
              <a:t>Compared with Tableau, what are the advantages of using JavaScript for data visualization?</a:t>
            </a:r>
          </a:p>
        </p:txBody>
      </p:sp>
    </p:spTree>
    <p:extLst>
      <p:ext uri="{BB962C8B-B14F-4D97-AF65-F5344CB8AC3E}">
        <p14:creationId xmlns:p14="http://schemas.microsoft.com/office/powerpoint/2010/main" val="36538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3DC39F-B133-412E-B099-7F4EF7BC73B3}"/>
              </a:ext>
            </a:extLst>
          </p:cNvPr>
          <p:cNvSpPr txBox="1"/>
          <p:nvPr/>
        </p:nvSpPr>
        <p:spPr>
          <a:xfrm>
            <a:off x="246308" y="137540"/>
            <a:ext cx="8788895"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(1) Dynamic Visualization</a:t>
            </a:r>
          </a:p>
        </p:txBody>
      </p:sp>
      <p:pic>
        <p:nvPicPr>
          <p:cNvPr id="8" name="Picture 7">
            <a:extLst>
              <a:ext uri="{FF2B5EF4-FFF2-40B4-BE49-F238E27FC236}">
                <a16:creationId xmlns:a16="http://schemas.microsoft.com/office/drawing/2014/main" id="{5A44D0CA-7311-4FBA-92C5-D43340738872}"/>
              </a:ext>
            </a:extLst>
          </p:cNvPr>
          <p:cNvPicPr>
            <a:picLocks noChangeAspect="1"/>
          </p:cNvPicPr>
          <p:nvPr/>
        </p:nvPicPr>
        <p:blipFill>
          <a:blip r:embed="rId2"/>
          <a:stretch>
            <a:fillRect/>
          </a:stretch>
        </p:blipFill>
        <p:spPr>
          <a:xfrm>
            <a:off x="1209265" y="863865"/>
            <a:ext cx="9585982" cy="4992618"/>
          </a:xfrm>
          <a:prstGeom prst="rect">
            <a:avLst/>
          </a:prstGeom>
        </p:spPr>
      </p:pic>
      <p:sp>
        <p:nvSpPr>
          <p:cNvPr id="9" name="TextBox 8">
            <a:extLst>
              <a:ext uri="{FF2B5EF4-FFF2-40B4-BE49-F238E27FC236}">
                <a16:creationId xmlns:a16="http://schemas.microsoft.com/office/drawing/2014/main" id="{DFA06C12-4DA6-44F8-B12F-6BE8F21426FB}"/>
              </a:ext>
            </a:extLst>
          </p:cNvPr>
          <p:cNvSpPr txBox="1"/>
          <p:nvPr/>
        </p:nvSpPr>
        <p:spPr>
          <a:xfrm>
            <a:off x="2415449" y="5936477"/>
            <a:ext cx="9043544" cy="400110"/>
          </a:xfrm>
          <a:prstGeom prst="rect">
            <a:avLst/>
          </a:prstGeom>
          <a:noFill/>
        </p:spPr>
        <p:txBody>
          <a:bodyPr wrap="square" rtlCol="0">
            <a:spAutoFit/>
          </a:bodyPr>
          <a:lstStyle/>
          <a:p>
            <a:r>
              <a:rPr lang="en-GB" sz="2000" dirty="0">
                <a:solidFill>
                  <a:schemeClr val="bg1"/>
                </a:solidFill>
                <a:latin typeface="Abadi" panose="020B0604020202020204" pitchFamily="34" charset="0"/>
              </a:rPr>
              <a:t>The Dynamic Change of The Average Income of Countries by Echart.js</a:t>
            </a:r>
          </a:p>
        </p:txBody>
      </p:sp>
    </p:spTree>
    <p:extLst>
      <p:ext uri="{BB962C8B-B14F-4D97-AF65-F5344CB8AC3E}">
        <p14:creationId xmlns:p14="http://schemas.microsoft.com/office/powerpoint/2010/main" val="28870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2B73DE-4826-4E5F-A976-6889FB596B7D}"/>
              </a:ext>
            </a:extLst>
          </p:cNvPr>
          <p:cNvSpPr txBox="1"/>
          <p:nvPr/>
        </p:nvSpPr>
        <p:spPr>
          <a:xfrm>
            <a:off x="255186" y="332848"/>
            <a:ext cx="8788895"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(2) Reuse (Componentization)</a:t>
            </a:r>
          </a:p>
        </p:txBody>
      </p:sp>
      <p:sp>
        <p:nvSpPr>
          <p:cNvPr id="9" name="TextBox 8">
            <a:extLst>
              <a:ext uri="{FF2B5EF4-FFF2-40B4-BE49-F238E27FC236}">
                <a16:creationId xmlns:a16="http://schemas.microsoft.com/office/drawing/2014/main" id="{37EC5B89-FDCC-4247-A9FE-C962F0468BF7}"/>
              </a:ext>
            </a:extLst>
          </p:cNvPr>
          <p:cNvSpPr txBox="1"/>
          <p:nvPr/>
        </p:nvSpPr>
        <p:spPr>
          <a:xfrm>
            <a:off x="3048740" y="6155820"/>
            <a:ext cx="6094520" cy="369332"/>
          </a:xfrm>
          <a:prstGeom prst="rect">
            <a:avLst/>
          </a:prstGeom>
          <a:noFill/>
        </p:spPr>
        <p:txBody>
          <a:bodyPr wrap="square">
            <a:spAutoFit/>
          </a:bodyPr>
          <a:lstStyle/>
          <a:p>
            <a:r>
              <a:rPr lang="en-GB" b="1" dirty="0">
                <a:hlinkClick r:id="rId2"/>
              </a:rPr>
              <a:t>https://app.flourish.studio/visualisation/8576423/</a:t>
            </a:r>
            <a:r>
              <a:rPr lang="en-GB" b="1" dirty="0"/>
              <a:t> </a:t>
            </a:r>
          </a:p>
        </p:txBody>
      </p:sp>
      <p:sp>
        <p:nvSpPr>
          <p:cNvPr id="10" name="TextBox 9">
            <a:extLst>
              <a:ext uri="{FF2B5EF4-FFF2-40B4-BE49-F238E27FC236}">
                <a16:creationId xmlns:a16="http://schemas.microsoft.com/office/drawing/2014/main" id="{92C4DE88-126B-4D0C-A549-9CFC484B116B}"/>
              </a:ext>
            </a:extLst>
          </p:cNvPr>
          <p:cNvSpPr txBox="1"/>
          <p:nvPr/>
        </p:nvSpPr>
        <p:spPr>
          <a:xfrm>
            <a:off x="2240566" y="5807571"/>
            <a:ext cx="9043544" cy="400110"/>
          </a:xfrm>
          <a:prstGeom prst="rect">
            <a:avLst/>
          </a:prstGeom>
          <a:noFill/>
        </p:spPr>
        <p:txBody>
          <a:bodyPr wrap="square" rtlCol="0">
            <a:spAutoFit/>
          </a:bodyPr>
          <a:lstStyle/>
          <a:p>
            <a:r>
              <a:rPr lang="en-GB" sz="2000" dirty="0">
                <a:solidFill>
                  <a:schemeClr val="bg1"/>
                </a:solidFill>
                <a:latin typeface="Abadi" panose="020B0604020202020204" pitchFamily="34" charset="0"/>
              </a:rPr>
              <a:t>The Dynamic Change of Top 10 Richest Football Club in the World</a:t>
            </a:r>
          </a:p>
        </p:txBody>
      </p:sp>
      <p:pic>
        <p:nvPicPr>
          <p:cNvPr id="3" name="图片 2">
            <a:extLst>
              <a:ext uri="{FF2B5EF4-FFF2-40B4-BE49-F238E27FC236}">
                <a16:creationId xmlns:a16="http://schemas.microsoft.com/office/drawing/2014/main" id="{9F07C040-9B2B-47F9-9C9C-24DE35E739A2}"/>
              </a:ext>
            </a:extLst>
          </p:cNvPr>
          <p:cNvPicPr>
            <a:picLocks noChangeAspect="1"/>
          </p:cNvPicPr>
          <p:nvPr/>
        </p:nvPicPr>
        <p:blipFill>
          <a:blip r:embed="rId3"/>
          <a:stretch>
            <a:fillRect/>
          </a:stretch>
        </p:blipFill>
        <p:spPr>
          <a:xfrm>
            <a:off x="2573517" y="1108660"/>
            <a:ext cx="6542202" cy="4481239"/>
          </a:xfrm>
          <a:prstGeom prst="rect">
            <a:avLst/>
          </a:prstGeom>
        </p:spPr>
      </p:pic>
    </p:spTree>
    <p:extLst>
      <p:ext uri="{BB962C8B-B14F-4D97-AF65-F5344CB8AC3E}">
        <p14:creationId xmlns:p14="http://schemas.microsoft.com/office/powerpoint/2010/main" val="140526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BE9F19-ABEF-4EB2-8C8C-3C2EF3260B5F}"/>
              </a:ext>
            </a:extLst>
          </p:cNvPr>
          <p:cNvSpPr txBox="1"/>
          <p:nvPr/>
        </p:nvSpPr>
        <p:spPr>
          <a:xfrm>
            <a:off x="255186" y="332848"/>
            <a:ext cx="8788895" cy="646331"/>
          </a:xfrm>
          <a:prstGeom prst="rect">
            <a:avLst/>
          </a:prstGeom>
          <a:noFill/>
        </p:spPr>
        <p:txBody>
          <a:bodyPr wrap="square" rtlCol="0">
            <a:spAutoFit/>
          </a:bodyPr>
          <a:lstStyle/>
          <a:p>
            <a:r>
              <a:rPr lang="en-GB" sz="3600" dirty="0">
                <a:solidFill>
                  <a:schemeClr val="bg1"/>
                </a:solidFill>
                <a:latin typeface="Abadi" panose="020B0604020202020204" pitchFamily="34" charset="0"/>
              </a:rPr>
              <a:t>(3) </a:t>
            </a:r>
            <a:r>
              <a:rPr lang="en-GB" sz="3600" dirty="0">
                <a:solidFill>
                  <a:schemeClr val="bg1"/>
                </a:solidFill>
                <a:latin typeface="Abadi" panose="020B0604020104020204" pitchFamily="34" charset="0"/>
              </a:rPr>
              <a:t>Customization</a:t>
            </a:r>
            <a:r>
              <a:rPr lang="en-GB" sz="3600" dirty="0">
                <a:solidFill>
                  <a:schemeClr val="bg1"/>
                </a:solidFill>
                <a:latin typeface="Abadi" panose="020B0604020202020204" pitchFamily="34" charset="0"/>
              </a:rPr>
              <a:t> </a:t>
            </a:r>
          </a:p>
        </p:txBody>
      </p:sp>
      <p:pic>
        <p:nvPicPr>
          <p:cNvPr id="10" name="Picture 9">
            <a:extLst>
              <a:ext uri="{FF2B5EF4-FFF2-40B4-BE49-F238E27FC236}">
                <a16:creationId xmlns:a16="http://schemas.microsoft.com/office/drawing/2014/main" id="{ABFAF749-F5C7-4B69-B867-9C556F4F977D}"/>
              </a:ext>
            </a:extLst>
          </p:cNvPr>
          <p:cNvPicPr>
            <a:picLocks noChangeAspect="1"/>
          </p:cNvPicPr>
          <p:nvPr/>
        </p:nvPicPr>
        <p:blipFill>
          <a:blip r:embed="rId2"/>
          <a:stretch>
            <a:fillRect/>
          </a:stretch>
        </p:blipFill>
        <p:spPr>
          <a:xfrm>
            <a:off x="255186" y="1665745"/>
            <a:ext cx="5608091" cy="3691018"/>
          </a:xfrm>
          <a:prstGeom prst="rect">
            <a:avLst/>
          </a:prstGeom>
        </p:spPr>
      </p:pic>
      <p:pic>
        <p:nvPicPr>
          <p:cNvPr id="12" name="Picture 11">
            <a:extLst>
              <a:ext uri="{FF2B5EF4-FFF2-40B4-BE49-F238E27FC236}">
                <a16:creationId xmlns:a16="http://schemas.microsoft.com/office/drawing/2014/main" id="{D3D52358-0031-4070-A95E-907B2DA76668}"/>
              </a:ext>
            </a:extLst>
          </p:cNvPr>
          <p:cNvPicPr>
            <a:picLocks noChangeAspect="1"/>
          </p:cNvPicPr>
          <p:nvPr/>
        </p:nvPicPr>
        <p:blipFill>
          <a:blip r:embed="rId3"/>
          <a:stretch>
            <a:fillRect/>
          </a:stretch>
        </p:blipFill>
        <p:spPr>
          <a:xfrm>
            <a:off x="6490767" y="979180"/>
            <a:ext cx="5076837" cy="4537360"/>
          </a:xfrm>
          <a:prstGeom prst="rect">
            <a:avLst/>
          </a:prstGeom>
        </p:spPr>
      </p:pic>
      <p:sp>
        <p:nvSpPr>
          <p:cNvPr id="16" name="TextBox 15">
            <a:extLst>
              <a:ext uri="{FF2B5EF4-FFF2-40B4-BE49-F238E27FC236}">
                <a16:creationId xmlns:a16="http://schemas.microsoft.com/office/drawing/2014/main" id="{04EAFC04-972A-4915-86C3-6D2D0C143672}"/>
              </a:ext>
            </a:extLst>
          </p:cNvPr>
          <p:cNvSpPr txBox="1"/>
          <p:nvPr/>
        </p:nvSpPr>
        <p:spPr>
          <a:xfrm>
            <a:off x="417226" y="5439337"/>
            <a:ext cx="5284009" cy="369332"/>
          </a:xfrm>
          <a:prstGeom prst="rect">
            <a:avLst/>
          </a:prstGeom>
          <a:noFill/>
        </p:spPr>
        <p:txBody>
          <a:bodyPr wrap="square">
            <a:spAutoFit/>
          </a:bodyPr>
          <a:lstStyle/>
          <a:p>
            <a:r>
              <a:rPr lang="en-GB" dirty="0">
                <a:solidFill>
                  <a:schemeClr val="bg1"/>
                </a:solidFill>
                <a:latin typeface="Abadi" panose="020B0604020104020204" pitchFamily="34" charset="0"/>
              </a:rPr>
              <a:t>The Geo Map about the Price of different beef parts</a:t>
            </a:r>
          </a:p>
        </p:txBody>
      </p:sp>
      <p:sp>
        <p:nvSpPr>
          <p:cNvPr id="17" name="TextBox 16">
            <a:extLst>
              <a:ext uri="{FF2B5EF4-FFF2-40B4-BE49-F238E27FC236}">
                <a16:creationId xmlns:a16="http://schemas.microsoft.com/office/drawing/2014/main" id="{1387C37B-C23A-442D-80E7-A627809C7B34}"/>
              </a:ext>
            </a:extLst>
          </p:cNvPr>
          <p:cNvSpPr txBox="1"/>
          <p:nvPr/>
        </p:nvSpPr>
        <p:spPr>
          <a:xfrm>
            <a:off x="6998416" y="5616033"/>
            <a:ext cx="4091330" cy="369332"/>
          </a:xfrm>
          <a:prstGeom prst="rect">
            <a:avLst/>
          </a:prstGeom>
          <a:noFill/>
        </p:spPr>
        <p:txBody>
          <a:bodyPr wrap="square">
            <a:spAutoFit/>
          </a:bodyPr>
          <a:lstStyle/>
          <a:p>
            <a:r>
              <a:rPr lang="en-GB" dirty="0">
                <a:solidFill>
                  <a:schemeClr val="bg1"/>
                </a:solidFill>
                <a:latin typeface="Abadi" panose="020B0604020104020204" pitchFamily="34" charset="0"/>
              </a:rPr>
              <a:t>The Network of Marvel Universe Heroes</a:t>
            </a:r>
          </a:p>
        </p:txBody>
      </p:sp>
    </p:spTree>
    <p:extLst>
      <p:ext uri="{BB962C8B-B14F-4D97-AF65-F5344CB8AC3E}">
        <p14:creationId xmlns:p14="http://schemas.microsoft.com/office/powerpoint/2010/main" val="314393611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719</TotalTime>
  <Words>616</Words>
  <Application>Microsoft Office PowerPoint</Application>
  <PresentationFormat>宽屏</PresentationFormat>
  <Paragraphs>40</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Abadi</vt:lpstr>
      <vt:lpstr>Arial</vt:lpstr>
      <vt:lpstr>Calibri</vt:lpstr>
      <vt:lpstr>Calibri Light</vt:lpstr>
      <vt:lpstr>Metropolitan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Ruinan Wang</dc:creator>
  <cp:lastModifiedBy>王 瑞楠</cp:lastModifiedBy>
  <cp:revision>17</cp:revision>
  <dcterms:created xsi:type="dcterms:W3CDTF">2022-02-01T00:51:19Z</dcterms:created>
  <dcterms:modified xsi:type="dcterms:W3CDTF">2022-02-03T12:47:05Z</dcterms:modified>
</cp:coreProperties>
</file>