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0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DA7D7-6582-4031-A06F-186975515DFB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FE38D-E0D3-406E-A721-22687258C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FE38D-E0D3-406E-A721-22687258CAA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31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9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9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0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3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2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3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7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ynham/javascript-presentation.gi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flourish.studio/visualisation/8576423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A3D86FC2-426D-4032-82BE-6133C23E5925}"/>
              </a:ext>
            </a:extLst>
          </p:cNvPr>
          <p:cNvSpPr txBox="1"/>
          <p:nvPr/>
        </p:nvSpPr>
        <p:spPr>
          <a:xfrm>
            <a:off x="967664" y="790113"/>
            <a:ext cx="8726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badi" panose="020B0604020202020204" pitchFamily="34" charset="0"/>
              </a:rPr>
              <a:t>Having Fun with JavaScript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4D543C-AAC8-4301-9FEE-50A4C0C95329}"/>
              </a:ext>
            </a:extLst>
          </p:cNvPr>
          <p:cNvSpPr txBox="1"/>
          <p:nvPr/>
        </p:nvSpPr>
        <p:spPr>
          <a:xfrm>
            <a:off x="2162414" y="1684196"/>
            <a:ext cx="5960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The Introduction to Two JavaScript Visualization Libraries 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4FBC82BC-B85F-4EAE-99DE-3F8CA7D98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925" y="3189259"/>
            <a:ext cx="2431043" cy="543016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CBE19046-6541-4128-A84A-1023740F0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787" y="2824731"/>
            <a:ext cx="1158511" cy="119605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55A72A1-580D-486B-A0C8-8C8A77FC8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02" y="2824731"/>
            <a:ext cx="1158511" cy="119605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76D35CB4-C704-4B01-8D62-1FD6C70201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4798" y="3151250"/>
            <a:ext cx="2190750" cy="58102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A64ED204-CBD9-4080-8520-B0B8DA5D0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2836" y="3138488"/>
            <a:ext cx="1952241" cy="581024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C0F81F95-30AD-4B3D-98EA-D7D56C697E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602" y="4534454"/>
            <a:ext cx="1162050" cy="647700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B03A04BE-5BCE-4745-A008-7B45D13745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7059" y="4605142"/>
            <a:ext cx="1231239" cy="529433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E3AB437-5543-4C19-A192-241B42169E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52375" y="4455844"/>
            <a:ext cx="2096147" cy="80492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E883DBA-E97E-4A8F-A8EE-D2556FD9FF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2418" y="4143536"/>
            <a:ext cx="1497799" cy="133643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424CAA49-BEBC-47CE-BD01-B7BFA41B02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92836" y="4455844"/>
            <a:ext cx="2076450" cy="74295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B6041B7-2949-4A12-9731-420CBFD52D4F}"/>
              </a:ext>
            </a:extLst>
          </p:cNvPr>
          <p:cNvSpPr txBox="1"/>
          <p:nvPr/>
        </p:nvSpPr>
        <p:spPr>
          <a:xfrm>
            <a:off x="4818585" y="5399081"/>
            <a:ext cx="963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Abadi" panose="020B0604020202020204" pitchFamily="34" charset="0"/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194514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76CD7D-6DA3-43CD-8699-6CB622A349DC}"/>
              </a:ext>
            </a:extLst>
          </p:cNvPr>
          <p:cNvSpPr txBox="1"/>
          <p:nvPr/>
        </p:nvSpPr>
        <p:spPr>
          <a:xfrm>
            <a:off x="245855" y="60772"/>
            <a:ext cx="878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badi" panose="020B0604020202020204" pitchFamily="34" charset="0"/>
              </a:rPr>
              <a:t>(4) Visualizing </a:t>
            </a:r>
            <a:r>
              <a:rPr lang="en-GB" sz="3600" dirty="0">
                <a:solidFill>
                  <a:schemeClr val="bg1"/>
                </a:solidFill>
                <a:latin typeface="Abadi" panose="020B0604020104020204" pitchFamily="34" charset="0"/>
              </a:rPr>
              <a:t>Real-Time Data</a:t>
            </a:r>
            <a:endParaRPr lang="en-GB" sz="3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A8DFFB-28D5-41D9-BF3F-E8EC2D18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92" y="613797"/>
            <a:ext cx="6689321" cy="2903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060750-A76F-4395-9BFA-79933A58C0B5}"/>
              </a:ext>
            </a:extLst>
          </p:cNvPr>
          <p:cNvSpPr txBox="1"/>
          <p:nvPr/>
        </p:nvSpPr>
        <p:spPr>
          <a:xfrm>
            <a:off x="1697114" y="6451241"/>
            <a:ext cx="7998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badi" panose="020B0604020104020204" pitchFamily="34" charset="0"/>
              </a:rPr>
              <a:t>UWE Listener (A Monitoring System, My Undergraduate Graduation Project 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38FF2E-44B1-48E7-AD65-8A59FA54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391" y="3340402"/>
            <a:ext cx="6689321" cy="30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8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FA3F663-C943-4FBF-9037-55721C2DCC8A}"/>
              </a:ext>
            </a:extLst>
          </p:cNvPr>
          <p:cNvSpPr txBox="1"/>
          <p:nvPr/>
        </p:nvSpPr>
        <p:spPr>
          <a:xfrm>
            <a:off x="452759" y="541539"/>
            <a:ext cx="632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badi" panose="020B0604020202020204" pitchFamily="34" charset="0"/>
              </a:rPr>
              <a:t>Before the Introduction…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28C4B-5868-4FB5-A812-3D42FC8E3E0F}"/>
              </a:ext>
            </a:extLst>
          </p:cNvPr>
          <p:cNvSpPr txBox="1"/>
          <p:nvPr/>
        </p:nvSpPr>
        <p:spPr>
          <a:xfrm>
            <a:off x="452759" y="1439663"/>
            <a:ext cx="559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(1)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2DB031-ADA5-4B9B-962F-BD5CE29E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55" y="1550547"/>
            <a:ext cx="8370395" cy="18784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41FF97-0D0E-44CB-9407-0B4440504DA0}"/>
              </a:ext>
            </a:extLst>
          </p:cNvPr>
          <p:cNvSpPr txBox="1"/>
          <p:nvPr/>
        </p:nvSpPr>
        <p:spPr>
          <a:xfrm>
            <a:off x="1012055" y="3517603"/>
            <a:ext cx="9712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git clone </a:t>
            </a:r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  <a:hlinkClick r:id="rId3"/>
              </a:rPr>
              <a:t>https://github.com/Raynham/javascript-presentation.git</a:t>
            </a:r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 to get some examples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AD131-74FA-48AA-9D16-042F793B2C78}"/>
              </a:ext>
            </a:extLst>
          </p:cNvPr>
          <p:cNvSpPr txBox="1"/>
          <p:nvPr/>
        </p:nvSpPr>
        <p:spPr>
          <a:xfrm>
            <a:off x="479393" y="4006316"/>
            <a:ext cx="559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(2)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897187-CD4A-4DD1-9A83-E71A638D3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89" y="4129411"/>
            <a:ext cx="3990975" cy="1333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CF9B18-7273-43CF-BF21-85D9F4014B07}"/>
              </a:ext>
            </a:extLst>
          </p:cNvPr>
          <p:cNvSpPr txBox="1"/>
          <p:nvPr/>
        </p:nvSpPr>
        <p:spPr>
          <a:xfrm>
            <a:off x="5197252" y="4543723"/>
            <a:ext cx="58376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Abadi" panose="020B0604020202020204" pitchFamily="34" charset="0"/>
              </a:rPr>
              <a:t>Install an extension named “live server” in VS Code, which can launch a local development server for static and dynamic pages. Some examples will appear errors if open as a local file (Maybe due to the strict same-origin policy of Chrome and Edge).</a:t>
            </a:r>
          </a:p>
        </p:txBody>
      </p:sp>
    </p:spTree>
    <p:extLst>
      <p:ext uri="{BB962C8B-B14F-4D97-AF65-F5344CB8AC3E}">
        <p14:creationId xmlns:p14="http://schemas.microsoft.com/office/powerpoint/2010/main" val="181527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C2DC2E-BE3C-4A9C-B799-27534D268D7C}"/>
              </a:ext>
            </a:extLst>
          </p:cNvPr>
          <p:cNvSpPr txBox="1"/>
          <p:nvPr/>
        </p:nvSpPr>
        <p:spPr>
          <a:xfrm>
            <a:off x="292961" y="333483"/>
            <a:ext cx="878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badi" panose="020B0604020202020204" pitchFamily="34" charset="0"/>
              </a:rPr>
              <a:t>Three Ways to Install Echarts.js and D3.js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17157-9E60-4584-9985-51B92A108C80}"/>
              </a:ext>
            </a:extLst>
          </p:cNvPr>
          <p:cNvSpPr txBox="1"/>
          <p:nvPr/>
        </p:nvSpPr>
        <p:spPr>
          <a:xfrm>
            <a:off x="292961" y="1347537"/>
            <a:ext cx="904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(1) Download echarts.min.js or d3.min.js and include them in html files.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32C03-A61A-4289-8BCC-5210B267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03" y="1836763"/>
            <a:ext cx="4060530" cy="2835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506D4F-4B07-46E4-B46F-17413478BA5A}"/>
              </a:ext>
            </a:extLst>
          </p:cNvPr>
          <p:cNvSpPr txBox="1"/>
          <p:nvPr/>
        </p:nvSpPr>
        <p:spPr>
          <a:xfrm>
            <a:off x="292961" y="2757486"/>
            <a:ext cx="8540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(2) Use CDN (</a:t>
            </a:r>
            <a:r>
              <a:rPr lang="en-GB" sz="20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Content Delivery Network</a:t>
            </a:r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  <a:p>
            <a:endParaRPr lang="en-GB" sz="20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B72CAA-4DF1-4A03-88C0-8C2CC511C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33" y="3283379"/>
            <a:ext cx="4309642" cy="2912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E14740-C634-43F8-90F8-C509D9FA1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33" y="3832572"/>
            <a:ext cx="6419850" cy="2912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81F672-34CD-44AD-A27A-4FD3F0DF9CB2}"/>
              </a:ext>
            </a:extLst>
          </p:cNvPr>
          <p:cNvSpPr txBox="1"/>
          <p:nvPr/>
        </p:nvSpPr>
        <p:spPr>
          <a:xfrm>
            <a:off x="292961" y="4623277"/>
            <a:ext cx="9043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(3) </a:t>
            </a:r>
            <a:r>
              <a:rPr lang="en-GB" sz="2000" dirty="0" err="1">
                <a:solidFill>
                  <a:schemeClr val="bg1"/>
                </a:solidFill>
                <a:latin typeface="Abadi" panose="020B0604020202020204" pitchFamily="34" charset="0"/>
              </a:rPr>
              <a:t>npm</a:t>
            </a:r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 install </a:t>
            </a:r>
            <a:r>
              <a:rPr lang="en-GB" sz="2000" dirty="0" err="1">
                <a:solidFill>
                  <a:schemeClr val="bg1"/>
                </a:solidFill>
                <a:latin typeface="Abadi" panose="020B0604020202020204" pitchFamily="34" charset="0"/>
              </a:rPr>
              <a:t>echarts</a:t>
            </a:r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 --save / </a:t>
            </a:r>
            <a:r>
              <a:rPr lang="en-GB" sz="2000" dirty="0" err="1">
                <a:solidFill>
                  <a:schemeClr val="bg1"/>
                </a:solidFill>
                <a:latin typeface="Abadi" panose="020B0604020202020204" pitchFamily="34" charset="0"/>
              </a:rPr>
              <a:t>npm</a:t>
            </a:r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 install d3 --save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And then require() to use them</a:t>
            </a:r>
          </a:p>
          <a:p>
            <a:endParaRPr lang="en-GB" sz="2000" dirty="0">
              <a:solidFill>
                <a:schemeClr val="bg1"/>
              </a:solidFill>
              <a:latin typeface="Abadi" panose="020B0604020202020204" pitchFamily="34" charset="0"/>
            </a:endParaRPr>
          </a:p>
          <a:p>
            <a:endParaRPr lang="en-GB" sz="20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035FD7A-4A5A-45B3-94CC-613270D03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33" y="5415213"/>
            <a:ext cx="3387677" cy="2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1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BEDF3C-9C98-4272-B7FF-20BB2CA9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29" y="1029810"/>
            <a:ext cx="10614541" cy="56151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CF0D4B-0F4B-4E9B-AB5B-6170236D7C82}"/>
              </a:ext>
            </a:extLst>
          </p:cNvPr>
          <p:cNvSpPr txBox="1"/>
          <p:nvPr/>
        </p:nvSpPr>
        <p:spPr>
          <a:xfrm>
            <a:off x="292961" y="115410"/>
            <a:ext cx="632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badi" panose="020B0604020202020204" pitchFamily="34" charset="0"/>
              </a:rPr>
              <a:t>Dessert Sales by Echarts.js</a:t>
            </a:r>
          </a:p>
        </p:txBody>
      </p:sp>
    </p:spTree>
    <p:extLst>
      <p:ext uri="{BB962C8B-B14F-4D97-AF65-F5344CB8AC3E}">
        <p14:creationId xmlns:p14="http://schemas.microsoft.com/office/powerpoint/2010/main" val="404167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3F8951-815F-4FEA-90C6-B1685427E6AF}"/>
              </a:ext>
            </a:extLst>
          </p:cNvPr>
          <p:cNvSpPr txBox="1"/>
          <p:nvPr/>
        </p:nvSpPr>
        <p:spPr>
          <a:xfrm>
            <a:off x="256545" y="158621"/>
            <a:ext cx="952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badi" panose="020B0604020202020204" pitchFamily="34" charset="0"/>
              </a:rPr>
              <a:t>American film companies dashboard by D3.js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BF66B-8C69-453C-9A98-E8D52EB2C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4" y="804914"/>
            <a:ext cx="11369351" cy="589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7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313BBD-D298-4F27-BF87-E3235DAD9BDD}"/>
              </a:ext>
            </a:extLst>
          </p:cNvPr>
          <p:cNvSpPr txBox="1"/>
          <p:nvPr/>
        </p:nvSpPr>
        <p:spPr>
          <a:xfrm>
            <a:off x="1506243" y="2095131"/>
            <a:ext cx="91795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Abadi" panose="020B0604020202020204" pitchFamily="34" charset="0"/>
              </a:rPr>
              <a:t>Compared with tableau, what are the advantages of using JavaScript for data visualization?</a:t>
            </a:r>
          </a:p>
        </p:txBody>
      </p:sp>
    </p:spTree>
    <p:extLst>
      <p:ext uri="{BB962C8B-B14F-4D97-AF65-F5344CB8AC3E}">
        <p14:creationId xmlns:p14="http://schemas.microsoft.com/office/powerpoint/2010/main" val="36538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3DC39F-B133-412E-B099-7F4EF7BC73B3}"/>
              </a:ext>
            </a:extLst>
          </p:cNvPr>
          <p:cNvSpPr txBox="1"/>
          <p:nvPr/>
        </p:nvSpPr>
        <p:spPr>
          <a:xfrm>
            <a:off x="246308" y="137540"/>
            <a:ext cx="878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badi" panose="020B0604020202020204" pitchFamily="34" charset="0"/>
              </a:rPr>
              <a:t>(1) Dynamic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44D0CA-7311-4FBA-92C5-D43340738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65" y="863865"/>
            <a:ext cx="9585982" cy="4992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A06C12-4DA6-44F8-B12F-6BE8F21426FB}"/>
              </a:ext>
            </a:extLst>
          </p:cNvPr>
          <p:cNvSpPr txBox="1"/>
          <p:nvPr/>
        </p:nvSpPr>
        <p:spPr>
          <a:xfrm>
            <a:off x="2415449" y="5936477"/>
            <a:ext cx="904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The Dynamic Change of The Average Income of Countries by Echart.js</a:t>
            </a:r>
          </a:p>
        </p:txBody>
      </p:sp>
    </p:spTree>
    <p:extLst>
      <p:ext uri="{BB962C8B-B14F-4D97-AF65-F5344CB8AC3E}">
        <p14:creationId xmlns:p14="http://schemas.microsoft.com/office/powerpoint/2010/main" val="288700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2B73DE-4826-4E5F-A976-6889FB596B7D}"/>
              </a:ext>
            </a:extLst>
          </p:cNvPr>
          <p:cNvSpPr txBox="1"/>
          <p:nvPr/>
        </p:nvSpPr>
        <p:spPr>
          <a:xfrm>
            <a:off x="255186" y="332848"/>
            <a:ext cx="878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badi" panose="020B0604020202020204" pitchFamily="34" charset="0"/>
              </a:rPr>
              <a:t>(2) Reuse (Componentization)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C5B89-FDCC-4247-A9FE-C962F0468BF7}"/>
              </a:ext>
            </a:extLst>
          </p:cNvPr>
          <p:cNvSpPr txBox="1"/>
          <p:nvPr/>
        </p:nvSpPr>
        <p:spPr>
          <a:xfrm>
            <a:off x="1099923" y="30596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hlinkClick r:id="rId2"/>
              </a:rPr>
              <a:t>https://app.flourish.studio/visualisation/8576423/</a:t>
            </a:r>
            <a:r>
              <a:rPr lang="en-GB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4DE88-126B-4D0C-A549-9CFC484B116B}"/>
              </a:ext>
            </a:extLst>
          </p:cNvPr>
          <p:cNvSpPr txBox="1"/>
          <p:nvPr/>
        </p:nvSpPr>
        <p:spPr>
          <a:xfrm>
            <a:off x="1099923" y="2659558"/>
            <a:ext cx="904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The Dynamic Change of Top 10 Richest Football Club in the World</a:t>
            </a:r>
          </a:p>
        </p:txBody>
      </p:sp>
    </p:spTree>
    <p:extLst>
      <p:ext uri="{BB962C8B-B14F-4D97-AF65-F5344CB8AC3E}">
        <p14:creationId xmlns:p14="http://schemas.microsoft.com/office/powerpoint/2010/main" val="140526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BE9F19-ABEF-4EB2-8C8C-3C2EF3260B5F}"/>
              </a:ext>
            </a:extLst>
          </p:cNvPr>
          <p:cNvSpPr txBox="1"/>
          <p:nvPr/>
        </p:nvSpPr>
        <p:spPr>
          <a:xfrm>
            <a:off x="255186" y="332848"/>
            <a:ext cx="878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badi" panose="020B0604020202020204" pitchFamily="34" charset="0"/>
              </a:rPr>
              <a:t>(3) </a:t>
            </a:r>
            <a:r>
              <a:rPr lang="en-GB" sz="3600" dirty="0">
                <a:solidFill>
                  <a:schemeClr val="bg1"/>
                </a:solidFill>
                <a:latin typeface="Abadi" panose="020B0604020104020204" pitchFamily="34" charset="0"/>
              </a:rPr>
              <a:t>Customization</a:t>
            </a:r>
            <a:r>
              <a:rPr lang="en-GB" sz="3600" dirty="0">
                <a:solidFill>
                  <a:schemeClr val="bg1"/>
                </a:solidFill>
                <a:latin typeface="Abadi" panose="020B0604020202020204" pitchFamily="34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FAF749-F5C7-4B69-B867-9C556F4F9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6" y="1665745"/>
            <a:ext cx="5608091" cy="36910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D52358-0031-4070-A95E-907B2DA76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67" y="979180"/>
            <a:ext cx="5076837" cy="45373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EAFC04-972A-4915-86C3-6D2D0C143672}"/>
              </a:ext>
            </a:extLst>
          </p:cNvPr>
          <p:cNvSpPr txBox="1"/>
          <p:nvPr/>
        </p:nvSpPr>
        <p:spPr>
          <a:xfrm>
            <a:off x="417226" y="5439337"/>
            <a:ext cx="5284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badi" panose="020B0604020104020204" pitchFamily="34" charset="0"/>
              </a:rPr>
              <a:t>The Geo Map about the Price of different beef parts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7C37B-C23A-442D-80E7-A627809C7B34}"/>
              </a:ext>
            </a:extLst>
          </p:cNvPr>
          <p:cNvSpPr txBox="1"/>
          <p:nvPr/>
        </p:nvSpPr>
        <p:spPr>
          <a:xfrm>
            <a:off x="6998416" y="5616033"/>
            <a:ext cx="4091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badi" panose="020B0604020104020204" pitchFamily="34" charset="0"/>
              </a:rPr>
              <a:t>The Network of Marvel Universe Heroes</a:t>
            </a:r>
          </a:p>
        </p:txBody>
      </p:sp>
    </p:spTree>
    <p:extLst>
      <p:ext uri="{BB962C8B-B14F-4D97-AF65-F5344CB8AC3E}">
        <p14:creationId xmlns:p14="http://schemas.microsoft.com/office/powerpoint/2010/main" val="314393611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275</TotalTime>
  <Words>269</Words>
  <Application>Microsoft Office PowerPoint</Application>
  <PresentationFormat>Widescreen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Ruinan Wang</dc:creator>
  <cp:lastModifiedBy>Ruinan Wang</cp:lastModifiedBy>
  <cp:revision>2</cp:revision>
  <dcterms:created xsi:type="dcterms:W3CDTF">2022-02-01T00:51:19Z</dcterms:created>
  <dcterms:modified xsi:type="dcterms:W3CDTF">2022-02-01T05:26:21Z</dcterms:modified>
</cp:coreProperties>
</file>