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306" r:id="rId3"/>
    <p:sldId id="258" r:id="rId4"/>
    <p:sldId id="292" r:id="rId5"/>
    <p:sldId id="294" r:id="rId6"/>
    <p:sldId id="293" r:id="rId7"/>
    <p:sldId id="295" r:id="rId8"/>
    <p:sldId id="260" r:id="rId9"/>
    <p:sldId id="261" r:id="rId10"/>
    <p:sldId id="262" r:id="rId11"/>
    <p:sldId id="304" r:id="rId12"/>
    <p:sldId id="263" r:id="rId13"/>
    <p:sldId id="264" r:id="rId14"/>
    <p:sldId id="268" r:id="rId15"/>
    <p:sldId id="303" r:id="rId16"/>
    <p:sldId id="267" r:id="rId17"/>
    <p:sldId id="314" r:id="rId18"/>
    <p:sldId id="269" r:id="rId19"/>
    <p:sldId id="270" r:id="rId20"/>
    <p:sldId id="271" r:id="rId21"/>
    <p:sldId id="311" r:id="rId22"/>
    <p:sldId id="272" r:id="rId23"/>
    <p:sldId id="275" r:id="rId24"/>
    <p:sldId id="279" r:id="rId25"/>
    <p:sldId id="308" r:id="rId26"/>
    <p:sldId id="282" r:id="rId27"/>
    <p:sldId id="281" r:id="rId28"/>
    <p:sldId id="280" r:id="rId29"/>
    <p:sldId id="283" r:id="rId30"/>
    <p:sldId id="284" r:id="rId31"/>
    <p:sldId id="312" r:id="rId32"/>
    <p:sldId id="297" r:id="rId33"/>
    <p:sldId id="298" r:id="rId34"/>
    <p:sldId id="299" r:id="rId35"/>
    <p:sldId id="300" r:id="rId36"/>
    <p:sldId id="301" r:id="rId37"/>
    <p:sldId id="313" r:id="rId38"/>
    <p:sldId id="310" r:id="rId39"/>
    <p:sldId id="315" r:id="rId40"/>
    <p:sldId id="288" r:id="rId41"/>
    <p:sldId id="289" r:id="rId42"/>
    <p:sldId id="316" r:id="rId43"/>
    <p:sldId id="286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9F83940-396E-4FC8-B121-189FDFD3BEBC}">
          <p14:sldIdLst>
            <p14:sldId id="256"/>
            <p14:sldId id="306"/>
          </p14:sldIdLst>
        </p14:section>
        <p14:section name="캐릭터" id="{D9700225-4CB7-43ED-9E23-6116FFA8E38A}">
          <p14:sldIdLst>
            <p14:sldId id="258"/>
            <p14:sldId id="292"/>
            <p14:sldId id="294"/>
            <p14:sldId id="293"/>
            <p14:sldId id="295"/>
          </p14:sldIdLst>
        </p14:section>
        <p14:section name="시스템" id="{A03B708B-4E2B-48D1-9484-776A4C97091D}">
          <p14:sldIdLst>
            <p14:sldId id="260"/>
            <p14:sldId id="261"/>
            <p14:sldId id="262"/>
            <p14:sldId id="304"/>
            <p14:sldId id="263"/>
            <p14:sldId id="264"/>
            <p14:sldId id="268"/>
            <p14:sldId id="303"/>
            <p14:sldId id="267"/>
            <p14:sldId id="314"/>
          </p14:sldIdLst>
        </p14:section>
        <p14:section name="마을" id="{17382EB7-1711-408E-A1FB-BAF0528E54B2}">
          <p14:sldIdLst>
            <p14:sldId id="269"/>
            <p14:sldId id="270"/>
            <p14:sldId id="271"/>
            <p14:sldId id="311"/>
            <p14:sldId id="272"/>
            <p14:sldId id="275"/>
          </p14:sldIdLst>
        </p14:section>
        <p14:section name="집 내부" id="{7A4C311D-3B67-4B07-ADF3-30A1C815507C}">
          <p14:sldIdLst>
            <p14:sldId id="279"/>
            <p14:sldId id="308"/>
            <p14:sldId id="282"/>
            <p14:sldId id="281"/>
            <p14:sldId id="280"/>
            <p14:sldId id="283"/>
          </p14:sldIdLst>
        </p14:section>
        <p14:section name="아이템" id="{23DD51CD-F8C7-444D-A95A-7F1E07ED63CF}">
          <p14:sldIdLst>
            <p14:sldId id="284"/>
            <p14:sldId id="312"/>
            <p14:sldId id="297"/>
            <p14:sldId id="298"/>
            <p14:sldId id="299"/>
            <p14:sldId id="300"/>
            <p14:sldId id="301"/>
            <p14:sldId id="313"/>
            <p14:sldId id="310"/>
            <p14:sldId id="315"/>
            <p14:sldId id="288"/>
            <p14:sldId id="289"/>
            <p14:sldId id="316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76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84" y="10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9E01-FBCF-4E48-B718-3A282398BC95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467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9E01-FBCF-4E48-B718-3A282398BC95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74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9E01-FBCF-4E48-B718-3A282398BC95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77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9E01-FBCF-4E48-B718-3A282398BC95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3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9E01-FBCF-4E48-B718-3A282398BC95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308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9E01-FBCF-4E48-B718-3A282398BC95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672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9E01-FBCF-4E48-B718-3A282398BC95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699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9E01-FBCF-4E48-B718-3A282398BC95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796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9E01-FBCF-4E48-B718-3A282398BC95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124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9E01-FBCF-4E48-B718-3A282398BC95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326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329E01-FBCF-4E48-B718-3A282398BC95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157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29E01-FBCF-4E48-B718-3A282398BC95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676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D0ABC9C9-9BC6-433D-BFCA-A5949C4E33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cap="none" dirty="0">
                <a:latin typeface="Arial" panose="020B0604020202020204" pitchFamily="34" charset="0"/>
                <a:cs typeface="Arial" panose="020B0604020202020204" pitchFamily="34" charset="0"/>
              </a:rPr>
              <a:t>Alchemist Story</a:t>
            </a:r>
            <a:br>
              <a:rPr lang="en-US" altLang="ko-KR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프로토타입 기획서</a:t>
            </a:r>
          </a:p>
        </p:txBody>
      </p:sp>
    </p:spTree>
    <p:extLst>
      <p:ext uri="{BB962C8B-B14F-4D97-AF65-F5344CB8AC3E}">
        <p14:creationId xmlns:p14="http://schemas.microsoft.com/office/powerpoint/2010/main" val="1166700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일반 </a:t>
            </a:r>
            <a:r>
              <a:rPr lang="en-US" altLang="ko-KR" dirty="0"/>
              <a:t>- </a:t>
            </a:r>
            <a:r>
              <a:rPr lang="ko-KR" altLang="en-US" dirty="0"/>
              <a:t>휴식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01FBF4A-9230-4BFF-AA51-F28C9CDF6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일정 시간을 소모하여 캐릭터의 상태를 소폭 회복시키는 시스템</a:t>
            </a:r>
            <a:endParaRPr lang="en-US" altLang="ko-KR" dirty="0"/>
          </a:p>
          <a:p>
            <a:r>
              <a:rPr lang="ko-KR" altLang="en-US" dirty="0"/>
              <a:t>안전한 지역에 위치한 의자</a:t>
            </a:r>
            <a:r>
              <a:rPr lang="en-US" altLang="ko-KR" dirty="0"/>
              <a:t>, </a:t>
            </a:r>
            <a:r>
              <a:rPr lang="ko-KR" altLang="en-US" dirty="0"/>
              <a:t>휴식처 등 휴식 가능한 곳에서 수행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일</a:t>
            </a:r>
            <a:r>
              <a:rPr lang="en-US" altLang="ko-KR" dirty="0"/>
              <a:t> 5</a:t>
            </a:r>
            <a:r>
              <a:rPr lang="ko-KR" altLang="en-US" dirty="0"/>
              <a:t>시간 내에서 횟수 제한없이 휴식이 가능하며</a:t>
            </a:r>
            <a:r>
              <a:rPr lang="en-US" altLang="ko-KR" dirty="0"/>
              <a:t>, </a:t>
            </a:r>
            <a:r>
              <a:rPr lang="ko-KR" altLang="en-US" dirty="0"/>
              <a:t>휴식 시간에 따라 캐릭터의 체력</a:t>
            </a:r>
            <a:r>
              <a:rPr lang="en-US" altLang="ko-KR" dirty="0"/>
              <a:t>, </a:t>
            </a:r>
            <a:r>
              <a:rPr lang="ko-KR" altLang="en-US" dirty="0"/>
              <a:t>마나</a:t>
            </a:r>
            <a:r>
              <a:rPr lang="en-US" altLang="ko-KR" dirty="0"/>
              <a:t>, </a:t>
            </a:r>
            <a:r>
              <a:rPr lang="ko-KR" altLang="en-US" dirty="0"/>
              <a:t>활동력이 소폭 회복됨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2641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일반 </a:t>
            </a:r>
            <a:r>
              <a:rPr lang="en-US" altLang="ko-KR" dirty="0"/>
              <a:t>- </a:t>
            </a:r>
            <a:r>
              <a:rPr lang="ko-KR" altLang="en-US" dirty="0"/>
              <a:t>수면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44DE768-913A-49B0-BB3F-47CACD4AB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휴식의 하위 시스템으로</a:t>
            </a:r>
            <a:r>
              <a:rPr lang="en-US" altLang="ko-KR" dirty="0"/>
              <a:t>, </a:t>
            </a:r>
            <a:r>
              <a:rPr lang="ko-KR" altLang="en-US" dirty="0"/>
              <a:t>휴식보다 더 높은 효과를 제공</a:t>
            </a:r>
            <a:endParaRPr lang="en-US" altLang="ko-KR" dirty="0"/>
          </a:p>
          <a:p>
            <a:r>
              <a:rPr lang="ko-KR" altLang="en-US" dirty="0"/>
              <a:t>침대</a:t>
            </a:r>
            <a:r>
              <a:rPr lang="en-US" altLang="ko-KR" dirty="0"/>
              <a:t>, </a:t>
            </a:r>
            <a:r>
              <a:rPr lang="ko-KR" altLang="en-US" dirty="0"/>
              <a:t>침낭 등 수면 가능한 곳에서 수행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일 </a:t>
            </a:r>
            <a:r>
              <a:rPr lang="en-US" altLang="ko-KR" dirty="0"/>
              <a:t>1</a:t>
            </a:r>
            <a:r>
              <a:rPr lang="ko-KR" altLang="en-US" dirty="0"/>
              <a:t>회 최소 </a:t>
            </a:r>
            <a:r>
              <a:rPr lang="en-US" altLang="ko-KR" dirty="0"/>
              <a:t>6 ~ 9</a:t>
            </a:r>
            <a:r>
              <a:rPr lang="ko-KR" altLang="en-US" dirty="0"/>
              <a:t>시간 잘 수 있으며</a:t>
            </a:r>
            <a:r>
              <a:rPr lang="en-US" altLang="ko-KR" dirty="0"/>
              <a:t>, </a:t>
            </a:r>
            <a:r>
              <a:rPr lang="ko-KR" altLang="en-US" dirty="0"/>
              <a:t>잔여 활동력에 따라 수면 가능 시간에 가중치가 부여됨</a:t>
            </a:r>
            <a:endParaRPr lang="en-US" altLang="ko-KR" dirty="0"/>
          </a:p>
          <a:p>
            <a:r>
              <a:rPr lang="ko-KR" altLang="en-US" dirty="0"/>
              <a:t>수면 시 수면 시간에 따라 캐릭터의 체력</a:t>
            </a:r>
            <a:r>
              <a:rPr lang="en-US" altLang="ko-KR" dirty="0"/>
              <a:t>, </a:t>
            </a:r>
            <a:r>
              <a:rPr lang="ko-KR" altLang="en-US" dirty="0"/>
              <a:t>마나</a:t>
            </a:r>
            <a:r>
              <a:rPr lang="en-US" altLang="ko-KR" dirty="0"/>
              <a:t>, </a:t>
            </a:r>
            <a:r>
              <a:rPr lang="ko-KR" altLang="en-US" dirty="0"/>
              <a:t>활동력이 대폭 회복되지만</a:t>
            </a:r>
            <a:r>
              <a:rPr lang="en-US" altLang="ko-KR" dirty="0"/>
              <a:t>, </a:t>
            </a:r>
            <a:r>
              <a:rPr lang="ko-KR" altLang="en-US" dirty="0"/>
              <a:t>배고픔과 목마름 수치가 대폭 하락함</a:t>
            </a:r>
            <a:endParaRPr lang="en-US" altLang="ko-KR" dirty="0"/>
          </a:p>
          <a:p>
            <a:r>
              <a:rPr lang="ko-KR" altLang="en-US" dirty="0"/>
              <a:t>수면 효과는 수면 가능 시간에 부여된 가중치에 따라 </a:t>
            </a:r>
            <a:r>
              <a:rPr lang="ko-KR" altLang="en-US" dirty="0" err="1"/>
              <a:t>패널티가</a:t>
            </a:r>
            <a:r>
              <a:rPr lang="ko-KR" altLang="en-US" dirty="0"/>
              <a:t> 부과됨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9845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일반 </a:t>
            </a:r>
            <a:r>
              <a:rPr lang="en-US" altLang="ko-KR" dirty="0"/>
              <a:t>- </a:t>
            </a:r>
            <a:r>
              <a:rPr lang="ko-KR" altLang="en-US" dirty="0"/>
              <a:t>거래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6BF70FB-21D3-4E9F-8318-0020FE7F9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거래 가능한 상점이 가지고 있는 아이템을 게임 재화를 통해 구매하거나 판매할 수 있는 시스템</a:t>
            </a:r>
            <a:endParaRPr lang="en-US" altLang="ko-KR" dirty="0"/>
          </a:p>
          <a:p>
            <a:r>
              <a:rPr lang="ko-KR" altLang="en-US" dirty="0"/>
              <a:t>각 상점이 취급하는 아이템만 거래 가능</a:t>
            </a:r>
            <a:endParaRPr lang="en-US" altLang="ko-KR" dirty="0"/>
          </a:p>
          <a:p>
            <a:r>
              <a:rPr lang="ko-KR" altLang="en-US" dirty="0"/>
              <a:t>아이템 구매는 모든 상점에서 가능하지만</a:t>
            </a:r>
            <a:r>
              <a:rPr lang="en-US" altLang="ko-KR" dirty="0"/>
              <a:t>, </a:t>
            </a:r>
            <a:r>
              <a:rPr lang="ko-KR" altLang="en-US" dirty="0"/>
              <a:t>아이템 판매는 판매 가능한 상점에서만 가능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3048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일반 </a:t>
            </a:r>
            <a:r>
              <a:rPr lang="en-US" altLang="ko-KR" dirty="0"/>
              <a:t>- </a:t>
            </a:r>
            <a:r>
              <a:rPr lang="ko-KR" altLang="en-US" dirty="0"/>
              <a:t>의뢰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F7CFBBF-0D75-4F7C-AE52-5A910A280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의뢰 가능한 상점이나 제작소에서 수행할 수 있는 시스템으로</a:t>
            </a:r>
            <a:r>
              <a:rPr lang="en-US" altLang="ko-KR" dirty="0"/>
              <a:t>, </a:t>
            </a:r>
            <a:r>
              <a:rPr lang="ko-KR" altLang="en-US" dirty="0"/>
              <a:t>제작 의뢰와 납품 의뢰로 나뉨</a:t>
            </a:r>
            <a:endParaRPr lang="en-US" altLang="ko-KR" dirty="0"/>
          </a:p>
          <a:p>
            <a:r>
              <a:rPr lang="ko-KR" altLang="en-US" dirty="0"/>
              <a:t>제작 의뢰는 각 상점이나 제작소에서 취급하는 아이템의 제작을 의뢰할 수 있으며</a:t>
            </a:r>
            <a:r>
              <a:rPr lang="en-US" altLang="ko-KR" dirty="0"/>
              <a:t>, </a:t>
            </a:r>
            <a:r>
              <a:rPr lang="ko-KR" altLang="en-US" dirty="0"/>
              <a:t>제작 </a:t>
            </a:r>
            <a:r>
              <a:rPr lang="en-US" altLang="ko-KR" dirty="0"/>
              <a:t>NPC</a:t>
            </a:r>
            <a:r>
              <a:rPr lang="ko-KR" altLang="en-US" dirty="0"/>
              <a:t>의 스킬에 따라 제작 가능한 아이템의 등급이 결정</a:t>
            </a:r>
            <a:endParaRPr lang="en-US" altLang="ko-KR" dirty="0"/>
          </a:p>
          <a:p>
            <a:r>
              <a:rPr lang="ko-KR" altLang="en-US" dirty="0"/>
              <a:t>납품 의뢰는 각 상점이나 제작소에서 취급하는 재료를 납품하거나 납품 요청을 할 수 있으며</a:t>
            </a:r>
            <a:r>
              <a:rPr lang="en-US" altLang="ko-KR" dirty="0"/>
              <a:t>, NPC</a:t>
            </a:r>
            <a:r>
              <a:rPr lang="ko-KR" altLang="en-US" dirty="0"/>
              <a:t>가 위치한 지역</a:t>
            </a:r>
            <a:r>
              <a:rPr lang="en-US" altLang="ko-KR" dirty="0"/>
              <a:t>, </a:t>
            </a:r>
            <a:r>
              <a:rPr lang="ko-KR" altLang="en-US" dirty="0"/>
              <a:t>스킬에 따라 취급하는 재료의 등급과 수량</a:t>
            </a:r>
            <a:r>
              <a:rPr lang="en-US" altLang="ko-KR" dirty="0"/>
              <a:t>, </a:t>
            </a:r>
            <a:r>
              <a:rPr lang="ko-KR" altLang="en-US" dirty="0"/>
              <a:t>가격이 결정됨</a:t>
            </a:r>
          </a:p>
        </p:txBody>
      </p:sp>
    </p:spTree>
    <p:extLst>
      <p:ext uri="{BB962C8B-B14F-4D97-AF65-F5344CB8AC3E}">
        <p14:creationId xmlns:p14="http://schemas.microsoft.com/office/powerpoint/2010/main" val="3699530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생활 </a:t>
            </a:r>
            <a:r>
              <a:rPr lang="en-US" altLang="ko-KR" dirty="0"/>
              <a:t>- </a:t>
            </a:r>
            <a:r>
              <a:rPr lang="ko-KR" altLang="en-US" dirty="0"/>
              <a:t>공통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C6B5FEE-9FEA-4BE7-BA94-F4AAB1F02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생활은 게임 진행에 필요한 아이템을 플레이어가 직접 제작할 수 있는 환경을 제공하기 위한 시스템</a:t>
            </a:r>
            <a:endParaRPr lang="en-US" altLang="ko-KR" dirty="0"/>
          </a:p>
          <a:p>
            <a:r>
              <a:rPr lang="ko-KR" altLang="en-US" dirty="0"/>
              <a:t>생활 시스템을 통해 아이템 제작에 필요한 재료를 소량 획득할 수 있으며</a:t>
            </a:r>
            <a:r>
              <a:rPr lang="en-US" altLang="ko-KR" dirty="0"/>
              <a:t>, </a:t>
            </a:r>
            <a:r>
              <a:rPr lang="ko-KR" altLang="en-US" dirty="0"/>
              <a:t>획득한 재료를 통해 필요한 아이템을 직접 제작하거나</a:t>
            </a:r>
            <a:r>
              <a:rPr lang="en-US" altLang="ko-KR" dirty="0"/>
              <a:t>, NPC</a:t>
            </a:r>
            <a:r>
              <a:rPr lang="ko-KR" altLang="en-US" dirty="0"/>
              <a:t>에게 의뢰하여 제작 가능</a:t>
            </a:r>
            <a:endParaRPr lang="en-US" altLang="ko-KR" dirty="0"/>
          </a:p>
          <a:p>
            <a:r>
              <a:rPr lang="ko-KR" altLang="en-US" dirty="0"/>
              <a:t>아이템 제작을 위해 설계도</a:t>
            </a:r>
            <a:r>
              <a:rPr lang="en-US" altLang="ko-KR" dirty="0"/>
              <a:t>, </a:t>
            </a:r>
            <a:r>
              <a:rPr lang="ko-KR" altLang="en-US" dirty="0"/>
              <a:t>또는 레시피가 필요하며</a:t>
            </a:r>
            <a:r>
              <a:rPr lang="en-US" altLang="ko-KR" dirty="0"/>
              <a:t>, </a:t>
            </a:r>
            <a:r>
              <a:rPr lang="ko-KR" altLang="en-US" dirty="0"/>
              <a:t>스토리 진행이나 상점 등에서 구할 수 있음</a:t>
            </a:r>
            <a:endParaRPr lang="en-US" altLang="ko-KR" dirty="0"/>
          </a:p>
          <a:p>
            <a:r>
              <a:rPr lang="ko-KR" altLang="en-US" dirty="0"/>
              <a:t>재료 수집 시 활동력이 소모되며</a:t>
            </a:r>
            <a:r>
              <a:rPr lang="en-US" altLang="ko-KR" dirty="0"/>
              <a:t>, 0 </a:t>
            </a:r>
            <a:r>
              <a:rPr lang="ko-KR" altLang="en-US" dirty="0"/>
              <a:t>이하면 재료 수집을 위한 행동을 취할 수 없음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252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생활 </a:t>
            </a:r>
            <a:r>
              <a:rPr lang="en-US" altLang="ko-KR" dirty="0"/>
              <a:t>- </a:t>
            </a:r>
            <a:r>
              <a:rPr lang="ko-KR" altLang="en-US" dirty="0"/>
              <a:t>채집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C6B5FEE-9FEA-4BE7-BA94-F4AAB1F02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별도의 장비 없이 마법을 사용해 각종 식물을 채집하는 시스템</a:t>
            </a:r>
            <a:endParaRPr lang="en-US" altLang="ko-KR" dirty="0"/>
          </a:p>
          <a:p>
            <a:r>
              <a:rPr lang="ko-KR" altLang="en-US" dirty="0"/>
              <a:t>다른 생활 시스템과 달리</a:t>
            </a:r>
            <a:r>
              <a:rPr lang="en-US" altLang="ko-KR" dirty="0"/>
              <a:t> </a:t>
            </a:r>
            <a:r>
              <a:rPr lang="ko-KR" altLang="en-US" dirty="0" err="1"/>
              <a:t>마나를</a:t>
            </a:r>
            <a:r>
              <a:rPr lang="ko-KR" altLang="en-US" dirty="0"/>
              <a:t> 사용하며</a:t>
            </a:r>
            <a:r>
              <a:rPr lang="en-US" altLang="ko-KR" dirty="0"/>
              <a:t>, </a:t>
            </a:r>
            <a:r>
              <a:rPr lang="ko-KR" altLang="en-US" dirty="0"/>
              <a:t>사용된 </a:t>
            </a:r>
            <a:r>
              <a:rPr lang="ko-KR" altLang="en-US" dirty="0" err="1"/>
              <a:t>마나에</a:t>
            </a:r>
            <a:r>
              <a:rPr lang="ko-KR" altLang="en-US" dirty="0"/>
              <a:t> 따라 채집 효율이 결정됨</a:t>
            </a:r>
            <a:endParaRPr lang="en-US" altLang="ko-KR" dirty="0"/>
          </a:p>
          <a:p>
            <a:r>
              <a:rPr lang="ko-KR" altLang="en-US" dirty="0"/>
              <a:t>채집한 식물을 재료로 </a:t>
            </a:r>
            <a:r>
              <a:rPr lang="ko-KR" altLang="en-US" dirty="0" err="1"/>
              <a:t>회복약</a:t>
            </a:r>
            <a:r>
              <a:rPr lang="ko-KR" altLang="en-US" dirty="0"/>
              <a:t> 같이 캐릭터의 상태에 영향을 주는 약제 아이템을 제작</a:t>
            </a:r>
          </a:p>
        </p:txBody>
      </p:sp>
    </p:spTree>
    <p:extLst>
      <p:ext uri="{BB962C8B-B14F-4D97-AF65-F5344CB8AC3E}">
        <p14:creationId xmlns:p14="http://schemas.microsoft.com/office/powerpoint/2010/main" val="4204983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생활 </a:t>
            </a:r>
            <a:r>
              <a:rPr lang="en-US" altLang="ko-KR" dirty="0"/>
              <a:t>- </a:t>
            </a:r>
            <a:r>
              <a:rPr lang="ko-KR" altLang="en-US" dirty="0"/>
              <a:t>채광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0E8372D-FEFC-4164-ADE9-3F3CE6ADE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곡괭이</a:t>
            </a:r>
            <a:r>
              <a:rPr lang="en-US" altLang="ko-KR" dirty="0"/>
              <a:t> </a:t>
            </a:r>
            <a:r>
              <a:rPr lang="ko-KR" altLang="en-US" dirty="0"/>
              <a:t>등 채광 가능한 장비나 마법을 사용해 광물 등을 채광하는 시스템</a:t>
            </a:r>
            <a:endParaRPr lang="en-US" altLang="ko-KR" dirty="0"/>
          </a:p>
          <a:p>
            <a:r>
              <a:rPr lang="ko-KR" altLang="en-US" dirty="0"/>
              <a:t>채광을 통해 획득한 광물은 전투 장비</a:t>
            </a:r>
            <a:r>
              <a:rPr lang="en-US" altLang="ko-KR" dirty="0"/>
              <a:t>(</a:t>
            </a:r>
            <a:r>
              <a:rPr lang="ko-KR" altLang="en-US" dirty="0"/>
              <a:t>무기</a:t>
            </a:r>
            <a:r>
              <a:rPr lang="en-US" altLang="ko-KR" dirty="0"/>
              <a:t>, </a:t>
            </a:r>
            <a:r>
              <a:rPr lang="ko-KR" altLang="en-US" dirty="0" err="1"/>
              <a:t>방어구</a:t>
            </a:r>
            <a:r>
              <a:rPr lang="ko-KR" altLang="en-US" dirty="0"/>
              <a:t> 등</a:t>
            </a:r>
            <a:r>
              <a:rPr lang="en-US" altLang="ko-KR" dirty="0"/>
              <a:t>),  </a:t>
            </a:r>
            <a:r>
              <a:rPr lang="ko-KR" altLang="en-US" dirty="0"/>
              <a:t>생활 장비</a:t>
            </a:r>
            <a:r>
              <a:rPr lang="en-US" altLang="ko-KR" dirty="0"/>
              <a:t>(</a:t>
            </a:r>
            <a:r>
              <a:rPr lang="ko-KR" altLang="en-US" dirty="0"/>
              <a:t>곡괭이</a:t>
            </a:r>
            <a:r>
              <a:rPr lang="en-US" altLang="ko-KR" dirty="0"/>
              <a:t>, </a:t>
            </a:r>
            <a:r>
              <a:rPr lang="ko-KR" altLang="en-US" dirty="0" err="1"/>
              <a:t>낚시대</a:t>
            </a:r>
            <a:r>
              <a:rPr lang="ko-KR" altLang="en-US" dirty="0"/>
              <a:t> 등</a:t>
            </a:r>
            <a:r>
              <a:rPr lang="en-US" altLang="ko-KR" dirty="0"/>
              <a:t>) </a:t>
            </a:r>
            <a:r>
              <a:rPr lang="ko-KR" altLang="en-US" dirty="0"/>
              <a:t>등을 제작에 사용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1555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생활 </a:t>
            </a:r>
            <a:r>
              <a:rPr lang="en-US" altLang="ko-KR" dirty="0"/>
              <a:t>- </a:t>
            </a:r>
            <a:r>
              <a:rPr lang="ko-KR" altLang="en-US" dirty="0"/>
              <a:t>요리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0E8372D-FEFC-4164-ADE9-3F3CE6ADE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식칼</a:t>
            </a:r>
            <a:r>
              <a:rPr lang="en-US" altLang="ko-KR" dirty="0"/>
              <a:t> </a:t>
            </a:r>
            <a:r>
              <a:rPr lang="ko-KR" altLang="en-US" dirty="0"/>
              <a:t>등 조리 가능한 장비를 사용해 요리하는 시스템</a:t>
            </a:r>
            <a:endParaRPr lang="en-US" altLang="ko-KR" dirty="0"/>
          </a:p>
          <a:p>
            <a:r>
              <a:rPr lang="ko-KR" altLang="en-US" dirty="0"/>
              <a:t>잡화점과 식료품점에서 구매</a:t>
            </a:r>
            <a:r>
              <a:rPr lang="en-US" altLang="ko-KR" dirty="0"/>
              <a:t>, </a:t>
            </a:r>
            <a:r>
              <a:rPr lang="ko-KR" altLang="en-US" dirty="0"/>
              <a:t>또는 채집하여 얻은 요리 재료를 활용해 다양한 음식을 제작</a:t>
            </a:r>
          </a:p>
        </p:txBody>
      </p:sp>
    </p:spTree>
    <p:extLst>
      <p:ext uri="{BB962C8B-B14F-4D97-AF65-F5344CB8AC3E}">
        <p14:creationId xmlns:p14="http://schemas.microsoft.com/office/powerpoint/2010/main" val="2534059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96AB4F1-0755-4ACF-AE58-4C6FEE2E9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마을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3BCC30-2131-4E30-A164-782442EB92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490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대장간</a:t>
            </a:r>
            <a:r>
              <a:rPr lang="en-US" altLang="ko-KR" cap="none" dirty="0"/>
              <a:t>(Blacksmith)</a:t>
            </a:r>
            <a:endParaRPr lang="ko-KR" altLang="en-US" cap="none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6690079-6635-48B0-B2AA-3FF4B7413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구매 </a:t>
            </a:r>
            <a:r>
              <a:rPr lang="en-US" altLang="ko-KR" dirty="0"/>
              <a:t>/ </a:t>
            </a:r>
            <a:r>
              <a:rPr lang="ko-KR" altLang="en-US" dirty="0"/>
              <a:t>판매 </a:t>
            </a:r>
            <a:r>
              <a:rPr lang="en-US" altLang="ko-KR" dirty="0"/>
              <a:t>/ </a:t>
            </a:r>
            <a:r>
              <a:rPr lang="ko-KR" altLang="en-US" dirty="0"/>
              <a:t>제작 의뢰 </a:t>
            </a:r>
            <a:r>
              <a:rPr lang="en-US" altLang="ko-KR" dirty="0"/>
              <a:t>/ </a:t>
            </a:r>
            <a:r>
              <a:rPr lang="ko-KR" altLang="en-US" dirty="0"/>
              <a:t>납품 의뢰 가능</a:t>
            </a:r>
            <a:endParaRPr lang="en-US" altLang="ko-KR" dirty="0"/>
          </a:p>
          <a:p>
            <a:r>
              <a:rPr lang="ko-KR" altLang="en-US" dirty="0"/>
              <a:t>생활 장비를 취급하는 제작소 겸 상점</a:t>
            </a:r>
            <a:endParaRPr lang="en-US" altLang="ko-KR" dirty="0"/>
          </a:p>
          <a:p>
            <a:r>
              <a:rPr lang="ko-KR" altLang="en-US" dirty="0"/>
              <a:t>완성된 장비를 구매하거나 채광으로 모은 재료를 판매할 수 있음</a:t>
            </a:r>
            <a:endParaRPr lang="en-US" altLang="ko-KR" dirty="0"/>
          </a:p>
          <a:p>
            <a:r>
              <a:rPr lang="ko-KR" altLang="en-US" dirty="0"/>
              <a:t>재료 또는 완제품을 납품할 수 있음</a:t>
            </a:r>
            <a:endParaRPr lang="en-US" altLang="ko-KR" dirty="0"/>
          </a:p>
          <a:p>
            <a:r>
              <a:rPr lang="ko-KR" altLang="en-US" dirty="0"/>
              <a:t>장비 제작에 필요한 재료를 모아 대장간에 장비 제작을 의뢰할 수 있음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54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D5B80ADD-4428-4A57-87D3-5895E524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읽기 전 주의사항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2604B1-0EED-41B1-B7F4-84599B532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본 문서는 </a:t>
            </a:r>
            <a:r>
              <a:rPr lang="en-US" altLang="ko-KR" dirty="0"/>
              <a:t>Alchemist Diary</a:t>
            </a:r>
            <a:r>
              <a:rPr lang="ko-KR" altLang="en-US" dirty="0"/>
              <a:t>의 프로토타입 기획서입니다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본 문서에 기재된 모든 기획사항은 </a:t>
            </a:r>
            <a:r>
              <a:rPr lang="ko-KR" altLang="en-US" dirty="0" err="1"/>
              <a:t>제품판</a:t>
            </a:r>
            <a:r>
              <a:rPr lang="ko-KR" altLang="en-US" dirty="0"/>
              <a:t> 기획의 일부로서</a:t>
            </a:r>
            <a:r>
              <a:rPr lang="en-US" altLang="ko-KR" dirty="0"/>
              <a:t>, </a:t>
            </a:r>
            <a:r>
              <a:rPr lang="ko-KR" altLang="en-US" dirty="0"/>
              <a:t>프로토타입에서만 적용됩니다</a:t>
            </a:r>
            <a:r>
              <a:rPr lang="en-US" altLang="ko-KR" dirty="0"/>
              <a:t>. </a:t>
            </a:r>
            <a:r>
              <a:rPr lang="ko-KR" altLang="en-US" dirty="0"/>
              <a:t>실제 제품판에서 일부 내용이 변경됩니다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본 문서에서는 각 시스템의 대략적인 내용을 담고 있으며</a:t>
            </a:r>
            <a:r>
              <a:rPr lang="en-US" altLang="ko-KR" dirty="0"/>
              <a:t>, </a:t>
            </a:r>
            <a:r>
              <a:rPr lang="ko-KR" altLang="en-US" dirty="0"/>
              <a:t>상세한 내용은 사양서를 참고해주시기 바랍니다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2713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식료품점</a:t>
            </a:r>
            <a:r>
              <a:rPr lang="en-US" altLang="ko-KR" cap="none" dirty="0"/>
              <a:t>(Grocery Store)</a:t>
            </a:r>
            <a:endParaRPr lang="ko-KR" altLang="en-US" cap="none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260655-51A0-414B-B0C7-6F71FAD78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구매</a:t>
            </a:r>
            <a:r>
              <a:rPr lang="en-US" altLang="ko-KR" dirty="0"/>
              <a:t> </a:t>
            </a:r>
            <a:r>
              <a:rPr lang="ko-KR" altLang="en-US" dirty="0"/>
              <a:t>가능</a:t>
            </a:r>
            <a:endParaRPr lang="en-US" altLang="ko-KR" dirty="0"/>
          </a:p>
          <a:p>
            <a:r>
              <a:rPr lang="ko-KR" altLang="en-US" dirty="0"/>
              <a:t>모든 식료품을 취급하는 상점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지역에 빵집이 있을 경우 빵과 연관된 모든 재료는 판매하지 않음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1740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잡화점</a:t>
            </a:r>
            <a:r>
              <a:rPr lang="en-US" altLang="ko-KR" cap="none" dirty="0"/>
              <a:t>(General Store)</a:t>
            </a:r>
            <a:endParaRPr lang="ko-KR" altLang="en-US" cap="none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260655-51A0-414B-B0C7-6F71FAD78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구매</a:t>
            </a:r>
            <a:r>
              <a:rPr lang="en-US" altLang="ko-KR" dirty="0"/>
              <a:t> </a:t>
            </a:r>
            <a:r>
              <a:rPr lang="ko-KR" altLang="en-US" dirty="0"/>
              <a:t>가능</a:t>
            </a:r>
            <a:endParaRPr lang="en-US" altLang="ko-KR" dirty="0"/>
          </a:p>
          <a:p>
            <a:r>
              <a:rPr lang="ko-KR" altLang="en-US" dirty="0"/>
              <a:t>모든 식료품을 취급하는 상점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지역에 빵집이 있을 경우 빵과 연관된 모든 재료는 판매하지 않음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5745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빵집</a:t>
            </a:r>
            <a:r>
              <a:rPr lang="en-US" altLang="ko-KR" cap="none" dirty="0"/>
              <a:t>(Bakery)</a:t>
            </a:r>
            <a:endParaRPr lang="ko-KR" altLang="en-US" cap="none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B76BB49-BC2D-496D-B4A6-A92CE53E8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구매 가능</a:t>
            </a:r>
            <a:endParaRPr lang="en-US" altLang="ko-KR" dirty="0"/>
          </a:p>
          <a:p>
            <a:r>
              <a:rPr lang="ko-KR" altLang="en-US" dirty="0"/>
              <a:t>제빵에 특화된 상점</a:t>
            </a:r>
            <a:endParaRPr lang="en-US" altLang="ko-KR" dirty="0"/>
          </a:p>
          <a:p>
            <a:r>
              <a:rPr lang="ko-KR" altLang="en-US" dirty="0"/>
              <a:t>빵과 빵을 만들 수 있는 재료를 판매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383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여관</a:t>
            </a:r>
            <a:r>
              <a:rPr lang="en-US" altLang="ko-KR" cap="none" dirty="0"/>
              <a:t>(Inn)</a:t>
            </a:r>
            <a:endParaRPr lang="ko-KR" altLang="en-US" cap="none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2BE5607-4D76-47E6-8962-AB18D7F91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구매</a:t>
            </a:r>
            <a:r>
              <a:rPr lang="en-US" altLang="ko-KR" dirty="0"/>
              <a:t> </a:t>
            </a:r>
            <a:r>
              <a:rPr lang="ko-KR" altLang="en-US" dirty="0"/>
              <a:t>가능</a:t>
            </a:r>
            <a:r>
              <a:rPr lang="en-US" altLang="ko-KR" dirty="0"/>
              <a:t>, </a:t>
            </a:r>
            <a:r>
              <a:rPr lang="ko-KR" altLang="en-US" dirty="0"/>
              <a:t>수면 가능</a:t>
            </a:r>
            <a:endParaRPr lang="en-US" altLang="ko-KR" dirty="0"/>
          </a:p>
          <a:p>
            <a:r>
              <a:rPr lang="ko-KR" altLang="en-US" dirty="0"/>
              <a:t>상점 기능과 수면 기능을 동시에 이용할 수 있는 장소</a:t>
            </a:r>
            <a:endParaRPr lang="en-US" altLang="ko-KR" dirty="0"/>
          </a:p>
          <a:p>
            <a:r>
              <a:rPr lang="ko-KR" altLang="en-US" dirty="0"/>
              <a:t>음식</a:t>
            </a:r>
            <a:r>
              <a:rPr lang="en-US" altLang="ko-KR" dirty="0"/>
              <a:t>, </a:t>
            </a:r>
            <a:r>
              <a:rPr lang="ko-KR" altLang="en-US" dirty="0"/>
              <a:t>음료를 구매할 수 있음</a:t>
            </a:r>
            <a:endParaRPr lang="en-US" altLang="ko-KR" dirty="0"/>
          </a:p>
          <a:p>
            <a:r>
              <a:rPr lang="ko-KR" altLang="en-US" dirty="0"/>
              <a:t>게임 재화를 지불하여 잘 수 있음</a:t>
            </a:r>
          </a:p>
        </p:txBody>
      </p:sp>
    </p:spTree>
    <p:extLst>
      <p:ext uri="{BB962C8B-B14F-4D97-AF65-F5344CB8AC3E}">
        <p14:creationId xmlns:p14="http://schemas.microsoft.com/office/powerpoint/2010/main" val="629147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96AB4F1-0755-4ACF-AE58-4C6FEE2E9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집 내부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3BCC30-2131-4E30-A164-782442EB92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702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공통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E2B8976-1344-470F-AACD-2ED5BAFB8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플레이어의 캐릭터의 거점으로</a:t>
            </a:r>
            <a:r>
              <a:rPr lang="en-US" altLang="ko-KR" dirty="0"/>
              <a:t>, </a:t>
            </a:r>
            <a:r>
              <a:rPr lang="ko-KR" altLang="en-US" dirty="0" err="1"/>
              <a:t>보호석</a:t>
            </a:r>
            <a:r>
              <a:rPr lang="ko-KR" altLang="en-US" dirty="0"/>
              <a:t> </a:t>
            </a:r>
            <a:r>
              <a:rPr lang="en-US" altLang="ko-KR" dirty="0"/>
              <a:t>8</a:t>
            </a:r>
            <a:r>
              <a:rPr lang="ko-KR" altLang="en-US" dirty="0"/>
              <a:t>개가 집 주변에 배치되어 있어 상시 안전 구역으로 기능</a:t>
            </a:r>
            <a:endParaRPr lang="en-US" altLang="ko-KR" dirty="0"/>
          </a:p>
          <a:p>
            <a:r>
              <a:rPr lang="ko-KR" altLang="en-US" dirty="0"/>
              <a:t>야간 한정으로</a:t>
            </a:r>
            <a:r>
              <a:rPr lang="en-US" altLang="ko-KR" dirty="0"/>
              <a:t>, </a:t>
            </a:r>
            <a:r>
              <a:rPr lang="ko-KR" altLang="en-US" dirty="0"/>
              <a:t>각 방에 들어가면 </a:t>
            </a:r>
            <a:r>
              <a:rPr lang="ko-KR" altLang="en-US" dirty="0" err="1"/>
              <a:t>벽등이</a:t>
            </a:r>
            <a:r>
              <a:rPr lang="ko-KR" altLang="en-US" dirty="0"/>
              <a:t> 자동으로 활성화 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47982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마법연구실</a:t>
            </a:r>
            <a:r>
              <a:rPr lang="en-US" altLang="ko-KR" cap="none" dirty="0"/>
              <a:t>(Magic Lab)</a:t>
            </a:r>
            <a:endParaRPr lang="ko-KR" altLang="en-US" cap="none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E2B8976-1344-470F-AACD-2ED5BAFB8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캐릭터의 마법과 연관된 모든 것이 이루어지는 장소로</a:t>
            </a:r>
            <a:r>
              <a:rPr lang="en-US" altLang="ko-KR" dirty="0"/>
              <a:t>, </a:t>
            </a:r>
            <a:r>
              <a:rPr lang="ko-KR" altLang="en-US" dirty="0"/>
              <a:t>모든 종류의 마법 연구와 약제 제작을 할 수 있음</a:t>
            </a:r>
            <a:endParaRPr lang="en-US" altLang="ko-KR" dirty="0"/>
          </a:p>
          <a:p>
            <a:r>
              <a:rPr lang="ko-KR" altLang="en-US" dirty="0"/>
              <a:t>연구 테이블과</a:t>
            </a:r>
            <a:r>
              <a:rPr lang="en-US" altLang="ko-KR" dirty="0"/>
              <a:t> </a:t>
            </a:r>
            <a:r>
              <a:rPr lang="ko-KR" altLang="en-US" dirty="0"/>
              <a:t>제조 테이블</a:t>
            </a:r>
            <a:r>
              <a:rPr lang="en-US" altLang="ko-KR" dirty="0"/>
              <a:t>,</a:t>
            </a:r>
            <a:r>
              <a:rPr lang="ko-KR" altLang="en-US" dirty="0"/>
              <a:t> 그리고 책장이 배치</a:t>
            </a:r>
            <a:endParaRPr lang="en-US" altLang="ko-KR" dirty="0"/>
          </a:p>
          <a:p>
            <a:r>
              <a:rPr lang="ko-KR" altLang="en-US" dirty="0"/>
              <a:t>연구 테이블에서 마법 연구를 수행</a:t>
            </a:r>
            <a:endParaRPr lang="en-US" altLang="ko-KR" dirty="0"/>
          </a:p>
          <a:p>
            <a:r>
              <a:rPr lang="ko-KR" altLang="en-US" dirty="0"/>
              <a:t>제조 테이블에서 약제 제작을 수행</a:t>
            </a:r>
            <a:endParaRPr lang="en-US" altLang="ko-KR" dirty="0"/>
          </a:p>
          <a:p>
            <a:r>
              <a:rPr lang="ko-KR" altLang="en-US" dirty="0"/>
              <a:t>책장에서 마법과 관련된 이야기를 읽을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926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침실</a:t>
            </a:r>
            <a:r>
              <a:rPr lang="en-US" altLang="ko-KR" cap="none" dirty="0"/>
              <a:t>(Bedroom)</a:t>
            </a:r>
            <a:endParaRPr lang="ko-KR" altLang="en-US" cap="none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6BE0DF8-CD3C-4557-9596-36E59BEB6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캐릭터의 개인적인 공간 중 하나로</a:t>
            </a:r>
            <a:r>
              <a:rPr lang="en-US" altLang="ko-KR" dirty="0"/>
              <a:t>, </a:t>
            </a:r>
            <a:r>
              <a:rPr lang="ko-KR" altLang="en-US" dirty="0"/>
              <a:t>침대와 책장이 배치됨</a:t>
            </a:r>
            <a:endParaRPr lang="en-US" altLang="ko-KR" dirty="0"/>
          </a:p>
          <a:p>
            <a:r>
              <a:rPr lang="ko-KR" altLang="en-US" dirty="0"/>
              <a:t>침대에서 수면 가능</a:t>
            </a:r>
            <a:endParaRPr lang="en-US" altLang="ko-KR" dirty="0"/>
          </a:p>
          <a:p>
            <a:r>
              <a:rPr lang="ko-KR" altLang="en-US" dirty="0"/>
              <a:t>책장에서 캐릭터에 관련된 이야기를 읽을 수 있음</a:t>
            </a:r>
          </a:p>
        </p:txBody>
      </p:sp>
    </p:spTree>
    <p:extLst>
      <p:ext uri="{BB962C8B-B14F-4D97-AF65-F5344CB8AC3E}">
        <p14:creationId xmlns:p14="http://schemas.microsoft.com/office/powerpoint/2010/main" val="42855620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거실</a:t>
            </a:r>
            <a:r>
              <a:rPr lang="en-US" altLang="ko-KR" cap="none" dirty="0"/>
              <a:t>(Livingroom)</a:t>
            </a:r>
            <a:endParaRPr lang="ko-KR" altLang="en-US" cap="none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F8D9331-258A-4DF0-9CB3-49BB7A2DB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마법을 제외한 집에서 캐릭터의 일상적인 활동이 일어나는 공간이며</a:t>
            </a:r>
            <a:r>
              <a:rPr lang="en-US" altLang="ko-KR" dirty="0"/>
              <a:t>,</a:t>
            </a:r>
            <a:r>
              <a:rPr lang="ko-KR" altLang="en-US" dirty="0"/>
              <a:t> 벽난로와 의자</a:t>
            </a:r>
            <a:r>
              <a:rPr lang="en-US" altLang="ko-KR" dirty="0"/>
              <a:t>, </a:t>
            </a:r>
            <a:r>
              <a:rPr lang="ko-KR" altLang="en-US" dirty="0"/>
              <a:t>그리고 책장이 배치됨</a:t>
            </a:r>
            <a:endParaRPr lang="en-US" altLang="ko-KR" dirty="0"/>
          </a:p>
          <a:p>
            <a:r>
              <a:rPr lang="ko-KR" altLang="en-US" dirty="0"/>
              <a:t>벽난로는 야간 </a:t>
            </a:r>
            <a:r>
              <a:rPr lang="ko-KR" altLang="en-US" dirty="0" err="1"/>
              <a:t>벽등</a:t>
            </a:r>
            <a:r>
              <a:rPr lang="ko-KR" altLang="en-US" dirty="0"/>
              <a:t> 대신 활성화시킬 수 있으며</a:t>
            </a:r>
            <a:r>
              <a:rPr lang="en-US" altLang="ko-KR" dirty="0"/>
              <a:t>, </a:t>
            </a:r>
            <a:r>
              <a:rPr lang="ko-KR" altLang="en-US" dirty="0"/>
              <a:t>설정을 통해 변경 가능</a:t>
            </a:r>
            <a:endParaRPr lang="en-US" altLang="ko-KR" dirty="0"/>
          </a:p>
          <a:p>
            <a:r>
              <a:rPr lang="ko-KR" altLang="en-US" dirty="0"/>
              <a:t>의자에서 휴식 가능</a:t>
            </a:r>
            <a:endParaRPr lang="en-US" altLang="ko-KR" dirty="0"/>
          </a:p>
          <a:p>
            <a:r>
              <a:rPr lang="ko-KR" altLang="en-US" dirty="0"/>
              <a:t>책장에서 게임 내 세계관과 관련된 이야기와 게임 플레이에 관련된 이야기를 읽을 수 있음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19443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부엌</a:t>
            </a:r>
            <a:r>
              <a:rPr lang="en-US" altLang="ko-KR" cap="none" dirty="0"/>
              <a:t>(Kitchen)</a:t>
            </a:r>
            <a:endParaRPr lang="ko-KR" altLang="en-US" cap="none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54AAF1D-20BC-41C7-85E0-1D31FDC72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식재료나 음식</a:t>
            </a:r>
            <a:r>
              <a:rPr lang="en-US" altLang="ko-KR" dirty="0"/>
              <a:t>, </a:t>
            </a:r>
            <a:r>
              <a:rPr lang="ko-KR" altLang="en-US" dirty="0"/>
              <a:t>또는 음료 등 보관하고 요리를 할 수 있는 장소</a:t>
            </a:r>
            <a:endParaRPr lang="en-US" altLang="ko-KR" dirty="0"/>
          </a:p>
          <a:p>
            <a:r>
              <a:rPr lang="ko-KR" altLang="en-US" dirty="0"/>
              <a:t>조리 테이블과 재료 저장고가 배치됨</a:t>
            </a:r>
            <a:endParaRPr lang="en-US" altLang="ko-KR" dirty="0"/>
          </a:p>
          <a:p>
            <a:r>
              <a:rPr lang="ko-KR" altLang="en-US" dirty="0"/>
              <a:t>조리 테이블에서 요리를 할 수 있으며</a:t>
            </a:r>
            <a:r>
              <a:rPr lang="en-US" altLang="ko-KR" dirty="0"/>
              <a:t>, </a:t>
            </a:r>
            <a:r>
              <a:rPr lang="ko-KR" altLang="en-US" dirty="0"/>
              <a:t>부엌 내 재료 저장고와 소지품에 있는 재료를 사용</a:t>
            </a:r>
            <a:endParaRPr lang="en-US" altLang="ko-KR" dirty="0"/>
          </a:p>
          <a:p>
            <a:r>
              <a:rPr lang="ko-KR" altLang="en-US" dirty="0"/>
              <a:t>재료 저장고 위에 음료</a:t>
            </a:r>
            <a:r>
              <a:rPr lang="en-US" altLang="ko-KR" dirty="0"/>
              <a:t>, </a:t>
            </a:r>
            <a:r>
              <a:rPr lang="ko-KR" altLang="en-US" dirty="0"/>
              <a:t>기름과 같은 유체를 놓고</a:t>
            </a:r>
            <a:r>
              <a:rPr lang="en-US" altLang="ko-KR" dirty="0"/>
              <a:t>, </a:t>
            </a:r>
            <a:r>
              <a:rPr lang="ko-KR" altLang="en-US" dirty="0"/>
              <a:t>내부에 유체 외 식재료를 보관</a:t>
            </a:r>
          </a:p>
        </p:txBody>
      </p:sp>
    </p:spTree>
    <p:extLst>
      <p:ext uri="{BB962C8B-B14F-4D97-AF65-F5344CB8AC3E}">
        <p14:creationId xmlns:p14="http://schemas.microsoft.com/office/powerpoint/2010/main" val="327464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98BE60C2-35F1-4717-B92D-0EA29EC35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캐릭터</a:t>
            </a:r>
          </a:p>
        </p:txBody>
      </p:sp>
    </p:spTree>
    <p:extLst>
      <p:ext uri="{BB962C8B-B14F-4D97-AF65-F5344CB8AC3E}">
        <p14:creationId xmlns:p14="http://schemas.microsoft.com/office/powerpoint/2010/main" val="8099238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528565D-E691-4F28-91B1-3E30D500F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/>
              <a:t>아이템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965944-BD65-4AD7-9AA1-BE889B3762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48407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채집 완제품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E5B3D068-F083-46B1-BF20-E443B00FCC00}"/>
              </a:ext>
            </a:extLst>
          </p:cNvPr>
          <p:cNvGraphicFramePr>
            <a:graphicFrameLocks noGrp="1"/>
          </p:cNvGraphicFramePr>
          <p:nvPr/>
        </p:nvGraphicFramePr>
        <p:xfrm>
          <a:off x="1451578" y="2316480"/>
          <a:ext cx="9603276" cy="3429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034">
                  <a:extLst>
                    <a:ext uri="{9D8B030D-6E8A-4147-A177-3AD203B41FA5}">
                      <a16:colId xmlns:a16="http://schemas.microsoft.com/office/drawing/2014/main" val="1760169103"/>
                    </a:ext>
                  </a:extLst>
                </a:gridCol>
                <a:gridCol w="2949388">
                  <a:extLst>
                    <a:ext uri="{9D8B030D-6E8A-4147-A177-3AD203B41FA5}">
                      <a16:colId xmlns:a16="http://schemas.microsoft.com/office/drawing/2014/main" val="650721307"/>
                    </a:ext>
                  </a:extLst>
                </a:gridCol>
                <a:gridCol w="2465294">
                  <a:extLst>
                    <a:ext uri="{9D8B030D-6E8A-4147-A177-3AD203B41FA5}">
                      <a16:colId xmlns:a16="http://schemas.microsoft.com/office/drawing/2014/main" val="1222219684"/>
                    </a:ext>
                  </a:extLst>
                </a:gridCol>
                <a:gridCol w="2493560">
                  <a:extLst>
                    <a:ext uri="{9D8B030D-6E8A-4147-A177-3AD203B41FA5}">
                      <a16:colId xmlns:a16="http://schemas.microsoft.com/office/drawing/2014/main" val="3500831925"/>
                    </a:ext>
                  </a:extLst>
                </a:gridCol>
              </a:tblGrid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효과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97566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치유 </a:t>
                      </a:r>
                      <a:r>
                        <a:rPr lang="ko-KR" altLang="en-US" dirty="0" err="1"/>
                        <a:t>보조제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체력 </a:t>
                      </a:r>
                      <a:r>
                        <a:rPr lang="ko-KR" altLang="en-US" dirty="0" err="1"/>
                        <a:t>회복량</a:t>
                      </a:r>
                      <a:r>
                        <a:rPr lang="ko-KR" altLang="en-US" dirty="0"/>
                        <a:t> 증가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치유풀</a:t>
                      </a:r>
                      <a:endParaRPr lang="ko-KR" altLang="en-US" dirty="0"/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포션</a:t>
                      </a:r>
                      <a:r>
                        <a:rPr lang="ko-KR" altLang="en-US" dirty="0"/>
                        <a:t> 조제용 병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소형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534329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마나 </a:t>
                      </a:r>
                      <a:r>
                        <a:rPr lang="ko-KR" altLang="en-US" dirty="0" err="1"/>
                        <a:t>보조제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마나 </a:t>
                      </a:r>
                      <a:r>
                        <a:rPr lang="ko-KR" altLang="en-US" dirty="0" err="1"/>
                        <a:t>회복량</a:t>
                      </a:r>
                      <a:r>
                        <a:rPr lang="ko-KR" altLang="en-US" dirty="0"/>
                        <a:t> 증가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마나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484736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비상 </a:t>
                      </a:r>
                      <a:r>
                        <a:rPr lang="ko-KR" altLang="en-US" dirty="0" err="1"/>
                        <a:t>활력약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임시 활동력 생성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활력풀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2086905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치유약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체력 회복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치유풀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2198635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수면 </a:t>
                      </a:r>
                      <a:r>
                        <a:rPr lang="ko-KR" altLang="en-US" dirty="0" err="1"/>
                        <a:t>보조제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수면 시 보너스 효과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수면풀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1477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2348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채집 완제품 </a:t>
            </a:r>
            <a:r>
              <a:rPr lang="en-US" altLang="ko-KR" dirty="0"/>
              <a:t>- </a:t>
            </a:r>
            <a:r>
              <a:rPr lang="ko-KR" altLang="en-US" dirty="0"/>
              <a:t>치유 </a:t>
            </a:r>
            <a:r>
              <a:rPr lang="ko-KR" altLang="en-US" dirty="0" err="1"/>
              <a:t>보조제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6CBC360-163D-472E-88AF-EC2D552C4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215705"/>
              </p:ext>
            </p:extLst>
          </p:nvPr>
        </p:nvGraphicFramePr>
        <p:xfrm>
          <a:off x="1451578" y="2316480"/>
          <a:ext cx="9603276" cy="2282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034">
                  <a:extLst>
                    <a:ext uri="{9D8B030D-6E8A-4147-A177-3AD203B41FA5}">
                      <a16:colId xmlns:a16="http://schemas.microsoft.com/office/drawing/2014/main" val="1760169103"/>
                    </a:ext>
                  </a:extLst>
                </a:gridCol>
                <a:gridCol w="2949388">
                  <a:extLst>
                    <a:ext uri="{9D8B030D-6E8A-4147-A177-3AD203B41FA5}">
                      <a16:colId xmlns:a16="http://schemas.microsoft.com/office/drawing/2014/main" val="650721307"/>
                    </a:ext>
                  </a:extLst>
                </a:gridCol>
                <a:gridCol w="2474259">
                  <a:extLst>
                    <a:ext uri="{9D8B030D-6E8A-4147-A177-3AD203B41FA5}">
                      <a16:colId xmlns:a16="http://schemas.microsoft.com/office/drawing/2014/main" val="1222219684"/>
                    </a:ext>
                  </a:extLst>
                </a:gridCol>
                <a:gridCol w="2484595">
                  <a:extLst>
                    <a:ext uri="{9D8B030D-6E8A-4147-A177-3AD203B41FA5}">
                      <a16:colId xmlns:a16="http://schemas.microsoft.com/office/drawing/2014/main" val="3500831925"/>
                    </a:ext>
                  </a:extLst>
                </a:gridCol>
              </a:tblGrid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효과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97566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치유 </a:t>
                      </a:r>
                      <a:r>
                        <a:rPr lang="ko-KR" altLang="en-US" dirty="0" err="1"/>
                        <a:t>보조제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체력 </a:t>
                      </a:r>
                      <a:r>
                        <a:rPr lang="ko-KR" altLang="en-US" dirty="0" err="1"/>
                        <a:t>회복량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50%</a:t>
                      </a:r>
                      <a:r>
                        <a:rPr lang="ko-KR" altLang="en-US" dirty="0"/>
                        <a:t> 증가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치유풀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포션</a:t>
                      </a:r>
                      <a:r>
                        <a:rPr lang="ko-KR" altLang="en-US" dirty="0"/>
                        <a:t> 조제용 병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소형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534329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치유 </a:t>
                      </a:r>
                      <a:r>
                        <a:rPr lang="ko-KR" altLang="en-US" dirty="0" err="1"/>
                        <a:t>보조제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체력 </a:t>
                      </a:r>
                      <a:r>
                        <a:rPr lang="ko-KR" altLang="en-US" dirty="0" err="1"/>
                        <a:t>회복량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100% </a:t>
                      </a:r>
                      <a:r>
                        <a:rPr lang="ko-KR" altLang="en-US" dirty="0"/>
                        <a:t>증가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치유풀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484736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치유 보조제 </a:t>
                      </a:r>
                      <a:r>
                        <a:rPr lang="en-US" altLang="ko-KR"/>
                        <a:t>III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체력 </a:t>
                      </a:r>
                      <a:r>
                        <a:rPr lang="ko-KR" altLang="en-US" dirty="0" err="1"/>
                        <a:t>회복량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150% </a:t>
                      </a:r>
                      <a:r>
                        <a:rPr lang="ko-KR" altLang="en-US" dirty="0"/>
                        <a:t>증가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치유풀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2086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8429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채집 완제품 </a:t>
            </a:r>
            <a:r>
              <a:rPr lang="en-US" altLang="ko-KR" dirty="0"/>
              <a:t>- </a:t>
            </a:r>
            <a:r>
              <a:rPr lang="ko-KR" altLang="en-US" dirty="0"/>
              <a:t>마나 </a:t>
            </a:r>
            <a:r>
              <a:rPr lang="ko-KR" altLang="en-US" dirty="0" err="1"/>
              <a:t>보조제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6CBC360-163D-472E-88AF-EC2D552C4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035775"/>
              </p:ext>
            </p:extLst>
          </p:nvPr>
        </p:nvGraphicFramePr>
        <p:xfrm>
          <a:off x="1451578" y="2316480"/>
          <a:ext cx="9603276" cy="2282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034">
                  <a:extLst>
                    <a:ext uri="{9D8B030D-6E8A-4147-A177-3AD203B41FA5}">
                      <a16:colId xmlns:a16="http://schemas.microsoft.com/office/drawing/2014/main" val="1760169103"/>
                    </a:ext>
                  </a:extLst>
                </a:gridCol>
                <a:gridCol w="2940423">
                  <a:extLst>
                    <a:ext uri="{9D8B030D-6E8A-4147-A177-3AD203B41FA5}">
                      <a16:colId xmlns:a16="http://schemas.microsoft.com/office/drawing/2014/main" val="650721307"/>
                    </a:ext>
                  </a:extLst>
                </a:gridCol>
                <a:gridCol w="2483224">
                  <a:extLst>
                    <a:ext uri="{9D8B030D-6E8A-4147-A177-3AD203B41FA5}">
                      <a16:colId xmlns:a16="http://schemas.microsoft.com/office/drawing/2014/main" val="1222219684"/>
                    </a:ext>
                  </a:extLst>
                </a:gridCol>
                <a:gridCol w="2484595">
                  <a:extLst>
                    <a:ext uri="{9D8B030D-6E8A-4147-A177-3AD203B41FA5}">
                      <a16:colId xmlns:a16="http://schemas.microsoft.com/office/drawing/2014/main" val="3500831925"/>
                    </a:ext>
                  </a:extLst>
                </a:gridCol>
              </a:tblGrid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효과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97566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마나 </a:t>
                      </a:r>
                      <a:r>
                        <a:rPr lang="ko-KR" altLang="en-US" dirty="0" err="1"/>
                        <a:t>보조제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마나 </a:t>
                      </a:r>
                      <a:r>
                        <a:rPr lang="ko-KR" altLang="en-US" dirty="0" err="1"/>
                        <a:t>회복량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50%</a:t>
                      </a:r>
                      <a:r>
                        <a:rPr lang="ko-KR" altLang="en-US" dirty="0"/>
                        <a:t> 증가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마나 </a:t>
                      </a:r>
                      <a:r>
                        <a:rPr lang="ko-KR" altLang="en-US" dirty="0" err="1"/>
                        <a:t>회복량의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n%</a:t>
                      </a:r>
                    </a:p>
                    <a:p>
                      <a:pPr algn="ctr" latinLnBrk="1"/>
                      <a:r>
                        <a:rPr lang="en-US" altLang="ko-KR" dirty="0"/>
                        <a:t>+</a:t>
                      </a:r>
                    </a:p>
                    <a:p>
                      <a:pPr algn="ctr" latinLnBrk="1"/>
                      <a:r>
                        <a:rPr lang="ko-KR" altLang="en-US" dirty="0"/>
                        <a:t>총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 err="1"/>
                        <a:t>마나의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1%</a:t>
                      </a:r>
                      <a:endParaRPr lang="ko-KR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포션</a:t>
                      </a:r>
                      <a:r>
                        <a:rPr lang="ko-KR" altLang="en-US" dirty="0"/>
                        <a:t> 조제용 병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소형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534329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마나 </a:t>
                      </a:r>
                      <a:r>
                        <a:rPr lang="ko-KR" altLang="en-US" dirty="0" err="1"/>
                        <a:t>보조제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마나 </a:t>
                      </a:r>
                      <a:r>
                        <a:rPr lang="ko-KR" altLang="en-US" dirty="0" err="1"/>
                        <a:t>회복량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100% </a:t>
                      </a:r>
                      <a:r>
                        <a:rPr lang="ko-KR" altLang="en-US" dirty="0"/>
                        <a:t>증가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484736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마나 </a:t>
                      </a:r>
                      <a:r>
                        <a:rPr lang="ko-KR" altLang="en-US" dirty="0" err="1"/>
                        <a:t>보조제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III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마나 </a:t>
                      </a:r>
                      <a:r>
                        <a:rPr lang="ko-KR" altLang="en-US" dirty="0" err="1"/>
                        <a:t>회복량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150% </a:t>
                      </a:r>
                      <a:r>
                        <a:rPr lang="ko-KR" altLang="en-US" dirty="0"/>
                        <a:t>증가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2086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6305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채집 완제품 </a:t>
            </a:r>
            <a:r>
              <a:rPr lang="en-US" altLang="ko-KR" dirty="0"/>
              <a:t>- </a:t>
            </a:r>
            <a:r>
              <a:rPr lang="ko-KR" altLang="en-US" dirty="0"/>
              <a:t>비상 </a:t>
            </a:r>
            <a:r>
              <a:rPr lang="ko-KR" altLang="en-US" dirty="0" err="1"/>
              <a:t>활력약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6DA82BC-C7ED-486A-8859-D01642E00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206699"/>
              </p:ext>
            </p:extLst>
          </p:nvPr>
        </p:nvGraphicFramePr>
        <p:xfrm>
          <a:off x="1451578" y="2316480"/>
          <a:ext cx="9603276" cy="2282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034">
                  <a:extLst>
                    <a:ext uri="{9D8B030D-6E8A-4147-A177-3AD203B41FA5}">
                      <a16:colId xmlns:a16="http://schemas.microsoft.com/office/drawing/2014/main" val="1760169103"/>
                    </a:ext>
                  </a:extLst>
                </a:gridCol>
                <a:gridCol w="2958353">
                  <a:extLst>
                    <a:ext uri="{9D8B030D-6E8A-4147-A177-3AD203B41FA5}">
                      <a16:colId xmlns:a16="http://schemas.microsoft.com/office/drawing/2014/main" val="650721307"/>
                    </a:ext>
                  </a:extLst>
                </a:gridCol>
                <a:gridCol w="2456329">
                  <a:extLst>
                    <a:ext uri="{9D8B030D-6E8A-4147-A177-3AD203B41FA5}">
                      <a16:colId xmlns:a16="http://schemas.microsoft.com/office/drawing/2014/main" val="1222219684"/>
                    </a:ext>
                  </a:extLst>
                </a:gridCol>
                <a:gridCol w="2493560">
                  <a:extLst>
                    <a:ext uri="{9D8B030D-6E8A-4147-A177-3AD203B41FA5}">
                      <a16:colId xmlns:a16="http://schemas.microsoft.com/office/drawing/2014/main" val="3500831925"/>
                    </a:ext>
                  </a:extLst>
                </a:gridCol>
              </a:tblGrid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효과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97566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비상 </a:t>
                      </a:r>
                      <a:r>
                        <a:rPr lang="ko-KR" altLang="en-US" dirty="0" err="1"/>
                        <a:t>활력약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임시 활동력 </a:t>
                      </a:r>
                      <a:r>
                        <a:rPr lang="en-US" altLang="ko-KR" dirty="0"/>
                        <a:t>100 </a:t>
                      </a:r>
                      <a:r>
                        <a:rPr lang="ko-KR" altLang="en-US" dirty="0"/>
                        <a:t>생성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활력풀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포션</a:t>
                      </a:r>
                      <a:r>
                        <a:rPr lang="ko-KR" altLang="en-US" dirty="0"/>
                        <a:t> 조제용 병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소형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534329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비상 </a:t>
                      </a:r>
                      <a:r>
                        <a:rPr lang="ko-KR" altLang="en-US" dirty="0" err="1"/>
                        <a:t>활력약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임시 활동력 </a:t>
                      </a:r>
                      <a:r>
                        <a:rPr lang="en-US" altLang="ko-KR" dirty="0"/>
                        <a:t>200 </a:t>
                      </a:r>
                      <a:r>
                        <a:rPr lang="ko-KR" altLang="en-US" dirty="0"/>
                        <a:t>생성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활력풀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484736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비상 </a:t>
                      </a:r>
                      <a:r>
                        <a:rPr lang="ko-KR" altLang="en-US" dirty="0" err="1"/>
                        <a:t>활력약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III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임시 활동력 </a:t>
                      </a:r>
                      <a:r>
                        <a:rPr lang="en-US" altLang="ko-KR" dirty="0"/>
                        <a:t>300 </a:t>
                      </a:r>
                      <a:r>
                        <a:rPr lang="ko-KR" altLang="en-US" dirty="0"/>
                        <a:t>생성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활력풀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2086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61173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채집 완제품 </a:t>
            </a:r>
            <a:r>
              <a:rPr lang="en-US" altLang="ko-KR" dirty="0"/>
              <a:t>- </a:t>
            </a:r>
            <a:r>
              <a:rPr lang="ko-KR" altLang="en-US" dirty="0" err="1"/>
              <a:t>치유약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6DA82BC-C7ED-486A-8859-D01642E00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712299"/>
              </p:ext>
            </p:extLst>
          </p:nvPr>
        </p:nvGraphicFramePr>
        <p:xfrm>
          <a:off x="1451578" y="2316480"/>
          <a:ext cx="9603276" cy="2282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034">
                  <a:extLst>
                    <a:ext uri="{9D8B030D-6E8A-4147-A177-3AD203B41FA5}">
                      <a16:colId xmlns:a16="http://schemas.microsoft.com/office/drawing/2014/main" val="1760169103"/>
                    </a:ext>
                  </a:extLst>
                </a:gridCol>
                <a:gridCol w="2967317">
                  <a:extLst>
                    <a:ext uri="{9D8B030D-6E8A-4147-A177-3AD203B41FA5}">
                      <a16:colId xmlns:a16="http://schemas.microsoft.com/office/drawing/2014/main" val="650721307"/>
                    </a:ext>
                  </a:extLst>
                </a:gridCol>
                <a:gridCol w="2447365">
                  <a:extLst>
                    <a:ext uri="{9D8B030D-6E8A-4147-A177-3AD203B41FA5}">
                      <a16:colId xmlns:a16="http://schemas.microsoft.com/office/drawing/2014/main" val="1222219684"/>
                    </a:ext>
                  </a:extLst>
                </a:gridCol>
                <a:gridCol w="2493560">
                  <a:extLst>
                    <a:ext uri="{9D8B030D-6E8A-4147-A177-3AD203B41FA5}">
                      <a16:colId xmlns:a16="http://schemas.microsoft.com/office/drawing/2014/main" val="3500831925"/>
                    </a:ext>
                  </a:extLst>
                </a:gridCol>
              </a:tblGrid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효과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97566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치유약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체력</a:t>
                      </a:r>
                      <a:r>
                        <a:rPr lang="en-US" altLang="ko-KR" dirty="0"/>
                        <a:t> 100 </a:t>
                      </a:r>
                      <a:r>
                        <a:rPr lang="ko-KR" altLang="en-US" dirty="0"/>
                        <a:t>회복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치유풀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포션</a:t>
                      </a:r>
                      <a:r>
                        <a:rPr lang="ko-KR" altLang="en-US" dirty="0"/>
                        <a:t> 조제용 병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소형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534329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치유약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체력 </a:t>
                      </a:r>
                      <a:r>
                        <a:rPr lang="en-US" altLang="ko-KR" dirty="0"/>
                        <a:t>200 </a:t>
                      </a:r>
                      <a:r>
                        <a:rPr lang="ko-KR" altLang="en-US" dirty="0"/>
                        <a:t>회복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치유풀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484736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치유약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III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체력 </a:t>
                      </a:r>
                      <a:r>
                        <a:rPr lang="en-US" altLang="ko-KR" dirty="0"/>
                        <a:t>300 </a:t>
                      </a:r>
                      <a:r>
                        <a:rPr lang="ko-KR" altLang="en-US" dirty="0"/>
                        <a:t>회복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치유풀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2086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09102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채집 완제품 </a:t>
            </a:r>
            <a:r>
              <a:rPr lang="en-US" altLang="ko-KR" dirty="0"/>
              <a:t>- </a:t>
            </a:r>
            <a:r>
              <a:rPr lang="ko-KR" altLang="en-US" dirty="0"/>
              <a:t>수면 </a:t>
            </a:r>
            <a:r>
              <a:rPr lang="ko-KR" altLang="en-US" dirty="0" err="1"/>
              <a:t>보조제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6DA82BC-C7ED-486A-8859-D01642E00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876360"/>
              </p:ext>
            </p:extLst>
          </p:nvPr>
        </p:nvGraphicFramePr>
        <p:xfrm>
          <a:off x="1451578" y="2316480"/>
          <a:ext cx="9603276" cy="1139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034">
                  <a:extLst>
                    <a:ext uri="{9D8B030D-6E8A-4147-A177-3AD203B41FA5}">
                      <a16:colId xmlns:a16="http://schemas.microsoft.com/office/drawing/2014/main" val="1760169103"/>
                    </a:ext>
                  </a:extLst>
                </a:gridCol>
                <a:gridCol w="2958353">
                  <a:extLst>
                    <a:ext uri="{9D8B030D-6E8A-4147-A177-3AD203B41FA5}">
                      <a16:colId xmlns:a16="http://schemas.microsoft.com/office/drawing/2014/main" val="650721307"/>
                    </a:ext>
                  </a:extLst>
                </a:gridCol>
                <a:gridCol w="2456329">
                  <a:extLst>
                    <a:ext uri="{9D8B030D-6E8A-4147-A177-3AD203B41FA5}">
                      <a16:colId xmlns:a16="http://schemas.microsoft.com/office/drawing/2014/main" val="1222219684"/>
                    </a:ext>
                  </a:extLst>
                </a:gridCol>
                <a:gridCol w="2493560">
                  <a:extLst>
                    <a:ext uri="{9D8B030D-6E8A-4147-A177-3AD203B41FA5}">
                      <a16:colId xmlns:a16="http://schemas.microsoft.com/office/drawing/2014/main" val="3500831925"/>
                    </a:ext>
                  </a:extLst>
                </a:gridCol>
              </a:tblGrid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효과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97566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수면 </a:t>
                      </a:r>
                      <a:r>
                        <a:rPr lang="ko-KR" altLang="en-US" dirty="0" err="1"/>
                        <a:t>보조제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수면 효과 </a:t>
                      </a:r>
                      <a:r>
                        <a:rPr lang="en-US" altLang="ko-KR" dirty="0"/>
                        <a:t>15% </a:t>
                      </a:r>
                      <a:r>
                        <a:rPr lang="ko-KR" altLang="en-US" dirty="0"/>
                        <a:t>상승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수면풀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포션</a:t>
                      </a:r>
                      <a:r>
                        <a:rPr lang="ko-KR" altLang="en-US" dirty="0"/>
                        <a:t> 조제용 병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소형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534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630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채광 완제품 </a:t>
            </a:r>
            <a:r>
              <a:rPr lang="en-US" altLang="ko-KR" cap="none" dirty="0"/>
              <a:t>- </a:t>
            </a:r>
            <a:r>
              <a:rPr lang="ko-KR" altLang="en-US" cap="none" dirty="0"/>
              <a:t>무기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CE52E9E-FE9A-4A32-8131-49F2A7724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089819"/>
              </p:ext>
            </p:extLst>
          </p:nvPr>
        </p:nvGraphicFramePr>
        <p:xfrm>
          <a:off x="1451577" y="2316480"/>
          <a:ext cx="9603275" cy="170867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26729">
                  <a:extLst>
                    <a:ext uri="{9D8B030D-6E8A-4147-A177-3AD203B41FA5}">
                      <a16:colId xmlns:a16="http://schemas.microsoft.com/office/drawing/2014/main" val="1760169103"/>
                    </a:ext>
                  </a:extLst>
                </a:gridCol>
                <a:gridCol w="3963092">
                  <a:extLst>
                    <a:ext uri="{9D8B030D-6E8A-4147-A177-3AD203B41FA5}">
                      <a16:colId xmlns:a16="http://schemas.microsoft.com/office/drawing/2014/main" val="1222219684"/>
                    </a:ext>
                  </a:extLst>
                </a:gridCol>
                <a:gridCol w="3613454">
                  <a:extLst>
                    <a:ext uri="{9D8B030D-6E8A-4147-A177-3AD203B41FA5}">
                      <a16:colId xmlns:a16="http://schemas.microsoft.com/office/drawing/2014/main" val="3500831925"/>
                    </a:ext>
                  </a:extLst>
                </a:gridCol>
              </a:tblGrid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97566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셀리온</a:t>
                      </a:r>
                      <a:r>
                        <a:rPr lang="ko-KR" altLang="en-US" dirty="0"/>
                        <a:t> 철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장비 </a:t>
                      </a:r>
                      <a:r>
                        <a:rPr lang="ko-KR" altLang="en-US" dirty="0" err="1"/>
                        <a:t>제련제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II 3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534329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단검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셀리온</a:t>
                      </a:r>
                      <a:r>
                        <a:rPr lang="ko-KR" altLang="en-US" dirty="0"/>
                        <a:t> 철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장비 </a:t>
                      </a:r>
                      <a:r>
                        <a:rPr lang="ko-KR" altLang="en-US" dirty="0" err="1"/>
                        <a:t>제련제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II 3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8628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64595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채광 완제품 </a:t>
            </a:r>
            <a:r>
              <a:rPr lang="en-US" altLang="ko-KR" cap="none" dirty="0"/>
              <a:t>- </a:t>
            </a:r>
            <a:r>
              <a:rPr lang="ko-KR" altLang="en-US" cap="none" dirty="0"/>
              <a:t>생활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CE52E9E-FE9A-4A32-8131-49F2A7724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86672"/>
              </p:ext>
            </p:extLst>
          </p:nvPr>
        </p:nvGraphicFramePr>
        <p:xfrm>
          <a:off x="1451578" y="2316480"/>
          <a:ext cx="9603275" cy="170867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97810">
                  <a:extLst>
                    <a:ext uri="{9D8B030D-6E8A-4147-A177-3AD203B41FA5}">
                      <a16:colId xmlns:a16="http://schemas.microsoft.com/office/drawing/2014/main" val="1760169103"/>
                    </a:ext>
                  </a:extLst>
                </a:gridCol>
                <a:gridCol w="3155577">
                  <a:extLst>
                    <a:ext uri="{9D8B030D-6E8A-4147-A177-3AD203B41FA5}">
                      <a16:colId xmlns:a16="http://schemas.microsoft.com/office/drawing/2014/main" val="650721307"/>
                    </a:ext>
                  </a:extLst>
                </a:gridCol>
                <a:gridCol w="2456329">
                  <a:extLst>
                    <a:ext uri="{9D8B030D-6E8A-4147-A177-3AD203B41FA5}">
                      <a16:colId xmlns:a16="http://schemas.microsoft.com/office/drawing/2014/main" val="1222219684"/>
                    </a:ext>
                  </a:extLst>
                </a:gridCol>
                <a:gridCol w="2493559">
                  <a:extLst>
                    <a:ext uri="{9D8B030D-6E8A-4147-A177-3AD203B41FA5}">
                      <a16:colId xmlns:a16="http://schemas.microsoft.com/office/drawing/2014/main" val="3500831925"/>
                    </a:ext>
                  </a:extLst>
                </a:gridCol>
              </a:tblGrid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용도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97566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곡괭이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채광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파나스</a:t>
                      </a:r>
                      <a:r>
                        <a:rPr lang="ko-KR" altLang="en-US" dirty="0"/>
                        <a:t> 철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장비 </a:t>
                      </a:r>
                      <a:r>
                        <a:rPr lang="ko-KR" altLang="en-US" dirty="0" err="1"/>
                        <a:t>제련제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 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534329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식칼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파나스</a:t>
                      </a:r>
                      <a:r>
                        <a:rPr lang="ko-KR" altLang="en-US" dirty="0"/>
                        <a:t> 철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장비 </a:t>
                      </a:r>
                      <a:r>
                        <a:rPr lang="ko-KR" altLang="en-US" dirty="0" err="1"/>
                        <a:t>제련제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 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8628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45347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요리 완제품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657B936-8859-4783-A099-592A623C8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105597"/>
              </p:ext>
            </p:extLst>
          </p:nvPr>
        </p:nvGraphicFramePr>
        <p:xfrm>
          <a:off x="1451578" y="2316480"/>
          <a:ext cx="9603274" cy="22782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08709">
                  <a:extLst>
                    <a:ext uri="{9D8B030D-6E8A-4147-A177-3AD203B41FA5}">
                      <a16:colId xmlns:a16="http://schemas.microsoft.com/office/drawing/2014/main" val="1760169103"/>
                    </a:ext>
                  </a:extLst>
                </a:gridCol>
                <a:gridCol w="2638197">
                  <a:extLst>
                    <a:ext uri="{9D8B030D-6E8A-4147-A177-3AD203B41FA5}">
                      <a16:colId xmlns:a16="http://schemas.microsoft.com/office/drawing/2014/main" val="1222219684"/>
                    </a:ext>
                  </a:extLst>
                </a:gridCol>
                <a:gridCol w="2678184">
                  <a:extLst>
                    <a:ext uri="{9D8B030D-6E8A-4147-A177-3AD203B41FA5}">
                      <a16:colId xmlns:a16="http://schemas.microsoft.com/office/drawing/2014/main" val="3500831925"/>
                    </a:ext>
                  </a:extLst>
                </a:gridCol>
                <a:gridCol w="2678184">
                  <a:extLst>
                    <a:ext uri="{9D8B030D-6E8A-4147-A177-3AD203B41FA5}">
                      <a16:colId xmlns:a16="http://schemas.microsoft.com/office/drawing/2014/main" val="3787084759"/>
                    </a:ext>
                  </a:extLst>
                </a:gridCol>
              </a:tblGrid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97566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검은빵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잡곡가루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534329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흰빵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밀가루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이스트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8628791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베이글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밀가루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이스트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소금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8402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953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D5B80ADD-4428-4A57-87D3-5895E524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캐릭터 </a:t>
            </a:r>
            <a:r>
              <a:rPr lang="ko-KR" altLang="en-US" dirty="0" err="1"/>
              <a:t>스탯</a:t>
            </a:r>
            <a:r>
              <a:rPr lang="en-US" altLang="ko-KR" dirty="0"/>
              <a:t> - </a:t>
            </a:r>
            <a:r>
              <a:rPr lang="ko-KR" altLang="en-US" dirty="0"/>
              <a:t>체력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2604B1-0EED-41B1-B7F4-84599B532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캐릭터의 신체적인 상태를 수치로 표현한 </a:t>
            </a:r>
            <a:r>
              <a:rPr lang="ko-KR" altLang="en-US" dirty="0" err="1"/>
              <a:t>스탯</a:t>
            </a:r>
            <a:endParaRPr lang="en-US" altLang="ko-KR" dirty="0"/>
          </a:p>
          <a:p>
            <a:r>
              <a:rPr lang="ko-KR" altLang="en-US" dirty="0"/>
              <a:t>적의 공격을 받거나 특정 상태가 되었을 때 일정 수치가 감소</a:t>
            </a:r>
            <a:endParaRPr lang="en-US" altLang="ko-KR" dirty="0"/>
          </a:p>
          <a:p>
            <a:r>
              <a:rPr lang="ko-KR" altLang="en-US" dirty="0"/>
              <a:t>아이템이나 마법을 통해 즉시 회복 가능</a:t>
            </a:r>
            <a:endParaRPr lang="en-US" altLang="ko-KR" dirty="0"/>
          </a:p>
          <a:p>
            <a:r>
              <a:rPr lang="ko-KR" altLang="en-US" dirty="0"/>
              <a:t>매 시간마다 일정 수치가 회복됨</a:t>
            </a:r>
            <a:endParaRPr lang="en-US" altLang="ko-KR" dirty="0"/>
          </a:p>
          <a:p>
            <a:r>
              <a:rPr lang="en-US" altLang="ko-KR" dirty="0"/>
              <a:t>0</a:t>
            </a:r>
            <a:r>
              <a:rPr lang="ko-KR" altLang="en-US" dirty="0"/>
              <a:t>이 될 경우</a:t>
            </a:r>
            <a:r>
              <a:rPr lang="en-US" altLang="ko-KR" dirty="0"/>
              <a:t>, </a:t>
            </a:r>
            <a:r>
              <a:rPr lang="ko-KR" altLang="en-US" b="1" dirty="0"/>
              <a:t>기절 상태</a:t>
            </a:r>
            <a:r>
              <a:rPr lang="ko-KR" altLang="en-US" dirty="0"/>
              <a:t>가 되어 </a:t>
            </a:r>
            <a:r>
              <a:rPr lang="ko-KR" altLang="en-US" b="1" dirty="0"/>
              <a:t>집으로 강제 이동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247722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채집 재료</a:t>
            </a: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4A88AABF-2D91-4F61-85BA-692ED5A871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258526"/>
              </p:ext>
            </p:extLst>
          </p:nvPr>
        </p:nvGraphicFramePr>
        <p:xfrm>
          <a:off x="1451577" y="2316480"/>
          <a:ext cx="9603274" cy="2282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0470">
                  <a:extLst>
                    <a:ext uri="{9D8B030D-6E8A-4147-A177-3AD203B41FA5}">
                      <a16:colId xmlns:a16="http://schemas.microsoft.com/office/drawing/2014/main" val="1760169103"/>
                    </a:ext>
                  </a:extLst>
                </a:gridCol>
                <a:gridCol w="7002804">
                  <a:extLst>
                    <a:ext uri="{9D8B030D-6E8A-4147-A177-3AD203B41FA5}">
                      <a16:colId xmlns:a16="http://schemas.microsoft.com/office/drawing/2014/main" val="650721307"/>
                    </a:ext>
                  </a:extLst>
                </a:gridCol>
              </a:tblGrid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97566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체력 관련 아이템 제작 재료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534329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활력풀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활동력 관련 아이템 제작 재료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484736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수면풀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수면 </a:t>
                      </a:r>
                      <a:r>
                        <a:rPr lang="ko-KR" altLang="en-US" dirty="0" err="1"/>
                        <a:t>보조제</a:t>
                      </a:r>
                      <a:r>
                        <a:rPr lang="ko-KR" altLang="en-US" dirty="0"/>
                        <a:t> 제작 재료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2086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220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채광 재료</a:t>
            </a: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509050C3-A98C-48FA-BC0D-23C7A59EC7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221550"/>
              </p:ext>
            </p:extLst>
          </p:nvPr>
        </p:nvGraphicFramePr>
        <p:xfrm>
          <a:off x="1451577" y="2316480"/>
          <a:ext cx="9603274" cy="229077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53623">
                  <a:extLst>
                    <a:ext uri="{9D8B030D-6E8A-4147-A177-3AD203B41FA5}">
                      <a16:colId xmlns:a16="http://schemas.microsoft.com/office/drawing/2014/main" val="1760169103"/>
                    </a:ext>
                  </a:extLst>
                </a:gridCol>
                <a:gridCol w="7549651">
                  <a:extLst>
                    <a:ext uri="{9D8B030D-6E8A-4147-A177-3AD203B41FA5}">
                      <a16:colId xmlns:a16="http://schemas.microsoft.com/office/drawing/2014/main" val="650721307"/>
                    </a:ext>
                  </a:extLst>
                </a:gridCol>
              </a:tblGrid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97566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파나스</a:t>
                      </a:r>
                      <a:r>
                        <a:rPr lang="ko-KR" altLang="en-US" dirty="0"/>
                        <a:t> 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생활 도구 제작 재료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0844652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셀리온 철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무기 제작 재료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49635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알테니아 수정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마법 장비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도구 제작 재료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130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8003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요리 재료</a:t>
            </a: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4A88AABF-2D91-4F61-85BA-692ED5A871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891825"/>
              </p:ext>
            </p:extLst>
          </p:nvPr>
        </p:nvGraphicFramePr>
        <p:xfrm>
          <a:off x="1451577" y="2316480"/>
          <a:ext cx="9603274" cy="285615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0470">
                  <a:extLst>
                    <a:ext uri="{9D8B030D-6E8A-4147-A177-3AD203B41FA5}">
                      <a16:colId xmlns:a16="http://schemas.microsoft.com/office/drawing/2014/main" val="1760169103"/>
                    </a:ext>
                  </a:extLst>
                </a:gridCol>
                <a:gridCol w="7002804">
                  <a:extLst>
                    <a:ext uri="{9D8B030D-6E8A-4147-A177-3AD203B41FA5}">
                      <a16:colId xmlns:a16="http://schemas.microsoft.com/office/drawing/2014/main" val="650721307"/>
                    </a:ext>
                  </a:extLst>
                </a:gridCol>
              </a:tblGrid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97566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잡곡가루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검은빵</a:t>
                      </a:r>
                      <a:r>
                        <a:rPr lang="ko-KR" altLang="en-US" dirty="0"/>
                        <a:t> 제작 재료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534329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밀가루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흰빵</a:t>
                      </a:r>
                      <a:r>
                        <a:rPr lang="ko-KR" altLang="en-US" dirty="0"/>
                        <a:t> 제작 재료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484736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요리 제작 재료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2086905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빵 제작 재료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1065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9026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잡화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49564E9-EF9B-4B26-9CCE-841D1F9BF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775656"/>
              </p:ext>
            </p:extLst>
          </p:nvPr>
        </p:nvGraphicFramePr>
        <p:xfrm>
          <a:off x="1451577" y="2316480"/>
          <a:ext cx="9603274" cy="343825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92894">
                  <a:extLst>
                    <a:ext uri="{9D8B030D-6E8A-4147-A177-3AD203B41FA5}">
                      <a16:colId xmlns:a16="http://schemas.microsoft.com/office/drawing/2014/main" val="1760169103"/>
                    </a:ext>
                  </a:extLst>
                </a:gridCol>
                <a:gridCol w="7110380">
                  <a:extLst>
                    <a:ext uri="{9D8B030D-6E8A-4147-A177-3AD203B41FA5}">
                      <a16:colId xmlns:a16="http://schemas.microsoft.com/office/drawing/2014/main" val="650721307"/>
                    </a:ext>
                  </a:extLst>
                </a:gridCol>
              </a:tblGrid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97566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포션</a:t>
                      </a:r>
                      <a:r>
                        <a:rPr lang="ko-KR" altLang="en-US" dirty="0"/>
                        <a:t> 조제용 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포션</a:t>
                      </a:r>
                      <a:r>
                        <a:rPr lang="ko-KR" altLang="en-US" dirty="0"/>
                        <a:t> 제작 재료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0844652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장비 </a:t>
                      </a:r>
                      <a:r>
                        <a:rPr lang="ko-KR" altLang="en-US" dirty="0" err="1"/>
                        <a:t>제련제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도구 제작 재료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49635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장비 </a:t>
                      </a:r>
                      <a:r>
                        <a:rPr lang="ko-KR" altLang="en-US" dirty="0" err="1"/>
                        <a:t>제련제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무기 제작 재료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130222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마나 결정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마법 무기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도구 제작 재료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3808844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요리 제작 재료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6454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93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D5B80ADD-4428-4A57-87D3-5895E524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캐릭터 </a:t>
            </a:r>
            <a:r>
              <a:rPr lang="ko-KR" altLang="en-US" dirty="0" err="1"/>
              <a:t>스탯</a:t>
            </a:r>
            <a:r>
              <a:rPr lang="en-US" altLang="ko-KR" dirty="0"/>
              <a:t> - </a:t>
            </a:r>
            <a:r>
              <a:rPr lang="ko-KR" altLang="en-US" dirty="0"/>
              <a:t>마나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2604B1-0EED-41B1-B7F4-84599B532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캐릭터가 사용하는 모든 마법 활동에 사용되는 </a:t>
            </a:r>
            <a:r>
              <a:rPr lang="ko-KR" altLang="en-US" dirty="0" err="1"/>
              <a:t>스탯</a:t>
            </a:r>
            <a:endParaRPr lang="en-US" altLang="ko-KR" dirty="0"/>
          </a:p>
          <a:p>
            <a:r>
              <a:rPr lang="ko-KR" altLang="en-US" dirty="0"/>
              <a:t>마법을 사용하거나 마법 도구를 제작할 때 소모됨</a:t>
            </a:r>
            <a:endParaRPr lang="en-US" altLang="ko-KR" dirty="0"/>
          </a:p>
          <a:p>
            <a:r>
              <a:rPr lang="ko-KR" altLang="en-US" b="1" dirty="0"/>
              <a:t>자연 회복을 제외</a:t>
            </a:r>
            <a:r>
              <a:rPr lang="ko-KR" altLang="en-US" dirty="0"/>
              <a:t>한 </a:t>
            </a:r>
            <a:r>
              <a:rPr lang="ko-KR" altLang="en-US" b="1" dirty="0"/>
              <a:t>어떠한 수단으로도 회복할 수 없음</a:t>
            </a:r>
            <a:endParaRPr lang="en-US" altLang="ko-KR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7360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D5B80ADD-4428-4A57-87D3-5895E524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캐릭터 </a:t>
            </a:r>
            <a:r>
              <a:rPr lang="ko-KR" altLang="en-US" dirty="0" err="1"/>
              <a:t>스탯</a:t>
            </a:r>
            <a:r>
              <a:rPr lang="en-US" altLang="ko-KR" dirty="0"/>
              <a:t> - </a:t>
            </a:r>
            <a:r>
              <a:rPr lang="ko-KR" altLang="en-US" dirty="0"/>
              <a:t>활동력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2604B1-0EED-41B1-B7F4-84599B532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30644"/>
          </a:xfrm>
        </p:spPr>
        <p:txBody>
          <a:bodyPr>
            <a:normAutofit/>
          </a:bodyPr>
          <a:lstStyle/>
          <a:p>
            <a:r>
              <a:rPr lang="ko-KR" altLang="en-US" dirty="0"/>
              <a:t>캐릭터가 활동하는 능력을 수치로 표현한 </a:t>
            </a:r>
            <a:r>
              <a:rPr lang="ko-KR" altLang="en-US" dirty="0" err="1"/>
              <a:t>스탯</a:t>
            </a:r>
            <a:endParaRPr lang="en-US" altLang="ko-KR" dirty="0"/>
          </a:p>
          <a:p>
            <a:r>
              <a:rPr lang="ko-KR" altLang="en-US" dirty="0"/>
              <a:t>생활이나 전투 등 대부분의 활동에서 소모됨</a:t>
            </a:r>
            <a:endParaRPr lang="en-US" altLang="ko-KR" dirty="0"/>
          </a:p>
          <a:p>
            <a:r>
              <a:rPr lang="ko-KR" altLang="en-US" b="1" dirty="0"/>
              <a:t>아이템 등을 활용해 즉시 회복</a:t>
            </a:r>
            <a:r>
              <a:rPr lang="ko-KR" altLang="en-US" dirty="0"/>
              <a:t>할 수 있으며</a:t>
            </a:r>
            <a:r>
              <a:rPr lang="en-US" altLang="ko-KR" dirty="0"/>
              <a:t>, </a:t>
            </a:r>
            <a:r>
              <a:rPr lang="ko-KR" altLang="en-US" b="1" dirty="0"/>
              <a:t>최대 </a:t>
            </a:r>
            <a:r>
              <a:rPr lang="en-US" altLang="ko-KR" b="1" dirty="0"/>
              <a:t>1000</a:t>
            </a:r>
            <a:r>
              <a:rPr lang="ko-KR" altLang="en-US" b="1" dirty="0"/>
              <a:t>까지 회복</a:t>
            </a:r>
            <a:endParaRPr lang="en-US" altLang="ko-KR" b="1" dirty="0"/>
          </a:p>
          <a:p>
            <a:r>
              <a:rPr lang="ko-KR" altLang="en-US" b="1" dirty="0"/>
              <a:t>매 시간 마다 일정 수치가 감소</a:t>
            </a:r>
            <a:r>
              <a:rPr lang="ko-KR" altLang="en-US" dirty="0"/>
              <a:t>되며</a:t>
            </a:r>
            <a:r>
              <a:rPr lang="en-US" altLang="ko-KR" b="1" dirty="0"/>
              <a:t>, </a:t>
            </a:r>
            <a:r>
              <a:rPr lang="ko-KR" altLang="en-US" b="1" dirty="0"/>
              <a:t>최대 </a:t>
            </a:r>
            <a:r>
              <a:rPr lang="en-US" altLang="ko-KR" b="1" dirty="0"/>
              <a:t>-1000</a:t>
            </a:r>
            <a:r>
              <a:rPr lang="ko-KR" altLang="en-US" b="1" dirty="0"/>
              <a:t>까지 감소</a:t>
            </a:r>
            <a:endParaRPr lang="en-US" altLang="ko-KR" b="1" dirty="0"/>
          </a:p>
          <a:p>
            <a:r>
              <a:rPr lang="ko-KR" altLang="en-US" dirty="0"/>
              <a:t>물약 또는 스킬로 추가 활동력 생성 </a:t>
            </a:r>
            <a:r>
              <a:rPr lang="ko-KR" altLang="en-US" b="1" dirty="0"/>
              <a:t>최대치 이상으로 생성 불가</a:t>
            </a:r>
            <a:endParaRPr lang="en-US" altLang="ko-KR" b="1" dirty="0"/>
          </a:p>
          <a:p>
            <a:r>
              <a:rPr lang="ko-KR" altLang="en-US" dirty="0"/>
              <a:t>활동력 수치가 </a:t>
            </a:r>
            <a:r>
              <a:rPr lang="en-US" altLang="ko-KR" b="1" dirty="0"/>
              <a:t>0</a:t>
            </a:r>
            <a:r>
              <a:rPr lang="ko-KR" altLang="en-US" b="1" dirty="0"/>
              <a:t>이하면 생성 불가</a:t>
            </a:r>
            <a:endParaRPr lang="en-US" altLang="ko-KR" b="1" dirty="0"/>
          </a:p>
          <a:p>
            <a:r>
              <a:rPr lang="ko-KR" altLang="en-US" dirty="0"/>
              <a:t>총 활동력 수치는 </a:t>
            </a:r>
            <a:r>
              <a:rPr lang="ko-KR" altLang="en-US" b="1" dirty="0"/>
              <a:t>활동력 </a:t>
            </a:r>
            <a:r>
              <a:rPr lang="en-US" altLang="ko-KR" b="1" dirty="0"/>
              <a:t>+ </a:t>
            </a:r>
            <a:r>
              <a:rPr lang="ko-KR" altLang="en-US" b="1" dirty="0"/>
              <a:t>추가 활동력</a:t>
            </a:r>
            <a:endParaRPr lang="en-US" altLang="ko-KR" b="1" dirty="0"/>
          </a:p>
          <a:p>
            <a:endParaRPr lang="en-US" altLang="ko-KR" b="1" dirty="0"/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22907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D5B80ADD-4428-4A57-87D3-5895E524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캐릭터 </a:t>
            </a:r>
            <a:r>
              <a:rPr lang="ko-KR" altLang="en-US" dirty="0" err="1"/>
              <a:t>스탯</a:t>
            </a:r>
            <a:r>
              <a:rPr lang="en-US" altLang="ko-KR" dirty="0"/>
              <a:t> - </a:t>
            </a:r>
            <a:r>
              <a:rPr lang="ko-KR" altLang="en-US" dirty="0"/>
              <a:t>배고픔</a:t>
            </a:r>
            <a:r>
              <a:rPr lang="en-US" altLang="ko-KR" dirty="0"/>
              <a:t>/</a:t>
            </a:r>
            <a:r>
              <a:rPr lang="ko-KR" altLang="en-US" dirty="0"/>
              <a:t>목마름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2604B1-0EED-41B1-B7F4-84599B532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게임의 난이도를 상승시키는 </a:t>
            </a:r>
            <a:r>
              <a:rPr lang="ko-KR" altLang="en-US" dirty="0" err="1"/>
              <a:t>스탯</a:t>
            </a:r>
            <a:endParaRPr lang="en-US" altLang="ko-KR" dirty="0"/>
          </a:p>
          <a:p>
            <a:r>
              <a:rPr lang="ko-KR" altLang="en-US" b="1" dirty="0"/>
              <a:t>매 </a:t>
            </a:r>
            <a:r>
              <a:rPr lang="ko-KR" altLang="en-US" b="1" dirty="0" err="1"/>
              <a:t>틱</a:t>
            </a:r>
            <a:r>
              <a:rPr lang="ko-KR" altLang="en-US" b="1" dirty="0"/>
              <a:t> 마다 일정 수치가 감소</a:t>
            </a:r>
            <a:r>
              <a:rPr lang="ko-KR" altLang="en-US" dirty="0"/>
              <a:t>하며</a:t>
            </a:r>
            <a:r>
              <a:rPr lang="en-US" altLang="ko-KR" dirty="0"/>
              <a:t>, 0</a:t>
            </a:r>
            <a:r>
              <a:rPr lang="ko-KR" altLang="en-US" b="1" dirty="0"/>
              <a:t>이 되면 각각 공복</a:t>
            </a:r>
            <a:r>
              <a:rPr lang="en-US" altLang="ko-KR" b="1" dirty="0"/>
              <a:t>/</a:t>
            </a:r>
            <a:r>
              <a:rPr lang="ko-KR" altLang="en-US" b="1" dirty="0"/>
              <a:t>탈수상태</a:t>
            </a:r>
            <a:r>
              <a:rPr lang="ko-KR" altLang="en-US" dirty="0"/>
              <a:t>가 되어 체력이 빠른 속도로 감소</a:t>
            </a:r>
            <a:endParaRPr lang="en-US" altLang="ko-KR" dirty="0"/>
          </a:p>
          <a:p>
            <a:r>
              <a:rPr lang="ko-KR" altLang="en-US" dirty="0"/>
              <a:t>음식과 음료를 사용해 회복 가능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47669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96AB4F1-0755-4ACF-AE58-4C6FEE2E9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시스템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3BCC30-2131-4E30-A164-782442EB92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02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일반 </a:t>
            </a:r>
            <a:r>
              <a:rPr lang="en-US" altLang="ko-KR" dirty="0"/>
              <a:t>- </a:t>
            </a:r>
            <a:r>
              <a:rPr lang="ko-KR" altLang="en-US" dirty="0"/>
              <a:t>시간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44DE768-913A-49B0-BB3F-47CACD4AB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 내 시간이 흐르며 시간에 따라 게임 내 이벤트나 환경이 변화되는 시스템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7659729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1446</TotalTime>
  <Words>1401</Words>
  <Application>Microsoft Office PowerPoint</Application>
  <PresentationFormat>와이드스크린</PresentationFormat>
  <Paragraphs>282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6" baseType="lpstr">
      <vt:lpstr>Arial</vt:lpstr>
      <vt:lpstr>Gill Sans MT</vt:lpstr>
      <vt:lpstr>갤러리</vt:lpstr>
      <vt:lpstr>Alchemist Story 프로토타입 기획서</vt:lpstr>
      <vt:lpstr>읽기 전 주의사항</vt:lpstr>
      <vt:lpstr>캐릭터</vt:lpstr>
      <vt:lpstr>캐릭터 스탯 - 체력</vt:lpstr>
      <vt:lpstr>캐릭터 스탯 - 마나</vt:lpstr>
      <vt:lpstr>캐릭터 스탯 - 활동력</vt:lpstr>
      <vt:lpstr>캐릭터 스탯 - 배고픔/목마름</vt:lpstr>
      <vt:lpstr>시스템</vt:lpstr>
      <vt:lpstr>일반 - 시간</vt:lpstr>
      <vt:lpstr>일반 - 휴식</vt:lpstr>
      <vt:lpstr>일반 - 수면</vt:lpstr>
      <vt:lpstr>일반 - 거래</vt:lpstr>
      <vt:lpstr>일반 - 의뢰</vt:lpstr>
      <vt:lpstr>생활 - 공통</vt:lpstr>
      <vt:lpstr>생활 - 채집</vt:lpstr>
      <vt:lpstr>생활 - 채광</vt:lpstr>
      <vt:lpstr>생활 - 요리</vt:lpstr>
      <vt:lpstr>마을</vt:lpstr>
      <vt:lpstr>대장간(Blacksmith)</vt:lpstr>
      <vt:lpstr>식료품점(Grocery Store)</vt:lpstr>
      <vt:lpstr>잡화점(General Store)</vt:lpstr>
      <vt:lpstr>빵집(Bakery)</vt:lpstr>
      <vt:lpstr>여관(Inn)</vt:lpstr>
      <vt:lpstr>집 내부</vt:lpstr>
      <vt:lpstr>공통</vt:lpstr>
      <vt:lpstr>마법연구실(Magic Lab)</vt:lpstr>
      <vt:lpstr>침실(Bedroom)</vt:lpstr>
      <vt:lpstr>거실(Livingroom)</vt:lpstr>
      <vt:lpstr>부엌(Kitchen)</vt:lpstr>
      <vt:lpstr>아이템</vt:lpstr>
      <vt:lpstr>채집 완제품</vt:lpstr>
      <vt:lpstr>채집 완제품 - 치유 보조제</vt:lpstr>
      <vt:lpstr>채집 완제품 - 마나 보조제</vt:lpstr>
      <vt:lpstr>채집 완제품 - 비상 활력약</vt:lpstr>
      <vt:lpstr>채집 완제품 - 치유약</vt:lpstr>
      <vt:lpstr>채집 완제품 - 수면 보조제</vt:lpstr>
      <vt:lpstr>채광 완제품 - 무기</vt:lpstr>
      <vt:lpstr>채광 완제품 - 생활</vt:lpstr>
      <vt:lpstr>요리 완제품</vt:lpstr>
      <vt:lpstr>채집 재료</vt:lpstr>
      <vt:lpstr>채광 재료</vt:lpstr>
      <vt:lpstr>요리 재료</vt:lpstr>
      <vt:lpstr>잡화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Alchemist Diary 프로토타입 사양서</dc:title>
  <dc:creator>KIM WONHYO</dc:creator>
  <cp:lastModifiedBy>KIM WONHYO</cp:lastModifiedBy>
  <cp:revision>41</cp:revision>
  <dcterms:created xsi:type="dcterms:W3CDTF">2021-11-05T08:45:21Z</dcterms:created>
  <dcterms:modified xsi:type="dcterms:W3CDTF">2021-11-17T07:27:38Z</dcterms:modified>
</cp:coreProperties>
</file>