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306" r:id="rId3"/>
    <p:sldId id="258" r:id="rId4"/>
    <p:sldId id="257" r:id="rId5"/>
    <p:sldId id="292" r:id="rId6"/>
    <p:sldId id="294" r:id="rId7"/>
    <p:sldId id="293" r:id="rId8"/>
    <p:sldId id="296" r:id="rId9"/>
    <p:sldId id="295" r:id="rId10"/>
    <p:sldId id="259" r:id="rId11"/>
    <p:sldId id="260" r:id="rId12"/>
    <p:sldId id="261" r:id="rId13"/>
    <p:sldId id="262" r:id="rId14"/>
    <p:sldId id="304" r:id="rId15"/>
    <p:sldId id="263" r:id="rId16"/>
    <p:sldId id="264" r:id="rId17"/>
    <p:sldId id="268" r:id="rId18"/>
    <p:sldId id="303" r:id="rId19"/>
    <p:sldId id="267" r:id="rId20"/>
    <p:sldId id="269" r:id="rId21"/>
    <p:sldId id="270" r:id="rId22"/>
    <p:sldId id="271" r:id="rId23"/>
    <p:sldId id="272" r:id="rId24"/>
    <p:sldId id="275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97" r:id="rId33"/>
    <p:sldId id="298" r:id="rId34"/>
    <p:sldId id="299" r:id="rId35"/>
    <p:sldId id="300" r:id="rId36"/>
    <p:sldId id="301" r:id="rId37"/>
    <p:sldId id="285" r:id="rId38"/>
    <p:sldId id="288" r:id="rId39"/>
    <p:sldId id="289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9F83940-396E-4FC8-B121-189FDFD3BEBC}">
          <p14:sldIdLst>
            <p14:sldId id="256"/>
            <p14:sldId id="306"/>
          </p14:sldIdLst>
        </p14:section>
        <p14:section name="캐릭터" id="{D9700225-4CB7-43ED-9E23-6116FFA8E38A}">
          <p14:sldIdLst>
            <p14:sldId id="258"/>
            <p14:sldId id="257"/>
            <p14:sldId id="292"/>
            <p14:sldId id="294"/>
            <p14:sldId id="293"/>
            <p14:sldId id="296"/>
            <p14:sldId id="295"/>
            <p14:sldId id="259"/>
          </p14:sldIdLst>
        </p14:section>
        <p14:section name="시스템" id="{A03B708B-4E2B-48D1-9484-776A4C97091D}">
          <p14:sldIdLst>
            <p14:sldId id="260"/>
            <p14:sldId id="261"/>
            <p14:sldId id="262"/>
            <p14:sldId id="304"/>
            <p14:sldId id="263"/>
            <p14:sldId id="264"/>
            <p14:sldId id="268"/>
            <p14:sldId id="303"/>
            <p14:sldId id="267"/>
          </p14:sldIdLst>
        </p14:section>
        <p14:section name="건물 - 마을" id="{17382EB7-1711-408E-A1FB-BAF0528E54B2}">
          <p14:sldIdLst>
            <p14:sldId id="269"/>
            <p14:sldId id="270"/>
            <p14:sldId id="271"/>
            <p14:sldId id="272"/>
            <p14:sldId id="275"/>
          </p14:sldIdLst>
        </p14:section>
        <p14:section name="건물 - 집 내부" id="{7A4C311D-3B67-4B07-ADF3-30A1C815507C}">
          <p14:sldIdLst>
            <p14:sldId id="279"/>
            <p14:sldId id="280"/>
            <p14:sldId id="281"/>
            <p14:sldId id="282"/>
            <p14:sldId id="283"/>
          </p14:sldIdLst>
        </p14:section>
        <p14:section name="아이템" id="{23DD51CD-F8C7-444D-A95A-7F1E07ED63CF}">
          <p14:sldIdLst>
            <p14:sldId id="284"/>
            <p14:sldId id="286"/>
            <p14:sldId id="297"/>
            <p14:sldId id="298"/>
            <p14:sldId id="299"/>
            <p14:sldId id="300"/>
            <p14:sldId id="301"/>
            <p14:sldId id="285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8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46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74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77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3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30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67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69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79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12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32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329E01-FBCF-4E48-B718-3A282398BC9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15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29E01-FBCF-4E48-B718-3A282398BC9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67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0ABC9C9-9BC6-433D-BFCA-A5949C4E3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cap="none" dirty="0">
                <a:latin typeface="Arial" panose="020B0604020202020204" pitchFamily="34" charset="0"/>
                <a:cs typeface="Arial" panose="020B0604020202020204" pitchFamily="34" charset="0"/>
              </a:rPr>
              <a:t>Alchemist Story</a:t>
            </a:r>
            <a:br>
              <a:rPr lang="en-US" altLang="ko-KR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프로토타입 기획서</a:t>
            </a:r>
          </a:p>
        </p:txBody>
      </p:sp>
    </p:spTree>
    <p:extLst>
      <p:ext uri="{BB962C8B-B14F-4D97-AF65-F5344CB8AC3E}">
        <p14:creationId xmlns:p14="http://schemas.microsoft.com/office/powerpoint/2010/main" val="116670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9EA7719C-4392-4502-907C-103423D4D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12699"/>
              </p:ext>
            </p:extLst>
          </p:nvPr>
        </p:nvGraphicFramePr>
        <p:xfrm>
          <a:off x="1137145" y="2303344"/>
          <a:ext cx="9917711" cy="2861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468">
                  <a:extLst>
                    <a:ext uri="{9D8B030D-6E8A-4147-A177-3AD203B41FA5}">
                      <a16:colId xmlns:a16="http://schemas.microsoft.com/office/drawing/2014/main" val="3751448300"/>
                    </a:ext>
                  </a:extLst>
                </a:gridCol>
                <a:gridCol w="1667435">
                  <a:extLst>
                    <a:ext uri="{9D8B030D-6E8A-4147-A177-3AD203B41FA5}">
                      <a16:colId xmlns:a16="http://schemas.microsoft.com/office/drawing/2014/main" val="2394942043"/>
                    </a:ext>
                  </a:extLst>
                </a:gridCol>
                <a:gridCol w="1652952">
                  <a:extLst>
                    <a:ext uri="{9D8B030D-6E8A-4147-A177-3AD203B41FA5}">
                      <a16:colId xmlns:a16="http://schemas.microsoft.com/office/drawing/2014/main" val="3500717552"/>
                    </a:ext>
                  </a:extLst>
                </a:gridCol>
                <a:gridCol w="1652952">
                  <a:extLst>
                    <a:ext uri="{9D8B030D-6E8A-4147-A177-3AD203B41FA5}">
                      <a16:colId xmlns:a16="http://schemas.microsoft.com/office/drawing/2014/main" val="3936624566"/>
                    </a:ext>
                  </a:extLst>
                </a:gridCol>
                <a:gridCol w="1652952">
                  <a:extLst>
                    <a:ext uri="{9D8B030D-6E8A-4147-A177-3AD203B41FA5}">
                      <a16:colId xmlns:a16="http://schemas.microsoft.com/office/drawing/2014/main" val="407967281"/>
                    </a:ext>
                  </a:extLst>
                </a:gridCol>
                <a:gridCol w="1652952">
                  <a:extLst>
                    <a:ext uri="{9D8B030D-6E8A-4147-A177-3AD203B41FA5}">
                      <a16:colId xmlns:a16="http://schemas.microsoft.com/office/drawing/2014/main" val="4410176"/>
                    </a:ext>
                  </a:extLst>
                </a:gridCol>
              </a:tblGrid>
              <a:tr h="4213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회복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회복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활동력 회복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406150"/>
                  </a:ext>
                </a:extLst>
              </a:tr>
              <a:tr h="609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805717"/>
                  </a:ext>
                </a:extLst>
              </a:tr>
              <a:tr h="609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590512"/>
                  </a:ext>
                </a:extLst>
              </a:tr>
              <a:tr h="609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최대치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338012"/>
                  </a:ext>
                </a:extLst>
              </a:tr>
              <a:tr h="60998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002309"/>
                  </a:ext>
                </a:extLst>
              </a:tr>
            </a:tbl>
          </a:graphicData>
        </a:graphic>
      </p:graphicFrame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스탯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953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6AB4F1-0755-4ACF-AE58-4C6FEE2E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3BCC30-2131-4E30-A164-782442EB9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02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시간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44DE768-913A-49B0-BB3F-47CACD4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내 시간이 흐르며 시간에 따라 게임 내 이벤트나 환경이 변화되는 시스템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659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휴식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01FBF4A-9230-4BFF-AA51-F28C9CDF6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일정 시간을 소모하여 캐릭터의 상태를 소폭 회복시키는 시스템</a:t>
            </a:r>
            <a:endParaRPr lang="en-US" altLang="ko-KR" dirty="0"/>
          </a:p>
          <a:p>
            <a:r>
              <a:rPr lang="ko-KR" altLang="en-US" dirty="0"/>
              <a:t>안전한 지역에 위치한 의자</a:t>
            </a:r>
            <a:r>
              <a:rPr lang="en-US" altLang="ko-KR" dirty="0"/>
              <a:t>, </a:t>
            </a:r>
            <a:r>
              <a:rPr lang="ko-KR" altLang="en-US" dirty="0"/>
              <a:t>휴식처 등 휴식 가능한 곳에서 수행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일</a:t>
            </a:r>
            <a:r>
              <a:rPr lang="en-US" altLang="ko-KR" dirty="0"/>
              <a:t> 5</a:t>
            </a:r>
            <a:r>
              <a:rPr lang="ko-KR" altLang="en-US" dirty="0"/>
              <a:t>시간 내에서 횟수 제한없이 휴식이 가능하며</a:t>
            </a:r>
            <a:r>
              <a:rPr lang="en-US" altLang="ko-KR" dirty="0"/>
              <a:t>, </a:t>
            </a:r>
            <a:r>
              <a:rPr lang="ko-KR" altLang="en-US" dirty="0"/>
              <a:t>휴식 시간에 따라 캐릭터의 체력</a:t>
            </a:r>
            <a:r>
              <a:rPr lang="en-US" altLang="ko-KR" dirty="0"/>
              <a:t>, </a:t>
            </a:r>
            <a:r>
              <a:rPr lang="ko-KR" altLang="en-US" dirty="0"/>
              <a:t>마나</a:t>
            </a:r>
            <a:r>
              <a:rPr lang="en-US" altLang="ko-KR" dirty="0"/>
              <a:t>, </a:t>
            </a:r>
            <a:r>
              <a:rPr lang="ko-KR" altLang="en-US" dirty="0"/>
              <a:t>활동력이 소폭 회복됨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641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수면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44DE768-913A-49B0-BB3F-47CACD4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휴식의 하위 시스템으로</a:t>
            </a:r>
            <a:r>
              <a:rPr lang="en-US" altLang="ko-KR" dirty="0"/>
              <a:t>, </a:t>
            </a:r>
            <a:r>
              <a:rPr lang="ko-KR" altLang="en-US" dirty="0"/>
              <a:t>휴식보다 더 높은 효과를 제공</a:t>
            </a:r>
            <a:endParaRPr lang="en-US" altLang="ko-KR" dirty="0"/>
          </a:p>
          <a:p>
            <a:r>
              <a:rPr lang="ko-KR" altLang="en-US" dirty="0"/>
              <a:t>침대</a:t>
            </a:r>
            <a:r>
              <a:rPr lang="en-US" altLang="ko-KR" dirty="0"/>
              <a:t>, </a:t>
            </a:r>
            <a:r>
              <a:rPr lang="ko-KR" altLang="en-US" dirty="0"/>
              <a:t>침낭 등 수면 가능한 곳에서 수행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일 </a:t>
            </a:r>
            <a:r>
              <a:rPr lang="en-US" altLang="ko-KR" dirty="0"/>
              <a:t>1</a:t>
            </a:r>
            <a:r>
              <a:rPr lang="ko-KR" altLang="en-US" dirty="0"/>
              <a:t>회 최소 </a:t>
            </a:r>
            <a:r>
              <a:rPr lang="en-US" altLang="ko-KR" dirty="0"/>
              <a:t>6 ~ 9</a:t>
            </a:r>
            <a:r>
              <a:rPr lang="ko-KR" altLang="en-US" dirty="0"/>
              <a:t>시간 잘 수 있으며</a:t>
            </a:r>
            <a:r>
              <a:rPr lang="en-US" altLang="ko-KR" dirty="0"/>
              <a:t>, </a:t>
            </a:r>
            <a:r>
              <a:rPr lang="ko-KR" altLang="en-US" dirty="0"/>
              <a:t>잔여 활동력에 따라 수면 가능 시간에 가중치가 부여됨</a:t>
            </a:r>
            <a:endParaRPr lang="en-US" altLang="ko-KR" dirty="0"/>
          </a:p>
          <a:p>
            <a:r>
              <a:rPr lang="ko-KR" altLang="en-US" dirty="0"/>
              <a:t>수면 시 수면 시간에 따라 캐릭터의 체력</a:t>
            </a:r>
            <a:r>
              <a:rPr lang="en-US" altLang="ko-KR" dirty="0"/>
              <a:t>, </a:t>
            </a:r>
            <a:r>
              <a:rPr lang="ko-KR" altLang="en-US" dirty="0"/>
              <a:t>마나</a:t>
            </a:r>
            <a:r>
              <a:rPr lang="en-US" altLang="ko-KR" dirty="0"/>
              <a:t>, </a:t>
            </a:r>
            <a:r>
              <a:rPr lang="ko-KR" altLang="en-US" dirty="0"/>
              <a:t>활동력이 대폭 회복되지만</a:t>
            </a:r>
            <a:r>
              <a:rPr lang="en-US" altLang="ko-KR" dirty="0"/>
              <a:t>, </a:t>
            </a:r>
            <a:r>
              <a:rPr lang="ko-KR" altLang="en-US" dirty="0"/>
              <a:t>배고픔과 목마름 수치가 대폭 하락함</a:t>
            </a:r>
            <a:endParaRPr lang="en-US" altLang="ko-KR" dirty="0"/>
          </a:p>
          <a:p>
            <a:r>
              <a:rPr lang="ko-KR" altLang="en-US" dirty="0"/>
              <a:t>수면 효과는 수면 가능 시간에 부여된 가중치에 따라 </a:t>
            </a:r>
            <a:r>
              <a:rPr lang="ko-KR" altLang="en-US" dirty="0" err="1"/>
              <a:t>패널티가</a:t>
            </a:r>
            <a:r>
              <a:rPr lang="ko-KR" altLang="en-US" dirty="0"/>
              <a:t> 부과됨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9845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거래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6BF70FB-21D3-4E9F-8318-0020FE7F9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거래 가능한 상점이 가지고 있는 아이템을 게임 재화를 통해 구매하거나 판매할 수 있는 시스템</a:t>
            </a:r>
            <a:endParaRPr lang="en-US" altLang="ko-KR" dirty="0"/>
          </a:p>
          <a:p>
            <a:r>
              <a:rPr lang="ko-KR" altLang="en-US" dirty="0"/>
              <a:t>각 상점이 취급하는 아이템만 거래 가능</a:t>
            </a:r>
            <a:endParaRPr lang="en-US" altLang="ko-KR" dirty="0"/>
          </a:p>
          <a:p>
            <a:r>
              <a:rPr lang="ko-KR" altLang="en-US" dirty="0"/>
              <a:t>아이템 구매는 모든 상점에서 가능하지만</a:t>
            </a:r>
            <a:r>
              <a:rPr lang="en-US" altLang="ko-KR" dirty="0"/>
              <a:t>, </a:t>
            </a:r>
            <a:r>
              <a:rPr lang="ko-KR" altLang="en-US" dirty="0"/>
              <a:t>아이템 판매는 판매 가능한 상점에서만 가능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048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의뢰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F7CFBBF-0D75-4F7C-AE52-5A910A280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의뢰 가능한 상점이나 제작소에서 수행할 수 있는 시스템으로</a:t>
            </a:r>
            <a:r>
              <a:rPr lang="en-US" altLang="ko-KR" dirty="0"/>
              <a:t>, </a:t>
            </a:r>
            <a:r>
              <a:rPr lang="ko-KR" altLang="en-US" dirty="0"/>
              <a:t>제작 의뢰와 납품 의뢰로 나뉨</a:t>
            </a:r>
            <a:endParaRPr lang="en-US" altLang="ko-KR" dirty="0"/>
          </a:p>
          <a:p>
            <a:r>
              <a:rPr lang="ko-KR" altLang="en-US" dirty="0"/>
              <a:t>제작 의뢰는 각 상점이나 제작소에서 취급하는 아이템의 제작을 의뢰할 수 있으며</a:t>
            </a:r>
            <a:r>
              <a:rPr lang="en-US" altLang="ko-KR" dirty="0"/>
              <a:t>, </a:t>
            </a:r>
            <a:r>
              <a:rPr lang="ko-KR" altLang="en-US" dirty="0"/>
              <a:t>제작 </a:t>
            </a:r>
            <a:r>
              <a:rPr lang="en-US" altLang="ko-KR" dirty="0"/>
              <a:t>NPC</a:t>
            </a:r>
            <a:r>
              <a:rPr lang="ko-KR" altLang="en-US" dirty="0"/>
              <a:t>의 스킬에 따라 제작 가능한 아이템의 등급이 결정</a:t>
            </a:r>
            <a:endParaRPr lang="en-US" altLang="ko-KR" dirty="0"/>
          </a:p>
          <a:p>
            <a:r>
              <a:rPr lang="ko-KR" altLang="en-US" dirty="0"/>
              <a:t>납품 의뢰는 각 상점이나 제작소에서 취급하는 재료를 납품하거나 납품 요청을 할 수 있으며</a:t>
            </a:r>
            <a:r>
              <a:rPr lang="en-US" altLang="ko-KR" dirty="0"/>
              <a:t>, NPC</a:t>
            </a:r>
            <a:r>
              <a:rPr lang="ko-KR" altLang="en-US" dirty="0"/>
              <a:t>가 위치한 지역</a:t>
            </a:r>
            <a:r>
              <a:rPr lang="en-US" altLang="ko-KR" dirty="0"/>
              <a:t>, </a:t>
            </a:r>
            <a:r>
              <a:rPr lang="ko-KR" altLang="en-US" dirty="0"/>
              <a:t>스킬에 따라 취급하는 재료의 등급과 수량</a:t>
            </a:r>
            <a:r>
              <a:rPr lang="en-US" altLang="ko-KR" dirty="0"/>
              <a:t>, </a:t>
            </a:r>
            <a:r>
              <a:rPr lang="ko-KR" altLang="en-US" dirty="0"/>
              <a:t>가격이 결정됨</a:t>
            </a:r>
          </a:p>
        </p:txBody>
      </p:sp>
    </p:spTree>
    <p:extLst>
      <p:ext uri="{BB962C8B-B14F-4D97-AF65-F5344CB8AC3E}">
        <p14:creationId xmlns:p14="http://schemas.microsoft.com/office/powerpoint/2010/main" val="3699530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생활 </a:t>
            </a:r>
            <a:r>
              <a:rPr lang="en-US" altLang="ko-KR" dirty="0"/>
              <a:t>- </a:t>
            </a:r>
            <a:r>
              <a:rPr lang="ko-KR" altLang="en-US" dirty="0"/>
              <a:t>공통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C6B5FEE-9FEA-4BE7-BA94-F4AAB1F02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생활은 게임 진행에 필요한 아이템을 플레이어가 직접 제작할 수 있는 환경을 제공하기 위한 시스템</a:t>
            </a:r>
            <a:endParaRPr lang="en-US" altLang="ko-KR" dirty="0"/>
          </a:p>
          <a:p>
            <a:r>
              <a:rPr lang="ko-KR" altLang="en-US" dirty="0"/>
              <a:t>생활 시스템을 통해 아이템 제작에 필요한 재료를 소량 획득할 수 있으며</a:t>
            </a:r>
            <a:r>
              <a:rPr lang="en-US" altLang="ko-KR" dirty="0"/>
              <a:t>, </a:t>
            </a:r>
            <a:r>
              <a:rPr lang="ko-KR" altLang="en-US" dirty="0"/>
              <a:t>획득한 재료를 통해 필요한 아이템을 직접 제작하거나</a:t>
            </a:r>
            <a:r>
              <a:rPr lang="en-US" altLang="ko-KR" dirty="0"/>
              <a:t>, NPC</a:t>
            </a:r>
            <a:r>
              <a:rPr lang="ko-KR" altLang="en-US" dirty="0"/>
              <a:t>에게 의뢰하여 제작 가능</a:t>
            </a:r>
            <a:endParaRPr lang="en-US" altLang="ko-KR" dirty="0"/>
          </a:p>
          <a:p>
            <a:r>
              <a:rPr lang="ko-KR" altLang="en-US" dirty="0"/>
              <a:t>아이템 제작을 위해 설계도</a:t>
            </a:r>
            <a:r>
              <a:rPr lang="en-US" altLang="ko-KR" dirty="0"/>
              <a:t>, </a:t>
            </a:r>
            <a:r>
              <a:rPr lang="ko-KR" altLang="en-US" dirty="0"/>
              <a:t>또는 레시피가 필요하며</a:t>
            </a:r>
            <a:r>
              <a:rPr lang="en-US" altLang="ko-KR" dirty="0"/>
              <a:t>, </a:t>
            </a:r>
            <a:r>
              <a:rPr lang="ko-KR" altLang="en-US" dirty="0"/>
              <a:t>스토리 진행이나 상점 등에서 구할 수 있음</a:t>
            </a:r>
            <a:endParaRPr lang="en-US" altLang="ko-KR" dirty="0"/>
          </a:p>
          <a:p>
            <a:r>
              <a:rPr lang="ko-KR" altLang="en-US" dirty="0"/>
              <a:t>재료 수집 시 활동력이 소모되며</a:t>
            </a:r>
            <a:r>
              <a:rPr lang="en-US" altLang="ko-KR" dirty="0"/>
              <a:t>, 0 </a:t>
            </a:r>
            <a:r>
              <a:rPr lang="ko-KR" altLang="en-US" dirty="0"/>
              <a:t>이하면 재료 수집을 위한 행동을 취할 수 없음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52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생활 </a:t>
            </a:r>
            <a:r>
              <a:rPr lang="en-US" altLang="ko-KR" dirty="0"/>
              <a:t>- </a:t>
            </a:r>
            <a:r>
              <a:rPr lang="ko-KR" altLang="en-US" dirty="0"/>
              <a:t>채집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C6B5FEE-9FEA-4BE7-BA94-F4AAB1F02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별도의 장비 없이 마법을 사용해 각종 식물을 채집하는 시스템</a:t>
            </a:r>
            <a:endParaRPr lang="en-US" altLang="ko-KR" dirty="0"/>
          </a:p>
          <a:p>
            <a:r>
              <a:rPr lang="ko-KR" altLang="en-US" dirty="0"/>
              <a:t>다른 생활 시스템과 달리</a:t>
            </a:r>
            <a:r>
              <a:rPr lang="en-US" altLang="ko-KR" dirty="0"/>
              <a:t> </a:t>
            </a:r>
            <a:r>
              <a:rPr lang="ko-KR" altLang="en-US" dirty="0" err="1"/>
              <a:t>마나를</a:t>
            </a:r>
            <a:r>
              <a:rPr lang="ko-KR" altLang="en-US" dirty="0"/>
              <a:t> 사용하며</a:t>
            </a:r>
            <a:r>
              <a:rPr lang="en-US" altLang="ko-KR" dirty="0"/>
              <a:t>, </a:t>
            </a:r>
            <a:r>
              <a:rPr lang="ko-KR" altLang="en-US" dirty="0"/>
              <a:t>사용된 </a:t>
            </a:r>
            <a:r>
              <a:rPr lang="ko-KR" altLang="en-US" dirty="0" err="1"/>
              <a:t>마나에</a:t>
            </a:r>
            <a:r>
              <a:rPr lang="ko-KR" altLang="en-US" dirty="0"/>
              <a:t> 따라 채집 효율이 결정됨</a:t>
            </a:r>
            <a:endParaRPr lang="en-US" altLang="ko-KR" dirty="0"/>
          </a:p>
          <a:p>
            <a:r>
              <a:rPr lang="ko-KR" altLang="en-US" dirty="0"/>
              <a:t>채집한 식물을 재료로 </a:t>
            </a:r>
            <a:r>
              <a:rPr lang="ko-KR" altLang="en-US" dirty="0" err="1"/>
              <a:t>회복약</a:t>
            </a:r>
            <a:r>
              <a:rPr lang="ko-KR" altLang="en-US" dirty="0"/>
              <a:t> 같이 캐릭터의 상태에 영향을 주는 아이템을 제작</a:t>
            </a:r>
          </a:p>
        </p:txBody>
      </p:sp>
    </p:spTree>
    <p:extLst>
      <p:ext uri="{BB962C8B-B14F-4D97-AF65-F5344CB8AC3E}">
        <p14:creationId xmlns:p14="http://schemas.microsoft.com/office/powerpoint/2010/main" val="4204983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생활 </a:t>
            </a:r>
            <a:r>
              <a:rPr lang="en-US" altLang="ko-KR" dirty="0"/>
              <a:t>- </a:t>
            </a:r>
            <a:r>
              <a:rPr lang="ko-KR" altLang="en-US" dirty="0"/>
              <a:t>채광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0E8372D-FEFC-4164-ADE9-3F3CE6AD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곡괭이</a:t>
            </a:r>
            <a:r>
              <a:rPr lang="en-US" altLang="ko-KR" dirty="0"/>
              <a:t> </a:t>
            </a:r>
            <a:r>
              <a:rPr lang="ko-KR" altLang="en-US" dirty="0"/>
              <a:t>등 채광 가능한 장비나 마법을 사용해 광물 등을 채광하는 시스템</a:t>
            </a:r>
            <a:endParaRPr lang="en-US" altLang="ko-KR" dirty="0"/>
          </a:p>
          <a:p>
            <a:r>
              <a:rPr lang="ko-KR" altLang="en-US" dirty="0"/>
              <a:t>채광을 통해 획득한 광물은 전투 장비</a:t>
            </a:r>
            <a:r>
              <a:rPr lang="en-US" altLang="ko-KR" dirty="0"/>
              <a:t>(</a:t>
            </a:r>
            <a:r>
              <a:rPr lang="ko-KR" altLang="en-US" dirty="0"/>
              <a:t>무기</a:t>
            </a:r>
            <a:r>
              <a:rPr lang="en-US" altLang="ko-KR" dirty="0"/>
              <a:t>, </a:t>
            </a:r>
            <a:r>
              <a:rPr lang="ko-KR" altLang="en-US" dirty="0" err="1"/>
              <a:t>방어구</a:t>
            </a:r>
            <a:r>
              <a:rPr lang="ko-KR" altLang="en-US" dirty="0"/>
              <a:t> 등</a:t>
            </a:r>
            <a:r>
              <a:rPr lang="en-US" altLang="ko-KR" dirty="0"/>
              <a:t>),  </a:t>
            </a:r>
            <a:r>
              <a:rPr lang="ko-KR" altLang="en-US" dirty="0"/>
              <a:t>생활 장비</a:t>
            </a:r>
            <a:r>
              <a:rPr lang="en-US" altLang="ko-KR" dirty="0"/>
              <a:t>(</a:t>
            </a:r>
            <a:r>
              <a:rPr lang="ko-KR" altLang="en-US" dirty="0"/>
              <a:t>곡괭이</a:t>
            </a:r>
            <a:r>
              <a:rPr lang="en-US" altLang="ko-KR" dirty="0"/>
              <a:t>, </a:t>
            </a:r>
            <a:r>
              <a:rPr lang="ko-KR" altLang="en-US" dirty="0" err="1"/>
              <a:t>낚시대</a:t>
            </a:r>
            <a:r>
              <a:rPr lang="ko-KR" altLang="en-US" dirty="0"/>
              <a:t> 등</a:t>
            </a:r>
            <a:r>
              <a:rPr lang="en-US" altLang="ko-KR" dirty="0"/>
              <a:t>) </a:t>
            </a:r>
            <a:r>
              <a:rPr lang="ko-KR" altLang="en-US" dirty="0"/>
              <a:t>등을 제작에 사용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55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읽기 전 주의사항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604B1-0EED-41B1-B7F4-84599B53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본 문서는 </a:t>
            </a:r>
            <a:r>
              <a:rPr lang="en-US" altLang="ko-KR" dirty="0"/>
              <a:t>Alchemist Diary</a:t>
            </a:r>
            <a:r>
              <a:rPr lang="ko-KR" altLang="en-US" dirty="0"/>
              <a:t>의 프로토타입 기획서입니다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문서에 기재된 모든 기획사항은 </a:t>
            </a:r>
            <a:r>
              <a:rPr lang="ko-KR" altLang="en-US" dirty="0" err="1"/>
              <a:t>제품판</a:t>
            </a:r>
            <a:r>
              <a:rPr lang="ko-KR" altLang="en-US" dirty="0"/>
              <a:t> 기획의 일부로서</a:t>
            </a:r>
            <a:r>
              <a:rPr lang="en-US" altLang="ko-KR" dirty="0"/>
              <a:t>, </a:t>
            </a:r>
            <a:r>
              <a:rPr lang="ko-KR" altLang="en-US" dirty="0"/>
              <a:t>프로토타입에서만 적용됩니다</a:t>
            </a:r>
            <a:r>
              <a:rPr lang="en-US" altLang="ko-KR" dirty="0"/>
              <a:t>. </a:t>
            </a:r>
            <a:r>
              <a:rPr lang="ko-KR" altLang="en-US" dirty="0"/>
              <a:t>실제 제품판에서 일부 내용이 변경됩니다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문서에서는 각 시스템의 대략적인 내용을 담고 있으며</a:t>
            </a:r>
            <a:r>
              <a:rPr lang="en-US" altLang="ko-KR" dirty="0"/>
              <a:t>, </a:t>
            </a:r>
            <a:r>
              <a:rPr lang="ko-KR" altLang="en-US" dirty="0"/>
              <a:t>상세한 내용은 사양서를 참고해주시기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713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6AB4F1-0755-4ACF-AE58-4C6FEE2E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건물 </a:t>
            </a:r>
            <a:r>
              <a:rPr lang="en-US" altLang="ko-KR" sz="4800" dirty="0"/>
              <a:t>- </a:t>
            </a:r>
            <a:r>
              <a:rPr lang="ko-KR" altLang="en-US" sz="4800" dirty="0"/>
              <a:t>마을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3BCC30-2131-4E30-A164-782442EB9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490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대장간</a:t>
            </a:r>
            <a:r>
              <a:rPr lang="en-US" altLang="ko-KR" cap="none" dirty="0"/>
              <a:t>(Blacksmith)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6690079-6635-48B0-B2AA-3FF4B7413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구매 </a:t>
            </a:r>
            <a:r>
              <a:rPr lang="en-US" altLang="ko-KR" dirty="0"/>
              <a:t>/ </a:t>
            </a:r>
            <a:r>
              <a:rPr lang="ko-KR" altLang="en-US" dirty="0"/>
              <a:t>판매 </a:t>
            </a:r>
            <a:r>
              <a:rPr lang="en-US" altLang="ko-KR" dirty="0"/>
              <a:t>/ </a:t>
            </a:r>
            <a:r>
              <a:rPr lang="ko-KR" altLang="en-US" dirty="0"/>
              <a:t>제작 의뢰 </a:t>
            </a:r>
            <a:r>
              <a:rPr lang="en-US" altLang="ko-KR" dirty="0"/>
              <a:t>/ </a:t>
            </a:r>
            <a:r>
              <a:rPr lang="ko-KR" altLang="en-US" dirty="0"/>
              <a:t>납품 의뢰 가능</a:t>
            </a:r>
            <a:endParaRPr lang="en-US" altLang="ko-KR" dirty="0"/>
          </a:p>
          <a:p>
            <a:r>
              <a:rPr lang="ko-KR" altLang="en-US" dirty="0"/>
              <a:t>전투 장비와 생활 장비를 취급하는 제작소 겸 상점</a:t>
            </a:r>
            <a:endParaRPr lang="en-US" altLang="ko-KR" dirty="0"/>
          </a:p>
          <a:p>
            <a:r>
              <a:rPr lang="ko-KR" altLang="en-US" dirty="0"/>
              <a:t>완성된 장비를 구매하거나 채광으로 모은 재료를 판매할 수 있음</a:t>
            </a:r>
            <a:endParaRPr lang="en-US" altLang="ko-KR" dirty="0"/>
          </a:p>
          <a:p>
            <a:r>
              <a:rPr lang="ko-KR" altLang="en-US" dirty="0"/>
              <a:t>재료 또는 완제품을 납품할 수 있음</a:t>
            </a:r>
            <a:endParaRPr lang="en-US" altLang="ko-KR" dirty="0"/>
          </a:p>
          <a:p>
            <a:r>
              <a:rPr lang="ko-KR" altLang="en-US" dirty="0"/>
              <a:t>장비 제작에 필요한 재료를 모아 대장간에 장비 제작을 의뢰할 수 있음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54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식료품점</a:t>
            </a:r>
            <a:r>
              <a:rPr lang="en-US" altLang="ko-KR" cap="none" dirty="0"/>
              <a:t>(Grocery Store)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0655-51A0-414B-B0C7-6F71FAD78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구매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r>
              <a:rPr lang="ko-KR" altLang="en-US" dirty="0"/>
              <a:t>모든 식료품을 취급하는 상점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지역에 빵집이 있을 경우 빵과 연관된 모든 재료는 판매하지 않음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1740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빵집</a:t>
            </a:r>
            <a:r>
              <a:rPr lang="en-US" altLang="ko-KR" cap="none" dirty="0"/>
              <a:t>(Bakery)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76BB49-BC2D-496D-B4A6-A92CE53E8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구매 가능</a:t>
            </a:r>
            <a:endParaRPr lang="en-US" altLang="ko-KR" dirty="0"/>
          </a:p>
          <a:p>
            <a:r>
              <a:rPr lang="ko-KR" altLang="en-US" dirty="0"/>
              <a:t>제빵에 특화된 상점</a:t>
            </a:r>
            <a:endParaRPr lang="en-US" altLang="ko-KR" dirty="0"/>
          </a:p>
          <a:p>
            <a:r>
              <a:rPr lang="ko-KR" altLang="en-US" dirty="0"/>
              <a:t>빵과 빵을 만들 수 있는 재료를 판매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383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여관</a:t>
            </a:r>
            <a:r>
              <a:rPr lang="en-US" altLang="ko-KR" cap="none" dirty="0"/>
              <a:t>(Inn)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2BE5607-4D76-47E6-8962-AB18D7F91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구매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r>
              <a:rPr lang="en-US" altLang="ko-KR" dirty="0"/>
              <a:t>, </a:t>
            </a:r>
            <a:r>
              <a:rPr lang="ko-KR" altLang="en-US" dirty="0"/>
              <a:t>수면 가능</a:t>
            </a:r>
            <a:endParaRPr lang="en-US" altLang="ko-KR" dirty="0"/>
          </a:p>
          <a:p>
            <a:r>
              <a:rPr lang="ko-KR" altLang="en-US" dirty="0"/>
              <a:t>상점 기능과 수면 기능을 동시에 이용할 수 있는 장소</a:t>
            </a:r>
            <a:endParaRPr lang="en-US" altLang="ko-KR" dirty="0"/>
          </a:p>
          <a:p>
            <a:r>
              <a:rPr lang="ko-KR" altLang="en-US" dirty="0"/>
              <a:t>음식</a:t>
            </a:r>
            <a:r>
              <a:rPr lang="en-US" altLang="ko-KR" dirty="0"/>
              <a:t>, </a:t>
            </a:r>
            <a:r>
              <a:rPr lang="ko-KR" altLang="en-US" dirty="0"/>
              <a:t>음료를 구매할 수 있음</a:t>
            </a:r>
            <a:endParaRPr lang="en-US" altLang="ko-KR" dirty="0"/>
          </a:p>
          <a:p>
            <a:r>
              <a:rPr lang="ko-KR" altLang="en-US"/>
              <a:t>게임 재화를 지불하여 잘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147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6AB4F1-0755-4ACF-AE58-4C6FEE2E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건물 </a:t>
            </a:r>
            <a:r>
              <a:rPr lang="en-US" altLang="ko-KR" sz="4800" dirty="0"/>
              <a:t>- </a:t>
            </a:r>
            <a:r>
              <a:rPr lang="ko-KR" altLang="en-US" sz="4800" dirty="0"/>
              <a:t>집 내부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3BCC30-2131-4E30-A164-782442EB9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702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거실</a:t>
            </a:r>
            <a:r>
              <a:rPr lang="en-US" altLang="ko-KR" cap="none" dirty="0"/>
              <a:t>(Livingroom)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771944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침실</a:t>
            </a:r>
            <a:r>
              <a:rPr lang="en-US" altLang="ko-KR" cap="none" dirty="0"/>
              <a:t>(Bedroom)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4285562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마법연구실</a:t>
            </a:r>
            <a:r>
              <a:rPr lang="en-US" altLang="ko-KR" cap="none" dirty="0"/>
              <a:t>(Magic Lab)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55926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부엌</a:t>
            </a:r>
            <a:r>
              <a:rPr lang="en-US" altLang="ko-KR" cap="none" dirty="0"/>
              <a:t>(Kitchen)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2746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98BE60C2-35F1-4717-B92D-0EA29EC3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캐릭터</a:t>
            </a:r>
          </a:p>
        </p:txBody>
      </p:sp>
    </p:spTree>
    <p:extLst>
      <p:ext uri="{BB962C8B-B14F-4D97-AF65-F5344CB8AC3E}">
        <p14:creationId xmlns:p14="http://schemas.microsoft.com/office/powerpoint/2010/main" val="809923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528565D-E691-4F28-91B1-3E30D500F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/>
              <a:t>아이템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965944-BD65-4AD7-9AA1-BE889B376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840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5B3D068-F083-46B1-BF20-E443B00FC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164908"/>
              </p:ext>
            </p:extLst>
          </p:nvPr>
        </p:nvGraphicFramePr>
        <p:xfrm>
          <a:off x="1451578" y="2316480"/>
          <a:ext cx="9603276" cy="3429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49388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65294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93560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치유 </a:t>
                      </a:r>
                      <a:r>
                        <a:rPr lang="ko-KR" altLang="en-US" dirty="0" err="1"/>
                        <a:t>보조제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endParaRPr lang="ko-KR" altLang="en-US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보조제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비상 </a:t>
                      </a:r>
                      <a:r>
                        <a:rPr lang="ko-KR" altLang="en-US" dirty="0" err="1"/>
                        <a:t>활력약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임시 활동력 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활력풀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치유약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회복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198635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수면 </a:t>
                      </a:r>
                      <a:r>
                        <a:rPr lang="ko-KR" altLang="en-US" dirty="0" err="1"/>
                        <a:t>보조제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수면 시 보너스 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수면풀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477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93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 </a:t>
            </a:r>
            <a:r>
              <a:rPr lang="en-US" altLang="ko-KR" dirty="0"/>
              <a:t>- </a:t>
            </a:r>
            <a:r>
              <a:rPr lang="ko-KR" altLang="en-US" dirty="0"/>
              <a:t>치유 </a:t>
            </a:r>
            <a:r>
              <a:rPr lang="ko-KR" altLang="en-US" dirty="0" err="1"/>
              <a:t>보조제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6CBC360-163D-472E-88AF-EC2D552C4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215705"/>
              </p:ext>
            </p:extLst>
          </p:nvPr>
        </p:nvGraphicFramePr>
        <p:xfrm>
          <a:off x="1451578" y="2316480"/>
          <a:ext cx="9603276" cy="228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49388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74259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84595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치유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50%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치유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100% </a:t>
                      </a:r>
                      <a:r>
                        <a:rPr lang="ko-KR" altLang="en-US" dirty="0"/>
                        <a:t>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치유 보조제 </a:t>
                      </a:r>
                      <a:r>
                        <a:rPr lang="en-US" altLang="ko-KR"/>
                        <a:t>III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150% </a:t>
                      </a:r>
                      <a:r>
                        <a:rPr lang="ko-KR" altLang="en-US" dirty="0"/>
                        <a:t>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42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 </a:t>
            </a:r>
            <a:r>
              <a:rPr lang="en-US" altLang="ko-KR" dirty="0"/>
              <a:t>- </a:t>
            </a:r>
            <a:r>
              <a:rPr lang="ko-KR" altLang="en-US" dirty="0"/>
              <a:t>마나 </a:t>
            </a:r>
            <a:r>
              <a:rPr lang="ko-KR" altLang="en-US" dirty="0" err="1"/>
              <a:t>보조제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6CBC360-163D-472E-88AF-EC2D552C4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35775"/>
              </p:ext>
            </p:extLst>
          </p:nvPr>
        </p:nvGraphicFramePr>
        <p:xfrm>
          <a:off x="1451578" y="2316480"/>
          <a:ext cx="9603276" cy="228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40423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83224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84595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50%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회복량의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n%</a:t>
                      </a:r>
                    </a:p>
                    <a:p>
                      <a:pPr algn="ctr" latinLnBrk="1"/>
                      <a:r>
                        <a:rPr lang="en-US" altLang="ko-KR" dirty="0"/>
                        <a:t>+</a:t>
                      </a:r>
                    </a:p>
                    <a:p>
                      <a:pPr algn="ctr" latinLnBrk="1"/>
                      <a:r>
                        <a:rPr lang="ko-KR" altLang="en-US" dirty="0"/>
                        <a:t>총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마나의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1%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100% </a:t>
                      </a:r>
                      <a:r>
                        <a:rPr lang="ko-KR" altLang="en-US" dirty="0"/>
                        <a:t>증가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150% </a:t>
                      </a:r>
                      <a:r>
                        <a:rPr lang="ko-KR" altLang="en-US" dirty="0"/>
                        <a:t>증가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630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 </a:t>
            </a:r>
            <a:r>
              <a:rPr lang="en-US" altLang="ko-KR" dirty="0"/>
              <a:t>- </a:t>
            </a:r>
            <a:r>
              <a:rPr lang="ko-KR" altLang="en-US" dirty="0"/>
              <a:t>비상 </a:t>
            </a:r>
            <a:r>
              <a:rPr lang="ko-KR" altLang="en-US" dirty="0" err="1"/>
              <a:t>활력약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DA82BC-C7ED-486A-8859-D01642E00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206699"/>
              </p:ext>
            </p:extLst>
          </p:nvPr>
        </p:nvGraphicFramePr>
        <p:xfrm>
          <a:off x="1451578" y="2316480"/>
          <a:ext cx="9603276" cy="228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56329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93560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비상 </a:t>
                      </a:r>
                      <a:r>
                        <a:rPr lang="ko-KR" altLang="en-US" dirty="0" err="1"/>
                        <a:t>활력약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임시 활동력 </a:t>
                      </a:r>
                      <a:r>
                        <a:rPr lang="en-US" altLang="ko-KR" dirty="0"/>
                        <a:t>100 </a:t>
                      </a:r>
                      <a:r>
                        <a:rPr lang="ko-KR" altLang="en-US" dirty="0"/>
                        <a:t>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활력풀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비상 </a:t>
                      </a:r>
                      <a:r>
                        <a:rPr lang="ko-KR" altLang="en-US" dirty="0" err="1"/>
                        <a:t>활력약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임시 활동력 </a:t>
                      </a:r>
                      <a:r>
                        <a:rPr lang="en-US" altLang="ko-KR" dirty="0"/>
                        <a:t>200 </a:t>
                      </a:r>
                      <a:r>
                        <a:rPr lang="ko-KR" altLang="en-US" dirty="0"/>
                        <a:t>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활력풀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비상 </a:t>
                      </a:r>
                      <a:r>
                        <a:rPr lang="ko-KR" altLang="en-US" dirty="0" err="1"/>
                        <a:t>활력약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임시 활동력 </a:t>
                      </a:r>
                      <a:r>
                        <a:rPr lang="en-US" altLang="ko-KR" dirty="0"/>
                        <a:t>300 </a:t>
                      </a:r>
                      <a:r>
                        <a:rPr lang="ko-KR" altLang="en-US" dirty="0"/>
                        <a:t>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활력풀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117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 </a:t>
            </a:r>
            <a:r>
              <a:rPr lang="en-US" altLang="ko-KR" dirty="0"/>
              <a:t>- </a:t>
            </a:r>
            <a:r>
              <a:rPr lang="ko-KR" altLang="en-US" dirty="0" err="1"/>
              <a:t>치유약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DA82BC-C7ED-486A-8859-D01642E00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712299"/>
              </p:ext>
            </p:extLst>
          </p:nvPr>
        </p:nvGraphicFramePr>
        <p:xfrm>
          <a:off x="1451578" y="2316480"/>
          <a:ext cx="9603276" cy="228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67317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47365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93560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</a:t>
                      </a:r>
                      <a:r>
                        <a:rPr lang="en-US" altLang="ko-KR" dirty="0"/>
                        <a:t> 100 </a:t>
                      </a:r>
                      <a:r>
                        <a:rPr lang="ko-KR" altLang="en-US" dirty="0"/>
                        <a:t>회복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체력 </a:t>
                      </a:r>
                      <a:r>
                        <a:rPr lang="en-US" altLang="ko-KR" dirty="0"/>
                        <a:t>200 </a:t>
                      </a:r>
                      <a:r>
                        <a:rPr lang="ko-KR" altLang="en-US" dirty="0"/>
                        <a:t>회복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</a:t>
                      </a:r>
                      <a:r>
                        <a:rPr lang="en-US" altLang="ko-KR" dirty="0"/>
                        <a:t>300 </a:t>
                      </a:r>
                      <a:r>
                        <a:rPr lang="ko-KR" altLang="en-US" dirty="0"/>
                        <a:t>회복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910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 </a:t>
            </a:r>
            <a:r>
              <a:rPr lang="en-US" altLang="ko-KR" dirty="0"/>
              <a:t>- </a:t>
            </a:r>
            <a:r>
              <a:rPr lang="ko-KR" altLang="en-US" dirty="0"/>
              <a:t>수면 </a:t>
            </a:r>
            <a:r>
              <a:rPr lang="ko-KR" altLang="en-US" dirty="0" err="1"/>
              <a:t>보조제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DA82BC-C7ED-486A-8859-D01642E00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876360"/>
              </p:ext>
            </p:extLst>
          </p:nvPr>
        </p:nvGraphicFramePr>
        <p:xfrm>
          <a:off x="1451578" y="2316480"/>
          <a:ext cx="9603276" cy="113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56329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93560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수면 </a:t>
                      </a:r>
                      <a:r>
                        <a:rPr lang="ko-KR" altLang="en-US" dirty="0" err="1"/>
                        <a:t>보조제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수면 효과 </a:t>
                      </a:r>
                      <a:r>
                        <a:rPr lang="en-US" altLang="ko-KR" dirty="0"/>
                        <a:t>15% </a:t>
                      </a:r>
                      <a:r>
                        <a:rPr lang="ko-KR" altLang="en-US" dirty="0"/>
                        <a:t>상승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수면풀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63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채광 완제품</a:t>
            </a:r>
          </a:p>
        </p:txBody>
      </p:sp>
    </p:spTree>
    <p:extLst>
      <p:ext uri="{BB962C8B-B14F-4D97-AF65-F5344CB8AC3E}">
        <p14:creationId xmlns:p14="http://schemas.microsoft.com/office/powerpoint/2010/main" val="1730522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채집 재료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A88AABF-2D91-4F61-85BA-692ED5A87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405281"/>
              </p:ext>
            </p:extLst>
          </p:nvPr>
        </p:nvGraphicFramePr>
        <p:xfrm>
          <a:off x="1451577" y="2316480"/>
          <a:ext cx="5137482" cy="228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070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3451412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관련 아이템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활력풀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활동력 관련 아이템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수면풀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수면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22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채광 재료</a:t>
            </a:r>
          </a:p>
        </p:txBody>
      </p:sp>
    </p:spTree>
    <p:extLst>
      <p:ext uri="{BB962C8B-B14F-4D97-AF65-F5344CB8AC3E}">
        <p14:creationId xmlns:p14="http://schemas.microsoft.com/office/powerpoint/2010/main" val="184080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9EA7719C-4392-4502-907C-103423D4D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329220"/>
              </p:ext>
            </p:extLst>
          </p:nvPr>
        </p:nvGraphicFramePr>
        <p:xfrm>
          <a:off x="1137145" y="2303344"/>
          <a:ext cx="9917711" cy="2861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468">
                  <a:extLst>
                    <a:ext uri="{9D8B030D-6E8A-4147-A177-3AD203B41FA5}">
                      <a16:colId xmlns:a16="http://schemas.microsoft.com/office/drawing/2014/main" val="3751448300"/>
                    </a:ext>
                  </a:extLst>
                </a:gridCol>
                <a:gridCol w="1667435">
                  <a:extLst>
                    <a:ext uri="{9D8B030D-6E8A-4147-A177-3AD203B41FA5}">
                      <a16:colId xmlns:a16="http://schemas.microsoft.com/office/drawing/2014/main" val="2394942043"/>
                    </a:ext>
                  </a:extLst>
                </a:gridCol>
                <a:gridCol w="1652952">
                  <a:extLst>
                    <a:ext uri="{9D8B030D-6E8A-4147-A177-3AD203B41FA5}">
                      <a16:colId xmlns:a16="http://schemas.microsoft.com/office/drawing/2014/main" val="3500717552"/>
                    </a:ext>
                  </a:extLst>
                </a:gridCol>
                <a:gridCol w="1652952">
                  <a:extLst>
                    <a:ext uri="{9D8B030D-6E8A-4147-A177-3AD203B41FA5}">
                      <a16:colId xmlns:a16="http://schemas.microsoft.com/office/drawing/2014/main" val="3936624566"/>
                    </a:ext>
                  </a:extLst>
                </a:gridCol>
                <a:gridCol w="1652952">
                  <a:extLst>
                    <a:ext uri="{9D8B030D-6E8A-4147-A177-3AD203B41FA5}">
                      <a16:colId xmlns:a16="http://schemas.microsoft.com/office/drawing/2014/main" val="407967281"/>
                    </a:ext>
                  </a:extLst>
                </a:gridCol>
                <a:gridCol w="1652952">
                  <a:extLst>
                    <a:ext uri="{9D8B030D-6E8A-4147-A177-3AD203B41FA5}">
                      <a16:colId xmlns:a16="http://schemas.microsoft.com/office/drawing/2014/main" val="4410176"/>
                    </a:ext>
                  </a:extLst>
                </a:gridCol>
              </a:tblGrid>
              <a:tr h="4213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활동력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배고픔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목마름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406150"/>
                  </a:ext>
                </a:extLst>
              </a:tr>
              <a:tr h="609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uint32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uint64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int32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int32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int32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805717"/>
                  </a:ext>
                </a:extLst>
              </a:tr>
              <a:tr h="609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-500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590512"/>
                  </a:ext>
                </a:extLst>
              </a:tr>
              <a:tr h="609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최대치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25,000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1,500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338012"/>
                  </a:ext>
                </a:extLst>
              </a:tr>
              <a:tr h="60998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002309"/>
                  </a:ext>
                </a:extLst>
              </a:tr>
            </a:tbl>
          </a:graphicData>
        </a:graphic>
      </p:graphicFrame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스탯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218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스탯</a:t>
            </a:r>
            <a:r>
              <a:rPr lang="ko-KR" altLang="en-US" dirty="0"/>
              <a:t> </a:t>
            </a:r>
            <a:r>
              <a:rPr lang="en-US" altLang="ko-KR" dirty="0"/>
              <a:t>1 - </a:t>
            </a:r>
            <a:r>
              <a:rPr lang="ko-KR" altLang="en-US" dirty="0"/>
              <a:t>체력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604B1-0EED-41B1-B7F4-84599B53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</a:t>
            </a:r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이 될 경우</a:t>
            </a:r>
            <a:r>
              <a:rPr lang="en-US" altLang="ko-KR" dirty="0"/>
              <a:t>, </a:t>
            </a:r>
            <a:r>
              <a:rPr lang="ko-KR" altLang="en-US" b="1" dirty="0"/>
              <a:t>기절 상태</a:t>
            </a:r>
            <a:r>
              <a:rPr lang="ko-KR" altLang="en-US" dirty="0"/>
              <a:t>가 되어 </a:t>
            </a:r>
            <a:r>
              <a:rPr lang="ko-KR" altLang="en-US" b="1" dirty="0"/>
              <a:t>집으로 강제 이동</a:t>
            </a:r>
          </a:p>
        </p:txBody>
      </p:sp>
    </p:spTree>
    <p:extLst>
      <p:ext uri="{BB962C8B-B14F-4D97-AF65-F5344CB8AC3E}">
        <p14:creationId xmlns:p14="http://schemas.microsoft.com/office/powerpoint/2010/main" val="42477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스탯</a:t>
            </a:r>
            <a:r>
              <a:rPr lang="ko-KR" altLang="en-US" dirty="0"/>
              <a:t> </a:t>
            </a:r>
            <a:r>
              <a:rPr lang="en-US" altLang="ko-KR" dirty="0"/>
              <a:t>1 - </a:t>
            </a:r>
            <a:r>
              <a:rPr lang="ko-KR" altLang="en-US" dirty="0"/>
              <a:t>마나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604B1-0EED-41B1-B7F4-84599B53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캐릭터가 사용하는 모든 마법 활동에 사용되는 </a:t>
            </a:r>
            <a:r>
              <a:rPr lang="ko-KR" altLang="en-US" dirty="0" err="1"/>
              <a:t>스탯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7360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스탯</a:t>
            </a:r>
            <a:r>
              <a:rPr lang="ko-KR" altLang="en-US" dirty="0"/>
              <a:t> </a:t>
            </a:r>
            <a:r>
              <a:rPr lang="en-US" altLang="ko-KR" dirty="0"/>
              <a:t>1 - </a:t>
            </a:r>
            <a:r>
              <a:rPr lang="ko-KR" altLang="en-US" dirty="0"/>
              <a:t>활동력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604B1-0EED-41B1-B7F4-84599B53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캐릭터가 수행하는 일부 활동에 사용되는 </a:t>
            </a:r>
            <a:r>
              <a:rPr lang="ko-KR" altLang="en-US" dirty="0" err="1"/>
              <a:t>스탯</a:t>
            </a:r>
            <a:endParaRPr lang="en-US" altLang="ko-KR" dirty="0"/>
          </a:p>
          <a:p>
            <a:r>
              <a:rPr lang="ko-KR" altLang="en-US" b="1" dirty="0"/>
              <a:t>아이템 등을 활용해 회복</a:t>
            </a:r>
            <a:r>
              <a:rPr lang="ko-KR" altLang="en-US" dirty="0"/>
              <a:t>할 수 있으며</a:t>
            </a:r>
            <a:r>
              <a:rPr lang="en-US" altLang="ko-KR" dirty="0"/>
              <a:t>, </a:t>
            </a:r>
            <a:r>
              <a:rPr lang="ko-KR" altLang="en-US" b="1" dirty="0"/>
              <a:t>최대 </a:t>
            </a:r>
            <a:r>
              <a:rPr lang="en-US" altLang="ko-KR" b="1" dirty="0"/>
              <a:t>1000</a:t>
            </a:r>
            <a:r>
              <a:rPr lang="ko-KR" altLang="en-US" b="1" dirty="0"/>
              <a:t>까지 회복</a:t>
            </a:r>
            <a:endParaRPr lang="en-US" altLang="ko-KR" b="1" dirty="0"/>
          </a:p>
          <a:p>
            <a:r>
              <a:rPr lang="ko-KR" altLang="en-US" b="1" dirty="0"/>
              <a:t>매 시간 마다 일정 수치가 감소</a:t>
            </a:r>
            <a:r>
              <a:rPr lang="ko-KR" altLang="en-US" dirty="0"/>
              <a:t>되며</a:t>
            </a:r>
            <a:r>
              <a:rPr lang="en-US" altLang="ko-KR" b="1" dirty="0"/>
              <a:t>, </a:t>
            </a:r>
            <a:r>
              <a:rPr lang="ko-KR" altLang="en-US" b="1" dirty="0"/>
              <a:t>최대 </a:t>
            </a:r>
            <a:r>
              <a:rPr lang="en-US" altLang="ko-KR" b="1" dirty="0"/>
              <a:t>-1000</a:t>
            </a:r>
            <a:r>
              <a:rPr lang="ko-KR" altLang="en-US" b="1" dirty="0"/>
              <a:t>까지 감소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2290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스탯</a:t>
            </a:r>
            <a:r>
              <a:rPr lang="ko-KR" altLang="en-US" dirty="0"/>
              <a:t> </a:t>
            </a:r>
            <a:r>
              <a:rPr lang="en-US" altLang="ko-KR" dirty="0"/>
              <a:t>1 - </a:t>
            </a:r>
            <a:r>
              <a:rPr lang="ko-KR" altLang="en-US" dirty="0"/>
              <a:t>임시 활동력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604B1-0EED-41B1-B7F4-84599B53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물약 또는 스킬로 생성되는 활동력</a:t>
            </a:r>
            <a:endParaRPr lang="en-US" altLang="ko-KR" dirty="0"/>
          </a:p>
          <a:p>
            <a:r>
              <a:rPr lang="ko-KR" altLang="en-US" dirty="0"/>
              <a:t>활동력의 </a:t>
            </a:r>
            <a:r>
              <a:rPr lang="ko-KR" altLang="en-US" b="1" dirty="0"/>
              <a:t>최대치 이상으로 생성 불가</a:t>
            </a:r>
            <a:endParaRPr lang="en-US" altLang="ko-KR" b="1" dirty="0"/>
          </a:p>
          <a:p>
            <a:r>
              <a:rPr lang="ko-KR" altLang="en-US" dirty="0"/>
              <a:t>활동력 수치가 </a:t>
            </a:r>
            <a:r>
              <a:rPr lang="en-US" altLang="ko-KR" b="1" dirty="0"/>
              <a:t>0</a:t>
            </a:r>
            <a:r>
              <a:rPr lang="ko-KR" altLang="en-US" b="1" dirty="0"/>
              <a:t>이하면 생성 불가</a:t>
            </a:r>
            <a:endParaRPr lang="en-US" altLang="ko-KR" b="1" dirty="0"/>
          </a:p>
          <a:p>
            <a:r>
              <a:rPr lang="ko-KR" altLang="en-US" dirty="0"/>
              <a:t>총 활동력 수치는 </a:t>
            </a:r>
            <a:r>
              <a:rPr lang="ko-KR" altLang="en-US" b="1" dirty="0"/>
              <a:t>활동력 </a:t>
            </a:r>
            <a:r>
              <a:rPr lang="en-US" altLang="ko-KR" b="1" dirty="0"/>
              <a:t>+ </a:t>
            </a:r>
            <a:r>
              <a:rPr lang="ko-KR" altLang="en-US" b="1" dirty="0"/>
              <a:t>임시 활동력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78754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스탯</a:t>
            </a:r>
            <a:r>
              <a:rPr lang="ko-KR" altLang="en-US" dirty="0"/>
              <a:t> </a:t>
            </a:r>
            <a:r>
              <a:rPr lang="en-US" altLang="ko-KR" dirty="0"/>
              <a:t>1 - </a:t>
            </a:r>
            <a:r>
              <a:rPr lang="ko-KR" altLang="en-US" dirty="0"/>
              <a:t>배고픔</a:t>
            </a:r>
            <a:r>
              <a:rPr lang="en-US" altLang="ko-KR" dirty="0"/>
              <a:t>/</a:t>
            </a:r>
            <a:r>
              <a:rPr lang="ko-KR" altLang="en-US" dirty="0"/>
              <a:t>목마름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604B1-0EED-41B1-B7F4-84599B53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게임의 난이도를 상승시키는 </a:t>
            </a:r>
            <a:r>
              <a:rPr lang="ko-KR" altLang="en-US" dirty="0" err="1"/>
              <a:t>스탯</a:t>
            </a:r>
            <a:endParaRPr lang="en-US" altLang="ko-KR" dirty="0"/>
          </a:p>
          <a:p>
            <a:r>
              <a:rPr lang="ko-KR" altLang="en-US" b="1" dirty="0"/>
              <a:t>매 </a:t>
            </a:r>
            <a:r>
              <a:rPr lang="ko-KR" altLang="en-US" b="1" dirty="0" err="1"/>
              <a:t>틱</a:t>
            </a:r>
            <a:r>
              <a:rPr lang="ko-KR" altLang="en-US" b="1" dirty="0"/>
              <a:t> 마다 일정 수치가 감소</a:t>
            </a:r>
            <a:r>
              <a:rPr lang="ko-KR" altLang="en-US" dirty="0"/>
              <a:t>하며</a:t>
            </a:r>
            <a:r>
              <a:rPr lang="en-US" altLang="ko-KR" dirty="0"/>
              <a:t>, 0</a:t>
            </a:r>
            <a:r>
              <a:rPr lang="ko-KR" altLang="en-US" b="1" dirty="0"/>
              <a:t>이 되면 각각 공복</a:t>
            </a:r>
            <a:r>
              <a:rPr lang="en-US" altLang="ko-KR" b="1" dirty="0"/>
              <a:t>/</a:t>
            </a:r>
            <a:r>
              <a:rPr lang="ko-KR" altLang="en-US" b="1" dirty="0"/>
              <a:t>탈수상태</a:t>
            </a:r>
            <a:r>
              <a:rPr lang="ko-KR" altLang="en-US" dirty="0"/>
              <a:t>가 되어 체력이 빠른 속도로 감소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47669893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528</TotalTime>
  <Words>1009</Words>
  <Application>Microsoft Office PowerPoint</Application>
  <PresentationFormat>와이드스크린</PresentationFormat>
  <Paragraphs>220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2" baseType="lpstr">
      <vt:lpstr>Arial</vt:lpstr>
      <vt:lpstr>Gill Sans MT</vt:lpstr>
      <vt:lpstr>갤러리</vt:lpstr>
      <vt:lpstr>Alchemist Story 프로토타입 기획서</vt:lpstr>
      <vt:lpstr>읽기 전 주의사항</vt:lpstr>
      <vt:lpstr>캐릭터</vt:lpstr>
      <vt:lpstr>캐릭터 스탯 1</vt:lpstr>
      <vt:lpstr>캐릭터 스탯 1 - 체력</vt:lpstr>
      <vt:lpstr>캐릭터 스탯 1 - 마나</vt:lpstr>
      <vt:lpstr>캐릭터 스탯 1 - 활동력</vt:lpstr>
      <vt:lpstr>캐릭터 스탯 1 - 임시 활동력</vt:lpstr>
      <vt:lpstr>캐릭터 스탯 1 - 배고픔/목마름</vt:lpstr>
      <vt:lpstr>캐릭터 스탯 2</vt:lpstr>
      <vt:lpstr>시스템</vt:lpstr>
      <vt:lpstr>시간</vt:lpstr>
      <vt:lpstr>휴식</vt:lpstr>
      <vt:lpstr>수면</vt:lpstr>
      <vt:lpstr>거래</vt:lpstr>
      <vt:lpstr>의뢰</vt:lpstr>
      <vt:lpstr>생활 - 공통</vt:lpstr>
      <vt:lpstr>생활 - 채집</vt:lpstr>
      <vt:lpstr>생활 - 채광</vt:lpstr>
      <vt:lpstr>건물 - 마을</vt:lpstr>
      <vt:lpstr>대장간(Blacksmith)</vt:lpstr>
      <vt:lpstr>식료품점(Grocery Store)</vt:lpstr>
      <vt:lpstr>빵집(Bakery)</vt:lpstr>
      <vt:lpstr>여관(Inn)</vt:lpstr>
      <vt:lpstr>건물 - 집 내부</vt:lpstr>
      <vt:lpstr>거실(Livingroom)</vt:lpstr>
      <vt:lpstr>침실(Bedroom)</vt:lpstr>
      <vt:lpstr>마법연구실(Magic Lab)</vt:lpstr>
      <vt:lpstr>부엌(Kitchen)</vt:lpstr>
      <vt:lpstr>아이템</vt:lpstr>
      <vt:lpstr>채집 완제품</vt:lpstr>
      <vt:lpstr>채집 완제품 - 치유 보조제</vt:lpstr>
      <vt:lpstr>채집 완제품 - 마나 보조제</vt:lpstr>
      <vt:lpstr>채집 완제품 - 비상 활력약</vt:lpstr>
      <vt:lpstr>채집 완제품 - 치유약</vt:lpstr>
      <vt:lpstr>채집 완제품 - 수면 보조제</vt:lpstr>
      <vt:lpstr>채광 완제품</vt:lpstr>
      <vt:lpstr>채집 재료</vt:lpstr>
      <vt:lpstr>채광 재료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Alchemist Diary 프로토타입 사양서</dc:title>
  <dc:creator>KIM WONHYO</dc:creator>
  <cp:lastModifiedBy>KIM WONHYO</cp:lastModifiedBy>
  <cp:revision>26</cp:revision>
  <dcterms:created xsi:type="dcterms:W3CDTF">2021-11-05T08:45:21Z</dcterms:created>
  <dcterms:modified xsi:type="dcterms:W3CDTF">2021-11-10T09:39:22Z</dcterms:modified>
</cp:coreProperties>
</file>