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303" r:id="rId7"/>
    <p:sldId id="304" r:id="rId8"/>
    <p:sldId id="308" r:id="rId9"/>
    <p:sldId id="311" r:id="rId10"/>
    <p:sldId id="312" r:id="rId11"/>
    <p:sldId id="313" r:id="rId12"/>
    <p:sldId id="268" r:id="rId13"/>
    <p:sldId id="307" r:id="rId14"/>
    <p:sldId id="265" r:id="rId15"/>
    <p:sldId id="314" r:id="rId16"/>
    <p:sldId id="309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on Morris" initials="RM" lastIdx="1" clrIdx="0">
    <p:extLst>
      <p:ext uri="{19B8F6BF-5375-455C-9EA6-DF929625EA0E}">
        <p15:presenceInfo xmlns:p15="http://schemas.microsoft.com/office/powerpoint/2012/main" userId="Rayon Mor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9DA37-2AFA-E74B-9710-9C05B128D096}" v="1940" dt="2021-06-25T18:00:10.876"/>
    <p1510:client id="{44D32C56-1170-4DB1-AEB2-E71EA05832E3}" v="20" dt="2021-06-25T05:17:44.111"/>
    <p1510:client id="{47BB7757-26C8-91D4-B48F-B71AAE445B54}" v="12" dt="2021-06-25T12:57:24.030"/>
    <p1510:client id="{5542BF1B-6BAD-7938-6C71-D734E90E3EB6}" v="4" dt="2021-06-25T18:01:24.430"/>
    <p1510:client id="{CA8F1EDB-44BA-714B-9EF9-B3A72D8143E1}" v="35" dt="2021-06-25T17:34:51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BF771-576F-4CDF-8ACD-8F38B2BD06F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C43B81-ED3A-4DC1-965F-107E7E860BE0}">
      <dgm:prSet/>
      <dgm:spPr/>
      <dgm:t>
        <a:bodyPr/>
        <a:lstStyle/>
        <a:p>
          <a:r>
            <a:rPr lang="en-US"/>
            <a:t>K= 5</a:t>
          </a:r>
        </a:p>
      </dgm:t>
    </dgm:pt>
    <dgm:pt modelId="{726ED5E4-9101-4EFA-AA0C-7765EB8033F6}" type="parTrans" cxnId="{13B15698-0CA7-48BF-AE09-240C2A4E0061}">
      <dgm:prSet/>
      <dgm:spPr/>
      <dgm:t>
        <a:bodyPr/>
        <a:lstStyle/>
        <a:p>
          <a:endParaRPr lang="en-US"/>
        </a:p>
      </dgm:t>
    </dgm:pt>
    <dgm:pt modelId="{3C8D3B84-3168-4540-875A-33F3429FA899}" type="sibTrans" cxnId="{13B15698-0CA7-48BF-AE09-240C2A4E0061}">
      <dgm:prSet/>
      <dgm:spPr/>
      <dgm:t>
        <a:bodyPr/>
        <a:lstStyle/>
        <a:p>
          <a:endParaRPr lang="en-US"/>
        </a:p>
      </dgm:t>
    </dgm:pt>
    <dgm:pt modelId="{3B9434F7-D342-41EB-A683-7CBFA042C28B}">
      <dgm:prSet/>
      <dgm:spPr/>
      <dgm:t>
        <a:bodyPr/>
        <a:lstStyle/>
        <a:p>
          <a:r>
            <a:rPr lang="en-US"/>
            <a:t>Accuracy = 89%</a:t>
          </a:r>
        </a:p>
      </dgm:t>
    </dgm:pt>
    <dgm:pt modelId="{5C0D5B7C-8887-4350-A203-46B5C3740AF3}" type="parTrans" cxnId="{77FA7927-FD57-486D-829B-A025FA6AADD6}">
      <dgm:prSet/>
      <dgm:spPr/>
      <dgm:t>
        <a:bodyPr/>
        <a:lstStyle/>
        <a:p>
          <a:endParaRPr lang="en-US"/>
        </a:p>
      </dgm:t>
    </dgm:pt>
    <dgm:pt modelId="{FC9455FB-1125-48A5-B48A-85160CC96F31}" type="sibTrans" cxnId="{77FA7927-FD57-486D-829B-A025FA6AADD6}">
      <dgm:prSet/>
      <dgm:spPr/>
      <dgm:t>
        <a:bodyPr/>
        <a:lstStyle/>
        <a:p>
          <a:endParaRPr lang="en-US"/>
        </a:p>
      </dgm:t>
    </dgm:pt>
    <dgm:pt modelId="{46045B8D-021A-4DFE-9AB3-63DB927F0631}">
      <dgm:prSet/>
      <dgm:spPr/>
      <dgm:t>
        <a:bodyPr/>
        <a:lstStyle/>
        <a:p>
          <a:r>
            <a:rPr lang="en-US"/>
            <a:t>Sensitivity = 85%</a:t>
          </a:r>
        </a:p>
      </dgm:t>
    </dgm:pt>
    <dgm:pt modelId="{DBADC0EB-402E-40B2-B6BC-289ADF6F1B44}" type="parTrans" cxnId="{F015F397-497F-465E-8F34-ED3D69627398}">
      <dgm:prSet/>
      <dgm:spPr/>
      <dgm:t>
        <a:bodyPr/>
        <a:lstStyle/>
        <a:p>
          <a:endParaRPr lang="en-US"/>
        </a:p>
      </dgm:t>
    </dgm:pt>
    <dgm:pt modelId="{4A3D06F7-9032-4AF7-A00F-A1B9F8CAEE1B}" type="sibTrans" cxnId="{F015F397-497F-465E-8F34-ED3D69627398}">
      <dgm:prSet/>
      <dgm:spPr/>
      <dgm:t>
        <a:bodyPr/>
        <a:lstStyle/>
        <a:p>
          <a:endParaRPr lang="en-US"/>
        </a:p>
      </dgm:t>
    </dgm:pt>
    <dgm:pt modelId="{8FE32630-7AD6-4F6F-8DC1-F3ACC87EC798}">
      <dgm:prSet/>
      <dgm:spPr/>
      <dgm:t>
        <a:bodyPr/>
        <a:lstStyle/>
        <a:p>
          <a:r>
            <a:rPr lang="en-US"/>
            <a:t>Specificity = 93%</a:t>
          </a:r>
        </a:p>
      </dgm:t>
    </dgm:pt>
    <dgm:pt modelId="{B402B71A-623D-4401-9C51-170301951B53}" type="parTrans" cxnId="{7152ED6B-1304-483C-A482-7F5DC96F1BDE}">
      <dgm:prSet/>
      <dgm:spPr/>
      <dgm:t>
        <a:bodyPr/>
        <a:lstStyle/>
        <a:p>
          <a:endParaRPr lang="en-US"/>
        </a:p>
      </dgm:t>
    </dgm:pt>
    <dgm:pt modelId="{68335F6F-6318-4EA1-B570-BC20E642A091}" type="sibTrans" cxnId="{7152ED6B-1304-483C-A482-7F5DC96F1BDE}">
      <dgm:prSet/>
      <dgm:spPr/>
      <dgm:t>
        <a:bodyPr/>
        <a:lstStyle/>
        <a:p>
          <a:endParaRPr lang="en-US"/>
        </a:p>
      </dgm:t>
    </dgm:pt>
    <dgm:pt modelId="{74E8603D-8222-7A42-A0CA-B750972B43DA}" type="pres">
      <dgm:prSet presAssocID="{C3EBF771-576F-4CDF-8ACD-8F38B2BD06F1}" presName="linear" presStyleCnt="0">
        <dgm:presLayoutVars>
          <dgm:animLvl val="lvl"/>
          <dgm:resizeHandles val="exact"/>
        </dgm:presLayoutVars>
      </dgm:prSet>
      <dgm:spPr/>
    </dgm:pt>
    <dgm:pt modelId="{281C1E6B-A75B-F548-9160-FE49C6AF07EE}" type="pres">
      <dgm:prSet presAssocID="{2CC43B81-ED3A-4DC1-965F-107E7E860B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3C7BEF-7986-4F4A-8678-586CB5AA374B}" type="pres">
      <dgm:prSet presAssocID="{3C8D3B84-3168-4540-875A-33F3429FA899}" presName="spacer" presStyleCnt="0"/>
      <dgm:spPr/>
    </dgm:pt>
    <dgm:pt modelId="{29373744-FAB8-2248-B574-909E32980D04}" type="pres">
      <dgm:prSet presAssocID="{3B9434F7-D342-41EB-A683-7CBFA042C2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42DE53-44C9-B94F-82E7-7F20E97224B6}" type="pres">
      <dgm:prSet presAssocID="{FC9455FB-1125-48A5-B48A-85160CC96F31}" presName="spacer" presStyleCnt="0"/>
      <dgm:spPr/>
    </dgm:pt>
    <dgm:pt modelId="{0086FE3B-A4EB-8B4D-9C20-3866592F4A43}" type="pres">
      <dgm:prSet presAssocID="{46045B8D-021A-4DFE-9AB3-63DB927F06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1A7892-90D9-C949-BF8C-A74588518E13}" type="pres">
      <dgm:prSet presAssocID="{4A3D06F7-9032-4AF7-A00F-A1B9F8CAEE1B}" presName="spacer" presStyleCnt="0"/>
      <dgm:spPr/>
    </dgm:pt>
    <dgm:pt modelId="{11C189BA-EDA2-C44A-A3D2-D179EDAEE6CA}" type="pres">
      <dgm:prSet presAssocID="{8FE32630-7AD6-4F6F-8DC1-F3ACC87EC7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1B771C-DF47-A540-A16B-1D22F5911235}" type="presOf" srcId="{C3EBF771-576F-4CDF-8ACD-8F38B2BD06F1}" destId="{74E8603D-8222-7A42-A0CA-B750972B43DA}" srcOrd="0" destOrd="0" presId="urn:microsoft.com/office/officeart/2005/8/layout/vList2"/>
    <dgm:cxn modelId="{77FA7927-FD57-486D-829B-A025FA6AADD6}" srcId="{C3EBF771-576F-4CDF-8ACD-8F38B2BD06F1}" destId="{3B9434F7-D342-41EB-A683-7CBFA042C28B}" srcOrd="1" destOrd="0" parTransId="{5C0D5B7C-8887-4350-A203-46B5C3740AF3}" sibTransId="{FC9455FB-1125-48A5-B48A-85160CC96F31}"/>
    <dgm:cxn modelId="{7E8B4230-B8EF-2841-A20D-FE9C6CA81E52}" type="presOf" srcId="{8FE32630-7AD6-4F6F-8DC1-F3ACC87EC798}" destId="{11C189BA-EDA2-C44A-A3D2-D179EDAEE6CA}" srcOrd="0" destOrd="0" presId="urn:microsoft.com/office/officeart/2005/8/layout/vList2"/>
    <dgm:cxn modelId="{7152ED6B-1304-483C-A482-7F5DC96F1BDE}" srcId="{C3EBF771-576F-4CDF-8ACD-8F38B2BD06F1}" destId="{8FE32630-7AD6-4F6F-8DC1-F3ACC87EC798}" srcOrd="3" destOrd="0" parTransId="{B402B71A-623D-4401-9C51-170301951B53}" sibTransId="{68335F6F-6318-4EA1-B570-BC20E642A091}"/>
    <dgm:cxn modelId="{F015F397-497F-465E-8F34-ED3D69627398}" srcId="{C3EBF771-576F-4CDF-8ACD-8F38B2BD06F1}" destId="{46045B8D-021A-4DFE-9AB3-63DB927F0631}" srcOrd="2" destOrd="0" parTransId="{DBADC0EB-402E-40B2-B6BC-289ADF6F1B44}" sibTransId="{4A3D06F7-9032-4AF7-A00F-A1B9F8CAEE1B}"/>
    <dgm:cxn modelId="{13B15698-0CA7-48BF-AE09-240C2A4E0061}" srcId="{C3EBF771-576F-4CDF-8ACD-8F38B2BD06F1}" destId="{2CC43B81-ED3A-4DC1-965F-107E7E860BE0}" srcOrd="0" destOrd="0" parTransId="{726ED5E4-9101-4EFA-AA0C-7765EB8033F6}" sibTransId="{3C8D3B84-3168-4540-875A-33F3429FA899}"/>
    <dgm:cxn modelId="{A1932FA5-C592-154F-946D-AD43399A7D8A}" type="presOf" srcId="{2CC43B81-ED3A-4DC1-965F-107E7E860BE0}" destId="{281C1E6B-A75B-F548-9160-FE49C6AF07EE}" srcOrd="0" destOrd="0" presId="urn:microsoft.com/office/officeart/2005/8/layout/vList2"/>
    <dgm:cxn modelId="{8EB791AF-84E0-604F-A579-B0BF229D3AD3}" type="presOf" srcId="{46045B8D-021A-4DFE-9AB3-63DB927F0631}" destId="{0086FE3B-A4EB-8B4D-9C20-3866592F4A43}" srcOrd="0" destOrd="0" presId="urn:microsoft.com/office/officeart/2005/8/layout/vList2"/>
    <dgm:cxn modelId="{B5E05BBC-2576-504C-9105-091386B38017}" type="presOf" srcId="{3B9434F7-D342-41EB-A683-7CBFA042C28B}" destId="{29373744-FAB8-2248-B574-909E32980D04}" srcOrd="0" destOrd="0" presId="urn:microsoft.com/office/officeart/2005/8/layout/vList2"/>
    <dgm:cxn modelId="{B08E4D6F-230E-184F-905A-2DDD60B9DE09}" type="presParOf" srcId="{74E8603D-8222-7A42-A0CA-B750972B43DA}" destId="{281C1E6B-A75B-F548-9160-FE49C6AF07EE}" srcOrd="0" destOrd="0" presId="urn:microsoft.com/office/officeart/2005/8/layout/vList2"/>
    <dgm:cxn modelId="{72C0979D-AB3A-AC44-B177-257CB095D9CC}" type="presParOf" srcId="{74E8603D-8222-7A42-A0CA-B750972B43DA}" destId="{5F3C7BEF-7986-4F4A-8678-586CB5AA374B}" srcOrd="1" destOrd="0" presId="urn:microsoft.com/office/officeart/2005/8/layout/vList2"/>
    <dgm:cxn modelId="{A3433542-3381-624A-9B38-5877C43F717D}" type="presParOf" srcId="{74E8603D-8222-7A42-A0CA-B750972B43DA}" destId="{29373744-FAB8-2248-B574-909E32980D04}" srcOrd="2" destOrd="0" presId="urn:microsoft.com/office/officeart/2005/8/layout/vList2"/>
    <dgm:cxn modelId="{81CA8744-FD99-9F4E-BBD9-E220E169D1CB}" type="presParOf" srcId="{74E8603D-8222-7A42-A0CA-B750972B43DA}" destId="{7242DE53-44C9-B94F-82E7-7F20E97224B6}" srcOrd="3" destOrd="0" presId="urn:microsoft.com/office/officeart/2005/8/layout/vList2"/>
    <dgm:cxn modelId="{57401F99-D7AE-B444-87E2-8BDE06D55D5D}" type="presParOf" srcId="{74E8603D-8222-7A42-A0CA-B750972B43DA}" destId="{0086FE3B-A4EB-8B4D-9C20-3866592F4A43}" srcOrd="4" destOrd="0" presId="urn:microsoft.com/office/officeart/2005/8/layout/vList2"/>
    <dgm:cxn modelId="{9675DD28-E99C-6742-87E9-C306AB6F4B07}" type="presParOf" srcId="{74E8603D-8222-7A42-A0CA-B750972B43DA}" destId="{D91A7892-90D9-C949-BF8C-A74588518E13}" srcOrd="5" destOrd="0" presId="urn:microsoft.com/office/officeart/2005/8/layout/vList2"/>
    <dgm:cxn modelId="{7927017C-433F-7845-86BD-160BC76C129F}" type="presParOf" srcId="{74E8603D-8222-7A42-A0CA-B750972B43DA}" destId="{11C189BA-EDA2-C44A-A3D2-D179EDAEE6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C1E6B-A75B-F548-9160-FE49C6AF07EE}">
      <dsp:nvSpPr>
        <dsp:cNvPr id="0" name=""/>
        <dsp:cNvSpPr/>
      </dsp:nvSpPr>
      <dsp:spPr>
        <a:xfrm>
          <a:off x="0" y="28708"/>
          <a:ext cx="6650991" cy="1053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K= 5</a:t>
          </a:r>
        </a:p>
      </dsp:txBody>
      <dsp:txXfrm>
        <a:off x="51403" y="80111"/>
        <a:ext cx="6548185" cy="950194"/>
      </dsp:txXfrm>
    </dsp:sp>
    <dsp:sp modelId="{29373744-FAB8-2248-B574-909E32980D04}">
      <dsp:nvSpPr>
        <dsp:cNvPr id="0" name=""/>
        <dsp:cNvSpPr/>
      </dsp:nvSpPr>
      <dsp:spPr>
        <a:xfrm>
          <a:off x="0" y="1211308"/>
          <a:ext cx="6650991" cy="1053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Accuracy = 89%</a:t>
          </a:r>
        </a:p>
      </dsp:txBody>
      <dsp:txXfrm>
        <a:off x="51403" y="1262711"/>
        <a:ext cx="6548185" cy="950194"/>
      </dsp:txXfrm>
    </dsp:sp>
    <dsp:sp modelId="{0086FE3B-A4EB-8B4D-9C20-3866592F4A43}">
      <dsp:nvSpPr>
        <dsp:cNvPr id="0" name=""/>
        <dsp:cNvSpPr/>
      </dsp:nvSpPr>
      <dsp:spPr>
        <a:xfrm>
          <a:off x="0" y="2393908"/>
          <a:ext cx="6650991" cy="1053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Sensitivity = 85%</a:t>
          </a:r>
        </a:p>
      </dsp:txBody>
      <dsp:txXfrm>
        <a:off x="51403" y="2445311"/>
        <a:ext cx="6548185" cy="950194"/>
      </dsp:txXfrm>
    </dsp:sp>
    <dsp:sp modelId="{11C189BA-EDA2-C44A-A3D2-D179EDAEE6CA}">
      <dsp:nvSpPr>
        <dsp:cNvPr id="0" name=""/>
        <dsp:cNvSpPr/>
      </dsp:nvSpPr>
      <dsp:spPr>
        <a:xfrm>
          <a:off x="0" y="3576508"/>
          <a:ext cx="6650991" cy="1053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Specificity = 93%</a:t>
          </a:r>
        </a:p>
      </dsp:txBody>
      <dsp:txXfrm>
        <a:off x="51403" y="3627911"/>
        <a:ext cx="6548185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observed that the most frequent median was 0,050 and the others were above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93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yonM/MSDSCaseStudy1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group of employees collaborati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8685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Budweiser Case Study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787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Authors: Rayon Morris &amp; Sufiyan Mohammed</a:t>
            </a:r>
          </a:p>
          <a:p>
            <a:r>
              <a:rPr lang="en-US"/>
              <a:t>Next Gen Analytics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60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/>
              <a:t>Summary </a:t>
            </a:r>
            <a:r>
              <a:rPr lang="en-US"/>
              <a:t>Statistics</a:t>
            </a:r>
            <a:r>
              <a:rPr lang="en-US" b="0" kern="1200" cap="all"/>
              <a:t> And Distribution of ABV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33D1A-4D94-468D-89CC-8D1443ED62AE}"/>
              </a:ext>
            </a:extLst>
          </p:cNvPr>
          <p:cNvSpPr txBox="1"/>
          <p:nvPr/>
        </p:nvSpPr>
        <p:spPr>
          <a:xfrm>
            <a:off x="941730" y="5615030"/>
            <a:ext cx="3999666" cy="988333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Median 0.057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Quartile 3 is much larger than Quartile 2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Outliers at 0.125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116DE-BF25-41E1-9054-E5891B8E45C6}"/>
              </a:ext>
            </a:extLst>
          </p:cNvPr>
          <p:cNvSpPr txBox="1"/>
          <p:nvPr/>
        </p:nvSpPr>
        <p:spPr>
          <a:xfrm>
            <a:off x="6600540" y="5615030"/>
            <a:ext cx="4260610" cy="988333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500"/>
              <a:t>Right skewed</a:t>
            </a:r>
          </a:p>
          <a:p>
            <a:r>
              <a:rPr lang="en-US" sz="1500"/>
              <a:t>Single mode at 0.05</a:t>
            </a:r>
          </a:p>
          <a:p>
            <a:r>
              <a:rPr lang="en-US" sz="1500"/>
              <a:t>Main outlier near 0.125 and 0 (low alcohol beer)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FE1C4-B264-D246-8EF3-B942C661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56" y="1492250"/>
            <a:ext cx="5395415" cy="38735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7A4C4E-5D62-894E-A58E-8CAA54160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881" y="1492250"/>
            <a:ext cx="5759928" cy="3873500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1625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 descr="arrows icon"/>
          <p:cNvSpPr>
            <a:spLocks noChangeAspect="1" noEditPoints="1"/>
          </p:cNvSpPr>
          <p:nvPr/>
        </p:nvSpPr>
        <p:spPr bwMode="auto">
          <a:xfrm rot="2650974">
            <a:off x="3059314" y="869067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7350F2-AE55-E647-BD92-1D3D22F4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42" y="1173988"/>
            <a:ext cx="2140235" cy="609841"/>
          </a:xfrm>
        </p:spPr>
        <p:txBody>
          <a:bodyPr/>
          <a:lstStyle/>
          <a:p>
            <a:r>
              <a:rPr lang="en-US"/>
              <a:t>ABV  vs IBU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B4CB1-6ABE-BA4D-89F4-C5CCB9E36DBC}"/>
              </a:ext>
            </a:extLst>
          </p:cNvPr>
          <p:cNvSpPr txBox="1"/>
          <p:nvPr/>
        </p:nvSpPr>
        <p:spPr>
          <a:xfrm>
            <a:off x="688064" y="1783829"/>
            <a:ext cx="3329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There is a positive linear correlation of 0.671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 around 0.05 ABV and 10-30 IBU</a:t>
            </a:r>
          </a:p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Vast majority of data points below 0.1 ABV except for the two outliers from KY and IN</a:t>
            </a:r>
          </a:p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IBU for these outliers expected to be higher, given the trend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19CDB-A58B-48DF-BA69-910811D5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859" y="759038"/>
            <a:ext cx="7499978" cy="56537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288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6BB7E-63F0-FA44-990C-582AD24A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/>
              <a:t>KNN Classification 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F9D9D71-B8A3-4CCD-88FD-D2F50A89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r>
              <a:rPr lang="en-US" sz="1800"/>
              <a:t>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Style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C87E315E-54D8-4A79-922E-FB2FA7DB7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027323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91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9F29-89B3-48BA-AA3B-C5177C55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CAF9E-E822-4602-AF28-C9F3CF11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/>
          <a:lstStyle/>
          <a:p>
            <a:r>
              <a:rPr lang="en-US"/>
              <a:t>GitHub: </a:t>
            </a:r>
            <a:r>
              <a:rPr lang="en-US">
                <a:hlinkClick r:id="rId2"/>
              </a:rPr>
              <a:t>RayonM/MSDSCaseStudy1: MSDS Class Case Study (github.com)</a:t>
            </a:r>
            <a:r>
              <a:rPr lang="en-US"/>
              <a:t> </a:t>
            </a:r>
          </a:p>
          <a:p>
            <a:r>
              <a:rPr lang="en-US"/>
              <a:t>Data Sources: </a:t>
            </a:r>
          </a:p>
          <a:p>
            <a:pPr lvl="1"/>
            <a:r>
              <a:rPr lang="en-US"/>
              <a:t>Beers.csv</a:t>
            </a:r>
          </a:p>
          <a:p>
            <a:pPr lvl="1"/>
            <a:r>
              <a:rPr lang="en-US"/>
              <a:t>Breweries.csv</a:t>
            </a:r>
          </a:p>
        </p:txBody>
      </p:sp>
    </p:spTree>
    <p:extLst>
      <p:ext uri="{BB962C8B-B14F-4D97-AF65-F5344CB8AC3E}">
        <p14:creationId xmlns:p14="http://schemas.microsoft.com/office/powerpoint/2010/main" val="39311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/>
          <a:p>
            <a:r>
              <a:rPr lang="en-US"/>
              <a:t>Sufiyan Mohammed</a:t>
            </a:r>
          </a:p>
          <a:p>
            <a:r>
              <a:rPr lang="en-US"/>
              <a:t>Rayon Morris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b="1">
                <a:solidFill>
                  <a:schemeClr val="accent1"/>
                </a:solidFill>
              </a:rPr>
              <a:t>Introduction</a:t>
            </a:r>
            <a:endParaRPr lang="en-US">
              <a:solidFill>
                <a:schemeClr val="accent1"/>
              </a:solidFill>
            </a:endParaRPr>
          </a:p>
          <a:p>
            <a:endParaRPr lang="en-US" sz="1600" b="1">
              <a:solidFill>
                <a:schemeClr val="accent1"/>
              </a:solidFill>
            </a:endParaRPr>
          </a:p>
          <a:p>
            <a:pPr marL="305435" indent="-305435"/>
            <a:r>
              <a:rPr lang="en-US" sz="1600" b="1">
                <a:solidFill>
                  <a:schemeClr val="accent1"/>
                </a:solidFill>
              </a:rPr>
              <a:t>Breweries per State</a:t>
            </a:r>
          </a:p>
          <a:p>
            <a:endParaRPr lang="en-US" sz="1600" b="1">
              <a:solidFill>
                <a:schemeClr val="accent1"/>
              </a:solidFill>
            </a:endParaRPr>
          </a:p>
          <a:p>
            <a:pPr marL="305435" indent="-305435"/>
            <a:r>
              <a:rPr lang="en-US" sz="1600" b="1">
                <a:solidFill>
                  <a:schemeClr val="accent1"/>
                </a:solidFill>
              </a:rPr>
              <a:t>Missing Values</a:t>
            </a:r>
          </a:p>
          <a:p>
            <a:endParaRPr lang="en-US" sz="1600" b="1">
              <a:solidFill>
                <a:schemeClr val="accent1"/>
              </a:solidFill>
            </a:endParaRPr>
          </a:p>
          <a:p>
            <a:pPr marL="305435" indent="-305435"/>
            <a:r>
              <a:rPr lang="en-US" sz="1600" b="1">
                <a:solidFill>
                  <a:schemeClr val="accent1"/>
                </a:solidFill>
              </a:rPr>
              <a:t>Comparison of Median ABV and IBU </a:t>
            </a:r>
          </a:p>
          <a:p>
            <a:pPr marL="0" indent="0">
              <a:buNone/>
            </a:pPr>
            <a:endParaRPr lang="en-US" sz="1600" b="1">
              <a:solidFill>
                <a:schemeClr val="accent1"/>
              </a:solidFill>
            </a:endParaRPr>
          </a:p>
          <a:p>
            <a:r>
              <a:rPr lang="en-US" sz="1600" b="1">
                <a:solidFill>
                  <a:schemeClr val="accent1"/>
                </a:solidFill>
              </a:rPr>
              <a:t>ABV and IBU Maximums </a:t>
            </a:r>
          </a:p>
          <a:p>
            <a:endParaRPr lang="en-US" sz="1600" b="1">
              <a:solidFill>
                <a:schemeClr val="accent1"/>
              </a:solidFill>
            </a:endParaRPr>
          </a:p>
          <a:p>
            <a:pPr marL="305435" indent="-305435"/>
            <a:r>
              <a:rPr lang="en-US" sz="1600" b="1">
                <a:solidFill>
                  <a:schemeClr val="accent1"/>
                </a:solidFill>
              </a:rPr>
              <a:t>Summary Statistics</a:t>
            </a:r>
          </a:p>
          <a:p>
            <a:endParaRPr lang="en-US" sz="1600" b="1">
              <a:solidFill>
                <a:schemeClr val="accent1"/>
              </a:solidFill>
            </a:endParaRPr>
          </a:p>
          <a:p>
            <a:pPr marL="305435" indent="-305435"/>
            <a:r>
              <a:rPr lang="en-US" sz="1600" b="1">
                <a:solidFill>
                  <a:schemeClr val="accent1"/>
                </a:solidFill>
              </a:rPr>
              <a:t>Relationship between ABV and IBU</a:t>
            </a:r>
          </a:p>
          <a:p>
            <a:endParaRPr lang="en-US" sz="1600" b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b="1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660698" y="5055254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611712" y="2123480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599142" y="2785147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574002" y="4244260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1" name="Graphic 40" descr="Brain in head with solid fill">
            <a:extLst>
              <a:ext uri="{FF2B5EF4-FFF2-40B4-BE49-F238E27FC236}">
                <a16:creationId xmlns:a16="http://schemas.microsoft.com/office/drawing/2014/main" id="{15F14F54-42F5-4D9F-97BE-B6B6DB304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6859" y="554734"/>
            <a:ext cx="650603" cy="650603"/>
          </a:xfrm>
          <a:prstGeom prst="rect">
            <a:avLst/>
          </a:prstGeom>
        </p:spPr>
      </p:pic>
      <p:pic>
        <p:nvPicPr>
          <p:cNvPr id="43" name="Graphic 42" descr="Bottle with solid fill">
            <a:extLst>
              <a:ext uri="{FF2B5EF4-FFF2-40B4-BE49-F238E27FC236}">
                <a16:creationId xmlns:a16="http://schemas.microsoft.com/office/drawing/2014/main" id="{99027BB5-BD30-44ED-9A8C-49CF32DB8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3474" y="1361054"/>
            <a:ext cx="528693" cy="528693"/>
          </a:xfrm>
          <a:prstGeom prst="rect">
            <a:avLst/>
          </a:prstGeom>
        </p:spPr>
      </p:pic>
      <p:pic>
        <p:nvPicPr>
          <p:cNvPr id="45" name="Graphic 44" descr="Bullseye with solid fill">
            <a:extLst>
              <a:ext uri="{FF2B5EF4-FFF2-40B4-BE49-F238E27FC236}">
                <a16:creationId xmlns:a16="http://schemas.microsoft.com/office/drawing/2014/main" id="{3BB3FE8D-7AF7-4B47-966A-84C3C385FB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0970" y="3585340"/>
            <a:ext cx="580786" cy="5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9F29-89B3-48BA-AA3B-C5177C55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CAF9E-E822-4602-AF28-C9F3CF11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/>
          <a:lstStyle/>
          <a:p>
            <a:pPr marL="305435" indent="-305435"/>
            <a:r>
              <a:rPr lang="en-US"/>
              <a:t>This is a statistical analysis of the Beer Market for Mr. Michel Doukeris and Nick Caton, the CEO and CFO of Budweiser, respectively</a:t>
            </a:r>
          </a:p>
          <a:p>
            <a:pPr marL="305435" indent="-305435"/>
            <a:r>
              <a:rPr lang="en-US"/>
              <a:t>This presentation focuses on the two main measurements of beer composition, Alcohol by Volume (ABV) and International Bitterness Units (IBU)</a:t>
            </a:r>
          </a:p>
          <a:p>
            <a:pPr marL="305435" indent="-305435"/>
            <a:r>
              <a:rPr lang="en-US"/>
              <a:t>The analysis was completed using the provided Beers and Breweries datasets as sources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926-F4BF-4F14-AB75-23F96A5F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3620"/>
          </a:xfrm>
        </p:spPr>
        <p:txBody>
          <a:bodyPr anchor="b">
            <a:normAutofit/>
          </a:bodyPr>
          <a:lstStyle/>
          <a:p>
            <a:r>
              <a:rPr lang="en-US"/>
              <a:t>Breweries PER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F8082-AD4C-7843-8F01-4B0A3AB2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1334814"/>
            <a:ext cx="10757219" cy="5280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937855-11B7-3043-AE93-2FA1D83DCC41}"/>
              </a:ext>
            </a:extLst>
          </p:cNvPr>
          <p:cNvSpPr>
            <a:spLocks noChangeAspect="1"/>
          </p:cNvSpPr>
          <p:nvPr/>
        </p:nvSpPr>
        <p:spPr>
          <a:xfrm>
            <a:off x="2070538" y="162910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F8607-2530-4243-AA46-7DB38B8D90A1}"/>
              </a:ext>
            </a:extLst>
          </p:cNvPr>
          <p:cNvSpPr>
            <a:spLocks noChangeAspect="1"/>
          </p:cNvSpPr>
          <p:nvPr/>
        </p:nvSpPr>
        <p:spPr>
          <a:xfrm>
            <a:off x="2506717" y="5859517"/>
            <a:ext cx="162910" cy="162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C9290-3353-314F-8B97-4FE3EB64E38F}"/>
              </a:ext>
            </a:extLst>
          </p:cNvPr>
          <p:cNvSpPr>
            <a:spLocks noChangeAspect="1"/>
          </p:cNvSpPr>
          <p:nvPr/>
        </p:nvSpPr>
        <p:spPr>
          <a:xfrm>
            <a:off x="11015597" y="5859517"/>
            <a:ext cx="162910" cy="162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E2DB70-0618-7446-8C88-35851866C984}"/>
              </a:ext>
            </a:extLst>
          </p:cNvPr>
          <p:cNvSpPr>
            <a:spLocks noChangeAspect="1"/>
          </p:cNvSpPr>
          <p:nvPr/>
        </p:nvSpPr>
        <p:spPr>
          <a:xfrm>
            <a:off x="9380484" y="5859517"/>
            <a:ext cx="162910" cy="162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1D6C82-4E61-094D-97F5-205D121E72D8}"/>
              </a:ext>
            </a:extLst>
          </p:cNvPr>
          <p:cNvSpPr>
            <a:spLocks noChangeAspect="1"/>
          </p:cNvSpPr>
          <p:nvPr/>
        </p:nvSpPr>
        <p:spPr>
          <a:xfrm>
            <a:off x="6761157" y="5859517"/>
            <a:ext cx="162910" cy="162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9F29-89B3-48BA-AA3B-C5177C55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Missing Values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CAF9E-E822-4602-AF28-C9F3CF11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/>
          <a:lstStyle/>
          <a:p>
            <a:pPr marL="305435" indent="-305435"/>
            <a:r>
              <a:rPr lang="en-US"/>
              <a:t>Variables with NA observations</a:t>
            </a:r>
          </a:p>
          <a:p>
            <a:pPr marL="899795" lvl="2" indent="-269875"/>
            <a:r>
              <a:rPr lang="en-US" sz="1800"/>
              <a:t>ABV – removed NAs for the Median &amp; Max ABV calculation</a:t>
            </a:r>
          </a:p>
          <a:p>
            <a:pPr marL="899795" lvl="2" indent="-269875"/>
            <a:r>
              <a:rPr lang="en-US" sz="1800"/>
              <a:t>IBU – removed NAs for Median &amp; Max IBU calculation</a:t>
            </a:r>
          </a:p>
          <a:p>
            <a:pPr marL="629920" lvl="2" indent="0">
              <a:buNone/>
            </a:pPr>
            <a:endParaRPr lang="en-US"/>
          </a:p>
          <a:p>
            <a:pPr marL="305435" indent="-305435"/>
            <a:r>
              <a:rPr lang="en-US"/>
              <a:t> For further analysis on the relationship between IBU &amp; ABV, all NA observations were removed from the dataset </a:t>
            </a:r>
          </a:p>
          <a:p>
            <a:pPr marL="629920" lvl="1" indent="-305435"/>
            <a:r>
              <a:rPr lang="en-US"/>
              <a:t>Dataset reduced from 2,410 to 1,405 observations</a:t>
            </a:r>
          </a:p>
          <a:p>
            <a:pPr marL="629920" lvl="1" indent="-305435"/>
            <a:r>
              <a:rPr lang="en-US"/>
              <a:t>58% reduction in usable data</a:t>
            </a:r>
          </a:p>
          <a:p>
            <a:pPr marL="629920" lvl="1" indent="-305435"/>
            <a:r>
              <a:rPr lang="en-US"/>
              <a:t>No way to salvage missing data points while maintaining accurate calculations given time limitations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842B-6D34-431D-993F-29B1E5F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5570"/>
          </a:xfrm>
        </p:spPr>
        <p:txBody>
          <a:bodyPr/>
          <a:lstStyle/>
          <a:p>
            <a:r>
              <a:rPr lang="en-US"/>
              <a:t>ABV Median by state</a:t>
            </a:r>
          </a:p>
        </p:txBody>
      </p:sp>
      <p:pic>
        <p:nvPicPr>
          <p:cNvPr id="9" name="Content Placeholder 8" descr="Chart, bar chart, histogram&#10;&#10;Description automatically generated">
            <a:extLst>
              <a:ext uri="{FF2B5EF4-FFF2-40B4-BE49-F238E27FC236}">
                <a16:creationId xmlns:a16="http://schemas.microsoft.com/office/drawing/2014/main" id="{E90210D4-8E55-4769-9D75-9A947DEBD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34" y="1279559"/>
            <a:ext cx="11029615" cy="5260389"/>
          </a:xfrm>
          <a:solidFill>
            <a:schemeClr val="accent2"/>
          </a:solidFill>
          <a:ln w="3175">
            <a:solidFill>
              <a:schemeClr val="accent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752834D-BC47-364A-BECC-61A8C8961C40}"/>
              </a:ext>
            </a:extLst>
          </p:cNvPr>
          <p:cNvSpPr>
            <a:spLocks noChangeAspect="1"/>
          </p:cNvSpPr>
          <p:nvPr/>
        </p:nvSpPr>
        <p:spPr>
          <a:xfrm>
            <a:off x="2396791" y="1515469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794C48-07FB-034F-A3D9-5B0E1BAC75E6}"/>
              </a:ext>
            </a:extLst>
          </p:cNvPr>
          <p:cNvSpPr>
            <a:spLocks noChangeAspect="1"/>
          </p:cNvSpPr>
          <p:nvPr/>
        </p:nvSpPr>
        <p:spPr>
          <a:xfrm>
            <a:off x="4482043" y="151480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C70A5B-7A36-D040-A90A-21B1C9517883}"/>
              </a:ext>
            </a:extLst>
          </p:cNvPr>
          <p:cNvSpPr>
            <a:spLocks noChangeAspect="1"/>
          </p:cNvSpPr>
          <p:nvPr/>
        </p:nvSpPr>
        <p:spPr>
          <a:xfrm>
            <a:off x="10160289" y="3102902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6C6C13-E7F3-5247-AFA9-6C62DBF49EF5}"/>
              </a:ext>
            </a:extLst>
          </p:cNvPr>
          <p:cNvSpPr>
            <a:spLocks noChangeAspect="1"/>
          </p:cNvSpPr>
          <p:nvPr/>
        </p:nvSpPr>
        <p:spPr>
          <a:xfrm>
            <a:off x="7429639" y="2685146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BAB-EBAC-4493-8647-B3A12841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87"/>
          </a:xfrm>
        </p:spPr>
        <p:txBody>
          <a:bodyPr>
            <a:normAutofit fontScale="90000"/>
          </a:bodyPr>
          <a:lstStyle/>
          <a:p>
            <a:r>
              <a:rPr lang="en-US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4FED-290E-4FDA-AD71-C316C116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67561"/>
            <a:ext cx="4973302" cy="4688993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en-US"/>
              <a:t>The vast majority of the States have median ABV’s  at or above 0.050 </a:t>
            </a:r>
          </a:p>
          <a:p>
            <a:pPr marL="305435" indent="-305435"/>
            <a:r>
              <a:rPr lang="en-US"/>
              <a:t>Some exceptions to this included states such as Utah, and New Jersey (0.046 and 0.04 respectively)</a:t>
            </a:r>
          </a:p>
          <a:p>
            <a:pPr marL="305435" indent="-305435"/>
            <a:r>
              <a:rPr lang="en-US"/>
              <a:t>Utah has some strict regulations regarding alcohol sales (3.2% ABV limit on beers sold at supermarkets) Very difficult market to enter</a:t>
            </a:r>
          </a:p>
          <a:p>
            <a:pPr marL="305435" indent="-305435"/>
            <a:r>
              <a:rPr lang="en-US"/>
              <a:t>New Jersey market has opportunity for expansion with a median ABV of 0.46</a:t>
            </a:r>
          </a:p>
          <a:p>
            <a:endParaRPr lang="en-US"/>
          </a:p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5BA80-1B5A-C445-B28D-7ABC1C5F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42" y="1363461"/>
            <a:ext cx="6020533" cy="4691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8572A2-F21E-4FC0-AE45-D9723D90963F}"/>
              </a:ext>
            </a:extLst>
          </p:cNvPr>
          <p:cNvSpPr/>
          <p:nvPr/>
        </p:nvSpPr>
        <p:spPr>
          <a:xfrm>
            <a:off x="7987552" y="4370295"/>
            <a:ext cx="2474258" cy="123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842B-6D34-431D-993F-29B1E5F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5570"/>
          </a:xfrm>
        </p:spPr>
        <p:txBody>
          <a:bodyPr/>
          <a:lstStyle/>
          <a:p>
            <a:r>
              <a:rPr lang="en-US"/>
              <a:t>IBU Median by state</a:t>
            </a:r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BAE6C3AD-78DD-496B-99FE-8B6889486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99" y="1468252"/>
            <a:ext cx="10933001" cy="4687592"/>
          </a:xfrm>
          <a:ln w="3175">
            <a:solidFill>
              <a:schemeClr val="accent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A231211-58AD-9D45-84EC-12933553739A}"/>
              </a:ext>
            </a:extLst>
          </p:cNvPr>
          <p:cNvSpPr>
            <a:spLocks noChangeAspect="1"/>
          </p:cNvSpPr>
          <p:nvPr/>
        </p:nvSpPr>
        <p:spPr>
          <a:xfrm>
            <a:off x="5330105" y="162910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C68973-8F65-394F-B3CB-4557A442A411}"/>
              </a:ext>
            </a:extLst>
          </p:cNvPr>
          <p:cNvSpPr>
            <a:spLocks noChangeAspect="1"/>
          </p:cNvSpPr>
          <p:nvPr/>
        </p:nvSpPr>
        <p:spPr>
          <a:xfrm>
            <a:off x="10848778" y="4350789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/>
          <a:lstStyle/>
          <a:p>
            <a:r>
              <a:rPr lang="en-US"/>
              <a:t>Maximums for ABV and IBU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solidFill>
                  <a:schemeClr val="accent1"/>
                </a:solidFill>
              </a:rPr>
              <a:t>ABV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3571081" cy="2934999"/>
          </a:xfrm>
        </p:spPr>
        <p:txBody>
          <a:bodyPr/>
          <a:lstStyle/>
          <a:p>
            <a:pPr marL="305435" indent="-305435"/>
            <a:r>
              <a:rPr lang="en-US">
                <a:solidFill>
                  <a:schemeClr val="tx2"/>
                </a:solidFill>
              </a:rPr>
              <a:t>The maximum ABV is 0.128 from the state of Colorado</a:t>
            </a:r>
          </a:p>
          <a:p>
            <a:pPr marL="305435" indent="-305435"/>
            <a:r>
              <a:rPr lang="en-US">
                <a:solidFill>
                  <a:schemeClr val="tx2"/>
                </a:solidFill>
              </a:rPr>
              <a:t>Lee Hill Series Vol. 5 - Belgian Style Quadrupel Ale from Upslope Brewing Company</a:t>
            </a:r>
          </a:p>
          <a:p>
            <a:pPr marL="305435" indent="-305435"/>
            <a:r>
              <a:rPr lang="en-US">
                <a:solidFill>
                  <a:schemeClr val="tx2"/>
                </a:solidFill>
              </a:rPr>
              <a:t>English</a:t>
            </a:r>
          </a:p>
          <a:p>
            <a:pPr marL="305435" indent="-305435"/>
            <a:r>
              <a:rPr lang="en-US" i="1">
                <a:solidFill>
                  <a:schemeClr val="tx2"/>
                </a:solidFill>
              </a:rPr>
              <a:t>IBU of 35 (sourced from taphunter.com)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b="1">
                <a:solidFill>
                  <a:schemeClr val="accent1"/>
                </a:solidFill>
              </a:rPr>
              <a:t>IBU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3252619" cy="2934999"/>
          </a:xfrm>
        </p:spPr>
        <p:txBody>
          <a:bodyPr/>
          <a:lstStyle/>
          <a:p>
            <a:pPr marL="305435" indent="-305435"/>
            <a:r>
              <a:rPr lang="en-US">
                <a:solidFill>
                  <a:schemeClr val="tx2"/>
                </a:solidFill>
              </a:rPr>
              <a:t>The maximum IBU is 138 from the state of Oregon</a:t>
            </a:r>
          </a:p>
          <a:p>
            <a:r>
              <a:rPr lang="en-US">
                <a:solidFill>
                  <a:schemeClr val="tx2"/>
                </a:solidFill>
              </a:rPr>
              <a:t>Bitter Bitch Imperial IPA from Astoria Brewing Company in Astoria OR</a:t>
            </a:r>
          </a:p>
          <a:p>
            <a:r>
              <a:rPr lang="en-US">
                <a:solidFill>
                  <a:schemeClr val="tx2"/>
                </a:solidFill>
              </a:rPr>
              <a:t>Style is American Double/Imperial IPA</a:t>
            </a:r>
          </a:p>
          <a:p>
            <a:r>
              <a:rPr lang="en-US" i="1">
                <a:solidFill>
                  <a:schemeClr val="tx2"/>
                </a:solidFill>
              </a:rPr>
              <a:t>ABV of 0.082</a:t>
            </a:r>
          </a:p>
        </p:txBody>
      </p:sp>
      <p:grpSp>
        <p:nvGrpSpPr>
          <p:cNvPr id="8" name="Group 86" descr="three tier podium icon"/>
          <p:cNvGrpSpPr>
            <a:grpSpLocks noChangeAspect="1"/>
          </p:cNvGrpSpPr>
          <p:nvPr/>
        </p:nvGrpSpPr>
        <p:grpSpPr bwMode="auto">
          <a:xfrm>
            <a:off x="6537167" y="2210232"/>
            <a:ext cx="672894" cy="501529"/>
            <a:chOff x="4476" y="1776"/>
            <a:chExt cx="428" cy="319"/>
          </a:xfrm>
          <a:solidFill>
            <a:schemeClr val="accent3"/>
          </a:solidFill>
        </p:grpSpPr>
        <p:sp>
          <p:nvSpPr>
            <p:cNvPr id="9" name="Freeform 87"/>
            <p:cNvSpPr>
              <a:spLocks noEditPoints="1"/>
            </p:cNvSpPr>
            <p:nvPr/>
          </p:nvSpPr>
          <p:spPr bwMode="auto">
            <a:xfrm>
              <a:off x="4478" y="1917"/>
              <a:ext cx="142" cy="178"/>
            </a:xfrm>
            <a:custGeom>
              <a:avLst/>
              <a:gdLst>
                <a:gd name="T0" fmla="*/ 90 w 96"/>
                <a:gd name="T1" fmla="*/ 120 h 120"/>
                <a:gd name="T2" fmla="*/ 6 w 96"/>
                <a:gd name="T3" fmla="*/ 120 h 120"/>
                <a:gd name="T4" fmla="*/ 0 w 96"/>
                <a:gd name="T5" fmla="*/ 114 h 120"/>
                <a:gd name="T6" fmla="*/ 0 w 96"/>
                <a:gd name="T7" fmla="*/ 6 h 120"/>
                <a:gd name="T8" fmla="*/ 6 w 96"/>
                <a:gd name="T9" fmla="*/ 0 h 120"/>
                <a:gd name="T10" fmla="*/ 90 w 96"/>
                <a:gd name="T11" fmla="*/ 0 h 120"/>
                <a:gd name="T12" fmla="*/ 96 w 96"/>
                <a:gd name="T13" fmla="*/ 6 h 120"/>
                <a:gd name="T14" fmla="*/ 96 w 96"/>
                <a:gd name="T15" fmla="*/ 114 h 120"/>
                <a:gd name="T16" fmla="*/ 90 w 96"/>
                <a:gd name="T17" fmla="*/ 120 h 120"/>
                <a:gd name="T18" fmla="*/ 12 w 96"/>
                <a:gd name="T19" fmla="*/ 108 h 120"/>
                <a:gd name="T20" fmla="*/ 84 w 96"/>
                <a:gd name="T21" fmla="*/ 108 h 120"/>
                <a:gd name="T22" fmla="*/ 84 w 96"/>
                <a:gd name="T23" fmla="*/ 12 h 120"/>
                <a:gd name="T24" fmla="*/ 12 w 96"/>
                <a:gd name="T25" fmla="*/ 12 h 120"/>
                <a:gd name="T26" fmla="*/ 12 w 96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20">
                  <a:moveTo>
                    <a:pt x="90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2" y="120"/>
                    <a:pt x="0" y="11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8"/>
                    <a:pt x="93" y="120"/>
                    <a:pt x="90" y="120"/>
                  </a:cubicBezTo>
                  <a:close/>
                  <a:moveTo>
                    <a:pt x="12" y="108"/>
                  </a:moveTo>
                  <a:cubicBezTo>
                    <a:pt x="84" y="108"/>
                    <a:pt x="84" y="108"/>
                    <a:pt x="84" y="10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0" name="Freeform 88"/>
            <p:cNvSpPr>
              <a:spLocks noEditPoints="1"/>
            </p:cNvSpPr>
            <p:nvPr/>
          </p:nvSpPr>
          <p:spPr bwMode="auto">
            <a:xfrm>
              <a:off x="4762" y="1917"/>
              <a:ext cx="142" cy="178"/>
            </a:xfrm>
            <a:custGeom>
              <a:avLst/>
              <a:gdLst>
                <a:gd name="T0" fmla="*/ 90 w 96"/>
                <a:gd name="T1" fmla="*/ 120 h 120"/>
                <a:gd name="T2" fmla="*/ 6 w 96"/>
                <a:gd name="T3" fmla="*/ 120 h 120"/>
                <a:gd name="T4" fmla="*/ 0 w 96"/>
                <a:gd name="T5" fmla="*/ 114 h 120"/>
                <a:gd name="T6" fmla="*/ 0 w 96"/>
                <a:gd name="T7" fmla="*/ 6 h 120"/>
                <a:gd name="T8" fmla="*/ 6 w 96"/>
                <a:gd name="T9" fmla="*/ 0 h 120"/>
                <a:gd name="T10" fmla="*/ 90 w 96"/>
                <a:gd name="T11" fmla="*/ 0 h 120"/>
                <a:gd name="T12" fmla="*/ 96 w 96"/>
                <a:gd name="T13" fmla="*/ 6 h 120"/>
                <a:gd name="T14" fmla="*/ 96 w 96"/>
                <a:gd name="T15" fmla="*/ 114 h 120"/>
                <a:gd name="T16" fmla="*/ 90 w 96"/>
                <a:gd name="T17" fmla="*/ 120 h 120"/>
                <a:gd name="T18" fmla="*/ 12 w 96"/>
                <a:gd name="T19" fmla="*/ 108 h 120"/>
                <a:gd name="T20" fmla="*/ 84 w 96"/>
                <a:gd name="T21" fmla="*/ 108 h 120"/>
                <a:gd name="T22" fmla="*/ 84 w 96"/>
                <a:gd name="T23" fmla="*/ 12 h 120"/>
                <a:gd name="T24" fmla="*/ 12 w 96"/>
                <a:gd name="T25" fmla="*/ 12 h 120"/>
                <a:gd name="T26" fmla="*/ 12 w 96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20">
                  <a:moveTo>
                    <a:pt x="90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2" y="120"/>
                    <a:pt x="0" y="11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8"/>
                    <a:pt x="93" y="120"/>
                    <a:pt x="90" y="120"/>
                  </a:cubicBezTo>
                  <a:close/>
                  <a:moveTo>
                    <a:pt x="12" y="108"/>
                  </a:moveTo>
                  <a:cubicBezTo>
                    <a:pt x="84" y="108"/>
                    <a:pt x="84" y="108"/>
                    <a:pt x="84" y="10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1" name="Freeform 89"/>
            <p:cNvSpPr>
              <a:spLocks noEditPoints="1"/>
            </p:cNvSpPr>
            <p:nvPr/>
          </p:nvSpPr>
          <p:spPr bwMode="auto">
            <a:xfrm>
              <a:off x="4602" y="1829"/>
              <a:ext cx="178" cy="266"/>
            </a:xfrm>
            <a:custGeom>
              <a:avLst/>
              <a:gdLst>
                <a:gd name="T0" fmla="*/ 114 w 120"/>
                <a:gd name="T1" fmla="*/ 180 h 180"/>
                <a:gd name="T2" fmla="*/ 6 w 120"/>
                <a:gd name="T3" fmla="*/ 180 h 180"/>
                <a:gd name="T4" fmla="*/ 0 w 120"/>
                <a:gd name="T5" fmla="*/ 174 h 180"/>
                <a:gd name="T6" fmla="*/ 0 w 120"/>
                <a:gd name="T7" fmla="*/ 6 h 180"/>
                <a:gd name="T8" fmla="*/ 6 w 120"/>
                <a:gd name="T9" fmla="*/ 0 h 180"/>
                <a:gd name="T10" fmla="*/ 114 w 120"/>
                <a:gd name="T11" fmla="*/ 0 h 180"/>
                <a:gd name="T12" fmla="*/ 120 w 120"/>
                <a:gd name="T13" fmla="*/ 6 h 180"/>
                <a:gd name="T14" fmla="*/ 120 w 120"/>
                <a:gd name="T15" fmla="*/ 174 h 180"/>
                <a:gd name="T16" fmla="*/ 114 w 120"/>
                <a:gd name="T17" fmla="*/ 180 h 180"/>
                <a:gd name="T18" fmla="*/ 12 w 120"/>
                <a:gd name="T19" fmla="*/ 168 h 180"/>
                <a:gd name="T20" fmla="*/ 108 w 120"/>
                <a:gd name="T21" fmla="*/ 168 h 180"/>
                <a:gd name="T22" fmla="*/ 108 w 120"/>
                <a:gd name="T23" fmla="*/ 12 h 180"/>
                <a:gd name="T24" fmla="*/ 12 w 120"/>
                <a:gd name="T25" fmla="*/ 12 h 180"/>
                <a:gd name="T26" fmla="*/ 12 w 120"/>
                <a:gd name="T27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80">
                  <a:moveTo>
                    <a:pt x="114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2" y="180"/>
                    <a:pt x="0" y="178"/>
                    <a:pt x="0" y="17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20" y="3"/>
                    <a:pt x="120" y="6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20" y="178"/>
                    <a:pt x="117" y="180"/>
                    <a:pt x="114" y="180"/>
                  </a:cubicBezTo>
                  <a:close/>
                  <a:moveTo>
                    <a:pt x="12" y="168"/>
                  </a:moveTo>
                  <a:cubicBezTo>
                    <a:pt x="108" y="168"/>
                    <a:pt x="108" y="168"/>
                    <a:pt x="108" y="168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2" name="Freeform 90"/>
            <p:cNvSpPr>
              <a:spLocks noEditPoints="1"/>
            </p:cNvSpPr>
            <p:nvPr/>
          </p:nvSpPr>
          <p:spPr bwMode="auto">
            <a:xfrm>
              <a:off x="4762" y="1864"/>
              <a:ext cx="142" cy="71"/>
            </a:xfrm>
            <a:custGeom>
              <a:avLst/>
              <a:gdLst>
                <a:gd name="T0" fmla="*/ 90 w 96"/>
                <a:gd name="T1" fmla="*/ 48 h 48"/>
                <a:gd name="T2" fmla="*/ 6 w 96"/>
                <a:gd name="T3" fmla="*/ 48 h 48"/>
                <a:gd name="T4" fmla="*/ 0 w 96"/>
                <a:gd name="T5" fmla="*/ 42 h 48"/>
                <a:gd name="T6" fmla="*/ 0 w 96"/>
                <a:gd name="T7" fmla="*/ 6 h 48"/>
                <a:gd name="T8" fmla="*/ 6 w 96"/>
                <a:gd name="T9" fmla="*/ 0 h 48"/>
                <a:gd name="T10" fmla="*/ 72 w 96"/>
                <a:gd name="T11" fmla="*/ 0 h 48"/>
                <a:gd name="T12" fmla="*/ 77 w 96"/>
                <a:gd name="T13" fmla="*/ 4 h 48"/>
                <a:gd name="T14" fmla="*/ 95 w 96"/>
                <a:gd name="T15" fmla="*/ 40 h 48"/>
                <a:gd name="T16" fmla="*/ 95 w 96"/>
                <a:gd name="T17" fmla="*/ 46 h 48"/>
                <a:gd name="T18" fmla="*/ 90 w 96"/>
                <a:gd name="T19" fmla="*/ 48 h 48"/>
                <a:gd name="T20" fmla="*/ 12 w 96"/>
                <a:gd name="T21" fmla="*/ 36 h 48"/>
                <a:gd name="T22" fmla="*/ 80 w 96"/>
                <a:gd name="T23" fmla="*/ 36 h 48"/>
                <a:gd name="T24" fmla="*/ 68 w 96"/>
                <a:gd name="T25" fmla="*/ 12 h 48"/>
                <a:gd name="T26" fmla="*/ 12 w 96"/>
                <a:gd name="T27" fmla="*/ 12 h 48"/>
                <a:gd name="T28" fmla="*/ 12 w 96"/>
                <a:gd name="T2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48">
                  <a:moveTo>
                    <a:pt x="9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7" y="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42"/>
                    <a:pt x="96" y="44"/>
                    <a:pt x="95" y="46"/>
                  </a:cubicBezTo>
                  <a:cubicBezTo>
                    <a:pt x="94" y="47"/>
                    <a:pt x="92" y="48"/>
                    <a:pt x="90" y="48"/>
                  </a:cubicBezTo>
                  <a:close/>
                  <a:moveTo>
                    <a:pt x="12" y="3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3" name="Freeform 91"/>
            <p:cNvSpPr>
              <a:spLocks noEditPoints="1"/>
            </p:cNvSpPr>
            <p:nvPr/>
          </p:nvSpPr>
          <p:spPr bwMode="auto">
            <a:xfrm>
              <a:off x="4476" y="1864"/>
              <a:ext cx="144" cy="71"/>
            </a:xfrm>
            <a:custGeom>
              <a:avLst/>
              <a:gdLst>
                <a:gd name="T0" fmla="*/ 91 w 97"/>
                <a:gd name="T1" fmla="*/ 48 h 48"/>
                <a:gd name="T2" fmla="*/ 7 w 97"/>
                <a:gd name="T3" fmla="*/ 48 h 48"/>
                <a:gd name="T4" fmla="*/ 2 w 97"/>
                <a:gd name="T5" fmla="*/ 46 h 48"/>
                <a:gd name="T6" fmla="*/ 1 w 97"/>
                <a:gd name="T7" fmla="*/ 40 h 48"/>
                <a:gd name="T8" fmla="*/ 19 w 97"/>
                <a:gd name="T9" fmla="*/ 4 h 48"/>
                <a:gd name="T10" fmla="*/ 25 w 97"/>
                <a:gd name="T11" fmla="*/ 0 h 48"/>
                <a:gd name="T12" fmla="*/ 91 w 97"/>
                <a:gd name="T13" fmla="*/ 0 h 48"/>
                <a:gd name="T14" fmla="*/ 97 w 97"/>
                <a:gd name="T15" fmla="*/ 6 h 48"/>
                <a:gd name="T16" fmla="*/ 97 w 97"/>
                <a:gd name="T17" fmla="*/ 42 h 48"/>
                <a:gd name="T18" fmla="*/ 91 w 97"/>
                <a:gd name="T19" fmla="*/ 48 h 48"/>
                <a:gd name="T20" fmla="*/ 16 w 97"/>
                <a:gd name="T21" fmla="*/ 36 h 48"/>
                <a:gd name="T22" fmla="*/ 85 w 97"/>
                <a:gd name="T23" fmla="*/ 36 h 48"/>
                <a:gd name="T24" fmla="*/ 85 w 97"/>
                <a:gd name="T25" fmla="*/ 12 h 48"/>
                <a:gd name="T26" fmla="*/ 28 w 97"/>
                <a:gd name="T27" fmla="*/ 12 h 48"/>
                <a:gd name="T28" fmla="*/ 16 w 97"/>
                <a:gd name="T2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8">
                  <a:moveTo>
                    <a:pt x="91" y="48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5" y="48"/>
                    <a:pt x="3" y="47"/>
                    <a:pt x="2" y="46"/>
                  </a:cubicBezTo>
                  <a:cubicBezTo>
                    <a:pt x="0" y="44"/>
                    <a:pt x="0" y="42"/>
                    <a:pt x="1" y="4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4" y="0"/>
                    <a:pt x="97" y="3"/>
                    <a:pt x="97" y="6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7" y="46"/>
                    <a:pt x="94" y="48"/>
                    <a:pt x="91" y="48"/>
                  </a:cubicBezTo>
                  <a:close/>
                  <a:moveTo>
                    <a:pt x="16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1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4" name="Freeform 92"/>
            <p:cNvSpPr>
              <a:spLocks noEditPoints="1"/>
            </p:cNvSpPr>
            <p:nvPr/>
          </p:nvSpPr>
          <p:spPr bwMode="auto">
            <a:xfrm>
              <a:off x="4601" y="1776"/>
              <a:ext cx="179" cy="71"/>
            </a:xfrm>
            <a:custGeom>
              <a:avLst/>
              <a:gdLst>
                <a:gd name="T0" fmla="*/ 115 w 121"/>
                <a:gd name="T1" fmla="*/ 48 h 48"/>
                <a:gd name="T2" fmla="*/ 7 w 121"/>
                <a:gd name="T3" fmla="*/ 48 h 48"/>
                <a:gd name="T4" fmla="*/ 2 w 121"/>
                <a:gd name="T5" fmla="*/ 46 h 48"/>
                <a:gd name="T6" fmla="*/ 1 w 121"/>
                <a:gd name="T7" fmla="*/ 40 h 48"/>
                <a:gd name="T8" fmla="*/ 19 w 121"/>
                <a:gd name="T9" fmla="*/ 4 h 48"/>
                <a:gd name="T10" fmla="*/ 25 w 121"/>
                <a:gd name="T11" fmla="*/ 0 h 48"/>
                <a:gd name="T12" fmla="*/ 97 w 121"/>
                <a:gd name="T13" fmla="*/ 0 h 48"/>
                <a:gd name="T14" fmla="*/ 102 w 121"/>
                <a:gd name="T15" fmla="*/ 4 h 48"/>
                <a:gd name="T16" fmla="*/ 120 w 121"/>
                <a:gd name="T17" fmla="*/ 40 h 48"/>
                <a:gd name="T18" fmla="*/ 120 w 121"/>
                <a:gd name="T19" fmla="*/ 46 h 48"/>
                <a:gd name="T20" fmla="*/ 115 w 121"/>
                <a:gd name="T21" fmla="*/ 48 h 48"/>
                <a:gd name="T22" fmla="*/ 16 w 121"/>
                <a:gd name="T23" fmla="*/ 36 h 48"/>
                <a:gd name="T24" fmla="*/ 105 w 121"/>
                <a:gd name="T25" fmla="*/ 36 h 48"/>
                <a:gd name="T26" fmla="*/ 93 w 121"/>
                <a:gd name="T27" fmla="*/ 12 h 48"/>
                <a:gd name="T28" fmla="*/ 28 w 121"/>
                <a:gd name="T29" fmla="*/ 12 h 48"/>
                <a:gd name="T30" fmla="*/ 16 w 121"/>
                <a:gd name="T31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48">
                  <a:moveTo>
                    <a:pt x="115" y="48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5" y="48"/>
                    <a:pt x="3" y="47"/>
                    <a:pt x="2" y="46"/>
                  </a:cubicBezTo>
                  <a:cubicBezTo>
                    <a:pt x="0" y="44"/>
                    <a:pt x="0" y="42"/>
                    <a:pt x="1" y="4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2" y="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1" y="42"/>
                    <a:pt x="121" y="44"/>
                    <a:pt x="120" y="46"/>
                  </a:cubicBezTo>
                  <a:cubicBezTo>
                    <a:pt x="119" y="47"/>
                    <a:pt x="117" y="48"/>
                    <a:pt x="115" y="48"/>
                  </a:cubicBezTo>
                  <a:close/>
                  <a:moveTo>
                    <a:pt x="16" y="36"/>
                  </a:moveTo>
                  <a:cubicBezTo>
                    <a:pt x="105" y="36"/>
                    <a:pt x="105" y="36"/>
                    <a:pt x="105" y="36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1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5" name="Freeform 93"/>
            <p:cNvSpPr>
              <a:spLocks/>
            </p:cNvSpPr>
            <p:nvPr/>
          </p:nvSpPr>
          <p:spPr bwMode="auto">
            <a:xfrm>
              <a:off x="4663" y="1909"/>
              <a:ext cx="46" cy="105"/>
            </a:xfrm>
            <a:custGeom>
              <a:avLst/>
              <a:gdLst>
                <a:gd name="T0" fmla="*/ 25 w 31"/>
                <a:gd name="T1" fmla="*/ 71 h 71"/>
                <a:gd name="T2" fmla="*/ 19 w 31"/>
                <a:gd name="T3" fmla="*/ 65 h 71"/>
                <a:gd name="T4" fmla="*/ 19 w 31"/>
                <a:gd name="T5" fmla="*/ 15 h 71"/>
                <a:gd name="T6" fmla="*/ 9 w 31"/>
                <a:gd name="T7" fmla="*/ 19 h 71"/>
                <a:gd name="T8" fmla="*/ 1 w 31"/>
                <a:gd name="T9" fmla="*/ 15 h 71"/>
                <a:gd name="T10" fmla="*/ 5 w 31"/>
                <a:gd name="T11" fmla="*/ 8 h 71"/>
                <a:gd name="T12" fmla="*/ 23 w 31"/>
                <a:gd name="T13" fmla="*/ 1 h 71"/>
                <a:gd name="T14" fmla="*/ 28 w 31"/>
                <a:gd name="T15" fmla="*/ 2 h 71"/>
                <a:gd name="T16" fmla="*/ 31 w 31"/>
                <a:gd name="T17" fmla="*/ 6 h 71"/>
                <a:gd name="T18" fmla="*/ 31 w 31"/>
                <a:gd name="T19" fmla="*/ 65 h 71"/>
                <a:gd name="T20" fmla="*/ 25 w 3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71">
                  <a:moveTo>
                    <a:pt x="25" y="71"/>
                  </a:moveTo>
                  <a:cubicBezTo>
                    <a:pt x="21" y="71"/>
                    <a:pt x="19" y="68"/>
                    <a:pt x="19" y="6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0"/>
                    <a:pt x="2" y="18"/>
                    <a:pt x="1" y="15"/>
                  </a:cubicBezTo>
                  <a:cubicBezTo>
                    <a:pt x="0" y="12"/>
                    <a:pt x="1" y="9"/>
                    <a:pt x="5" y="8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0"/>
                    <a:pt x="26" y="0"/>
                    <a:pt x="28" y="2"/>
                  </a:cubicBezTo>
                  <a:cubicBezTo>
                    <a:pt x="30" y="3"/>
                    <a:pt x="31" y="4"/>
                    <a:pt x="31" y="6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8"/>
                    <a:pt x="28" y="71"/>
                    <a:pt x="2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6" name="Freeform 94"/>
            <p:cNvSpPr>
              <a:spLocks/>
            </p:cNvSpPr>
            <p:nvPr/>
          </p:nvSpPr>
          <p:spPr bwMode="auto">
            <a:xfrm>
              <a:off x="4524" y="1963"/>
              <a:ext cx="52" cy="88"/>
            </a:xfrm>
            <a:custGeom>
              <a:avLst/>
              <a:gdLst>
                <a:gd name="T0" fmla="*/ 29 w 35"/>
                <a:gd name="T1" fmla="*/ 59 h 59"/>
                <a:gd name="T2" fmla="*/ 6 w 35"/>
                <a:gd name="T3" fmla="*/ 59 h 59"/>
                <a:gd name="T4" fmla="*/ 1 w 35"/>
                <a:gd name="T5" fmla="*/ 56 h 59"/>
                <a:gd name="T6" fmla="*/ 1 w 35"/>
                <a:gd name="T7" fmla="*/ 50 h 59"/>
                <a:gd name="T8" fmla="*/ 22 w 35"/>
                <a:gd name="T9" fmla="*/ 21 h 59"/>
                <a:gd name="T10" fmla="*/ 23 w 35"/>
                <a:gd name="T11" fmla="*/ 18 h 59"/>
                <a:gd name="T12" fmla="*/ 17 w 35"/>
                <a:gd name="T13" fmla="*/ 12 h 59"/>
                <a:gd name="T14" fmla="*/ 12 w 35"/>
                <a:gd name="T15" fmla="*/ 17 h 59"/>
                <a:gd name="T16" fmla="*/ 6 w 35"/>
                <a:gd name="T17" fmla="*/ 23 h 59"/>
                <a:gd name="T18" fmla="*/ 0 w 35"/>
                <a:gd name="T19" fmla="*/ 17 h 59"/>
                <a:gd name="T20" fmla="*/ 17 w 35"/>
                <a:gd name="T21" fmla="*/ 0 h 59"/>
                <a:gd name="T22" fmla="*/ 35 w 35"/>
                <a:gd name="T23" fmla="*/ 18 h 59"/>
                <a:gd name="T24" fmla="*/ 31 w 35"/>
                <a:gd name="T25" fmla="*/ 28 h 59"/>
                <a:gd name="T26" fmla="*/ 18 w 35"/>
                <a:gd name="T27" fmla="*/ 47 h 59"/>
                <a:gd name="T28" fmla="*/ 29 w 35"/>
                <a:gd name="T29" fmla="*/ 47 h 59"/>
                <a:gd name="T30" fmla="*/ 35 w 35"/>
                <a:gd name="T31" fmla="*/ 53 h 59"/>
                <a:gd name="T32" fmla="*/ 29 w 35"/>
                <a:gd name="T3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59">
                  <a:moveTo>
                    <a:pt x="29" y="59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2" y="58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3" y="19"/>
                    <a:pt x="23" y="18"/>
                  </a:cubicBezTo>
                  <a:cubicBezTo>
                    <a:pt x="23" y="15"/>
                    <a:pt x="20" y="12"/>
                    <a:pt x="17" y="12"/>
                  </a:cubicBezTo>
                  <a:cubicBezTo>
                    <a:pt x="15" y="12"/>
                    <a:pt x="12" y="15"/>
                    <a:pt x="12" y="17"/>
                  </a:cubicBezTo>
                  <a:cubicBezTo>
                    <a:pt x="12" y="21"/>
                    <a:pt x="9" y="23"/>
                    <a:pt x="6" y="23"/>
                  </a:cubicBezTo>
                  <a:cubicBezTo>
                    <a:pt x="3" y="23"/>
                    <a:pt x="0" y="20"/>
                    <a:pt x="0" y="17"/>
                  </a:cubicBezTo>
                  <a:cubicBezTo>
                    <a:pt x="1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2"/>
                    <a:pt x="33" y="26"/>
                    <a:pt x="31" y="2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2" y="47"/>
                    <a:pt x="35" y="50"/>
                    <a:pt x="35" y="53"/>
                  </a:cubicBezTo>
                  <a:cubicBezTo>
                    <a:pt x="35" y="57"/>
                    <a:pt x="32" y="59"/>
                    <a:pt x="2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4805" y="1962"/>
              <a:ext cx="52" cy="53"/>
            </a:xfrm>
            <a:custGeom>
              <a:avLst/>
              <a:gdLst>
                <a:gd name="T0" fmla="*/ 18 w 35"/>
                <a:gd name="T1" fmla="*/ 36 h 36"/>
                <a:gd name="T2" fmla="*/ 12 w 35"/>
                <a:gd name="T3" fmla="*/ 30 h 36"/>
                <a:gd name="T4" fmla="*/ 18 w 35"/>
                <a:gd name="T5" fmla="*/ 24 h 36"/>
                <a:gd name="T6" fmla="*/ 23 w 35"/>
                <a:gd name="T7" fmla="*/ 18 h 36"/>
                <a:gd name="T8" fmla="*/ 18 w 35"/>
                <a:gd name="T9" fmla="*/ 12 h 36"/>
                <a:gd name="T10" fmla="*/ 13 w 35"/>
                <a:gd name="T11" fmla="*/ 18 h 36"/>
                <a:gd name="T12" fmla="*/ 6 w 35"/>
                <a:gd name="T13" fmla="*/ 24 h 36"/>
                <a:gd name="T14" fmla="*/ 1 w 35"/>
                <a:gd name="T15" fmla="*/ 17 h 36"/>
                <a:gd name="T16" fmla="*/ 18 w 35"/>
                <a:gd name="T17" fmla="*/ 0 h 36"/>
                <a:gd name="T18" fmla="*/ 35 w 35"/>
                <a:gd name="T19" fmla="*/ 18 h 36"/>
                <a:gd name="T20" fmla="*/ 18 w 35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8" y="36"/>
                  </a:moveTo>
                  <a:cubicBezTo>
                    <a:pt x="15" y="36"/>
                    <a:pt x="12" y="34"/>
                    <a:pt x="12" y="30"/>
                  </a:cubicBezTo>
                  <a:cubicBezTo>
                    <a:pt x="12" y="27"/>
                    <a:pt x="15" y="24"/>
                    <a:pt x="18" y="24"/>
                  </a:cubicBezTo>
                  <a:cubicBezTo>
                    <a:pt x="20" y="24"/>
                    <a:pt x="23" y="24"/>
                    <a:pt x="23" y="18"/>
                  </a:cubicBezTo>
                  <a:cubicBezTo>
                    <a:pt x="23" y="12"/>
                    <a:pt x="20" y="12"/>
                    <a:pt x="18" y="12"/>
                  </a:cubicBezTo>
                  <a:cubicBezTo>
                    <a:pt x="16" y="12"/>
                    <a:pt x="13" y="12"/>
                    <a:pt x="13" y="18"/>
                  </a:cubicBezTo>
                  <a:cubicBezTo>
                    <a:pt x="12" y="21"/>
                    <a:pt x="10" y="24"/>
                    <a:pt x="6" y="24"/>
                  </a:cubicBezTo>
                  <a:cubicBezTo>
                    <a:pt x="3" y="24"/>
                    <a:pt x="0" y="21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ubicBezTo>
                    <a:pt x="30" y="0"/>
                    <a:pt x="35" y="9"/>
                    <a:pt x="35" y="18"/>
                  </a:cubicBezTo>
                  <a:cubicBezTo>
                    <a:pt x="35" y="27"/>
                    <a:pt x="30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4805" y="1997"/>
              <a:ext cx="52" cy="54"/>
            </a:xfrm>
            <a:custGeom>
              <a:avLst/>
              <a:gdLst>
                <a:gd name="T0" fmla="*/ 18 w 35"/>
                <a:gd name="T1" fmla="*/ 36 h 36"/>
                <a:gd name="T2" fmla="*/ 1 w 35"/>
                <a:gd name="T3" fmla="*/ 20 h 36"/>
                <a:gd name="T4" fmla="*/ 6 w 35"/>
                <a:gd name="T5" fmla="*/ 13 h 36"/>
                <a:gd name="T6" fmla="*/ 13 w 35"/>
                <a:gd name="T7" fmla="*/ 19 h 36"/>
                <a:gd name="T8" fmla="*/ 18 w 35"/>
                <a:gd name="T9" fmla="*/ 24 h 36"/>
                <a:gd name="T10" fmla="*/ 23 w 35"/>
                <a:gd name="T11" fmla="*/ 18 h 36"/>
                <a:gd name="T12" fmla="*/ 18 w 35"/>
                <a:gd name="T13" fmla="*/ 12 h 36"/>
                <a:gd name="T14" fmla="*/ 12 w 35"/>
                <a:gd name="T15" fmla="*/ 6 h 36"/>
                <a:gd name="T16" fmla="*/ 18 w 35"/>
                <a:gd name="T17" fmla="*/ 0 h 36"/>
                <a:gd name="T18" fmla="*/ 35 w 35"/>
                <a:gd name="T19" fmla="*/ 18 h 36"/>
                <a:gd name="T20" fmla="*/ 18 w 35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8" y="36"/>
                  </a:moveTo>
                  <a:cubicBezTo>
                    <a:pt x="8" y="36"/>
                    <a:pt x="1" y="30"/>
                    <a:pt x="1" y="20"/>
                  </a:cubicBezTo>
                  <a:cubicBezTo>
                    <a:pt x="0" y="16"/>
                    <a:pt x="3" y="13"/>
                    <a:pt x="6" y="13"/>
                  </a:cubicBezTo>
                  <a:cubicBezTo>
                    <a:pt x="10" y="13"/>
                    <a:pt x="12" y="16"/>
                    <a:pt x="13" y="19"/>
                  </a:cubicBezTo>
                  <a:cubicBezTo>
                    <a:pt x="13" y="24"/>
                    <a:pt x="16" y="24"/>
                    <a:pt x="18" y="24"/>
                  </a:cubicBezTo>
                  <a:cubicBezTo>
                    <a:pt x="20" y="24"/>
                    <a:pt x="23" y="24"/>
                    <a:pt x="23" y="18"/>
                  </a:cubicBezTo>
                  <a:cubicBezTo>
                    <a:pt x="23" y="12"/>
                    <a:pt x="20" y="12"/>
                    <a:pt x="18" y="12"/>
                  </a:cubicBezTo>
                  <a:cubicBezTo>
                    <a:pt x="15" y="12"/>
                    <a:pt x="12" y="10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30" y="0"/>
                    <a:pt x="35" y="9"/>
                    <a:pt x="35" y="18"/>
                  </a:cubicBezTo>
                  <a:cubicBezTo>
                    <a:pt x="35" y="27"/>
                    <a:pt x="30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65359"/>
                </a:solidFill>
              </a:endParaRPr>
            </a:p>
          </p:txBody>
        </p:sp>
      </p:grpSp>
      <p:grpSp>
        <p:nvGrpSpPr>
          <p:cNvPr id="19" name="Group 18" descr="science symbol icon"/>
          <p:cNvGrpSpPr/>
          <p:nvPr/>
        </p:nvGrpSpPr>
        <p:grpSpPr>
          <a:xfrm>
            <a:off x="654887" y="2153445"/>
            <a:ext cx="581643" cy="651698"/>
            <a:chOff x="8388351" y="-2647950"/>
            <a:chExt cx="566738" cy="635000"/>
          </a:xfrm>
          <a:solidFill>
            <a:schemeClr val="accent3"/>
          </a:solidFill>
        </p:grpSpPr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8388351" y="-2647950"/>
              <a:ext cx="566738" cy="635000"/>
            </a:xfrm>
            <a:custGeom>
              <a:avLst/>
              <a:gdLst>
                <a:gd name="T0" fmla="*/ 79 w 86"/>
                <a:gd name="T1" fmla="*/ 41 h 96"/>
                <a:gd name="T2" fmla="*/ 59 w 86"/>
                <a:gd name="T3" fmla="*/ 18 h 96"/>
                <a:gd name="T4" fmla="*/ 27 w 86"/>
                <a:gd name="T5" fmla="*/ 18 h 96"/>
                <a:gd name="T6" fmla="*/ 7 w 86"/>
                <a:gd name="T7" fmla="*/ 41 h 96"/>
                <a:gd name="T8" fmla="*/ 7 w 86"/>
                <a:gd name="T9" fmla="*/ 55 h 96"/>
                <a:gd name="T10" fmla="*/ 15 w 86"/>
                <a:gd name="T11" fmla="*/ 80 h 96"/>
                <a:gd name="T12" fmla="*/ 43 w 86"/>
                <a:gd name="T13" fmla="*/ 96 h 96"/>
                <a:gd name="T14" fmla="*/ 71 w 86"/>
                <a:gd name="T15" fmla="*/ 80 h 96"/>
                <a:gd name="T16" fmla="*/ 79 w 86"/>
                <a:gd name="T17" fmla="*/ 55 h 96"/>
                <a:gd name="T18" fmla="*/ 71 w 86"/>
                <a:gd name="T19" fmla="*/ 20 h 96"/>
                <a:gd name="T20" fmla="*/ 75 w 86"/>
                <a:gd name="T21" fmla="*/ 39 h 96"/>
                <a:gd name="T22" fmla="*/ 63 w 86"/>
                <a:gd name="T23" fmla="*/ 38 h 96"/>
                <a:gd name="T24" fmla="*/ 71 w 86"/>
                <a:gd name="T25" fmla="*/ 20 h 96"/>
                <a:gd name="T26" fmla="*/ 43 w 86"/>
                <a:gd name="T27" fmla="*/ 67 h 96"/>
                <a:gd name="T28" fmla="*/ 27 w 86"/>
                <a:gd name="T29" fmla="*/ 56 h 96"/>
                <a:gd name="T30" fmla="*/ 27 w 86"/>
                <a:gd name="T31" fmla="*/ 40 h 96"/>
                <a:gd name="T32" fmla="*/ 43 w 86"/>
                <a:gd name="T33" fmla="*/ 29 h 96"/>
                <a:gd name="T34" fmla="*/ 59 w 86"/>
                <a:gd name="T35" fmla="*/ 40 h 96"/>
                <a:gd name="T36" fmla="*/ 59 w 86"/>
                <a:gd name="T37" fmla="*/ 56 h 96"/>
                <a:gd name="T38" fmla="*/ 58 w 86"/>
                <a:gd name="T39" fmla="*/ 62 h 96"/>
                <a:gd name="T40" fmla="*/ 47 w 86"/>
                <a:gd name="T41" fmla="*/ 69 h 96"/>
                <a:gd name="T42" fmla="*/ 58 w 86"/>
                <a:gd name="T43" fmla="*/ 62 h 96"/>
                <a:gd name="T44" fmla="*/ 30 w 86"/>
                <a:gd name="T45" fmla="*/ 73 h 96"/>
                <a:gd name="T46" fmla="*/ 32 w 86"/>
                <a:gd name="T47" fmla="*/ 64 h 96"/>
                <a:gd name="T48" fmla="*/ 23 w 86"/>
                <a:gd name="T49" fmla="*/ 53 h 96"/>
                <a:gd name="T50" fmla="*/ 23 w 86"/>
                <a:gd name="T51" fmla="*/ 43 h 96"/>
                <a:gd name="T52" fmla="*/ 23 w 86"/>
                <a:gd name="T53" fmla="*/ 53 h 96"/>
                <a:gd name="T54" fmla="*/ 30 w 86"/>
                <a:gd name="T55" fmla="*/ 23 h 96"/>
                <a:gd name="T56" fmla="*/ 32 w 86"/>
                <a:gd name="T57" fmla="*/ 32 h 96"/>
                <a:gd name="T58" fmla="*/ 47 w 86"/>
                <a:gd name="T59" fmla="*/ 27 h 96"/>
                <a:gd name="T60" fmla="*/ 58 w 86"/>
                <a:gd name="T61" fmla="*/ 34 h 96"/>
                <a:gd name="T62" fmla="*/ 47 w 86"/>
                <a:gd name="T63" fmla="*/ 27 h 96"/>
                <a:gd name="T64" fmla="*/ 68 w 86"/>
                <a:gd name="T65" fmla="*/ 48 h 96"/>
                <a:gd name="T66" fmla="*/ 63 w 86"/>
                <a:gd name="T67" fmla="*/ 48 h 96"/>
                <a:gd name="T68" fmla="*/ 43 w 86"/>
                <a:gd name="T69" fmla="*/ 4 h 96"/>
                <a:gd name="T70" fmla="*/ 43 w 86"/>
                <a:gd name="T71" fmla="*/ 25 h 96"/>
                <a:gd name="T72" fmla="*/ 43 w 86"/>
                <a:gd name="T73" fmla="*/ 4 h 96"/>
                <a:gd name="T74" fmla="*/ 7 w 86"/>
                <a:gd name="T75" fmla="*/ 23 h 96"/>
                <a:gd name="T76" fmla="*/ 23 w 86"/>
                <a:gd name="T77" fmla="*/ 38 h 96"/>
                <a:gd name="T78" fmla="*/ 11 w 86"/>
                <a:gd name="T79" fmla="*/ 39 h 96"/>
                <a:gd name="T80" fmla="*/ 11 w 86"/>
                <a:gd name="T81" fmla="*/ 57 h 96"/>
                <a:gd name="T82" fmla="*/ 23 w 86"/>
                <a:gd name="T83" fmla="*/ 58 h 96"/>
                <a:gd name="T84" fmla="*/ 7 w 86"/>
                <a:gd name="T85" fmla="*/ 73 h 96"/>
                <a:gd name="T86" fmla="*/ 31 w 86"/>
                <a:gd name="T87" fmla="*/ 77 h 96"/>
                <a:gd name="T88" fmla="*/ 55 w 86"/>
                <a:gd name="T89" fmla="*/ 77 h 96"/>
                <a:gd name="T90" fmla="*/ 79 w 86"/>
                <a:gd name="T91" fmla="*/ 73 h 96"/>
                <a:gd name="T92" fmla="*/ 63 w 86"/>
                <a:gd name="T93" fmla="*/ 58 h 96"/>
                <a:gd name="T94" fmla="*/ 75 w 86"/>
                <a:gd name="T95" fmla="*/ 5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96">
                  <a:moveTo>
                    <a:pt x="73" y="48"/>
                  </a:moveTo>
                  <a:cubicBezTo>
                    <a:pt x="75" y="46"/>
                    <a:pt x="77" y="43"/>
                    <a:pt x="79" y="41"/>
                  </a:cubicBezTo>
                  <a:cubicBezTo>
                    <a:pt x="84" y="33"/>
                    <a:pt x="86" y="25"/>
                    <a:pt x="83" y="21"/>
                  </a:cubicBezTo>
                  <a:cubicBezTo>
                    <a:pt x="79" y="15"/>
                    <a:pt x="70" y="15"/>
                    <a:pt x="59" y="18"/>
                  </a:cubicBezTo>
                  <a:cubicBezTo>
                    <a:pt x="55" y="7"/>
                    <a:pt x="49" y="0"/>
                    <a:pt x="43" y="0"/>
                  </a:cubicBezTo>
                  <a:cubicBezTo>
                    <a:pt x="37" y="0"/>
                    <a:pt x="31" y="7"/>
                    <a:pt x="27" y="18"/>
                  </a:cubicBezTo>
                  <a:cubicBezTo>
                    <a:pt x="16" y="15"/>
                    <a:pt x="7" y="15"/>
                    <a:pt x="3" y="21"/>
                  </a:cubicBezTo>
                  <a:cubicBezTo>
                    <a:pt x="0" y="25"/>
                    <a:pt x="2" y="33"/>
                    <a:pt x="7" y="41"/>
                  </a:cubicBezTo>
                  <a:cubicBezTo>
                    <a:pt x="9" y="43"/>
                    <a:pt x="11" y="46"/>
                    <a:pt x="13" y="48"/>
                  </a:cubicBezTo>
                  <a:cubicBezTo>
                    <a:pt x="11" y="50"/>
                    <a:pt x="9" y="53"/>
                    <a:pt x="7" y="55"/>
                  </a:cubicBezTo>
                  <a:cubicBezTo>
                    <a:pt x="2" y="63"/>
                    <a:pt x="0" y="71"/>
                    <a:pt x="3" y="75"/>
                  </a:cubicBezTo>
                  <a:cubicBezTo>
                    <a:pt x="6" y="78"/>
                    <a:pt x="10" y="80"/>
                    <a:pt x="15" y="80"/>
                  </a:cubicBezTo>
                  <a:cubicBezTo>
                    <a:pt x="19" y="80"/>
                    <a:pt x="23" y="79"/>
                    <a:pt x="27" y="78"/>
                  </a:cubicBezTo>
                  <a:cubicBezTo>
                    <a:pt x="31" y="89"/>
                    <a:pt x="37" y="96"/>
                    <a:pt x="43" y="96"/>
                  </a:cubicBezTo>
                  <a:cubicBezTo>
                    <a:pt x="49" y="96"/>
                    <a:pt x="55" y="89"/>
                    <a:pt x="59" y="78"/>
                  </a:cubicBezTo>
                  <a:cubicBezTo>
                    <a:pt x="63" y="79"/>
                    <a:pt x="67" y="80"/>
                    <a:pt x="71" y="80"/>
                  </a:cubicBezTo>
                  <a:cubicBezTo>
                    <a:pt x="76" y="80"/>
                    <a:pt x="80" y="78"/>
                    <a:pt x="83" y="75"/>
                  </a:cubicBezTo>
                  <a:cubicBezTo>
                    <a:pt x="86" y="71"/>
                    <a:pt x="84" y="63"/>
                    <a:pt x="79" y="55"/>
                  </a:cubicBezTo>
                  <a:cubicBezTo>
                    <a:pt x="77" y="53"/>
                    <a:pt x="75" y="50"/>
                    <a:pt x="73" y="48"/>
                  </a:cubicBezTo>
                  <a:close/>
                  <a:moveTo>
                    <a:pt x="71" y="20"/>
                  </a:moveTo>
                  <a:cubicBezTo>
                    <a:pt x="75" y="20"/>
                    <a:pt x="78" y="21"/>
                    <a:pt x="79" y="23"/>
                  </a:cubicBezTo>
                  <a:cubicBezTo>
                    <a:pt x="81" y="26"/>
                    <a:pt x="80" y="32"/>
                    <a:pt x="75" y="39"/>
                  </a:cubicBezTo>
                  <a:cubicBezTo>
                    <a:pt x="74" y="41"/>
                    <a:pt x="72" y="43"/>
                    <a:pt x="71" y="45"/>
                  </a:cubicBezTo>
                  <a:cubicBezTo>
                    <a:pt x="68" y="43"/>
                    <a:pt x="65" y="40"/>
                    <a:pt x="63" y="38"/>
                  </a:cubicBezTo>
                  <a:cubicBezTo>
                    <a:pt x="62" y="32"/>
                    <a:pt x="61" y="27"/>
                    <a:pt x="60" y="22"/>
                  </a:cubicBezTo>
                  <a:cubicBezTo>
                    <a:pt x="64" y="21"/>
                    <a:pt x="68" y="20"/>
                    <a:pt x="71" y="20"/>
                  </a:cubicBezTo>
                  <a:close/>
                  <a:moveTo>
                    <a:pt x="52" y="61"/>
                  </a:moveTo>
                  <a:cubicBezTo>
                    <a:pt x="49" y="63"/>
                    <a:pt x="46" y="65"/>
                    <a:pt x="43" y="67"/>
                  </a:cubicBezTo>
                  <a:cubicBezTo>
                    <a:pt x="40" y="65"/>
                    <a:pt x="37" y="63"/>
                    <a:pt x="34" y="61"/>
                  </a:cubicBezTo>
                  <a:cubicBezTo>
                    <a:pt x="32" y="60"/>
                    <a:pt x="29" y="58"/>
                    <a:pt x="27" y="56"/>
                  </a:cubicBezTo>
                  <a:cubicBezTo>
                    <a:pt x="27" y="54"/>
                    <a:pt x="27" y="51"/>
                    <a:pt x="27" y="48"/>
                  </a:cubicBezTo>
                  <a:cubicBezTo>
                    <a:pt x="27" y="45"/>
                    <a:pt x="27" y="42"/>
                    <a:pt x="27" y="40"/>
                  </a:cubicBezTo>
                  <a:cubicBezTo>
                    <a:pt x="29" y="38"/>
                    <a:pt x="32" y="36"/>
                    <a:pt x="34" y="35"/>
                  </a:cubicBezTo>
                  <a:cubicBezTo>
                    <a:pt x="37" y="33"/>
                    <a:pt x="40" y="31"/>
                    <a:pt x="43" y="29"/>
                  </a:cubicBezTo>
                  <a:cubicBezTo>
                    <a:pt x="46" y="31"/>
                    <a:pt x="49" y="33"/>
                    <a:pt x="52" y="35"/>
                  </a:cubicBezTo>
                  <a:cubicBezTo>
                    <a:pt x="54" y="36"/>
                    <a:pt x="57" y="38"/>
                    <a:pt x="59" y="40"/>
                  </a:cubicBezTo>
                  <a:cubicBezTo>
                    <a:pt x="59" y="42"/>
                    <a:pt x="59" y="45"/>
                    <a:pt x="59" y="48"/>
                  </a:cubicBezTo>
                  <a:cubicBezTo>
                    <a:pt x="59" y="51"/>
                    <a:pt x="59" y="54"/>
                    <a:pt x="59" y="56"/>
                  </a:cubicBezTo>
                  <a:cubicBezTo>
                    <a:pt x="57" y="58"/>
                    <a:pt x="54" y="60"/>
                    <a:pt x="52" y="61"/>
                  </a:cubicBezTo>
                  <a:close/>
                  <a:moveTo>
                    <a:pt x="58" y="62"/>
                  </a:moveTo>
                  <a:cubicBezTo>
                    <a:pt x="58" y="66"/>
                    <a:pt x="57" y="69"/>
                    <a:pt x="56" y="73"/>
                  </a:cubicBezTo>
                  <a:cubicBezTo>
                    <a:pt x="53" y="72"/>
                    <a:pt x="50" y="71"/>
                    <a:pt x="47" y="69"/>
                  </a:cubicBezTo>
                  <a:cubicBezTo>
                    <a:pt x="50" y="68"/>
                    <a:pt x="52" y="66"/>
                    <a:pt x="54" y="64"/>
                  </a:cubicBezTo>
                  <a:cubicBezTo>
                    <a:pt x="56" y="64"/>
                    <a:pt x="57" y="63"/>
                    <a:pt x="58" y="62"/>
                  </a:cubicBezTo>
                  <a:close/>
                  <a:moveTo>
                    <a:pt x="39" y="69"/>
                  </a:moveTo>
                  <a:cubicBezTo>
                    <a:pt x="36" y="71"/>
                    <a:pt x="33" y="72"/>
                    <a:pt x="30" y="73"/>
                  </a:cubicBezTo>
                  <a:cubicBezTo>
                    <a:pt x="29" y="69"/>
                    <a:pt x="28" y="66"/>
                    <a:pt x="28" y="62"/>
                  </a:cubicBezTo>
                  <a:cubicBezTo>
                    <a:pt x="29" y="63"/>
                    <a:pt x="30" y="64"/>
                    <a:pt x="32" y="64"/>
                  </a:cubicBezTo>
                  <a:cubicBezTo>
                    <a:pt x="34" y="66"/>
                    <a:pt x="36" y="68"/>
                    <a:pt x="39" y="69"/>
                  </a:cubicBezTo>
                  <a:close/>
                  <a:moveTo>
                    <a:pt x="23" y="53"/>
                  </a:moveTo>
                  <a:cubicBezTo>
                    <a:pt x="21" y="51"/>
                    <a:pt x="20" y="50"/>
                    <a:pt x="18" y="48"/>
                  </a:cubicBezTo>
                  <a:cubicBezTo>
                    <a:pt x="20" y="46"/>
                    <a:pt x="21" y="45"/>
                    <a:pt x="23" y="43"/>
                  </a:cubicBezTo>
                  <a:cubicBezTo>
                    <a:pt x="23" y="45"/>
                    <a:pt x="23" y="46"/>
                    <a:pt x="23" y="48"/>
                  </a:cubicBezTo>
                  <a:cubicBezTo>
                    <a:pt x="23" y="50"/>
                    <a:pt x="23" y="51"/>
                    <a:pt x="23" y="53"/>
                  </a:cubicBezTo>
                  <a:close/>
                  <a:moveTo>
                    <a:pt x="28" y="34"/>
                  </a:moveTo>
                  <a:cubicBezTo>
                    <a:pt x="28" y="30"/>
                    <a:pt x="29" y="27"/>
                    <a:pt x="30" y="23"/>
                  </a:cubicBezTo>
                  <a:cubicBezTo>
                    <a:pt x="33" y="24"/>
                    <a:pt x="36" y="25"/>
                    <a:pt x="39" y="27"/>
                  </a:cubicBezTo>
                  <a:cubicBezTo>
                    <a:pt x="36" y="28"/>
                    <a:pt x="34" y="30"/>
                    <a:pt x="32" y="32"/>
                  </a:cubicBezTo>
                  <a:cubicBezTo>
                    <a:pt x="30" y="32"/>
                    <a:pt x="29" y="33"/>
                    <a:pt x="28" y="34"/>
                  </a:cubicBezTo>
                  <a:close/>
                  <a:moveTo>
                    <a:pt x="47" y="27"/>
                  </a:moveTo>
                  <a:cubicBezTo>
                    <a:pt x="50" y="25"/>
                    <a:pt x="53" y="24"/>
                    <a:pt x="56" y="23"/>
                  </a:cubicBezTo>
                  <a:cubicBezTo>
                    <a:pt x="57" y="27"/>
                    <a:pt x="58" y="30"/>
                    <a:pt x="58" y="34"/>
                  </a:cubicBezTo>
                  <a:cubicBezTo>
                    <a:pt x="57" y="33"/>
                    <a:pt x="56" y="32"/>
                    <a:pt x="54" y="32"/>
                  </a:cubicBezTo>
                  <a:cubicBezTo>
                    <a:pt x="52" y="30"/>
                    <a:pt x="50" y="28"/>
                    <a:pt x="47" y="27"/>
                  </a:cubicBezTo>
                  <a:close/>
                  <a:moveTo>
                    <a:pt x="63" y="43"/>
                  </a:moveTo>
                  <a:cubicBezTo>
                    <a:pt x="65" y="45"/>
                    <a:pt x="66" y="46"/>
                    <a:pt x="68" y="48"/>
                  </a:cubicBezTo>
                  <a:cubicBezTo>
                    <a:pt x="66" y="50"/>
                    <a:pt x="65" y="51"/>
                    <a:pt x="63" y="53"/>
                  </a:cubicBezTo>
                  <a:cubicBezTo>
                    <a:pt x="63" y="51"/>
                    <a:pt x="63" y="50"/>
                    <a:pt x="63" y="48"/>
                  </a:cubicBezTo>
                  <a:cubicBezTo>
                    <a:pt x="63" y="46"/>
                    <a:pt x="63" y="45"/>
                    <a:pt x="63" y="43"/>
                  </a:cubicBezTo>
                  <a:close/>
                  <a:moveTo>
                    <a:pt x="43" y="4"/>
                  </a:moveTo>
                  <a:cubicBezTo>
                    <a:pt x="47" y="4"/>
                    <a:pt x="52" y="10"/>
                    <a:pt x="55" y="19"/>
                  </a:cubicBezTo>
                  <a:cubicBezTo>
                    <a:pt x="51" y="21"/>
                    <a:pt x="47" y="22"/>
                    <a:pt x="43" y="25"/>
                  </a:cubicBezTo>
                  <a:cubicBezTo>
                    <a:pt x="39" y="22"/>
                    <a:pt x="35" y="21"/>
                    <a:pt x="31" y="19"/>
                  </a:cubicBezTo>
                  <a:cubicBezTo>
                    <a:pt x="34" y="10"/>
                    <a:pt x="39" y="4"/>
                    <a:pt x="43" y="4"/>
                  </a:cubicBezTo>
                  <a:close/>
                  <a:moveTo>
                    <a:pt x="11" y="39"/>
                  </a:moveTo>
                  <a:cubicBezTo>
                    <a:pt x="6" y="32"/>
                    <a:pt x="5" y="26"/>
                    <a:pt x="7" y="23"/>
                  </a:cubicBezTo>
                  <a:cubicBezTo>
                    <a:pt x="9" y="20"/>
                    <a:pt x="16" y="19"/>
                    <a:pt x="26" y="22"/>
                  </a:cubicBezTo>
                  <a:cubicBezTo>
                    <a:pt x="25" y="27"/>
                    <a:pt x="24" y="32"/>
                    <a:pt x="23" y="38"/>
                  </a:cubicBezTo>
                  <a:cubicBezTo>
                    <a:pt x="21" y="40"/>
                    <a:pt x="18" y="43"/>
                    <a:pt x="15" y="45"/>
                  </a:cubicBezTo>
                  <a:cubicBezTo>
                    <a:pt x="14" y="43"/>
                    <a:pt x="12" y="41"/>
                    <a:pt x="11" y="39"/>
                  </a:cubicBezTo>
                  <a:close/>
                  <a:moveTo>
                    <a:pt x="7" y="73"/>
                  </a:moveTo>
                  <a:cubicBezTo>
                    <a:pt x="5" y="70"/>
                    <a:pt x="6" y="64"/>
                    <a:pt x="11" y="57"/>
                  </a:cubicBezTo>
                  <a:cubicBezTo>
                    <a:pt x="12" y="55"/>
                    <a:pt x="14" y="53"/>
                    <a:pt x="15" y="51"/>
                  </a:cubicBezTo>
                  <a:cubicBezTo>
                    <a:pt x="18" y="53"/>
                    <a:pt x="21" y="56"/>
                    <a:pt x="23" y="58"/>
                  </a:cubicBezTo>
                  <a:cubicBezTo>
                    <a:pt x="24" y="64"/>
                    <a:pt x="25" y="69"/>
                    <a:pt x="26" y="74"/>
                  </a:cubicBezTo>
                  <a:cubicBezTo>
                    <a:pt x="16" y="77"/>
                    <a:pt x="9" y="76"/>
                    <a:pt x="7" y="73"/>
                  </a:cubicBezTo>
                  <a:close/>
                  <a:moveTo>
                    <a:pt x="43" y="92"/>
                  </a:moveTo>
                  <a:cubicBezTo>
                    <a:pt x="39" y="92"/>
                    <a:pt x="34" y="86"/>
                    <a:pt x="31" y="77"/>
                  </a:cubicBezTo>
                  <a:cubicBezTo>
                    <a:pt x="35" y="75"/>
                    <a:pt x="39" y="74"/>
                    <a:pt x="43" y="71"/>
                  </a:cubicBezTo>
                  <a:cubicBezTo>
                    <a:pt x="47" y="74"/>
                    <a:pt x="51" y="75"/>
                    <a:pt x="55" y="77"/>
                  </a:cubicBezTo>
                  <a:cubicBezTo>
                    <a:pt x="52" y="86"/>
                    <a:pt x="47" y="92"/>
                    <a:pt x="43" y="92"/>
                  </a:cubicBezTo>
                  <a:close/>
                  <a:moveTo>
                    <a:pt x="79" y="73"/>
                  </a:moveTo>
                  <a:cubicBezTo>
                    <a:pt x="77" y="76"/>
                    <a:pt x="70" y="77"/>
                    <a:pt x="60" y="74"/>
                  </a:cubicBezTo>
                  <a:cubicBezTo>
                    <a:pt x="61" y="69"/>
                    <a:pt x="62" y="64"/>
                    <a:pt x="63" y="58"/>
                  </a:cubicBezTo>
                  <a:cubicBezTo>
                    <a:pt x="65" y="56"/>
                    <a:pt x="68" y="53"/>
                    <a:pt x="71" y="51"/>
                  </a:cubicBezTo>
                  <a:cubicBezTo>
                    <a:pt x="72" y="53"/>
                    <a:pt x="74" y="55"/>
                    <a:pt x="75" y="57"/>
                  </a:cubicBezTo>
                  <a:cubicBezTo>
                    <a:pt x="80" y="64"/>
                    <a:pt x="81" y="70"/>
                    <a:pt x="79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8605838" y="-2397125"/>
              <a:ext cx="131763" cy="1333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pic>
        <p:nvPicPr>
          <p:cNvPr id="1028" name="Picture 4" descr="BITTER BITCH PINT-2 Pack - Astoria Brewing Company">
            <a:extLst>
              <a:ext uri="{FF2B5EF4-FFF2-40B4-BE49-F238E27FC236}">
                <a16:creationId xmlns:a16="http://schemas.microsoft.com/office/drawing/2014/main" id="{1B3259E4-7E71-FC41-9757-73019CBB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352" y="3147545"/>
            <a:ext cx="1676806" cy="31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pslope Brewing Releases Vol. 5 of Lee Hill Series | Brewbound">
            <a:extLst>
              <a:ext uri="{FF2B5EF4-FFF2-40B4-BE49-F238E27FC236}">
                <a16:creationId xmlns:a16="http://schemas.microsoft.com/office/drawing/2014/main" id="{6507391A-B1AB-4BE0-94F2-8B6DD7A4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64" y="3147545"/>
            <a:ext cx="1214022" cy="30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6036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Budweiser Case Study</vt:lpstr>
      <vt:lpstr>Contents</vt:lpstr>
      <vt:lpstr>Introduction</vt:lpstr>
      <vt:lpstr>Breweries PER state</vt:lpstr>
      <vt:lpstr>Missing Values</vt:lpstr>
      <vt:lpstr>ABV Median by state</vt:lpstr>
      <vt:lpstr>KEY Insights</vt:lpstr>
      <vt:lpstr>IBU Median by state</vt:lpstr>
      <vt:lpstr>Maximums for ABV and IBU</vt:lpstr>
      <vt:lpstr>Summary Statistics And Distribution of ABV</vt:lpstr>
      <vt:lpstr>ABV  vs IBU</vt:lpstr>
      <vt:lpstr>KNN Classification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Summary</dc:title>
  <dc:creator>Rayon Morris</dc:creator>
  <cp:revision>2</cp:revision>
  <dcterms:created xsi:type="dcterms:W3CDTF">2021-06-11T02:26:56Z</dcterms:created>
  <dcterms:modified xsi:type="dcterms:W3CDTF">2021-06-25T21:35:10Z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