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1283" autoAdjust="0"/>
  </p:normalViewPr>
  <p:slideViewPr>
    <p:cSldViewPr snapToGrid="0" showGuides="1">
      <p:cViewPr varScale="1">
        <p:scale>
          <a:sx n="68" d="100"/>
          <a:sy n="68" d="100"/>
        </p:scale>
        <p:origin x="860" y="4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9/11/2023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3</a:t>
            </a:fld>
            <a:endParaRPr lang="en-AU" dirty="0"/>
          </a:p>
        </p:txBody>
      </p:sp>
    </p:spTree>
    <p:extLst>
      <p:ext uri="{BB962C8B-B14F-4D97-AF65-F5344CB8AC3E}">
        <p14:creationId xmlns:p14="http://schemas.microsoft.com/office/powerpoint/2010/main" val="1198765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November 2023</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87C547DE-E506-68AD-571F-BD14A214050E}"/>
              </a:ext>
            </a:extLst>
          </p:cNvPr>
          <p:cNvPicPr>
            <a:picLocks noChangeAspect="1"/>
          </p:cNvPicPr>
          <p:nvPr/>
        </p:nvPicPr>
        <p:blipFill>
          <a:blip r:embed="rId3"/>
          <a:stretch>
            <a:fillRect/>
          </a:stretch>
        </p:blipFill>
        <p:spPr>
          <a:xfrm>
            <a:off x="994116" y="943569"/>
            <a:ext cx="5728445" cy="3556341"/>
          </a:xfrm>
          <a:prstGeom prst="rect">
            <a:avLst/>
          </a:prstGeom>
        </p:spPr>
      </p:pic>
      <p:pic>
        <p:nvPicPr>
          <p:cNvPr id="7" name="Picture 6">
            <a:extLst>
              <a:ext uri="{FF2B5EF4-FFF2-40B4-BE49-F238E27FC236}">
                <a16:creationId xmlns:a16="http://schemas.microsoft.com/office/drawing/2014/main" id="{D4E2EFCB-18E4-E79A-F09B-B6BAC57C59BE}"/>
              </a:ext>
            </a:extLst>
          </p:cNvPr>
          <p:cNvPicPr>
            <a:picLocks noChangeAspect="1"/>
          </p:cNvPicPr>
          <p:nvPr/>
        </p:nvPicPr>
        <p:blipFill>
          <a:blip r:embed="rId4"/>
          <a:stretch>
            <a:fillRect/>
          </a:stretch>
        </p:blipFill>
        <p:spPr>
          <a:xfrm>
            <a:off x="6436775" y="1114424"/>
            <a:ext cx="5037670" cy="3079859"/>
          </a:xfrm>
          <a:prstGeom prst="rect">
            <a:avLst/>
          </a:prstGeom>
        </p:spPr>
      </p:pic>
      <p:sp>
        <p:nvSpPr>
          <p:cNvPr id="8" name="TextBox 7">
            <a:extLst>
              <a:ext uri="{FF2B5EF4-FFF2-40B4-BE49-F238E27FC236}">
                <a16:creationId xmlns:a16="http://schemas.microsoft.com/office/drawing/2014/main" id="{931FC8D0-1075-4ED1-3BCB-C5E469CFC67C}"/>
              </a:ext>
            </a:extLst>
          </p:cNvPr>
          <p:cNvSpPr txBox="1"/>
          <p:nvPr/>
        </p:nvSpPr>
        <p:spPr>
          <a:xfrm>
            <a:off x="2064470" y="5015060"/>
            <a:ext cx="8964891" cy="899371"/>
          </a:xfrm>
          <a:prstGeom prst="rect">
            <a:avLst/>
          </a:prstGeom>
          <a:noFill/>
        </p:spPr>
        <p:txBody>
          <a:bodyPr wrap="square" lIns="0" tIns="0" rIns="0" bIns="0" rtlCol="0" anchor="t">
            <a:noAutofit/>
          </a:bodyPr>
          <a:lstStyle/>
          <a:p>
            <a:pPr marL="171450" indent="-171450" algn="l">
              <a:buFont typeface="Wingdings" panose="05000000000000000000" pitchFamily="2" charset="2"/>
              <a:buChar char="v"/>
            </a:pPr>
            <a:r>
              <a:rPr lang="en-IN" sz="1200" dirty="0">
                <a:latin typeface="Roboto Light" panose="02000000000000000000" pitchFamily="2" charset="0"/>
                <a:ea typeface="Roboto Light" panose="02000000000000000000" pitchFamily="2" charset="0"/>
              </a:rPr>
              <a:t>Trial store 86 was overall successful as it shows significant increase in sales..</a:t>
            </a:r>
          </a:p>
          <a:p>
            <a:pPr marL="171450" indent="-171450" algn="l">
              <a:buFont typeface="Wingdings" panose="05000000000000000000" pitchFamily="2" charset="2"/>
              <a:buChar char="v"/>
            </a:pPr>
            <a:endParaRPr lang="en-IN"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v"/>
            </a:pPr>
            <a:r>
              <a:rPr lang="en-IN" sz="1200" dirty="0">
                <a:latin typeface="Roboto Light" panose="02000000000000000000" pitchFamily="2" charset="0"/>
                <a:ea typeface="Roboto Light" panose="02000000000000000000" pitchFamily="2" charset="0"/>
              </a:rPr>
              <a:t>The number of customers is higher in all three months. </a:t>
            </a:r>
          </a:p>
          <a:p>
            <a:pPr algn="l"/>
            <a:endParaRPr lang="en-IN" sz="1200" dirty="0">
              <a:latin typeface="Roboto Light" panose="02000000000000000000" pitchFamily="2" charset="0"/>
              <a:ea typeface="Roboto Light" panose="02000000000000000000" pitchFamily="2" charset="0"/>
            </a:endParaRPr>
          </a:p>
          <a:p>
            <a:pPr marL="171450" indent="-171450" algn="l">
              <a:buFont typeface="Wingdings" panose="05000000000000000000" pitchFamily="2" charset="2"/>
              <a:buChar char="v"/>
            </a:pPr>
            <a:r>
              <a:rPr lang="en-IN" sz="1200" dirty="0">
                <a:latin typeface="Roboto Light" panose="02000000000000000000" pitchFamily="2" charset="0"/>
                <a:ea typeface="Roboto Light" panose="02000000000000000000" pitchFamily="2" charset="0"/>
              </a:rPr>
              <a:t>This indicates that the trial store had significant impact on increasing the number of customers at the trial store.</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7E31D9-E176-9BF5-0154-BB8BA68CE5E9}"/>
              </a:ext>
            </a:extLst>
          </p:cNvPr>
          <p:cNvSpPr txBox="1"/>
          <p:nvPr/>
        </p:nvSpPr>
        <p:spPr>
          <a:xfrm>
            <a:off x="3819525" y="2197918"/>
            <a:ext cx="5810348" cy="754832"/>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	</a:t>
            </a:r>
            <a:r>
              <a:rPr lang="en-IN" sz="3600" dirty="0">
                <a:latin typeface="Roboto Light" panose="02000000000000000000" pitchFamily="2" charset="0"/>
                <a:ea typeface="Roboto Light" panose="02000000000000000000" pitchFamily="2" charset="0"/>
              </a:rPr>
              <a:t>Thank You !</a:t>
            </a:r>
          </a:p>
        </p:txBody>
      </p:sp>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a:xfrm>
            <a:off x="1196975" y="415271"/>
            <a:ext cx="10479600" cy="824400"/>
          </a:xfrm>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58362"/>
            <a:ext cx="7580989" cy="1718742"/>
          </a:xfrm>
          <a:prstGeom prst="rect">
            <a:avLst/>
          </a:prstGeom>
          <a:noFill/>
        </p:spPr>
        <p:txBody>
          <a:bodyPr wrap="square" lIns="0" tIns="0" rIns="0" bIns="0" rtlCol="0" anchor="t">
            <a:noAutofit/>
          </a:bodyPr>
          <a:lstStyle/>
          <a:p>
            <a:pPr marL="285750" indent="-285750" algn="l">
              <a:buFont typeface="Wingdings" panose="05000000000000000000" pitchFamily="2" charset="2"/>
              <a:buChar char="v"/>
            </a:pPr>
            <a:r>
              <a:rPr lang="en-IN" sz="1600" dirty="0">
                <a:effectLst/>
                <a:latin typeface="Calibri" panose="020F0502020204030204" pitchFamily="34" charset="0"/>
              </a:rPr>
              <a:t>Examine transaction data</a:t>
            </a:r>
          </a:p>
          <a:p>
            <a:pPr marL="285750" indent="-285750" algn="l">
              <a:buFont typeface="Wingdings" panose="05000000000000000000" pitchFamily="2" charset="2"/>
              <a:buChar char="v"/>
            </a:pPr>
            <a:r>
              <a:rPr lang="en-IN" sz="1600" dirty="0">
                <a:latin typeface="Calibri" panose="020F0502020204030204" pitchFamily="34" charset="0"/>
                <a:ea typeface="Roboto Light" panose="02000000000000000000" pitchFamily="2" charset="0"/>
              </a:rPr>
              <a:t>Examine Customer data</a:t>
            </a:r>
          </a:p>
          <a:p>
            <a:pPr marL="285750" indent="-285750" algn="l">
              <a:buFont typeface="Wingdings" panose="05000000000000000000" pitchFamily="2" charset="2"/>
              <a:buChar char="v"/>
            </a:pPr>
            <a:r>
              <a:rPr lang="en-IN" sz="1600" dirty="0">
                <a:latin typeface="Calibri" panose="020F0502020204030204" pitchFamily="34" charset="0"/>
                <a:ea typeface="Roboto Light" panose="02000000000000000000" pitchFamily="2" charset="0"/>
              </a:rPr>
              <a:t>Data Analysis and customer segments</a:t>
            </a:r>
          </a:p>
          <a:p>
            <a:pPr marL="285750" indent="-285750" algn="l">
              <a:buFont typeface="Wingdings" panose="05000000000000000000" pitchFamily="2" charset="2"/>
              <a:buChar char="v"/>
            </a:pPr>
            <a:r>
              <a:rPr lang="en-IN" sz="1600" dirty="0">
                <a:latin typeface="Calibri" panose="020F0502020204030204" pitchFamily="34" charset="0"/>
                <a:ea typeface="Roboto Light" panose="02000000000000000000" pitchFamily="2" charset="0"/>
              </a:rPr>
              <a:t>Deep dive into customer segments</a:t>
            </a:r>
            <a:endParaRPr lang="en-AU" sz="16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285750" indent="-285750" algn="l">
              <a:buFont typeface="Wingdings" panose="05000000000000000000" pitchFamily="2" charset="2"/>
              <a:buChar char="v"/>
            </a:pPr>
            <a:r>
              <a:rPr lang="en-IN" sz="1600" dirty="0">
                <a:effectLst/>
                <a:latin typeface="Calibri" panose="020F0502020204030204" pitchFamily="34" charset="0"/>
              </a:rPr>
              <a:t>Uplifting testing, comparing trial and control stores</a:t>
            </a:r>
          </a:p>
          <a:p>
            <a:pPr marL="285750" indent="-285750" algn="l">
              <a:buFont typeface="Wingdings" panose="05000000000000000000" pitchFamily="2" charset="2"/>
              <a:buChar char="v"/>
            </a:pPr>
            <a:r>
              <a:rPr lang="en-IN" sz="1600" dirty="0">
                <a:latin typeface="Calibri" panose="020F0502020204030204" pitchFamily="34" charset="0"/>
                <a:ea typeface="Roboto Light" panose="02000000000000000000" pitchFamily="2" charset="0"/>
              </a:rPr>
              <a:t>Control store selection based on defined metrics</a:t>
            </a:r>
          </a:p>
          <a:p>
            <a:pPr marL="285750" indent="-285750" algn="l">
              <a:buFont typeface="Wingdings" panose="05000000000000000000" pitchFamily="2" charset="2"/>
              <a:buChar char="v"/>
            </a:pPr>
            <a:r>
              <a:rPr lang="en-IN" sz="1600" dirty="0">
                <a:latin typeface="Calibri" panose="020F0502020204030204" pitchFamily="34" charset="0"/>
                <a:ea typeface="Roboto Light" panose="02000000000000000000" pitchFamily="2" charset="0"/>
              </a:rPr>
              <a:t>Insightful data visualizations</a:t>
            </a:r>
          </a:p>
          <a:p>
            <a:pPr marL="285750" indent="-285750" algn="l">
              <a:buFont typeface="Wingdings" panose="05000000000000000000" pitchFamily="2" charset="2"/>
              <a:buChar char="v"/>
            </a:pPr>
            <a:r>
              <a:rPr lang="en-IN" sz="1600" dirty="0">
                <a:latin typeface="Calibri" panose="020F0502020204030204" pitchFamily="34" charset="0"/>
                <a:ea typeface="Roboto Light" panose="02000000000000000000" pitchFamily="2" charset="0"/>
              </a:rPr>
              <a:t>Examine statistical analysis to assess sales differences and formulate recommendations</a:t>
            </a:r>
            <a:endParaRPr lang="en-AU" sz="16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F4FC1257-ED4A-710A-E73B-A18E9A17545D}"/>
              </a:ext>
            </a:extLst>
          </p:cNvPr>
          <p:cNvPicPr>
            <a:picLocks noChangeAspect="1"/>
          </p:cNvPicPr>
          <p:nvPr/>
        </p:nvPicPr>
        <p:blipFill>
          <a:blip r:embed="rId3"/>
          <a:stretch>
            <a:fillRect/>
          </a:stretch>
        </p:blipFill>
        <p:spPr>
          <a:xfrm>
            <a:off x="1279254" y="1277771"/>
            <a:ext cx="10528841" cy="4330923"/>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79B2EAFA-B200-D8A2-D5EE-B59F0E70BD48}"/>
              </a:ext>
            </a:extLst>
          </p:cNvPr>
          <p:cNvPicPr>
            <a:picLocks noChangeAspect="1"/>
          </p:cNvPicPr>
          <p:nvPr/>
        </p:nvPicPr>
        <p:blipFill>
          <a:blip r:embed="rId3"/>
          <a:stretch>
            <a:fillRect/>
          </a:stretch>
        </p:blipFill>
        <p:spPr>
          <a:xfrm>
            <a:off x="704850" y="1457070"/>
            <a:ext cx="8506090" cy="3557282"/>
          </a:xfrm>
          <a:prstGeom prst="rect">
            <a:avLst/>
          </a:prstGeom>
        </p:spPr>
      </p:pic>
      <p:sp>
        <p:nvSpPr>
          <p:cNvPr id="6" name="TextBox 5">
            <a:extLst>
              <a:ext uri="{FF2B5EF4-FFF2-40B4-BE49-F238E27FC236}">
                <a16:creationId xmlns:a16="http://schemas.microsoft.com/office/drawing/2014/main" id="{45F4F855-44BE-CD53-7F49-909D852FC809}"/>
              </a:ext>
            </a:extLst>
          </p:cNvPr>
          <p:cNvSpPr txBox="1"/>
          <p:nvPr/>
        </p:nvSpPr>
        <p:spPr>
          <a:xfrm>
            <a:off x="8296276" y="1277771"/>
            <a:ext cx="3705528" cy="5418304"/>
          </a:xfrm>
          <a:prstGeom prst="rect">
            <a:avLst/>
          </a:prstGeom>
          <a:noFill/>
        </p:spPr>
        <p:txBody>
          <a:bodyPr wrap="square" lIns="0" tIns="0" rIns="0" bIns="0" rtlCol="0" anchor="t">
            <a:noAutofit/>
          </a:bodyPr>
          <a:lstStyle/>
          <a:p>
            <a:pPr marL="285750" indent="-285750" algn="l">
              <a:buFont typeface="Wingdings" panose="05000000000000000000" pitchFamily="2" charset="2"/>
              <a:buChar char="q"/>
            </a:pPr>
            <a:r>
              <a:rPr lang="en-AU" dirty="0">
                <a:latin typeface="Roboto Light" panose="02000000000000000000" pitchFamily="2" charset="0"/>
                <a:ea typeface="Roboto Light" panose="02000000000000000000" pitchFamily="2" charset="0"/>
              </a:rPr>
              <a:t>We also found that  high spend in chips for young ingles and retirees ids due to there being more of them than other byers. This is an indicative of impulsive buying behaviour.</a:t>
            </a:r>
          </a:p>
          <a:p>
            <a:pPr algn="l"/>
            <a:endParaRPr lang="en-AU" dirty="0">
              <a:latin typeface="Roboto Light" panose="02000000000000000000" pitchFamily="2" charset="0"/>
              <a:ea typeface="Roboto Light" panose="02000000000000000000" pitchFamily="2" charset="0"/>
            </a:endParaRPr>
          </a:p>
          <a:p>
            <a:pPr marL="285750" indent="-285750" algn="l">
              <a:buFont typeface="Wingdings" panose="05000000000000000000" pitchFamily="2" charset="2"/>
              <a:buChar char="q"/>
            </a:pPr>
            <a:r>
              <a:rPr lang="en-AU" sz="1800" dirty="0">
                <a:latin typeface="Roboto Light" panose="02000000000000000000" pitchFamily="2" charset="0"/>
                <a:ea typeface="Roboto Light" panose="02000000000000000000" pitchFamily="2" charset="0"/>
              </a:rPr>
              <a:t>23% Main Stream young singles and couples are 23% more likely to purchase Tyrells chips compared to the rest of the population.</a:t>
            </a:r>
          </a:p>
          <a:p>
            <a:pPr algn="l"/>
            <a:endParaRPr lang="en-AU" sz="1800" dirty="0">
              <a:latin typeface="Roboto Light" panose="02000000000000000000" pitchFamily="2" charset="0"/>
              <a:ea typeface="Roboto Light" panose="02000000000000000000" pitchFamily="2" charset="0"/>
            </a:endParaRPr>
          </a:p>
          <a:p>
            <a:pPr marL="285750" indent="-285750" algn="l">
              <a:buFont typeface="Wingdings" panose="05000000000000000000" pitchFamily="2" charset="2"/>
              <a:buChar char="q"/>
            </a:pPr>
            <a:r>
              <a:rPr lang="en-AU" sz="1800" dirty="0">
                <a:latin typeface="Roboto Light" panose="02000000000000000000" pitchFamily="2" charset="0"/>
                <a:ea typeface="Roboto Light" panose="02000000000000000000" pitchFamily="2" charset="0"/>
              </a:rPr>
              <a:t>Category Manager may want to increase category’s performance by off-locating some Tyrells and smaller packs of chips with discretions</a:t>
            </a:r>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AC7D5D7D-7A07-0004-FD44-65A0D36510C7}"/>
              </a:ext>
            </a:extLst>
          </p:cNvPr>
          <p:cNvPicPr>
            <a:picLocks noChangeAspect="1"/>
          </p:cNvPicPr>
          <p:nvPr/>
        </p:nvPicPr>
        <p:blipFill>
          <a:blip r:embed="rId3"/>
          <a:stretch>
            <a:fillRect/>
          </a:stretch>
        </p:blipFill>
        <p:spPr>
          <a:xfrm>
            <a:off x="980812" y="1266714"/>
            <a:ext cx="10230376" cy="432457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a:extLst>
              <a:ext uri="{FF2B5EF4-FFF2-40B4-BE49-F238E27FC236}">
                <a16:creationId xmlns:a16="http://schemas.microsoft.com/office/drawing/2014/main" id="{56DBFA21-F8E7-E371-832D-B3A782131524}"/>
              </a:ext>
            </a:extLst>
          </p:cNvPr>
          <p:cNvPicPr>
            <a:picLocks noChangeAspect="1"/>
          </p:cNvPicPr>
          <p:nvPr/>
        </p:nvPicPr>
        <p:blipFill>
          <a:blip r:embed="rId3"/>
          <a:stretch>
            <a:fillRect/>
          </a:stretch>
        </p:blipFill>
        <p:spPr>
          <a:xfrm>
            <a:off x="2367000" y="1460711"/>
            <a:ext cx="4735686" cy="3108252"/>
          </a:xfrm>
          <a:prstGeom prst="rect">
            <a:avLst/>
          </a:prstGeom>
        </p:spPr>
      </p:pic>
      <p:sp>
        <p:nvSpPr>
          <p:cNvPr id="7" name="TextBox 6">
            <a:extLst>
              <a:ext uri="{FF2B5EF4-FFF2-40B4-BE49-F238E27FC236}">
                <a16:creationId xmlns:a16="http://schemas.microsoft.com/office/drawing/2014/main" id="{2C7CE872-040A-13AE-E109-1C7A33C87914}"/>
              </a:ext>
            </a:extLst>
          </p:cNvPr>
          <p:cNvSpPr txBox="1"/>
          <p:nvPr/>
        </p:nvSpPr>
        <p:spPr>
          <a:xfrm>
            <a:off x="7673419" y="1822862"/>
            <a:ext cx="3817855" cy="3108252"/>
          </a:xfrm>
          <a:prstGeom prst="rect">
            <a:avLst/>
          </a:prstGeom>
          <a:noFill/>
        </p:spPr>
        <p:txBody>
          <a:bodyPr wrap="square" lIns="0" tIns="0" rIns="0" bIns="0" rtlCol="0" anchor="t">
            <a:noAutofit/>
          </a:bodyPr>
          <a:lstStyle/>
          <a:p>
            <a:pPr algn="l"/>
            <a:r>
              <a:rPr lang="en-IN" dirty="0">
                <a:latin typeface="Roboto Light" panose="02000000000000000000" pitchFamily="2" charset="0"/>
                <a:ea typeface="Roboto Light" panose="02000000000000000000" pitchFamily="2" charset="0"/>
              </a:rPr>
              <a:t>Here we are using data of those control stores which are exhibiting similar behaviour as that of the trial store. </a:t>
            </a:r>
          </a:p>
          <a:p>
            <a:pPr algn="l"/>
            <a:endParaRPr lang="en-IN" dirty="0">
              <a:latin typeface="Roboto Light" panose="02000000000000000000" pitchFamily="2" charset="0"/>
              <a:ea typeface="Roboto Light" panose="02000000000000000000" pitchFamily="2" charset="0"/>
            </a:endParaRPr>
          </a:p>
          <a:p>
            <a:pPr algn="l"/>
            <a:r>
              <a:rPr lang="en-IN" dirty="0">
                <a:latin typeface="Roboto Light" panose="02000000000000000000" pitchFamily="2" charset="0"/>
                <a:ea typeface="Roboto Light" panose="02000000000000000000" pitchFamily="2" charset="0"/>
              </a:rPr>
              <a:t>Other store is nothing but other store data and the number of customers based on month in those stores.</a:t>
            </a:r>
          </a:p>
          <a:p>
            <a:pPr algn="l"/>
            <a:endParaRPr lang="en-IN" dirty="0">
              <a:latin typeface="Roboto Light" panose="02000000000000000000" pitchFamily="2" charset="0"/>
              <a:ea typeface="Roboto Light" panose="02000000000000000000" pitchFamily="2" charset="0"/>
            </a:endParaRPr>
          </a:p>
          <a:p>
            <a:pPr algn="l"/>
            <a:r>
              <a:rPr lang="en-IN" dirty="0">
                <a:latin typeface="Roboto Light" panose="02000000000000000000" pitchFamily="2" charset="0"/>
                <a:ea typeface="Roboto Light" panose="02000000000000000000" pitchFamily="2" charset="0"/>
              </a:rPr>
              <a:t>We see that the number of other stores is higher as compared to trial and control as we have narrowed down are search to just similar pattern based control and trial and comparing their performance.</a:t>
            </a: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6486</TotalTime>
  <Words>593</Words>
  <Application>Microsoft Office PowerPoint</Application>
  <PresentationFormat>Widescreen</PresentationFormat>
  <Paragraphs>59</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 Medium</vt:lpstr>
      <vt:lpstr>Arial</vt:lpstr>
      <vt:lpstr>Calibri</vt:lpstr>
      <vt:lpstr>Roboto Light</vt:lpstr>
      <vt:lpstr>Wingdings</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Cwen Fernandes</cp:lastModifiedBy>
  <cp:revision>477</cp:revision>
  <dcterms:created xsi:type="dcterms:W3CDTF">2018-02-07T23:23:24Z</dcterms:created>
  <dcterms:modified xsi:type="dcterms:W3CDTF">2023-11-09T12:18:27Z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