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86" r:id="rId3"/>
    <p:sldId id="259" r:id="rId4"/>
    <p:sldId id="260" r:id="rId5"/>
    <p:sldId id="261" r:id="rId6"/>
    <p:sldId id="262" r:id="rId7"/>
    <p:sldId id="287" r:id="rId8"/>
    <p:sldId id="288" r:id="rId9"/>
    <p:sldId id="289" r:id="rId10"/>
    <p:sldId id="263" r:id="rId11"/>
    <p:sldId id="264" r:id="rId12"/>
    <p:sldId id="290" r:id="rId13"/>
    <p:sldId id="279" r:id="rId14"/>
  </p:sldIdLst>
  <p:sldSz cx="9144000" cy="5143500" type="screen16x9"/>
  <p:notesSz cx="6858000" cy="9144000"/>
  <p:embeddedFontLst>
    <p:embeddedFont>
      <p:font typeface="Arvo" panose="02020500000000000000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8814D1-02E3-417A-8AC1-D0E03C8A4222}">
  <a:tblStyle styleId="{A88814D1-02E3-417A-8AC1-D0E03C8A42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65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73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4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第二組專案報告</a:t>
            </a:r>
            <a:endParaRPr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450E64A-5EA4-47FA-971C-F7739900C727}"/>
              </a:ext>
            </a:extLst>
          </p:cNvPr>
          <p:cNvSpPr txBox="1"/>
          <p:nvPr/>
        </p:nvSpPr>
        <p:spPr>
          <a:xfrm>
            <a:off x="4500350" y="4271399"/>
            <a:ext cx="4578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Roboto" panose="02000000000000000000" pitchFamily="2" charset="0"/>
              </a:rPr>
              <a:t>組員</a:t>
            </a:r>
            <a:r>
              <a:rPr lang="en-US" altLang="zh-TW" b="1" dirty="0">
                <a:solidFill>
                  <a:schemeClr val="bg1"/>
                </a:solidFill>
                <a:latin typeface="Roboto" panose="02000000000000000000" pitchFamily="2" charset="0"/>
              </a:rPr>
              <a:t>:</a:t>
            </a:r>
            <a:r>
              <a:rPr lang="zh-TW" altLang="en-US" b="1" dirty="0">
                <a:solidFill>
                  <a:schemeClr val="bg1"/>
                </a:solidFill>
                <a:latin typeface="Roboto" panose="02000000000000000000" pitchFamily="2" charset="0"/>
              </a:rPr>
              <a:t>蔡太和、</a:t>
            </a:r>
            <a:endParaRPr lang="en-US" altLang="zh-TW" b="1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8683F29F-4ABF-4C7B-A8F4-7D4E94317A62}"/>
              </a:ext>
            </a:extLst>
          </p:cNvPr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E364FC-6A07-463A-8D8D-6785DF38BFA7}"/>
              </a:ext>
            </a:extLst>
          </p:cNvPr>
          <p:cNvSpPr/>
          <p:nvPr/>
        </p:nvSpPr>
        <p:spPr>
          <a:xfrm>
            <a:off x="3016459" y="1920382"/>
            <a:ext cx="2960017" cy="1300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>
                <a:solidFill>
                  <a:schemeClr val="bg1"/>
                </a:solidFill>
              </a:rPr>
              <a:t>%</a:t>
            </a:r>
            <a:endParaRPr lang="zh-TW" altLang="en-US" sz="80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AC385C-5AC7-49BA-B5F9-51B6D97813B3}"/>
              </a:ext>
            </a:extLst>
          </p:cNvPr>
          <p:cNvSpPr txBox="1"/>
          <p:nvPr/>
        </p:nvSpPr>
        <p:spPr>
          <a:xfrm>
            <a:off x="2651354" y="348002"/>
            <a:ext cx="673768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9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8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6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</a:rPr>
              <a:t>0</a:t>
            </a:r>
            <a:endParaRPr lang="zh-TW" altLang="en-US" sz="9600" b="1" dirty="0">
              <a:solidFill>
                <a:schemeClr val="bg1"/>
              </a:solidFill>
              <a:latin typeface="Roboto Condensed Light" panose="02000000000000000000" pitchFamily="2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1BCCA56-6186-49F0-8178-577FF3FF2395}"/>
              </a:ext>
            </a:extLst>
          </p:cNvPr>
          <p:cNvSpPr txBox="1"/>
          <p:nvPr/>
        </p:nvSpPr>
        <p:spPr>
          <a:xfrm>
            <a:off x="3247050" y="-4034140"/>
            <a:ext cx="673768" cy="1486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9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8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7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6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4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</a:t>
            </a:r>
          </a:p>
          <a:p>
            <a:r>
              <a:rPr lang="en-US" altLang="zh-TW" sz="9600" b="1" dirty="0">
                <a:solidFill>
                  <a:schemeClr val="bg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0</a:t>
            </a:r>
            <a:endParaRPr lang="zh-TW" altLang="en-US" sz="9600" b="1" dirty="0">
              <a:solidFill>
                <a:schemeClr val="bg1"/>
              </a:solidFill>
              <a:latin typeface="Roboto Condensed Light" panose="02000000000000000000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981C39-BDA8-4A00-9BA4-24583D3E4A17}"/>
              </a:ext>
            </a:extLst>
          </p:cNvPr>
          <p:cNvSpPr/>
          <p:nvPr/>
        </p:nvSpPr>
        <p:spPr>
          <a:xfrm>
            <a:off x="2392542" y="-197708"/>
            <a:ext cx="3523094" cy="1920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0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DC8501-E298-41E6-B2F7-6688733DA27E}"/>
              </a:ext>
            </a:extLst>
          </p:cNvPr>
          <p:cNvSpPr/>
          <p:nvPr/>
        </p:nvSpPr>
        <p:spPr>
          <a:xfrm>
            <a:off x="1805475" y="3316800"/>
            <a:ext cx="3876392" cy="21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980087-C7FA-4EB8-A490-3D683ED3C326}"/>
              </a:ext>
            </a:extLst>
          </p:cNvPr>
          <p:cNvSpPr txBox="1"/>
          <p:nvPr/>
        </p:nvSpPr>
        <p:spPr>
          <a:xfrm>
            <a:off x="555627" y="267017"/>
            <a:ext cx="6376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Roboto Condensed Light" panose="02000000000000000000" pitchFamily="2" charset="0"/>
              </a:rPr>
              <a:t>專案完成度</a:t>
            </a:r>
          </a:p>
        </p:txBody>
      </p:sp>
      <p:sp>
        <p:nvSpPr>
          <p:cNvPr id="26" name="Google Shape;768;p37">
            <a:extLst>
              <a:ext uri="{FF2B5EF4-FFF2-40B4-BE49-F238E27FC236}">
                <a16:creationId xmlns:a16="http://schemas.microsoft.com/office/drawing/2014/main" id="{01B563B9-4292-4119-A57F-F52E99A59007}"/>
              </a:ext>
            </a:extLst>
          </p:cNvPr>
          <p:cNvSpPr/>
          <p:nvPr/>
        </p:nvSpPr>
        <p:spPr>
          <a:xfrm>
            <a:off x="196014" y="405802"/>
            <a:ext cx="307185" cy="30720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未完成目標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750775" y="2242200"/>
            <a:ext cx="45461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 altLang="en-US" sz="2800" dirty="0"/>
              <a:t>兼容電腦及移動端</a:t>
            </a:r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" name="Google Shape;770;p37">
            <a:extLst>
              <a:ext uri="{FF2B5EF4-FFF2-40B4-BE49-F238E27FC236}">
                <a16:creationId xmlns:a16="http://schemas.microsoft.com/office/drawing/2014/main" id="{4F1E7FA1-037F-4EA4-9890-1EFC80835591}"/>
              </a:ext>
            </a:extLst>
          </p:cNvPr>
          <p:cNvSpPr/>
          <p:nvPr/>
        </p:nvSpPr>
        <p:spPr>
          <a:xfrm>
            <a:off x="268636" y="590720"/>
            <a:ext cx="385413" cy="369910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1AF4F-37D6-4CAB-886D-515A9ABA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人員配置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FE992C-E460-47E3-B2DB-AB1D401B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697476"/>
            <a:ext cx="5155700" cy="2709900"/>
          </a:xfrm>
        </p:spPr>
        <p:txBody>
          <a:bodyPr/>
          <a:lstStyle/>
          <a:p>
            <a:r>
              <a:rPr lang="zh-TW" altLang="en-US" dirty="0"/>
              <a:t>後端</a:t>
            </a:r>
            <a:r>
              <a:rPr lang="en-US" altLang="zh-TW" dirty="0"/>
              <a:t>API,</a:t>
            </a:r>
            <a:r>
              <a:rPr lang="zh-TW" altLang="en-US" dirty="0"/>
              <a:t>資料庫、</a:t>
            </a:r>
            <a:r>
              <a:rPr lang="en-US" altLang="zh-TW" dirty="0"/>
              <a:t>PM:</a:t>
            </a:r>
            <a:r>
              <a:rPr lang="zh-TW" altLang="en-US" dirty="0"/>
              <a:t> 蔡太和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前端動態路由架構設計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前端</a:t>
            </a:r>
            <a:r>
              <a:rPr lang="en-US" altLang="zh-TW" dirty="0"/>
              <a:t>UI FIOW</a:t>
            </a:r>
            <a:r>
              <a:rPr lang="zh-TW" altLang="en-US" dirty="0"/>
              <a:t>及路由配置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前端及網站</a:t>
            </a:r>
            <a:r>
              <a:rPr lang="en-US" altLang="zh-TW" dirty="0"/>
              <a:t>functional map:</a:t>
            </a: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18AC33-E7F1-40CC-A532-AE439072E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7" name="Google Shape;669;p37">
            <a:extLst>
              <a:ext uri="{FF2B5EF4-FFF2-40B4-BE49-F238E27FC236}">
                <a16:creationId xmlns:a16="http://schemas.microsoft.com/office/drawing/2014/main" id="{33D39026-4BB3-453B-9D87-E6123A46AB75}"/>
              </a:ext>
            </a:extLst>
          </p:cNvPr>
          <p:cNvGrpSpPr/>
          <p:nvPr/>
        </p:nvGrpSpPr>
        <p:grpSpPr>
          <a:xfrm>
            <a:off x="369457" y="583336"/>
            <a:ext cx="154057" cy="384677"/>
            <a:chOff x="3384375" y="2267500"/>
            <a:chExt cx="203375" cy="507825"/>
          </a:xfrm>
        </p:grpSpPr>
        <p:sp>
          <p:nvSpPr>
            <p:cNvPr id="8" name="Google Shape;670;p37">
              <a:extLst>
                <a:ext uri="{FF2B5EF4-FFF2-40B4-BE49-F238E27FC236}">
                  <a16:creationId xmlns:a16="http://schemas.microsoft.com/office/drawing/2014/main" id="{1A17D50B-54D8-4388-879E-87F4AD755F8E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1;p37">
              <a:extLst>
                <a:ext uri="{FF2B5EF4-FFF2-40B4-BE49-F238E27FC236}">
                  <a16:creationId xmlns:a16="http://schemas.microsoft.com/office/drawing/2014/main" id="{50061178-BF33-403A-AF13-18DCE2F95908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366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920325" y="188717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>
                <a:solidFill>
                  <a:schemeClr val="accent5"/>
                </a:solidFill>
              </a:rPr>
              <a:t>成果展示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8" name="Google Shape;494;p33">
            <a:extLst>
              <a:ext uri="{FF2B5EF4-FFF2-40B4-BE49-F238E27FC236}">
                <a16:creationId xmlns:a16="http://schemas.microsoft.com/office/drawing/2014/main" id="{6825A3ED-628F-47CC-BBE0-1DD933765B2D}"/>
              </a:ext>
            </a:extLst>
          </p:cNvPr>
          <p:cNvSpPr/>
          <p:nvPr/>
        </p:nvSpPr>
        <p:spPr>
          <a:xfrm>
            <a:off x="2082339" y="1093906"/>
            <a:ext cx="4269672" cy="33239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EF15EA6-44D6-42FA-B572-404EACEF194F}"/>
              </a:ext>
            </a:extLst>
          </p:cNvPr>
          <p:cNvSpPr txBox="1"/>
          <p:nvPr/>
        </p:nvSpPr>
        <p:spPr>
          <a:xfrm>
            <a:off x="1048346" y="1992215"/>
            <a:ext cx="537150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Aft>
                <a:spcPts val="1000"/>
              </a:spcAft>
              <a:buClr>
                <a:srgbClr val="C7D3E6"/>
              </a:buClr>
              <a:buFont typeface="Roboto Condensed Light" panose="02000000000000000000" pitchFamily="2" charset="0"/>
              <a:buNone/>
            </a:pPr>
            <a:r>
              <a:rPr lang="en-US" altLang="zh-TW" sz="2000" dirty="0">
                <a:solidFill>
                  <a:srgbClr val="263248"/>
                </a:solidFill>
                <a:latin typeface="Roboto Condensed Light" panose="02000000000000000000" pitchFamily="2" charset="0"/>
                <a:ea typeface="新細明體" panose="02020500000000000000" pitchFamily="18" charset="-120"/>
                <a:cs typeface="Roboto Condensed Light" panose="02000000000000000000" pitchFamily="2" charset="0"/>
                <a:sym typeface="Roboto Condensed Light" panose="02000000000000000000" pitchFamily="2" charset="0"/>
              </a:rPr>
              <a:t>■</a:t>
            </a:r>
            <a:r>
              <a:rPr lang="zh-TW" altLang="en-US" sz="2000" dirty="0">
                <a:solidFill>
                  <a:srgbClr val="263248"/>
                </a:solidFill>
                <a:latin typeface="Roboto Condensed Light" panose="02000000000000000000" pitchFamily="2" charset="0"/>
                <a:ea typeface="新細明體" panose="02020500000000000000" pitchFamily="18" charset="-120"/>
                <a:cs typeface="Roboto Condensed Light" panose="02000000000000000000" pitchFamily="2" charset="0"/>
                <a:sym typeface="Roboto Condensed Light" panose="02000000000000000000" pitchFamily="2" charset="0"/>
              </a:rPr>
              <a:t>  客戶需求</a:t>
            </a:r>
            <a:endParaRPr lang="en-US" altLang="zh-TW" sz="2000" dirty="0">
              <a:solidFill>
                <a:srgbClr val="263248"/>
              </a:solidFill>
              <a:latin typeface="Roboto Condensed Light" panose="02000000000000000000" pitchFamily="2" charset="0"/>
              <a:ea typeface="新細明體" panose="02020500000000000000" pitchFamily="18" charset="-120"/>
              <a:cs typeface="Roboto Condensed Light" panose="02000000000000000000" pitchFamily="2" charset="0"/>
              <a:sym typeface="Roboto Condensed Light" panose="02000000000000000000" pitchFamily="2" charset="0"/>
            </a:endParaRPr>
          </a:p>
          <a:p>
            <a:pPr>
              <a:spcAft>
                <a:spcPts val="1000"/>
              </a:spcAft>
              <a:buClr>
                <a:srgbClr val="C7D3E6"/>
              </a:buClr>
            </a:pPr>
            <a:r>
              <a:rPr lang="en-US" altLang="zh-TW" sz="2000" dirty="0">
                <a:solidFill>
                  <a:srgbClr val="263248"/>
                </a:solidFill>
                <a:latin typeface="Roboto Condensed Light" panose="02000000000000000000" pitchFamily="2" charset="0"/>
                <a:ea typeface="新細明體" panose="02020500000000000000" pitchFamily="18" charset="-120"/>
                <a:cs typeface="Roboto Condensed Light" panose="02000000000000000000" pitchFamily="2" charset="0"/>
                <a:sym typeface="Roboto Condensed Light" panose="02000000000000000000" pitchFamily="2" charset="0"/>
              </a:rPr>
              <a:t>■</a:t>
            </a:r>
            <a:r>
              <a:rPr lang="zh-TW" altLang="en-US" sz="2000" dirty="0">
                <a:solidFill>
                  <a:srgbClr val="263248"/>
                </a:solidFill>
                <a:latin typeface="Roboto Condensed Light" panose="02000000000000000000" pitchFamily="2" charset="0"/>
                <a:ea typeface="新細明體" panose="02020500000000000000" pitchFamily="18" charset="-120"/>
                <a:cs typeface="Roboto Condensed Light" panose="02000000000000000000" pitchFamily="2" charset="0"/>
                <a:sym typeface="Roboto Condensed Light" panose="02000000000000000000" pitchFamily="2" charset="0"/>
              </a:rPr>
              <a:t>  專案完成度</a:t>
            </a:r>
            <a:endParaRPr lang="en-US" altLang="zh-TW" sz="2000" dirty="0">
              <a:solidFill>
                <a:srgbClr val="263248"/>
              </a:solidFill>
              <a:latin typeface="Roboto Condensed Light" panose="02000000000000000000" pitchFamily="2" charset="0"/>
              <a:ea typeface="新細明體" panose="02020500000000000000" pitchFamily="18" charset="-120"/>
              <a:cs typeface="Roboto Condensed Light" panose="02000000000000000000" pitchFamily="2" charset="0"/>
              <a:sym typeface="Roboto Condensed Light" panose="02000000000000000000" pitchFamily="2" charset="0"/>
            </a:endParaRPr>
          </a:p>
          <a:p>
            <a:pPr>
              <a:spcAft>
                <a:spcPts val="1000"/>
              </a:spcAft>
              <a:buClr>
                <a:srgbClr val="C7D3E6"/>
              </a:buClr>
            </a:pPr>
            <a:r>
              <a:rPr lang="en-US" altLang="zh-TW" sz="2000" dirty="0">
                <a:solidFill>
                  <a:srgbClr val="263248"/>
                </a:solidFill>
                <a:latin typeface="Roboto Condensed Light" panose="02000000000000000000" pitchFamily="2" charset="0"/>
                <a:ea typeface="新細明體" panose="02020500000000000000" pitchFamily="18" charset="-120"/>
                <a:cs typeface="Roboto Condensed Light" panose="02000000000000000000" pitchFamily="2" charset="0"/>
                <a:sym typeface="Roboto Condensed Light" panose="02000000000000000000" pitchFamily="2" charset="0"/>
              </a:rPr>
              <a:t>■</a:t>
            </a:r>
            <a:r>
              <a:rPr lang="zh-TW" altLang="en-US" sz="2000" dirty="0">
                <a:solidFill>
                  <a:srgbClr val="263248"/>
                </a:solidFill>
                <a:latin typeface="Roboto Condensed Light" panose="02000000000000000000" pitchFamily="2" charset="0"/>
                <a:ea typeface="新細明體" panose="02020500000000000000" pitchFamily="18" charset="-120"/>
                <a:cs typeface="Roboto Condensed Light" panose="02000000000000000000" pitchFamily="2" charset="0"/>
                <a:sym typeface="Roboto Condensed Light" panose="02000000000000000000" pitchFamily="2" charset="0"/>
              </a:rPr>
              <a:t>  人員配置</a:t>
            </a:r>
            <a:endParaRPr lang="en-US" altLang="zh-TW" sz="2000" dirty="0">
              <a:solidFill>
                <a:srgbClr val="263248"/>
              </a:solidFill>
              <a:latin typeface="Roboto Condensed Light" panose="02000000000000000000" pitchFamily="2" charset="0"/>
              <a:ea typeface="新細明體" panose="02020500000000000000" pitchFamily="18" charset="-120"/>
              <a:cs typeface="Roboto Condensed Light" panose="02000000000000000000" pitchFamily="2" charset="0"/>
              <a:sym typeface="Roboto Condensed Light" panose="02000000000000000000" pitchFamily="2" charset="0"/>
            </a:endParaRPr>
          </a:p>
          <a:p>
            <a:pPr>
              <a:spcAft>
                <a:spcPts val="1000"/>
              </a:spcAft>
              <a:buClr>
                <a:srgbClr val="C7D3E6"/>
              </a:buClr>
            </a:pPr>
            <a:r>
              <a:rPr lang="en-US" altLang="zh-TW" sz="2000" dirty="0">
                <a:solidFill>
                  <a:srgbClr val="263248"/>
                </a:solidFill>
                <a:latin typeface="Roboto Condensed Light" panose="02000000000000000000" pitchFamily="2" charset="0"/>
                <a:ea typeface="新細明體" panose="02020500000000000000" pitchFamily="18" charset="-120"/>
                <a:cs typeface="Roboto Condensed Light" panose="02000000000000000000" pitchFamily="2" charset="0"/>
                <a:sym typeface="Roboto Condensed Light" panose="02000000000000000000" pitchFamily="2" charset="0"/>
              </a:rPr>
              <a:t>■</a:t>
            </a:r>
            <a:r>
              <a:rPr lang="zh-TW" altLang="en-US" sz="2000" dirty="0">
                <a:solidFill>
                  <a:srgbClr val="263248"/>
                </a:solidFill>
                <a:latin typeface="Roboto Condensed Light" panose="02000000000000000000" pitchFamily="2" charset="0"/>
                <a:ea typeface="新細明體" panose="02020500000000000000" pitchFamily="18" charset="-120"/>
                <a:cs typeface="Roboto Condensed Light" panose="02000000000000000000" pitchFamily="2" charset="0"/>
                <a:sym typeface="Roboto Condensed Light" panose="02000000000000000000" pitchFamily="2" charset="0"/>
              </a:rPr>
              <a:t>  成果展示</a:t>
            </a:r>
            <a:endParaRPr lang="en-US" altLang="zh-TW" sz="2000" dirty="0">
              <a:solidFill>
                <a:srgbClr val="263248"/>
              </a:solidFill>
              <a:latin typeface="Roboto Condensed Light" panose="02000000000000000000" pitchFamily="2" charset="0"/>
              <a:ea typeface="新細明體" panose="02020500000000000000" pitchFamily="18" charset="-120"/>
              <a:cs typeface="Roboto Condensed Light" panose="02000000000000000000" pitchFamily="2" charset="0"/>
              <a:sym typeface="Roboto Condensed Light" panose="02000000000000000000" pitchFamily="2" charset="0"/>
            </a:endParaRPr>
          </a:p>
          <a:p>
            <a:pPr>
              <a:spcAft>
                <a:spcPts val="1000"/>
              </a:spcAft>
              <a:buClr>
                <a:srgbClr val="C7D3E6"/>
              </a:buClr>
            </a:pPr>
            <a:endParaRPr lang="en-US" altLang="zh-TW" sz="2000" dirty="0">
              <a:solidFill>
                <a:srgbClr val="263248"/>
              </a:solidFill>
              <a:latin typeface="Roboto Condensed Light" panose="02000000000000000000" pitchFamily="2" charset="0"/>
              <a:ea typeface="新細明體" panose="02020500000000000000" pitchFamily="18" charset="-120"/>
              <a:cs typeface="Roboto Condensed Light" panose="02000000000000000000" pitchFamily="2" charset="0"/>
              <a:sym typeface="Roboto Condensed Light" panose="02000000000000000000" pitchFamily="2" charset="0"/>
            </a:endParaRPr>
          </a:p>
          <a:p>
            <a:pPr marL="0" indent="0" eaLnBrk="1" hangingPunct="1">
              <a:spcAft>
                <a:spcPts val="1000"/>
              </a:spcAft>
              <a:buClr>
                <a:srgbClr val="C7D3E6"/>
              </a:buClr>
              <a:buFont typeface="Roboto Condensed Light" panose="02000000000000000000" pitchFamily="2" charset="0"/>
              <a:buNone/>
            </a:pPr>
            <a:endParaRPr lang="en-US" altLang="zh-TW" dirty="0">
              <a:solidFill>
                <a:srgbClr val="263248"/>
              </a:solidFill>
              <a:latin typeface="Roboto Condensed Light" panose="02000000000000000000" pitchFamily="2" charset="0"/>
              <a:ea typeface="新細明體" panose="02020500000000000000" pitchFamily="18" charset="-120"/>
              <a:cs typeface="Roboto Condensed Light" panose="02000000000000000000" pitchFamily="2" charset="0"/>
              <a:sym typeface="Roboto Condensed Light" panose="02000000000000000000" pitchFamily="2" charset="0"/>
            </a:endParaRPr>
          </a:p>
          <a:p>
            <a:pPr marL="0" indent="0" eaLnBrk="1" hangingPunct="1">
              <a:spcAft>
                <a:spcPts val="1000"/>
              </a:spcAft>
              <a:buClr>
                <a:srgbClr val="C7D3E6"/>
              </a:buClr>
              <a:buFont typeface="Roboto Condensed Light" panose="02000000000000000000" pitchFamily="2" charset="0"/>
              <a:buNone/>
            </a:pPr>
            <a:endParaRPr lang="en-US" altLang="zh-TW" dirty="0">
              <a:solidFill>
                <a:srgbClr val="263248"/>
              </a:solidFill>
              <a:latin typeface="Roboto Condensed Light" panose="02000000000000000000" pitchFamily="2" charset="0"/>
              <a:ea typeface="新細明體" panose="02020500000000000000" pitchFamily="18" charset="-120"/>
              <a:cs typeface="Roboto Condensed Light" panose="02000000000000000000" pitchFamily="2" charset="0"/>
              <a:sym typeface="Roboto Condensed Light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客戶需求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971178" y="2207100"/>
            <a:ext cx="5090700" cy="790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i="0" dirty="0"/>
              <a:t>請問您想做什麼樣的網站 </a:t>
            </a:r>
            <a:r>
              <a:rPr lang="en-US" altLang="zh-TW" i="0" dirty="0"/>
              <a:t>?</a:t>
            </a:r>
            <a:br>
              <a:rPr lang="en-US" altLang="zh-TW" i="0" dirty="0"/>
            </a:br>
            <a:endParaRPr i="0"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953B7CD-B2ED-4168-9790-2AE462690E2D}"/>
              </a:ext>
            </a:extLst>
          </p:cNvPr>
          <p:cNvSpPr txBox="1"/>
          <p:nvPr/>
        </p:nvSpPr>
        <p:spPr>
          <a:xfrm>
            <a:off x="282803" y="2289838"/>
            <a:ext cx="6301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</a:rPr>
              <a:t>公司內部員工發問解答網站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1" build="p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需求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158353" y="1317923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 altLang="en-US" b="1" dirty="0"/>
              <a:t>網站設計面</a:t>
            </a:r>
            <a:endParaRPr lang="en-US" altLang="zh-TW"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altLang="zh-TW" b="1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 altLang="en-US" b="1" dirty="0"/>
              <a:t>網站功能面</a:t>
            </a:r>
            <a:endParaRPr b="1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414779" y="1826119"/>
            <a:ext cx="6475297" cy="232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endParaRPr lang="zh-TW" alt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 altLang="en-US" dirty="0"/>
              <a:t>設計色彩主題為亮色系</a:t>
            </a:r>
            <a:r>
              <a:rPr lang="en-US" altLang="zh-TW" dirty="0"/>
              <a:t>:</a:t>
            </a:r>
            <a:r>
              <a:rPr lang="zh-TW" altLang="en-US" dirty="0"/>
              <a:t>白為主色系</a:t>
            </a:r>
            <a:endParaRPr lang="en-US" altLang="zh-TW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zh-TW" alt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 altLang="en-US" dirty="0"/>
              <a:t>設計風格簡約</a:t>
            </a:r>
            <a:endParaRPr lang="en-US" altLang="zh-TW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en-US" altLang="zh-TW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zh-TW" altLang="en-US" dirty="0"/>
              <a:t>需要可以兼容電腦及移動端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zh-TW" altLang="en-US" b="1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5758D7-0131-4254-BF27-B19B89ECCEF5}"/>
              </a:ext>
            </a:extLst>
          </p:cNvPr>
          <p:cNvSpPr txBox="1"/>
          <p:nvPr/>
        </p:nvSpPr>
        <p:spPr>
          <a:xfrm>
            <a:off x="161156" y="188536"/>
            <a:ext cx="142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網站設計面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84C28D0-856E-41A4-9699-37F76DA7C920}"/>
              </a:ext>
            </a:extLst>
          </p:cNvPr>
          <p:cNvSpPr txBox="1"/>
          <p:nvPr/>
        </p:nvSpPr>
        <p:spPr>
          <a:xfrm>
            <a:off x="161156" y="188536"/>
            <a:ext cx="142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網站功能面</a:t>
            </a:r>
          </a:p>
        </p:txBody>
      </p:sp>
      <p:sp>
        <p:nvSpPr>
          <p:cNvPr id="24" name="Google Shape;249;p17">
            <a:extLst>
              <a:ext uri="{FF2B5EF4-FFF2-40B4-BE49-F238E27FC236}">
                <a16:creationId xmlns:a16="http://schemas.microsoft.com/office/drawing/2014/main" id="{460FE139-A068-4E08-9C94-6937D728543A}"/>
              </a:ext>
            </a:extLst>
          </p:cNvPr>
          <p:cNvSpPr txBox="1">
            <a:spLocks/>
          </p:cNvSpPr>
          <p:nvPr/>
        </p:nvSpPr>
        <p:spPr>
          <a:xfrm>
            <a:off x="398754" y="1668544"/>
            <a:ext cx="6475297" cy="255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ts val="1000"/>
              </a:spcAft>
              <a:buFont typeface="Roboto Condensed Light"/>
              <a:buNone/>
            </a:pPr>
            <a:endParaRPr lang="zh-TW" alt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TW" altLang="en-US" sz="1800" b="1" dirty="0"/>
              <a:t>文章</a:t>
            </a:r>
            <a:r>
              <a:rPr lang="en-US" altLang="zh-TW" sz="1800" dirty="0"/>
              <a:t>: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可以查詢文章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,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瀏覽文章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,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觀看留言總數量</a:t>
            </a: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發布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留言</a:t>
            </a:r>
            <a:r>
              <a:rPr lang="zh-TW" alt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及文章</a:t>
            </a:r>
            <a:r>
              <a:rPr lang="zh-TW" altLang="en-US" sz="1800" dirty="0">
                <a:latin typeface="Calibri" panose="020F0502020204030204" pitchFamily="34" charset="0"/>
                <a:ea typeface="新細明體" panose="02020500000000000000" pitchFamily="18" charset="-120"/>
              </a:rPr>
              <a:t>。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76200" indent="0">
              <a:spcBef>
                <a:spcPts val="0"/>
              </a:spcBef>
              <a:buNone/>
            </a:pPr>
            <a:endParaRPr lang="zh-TW" altLang="en-US" sz="1800" dirty="0"/>
          </a:p>
          <a:p>
            <a:pPr>
              <a:spcBef>
                <a:spcPts val="0"/>
              </a:spcBef>
            </a:pPr>
            <a:r>
              <a:rPr lang="zh-TW" altLang="en-US" sz="1800" b="1" dirty="0"/>
              <a:t>會員</a:t>
            </a:r>
            <a:r>
              <a:rPr lang="en-US" altLang="zh-TW" sz="1800" b="1" dirty="0"/>
              <a:t>:</a:t>
            </a:r>
            <a:r>
              <a:rPr lang="zh-TW" altLang="en-US" sz="1800" b="1" dirty="0"/>
              <a:t> </a:t>
            </a:r>
            <a:r>
              <a:rPr lang="zh-TW" altLang="en-US" sz="1800" dirty="0"/>
              <a:t>登出登入</a:t>
            </a:r>
            <a:r>
              <a:rPr lang="en-US" altLang="zh-TW" sz="1800" dirty="0"/>
              <a:t>,</a:t>
            </a:r>
            <a:r>
              <a:rPr lang="zh-TW" altLang="en-US" sz="1800" dirty="0"/>
              <a:t>內部使用</a:t>
            </a:r>
            <a:r>
              <a:rPr lang="en-US" altLang="zh-TW" sz="1800" dirty="0"/>
              <a:t>,</a:t>
            </a:r>
            <a:r>
              <a:rPr lang="zh-TW" altLang="en-US" sz="1800" dirty="0"/>
              <a:t>頭像</a:t>
            </a:r>
            <a:r>
              <a:rPr lang="en-US" altLang="zh-TW" sz="1800" dirty="0"/>
              <a:t>,</a:t>
            </a:r>
            <a:r>
              <a:rPr lang="zh-TW" altLang="en-US" sz="1800" dirty="0"/>
              <a:t>個人資料</a:t>
            </a:r>
            <a:endParaRPr lang="en-US" altLang="zh-TW" sz="1800" dirty="0"/>
          </a:p>
          <a:p>
            <a:pPr>
              <a:spcBef>
                <a:spcPts val="0"/>
              </a:spcBef>
            </a:pPr>
            <a:endParaRPr lang="en-US" altLang="zh-TW" sz="1800" dirty="0"/>
          </a:p>
          <a:p>
            <a:pPr>
              <a:spcBef>
                <a:spcPts val="0"/>
              </a:spcBef>
            </a:pPr>
            <a:r>
              <a:rPr lang="zh-TW" altLang="en-US" sz="1800" b="1" dirty="0"/>
              <a:t>管理員</a:t>
            </a:r>
            <a:r>
              <a:rPr lang="en-US" altLang="zh-TW" sz="1800" b="1" dirty="0"/>
              <a:t>:</a:t>
            </a:r>
            <a:r>
              <a:rPr lang="zh-TW" altLang="en-US" sz="1800" dirty="0"/>
              <a:t>新增白名單，查詢員工資料對登入做出限制</a:t>
            </a:r>
          </a:p>
          <a:p>
            <a:pPr>
              <a:spcBef>
                <a:spcPts val="0"/>
              </a:spcBef>
            </a:pPr>
            <a:endParaRPr lang="zh-TW" altLang="en-US" b="1" dirty="0"/>
          </a:p>
          <a:p>
            <a:pPr marL="0" indent="0">
              <a:spcAft>
                <a:spcPts val="1000"/>
              </a:spcAft>
              <a:buFont typeface="Roboto Condensed Light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2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84C28D0-856E-41A4-9699-37F76DA7C920}"/>
              </a:ext>
            </a:extLst>
          </p:cNvPr>
          <p:cNvSpPr txBox="1"/>
          <p:nvPr/>
        </p:nvSpPr>
        <p:spPr>
          <a:xfrm>
            <a:off x="161156" y="188536"/>
            <a:ext cx="142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網站功能細節</a:t>
            </a:r>
          </a:p>
        </p:txBody>
      </p:sp>
      <p:sp>
        <p:nvSpPr>
          <p:cNvPr id="24" name="Google Shape;249;p17">
            <a:extLst>
              <a:ext uri="{FF2B5EF4-FFF2-40B4-BE49-F238E27FC236}">
                <a16:creationId xmlns:a16="http://schemas.microsoft.com/office/drawing/2014/main" id="{460FE139-A068-4E08-9C94-6937D728543A}"/>
              </a:ext>
            </a:extLst>
          </p:cNvPr>
          <p:cNvSpPr txBox="1">
            <a:spLocks/>
          </p:cNvSpPr>
          <p:nvPr/>
        </p:nvSpPr>
        <p:spPr>
          <a:xfrm>
            <a:off x="407883" y="873443"/>
            <a:ext cx="6475297" cy="394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76200" indent="0">
              <a:spcBef>
                <a:spcPts val="0"/>
              </a:spcBef>
              <a:buNone/>
            </a:pPr>
            <a:endParaRPr lang="zh-TW" altLang="en-US" sz="1800" dirty="0"/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en-US" sz="1800" b="1" dirty="0"/>
              <a:t>文章系統</a:t>
            </a:r>
            <a:r>
              <a:rPr lang="en-US" altLang="zh-TW" sz="1800" b="1" dirty="0"/>
              <a:t>:</a:t>
            </a: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en-US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預覽無限加載</a:t>
            </a: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zh-TW" sz="16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首頁瀏覽文章</a:t>
            </a:r>
            <a:r>
              <a:rPr lang="en-US" altLang="zh-TW" sz="16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:</a:t>
            </a:r>
            <a:r>
              <a:rPr lang="zh-TW" altLang="zh-TW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看到文章簡介</a:t>
            </a: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zh-TW" sz="16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留言總數</a:t>
            </a:r>
            <a:r>
              <a:rPr lang="en-US" altLang="zh-TW" sz="16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:</a:t>
            </a:r>
            <a:r>
              <a:rPr lang="zh-TW" altLang="zh-TW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瀏覽文章時可以看到留言總數</a:t>
            </a: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zh-TW" sz="16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瀏覽文章留言</a:t>
            </a:r>
            <a:r>
              <a:rPr lang="en-US" altLang="zh-TW" sz="16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:</a:t>
            </a:r>
            <a:r>
              <a:rPr lang="zh-TW" altLang="zh-TW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閱讀文章時可以看到留言</a:t>
            </a: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zh-TW" sz="16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撰寫及發出文章</a:t>
            </a:r>
            <a:r>
              <a:rPr lang="en-US" altLang="zh-TW" sz="16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:</a:t>
            </a:r>
            <a:r>
              <a:rPr lang="zh-TW" altLang="zh-TW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會員可以撰寫並且貼出文章</a:t>
            </a: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zh-TW" sz="16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撰寫留言</a:t>
            </a:r>
            <a:r>
              <a:rPr lang="en-US" altLang="zh-TW" sz="16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:</a:t>
            </a:r>
            <a:r>
              <a:rPr lang="zh-TW" altLang="zh-TW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會員可以撰寫並列留言在文章底下</a:t>
            </a:r>
            <a:endParaRPr lang="en-US" altLang="zh-TW" sz="16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en-US" sz="16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修改及刪除</a:t>
            </a:r>
            <a:r>
              <a:rPr lang="en-US" altLang="zh-TW" sz="16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:</a:t>
            </a:r>
            <a:r>
              <a:rPr lang="zh-TW" altLang="zh-TW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會員可以</a:t>
            </a:r>
            <a:r>
              <a:rPr lang="zh-TW" altLang="en-US" sz="16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修改及刪除文章</a:t>
            </a:r>
            <a:endParaRPr lang="zh-TW" altLang="zh-TW" sz="16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endParaRPr lang="zh-TW" altLang="en-US" b="1" dirty="0"/>
          </a:p>
          <a:p>
            <a:pPr marL="0" indent="0">
              <a:spcAft>
                <a:spcPts val="1000"/>
              </a:spcAft>
              <a:buFont typeface="Roboto Condensed Light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279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84C28D0-856E-41A4-9699-37F76DA7C920}"/>
              </a:ext>
            </a:extLst>
          </p:cNvPr>
          <p:cNvSpPr txBox="1"/>
          <p:nvPr/>
        </p:nvSpPr>
        <p:spPr>
          <a:xfrm>
            <a:off x="161156" y="188536"/>
            <a:ext cx="142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網站功能細節</a:t>
            </a:r>
          </a:p>
        </p:txBody>
      </p:sp>
      <p:sp>
        <p:nvSpPr>
          <p:cNvPr id="24" name="Google Shape;249;p17">
            <a:extLst>
              <a:ext uri="{FF2B5EF4-FFF2-40B4-BE49-F238E27FC236}">
                <a16:creationId xmlns:a16="http://schemas.microsoft.com/office/drawing/2014/main" id="{460FE139-A068-4E08-9C94-6937D728543A}"/>
              </a:ext>
            </a:extLst>
          </p:cNvPr>
          <p:cNvSpPr txBox="1">
            <a:spLocks/>
          </p:cNvSpPr>
          <p:nvPr/>
        </p:nvSpPr>
        <p:spPr>
          <a:xfrm>
            <a:off x="422321" y="746678"/>
            <a:ext cx="6475297" cy="394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76200" indent="0">
              <a:spcBef>
                <a:spcPts val="0"/>
              </a:spcBef>
              <a:buNone/>
            </a:pPr>
            <a:endParaRPr lang="zh-TW" altLang="en-US" sz="1800" dirty="0"/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en-US" sz="1800" b="1" dirty="0"/>
              <a:t>會員註冊</a:t>
            </a:r>
            <a:r>
              <a:rPr lang="en-US" altLang="zh-TW" sz="1800" b="1" dirty="0"/>
              <a:t>:</a:t>
            </a: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跳出視窗</a:t>
            </a: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註冊時帳號需要使用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Email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，以便方便記憶。</a:t>
            </a: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TW" sz="1800" dirty="0">
                <a:latin typeface="Calibri" panose="020F0502020204030204" pitchFamily="34" charset="0"/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mail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需要做驗證。</a:t>
            </a: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密碼大小寫英文混雜一特殊字元，以求安全性。</a:t>
            </a: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基本資料需要有姓名及部門，以便分別身分。</a:t>
            </a: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TW" altLang="en-US" sz="1800" dirty="0">
                <a:latin typeface="Calibri" panose="020F0502020204030204" pitchFamily="34" charset="0"/>
                <a:ea typeface="新細明體" panose="02020500000000000000" pitchFamily="18" charset="-120"/>
              </a:rPr>
              <a:t>會員可以修改除</a:t>
            </a:r>
            <a:r>
              <a:rPr lang="en-US" altLang="zh-TW" sz="1800" dirty="0">
                <a:latin typeface="Calibri" panose="020F0502020204030204" pitchFamily="34" charset="0"/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mail</a:t>
            </a:r>
            <a:r>
              <a:rPr lang="zh-TW" altLang="en-US" sz="1800" dirty="0">
                <a:latin typeface="Calibri" panose="020F0502020204030204" pitchFamily="34" charset="0"/>
                <a:ea typeface="新細明體" panose="02020500000000000000" pitchFamily="18" charset="-120"/>
              </a:rPr>
              <a:t>外個人資料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</a:pPr>
            <a:endParaRPr lang="zh-TW" altLang="en-US" b="1" dirty="0"/>
          </a:p>
          <a:p>
            <a:pPr marL="0" indent="0">
              <a:spcAft>
                <a:spcPts val="1000"/>
              </a:spcAft>
              <a:buFont typeface="Roboto Condensed Light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202504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327</Words>
  <Application>Microsoft Office PowerPoint</Application>
  <PresentationFormat>如螢幕大小 (16:9)</PresentationFormat>
  <Paragraphs>97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Arvo</vt:lpstr>
      <vt:lpstr>Calibri</vt:lpstr>
      <vt:lpstr>Arial</vt:lpstr>
      <vt:lpstr>Roboto</vt:lpstr>
      <vt:lpstr>Roboto Condensed</vt:lpstr>
      <vt:lpstr>Roboto Condensed Light</vt:lpstr>
      <vt:lpstr>Salerio template</vt:lpstr>
      <vt:lpstr>第二組專案報告</vt:lpstr>
      <vt:lpstr>Outline</vt:lpstr>
      <vt:lpstr>客戶需求</vt:lpstr>
      <vt:lpstr>PowerPoint 簡報</vt:lpstr>
      <vt:lpstr>需求</vt:lpstr>
      <vt:lpstr>PowerPoint 簡報</vt:lpstr>
      <vt:lpstr>PowerPoint 簡報</vt:lpstr>
      <vt:lpstr>PowerPoint 簡報</vt:lpstr>
      <vt:lpstr>PowerPoint 簡報</vt:lpstr>
      <vt:lpstr>PowerPoint 簡報</vt:lpstr>
      <vt:lpstr>未完成目標</vt:lpstr>
      <vt:lpstr>人員配置</vt:lpstr>
      <vt:lpstr>成果展示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Ray</cp:lastModifiedBy>
  <cp:revision>18</cp:revision>
  <dcterms:modified xsi:type="dcterms:W3CDTF">2022-10-26T22:09:23Z</dcterms:modified>
</cp:coreProperties>
</file>