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92" r:id="rId4"/>
    <p:sldId id="293" r:id="rId5"/>
    <p:sldId id="266" r:id="rId6"/>
    <p:sldId id="263" r:id="rId7"/>
    <p:sldId id="294" r:id="rId8"/>
    <p:sldId id="257" r:id="rId9"/>
    <p:sldId id="258" r:id="rId10"/>
    <p:sldId id="273" r:id="rId11"/>
    <p:sldId id="264" r:id="rId12"/>
    <p:sldId id="259" r:id="rId13"/>
    <p:sldId id="284" r:id="rId14"/>
    <p:sldId id="287" r:id="rId15"/>
    <p:sldId id="286" r:id="rId16"/>
    <p:sldId id="268" r:id="rId17"/>
    <p:sldId id="265" r:id="rId18"/>
    <p:sldId id="269" r:id="rId19"/>
    <p:sldId id="291" r:id="rId20"/>
    <p:sldId id="283" r:id="rId21"/>
    <p:sldId id="277" r:id="rId22"/>
    <p:sldId id="276" r:id="rId23"/>
    <p:sldId id="279" r:id="rId24"/>
    <p:sldId id="280" r:id="rId25"/>
    <p:sldId id="290" r:id="rId26"/>
    <p:sldId id="270" r:id="rId27"/>
    <p:sldId id="288" r:id="rId28"/>
    <p:sldId id="285" r:id="rId29"/>
    <p:sldId id="2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" initials="q" lastIdx="1" clrIdx="0"/>
  <p:cmAuthor id="2" name="yanggongchi" initials="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57" d="100"/>
          <a:sy n="57" d="100"/>
        </p:scale>
        <p:origin x="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6692D-07E7-4537-BCD7-8DD71CB5977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643E1-0979-459A-9BDB-086DCC26E3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217C-2C99-42F3-A872-E4223DBDB5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EEB0F-0063-4B5D-8F76-511DB8625F4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3524-1112-4F9F-A400-2306E51D438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6771-67D1-4D52-8421-44ADE4001AE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5DF0-D0ED-4B9C-94E9-3C700CEE0B6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265-E9B6-4349-B59D-D4A7E73FDB1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E985B-B5F7-47D3-9712-E022627D73A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B523E-FA9A-48D3-A060-2340F5BD419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3F8-59D6-4C31-BC57-C060587D01E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B16B-751F-48A5-BDFB-AAF8EA3851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842D-F39F-4060-908F-CB269FA04FC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418FF-FE76-43DB-8CF4-6ED710ED52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C++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variables, constants, and operators that specifies a computation</a:t>
            </a:r>
            <a:endParaRPr lang="en-US" dirty="0"/>
          </a:p>
          <a:p>
            <a:r>
              <a:rPr lang="en-US" dirty="0"/>
              <a:t>Expression evaluation may produce a result, and/or generates a side effects, such as printing something on the screen</a:t>
            </a:r>
            <a:endParaRPr lang="en-US" dirty="0"/>
          </a:p>
          <a:p>
            <a:r>
              <a:rPr lang="en-US" dirty="0"/>
              <a:t>ave1 = (</a:t>
            </a:r>
            <a:r>
              <a:rPr lang="en-US" dirty="0" err="1"/>
              <a:t>ix+iy</a:t>
            </a:r>
            <a:r>
              <a:rPr lang="en-US" dirty="0"/>
              <a:t>)/2 is an </a:t>
            </a:r>
            <a:r>
              <a:rPr lang="en-US" i="1" dirty="0"/>
              <a:t>assignment expression </a:t>
            </a:r>
            <a:endParaRPr lang="en-US" i="1" dirty="0"/>
          </a:p>
          <a:p>
            <a:pPr lvl="1"/>
            <a:r>
              <a:rPr lang="en-US" sz="1600" dirty="0"/>
              <a:t>+, (, ), /, = are operators</a:t>
            </a:r>
            <a:endParaRPr lang="en-US" sz="1600" dirty="0"/>
          </a:p>
          <a:p>
            <a:pPr lvl="1"/>
            <a:r>
              <a:rPr lang="en-US" sz="1600" dirty="0"/>
              <a:t>Operators are evaluated according to ‘</a:t>
            </a:r>
            <a:r>
              <a:rPr lang="en-US" sz="1600" i="1" dirty="0"/>
              <a:t>rules of precedence</a:t>
            </a:r>
            <a:r>
              <a:rPr lang="en-US" sz="1600" dirty="0"/>
              <a:t>’</a:t>
            </a:r>
            <a:endParaRPr lang="en-US" sz="1600" dirty="0"/>
          </a:p>
          <a:p>
            <a:pPr lvl="1"/>
            <a:r>
              <a:rPr lang="en-US" sz="1600" dirty="0"/>
              <a:t>Left hand side is called </a:t>
            </a:r>
            <a:r>
              <a:rPr lang="en-US" sz="1600" i="1" dirty="0">
                <a:solidFill>
                  <a:srgbClr val="0000FF"/>
                </a:solidFill>
              </a:rPr>
              <a:t>l-value</a:t>
            </a:r>
            <a:r>
              <a:rPr lang="en-US" sz="1600" i="1" dirty="0"/>
              <a:t> or address-value</a:t>
            </a:r>
            <a:endParaRPr lang="en-US" sz="1600" i="1" dirty="0"/>
          </a:p>
          <a:p>
            <a:pPr lvl="1"/>
            <a:r>
              <a:rPr lang="en-US" sz="1600" dirty="0"/>
              <a:t>Right hand side is called a </a:t>
            </a:r>
            <a:r>
              <a:rPr lang="en-US" sz="1600" i="1" dirty="0" err="1">
                <a:solidFill>
                  <a:srgbClr val="0000FF"/>
                </a:solidFill>
              </a:rPr>
              <a:t>r-value</a:t>
            </a:r>
            <a:r>
              <a:rPr lang="en-US" sz="1600" dirty="0"/>
              <a:t> (does not have an address, i.e., the value is not retained unless assigned to l-value)</a:t>
            </a:r>
            <a:endParaRPr lang="en-US" sz="1600" dirty="0"/>
          </a:p>
          <a:p>
            <a:r>
              <a:rPr lang="en-US" dirty="0" err="1"/>
              <a:t>cout</a:t>
            </a:r>
            <a:r>
              <a:rPr lang="en-US" dirty="0"/>
              <a:t> &lt;&lt; …. is an expression that prints series of strings and values to the standard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501" y="1046375"/>
            <a:ext cx="8323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let’s compile the program and see what the program does!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319754" y="2092751"/>
            <a:ext cx="90301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Compile: 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g++ avg.cpp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Compilation error! </a:t>
            </a:r>
            <a:r>
              <a:rPr lang="en-US" sz="2400" i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auto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is a post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c++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11 feature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The compiler must be 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c++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11 compatible.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Must use 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c++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11 or </a:t>
            </a:r>
            <a:r>
              <a:rPr lang="en-US" sz="2400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c++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20 flag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: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g++ -std=</a:t>
            </a:r>
            <a:r>
              <a:rPr lang="en-US" sz="2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c++</a:t>
            </a:r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20 avg.cpp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Lucida Console" panose="020B0609040504020204" pitchFamily="49" charset="0"/>
              </a:rPr>
              <a:t>Now it compiles! </a:t>
            </a:r>
            <a:endParaRPr lang="en-US" sz="24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err="1"/>
              <a:t>Makefile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2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# your comments go here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target:  dependency1   dependency2 ….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b="1" dirty="0">
                <a:solidFill>
                  <a:srgbClr val="0000FF"/>
                </a:solidFill>
              </a:rPr>
              <a:t>&lt;tab&gt;</a:t>
            </a:r>
            <a:r>
              <a:rPr lang="en-US" dirty="0">
                <a:solidFill>
                  <a:srgbClr val="0000FF"/>
                </a:solidFill>
              </a:rPr>
              <a:t> command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To run the </a:t>
            </a:r>
            <a:r>
              <a:rPr lang="en-US" dirty="0" err="1">
                <a:latin typeface="+mj-lt"/>
              </a:rPr>
              <a:t>makefile</a:t>
            </a:r>
            <a:r>
              <a:rPr lang="en-US" dirty="0">
                <a:latin typeface="+mj-lt"/>
              </a:rPr>
              <a:t>, type </a:t>
            </a:r>
            <a:endParaRPr lang="en-US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make target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+mj-lt"/>
              </a:rPr>
              <a:t>If the no dependencies have changed since last make, the target won’t be re-made</a:t>
            </a:r>
            <a:endParaRPr lang="en-US" dirty="0">
              <a:solidFill>
                <a:srgbClr val="0000FF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Example</a:t>
            </a:r>
            <a:r>
              <a:rPr lang="en-US" sz="2200" dirty="0"/>
              <a:t>:  </a:t>
            </a:r>
            <a:endParaRPr lang="en-US" sz="2200" dirty="0"/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avg: avg.cpp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	g++ -std=</a:t>
            </a:r>
            <a:r>
              <a:rPr lang="en-US" sz="2400" dirty="0" err="1">
                <a:latin typeface="+mj-lt"/>
              </a:rPr>
              <a:t>c++</a:t>
            </a:r>
            <a:r>
              <a:rPr lang="en-US" sz="2400" dirty="0">
                <a:latin typeface="+mj-lt"/>
              </a:rPr>
              <a:t>11 –g –o avg avg.cpp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/>
                </a:solidFill>
                <a:latin typeface="Lucida Console" panose="020B0609040504020204" pitchFamily="49" charset="0"/>
              </a:rPr>
              <a:t>Now run the program and look at the result</a:t>
            </a:r>
            <a:endParaRPr lang="en-US" sz="22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Typical C++ Development Environment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1402" y="2221273"/>
            <a:ext cx="13571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Source file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1402" y="2832809"/>
            <a:ext cx="13571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Source file 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59391" y="2354829"/>
            <a:ext cx="1799924" cy="497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45331" y="2762448"/>
            <a:ext cx="1799924" cy="497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37885" y="2224739"/>
            <a:ext cx="133991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file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06025" y="2409298"/>
            <a:ext cx="1674796" cy="3691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7885" y="2832809"/>
            <a:ext cx="133991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file 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45331" y="2157324"/>
            <a:ext cx="1799924" cy="497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3"/>
            <a:endCxn id="20" idx="2"/>
          </p:cNvCxnSpPr>
          <p:nvPr/>
        </p:nvCxnSpPr>
        <p:spPr>
          <a:xfrm>
            <a:off x="2348564" y="2405939"/>
            <a:ext cx="59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6" idx="2"/>
          </p:cNvCxnSpPr>
          <p:nvPr/>
        </p:nvCxnSpPr>
        <p:spPr>
          <a:xfrm flipV="1">
            <a:off x="2348564" y="3011063"/>
            <a:ext cx="596767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17" idx="1"/>
          </p:cNvCxnSpPr>
          <p:nvPr/>
        </p:nvCxnSpPr>
        <p:spPr>
          <a:xfrm>
            <a:off x="4745255" y="2405939"/>
            <a:ext cx="392630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6"/>
            <a:endCxn id="19" idx="1"/>
          </p:cNvCxnSpPr>
          <p:nvPr/>
        </p:nvCxnSpPr>
        <p:spPr>
          <a:xfrm>
            <a:off x="4745255" y="3011063"/>
            <a:ext cx="392630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5" idx="2"/>
          </p:cNvCxnSpPr>
          <p:nvPr/>
        </p:nvCxnSpPr>
        <p:spPr>
          <a:xfrm>
            <a:off x="6477802" y="2409405"/>
            <a:ext cx="681589" cy="19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15" idx="2"/>
          </p:cNvCxnSpPr>
          <p:nvPr/>
        </p:nvCxnSpPr>
        <p:spPr>
          <a:xfrm flipV="1">
            <a:off x="6477802" y="2603444"/>
            <a:ext cx="681589" cy="4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6"/>
            <a:endCxn id="18" idx="1"/>
          </p:cNvCxnSpPr>
          <p:nvPr/>
        </p:nvCxnSpPr>
        <p:spPr>
          <a:xfrm flipV="1">
            <a:off x="8959315" y="2593857"/>
            <a:ext cx="346710" cy="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89394" y="3324616"/>
            <a:ext cx="13399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 code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8059353" y="2845600"/>
            <a:ext cx="0" cy="47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Typical C++ Development Environment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1402" y="2221273"/>
            <a:ext cx="13571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Source file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1402" y="2832809"/>
            <a:ext cx="13571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Source file 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159391" y="2354829"/>
            <a:ext cx="1799924" cy="497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45331" y="2762448"/>
            <a:ext cx="1799924" cy="497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37885" y="2224739"/>
            <a:ext cx="133991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file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306025" y="2409298"/>
            <a:ext cx="1674796" cy="3691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 file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37885" y="2832809"/>
            <a:ext cx="133991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Object file 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45331" y="2157324"/>
            <a:ext cx="1799924" cy="49723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6" idx="3"/>
            <a:endCxn id="20" idx="2"/>
          </p:cNvCxnSpPr>
          <p:nvPr/>
        </p:nvCxnSpPr>
        <p:spPr>
          <a:xfrm>
            <a:off x="2348564" y="2405939"/>
            <a:ext cx="59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6" idx="2"/>
          </p:cNvCxnSpPr>
          <p:nvPr/>
        </p:nvCxnSpPr>
        <p:spPr>
          <a:xfrm flipV="1">
            <a:off x="2348564" y="3011063"/>
            <a:ext cx="596767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6"/>
            <a:endCxn id="17" idx="1"/>
          </p:cNvCxnSpPr>
          <p:nvPr/>
        </p:nvCxnSpPr>
        <p:spPr>
          <a:xfrm>
            <a:off x="4745255" y="2405939"/>
            <a:ext cx="392630" cy="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6"/>
            <a:endCxn id="19" idx="1"/>
          </p:cNvCxnSpPr>
          <p:nvPr/>
        </p:nvCxnSpPr>
        <p:spPr>
          <a:xfrm>
            <a:off x="4745255" y="3011063"/>
            <a:ext cx="392630" cy="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5" idx="2"/>
          </p:cNvCxnSpPr>
          <p:nvPr/>
        </p:nvCxnSpPr>
        <p:spPr>
          <a:xfrm>
            <a:off x="6477802" y="2409405"/>
            <a:ext cx="681589" cy="19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9" idx="3"/>
            <a:endCxn id="15" idx="2"/>
          </p:cNvCxnSpPr>
          <p:nvPr/>
        </p:nvCxnSpPr>
        <p:spPr>
          <a:xfrm flipV="1">
            <a:off x="6477802" y="2603444"/>
            <a:ext cx="681589" cy="4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6"/>
            <a:endCxn id="18" idx="1"/>
          </p:cNvCxnSpPr>
          <p:nvPr/>
        </p:nvCxnSpPr>
        <p:spPr>
          <a:xfrm flipV="1">
            <a:off x="8959315" y="2593857"/>
            <a:ext cx="346710" cy="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066600" y="4717711"/>
            <a:ext cx="2425566" cy="760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Loading executable into memory</a:t>
            </a:r>
            <a:endParaRPr lang="en-US" dirty="0"/>
          </a:p>
        </p:txBody>
      </p:sp>
      <p:sp>
        <p:nvSpPr>
          <p:cNvPr id="39" name="Diamond 38"/>
          <p:cNvSpPr/>
          <p:nvPr/>
        </p:nvSpPr>
        <p:spPr>
          <a:xfrm>
            <a:off x="4522069" y="4273935"/>
            <a:ext cx="2637322" cy="16747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Execution (CPU)</a:t>
            </a:r>
            <a:endParaRPr lang="en-US" dirty="0"/>
          </a:p>
        </p:txBody>
      </p:sp>
      <p:sp>
        <p:nvSpPr>
          <p:cNvPr id="40" name="Arrow: Right 39"/>
          <p:cNvSpPr/>
          <p:nvPr/>
        </p:nvSpPr>
        <p:spPr>
          <a:xfrm>
            <a:off x="3492166" y="5079447"/>
            <a:ext cx="1029903" cy="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/>
          <p:cNvSpPr/>
          <p:nvPr/>
        </p:nvSpPr>
        <p:spPr>
          <a:xfrm>
            <a:off x="7159391" y="5063404"/>
            <a:ext cx="1029903" cy="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189294" y="4240147"/>
            <a:ext cx="2568341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Program output: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 data files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input to another program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89394" y="3324616"/>
            <a:ext cx="1339917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Library code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8059353" y="2845600"/>
            <a:ext cx="0" cy="479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37338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</a:rPr>
              <a:t>C++ is a </a:t>
            </a:r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</a:rPr>
              <a:t>strongly-typed</a:t>
            </a:r>
            <a:r>
              <a:rPr lang="en-US" dirty="0">
                <a:latin typeface="Calibri Light" panose="020F0302020204030204" pitchFamily="34" charset="0"/>
              </a:rPr>
              <a:t> language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Every variable </a:t>
            </a:r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</a:rPr>
              <a:t>must be declared</a:t>
            </a:r>
            <a:r>
              <a:rPr lang="en-US" dirty="0">
                <a:latin typeface="Calibri Light" panose="020F0302020204030204" pitchFamily="34" charset="0"/>
              </a:rPr>
              <a:t> of its type before first use. </a:t>
            </a:r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It allows the compiler to figure out </a:t>
            </a:r>
            <a:endParaRPr lang="en-US" dirty="0">
              <a:latin typeface="Calibri Light" panose="020F03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dirty="0">
                <a:latin typeface="Calibri Light" panose="020F0302020204030204" pitchFamily="34" charset="0"/>
              </a:rPr>
              <a:t>the size of memory to reserve for the variable</a:t>
            </a:r>
            <a:endParaRPr lang="en-US" dirty="0">
              <a:latin typeface="Calibri Light" panose="020F03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dirty="0">
                <a:latin typeface="Calibri Light" panose="020F0302020204030204" pitchFamily="34" charset="0"/>
              </a:rPr>
              <a:t>How to interpret its value (type conversion)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Types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452" y="1783292"/>
            <a:ext cx="10515600" cy="4692664"/>
          </a:xfrm>
        </p:spPr>
        <p:txBody>
          <a:bodyPr>
            <a:normAutofit lnSpcReduction="20000"/>
          </a:bodyPr>
          <a:lstStyle/>
          <a:p>
            <a:r>
              <a:rPr lang="en-US" sz="2000" dirty="0"/>
              <a:t>Fundamental types			      byte sizes (* implementation dependent)</a:t>
            </a:r>
            <a:endParaRPr lang="en-US" sz="2000" dirty="0">
              <a:latin typeface="Calibri Light" panose="020F0302020204030204" pitchFamily="34" charset="0"/>
            </a:endParaRPr>
          </a:p>
          <a:p>
            <a:pPr marL="457200" lvl="1" indent="0">
              <a:buNone/>
            </a:pPr>
            <a:r>
              <a:rPr lang="en-US" sz="1600" dirty="0"/>
              <a:t>bool  	//true or false 	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char 		// ‘a’,’%’,’9’ etc.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short </a:t>
            </a:r>
            <a:r>
              <a:rPr lang="en-US" sz="1600" dirty="0" err="1"/>
              <a:t>int</a:t>
            </a:r>
            <a:r>
              <a:rPr lang="en-US" sz="1600" dirty="0"/>
              <a:t>	// short integer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		// integer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float		// decimal point number		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double 	// bigger &amp; more precision than float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Q: how many bits per byte? --- </a:t>
            </a: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</a:rPr>
              <a:t>8! -- smallest 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1600" b="1" i="1" dirty="0">
                <a:solidFill>
                  <a:schemeClr val="bg1">
                    <a:lumMod val="65000"/>
                  </a:schemeClr>
                </a:solidFill>
              </a:rPr>
              <a:t>				memory unit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/>
              <a:t>Other types: </a:t>
            </a:r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Pointer types, e.g. </a:t>
            </a:r>
            <a:r>
              <a:rPr lang="en-US" sz="1600" dirty="0" err="1"/>
              <a:t>int</a:t>
            </a:r>
            <a:r>
              <a:rPr lang="en-US" sz="1600" dirty="0"/>
              <a:t>*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Array types, e.g. </a:t>
            </a:r>
            <a:r>
              <a:rPr lang="en-US" sz="1600" dirty="0" err="1"/>
              <a:t>int</a:t>
            </a:r>
            <a:r>
              <a:rPr lang="en-US" sz="1600" dirty="0"/>
              <a:t>[]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Reference types, e.g. </a:t>
            </a:r>
            <a:r>
              <a:rPr lang="en-US" sz="1600" dirty="0" err="1"/>
              <a:t>int</a:t>
            </a:r>
            <a:endParaRPr lang="en-US" sz="1600" dirty="0"/>
          </a:p>
          <a:p>
            <a:r>
              <a:rPr lang="en-US" sz="2000" dirty="0"/>
              <a:t>Use defined data structures and classes</a:t>
            </a:r>
            <a:endParaRPr lang="en-US" sz="1600" dirty="0"/>
          </a:p>
          <a:p>
            <a:r>
              <a:rPr lang="en-US" sz="2000" dirty="0"/>
              <a:t>Classes in standard library and standard template library (STL)</a:t>
            </a:r>
            <a:endParaRPr lang="en-US" sz="2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//printsize.cpp to print out sizes for various default types</a:t>
            </a: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65334" y="2155562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65334" y="2396354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65334" y="2643458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79734" y="2643458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65334" y="2933423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08534" y="2933423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94134" y="2933423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79734" y="2933423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65334" y="3198951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008534" y="3198951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094134" y="3198951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179734" y="3198951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265334" y="3494755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9008534" y="3494755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094134" y="3494755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179734" y="3494755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265334" y="3683120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008534" y="3683120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094134" y="3683120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179734" y="3683120"/>
            <a:ext cx="914400" cy="20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64820" y="320040"/>
            <a:ext cx="14554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quiz!!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Type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869"/>
            <a:ext cx="10515600" cy="4351338"/>
          </a:xfrm>
        </p:spPr>
        <p:txBody>
          <a:bodyPr/>
          <a:lstStyle/>
          <a:p>
            <a:r>
              <a:rPr lang="en-US" dirty="0"/>
              <a:t>Implicit conversion 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=12; double a=</a:t>
            </a:r>
            <a:r>
              <a:rPr lang="en-US" dirty="0" err="1"/>
              <a:t>i</a:t>
            </a:r>
            <a:r>
              <a:rPr lang="en-US" dirty="0"/>
              <a:t>; 		//a=12.0</a:t>
            </a:r>
            <a:endParaRPr lang="en-US" dirty="0"/>
          </a:p>
          <a:p>
            <a:pPr lvl="1"/>
            <a:r>
              <a:rPr lang="en-US" dirty="0"/>
              <a:t>char c=‘5’; </a:t>
            </a:r>
            <a:r>
              <a:rPr lang="en-US" dirty="0" err="1"/>
              <a:t>int</a:t>
            </a:r>
            <a:r>
              <a:rPr lang="en-US" dirty="0"/>
              <a:t> x=c;     		//what will be the value of x?</a:t>
            </a:r>
            <a:endParaRPr lang="en-US" dirty="0"/>
          </a:p>
          <a:p>
            <a:pPr lvl="1"/>
            <a:r>
              <a:rPr lang="en-US" dirty="0"/>
              <a:t>float a=32.45; </a:t>
            </a:r>
            <a:r>
              <a:rPr lang="en-US" dirty="0" err="1"/>
              <a:t>int</a:t>
            </a:r>
            <a:r>
              <a:rPr lang="en-US" dirty="0"/>
              <a:t> x=a;		//what will be the value of x?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=396007; char c=</a:t>
            </a:r>
            <a:r>
              <a:rPr lang="en-US" dirty="0" err="1"/>
              <a:t>i</a:t>
            </a:r>
            <a:r>
              <a:rPr lang="en-US" dirty="0"/>
              <a:t>; 		//what will be the value of c?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a=3,b=4; </a:t>
            </a:r>
            <a:r>
              <a:rPr lang="en-US" i="1" dirty="0"/>
              <a:t>auto</a:t>
            </a:r>
            <a:r>
              <a:rPr lang="en-US" dirty="0"/>
              <a:t> x=(</a:t>
            </a:r>
            <a:r>
              <a:rPr lang="en-US" dirty="0" err="1"/>
              <a:t>a+b</a:t>
            </a:r>
            <a:r>
              <a:rPr lang="en-US" dirty="0"/>
              <a:t>)/2;      //what type is x? what will be its value?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a=3,b=4; double x=(</a:t>
            </a:r>
            <a:r>
              <a:rPr lang="en-US" dirty="0" err="1"/>
              <a:t>a+b</a:t>
            </a:r>
            <a:r>
              <a:rPr lang="en-US" dirty="0"/>
              <a:t>)/2; //what will be the value of x?</a:t>
            </a:r>
            <a:endParaRPr lang="en-US" dirty="0"/>
          </a:p>
          <a:p>
            <a:r>
              <a:rPr lang="en-US" dirty="0"/>
              <a:t>Type cast </a:t>
            </a:r>
            <a:endParaRPr lang="en-US" dirty="0"/>
          </a:p>
          <a:p>
            <a:pPr lvl="1"/>
            <a:r>
              <a:rPr lang="en-US" dirty="0"/>
              <a:t>double x = (double) (</a:t>
            </a:r>
            <a:r>
              <a:rPr lang="en-US" dirty="0" err="1"/>
              <a:t>a+b</a:t>
            </a:r>
            <a:r>
              <a:rPr lang="en-US" dirty="0"/>
              <a:t>)/2;	//explicit</a:t>
            </a:r>
            <a:endParaRPr lang="en-US" dirty="0"/>
          </a:p>
          <a:p>
            <a:pPr lvl="1"/>
            <a:r>
              <a:rPr lang="en-US" dirty="0"/>
              <a:t>double x = (</a:t>
            </a:r>
            <a:r>
              <a:rPr lang="en-US" dirty="0" err="1"/>
              <a:t>a+b</a:t>
            </a:r>
            <a:r>
              <a:rPr lang="en-US" dirty="0"/>
              <a:t>)/2.0;		//implicit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Variable declaration vs.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Variable declaration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int m, n;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char a;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double x, y, z;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initialization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int m=0, n(1);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char a(‘a’), b{‘ ‘}, c=‘\n’;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	double x(0), y{0.23}, z=4.5;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1537" y="447040"/>
            <a:ext cx="9049731" cy="590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	</a:t>
            </a:r>
            <a:r>
              <a:rPr lang="en-US" dirty="0">
                <a:latin typeface="Calibri Light" panose="020F0302020204030204" pitchFamily="34" charset="0"/>
              </a:rPr>
              <a:t>//include(“import”) the declaration from the I/O stream library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	</a:t>
            </a:r>
            <a:r>
              <a:rPr lang="en-US" dirty="0">
                <a:latin typeface="Calibri Light" panose="020F0302020204030204" pitchFamily="34" charset="0"/>
              </a:rPr>
              <a:t>//make names from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 visible without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::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main()			</a:t>
            </a:r>
            <a:r>
              <a:rPr lang="en-US" dirty="0">
                <a:latin typeface="Calibri Light" panose="020F0302020204030204" pitchFamily="34" charset="0"/>
              </a:rPr>
              <a:t>//the minimal C++ program must have a main function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;			</a:t>
            </a:r>
            <a:r>
              <a:rPr lang="en-US" dirty="0">
                <a:latin typeface="Calibri Light" panose="020F0302020204030204" pitchFamily="34" charset="0"/>
              </a:rPr>
              <a:t>//variable declaration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first </a:t>
            </a:r>
            <a:r>
              <a:rPr lang="en-US" dirty="0" err="1"/>
              <a:t>num</a:t>
            </a:r>
            <a:r>
              <a:rPr lang="en-US" dirty="0"/>
              <a:t>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ix;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second </a:t>
            </a:r>
            <a:r>
              <a:rPr lang="en-US" dirty="0" err="1"/>
              <a:t>num</a:t>
            </a:r>
            <a:r>
              <a:rPr lang="en-US" dirty="0"/>
              <a:t>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</a:t>
            </a:r>
            <a:r>
              <a:rPr lang="en-US" dirty="0" err="1"/>
              <a:t>iy</a:t>
            </a:r>
            <a:r>
              <a:rPr lang="en-US" dirty="0"/>
              <a:t>;			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en-US" dirty="0"/>
              <a:t> =(</a:t>
            </a:r>
            <a:r>
              <a:rPr lang="en-US" dirty="0" err="1"/>
              <a:t>ix+iy</a:t>
            </a:r>
            <a:r>
              <a:rPr lang="en-US" dirty="0"/>
              <a:t>)/</a:t>
            </a:r>
            <a:r>
              <a:rPr lang="en-US" dirty="0">
                <a:highlight>
                  <a:srgbClr val="FFFF00"/>
                </a:highlight>
              </a:rPr>
              <a:t>2.0</a:t>
            </a:r>
            <a:r>
              <a:rPr lang="en-US" dirty="0"/>
              <a:t>;	</a:t>
            </a:r>
            <a:r>
              <a:rPr lang="en-US" dirty="0">
                <a:latin typeface="Calibri Light" panose="020F0302020204030204" pitchFamily="34" charset="0"/>
              </a:rPr>
              <a:t>/* calculate the average of the two integers ix and </a:t>
            </a:r>
            <a:r>
              <a:rPr lang="en-US" dirty="0" err="1">
                <a:latin typeface="Calibri Light" panose="020F0302020204030204" pitchFamily="34" charset="0"/>
              </a:rPr>
              <a:t>iy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			    and store the result in variable ave1 */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latin typeface="Calibri Light" panose="020F0302020204030204" pitchFamily="34" charset="0"/>
              </a:rPr>
              <a:t>// program print out the result of the calculation to screen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"average of “ &lt;&lt; ix &lt;&lt; " and “ &lt;&lt;  </a:t>
            </a:r>
            <a:r>
              <a:rPr lang="en-US" dirty="0" err="1"/>
              <a:t>iy</a:t>
            </a:r>
            <a:r>
              <a:rPr lang="en-US" dirty="0"/>
              <a:t>  &lt;&lt; " = " &lt;&lt; </a:t>
            </a:r>
            <a:r>
              <a:rPr lang="en-US" dirty="0" err="1"/>
              <a:t>ave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0473" y="3436635"/>
            <a:ext cx="2372139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Changing 2 -&gt; 2.0 ensures integer to double conversion</a:t>
            </a:r>
            <a:endParaRPr lang="en-US" dirty="0"/>
          </a:p>
        </p:txBody>
      </p:sp>
      <p:sp>
        <p:nvSpPr>
          <p:cNvPr id="7" name="Arrow: Curved Up 6"/>
          <p:cNvSpPr/>
          <p:nvPr/>
        </p:nvSpPr>
        <p:spPr>
          <a:xfrm>
            <a:off x="2663687" y="4359965"/>
            <a:ext cx="2146852" cy="3180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Why C++?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one of the most popular language – 4.5 million programmers</a:t>
            </a:r>
            <a:endParaRPr lang="en-US" dirty="0"/>
          </a:p>
          <a:p>
            <a:r>
              <a:rPr lang="en-US" dirty="0"/>
              <a:t>It has a rich library support: STL, Boost, GSL etc.</a:t>
            </a:r>
            <a:endParaRPr lang="en-US" dirty="0"/>
          </a:p>
          <a:p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high-level</a:t>
            </a:r>
            <a:r>
              <a:rPr lang="en-US" dirty="0"/>
              <a:t> object-oriented programming language</a:t>
            </a:r>
            <a:endParaRPr lang="en-US" dirty="0"/>
          </a:p>
          <a:p>
            <a:r>
              <a:rPr lang="en-US" dirty="0"/>
              <a:t>It needs to compiled into </a:t>
            </a:r>
            <a:r>
              <a:rPr lang="en-US" dirty="0">
                <a:solidFill>
                  <a:srgbClr val="0070C0"/>
                </a:solidFill>
              </a:rPr>
              <a:t>a low-level </a:t>
            </a:r>
            <a:r>
              <a:rPr lang="en-US" dirty="0"/>
              <a:t>machine language to run – this makes C++ application very fast </a:t>
            </a:r>
            <a:endParaRPr lang="en-US" dirty="0"/>
          </a:p>
          <a:p>
            <a:r>
              <a:rPr lang="en-US" dirty="0"/>
              <a:t>Available across many operating systems: Unix, window, iOS, Android</a:t>
            </a:r>
            <a:endParaRPr lang="en-US" dirty="0"/>
          </a:p>
          <a:p>
            <a:r>
              <a:rPr lang="en-US" dirty="0"/>
              <a:t>Many software written in C++: </a:t>
            </a:r>
            <a:endParaRPr lang="en-US" dirty="0"/>
          </a:p>
          <a:p>
            <a:pPr lvl="1"/>
            <a:r>
              <a:rPr lang="en-US" dirty="0"/>
              <a:t>Cloud </a:t>
            </a:r>
            <a:r>
              <a:rPr lang="en-US" dirty="0" err="1"/>
              <a:t>Sytems</a:t>
            </a:r>
            <a:r>
              <a:rPr lang="en-US" dirty="0"/>
              <a:t>, MySQL, MongoDB, Compilers</a:t>
            </a:r>
            <a:endParaRPr lang="en-US" dirty="0"/>
          </a:p>
          <a:p>
            <a:pPr lvl="1"/>
            <a:r>
              <a:rPr lang="en-US" dirty="0"/>
              <a:t>Chrome, Firefox, Safari</a:t>
            </a:r>
            <a:endParaRPr lang="en-US" dirty="0"/>
          </a:p>
          <a:p>
            <a:pPr lvl="1"/>
            <a:r>
              <a:rPr lang="en-US" dirty="0"/>
              <a:t>Smart watches, MP3 Players, GPS systems</a:t>
            </a:r>
            <a:endParaRPr lang="en-US" dirty="0"/>
          </a:p>
          <a:p>
            <a:pPr lvl="1"/>
            <a:r>
              <a:rPr lang="en-US" dirty="0"/>
              <a:t>Computer vision, </a:t>
            </a:r>
            <a:r>
              <a:rPr lang="en-US"/>
              <a:t>screen recording etc.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1294" y="932295"/>
            <a:ext cx="9049731" cy="5355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	</a:t>
            </a:r>
            <a:r>
              <a:rPr lang="en-US" dirty="0">
                <a:latin typeface="Calibri Light" panose="020F0302020204030204" pitchFamily="34" charset="0"/>
              </a:rPr>
              <a:t>//include(“import”) the declaration from the I/O stream library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	</a:t>
            </a:r>
            <a:r>
              <a:rPr lang="en-US" dirty="0">
                <a:latin typeface="Calibri Light" panose="020F0302020204030204" pitchFamily="34" charset="0"/>
              </a:rPr>
              <a:t>//make names from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 visible without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::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main()			</a:t>
            </a:r>
            <a:r>
              <a:rPr lang="en-US" dirty="0">
                <a:latin typeface="Calibri Light" panose="020F0302020204030204" pitchFamily="34" charset="0"/>
              </a:rPr>
              <a:t>//the minimal C++ program must have a main function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;			</a:t>
            </a:r>
            <a:r>
              <a:rPr lang="en-US" dirty="0">
                <a:latin typeface="Calibri Light" panose="020F0302020204030204" pitchFamily="34" charset="0"/>
              </a:rPr>
              <a:t>//variable declaration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cout</a:t>
            </a:r>
            <a:r>
              <a:rPr lang="en-US" dirty="0">
                <a:highlight>
                  <a:srgbClr val="C0C0C0"/>
                </a:highlight>
              </a:rPr>
              <a:t> &lt;&lt; “input first </a:t>
            </a:r>
            <a:r>
              <a:rPr lang="en-US" dirty="0" err="1">
                <a:highlight>
                  <a:srgbClr val="C0C0C0"/>
                </a:highlight>
              </a:rPr>
              <a:t>num</a:t>
            </a:r>
            <a:r>
              <a:rPr lang="en-US" dirty="0">
                <a:highlight>
                  <a:srgbClr val="C0C0C0"/>
                </a:highlight>
              </a:rPr>
              <a:t>:”;		// 					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cin</a:t>
            </a:r>
            <a:r>
              <a:rPr lang="en-US" dirty="0">
                <a:highlight>
                  <a:srgbClr val="C0C0C0"/>
                </a:highlight>
              </a:rPr>
              <a:t> &gt;&gt; ix;			//				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cout</a:t>
            </a:r>
            <a:r>
              <a:rPr lang="en-US" dirty="0">
                <a:highlight>
                  <a:srgbClr val="C0C0C0"/>
                </a:highlight>
              </a:rPr>
              <a:t> &lt;&lt; “input second </a:t>
            </a:r>
            <a:r>
              <a:rPr lang="en-US" dirty="0" err="1">
                <a:highlight>
                  <a:srgbClr val="C0C0C0"/>
                </a:highlight>
              </a:rPr>
              <a:t>num</a:t>
            </a:r>
            <a:r>
              <a:rPr lang="en-US" dirty="0">
                <a:highlight>
                  <a:srgbClr val="C0C0C0"/>
                </a:highlight>
              </a:rPr>
              <a:t>:”;	//				</a:t>
            </a:r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 err="1">
                <a:solidFill>
                  <a:srgbClr val="0070C0"/>
                </a:solidFill>
                <a:highlight>
                  <a:srgbClr val="C0C0C0"/>
                </a:highlight>
              </a:rPr>
              <a:t>cin</a:t>
            </a:r>
            <a:r>
              <a:rPr lang="en-US" dirty="0">
                <a:highlight>
                  <a:srgbClr val="C0C0C0"/>
                </a:highlight>
              </a:rPr>
              <a:t> &gt;&gt; </a:t>
            </a:r>
            <a:r>
              <a:rPr lang="en-US" dirty="0" err="1">
                <a:highlight>
                  <a:srgbClr val="C0C0C0"/>
                </a:highlight>
              </a:rPr>
              <a:t>iy</a:t>
            </a:r>
            <a:r>
              <a:rPr lang="en-US" dirty="0">
                <a:highlight>
                  <a:srgbClr val="C0C0C0"/>
                </a:highlight>
              </a:rPr>
              <a:t>;			//				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>
              <a:highlight>
                <a:srgbClr val="C0C0C0"/>
              </a:highlight>
            </a:endParaRPr>
          </a:p>
          <a:p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ighlight>
                  <a:srgbClr val="C0C0C0"/>
                </a:highlight>
              </a:rPr>
              <a:t>auto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 err="1">
                <a:highlight>
                  <a:srgbClr val="C0C0C0"/>
                </a:highlight>
              </a:rPr>
              <a:t>ave</a:t>
            </a:r>
            <a:r>
              <a:rPr lang="en-US" dirty="0">
                <a:highlight>
                  <a:srgbClr val="C0C0C0"/>
                </a:highlight>
              </a:rPr>
              <a:t> =(</a:t>
            </a:r>
            <a:r>
              <a:rPr lang="en-US" dirty="0" err="1">
                <a:highlight>
                  <a:srgbClr val="C0C0C0"/>
                </a:highlight>
              </a:rPr>
              <a:t>ix+iy</a:t>
            </a:r>
            <a:r>
              <a:rPr lang="en-US">
                <a:highlight>
                  <a:srgbClr val="C0C0C0"/>
                </a:highlight>
              </a:rPr>
              <a:t>)/2.0;</a:t>
            </a:r>
            <a:r>
              <a:rPr lang="en-US" dirty="0">
                <a:highlight>
                  <a:srgbClr val="C0C0C0"/>
                </a:highlight>
              </a:rPr>
              <a:t>		</a:t>
            </a:r>
            <a:r>
              <a:rPr lang="en-US" dirty="0">
                <a:highlight>
                  <a:srgbClr val="C0C0C0"/>
                </a:highlight>
                <a:latin typeface="Calibri Light" panose="020F0302020204030204" pitchFamily="34" charset="0"/>
              </a:rPr>
              <a:t>//</a:t>
            </a:r>
            <a:endParaRPr lang="en-US" dirty="0">
              <a:highlight>
                <a:srgbClr val="C0C0C0"/>
              </a:highlight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"average of “ &lt;&lt; ix &lt;&lt; " and “ &lt;&lt;  </a:t>
            </a:r>
            <a:r>
              <a:rPr lang="en-US" dirty="0" err="1"/>
              <a:t>iy</a:t>
            </a:r>
            <a:r>
              <a:rPr lang="en-US" dirty="0"/>
              <a:t>  &lt;&lt; " = " &lt;&lt; </a:t>
            </a:r>
            <a:r>
              <a:rPr lang="en-US" dirty="0" err="1">
                <a:highlight>
                  <a:srgbClr val="C0C0C0"/>
                </a:highlight>
              </a:rPr>
              <a:t>ave</a:t>
            </a:r>
            <a:r>
              <a:rPr lang="en-US" dirty="0">
                <a:highlight>
                  <a:srgbClr val="C0C0C0"/>
                </a:highlight>
              </a:rPr>
              <a:t>  </a:t>
            </a:r>
            <a:r>
              <a:rPr lang="en-US" dirty="0"/>
              <a:t>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522" y="3074504"/>
            <a:ext cx="210709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Use function calls to hide these implementation details so only high-level logics remain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39618" y="388695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Right 8"/>
          <p:cNvSpPr/>
          <p:nvPr/>
        </p:nvSpPr>
        <p:spPr>
          <a:xfrm>
            <a:off x="2239618" y="3604591"/>
            <a:ext cx="588424" cy="282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>
            <a:off x="2229031" y="4588068"/>
            <a:ext cx="588424" cy="2823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1538" y="932295"/>
            <a:ext cx="9049731" cy="53553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	</a:t>
            </a:r>
            <a:r>
              <a:rPr lang="en-US" dirty="0">
                <a:latin typeface="Calibri Light" panose="020F0302020204030204" pitchFamily="34" charset="0"/>
              </a:rPr>
              <a:t>//include(“import”) the declaration from the I/O stream library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	</a:t>
            </a:r>
            <a:r>
              <a:rPr lang="en-US" dirty="0">
                <a:latin typeface="Calibri Light" panose="020F0302020204030204" pitchFamily="34" charset="0"/>
              </a:rPr>
              <a:t>//make names from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 visible without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::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main()			</a:t>
            </a:r>
            <a:r>
              <a:rPr lang="en-US" dirty="0">
                <a:latin typeface="Calibri Light" panose="020F0302020204030204" pitchFamily="34" charset="0"/>
              </a:rPr>
              <a:t>//the minimal C++ program must have a main function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;			</a:t>
            </a:r>
            <a:r>
              <a:rPr lang="en-US" dirty="0">
                <a:latin typeface="Calibri Light" panose="020F0302020204030204" pitchFamily="34" charset="0"/>
              </a:rPr>
              <a:t>//variable declaration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  ix =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read_integer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(“input the first number:”)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iy</a:t>
            </a:r>
            <a:r>
              <a:rPr lang="en-US" dirty="0"/>
              <a:t> = 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read_integer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(“input the second number: “)</a:t>
            </a:r>
            <a:r>
              <a:rPr lang="en-US" dirty="0"/>
              <a:t>;  </a:t>
            </a:r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auto </a:t>
            </a:r>
            <a:r>
              <a:rPr lang="en-US" dirty="0" err="1"/>
              <a:t>ave</a:t>
            </a:r>
            <a:r>
              <a:rPr lang="en-US" dirty="0"/>
              <a:t> =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average(</a:t>
            </a:r>
            <a:r>
              <a:rPr lang="en-US" sz="2400" dirty="0" err="1">
                <a:solidFill>
                  <a:srgbClr val="FF0000"/>
                </a:solidFill>
                <a:highlight>
                  <a:srgbClr val="FFFF00"/>
                </a:highlight>
              </a:rPr>
              <a:t>ix,iy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;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"average of “ &lt;&lt; ix &lt;&lt; " and “ &lt;&lt;  </a:t>
            </a:r>
            <a:r>
              <a:rPr lang="en-US" dirty="0" err="1"/>
              <a:t>iy</a:t>
            </a:r>
            <a:r>
              <a:rPr lang="en-US" dirty="0"/>
              <a:t>  &lt;&lt; " = " &lt;&lt; </a:t>
            </a:r>
            <a:r>
              <a:rPr lang="en-US" dirty="0" err="1">
                <a:highlight>
                  <a:srgbClr val="FFFF00"/>
                </a:highlight>
              </a:rPr>
              <a:t>ave</a:t>
            </a:r>
            <a:r>
              <a:rPr lang="en-US" dirty="0"/>
              <a:t> &lt;&lt; 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Basic Function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u="sng" dirty="0"/>
              <a:t>Signature (prototype) of a function:</a:t>
            </a:r>
            <a:endParaRPr lang="en-US" sz="3200" u="sng" dirty="0"/>
          </a:p>
          <a:p>
            <a:r>
              <a:rPr lang="en-US" sz="2400" b="1" i="1" dirty="0"/>
              <a:t>Return type</a:t>
            </a:r>
            <a:r>
              <a:rPr lang="en-US" sz="2400" dirty="0"/>
              <a:t>: every function must have a return type specified. If nothing is returned, then the type </a:t>
            </a:r>
            <a:r>
              <a:rPr lang="en-US" sz="2400" b="1" i="1" dirty="0"/>
              <a:t>void</a:t>
            </a:r>
            <a:r>
              <a:rPr lang="en-US" sz="2400" dirty="0"/>
              <a:t> is used.</a:t>
            </a:r>
            <a:endParaRPr lang="en-US" sz="2400" dirty="0"/>
          </a:p>
          <a:p>
            <a:r>
              <a:rPr lang="en-US" sz="2400" b="1" i="1" dirty="0"/>
              <a:t>Name</a:t>
            </a:r>
            <a:r>
              <a:rPr lang="en-US" sz="2400" dirty="0"/>
              <a:t>: the name should be descriptive of what the function does</a:t>
            </a:r>
            <a:endParaRPr lang="en-US" sz="2400" dirty="0"/>
          </a:p>
          <a:p>
            <a:r>
              <a:rPr lang="en-US" sz="2400" b="1" i="1" dirty="0"/>
              <a:t>Parameter list</a:t>
            </a:r>
            <a:r>
              <a:rPr lang="en-US" sz="2400" dirty="0"/>
              <a:t>: the data that is passed into the function. Any data a function uses must be </a:t>
            </a:r>
            <a:endParaRPr lang="en-US" sz="2400" dirty="0"/>
          </a:p>
          <a:p>
            <a:pPr lvl="1"/>
            <a:r>
              <a:rPr lang="en-US" sz="2000" dirty="0"/>
              <a:t>Passed to it, or</a:t>
            </a:r>
            <a:endParaRPr lang="en-US" sz="2000" dirty="0"/>
          </a:p>
          <a:p>
            <a:pPr lvl="1"/>
            <a:r>
              <a:rPr lang="en-US" sz="2000" dirty="0"/>
              <a:t>Locally declared, or </a:t>
            </a:r>
            <a:endParaRPr lang="en-US" sz="2000" dirty="0"/>
          </a:p>
          <a:p>
            <a:pPr lvl="1"/>
            <a:r>
              <a:rPr lang="en-US" sz="2000" dirty="0"/>
              <a:t>Global</a:t>
            </a:r>
            <a:endParaRPr lang="en-US" sz="2000" dirty="0"/>
          </a:p>
          <a:p>
            <a:pPr marL="0" indent="0">
              <a:buNone/>
            </a:pPr>
            <a:r>
              <a:rPr lang="en-US" sz="3200" u="sng" dirty="0"/>
              <a:t>Function definition:</a:t>
            </a:r>
            <a:endParaRPr lang="en-US" sz="3200" u="sng" dirty="0"/>
          </a:p>
          <a:p>
            <a:r>
              <a:rPr lang="en-US" sz="2400" b="1" i="1" dirty="0"/>
              <a:t>Function body</a:t>
            </a:r>
            <a:r>
              <a:rPr lang="en-US" sz="2400" dirty="0"/>
              <a:t>: the place where the code resides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Function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Syntax: 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return_type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function_name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(typename1, typename2, …);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i="1" dirty="0"/>
              <a:t>Example:</a:t>
            </a:r>
            <a:endParaRPr lang="en-US" i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read_integer</a:t>
            </a:r>
            <a:r>
              <a:rPr lang="en-US" sz="2000" dirty="0">
                <a:latin typeface="Consolas" panose="020B0609020204030204" pitchFamily="49" charset="0"/>
              </a:rPr>
              <a:t> (string </a:t>
            </a:r>
            <a:r>
              <a:rPr lang="en-US" sz="2000" dirty="0" err="1">
                <a:latin typeface="Consolas" panose="020B0609020204030204" pitchFamily="49" charset="0"/>
              </a:rPr>
              <a:t>msg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double  average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y); 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 	double  average 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A function must be declared (known) before its use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Function implementation: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57375"/>
            <a:ext cx="5157787" cy="647700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en-US" dirty="0"/>
              <a:t>Function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read_integer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function includes the following features: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Takes 1 string variable (the message) as a parameter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Prints the message on screen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Takes the input from the screen and stores into a variable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Returns the value of the variable back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3"/>
            <a:ext cx="5183188" cy="647701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/>
          <a:p>
            <a:r>
              <a:rPr lang="en-US" dirty="0"/>
              <a:t>Function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average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/>
              <a:t>This function has the following features: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Takes 2 integer parameters</a:t>
            </a:r>
            <a:endParaRPr lang="en-US" sz="2400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2400" dirty="0"/>
              <a:t>Return the average of the these 2 parameters as a double value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081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Administrative Stuff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Goals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To be competent in basic C++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To be knowledgeable about advanced C++ concepts 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To be well versed with the design of OOP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To be  familiar with the standard C++ libraries and algorithms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To be comfortable users of standard template libraries (STL)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You don’t have to know every detail of C++ to write good programs.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Focus on programming techniques, not on language features.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Practice makes perfect!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948" y="378377"/>
            <a:ext cx="1051560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/>
              <a:t>Evaluation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Assignments – 20%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In-class quizzes – 15%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Midterm – 25%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Final Exam – 30%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Class participations – 10%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C++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Unix – Linux, Cygwin</a:t>
            </a:r>
            <a:endParaRPr lang="en-US" dirty="0"/>
          </a:p>
          <a:p>
            <a:endParaRPr lang="en-US" dirty="0"/>
          </a:p>
          <a:p>
            <a:r>
              <a:rPr lang="en-US" dirty="0"/>
              <a:t>IDEs</a:t>
            </a:r>
            <a:endParaRPr lang="en-US" dirty="0"/>
          </a:p>
          <a:p>
            <a:pPr lvl="1"/>
            <a:r>
              <a:rPr lang="en-US" dirty="0"/>
              <a:t>Multiple operating systems: Eclipse, NetBeans, </a:t>
            </a:r>
            <a:r>
              <a:rPr lang="en-US" dirty="0" err="1"/>
              <a:t>CodeLite</a:t>
            </a:r>
            <a:r>
              <a:rPr lang="en-US" dirty="0"/>
              <a:t>, Code::Blocks</a:t>
            </a:r>
            <a:endParaRPr lang="en-US" dirty="0"/>
          </a:p>
          <a:p>
            <a:pPr lvl="1"/>
            <a:r>
              <a:rPr lang="en-US" dirty="0"/>
              <a:t>Windows - Visual Studio, Dev C++, </a:t>
            </a:r>
            <a:endParaRPr lang="en-US" dirty="0"/>
          </a:p>
          <a:p>
            <a:pPr lvl="1"/>
            <a:r>
              <a:rPr lang="en-US" dirty="0"/>
              <a:t>Mac - </a:t>
            </a:r>
            <a:r>
              <a:rPr lang="en-US" dirty="0" err="1"/>
              <a:t>Xcode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A 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Calculate the average of two user-supplied numbers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Program requirement: </a:t>
            </a:r>
            <a:endParaRPr lang="en-US" dirty="0"/>
          </a:p>
          <a:p>
            <a:pPr lvl="1"/>
            <a:r>
              <a:rPr lang="en-US" dirty="0"/>
              <a:t>Ask user for the 1</a:t>
            </a:r>
            <a:r>
              <a:rPr lang="en-US" baseline="30000" dirty="0"/>
              <a:t>st</a:t>
            </a:r>
            <a:r>
              <a:rPr lang="en-US" dirty="0"/>
              <a:t> number</a:t>
            </a:r>
            <a:endParaRPr lang="en-US" dirty="0"/>
          </a:p>
          <a:p>
            <a:pPr lvl="1"/>
            <a:r>
              <a:rPr lang="en-US" dirty="0"/>
              <a:t>Ask user for the 2</a:t>
            </a:r>
            <a:r>
              <a:rPr lang="en-US" baseline="30000" dirty="0"/>
              <a:t>nd</a:t>
            </a:r>
            <a:r>
              <a:rPr lang="en-US" dirty="0"/>
              <a:t> number</a:t>
            </a:r>
            <a:endParaRPr lang="en-US" dirty="0"/>
          </a:p>
          <a:p>
            <a:pPr lvl="1"/>
            <a:r>
              <a:rPr lang="en-US" dirty="0"/>
              <a:t>Add them up and divided by 2</a:t>
            </a:r>
            <a:endParaRPr lang="en-US" dirty="0"/>
          </a:p>
          <a:p>
            <a:pPr lvl="1"/>
            <a:r>
              <a:rPr lang="en-US" dirty="0"/>
              <a:t>Print the answer on the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main() </a:t>
            </a:r>
            <a:r>
              <a:rPr lang="en-US" dirty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93843"/>
            <a:ext cx="10515600" cy="4083120"/>
          </a:xfrm>
        </p:spPr>
        <p:txBody>
          <a:bodyPr/>
          <a:lstStyle/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dirty="0"/>
              <a:t>Every C++ program must have a </a:t>
            </a:r>
            <a:r>
              <a:rPr lang="en-US" i="1" dirty="0"/>
              <a:t>main()</a:t>
            </a:r>
            <a:endParaRPr lang="en-US" i="1" dirty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i="1" dirty="0"/>
              <a:t>main()</a:t>
            </a:r>
            <a:r>
              <a:rPr lang="en-US" dirty="0"/>
              <a:t> is a specific function that organizes the high-level logic of a program</a:t>
            </a:r>
            <a:endParaRPr lang="en-US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piece of code that performs a specific task</a:t>
            </a:r>
            <a:endParaRPr lang="en-US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en-US" dirty="0"/>
              <a:t>Execution begins with the first line of </a:t>
            </a:r>
            <a:r>
              <a:rPr lang="en-US" i="1" dirty="0"/>
              <a:t>main</a:t>
            </a:r>
            <a:r>
              <a:rPr lang="en-US" dirty="0"/>
              <a:t> (blank lines are ignored)</a:t>
            </a:r>
            <a:endParaRPr lang="en-US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en-US" dirty="0"/>
              <a:t>Ends with the last line of main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1537" y="447040"/>
            <a:ext cx="9049731" cy="590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	</a:t>
            </a:r>
            <a:r>
              <a:rPr lang="en-US" dirty="0">
                <a:latin typeface="Calibri Light" panose="020F0302020204030204" pitchFamily="34" charset="0"/>
              </a:rPr>
              <a:t>//include(“import”) the declaration from the I/O stream library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main()			</a:t>
            </a:r>
            <a:r>
              <a:rPr lang="en-US" dirty="0">
                <a:latin typeface="Calibri Light" panose="020F0302020204030204" pitchFamily="34" charset="0"/>
              </a:rPr>
              <a:t>//the minimal C++ program must have a main function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;			</a:t>
            </a:r>
            <a:r>
              <a:rPr lang="en-US" dirty="0">
                <a:latin typeface="Calibri Light" panose="020F0302020204030204" pitchFamily="34" charset="0"/>
              </a:rPr>
              <a:t>//variable declaration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first num:”;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ix;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second num:”;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</a:t>
            </a:r>
            <a:r>
              <a:rPr lang="en-US" dirty="0" err="1"/>
              <a:t>iy</a:t>
            </a:r>
            <a:r>
              <a:rPr lang="en-US" dirty="0"/>
              <a:t>;			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en-US" dirty="0"/>
              <a:t> =(</a:t>
            </a:r>
            <a:r>
              <a:rPr lang="en-US" dirty="0" err="1"/>
              <a:t>ix+iy</a:t>
            </a:r>
            <a:r>
              <a:rPr lang="en-US" dirty="0"/>
              <a:t>)/2;	</a:t>
            </a:r>
            <a:r>
              <a:rPr lang="en-US" dirty="0">
                <a:latin typeface="Calibri Light" panose="020F0302020204030204" pitchFamily="34" charset="0"/>
              </a:rPr>
              <a:t>/* calculate the average of the two integers ix and </a:t>
            </a:r>
            <a:r>
              <a:rPr lang="en-US" dirty="0" err="1">
                <a:latin typeface="Calibri Light" panose="020F0302020204030204" pitchFamily="34" charset="0"/>
              </a:rPr>
              <a:t>iy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			    and store the result in variable ave1 */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libri Light" panose="020F0302020204030204" pitchFamily="34" charset="0"/>
              </a:rPr>
              <a:t>// program print out the result of the calculation to screen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std::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"average of “ &lt;&lt; ix &lt;&lt; " and “ &lt;&lt;  </a:t>
            </a:r>
            <a:r>
              <a:rPr lang="en-US" dirty="0" err="1"/>
              <a:t>iy</a:t>
            </a:r>
            <a:r>
              <a:rPr lang="en-US" dirty="0"/>
              <a:t>  &lt;&lt; " = " &lt;&lt; </a:t>
            </a:r>
            <a:r>
              <a:rPr lang="en-US" dirty="0" err="1"/>
              <a:t>ave</a:t>
            </a:r>
            <a:r>
              <a:rPr lang="en-US" dirty="0"/>
              <a:t> &lt;&lt; </a:t>
            </a:r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0732" y="2711535"/>
            <a:ext cx="21304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NameSpace</a:t>
            </a:r>
            <a:r>
              <a:rPr lang="en-US" dirty="0"/>
              <a:t>::Scope</a:t>
            </a:r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>
            <a:off x="2471188" y="2824611"/>
            <a:ext cx="443063" cy="51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1537" y="447040"/>
            <a:ext cx="9049731" cy="590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	</a:t>
            </a:r>
            <a:r>
              <a:rPr lang="en-US" dirty="0">
                <a:latin typeface="Calibri Light" panose="020F0302020204030204" pitchFamily="34" charset="0"/>
              </a:rPr>
              <a:t>//include(“import”) the declaration from the I/O stream library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  <a:highlight>
                  <a:srgbClr val="FFFF00"/>
                </a:highlight>
              </a:rPr>
              <a:t>using namespace </a:t>
            </a:r>
            <a:r>
              <a:rPr lang="en-US" dirty="0" err="1">
                <a:solidFill>
                  <a:srgbClr val="0070C0"/>
                </a:solidFill>
                <a:highlight>
                  <a:srgbClr val="FFFF00"/>
                </a:highlight>
              </a:rPr>
              <a:t>std</a:t>
            </a:r>
            <a:r>
              <a:rPr lang="en-US" dirty="0"/>
              <a:t>;	</a:t>
            </a:r>
            <a:r>
              <a:rPr lang="en-US" dirty="0">
                <a:latin typeface="Calibri Light" panose="020F0302020204030204" pitchFamily="34" charset="0"/>
              </a:rPr>
              <a:t>//make names from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 visible without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::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main()			</a:t>
            </a:r>
            <a:r>
              <a:rPr lang="en-US" dirty="0">
                <a:latin typeface="Calibri Light" panose="020F0302020204030204" pitchFamily="34" charset="0"/>
              </a:rPr>
              <a:t>//the minimal C++ program must have a main function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;			</a:t>
            </a:r>
            <a:r>
              <a:rPr lang="en-US" dirty="0">
                <a:latin typeface="Calibri Light" panose="020F0302020204030204" pitchFamily="34" charset="0"/>
              </a:rPr>
              <a:t>//variable declaration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first </a:t>
            </a:r>
            <a:r>
              <a:rPr lang="en-US" dirty="0" err="1"/>
              <a:t>num</a:t>
            </a:r>
            <a:r>
              <a:rPr lang="en-US" dirty="0"/>
              <a:t>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ix;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second </a:t>
            </a:r>
            <a:r>
              <a:rPr lang="en-US" dirty="0" err="1"/>
              <a:t>num</a:t>
            </a:r>
            <a:r>
              <a:rPr lang="en-US" dirty="0"/>
              <a:t>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</a:t>
            </a:r>
            <a:r>
              <a:rPr lang="en-US" dirty="0" err="1"/>
              <a:t>iy</a:t>
            </a:r>
            <a:r>
              <a:rPr lang="en-US" dirty="0"/>
              <a:t>;			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en-US" dirty="0"/>
              <a:t> =(</a:t>
            </a:r>
            <a:r>
              <a:rPr lang="en-US" dirty="0" err="1"/>
              <a:t>ix+iy</a:t>
            </a:r>
            <a:r>
              <a:rPr lang="en-US" dirty="0"/>
              <a:t>)/2;	</a:t>
            </a:r>
            <a:r>
              <a:rPr lang="en-US" dirty="0">
                <a:latin typeface="Calibri Light" panose="020F0302020204030204" pitchFamily="34" charset="0"/>
              </a:rPr>
              <a:t>/* calculate the average of the two integers ix and </a:t>
            </a:r>
            <a:r>
              <a:rPr lang="en-US" dirty="0" err="1">
                <a:latin typeface="Calibri Light" panose="020F0302020204030204" pitchFamily="34" charset="0"/>
              </a:rPr>
              <a:t>iy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			    and store the result in variable ave1 */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latin typeface="Calibri Light" panose="020F0302020204030204" pitchFamily="34" charset="0"/>
              </a:rPr>
              <a:t>// program print out the result of the calculation to screen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"average of “ &lt;&lt; ix &lt;&lt; " and “ &lt;&lt;  </a:t>
            </a:r>
            <a:r>
              <a:rPr lang="en-US" dirty="0" err="1"/>
              <a:t>iy</a:t>
            </a:r>
            <a:r>
              <a:rPr lang="en-US" dirty="0"/>
              <a:t>  &lt;&lt; " = " &lt;&lt; </a:t>
            </a:r>
            <a:r>
              <a:rPr lang="en-US" dirty="0" err="1"/>
              <a:t>ave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6167" y="481804"/>
            <a:ext cx="9049731" cy="5909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 	</a:t>
            </a:r>
            <a:r>
              <a:rPr lang="en-US" dirty="0">
                <a:latin typeface="Calibri Light" panose="020F0302020204030204" pitchFamily="34" charset="0"/>
              </a:rPr>
              <a:t>//include(“import”) the declaration from the I/O stream library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			</a:t>
            </a:r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	</a:t>
            </a:r>
            <a:r>
              <a:rPr lang="en-US" dirty="0">
                <a:latin typeface="Calibri Light" panose="020F0302020204030204" pitchFamily="34" charset="0"/>
              </a:rPr>
              <a:t>//make names from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 visible without </a:t>
            </a:r>
            <a:r>
              <a:rPr lang="en-US" dirty="0" err="1">
                <a:latin typeface="Calibri Light" panose="020F0302020204030204" pitchFamily="34" charset="0"/>
              </a:rPr>
              <a:t>std</a:t>
            </a:r>
            <a:r>
              <a:rPr lang="en-US" dirty="0">
                <a:latin typeface="Calibri Light" panose="020F0302020204030204" pitchFamily="34" charset="0"/>
              </a:rPr>
              <a:t>::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/>
              <a:t> main()			</a:t>
            </a:r>
            <a:r>
              <a:rPr lang="en-US" dirty="0">
                <a:latin typeface="Calibri Light" panose="020F0302020204030204" pitchFamily="34" charset="0"/>
              </a:rPr>
              <a:t>//the minimal C++ program must have a main function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/>
              <a:t>{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ix, </a:t>
            </a:r>
            <a:r>
              <a:rPr lang="en-US" dirty="0" err="1"/>
              <a:t>iy</a:t>
            </a:r>
            <a:r>
              <a:rPr lang="en-US" dirty="0"/>
              <a:t>;			</a:t>
            </a:r>
            <a:r>
              <a:rPr lang="en-US" dirty="0">
                <a:latin typeface="Calibri Light" panose="020F0302020204030204" pitchFamily="34" charset="0"/>
              </a:rPr>
              <a:t>//variable declaration, </a:t>
            </a:r>
            <a:r>
              <a:rPr lang="en-US" dirty="0">
                <a:highlight>
                  <a:srgbClr val="FFFF00"/>
                </a:highlight>
                <a:latin typeface="Calibri Light" panose="020F0302020204030204" pitchFamily="34" charset="0"/>
              </a:rPr>
              <a:t>a variable must be declared before use</a:t>
            </a:r>
            <a:endParaRPr lang="en-US" dirty="0">
              <a:highlight>
                <a:srgbClr val="FFFF00"/>
              </a:highlight>
              <a:latin typeface="Calibri Light" panose="020F0302020204030204" pitchFamily="34" charset="0"/>
            </a:endParaRPr>
          </a:p>
          <a:p>
            <a:r>
              <a:rPr lang="en-US" dirty="0"/>
              <a:t>			</a:t>
            </a:r>
            <a:r>
              <a:rPr lang="en-US" dirty="0">
                <a:latin typeface="Calibri Light" panose="020F0302020204030204" pitchFamily="34" charset="0"/>
              </a:rPr>
              <a:t>//</a:t>
            </a:r>
            <a:r>
              <a:rPr lang="en-US" dirty="0">
                <a:highlight>
                  <a:srgbClr val="FFFF00"/>
                </a:highlight>
                <a:latin typeface="Calibri Light" panose="020F0302020204030204" pitchFamily="34" charset="0"/>
              </a:rPr>
              <a:t>declaration must have: </a:t>
            </a:r>
            <a:r>
              <a:rPr lang="en-US" b="1" dirty="0" err="1">
                <a:highlight>
                  <a:srgbClr val="FFFF00"/>
                </a:highlight>
                <a:latin typeface="Calibri Light" panose="020F0302020204030204" pitchFamily="34" charset="0"/>
              </a:rPr>
              <a:t>typename</a:t>
            </a:r>
            <a:r>
              <a:rPr lang="en-US" dirty="0">
                <a:highlight>
                  <a:srgbClr val="FFFF00"/>
                </a:highlight>
                <a:latin typeface="Calibri Light" panose="020F0302020204030204" pitchFamily="34" charset="0"/>
              </a:rPr>
              <a:t> and variable name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first </a:t>
            </a:r>
            <a:r>
              <a:rPr lang="en-US" dirty="0" err="1"/>
              <a:t>num</a:t>
            </a:r>
            <a:r>
              <a:rPr lang="en-US" dirty="0"/>
              <a:t>:”; 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 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ix;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“input second </a:t>
            </a:r>
            <a:r>
              <a:rPr lang="en-US" dirty="0" err="1"/>
              <a:t>num</a:t>
            </a:r>
            <a:r>
              <a:rPr lang="en-US" dirty="0"/>
              <a:t>:”;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/>
              <a:t> &gt;&gt; </a:t>
            </a:r>
            <a:r>
              <a:rPr lang="en-US" dirty="0" err="1"/>
              <a:t>iy</a:t>
            </a:r>
            <a:r>
              <a:rPr lang="en-US" dirty="0"/>
              <a:t>;			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auto</a:t>
            </a:r>
            <a:r>
              <a:rPr lang="en-US" dirty="0"/>
              <a:t> </a:t>
            </a:r>
            <a:r>
              <a:rPr lang="en-US" dirty="0" err="1"/>
              <a:t>ave</a:t>
            </a:r>
            <a:r>
              <a:rPr lang="en-US" dirty="0"/>
              <a:t> =(</a:t>
            </a:r>
            <a:r>
              <a:rPr lang="en-US" dirty="0" err="1"/>
              <a:t>ix+iy</a:t>
            </a:r>
            <a:r>
              <a:rPr lang="en-US" dirty="0"/>
              <a:t>)/2;	</a:t>
            </a:r>
            <a:r>
              <a:rPr lang="en-US" dirty="0">
                <a:latin typeface="Calibri Light" panose="020F0302020204030204" pitchFamily="34" charset="0"/>
              </a:rPr>
              <a:t>/* calculate the average of the two integers ix and </a:t>
            </a:r>
            <a:r>
              <a:rPr lang="en-US" dirty="0" err="1">
                <a:latin typeface="Calibri Light" panose="020F0302020204030204" pitchFamily="34" charset="0"/>
              </a:rPr>
              <a:t>iy</a:t>
            </a:r>
            <a:endParaRPr lang="en-US" dirty="0">
              <a:latin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</a:rPr>
              <a:t>			    and store the result in variable ave1 */</a:t>
            </a:r>
            <a:endParaRPr lang="en-US" dirty="0">
              <a:latin typeface="Calibri Light" panose="020F030202020403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>
                <a:latin typeface="Calibri Light" panose="020F0302020204030204" pitchFamily="34" charset="0"/>
              </a:rPr>
              <a:t>// program print out the result of the calculation to screen</a:t>
            </a:r>
            <a:r>
              <a:rPr lang="en-US" dirty="0"/>
              <a:t>	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0070C0"/>
                </a:solidFill>
              </a:rPr>
              <a:t>cout</a:t>
            </a:r>
            <a:r>
              <a:rPr lang="en-US" dirty="0"/>
              <a:t> &lt;&lt; "average of “ &lt;&lt; ix &lt;&lt; " and “ &lt;&lt;  </a:t>
            </a:r>
            <a:r>
              <a:rPr lang="en-US" dirty="0" err="1"/>
              <a:t>iy</a:t>
            </a:r>
            <a:r>
              <a:rPr lang="en-US" dirty="0"/>
              <a:t>  &lt;&lt; " = " &lt;&lt; </a:t>
            </a:r>
            <a:r>
              <a:rPr lang="en-US" dirty="0" err="1"/>
              <a:t>ave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n-US" dirty="0"/>
          </a:p>
          <a:p>
            <a:r>
              <a:rPr lang="en-US" dirty="0"/>
              <a:t>  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0;</a:t>
            </a:r>
            <a:endParaRPr lang="en-US" dirty="0"/>
          </a:p>
          <a:p>
            <a:r>
              <a:rPr lang="en-US" dirty="0"/>
              <a:t>}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648" y="1540194"/>
            <a:ext cx="213045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return type</a:t>
            </a:r>
            <a:endParaRPr lang="en-US" dirty="0"/>
          </a:p>
        </p:txBody>
      </p:sp>
      <p:sp>
        <p:nvSpPr>
          <p:cNvPr id="4" name="Arrow: Right 3"/>
          <p:cNvSpPr/>
          <p:nvPr/>
        </p:nvSpPr>
        <p:spPr>
          <a:xfrm>
            <a:off x="2373104" y="1713134"/>
            <a:ext cx="443061" cy="88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2646" y="2171709"/>
            <a:ext cx="21304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Variable type</a:t>
            </a:r>
            <a:endParaRPr lang="en-US" dirty="0"/>
          </a:p>
        </p:txBody>
      </p:sp>
      <p:sp>
        <p:nvSpPr>
          <p:cNvPr id="6" name="Arrow: Right 5"/>
          <p:cNvSpPr/>
          <p:nvPr/>
        </p:nvSpPr>
        <p:spPr>
          <a:xfrm>
            <a:off x="2373102" y="2284785"/>
            <a:ext cx="443063" cy="51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644" y="3848853"/>
            <a:ext cx="213045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Variable declaration and initialization with an assignment expression</a:t>
            </a:r>
            <a:endParaRPr lang="en-US" dirty="0"/>
          </a:p>
        </p:txBody>
      </p:sp>
      <p:sp>
        <p:nvSpPr>
          <p:cNvPr id="8" name="Arrow: Right 7"/>
          <p:cNvSpPr/>
          <p:nvPr/>
        </p:nvSpPr>
        <p:spPr>
          <a:xfrm>
            <a:off x="2373102" y="4232461"/>
            <a:ext cx="443061" cy="61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6089" y="373733"/>
            <a:ext cx="2130458" cy="10772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modularity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Hides implementation detail</a:t>
            </a:r>
            <a:endParaRPr lang="en-US" sz="1600" dirty="0"/>
          </a:p>
        </p:txBody>
      </p:sp>
      <p:sp>
        <p:nvSpPr>
          <p:cNvPr id="15" name="Arrow: Right 14"/>
          <p:cNvSpPr/>
          <p:nvPr/>
        </p:nvSpPr>
        <p:spPr>
          <a:xfrm>
            <a:off x="2384980" y="629024"/>
            <a:ext cx="443061" cy="61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1863" y="5663090"/>
            <a:ext cx="213045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Return value before exiting program</a:t>
            </a:r>
            <a:endParaRPr lang="en-US" dirty="0"/>
          </a:p>
        </p:txBody>
      </p:sp>
      <p:sp>
        <p:nvSpPr>
          <p:cNvPr id="17" name="Arrow: Right 16"/>
          <p:cNvSpPr/>
          <p:nvPr/>
        </p:nvSpPr>
        <p:spPr>
          <a:xfrm>
            <a:off x="2373888" y="5847756"/>
            <a:ext cx="443063" cy="51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5949"/>
            <a:ext cx="10515600" cy="4652963"/>
          </a:xfrm>
        </p:spPr>
        <p:txBody>
          <a:bodyPr>
            <a:normAutofit/>
          </a:bodyPr>
          <a:lstStyle/>
          <a:p>
            <a:r>
              <a:rPr lang="en-US" dirty="0"/>
              <a:t>Statements are fragments of C++ program that are executed in sequence. </a:t>
            </a:r>
            <a:endParaRPr lang="en-US" dirty="0"/>
          </a:p>
          <a:p>
            <a:r>
              <a:rPr lang="en-US" dirty="0"/>
              <a:t>C++ includes the following types of statements: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Declaration statements;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i="1" dirty="0"/>
              <a:t>Expression</a:t>
            </a:r>
            <a:r>
              <a:rPr lang="en-US" dirty="0"/>
              <a:t> statements;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Jump statements;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Selection statements;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Iteration statements;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/>
              <a:t>Compound statements; </a:t>
            </a:r>
            <a:endParaRPr lang="en-US" dirty="0"/>
          </a:p>
          <a:p>
            <a:pPr marL="914400" lvl="1" indent="-457200">
              <a:buAutoNum type="arabicParenR"/>
            </a:pPr>
            <a:r>
              <a:rPr lang="en-US" dirty="0" err="1"/>
              <a:t>etc</a:t>
            </a:r>
            <a:r>
              <a:rPr lang="en-US" dirty="0"/>
              <a:t>….</a:t>
            </a:r>
            <a:endParaRPr lang="en-US" dirty="0"/>
          </a:p>
          <a:p>
            <a:r>
              <a:rPr lang="en-US" dirty="0"/>
              <a:t>Most statements end with “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  <a:r>
              <a:rPr lang="en-US" dirty="0"/>
              <a:t>”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Intruduction to C++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BA557-C285-4DC1-A3BC-2175BD63DD9C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10422</Words>
  <Application>WPS 演示</Application>
  <PresentationFormat>Widescreen</PresentationFormat>
  <Paragraphs>532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5" baseType="lpstr">
      <vt:lpstr>Arial</vt:lpstr>
      <vt:lpstr>宋体</vt:lpstr>
      <vt:lpstr>Wingdings</vt:lpstr>
      <vt:lpstr>Consolas</vt:lpstr>
      <vt:lpstr>苹方-简</vt:lpstr>
      <vt:lpstr>Calibri Light</vt:lpstr>
      <vt:lpstr>Helvetica Neue</vt:lpstr>
      <vt:lpstr>Lucida Console</vt:lpstr>
      <vt:lpstr>Calibri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Introduction to C++</vt:lpstr>
      <vt:lpstr>Why C++?</vt:lpstr>
      <vt:lpstr>C++ Development Environment</vt:lpstr>
      <vt:lpstr>A Simple Program</vt:lpstr>
      <vt:lpstr>main() function</vt:lpstr>
      <vt:lpstr>PowerPoint 演示文稿</vt:lpstr>
      <vt:lpstr>PowerPoint 演示文稿</vt:lpstr>
      <vt:lpstr>PowerPoint 演示文稿</vt:lpstr>
      <vt:lpstr>Statements</vt:lpstr>
      <vt:lpstr>Expressions</vt:lpstr>
      <vt:lpstr>PowerPoint 演示文稿</vt:lpstr>
      <vt:lpstr>Makefile</vt:lpstr>
      <vt:lpstr>Typical C++ Development Environment	</vt:lpstr>
      <vt:lpstr>Typical C++ Development Environment	</vt:lpstr>
      <vt:lpstr>Types</vt:lpstr>
      <vt:lpstr>Types</vt:lpstr>
      <vt:lpstr>Type Conversions</vt:lpstr>
      <vt:lpstr>Variable declaration vs. initialization</vt:lpstr>
      <vt:lpstr>PowerPoint 演示文稿</vt:lpstr>
      <vt:lpstr>PowerPoint 演示文稿</vt:lpstr>
      <vt:lpstr>PowerPoint 演示文稿</vt:lpstr>
      <vt:lpstr>Basic Function Elements</vt:lpstr>
      <vt:lpstr>Function Declarations</vt:lpstr>
      <vt:lpstr>Function implementation:</vt:lpstr>
      <vt:lpstr>Administrative Stuff</vt:lpstr>
      <vt:lpstr>Goals</vt:lpstr>
      <vt:lpstr>Advice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qing</dc:creator>
  <cp:lastModifiedBy>yanggongchi</cp:lastModifiedBy>
  <cp:revision>243</cp:revision>
  <dcterms:created xsi:type="dcterms:W3CDTF">2022-09-06T18:53:45Z</dcterms:created>
  <dcterms:modified xsi:type="dcterms:W3CDTF">2022-09-06T18:53:45Z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C0A1FD4D276032D4616B176360449E4D</vt:lpwstr>
  </property>
  <property fmtid="{D5CDD505-2E9C-101B-9397-08002B2CF9AE}" pid="3" name="KSOProductBuildVer">
    <vt:lpwstr>2052-4.6.1.7451</vt:lpwstr>
  </property>
</Properties>
</file>