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84" r:id="rId12"/>
    <p:sldId id="285" r:id="rId13"/>
    <p:sldId id="269" r:id="rId14"/>
    <p:sldId id="267" r:id="rId15"/>
    <p:sldId id="268" r:id="rId16"/>
    <p:sldId id="270" r:id="rId17"/>
    <p:sldId id="271" r:id="rId18"/>
    <p:sldId id="272" r:id="rId19"/>
    <p:sldId id="286" r:id="rId20"/>
    <p:sldId id="287" r:id="rId21"/>
    <p:sldId id="288" r:id="rId22"/>
    <p:sldId id="273" r:id="rId23"/>
    <p:sldId id="275" r:id="rId24"/>
    <p:sldId id="289" r:id="rId25"/>
    <p:sldId id="290" r:id="rId26"/>
    <p:sldId id="291" r:id="rId27"/>
    <p:sldId id="282" r:id="rId28"/>
    <p:sldId id="283" r:id="rId2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600" b="1"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300" b="0" i="0">
                <a:solidFill>
                  <a:srgbClr val="585858"/>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300" b="0" i="0">
                <a:solidFill>
                  <a:srgbClr val="585858"/>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A9987"/>
          </a:solidFill>
        </p:spPr>
        <p:txBody>
          <a:bodyPr wrap="square" lIns="0" tIns="0" rIns="0" bIns="0" rtlCol="0"/>
          <a:lstStyle/>
          <a:p>
            <a:endParaRPr/>
          </a:p>
        </p:txBody>
      </p:sp>
      <p:sp>
        <p:nvSpPr>
          <p:cNvPr id="17" name="bg object 17"/>
          <p:cNvSpPr/>
          <p:nvPr/>
        </p:nvSpPr>
        <p:spPr>
          <a:xfrm>
            <a:off x="830580" y="1191767"/>
            <a:ext cx="745490" cy="45720"/>
          </a:xfrm>
          <a:custGeom>
            <a:avLst/>
            <a:gdLst/>
            <a:ahLst/>
            <a:cxnLst/>
            <a:rect l="l" t="t" r="r" b="b"/>
            <a:pathLst>
              <a:path w="745490" h="45719">
                <a:moveTo>
                  <a:pt x="745236" y="0"/>
                </a:moveTo>
                <a:lnTo>
                  <a:pt x="376428" y="0"/>
                </a:lnTo>
                <a:lnTo>
                  <a:pt x="373380" y="0"/>
                </a:lnTo>
                <a:lnTo>
                  <a:pt x="0" y="0"/>
                </a:lnTo>
                <a:lnTo>
                  <a:pt x="0" y="45720"/>
                </a:lnTo>
                <a:lnTo>
                  <a:pt x="373380" y="45720"/>
                </a:lnTo>
                <a:lnTo>
                  <a:pt x="376428" y="45720"/>
                </a:lnTo>
                <a:lnTo>
                  <a:pt x="745236" y="45720"/>
                </a:lnTo>
                <a:lnTo>
                  <a:pt x="745236"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7680"/>
          </a:xfrm>
          <a:custGeom>
            <a:avLst/>
            <a:gdLst/>
            <a:ahLst/>
            <a:cxnLst/>
            <a:rect l="l" t="t" r="r" b="b"/>
            <a:pathLst>
              <a:path w="9144000" h="487680">
                <a:moveTo>
                  <a:pt x="9144000" y="0"/>
                </a:moveTo>
                <a:lnTo>
                  <a:pt x="0" y="0"/>
                </a:lnTo>
                <a:lnTo>
                  <a:pt x="0" y="487679"/>
                </a:lnTo>
                <a:lnTo>
                  <a:pt x="9144000" y="487679"/>
                </a:lnTo>
                <a:lnTo>
                  <a:pt x="9144000" y="0"/>
                </a:lnTo>
                <a:close/>
              </a:path>
            </a:pathLst>
          </a:custGeom>
          <a:solidFill>
            <a:srgbClr val="E9ECED"/>
          </a:solidFill>
        </p:spPr>
        <p:txBody>
          <a:bodyPr wrap="square" lIns="0" tIns="0" rIns="0" bIns="0" rtlCol="0"/>
          <a:lstStyle/>
          <a:p>
            <a:endParaRPr/>
          </a:p>
        </p:txBody>
      </p:sp>
      <p:sp>
        <p:nvSpPr>
          <p:cNvPr id="17" name="bg object 17"/>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a:p>
        </p:txBody>
      </p:sp>
      <p:sp>
        <p:nvSpPr>
          <p:cNvPr id="18" name="bg object 18"/>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a:p>
        </p:txBody>
      </p:sp>
      <p:sp>
        <p:nvSpPr>
          <p:cNvPr id="2" name="Holder 2"/>
          <p:cNvSpPr>
            <a:spLocks noGrp="1"/>
          </p:cNvSpPr>
          <p:nvPr>
            <p:ph type="title"/>
          </p:nvPr>
        </p:nvSpPr>
        <p:spPr>
          <a:xfrm>
            <a:off x="808431" y="1382979"/>
            <a:ext cx="7527137" cy="574675"/>
          </a:xfrm>
          <a:prstGeom prst="rect">
            <a:avLst/>
          </a:prstGeom>
        </p:spPr>
        <p:txBody>
          <a:bodyPr wrap="square" lIns="0" tIns="0" rIns="0" bIns="0">
            <a:spAutoFit/>
          </a:bodyPr>
          <a:lstStyle>
            <a:lvl1pPr>
              <a:defRPr sz="36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800201" y="2170328"/>
            <a:ext cx="6805930" cy="2028189"/>
          </a:xfrm>
          <a:prstGeom prst="rect">
            <a:avLst/>
          </a:prstGeom>
        </p:spPr>
        <p:txBody>
          <a:bodyPr wrap="square" lIns="0" tIns="0" rIns="0" bIns="0">
            <a:spAutoFit/>
          </a:bodyPr>
          <a:lstStyle>
            <a:lvl1pPr>
              <a:defRPr sz="1300" b="0" i="0">
                <a:solidFill>
                  <a:srgbClr val="585858"/>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monkeylearn.com/main/classifiers/cl_pi3C7JiL/tab/demo/" TargetMode="External"/><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7680"/>
            <a:ext cx="9144000" cy="4655820"/>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dirty="0"/>
          </a:p>
        </p:txBody>
      </p:sp>
      <p:sp>
        <p:nvSpPr>
          <p:cNvPr id="3" name="object 3"/>
          <p:cNvSpPr/>
          <p:nvPr/>
        </p:nvSpPr>
        <p:spPr>
          <a:xfrm>
            <a:off x="0" y="0"/>
            <a:ext cx="9144000" cy="487680"/>
          </a:xfrm>
          <a:custGeom>
            <a:avLst/>
            <a:gdLst/>
            <a:ahLst/>
            <a:cxnLst/>
            <a:rect l="l" t="t" r="r" b="b"/>
            <a:pathLst>
              <a:path w="9144000" h="487680">
                <a:moveTo>
                  <a:pt x="9144000" y="0"/>
                </a:moveTo>
                <a:lnTo>
                  <a:pt x="0" y="0"/>
                </a:lnTo>
                <a:lnTo>
                  <a:pt x="0" y="487679"/>
                </a:lnTo>
                <a:lnTo>
                  <a:pt x="9144000" y="487679"/>
                </a:lnTo>
                <a:lnTo>
                  <a:pt x="9144000" y="0"/>
                </a:lnTo>
                <a:close/>
              </a:path>
            </a:pathLst>
          </a:custGeom>
          <a:solidFill>
            <a:srgbClr val="FFFFFF"/>
          </a:solidFill>
        </p:spPr>
        <p:txBody>
          <a:bodyPr wrap="square" lIns="0" tIns="0" rIns="0" bIns="0" rtlCol="0"/>
          <a:lstStyle/>
          <a:p>
            <a:endParaRPr/>
          </a:p>
        </p:txBody>
      </p:sp>
      <p:grpSp>
        <p:nvGrpSpPr>
          <p:cNvPr id="4" name="object 4"/>
          <p:cNvGrpSpPr/>
          <p:nvPr/>
        </p:nvGrpSpPr>
        <p:grpSpPr>
          <a:xfrm>
            <a:off x="830580" y="1191767"/>
            <a:ext cx="745490" cy="45720"/>
            <a:chOff x="830580" y="1191767"/>
            <a:chExt cx="745490" cy="45720"/>
          </a:xfrm>
        </p:grpSpPr>
        <p:sp>
          <p:nvSpPr>
            <p:cNvPr id="5" name="object 5"/>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a:p>
          </p:txBody>
        </p:sp>
        <p:sp>
          <p:nvSpPr>
            <p:cNvPr id="6" name="object 6"/>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a:p>
          </p:txBody>
        </p:sp>
      </p:grpSp>
      <p:sp>
        <p:nvSpPr>
          <p:cNvPr id="7" name="object 7"/>
          <p:cNvSpPr txBox="1">
            <a:spLocks noGrp="1"/>
          </p:cNvSpPr>
          <p:nvPr>
            <p:ph type="title"/>
          </p:nvPr>
        </p:nvSpPr>
        <p:spPr>
          <a:xfrm>
            <a:off x="808431" y="1382014"/>
            <a:ext cx="4921885" cy="665480"/>
          </a:xfrm>
          <a:prstGeom prst="rect">
            <a:avLst/>
          </a:prstGeom>
        </p:spPr>
        <p:txBody>
          <a:bodyPr vert="horz" wrap="square" lIns="0" tIns="12700" rIns="0" bIns="0" rtlCol="0">
            <a:spAutoFit/>
          </a:bodyPr>
          <a:lstStyle/>
          <a:p>
            <a:pPr marL="12700">
              <a:lnSpc>
                <a:spcPct val="100000"/>
              </a:lnSpc>
              <a:spcBef>
                <a:spcPts val="100"/>
              </a:spcBef>
            </a:pPr>
            <a:r>
              <a:rPr sz="4200" spc="65" dirty="0">
                <a:solidFill>
                  <a:srgbClr val="1A1A1A"/>
                </a:solidFill>
              </a:rPr>
              <a:t>Sentiment</a:t>
            </a:r>
            <a:r>
              <a:rPr sz="4200" spc="-245" dirty="0">
                <a:solidFill>
                  <a:srgbClr val="1A1A1A"/>
                </a:solidFill>
              </a:rPr>
              <a:t> </a:t>
            </a:r>
            <a:r>
              <a:rPr sz="4200" spc="85" dirty="0">
                <a:solidFill>
                  <a:srgbClr val="1A1A1A"/>
                </a:solidFill>
              </a:rPr>
              <a:t>Analysis</a:t>
            </a:r>
            <a:endParaRPr sz="4200"/>
          </a:p>
        </p:txBody>
      </p:sp>
      <p:sp>
        <p:nvSpPr>
          <p:cNvPr id="8" name="object 8"/>
          <p:cNvSpPr txBox="1"/>
          <p:nvPr/>
        </p:nvSpPr>
        <p:spPr>
          <a:xfrm>
            <a:off x="983691" y="3688181"/>
            <a:ext cx="4121709" cy="382156"/>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585858"/>
                </a:solidFill>
                <a:latin typeface="Tahoma"/>
                <a:cs typeface="Tahoma"/>
              </a:rPr>
              <a:t>Presented</a:t>
            </a:r>
            <a:r>
              <a:rPr sz="2400" spc="-155" dirty="0">
                <a:solidFill>
                  <a:srgbClr val="585858"/>
                </a:solidFill>
                <a:latin typeface="Tahoma"/>
                <a:cs typeface="Tahoma"/>
              </a:rPr>
              <a:t> </a:t>
            </a:r>
            <a:r>
              <a:rPr sz="2400" dirty="0">
                <a:solidFill>
                  <a:srgbClr val="585858"/>
                </a:solidFill>
                <a:latin typeface="Tahoma"/>
                <a:cs typeface="Tahoma"/>
              </a:rPr>
              <a:t>By-</a:t>
            </a:r>
            <a:r>
              <a:rPr sz="2400" spc="-155" dirty="0">
                <a:solidFill>
                  <a:srgbClr val="585858"/>
                </a:solidFill>
                <a:latin typeface="Tahoma"/>
                <a:cs typeface="Tahoma"/>
              </a:rPr>
              <a:t> </a:t>
            </a:r>
            <a:r>
              <a:rPr lang="en-US" sz="2400" spc="-10" dirty="0">
                <a:solidFill>
                  <a:srgbClr val="585858"/>
                </a:solidFill>
                <a:latin typeface="Tahoma"/>
                <a:cs typeface="Tahoma"/>
              </a:rPr>
              <a:t>Lili Mirba</a:t>
            </a:r>
            <a:endParaRPr sz="2400" dirty="0">
              <a:latin typeface="Tahoma"/>
              <a:cs typeface="Tahoma"/>
            </a:endParaRPr>
          </a:p>
        </p:txBody>
      </p:sp>
      <p:pic>
        <p:nvPicPr>
          <p:cNvPr id="9" name="object 9"/>
          <p:cNvPicPr/>
          <p:nvPr/>
        </p:nvPicPr>
        <p:blipFill>
          <a:blip r:embed="rId2" cstate="print"/>
          <a:stretch>
            <a:fillRect/>
          </a:stretch>
        </p:blipFill>
        <p:spPr>
          <a:xfrm>
            <a:off x="905255" y="2145792"/>
            <a:ext cx="6858000" cy="12664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431" y="1382979"/>
            <a:ext cx="6633845" cy="1123315"/>
          </a:xfrm>
          <a:prstGeom prst="rect">
            <a:avLst/>
          </a:prstGeom>
        </p:spPr>
        <p:txBody>
          <a:bodyPr vert="horz" wrap="square" lIns="0" tIns="12700" rIns="0" bIns="0" rtlCol="0">
            <a:spAutoFit/>
          </a:bodyPr>
          <a:lstStyle/>
          <a:p>
            <a:pPr marL="12700" marR="5080">
              <a:lnSpc>
                <a:spcPct val="100000"/>
              </a:lnSpc>
              <a:spcBef>
                <a:spcPts val="100"/>
              </a:spcBef>
            </a:pPr>
            <a:r>
              <a:rPr spc="75" dirty="0"/>
              <a:t>Sentimental</a:t>
            </a:r>
            <a:r>
              <a:rPr spc="-210" dirty="0"/>
              <a:t> </a:t>
            </a:r>
            <a:r>
              <a:rPr spc="85" dirty="0"/>
              <a:t>Analysis</a:t>
            </a:r>
            <a:r>
              <a:rPr spc="-225" dirty="0"/>
              <a:t> </a:t>
            </a:r>
            <a:r>
              <a:rPr spc="-440" dirty="0"/>
              <a:t>:</a:t>
            </a:r>
            <a:r>
              <a:rPr spc="-210" dirty="0"/>
              <a:t> </a:t>
            </a:r>
            <a:r>
              <a:rPr spc="145" dirty="0"/>
              <a:t>Step</a:t>
            </a:r>
            <a:r>
              <a:rPr spc="-210" dirty="0"/>
              <a:t> </a:t>
            </a:r>
            <a:r>
              <a:rPr spc="95" dirty="0"/>
              <a:t>by </a:t>
            </a:r>
            <a:r>
              <a:rPr spc="130" dirty="0"/>
              <a:t>Step</a:t>
            </a:r>
            <a:r>
              <a:rPr spc="-200" dirty="0"/>
              <a:t> </a:t>
            </a:r>
            <a:r>
              <a:rPr spc="95" dirty="0"/>
              <a:t>Process</a:t>
            </a:r>
          </a:p>
        </p:txBody>
      </p:sp>
      <p:grpSp>
        <p:nvGrpSpPr>
          <p:cNvPr id="3" name="object 3"/>
          <p:cNvGrpSpPr/>
          <p:nvPr/>
        </p:nvGrpSpPr>
        <p:grpSpPr>
          <a:xfrm>
            <a:off x="4395215" y="2110739"/>
            <a:ext cx="2821305" cy="2821305"/>
            <a:chOff x="4395215" y="2110739"/>
            <a:chExt cx="2821305" cy="2821305"/>
          </a:xfrm>
        </p:grpSpPr>
        <p:pic>
          <p:nvPicPr>
            <p:cNvPr id="4" name="object 4"/>
            <p:cNvPicPr/>
            <p:nvPr/>
          </p:nvPicPr>
          <p:blipFill>
            <a:blip r:embed="rId2" cstate="print"/>
            <a:stretch>
              <a:fillRect/>
            </a:stretch>
          </p:blipFill>
          <p:spPr>
            <a:xfrm>
              <a:off x="4395215" y="2110739"/>
              <a:ext cx="2820924" cy="2820924"/>
            </a:xfrm>
            <a:prstGeom prst="rect">
              <a:avLst/>
            </a:prstGeom>
          </p:spPr>
        </p:pic>
        <p:pic>
          <p:nvPicPr>
            <p:cNvPr id="5" name="object 5"/>
            <p:cNvPicPr/>
            <p:nvPr/>
          </p:nvPicPr>
          <p:blipFill>
            <a:blip r:embed="rId3" cstate="print"/>
            <a:stretch>
              <a:fillRect/>
            </a:stretch>
          </p:blipFill>
          <p:spPr>
            <a:xfrm>
              <a:off x="4454651" y="2150363"/>
              <a:ext cx="2702052" cy="2703576"/>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95E6-BF9B-3681-235E-DCB15665B294}"/>
              </a:ext>
            </a:extLst>
          </p:cNvPr>
          <p:cNvSpPr>
            <a:spLocks noGrp="1"/>
          </p:cNvSpPr>
          <p:nvPr>
            <p:ph type="title"/>
          </p:nvPr>
        </p:nvSpPr>
        <p:spPr/>
        <p:txBody>
          <a:bodyPr/>
          <a:lstStyle/>
          <a:p>
            <a:r>
              <a:rPr lang="en-US" sz="3600" spc="105" dirty="0">
                <a:solidFill>
                  <a:srgbClr val="1A1A1A"/>
                </a:solidFill>
              </a:rPr>
              <a:t>Step</a:t>
            </a:r>
            <a:r>
              <a:rPr lang="en-US" sz="3600" spc="-160" dirty="0">
                <a:solidFill>
                  <a:srgbClr val="1A1A1A"/>
                </a:solidFill>
              </a:rPr>
              <a:t> </a:t>
            </a:r>
            <a:r>
              <a:rPr lang="en-US" sz="3600" spc="-285" dirty="0">
                <a:solidFill>
                  <a:srgbClr val="1A1A1A"/>
                </a:solidFill>
              </a:rPr>
              <a:t>1: </a:t>
            </a:r>
            <a:r>
              <a:rPr lang="en-US" b="0" i="0" dirty="0">
                <a:solidFill>
                  <a:srgbClr val="040C28"/>
                </a:solidFill>
                <a:effectLst/>
                <a:latin typeface="Google Sans"/>
              </a:rPr>
              <a:t>Exploratory data analysis</a:t>
            </a:r>
            <a:r>
              <a:rPr lang="en-US" b="0" i="0" dirty="0">
                <a:solidFill>
                  <a:srgbClr val="202124"/>
                </a:solidFill>
                <a:effectLst/>
                <a:latin typeface="Google Sans"/>
              </a:rPr>
              <a:t> (</a:t>
            </a:r>
            <a:r>
              <a:rPr lang="en-US" sz="3600" spc="-285" dirty="0">
                <a:solidFill>
                  <a:srgbClr val="1A1A1A"/>
                </a:solidFill>
              </a:rPr>
              <a:t>EDA)</a:t>
            </a:r>
            <a:endParaRPr lang="en-US" dirty="0"/>
          </a:p>
        </p:txBody>
      </p:sp>
      <p:sp>
        <p:nvSpPr>
          <p:cNvPr id="3" name="Text Placeholder 2">
            <a:extLst>
              <a:ext uri="{FF2B5EF4-FFF2-40B4-BE49-F238E27FC236}">
                <a16:creationId xmlns:a16="http://schemas.microsoft.com/office/drawing/2014/main" id="{FBF29651-0A4B-A5EF-8DB5-7303DC581B66}"/>
              </a:ext>
            </a:extLst>
          </p:cNvPr>
          <p:cNvSpPr>
            <a:spLocks noGrp="1"/>
          </p:cNvSpPr>
          <p:nvPr>
            <p:ph type="body" idx="1"/>
          </p:nvPr>
        </p:nvSpPr>
        <p:spPr>
          <a:xfrm>
            <a:off x="800200" y="2170328"/>
            <a:ext cx="6819799" cy="2373086"/>
          </a:xfrm>
        </p:spPr>
        <p:txBody>
          <a:bodyPr/>
          <a:lstStyle/>
          <a:p>
            <a:r>
              <a:rPr lang="en-US" b="0" i="0" dirty="0">
                <a:solidFill>
                  <a:srgbClr val="040C28"/>
                </a:solidFill>
                <a:effectLst/>
                <a:latin typeface="Google Sans"/>
              </a:rPr>
              <a:t>Exploratory data analysis</a:t>
            </a:r>
            <a:r>
              <a:rPr lang="en-US" b="0" i="0" dirty="0">
                <a:solidFill>
                  <a:srgbClr val="202124"/>
                </a:solidFill>
                <a:effectLst/>
                <a:latin typeface="Google Sans"/>
              </a:rPr>
              <a:t> (EDA) is used by data scientists to analyze and investigate data sets and summarize their main characteristics, often employing data visualization methods.</a:t>
            </a:r>
          </a:p>
          <a:p>
            <a:endParaRPr lang="en-US" dirty="0">
              <a:solidFill>
                <a:srgbClr val="202124"/>
              </a:solidFill>
              <a:latin typeface="Google Sans"/>
            </a:endParaRPr>
          </a:p>
          <a:p>
            <a:r>
              <a:rPr lang="en-US" dirty="0">
                <a:solidFill>
                  <a:srgbClr val="202124"/>
                </a:solidFill>
                <a:latin typeface="Google Sans"/>
              </a:rPr>
              <a:t>In this project:, below sub-steps use to extract , exploratory and cleaning  data:</a:t>
            </a:r>
          </a:p>
          <a:p>
            <a:pPr marL="342900" marR="0" lvl="0" indent="-342900">
              <a:lnSpc>
                <a:spcPct val="107000"/>
              </a:lnSpc>
              <a:spcBef>
                <a:spcPts val="0"/>
              </a:spcBef>
              <a:spcAft>
                <a:spcPts val="0"/>
              </a:spcAft>
              <a:buFont typeface="+mj-lt"/>
              <a:buAutoNum type="arabicPeriod"/>
            </a:pPr>
            <a:r>
              <a:rPr lang="en-US" dirty="0">
                <a:solidFill>
                  <a:srgbClr val="202124"/>
                </a:solidFill>
                <a:latin typeface="Google Sans"/>
              </a:rPr>
              <a:t>Import  Python 'libraries required</a:t>
            </a:r>
          </a:p>
          <a:p>
            <a:pPr marL="342900" marR="0" lvl="0" indent="-342900">
              <a:lnSpc>
                <a:spcPct val="107000"/>
              </a:lnSpc>
              <a:spcBef>
                <a:spcPts val="0"/>
              </a:spcBef>
              <a:spcAft>
                <a:spcPts val="0"/>
              </a:spcAft>
              <a:buFont typeface="+mj-lt"/>
              <a:buAutoNum type="arabicPeriod"/>
            </a:pPr>
            <a:r>
              <a:rPr lang="en-US" dirty="0">
                <a:solidFill>
                  <a:srgbClr val="202124"/>
                </a:solidFill>
                <a:latin typeface="Google Sans"/>
              </a:rPr>
              <a:t>Extract data</a:t>
            </a:r>
          </a:p>
          <a:p>
            <a:pPr marL="342900" marR="0" lvl="0" indent="-342900">
              <a:lnSpc>
                <a:spcPct val="107000"/>
              </a:lnSpc>
              <a:spcBef>
                <a:spcPts val="0"/>
              </a:spcBef>
              <a:spcAft>
                <a:spcPts val="0"/>
              </a:spcAft>
              <a:buFont typeface="+mj-lt"/>
              <a:buAutoNum type="arabicPeriod"/>
            </a:pPr>
            <a:r>
              <a:rPr lang="en-US" dirty="0">
                <a:solidFill>
                  <a:srgbClr val="202124"/>
                </a:solidFill>
                <a:latin typeface="Google Sans"/>
              </a:rPr>
              <a:t>Descriptive analysis( info, describe, head)</a:t>
            </a:r>
          </a:p>
          <a:p>
            <a:pPr marL="342900" marR="0" lvl="0" indent="-342900">
              <a:lnSpc>
                <a:spcPct val="107000"/>
              </a:lnSpc>
              <a:spcBef>
                <a:spcPts val="0"/>
              </a:spcBef>
              <a:spcAft>
                <a:spcPts val="0"/>
              </a:spcAft>
              <a:buFont typeface="+mj-lt"/>
              <a:buAutoNum type="arabicPeriod"/>
            </a:pPr>
            <a:r>
              <a:rPr lang="en-US" dirty="0">
                <a:solidFill>
                  <a:srgbClr val="202124"/>
                </a:solidFill>
                <a:latin typeface="Google Sans"/>
              </a:rPr>
              <a:t>Drop duplications, , drop columns we don’t need</a:t>
            </a:r>
          </a:p>
          <a:p>
            <a:pPr marL="342900" marR="0" lvl="0" indent="-342900">
              <a:lnSpc>
                <a:spcPct val="107000"/>
              </a:lnSpc>
              <a:spcBef>
                <a:spcPts val="0"/>
              </a:spcBef>
              <a:spcAft>
                <a:spcPts val="800"/>
              </a:spcAft>
              <a:buFont typeface="+mj-lt"/>
              <a:buAutoNum type="arabicPeriod"/>
            </a:pPr>
            <a:r>
              <a:rPr lang="en-US" dirty="0">
                <a:solidFill>
                  <a:srgbClr val="202124"/>
                </a:solidFill>
                <a:latin typeface="Google Sans"/>
              </a:rPr>
              <a:t> Fill the missing values with unknown tag</a:t>
            </a:r>
          </a:p>
          <a:p>
            <a:endParaRPr lang="en-US" dirty="0">
              <a:solidFill>
                <a:srgbClr val="202124"/>
              </a:solidFill>
              <a:latin typeface="Google Sans"/>
            </a:endParaRPr>
          </a:p>
          <a:p>
            <a:endParaRPr lang="en-US" dirty="0"/>
          </a:p>
        </p:txBody>
      </p:sp>
    </p:spTree>
    <p:extLst>
      <p:ext uri="{BB962C8B-B14F-4D97-AF65-F5344CB8AC3E}">
        <p14:creationId xmlns:p14="http://schemas.microsoft.com/office/powerpoint/2010/main" val="59394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5587-86C6-BC21-17D1-44FCF2D2BB0C}"/>
              </a:ext>
            </a:extLst>
          </p:cNvPr>
          <p:cNvSpPr>
            <a:spLocks noGrp="1"/>
          </p:cNvSpPr>
          <p:nvPr>
            <p:ph type="title"/>
          </p:nvPr>
        </p:nvSpPr>
        <p:spPr>
          <a:xfrm>
            <a:off x="808431" y="1382979"/>
            <a:ext cx="7527137" cy="553998"/>
          </a:xfrm>
        </p:spPr>
        <p:txBody>
          <a:bodyPr/>
          <a:lstStyle/>
          <a:p>
            <a:r>
              <a:rPr lang="en-US" sz="3600" spc="105" dirty="0">
                <a:solidFill>
                  <a:srgbClr val="1A1A1A"/>
                </a:solidFill>
              </a:rPr>
              <a:t>Step</a:t>
            </a:r>
            <a:r>
              <a:rPr lang="en-US" sz="3600" spc="-160" dirty="0">
                <a:solidFill>
                  <a:srgbClr val="1A1A1A"/>
                </a:solidFill>
              </a:rPr>
              <a:t> </a:t>
            </a:r>
            <a:r>
              <a:rPr lang="en-US" spc="-285" dirty="0">
                <a:solidFill>
                  <a:srgbClr val="1A1A1A"/>
                </a:solidFill>
              </a:rPr>
              <a:t>2</a:t>
            </a:r>
            <a:r>
              <a:rPr lang="en-US" sz="3600" spc="-285" dirty="0">
                <a:solidFill>
                  <a:srgbClr val="1A1A1A"/>
                </a:solidFill>
              </a:rPr>
              <a:t>: </a:t>
            </a:r>
            <a:r>
              <a:rPr lang="en-US" spc="-285" dirty="0">
                <a:solidFill>
                  <a:srgbClr val="1A1A1A"/>
                </a:solidFill>
              </a:rPr>
              <a:t>NLTK (Natural Language Toolkit) </a:t>
            </a:r>
          </a:p>
        </p:txBody>
      </p:sp>
      <p:sp>
        <p:nvSpPr>
          <p:cNvPr id="3" name="Text Placeholder 2">
            <a:extLst>
              <a:ext uri="{FF2B5EF4-FFF2-40B4-BE49-F238E27FC236}">
                <a16:creationId xmlns:a16="http://schemas.microsoft.com/office/drawing/2014/main" id="{169A4862-E878-4752-4A8F-F499C7A5E7B4}"/>
              </a:ext>
            </a:extLst>
          </p:cNvPr>
          <p:cNvSpPr>
            <a:spLocks noGrp="1"/>
          </p:cNvSpPr>
          <p:nvPr>
            <p:ph type="body" idx="1"/>
          </p:nvPr>
        </p:nvSpPr>
        <p:spPr>
          <a:xfrm>
            <a:off x="800201" y="2170328"/>
            <a:ext cx="6805930" cy="3039678"/>
          </a:xfrm>
        </p:spPr>
        <p:txBody>
          <a:bodyPr/>
          <a:lstStyle/>
          <a:p>
            <a:pPr marL="457200" marR="0">
              <a:lnSpc>
                <a:spcPct val="107000"/>
              </a:lnSpc>
              <a:spcBef>
                <a:spcPts val="0"/>
              </a:spcBef>
              <a:spcAft>
                <a:spcPts val="0"/>
              </a:spcAft>
            </a:pPr>
            <a:r>
              <a:rPr lang="en-US" sz="14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NLTK (Natural Language Toolkit) is the go-to API for NLP (Natural Language Processing) with Python. </a:t>
            </a:r>
            <a:r>
              <a:rPr lang="en-US" sz="14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It is a powerful tool to preprocess text data for further analysis like with ML models for instance</a:t>
            </a:r>
            <a:r>
              <a:rPr lang="en-US" sz="14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It helps convert text into numbers, which the model can then easily work with.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4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NLTK is a toolkit build for working with NLP in Python. It </a:t>
            </a:r>
            <a:r>
              <a:rPr lang="en-US" sz="14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provides us various text processing libraries with a lot of test datasets</a:t>
            </a:r>
            <a:r>
              <a:rPr lang="en-US" sz="14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 variety of tasks can be performed using NLTK such as tokenizing, parse tree visualization, </a:t>
            </a:r>
            <a:r>
              <a:rPr lang="en-US" sz="1400"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etc</a:t>
            </a:r>
            <a:endParaRPr lang="en-US" sz="14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400" dirty="0">
                <a:solidFill>
                  <a:srgbClr val="202124"/>
                </a:solidFill>
                <a:latin typeface="Arial" panose="020B0604020202020204" pitchFamily="34" charset="0"/>
                <a:ea typeface="Calibri" panose="020F0502020204030204" pitchFamily="34" charset="0"/>
                <a:cs typeface="Times New Roman" panose="02020603050405020304" pitchFamily="18" charset="0"/>
              </a:rPr>
              <a:t>In this project </a:t>
            </a:r>
            <a:r>
              <a:rPr lang="en-US" sz="1400" dirty="0">
                <a:solidFill>
                  <a:srgbClr val="202124"/>
                </a:solidFill>
                <a:latin typeface="Arial" panose="020B0604020202020204" pitchFamily="34" charset="0"/>
                <a:cs typeface="Times New Roman" panose="02020603050405020304" pitchFamily="18" charset="0"/>
              </a:rPr>
              <a:t>are using a corpus-based approach from NLTK. Corpus is a large body of words or text which formulate a set of conceptual rules that govern a natural language from texts in that language and examine how that language relates to other languages.</a:t>
            </a:r>
          </a:p>
          <a:p>
            <a:endParaRPr lang="en-US" dirty="0"/>
          </a:p>
        </p:txBody>
      </p:sp>
    </p:spTree>
    <p:extLst>
      <p:ext uri="{BB962C8B-B14F-4D97-AF65-F5344CB8AC3E}">
        <p14:creationId xmlns:p14="http://schemas.microsoft.com/office/powerpoint/2010/main" val="330829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431" y="868269"/>
            <a:ext cx="7527137" cy="813684"/>
          </a:xfrm>
          <a:prstGeom prst="rect">
            <a:avLst/>
          </a:prstGeom>
        </p:spPr>
        <p:txBody>
          <a:bodyPr vert="horz" wrap="square" lIns="0" tIns="13335" rIns="0" bIns="0" rtlCol="0">
            <a:spAutoFit/>
          </a:bodyPr>
          <a:lstStyle/>
          <a:p>
            <a:pPr marL="12700">
              <a:lnSpc>
                <a:spcPct val="100000"/>
              </a:lnSpc>
              <a:spcBef>
                <a:spcPts val="105"/>
              </a:spcBef>
            </a:pPr>
            <a:r>
              <a:rPr sz="2600" spc="105" dirty="0">
                <a:solidFill>
                  <a:srgbClr val="1A1A1A"/>
                </a:solidFill>
              </a:rPr>
              <a:t>Step</a:t>
            </a:r>
            <a:r>
              <a:rPr sz="2600" spc="-145" dirty="0">
                <a:solidFill>
                  <a:srgbClr val="1A1A1A"/>
                </a:solidFill>
              </a:rPr>
              <a:t> </a:t>
            </a:r>
            <a:r>
              <a:rPr sz="2600" spc="-85" dirty="0">
                <a:solidFill>
                  <a:srgbClr val="1A1A1A"/>
                </a:solidFill>
              </a:rPr>
              <a:t>3</a:t>
            </a:r>
            <a:r>
              <a:rPr sz="2600" spc="-140" dirty="0">
                <a:solidFill>
                  <a:srgbClr val="1A1A1A"/>
                </a:solidFill>
              </a:rPr>
              <a:t> </a:t>
            </a:r>
            <a:r>
              <a:rPr sz="2600" spc="-325" dirty="0">
                <a:solidFill>
                  <a:srgbClr val="1A1A1A"/>
                </a:solidFill>
              </a:rPr>
              <a:t>:</a:t>
            </a:r>
            <a:r>
              <a:rPr sz="2600" spc="-145" dirty="0">
                <a:solidFill>
                  <a:srgbClr val="1A1A1A"/>
                </a:solidFill>
              </a:rPr>
              <a:t> </a:t>
            </a:r>
            <a:r>
              <a:rPr sz="2600" spc="100" dirty="0">
                <a:solidFill>
                  <a:srgbClr val="1A1A1A"/>
                </a:solidFill>
              </a:rPr>
              <a:t>Removing</a:t>
            </a:r>
            <a:r>
              <a:rPr sz="2600" spc="-150" dirty="0">
                <a:solidFill>
                  <a:srgbClr val="1A1A1A"/>
                </a:solidFill>
              </a:rPr>
              <a:t> </a:t>
            </a:r>
            <a:r>
              <a:rPr sz="2600" dirty="0">
                <a:solidFill>
                  <a:srgbClr val="1A1A1A"/>
                </a:solidFill>
              </a:rPr>
              <a:t>the</a:t>
            </a:r>
            <a:r>
              <a:rPr sz="2600" spc="-145" dirty="0">
                <a:solidFill>
                  <a:srgbClr val="1A1A1A"/>
                </a:solidFill>
              </a:rPr>
              <a:t> </a:t>
            </a:r>
            <a:r>
              <a:rPr sz="2600" spc="90" dirty="0">
                <a:solidFill>
                  <a:srgbClr val="1A1A1A"/>
                </a:solidFill>
              </a:rPr>
              <a:t>stop</a:t>
            </a:r>
            <a:r>
              <a:rPr sz="2600" spc="-160" dirty="0">
                <a:solidFill>
                  <a:srgbClr val="1A1A1A"/>
                </a:solidFill>
              </a:rPr>
              <a:t> </a:t>
            </a:r>
            <a:r>
              <a:rPr sz="2600" spc="75" dirty="0">
                <a:solidFill>
                  <a:srgbClr val="1A1A1A"/>
                </a:solidFill>
              </a:rPr>
              <a:t>words</a:t>
            </a:r>
            <a:br>
              <a:rPr lang="en-US" sz="2600" spc="75" dirty="0">
                <a:solidFill>
                  <a:srgbClr val="1A1A1A"/>
                </a:solidFill>
              </a:rPr>
            </a:br>
            <a:endParaRPr sz="2600" dirty="0"/>
          </a:p>
        </p:txBody>
      </p:sp>
      <p:sp>
        <p:nvSpPr>
          <p:cNvPr id="3" name="object 3"/>
          <p:cNvSpPr txBox="1"/>
          <p:nvPr/>
        </p:nvSpPr>
        <p:spPr>
          <a:xfrm>
            <a:off x="732122" y="1681953"/>
            <a:ext cx="3687477" cy="3275192"/>
          </a:xfrm>
          <a:prstGeom prst="rect">
            <a:avLst/>
          </a:prstGeom>
        </p:spPr>
        <p:txBody>
          <a:bodyPr vert="horz" wrap="square" lIns="0" tIns="13335" rIns="0" bIns="0" rtlCol="0">
            <a:spAutoFit/>
          </a:bodyPr>
          <a:lstStyle/>
          <a:p>
            <a:pPr marL="12700" marR="5080">
              <a:lnSpc>
                <a:spcPct val="114999"/>
              </a:lnSpc>
              <a:spcBef>
                <a:spcPts val="105"/>
              </a:spcBef>
            </a:pPr>
            <a:r>
              <a:rPr sz="1300" dirty="0">
                <a:solidFill>
                  <a:srgbClr val="585858"/>
                </a:solidFill>
                <a:latin typeface="Tahoma"/>
                <a:cs typeface="Tahoma"/>
              </a:rPr>
              <a:t>One</a:t>
            </a:r>
            <a:r>
              <a:rPr sz="1300" spc="-120" dirty="0">
                <a:solidFill>
                  <a:srgbClr val="585858"/>
                </a:solidFill>
                <a:latin typeface="Tahoma"/>
                <a:cs typeface="Tahoma"/>
              </a:rPr>
              <a:t> </a:t>
            </a:r>
            <a:r>
              <a:rPr sz="1300" dirty="0">
                <a:solidFill>
                  <a:srgbClr val="585858"/>
                </a:solidFill>
                <a:latin typeface="Tahoma"/>
                <a:cs typeface="Tahoma"/>
              </a:rPr>
              <a:t>of</a:t>
            </a:r>
            <a:r>
              <a:rPr sz="1300" spc="-114" dirty="0">
                <a:solidFill>
                  <a:srgbClr val="585858"/>
                </a:solidFill>
                <a:latin typeface="Tahoma"/>
                <a:cs typeface="Tahoma"/>
              </a:rPr>
              <a:t> </a:t>
            </a:r>
            <a:r>
              <a:rPr sz="1300" dirty="0">
                <a:solidFill>
                  <a:srgbClr val="585858"/>
                </a:solidFill>
                <a:latin typeface="Tahoma"/>
                <a:cs typeface="Tahoma"/>
              </a:rPr>
              <a:t>the</a:t>
            </a:r>
            <a:r>
              <a:rPr sz="1300" spc="-114" dirty="0">
                <a:solidFill>
                  <a:srgbClr val="585858"/>
                </a:solidFill>
                <a:latin typeface="Tahoma"/>
                <a:cs typeface="Tahoma"/>
              </a:rPr>
              <a:t> </a:t>
            </a:r>
            <a:r>
              <a:rPr sz="1300" spc="-10" dirty="0">
                <a:solidFill>
                  <a:srgbClr val="585858"/>
                </a:solidFill>
                <a:latin typeface="Tahoma"/>
                <a:cs typeface="Tahoma"/>
              </a:rPr>
              <a:t>major</a:t>
            </a:r>
            <a:r>
              <a:rPr sz="1300" spc="-120" dirty="0">
                <a:solidFill>
                  <a:srgbClr val="585858"/>
                </a:solidFill>
                <a:latin typeface="Tahoma"/>
                <a:cs typeface="Tahoma"/>
              </a:rPr>
              <a:t> </a:t>
            </a:r>
            <a:r>
              <a:rPr sz="1300" dirty="0">
                <a:solidFill>
                  <a:srgbClr val="585858"/>
                </a:solidFill>
                <a:latin typeface="Tahoma"/>
                <a:cs typeface="Tahoma"/>
              </a:rPr>
              <a:t>forms</a:t>
            </a:r>
            <a:r>
              <a:rPr sz="1300" spc="-125" dirty="0">
                <a:solidFill>
                  <a:srgbClr val="585858"/>
                </a:solidFill>
                <a:latin typeface="Tahoma"/>
                <a:cs typeface="Tahoma"/>
              </a:rPr>
              <a:t> </a:t>
            </a:r>
            <a:r>
              <a:rPr sz="1300" dirty="0">
                <a:solidFill>
                  <a:srgbClr val="585858"/>
                </a:solidFill>
                <a:latin typeface="Tahoma"/>
                <a:cs typeface="Tahoma"/>
              </a:rPr>
              <a:t>of</a:t>
            </a:r>
            <a:r>
              <a:rPr sz="1300" spc="-125" dirty="0">
                <a:solidFill>
                  <a:srgbClr val="585858"/>
                </a:solidFill>
                <a:latin typeface="Tahoma"/>
                <a:cs typeface="Tahoma"/>
              </a:rPr>
              <a:t> </a:t>
            </a:r>
            <a:r>
              <a:rPr sz="1300" spc="-20" dirty="0">
                <a:solidFill>
                  <a:srgbClr val="585858"/>
                </a:solidFill>
                <a:latin typeface="Tahoma"/>
                <a:cs typeface="Tahoma"/>
              </a:rPr>
              <a:t>pre- </a:t>
            </a:r>
            <a:r>
              <a:rPr sz="1300" spc="-10" dirty="0">
                <a:solidFill>
                  <a:srgbClr val="585858"/>
                </a:solidFill>
                <a:latin typeface="Tahoma"/>
                <a:cs typeface="Tahoma"/>
              </a:rPr>
              <a:t>processing</a:t>
            </a:r>
            <a:r>
              <a:rPr sz="1300" spc="-105" dirty="0">
                <a:solidFill>
                  <a:srgbClr val="585858"/>
                </a:solidFill>
                <a:latin typeface="Tahoma"/>
                <a:cs typeface="Tahoma"/>
              </a:rPr>
              <a:t> </a:t>
            </a:r>
            <a:r>
              <a:rPr sz="1300" dirty="0">
                <a:solidFill>
                  <a:srgbClr val="585858"/>
                </a:solidFill>
                <a:latin typeface="Tahoma"/>
                <a:cs typeface="Tahoma"/>
              </a:rPr>
              <a:t>is</a:t>
            </a:r>
            <a:r>
              <a:rPr sz="1300" spc="-100" dirty="0">
                <a:solidFill>
                  <a:srgbClr val="585858"/>
                </a:solidFill>
                <a:latin typeface="Tahoma"/>
                <a:cs typeface="Tahoma"/>
              </a:rPr>
              <a:t> </a:t>
            </a:r>
            <a:r>
              <a:rPr sz="1300" dirty="0">
                <a:solidFill>
                  <a:srgbClr val="585858"/>
                </a:solidFill>
                <a:latin typeface="Tahoma"/>
                <a:cs typeface="Tahoma"/>
              </a:rPr>
              <a:t>to</a:t>
            </a:r>
            <a:r>
              <a:rPr sz="1300" spc="-90" dirty="0">
                <a:solidFill>
                  <a:srgbClr val="585858"/>
                </a:solidFill>
                <a:latin typeface="Tahoma"/>
                <a:cs typeface="Tahoma"/>
              </a:rPr>
              <a:t> </a:t>
            </a:r>
            <a:r>
              <a:rPr sz="1300" dirty="0">
                <a:solidFill>
                  <a:srgbClr val="585858"/>
                </a:solidFill>
                <a:latin typeface="Tahoma"/>
                <a:cs typeface="Tahoma"/>
              </a:rPr>
              <a:t>filter</a:t>
            </a:r>
            <a:r>
              <a:rPr sz="1300" spc="-90" dirty="0">
                <a:solidFill>
                  <a:srgbClr val="585858"/>
                </a:solidFill>
                <a:latin typeface="Tahoma"/>
                <a:cs typeface="Tahoma"/>
              </a:rPr>
              <a:t> </a:t>
            </a:r>
            <a:r>
              <a:rPr sz="1300" dirty="0">
                <a:solidFill>
                  <a:srgbClr val="585858"/>
                </a:solidFill>
                <a:latin typeface="Tahoma"/>
                <a:cs typeface="Tahoma"/>
              </a:rPr>
              <a:t>out</a:t>
            </a:r>
            <a:r>
              <a:rPr sz="1300" spc="-95" dirty="0">
                <a:solidFill>
                  <a:srgbClr val="585858"/>
                </a:solidFill>
                <a:latin typeface="Tahoma"/>
                <a:cs typeface="Tahoma"/>
              </a:rPr>
              <a:t> </a:t>
            </a:r>
            <a:r>
              <a:rPr sz="1300" spc="-10" dirty="0">
                <a:solidFill>
                  <a:srgbClr val="585858"/>
                </a:solidFill>
                <a:latin typeface="Tahoma"/>
                <a:cs typeface="Tahoma"/>
              </a:rPr>
              <a:t>useless</a:t>
            </a:r>
            <a:r>
              <a:rPr sz="1300" spc="-110" dirty="0">
                <a:solidFill>
                  <a:srgbClr val="585858"/>
                </a:solidFill>
                <a:latin typeface="Tahoma"/>
                <a:cs typeface="Tahoma"/>
              </a:rPr>
              <a:t> </a:t>
            </a:r>
            <a:r>
              <a:rPr sz="1300" spc="-35" dirty="0">
                <a:solidFill>
                  <a:srgbClr val="585858"/>
                </a:solidFill>
                <a:latin typeface="Tahoma"/>
                <a:cs typeface="Tahoma"/>
              </a:rPr>
              <a:t>data.</a:t>
            </a:r>
            <a:r>
              <a:rPr sz="1300" spc="-80" dirty="0">
                <a:solidFill>
                  <a:srgbClr val="585858"/>
                </a:solidFill>
                <a:latin typeface="Tahoma"/>
                <a:cs typeface="Tahoma"/>
              </a:rPr>
              <a:t> </a:t>
            </a:r>
            <a:r>
              <a:rPr sz="1300" spc="-25" dirty="0">
                <a:solidFill>
                  <a:srgbClr val="585858"/>
                </a:solidFill>
                <a:latin typeface="Tahoma"/>
                <a:cs typeface="Tahoma"/>
              </a:rPr>
              <a:t>In </a:t>
            </a:r>
            <a:r>
              <a:rPr sz="1300" dirty="0">
                <a:solidFill>
                  <a:srgbClr val="585858"/>
                </a:solidFill>
                <a:latin typeface="Tahoma"/>
                <a:cs typeface="Tahoma"/>
              </a:rPr>
              <a:t>natural</a:t>
            </a:r>
            <a:r>
              <a:rPr sz="1300" spc="-55" dirty="0">
                <a:solidFill>
                  <a:srgbClr val="585858"/>
                </a:solidFill>
                <a:latin typeface="Tahoma"/>
                <a:cs typeface="Tahoma"/>
              </a:rPr>
              <a:t> </a:t>
            </a:r>
            <a:r>
              <a:rPr sz="1300" spc="-30" dirty="0">
                <a:solidFill>
                  <a:srgbClr val="585858"/>
                </a:solidFill>
                <a:latin typeface="Tahoma"/>
                <a:cs typeface="Tahoma"/>
              </a:rPr>
              <a:t>language</a:t>
            </a:r>
            <a:r>
              <a:rPr sz="1300" spc="-85" dirty="0">
                <a:solidFill>
                  <a:srgbClr val="585858"/>
                </a:solidFill>
                <a:latin typeface="Tahoma"/>
                <a:cs typeface="Tahoma"/>
              </a:rPr>
              <a:t> </a:t>
            </a:r>
            <a:r>
              <a:rPr sz="1300" spc="-20" dirty="0">
                <a:solidFill>
                  <a:srgbClr val="585858"/>
                </a:solidFill>
                <a:latin typeface="Tahoma"/>
                <a:cs typeface="Tahoma"/>
              </a:rPr>
              <a:t>processing,</a:t>
            </a:r>
            <a:r>
              <a:rPr sz="1300" spc="-85" dirty="0">
                <a:solidFill>
                  <a:srgbClr val="585858"/>
                </a:solidFill>
                <a:latin typeface="Tahoma"/>
                <a:cs typeface="Tahoma"/>
              </a:rPr>
              <a:t> </a:t>
            </a:r>
            <a:r>
              <a:rPr sz="1300" spc="-10" dirty="0">
                <a:solidFill>
                  <a:srgbClr val="585858"/>
                </a:solidFill>
                <a:latin typeface="Tahoma"/>
                <a:cs typeface="Tahoma"/>
              </a:rPr>
              <a:t>useless </a:t>
            </a:r>
            <a:r>
              <a:rPr sz="1300" dirty="0">
                <a:solidFill>
                  <a:srgbClr val="585858"/>
                </a:solidFill>
                <a:latin typeface="Tahoma"/>
                <a:cs typeface="Tahoma"/>
              </a:rPr>
              <a:t>words</a:t>
            </a:r>
            <a:r>
              <a:rPr sz="1300" spc="-85" dirty="0">
                <a:solidFill>
                  <a:srgbClr val="585858"/>
                </a:solidFill>
                <a:latin typeface="Tahoma"/>
                <a:cs typeface="Tahoma"/>
              </a:rPr>
              <a:t> </a:t>
            </a:r>
            <a:r>
              <a:rPr sz="1300" spc="-60" dirty="0">
                <a:solidFill>
                  <a:srgbClr val="585858"/>
                </a:solidFill>
                <a:latin typeface="Tahoma"/>
                <a:cs typeface="Tahoma"/>
              </a:rPr>
              <a:t>(data),</a:t>
            </a:r>
            <a:r>
              <a:rPr sz="1300" spc="-80" dirty="0">
                <a:solidFill>
                  <a:srgbClr val="585858"/>
                </a:solidFill>
                <a:latin typeface="Tahoma"/>
                <a:cs typeface="Tahoma"/>
              </a:rPr>
              <a:t> </a:t>
            </a:r>
            <a:r>
              <a:rPr sz="1300" dirty="0">
                <a:solidFill>
                  <a:srgbClr val="585858"/>
                </a:solidFill>
                <a:latin typeface="Tahoma"/>
                <a:cs typeface="Tahoma"/>
              </a:rPr>
              <a:t>are</a:t>
            </a:r>
            <a:r>
              <a:rPr sz="1300" spc="-110" dirty="0">
                <a:solidFill>
                  <a:srgbClr val="585858"/>
                </a:solidFill>
                <a:latin typeface="Tahoma"/>
                <a:cs typeface="Tahoma"/>
              </a:rPr>
              <a:t> </a:t>
            </a:r>
            <a:r>
              <a:rPr sz="1300" dirty="0">
                <a:solidFill>
                  <a:srgbClr val="585858"/>
                </a:solidFill>
                <a:latin typeface="Tahoma"/>
                <a:cs typeface="Tahoma"/>
              </a:rPr>
              <a:t>referred</a:t>
            </a:r>
            <a:r>
              <a:rPr sz="1300" spc="-130" dirty="0">
                <a:solidFill>
                  <a:srgbClr val="585858"/>
                </a:solidFill>
                <a:latin typeface="Tahoma"/>
                <a:cs typeface="Tahoma"/>
              </a:rPr>
              <a:t> </a:t>
            </a:r>
            <a:r>
              <a:rPr sz="1300" dirty="0">
                <a:solidFill>
                  <a:srgbClr val="585858"/>
                </a:solidFill>
                <a:latin typeface="Tahoma"/>
                <a:cs typeface="Tahoma"/>
              </a:rPr>
              <a:t>to</a:t>
            </a:r>
            <a:r>
              <a:rPr sz="1300" spc="-90" dirty="0">
                <a:solidFill>
                  <a:srgbClr val="585858"/>
                </a:solidFill>
                <a:latin typeface="Tahoma"/>
                <a:cs typeface="Tahoma"/>
              </a:rPr>
              <a:t> </a:t>
            </a:r>
            <a:r>
              <a:rPr sz="1300" spc="-35" dirty="0">
                <a:solidFill>
                  <a:srgbClr val="585858"/>
                </a:solidFill>
                <a:latin typeface="Tahoma"/>
                <a:cs typeface="Tahoma"/>
              </a:rPr>
              <a:t>as</a:t>
            </a:r>
            <a:r>
              <a:rPr sz="1300" spc="-95" dirty="0">
                <a:solidFill>
                  <a:srgbClr val="585858"/>
                </a:solidFill>
                <a:latin typeface="Tahoma"/>
                <a:cs typeface="Tahoma"/>
              </a:rPr>
              <a:t> </a:t>
            </a:r>
            <a:r>
              <a:rPr sz="1300" spc="-20" dirty="0">
                <a:solidFill>
                  <a:srgbClr val="585858"/>
                </a:solidFill>
                <a:latin typeface="Tahoma"/>
                <a:cs typeface="Tahoma"/>
              </a:rPr>
              <a:t>stop </a:t>
            </a:r>
            <a:r>
              <a:rPr sz="1300" spc="-10" dirty="0">
                <a:solidFill>
                  <a:srgbClr val="585858"/>
                </a:solidFill>
                <a:latin typeface="Tahoma"/>
                <a:cs typeface="Tahoma"/>
              </a:rPr>
              <a:t>words.</a:t>
            </a:r>
            <a:endParaRPr lang="en-US" sz="1300" spc="-10" dirty="0">
              <a:solidFill>
                <a:srgbClr val="585858"/>
              </a:solidFill>
              <a:latin typeface="Tahoma"/>
              <a:cs typeface="Tahoma"/>
            </a:endParaRPr>
          </a:p>
          <a:p>
            <a:pPr marL="12700" marR="5080">
              <a:lnSpc>
                <a:spcPct val="114999"/>
              </a:lnSpc>
              <a:spcBef>
                <a:spcPts val="105"/>
              </a:spcBef>
            </a:pPr>
            <a:endParaRPr lang="en-US" sz="1300" spc="-10" dirty="0">
              <a:solidFill>
                <a:srgbClr val="585858"/>
              </a:solidFill>
              <a:latin typeface="Tahoma"/>
              <a:cs typeface="Tahoma"/>
            </a:endParaRPr>
          </a:p>
          <a:p>
            <a:pPr marL="12700" marR="5080">
              <a:lnSpc>
                <a:spcPct val="114999"/>
              </a:lnSpc>
              <a:spcBef>
                <a:spcPts val="105"/>
              </a:spcBef>
            </a:pPr>
            <a:r>
              <a:rPr lang="en-US" sz="1300" spc="-10" dirty="0">
                <a:solidFill>
                  <a:srgbClr val="585858"/>
                </a:solidFill>
                <a:latin typeface="Tahoma"/>
                <a:cs typeface="Tahoma"/>
              </a:rPr>
              <a:t>By importing NLTK packages , we have access to stop words and removing easily.</a:t>
            </a:r>
          </a:p>
          <a:p>
            <a:pPr marL="12700" marR="5080">
              <a:lnSpc>
                <a:spcPct val="114999"/>
              </a:lnSpc>
              <a:spcBef>
                <a:spcPts val="105"/>
              </a:spcBef>
            </a:pPr>
            <a:endParaRPr lang="en-US" sz="1300" spc="-10" dirty="0">
              <a:solidFill>
                <a:srgbClr val="585858"/>
              </a:solidFill>
              <a:latin typeface="Tahoma"/>
              <a:cs typeface="Tahoma"/>
            </a:endParaRPr>
          </a:p>
          <a:p>
            <a:pPr marL="12700" marR="5080">
              <a:lnSpc>
                <a:spcPct val="114999"/>
              </a:lnSpc>
              <a:spcBef>
                <a:spcPts val="105"/>
              </a:spcBef>
            </a:pPr>
            <a:r>
              <a:rPr lang="en-US" sz="1300" spc="-10" dirty="0" err="1">
                <a:solidFill>
                  <a:srgbClr val="585858"/>
                </a:solidFill>
                <a:latin typeface="Tahoma"/>
                <a:cs typeface="Tahoma"/>
              </a:rPr>
              <a:t>Note:</a:t>
            </a:r>
            <a:r>
              <a:rPr lang="en-US" sz="1300" dirty="0" err="1">
                <a:solidFill>
                  <a:srgbClr val="585858"/>
                </a:solidFill>
                <a:latin typeface="Tahoma"/>
                <a:cs typeface="Tahoma"/>
              </a:rPr>
              <a:t>Stop</a:t>
            </a:r>
            <a:r>
              <a:rPr lang="en-US" sz="1300" dirty="0">
                <a:solidFill>
                  <a:srgbClr val="585858"/>
                </a:solidFill>
                <a:latin typeface="Tahoma"/>
                <a:cs typeface="Tahoma"/>
              </a:rPr>
              <a:t> words are words that are so common they are basically ignored by typical tokenizers. By default, NLTK (Natural Language Toolkit) includes a list of 40 stop words, including: “a”, “an”, “the”, “of”, “in”, etc. The </a:t>
            </a:r>
            <a:r>
              <a:rPr lang="en-US" sz="1300" spc="-10" dirty="0" err="1">
                <a:solidFill>
                  <a:srgbClr val="585858"/>
                </a:solidFill>
                <a:latin typeface="Tahoma"/>
                <a:cs typeface="Tahoma"/>
              </a:rPr>
              <a:t>stopwords</a:t>
            </a:r>
            <a:r>
              <a:rPr lang="en-US" sz="1300" spc="-10" dirty="0">
                <a:solidFill>
                  <a:srgbClr val="585858"/>
                </a:solidFill>
                <a:latin typeface="Tahoma"/>
                <a:cs typeface="Tahoma"/>
              </a:rPr>
              <a:t> in </a:t>
            </a:r>
            <a:r>
              <a:rPr lang="en-US" sz="1300" spc="-10" dirty="0" err="1">
                <a:solidFill>
                  <a:srgbClr val="585858"/>
                </a:solidFill>
                <a:latin typeface="Tahoma"/>
                <a:cs typeface="Tahoma"/>
              </a:rPr>
              <a:t>nltk</a:t>
            </a:r>
            <a:r>
              <a:rPr lang="en-US" sz="1300" spc="-10" dirty="0">
                <a:solidFill>
                  <a:srgbClr val="585858"/>
                </a:solidFill>
                <a:latin typeface="Tahoma"/>
                <a:cs typeface="Tahoma"/>
              </a:rPr>
              <a:t> are the most common words in data.</a:t>
            </a:r>
          </a:p>
          <a:p>
            <a:pPr marL="12700" marR="5080">
              <a:lnSpc>
                <a:spcPct val="114999"/>
              </a:lnSpc>
              <a:spcBef>
                <a:spcPts val="105"/>
              </a:spcBef>
            </a:pPr>
            <a:endParaRPr sz="1300" dirty="0">
              <a:latin typeface="Tahoma"/>
              <a:cs typeface="Tahoma"/>
            </a:endParaRPr>
          </a:p>
        </p:txBody>
      </p:sp>
      <p:pic>
        <p:nvPicPr>
          <p:cNvPr id="4" name="object 4"/>
          <p:cNvPicPr/>
          <p:nvPr/>
        </p:nvPicPr>
        <p:blipFill>
          <a:blip r:embed="rId2" cstate="print"/>
          <a:stretch>
            <a:fillRect/>
          </a:stretch>
        </p:blipFill>
        <p:spPr>
          <a:xfrm>
            <a:off x="4572000" y="2078735"/>
            <a:ext cx="3811524" cy="22616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431" y="1382979"/>
            <a:ext cx="7527137" cy="413575"/>
          </a:xfrm>
          <a:prstGeom prst="rect">
            <a:avLst/>
          </a:prstGeom>
        </p:spPr>
        <p:txBody>
          <a:bodyPr vert="horz" wrap="square" lIns="0" tIns="13335" rIns="0" bIns="0" rtlCol="0">
            <a:spAutoFit/>
          </a:bodyPr>
          <a:lstStyle/>
          <a:p>
            <a:pPr marL="12700">
              <a:lnSpc>
                <a:spcPct val="100000"/>
              </a:lnSpc>
              <a:spcBef>
                <a:spcPts val="105"/>
              </a:spcBef>
            </a:pPr>
            <a:r>
              <a:rPr sz="2600" spc="105" dirty="0">
                <a:solidFill>
                  <a:srgbClr val="1A1A1A"/>
                </a:solidFill>
              </a:rPr>
              <a:t>Step</a:t>
            </a:r>
            <a:r>
              <a:rPr sz="2600" spc="-160" dirty="0">
                <a:solidFill>
                  <a:srgbClr val="1A1A1A"/>
                </a:solidFill>
              </a:rPr>
              <a:t> </a:t>
            </a:r>
            <a:r>
              <a:rPr lang="en-US" sz="2600" spc="-285" dirty="0">
                <a:solidFill>
                  <a:srgbClr val="1A1A1A"/>
                </a:solidFill>
              </a:rPr>
              <a:t>4</a:t>
            </a:r>
            <a:r>
              <a:rPr sz="2600" spc="-285" dirty="0">
                <a:solidFill>
                  <a:srgbClr val="1A1A1A"/>
                </a:solidFill>
              </a:rPr>
              <a:t>:</a:t>
            </a:r>
            <a:r>
              <a:rPr sz="2600" spc="-155" dirty="0">
                <a:solidFill>
                  <a:srgbClr val="1A1A1A"/>
                </a:solidFill>
              </a:rPr>
              <a:t> </a:t>
            </a:r>
            <a:r>
              <a:rPr sz="2600" spc="-10" dirty="0">
                <a:solidFill>
                  <a:srgbClr val="1A1A1A"/>
                </a:solidFill>
              </a:rPr>
              <a:t>Tokenization</a:t>
            </a:r>
            <a:endParaRPr sz="2600" dirty="0"/>
          </a:p>
        </p:txBody>
      </p:sp>
      <p:sp>
        <p:nvSpPr>
          <p:cNvPr id="3" name="object 3"/>
          <p:cNvSpPr txBox="1"/>
          <p:nvPr/>
        </p:nvSpPr>
        <p:spPr>
          <a:xfrm>
            <a:off x="808431" y="2144928"/>
            <a:ext cx="3136265" cy="3006657"/>
          </a:xfrm>
          <a:prstGeom prst="rect">
            <a:avLst/>
          </a:prstGeom>
        </p:spPr>
        <p:txBody>
          <a:bodyPr vert="horz" wrap="square" lIns="0" tIns="13335" rIns="0" bIns="0" rtlCol="0">
            <a:spAutoFit/>
          </a:bodyPr>
          <a:lstStyle/>
          <a:p>
            <a:pPr marL="12700" marR="5080">
              <a:lnSpc>
                <a:spcPct val="114999"/>
              </a:lnSpc>
              <a:spcBef>
                <a:spcPts val="105"/>
              </a:spcBef>
            </a:pPr>
            <a:r>
              <a:rPr sz="1300" dirty="0">
                <a:solidFill>
                  <a:srgbClr val="585858"/>
                </a:solidFill>
                <a:latin typeface="Tahoma"/>
                <a:cs typeface="Tahoma"/>
              </a:rPr>
              <a:t>Tokenization</a:t>
            </a:r>
            <a:r>
              <a:rPr sz="1300" spc="-100" dirty="0">
                <a:solidFill>
                  <a:srgbClr val="585858"/>
                </a:solidFill>
                <a:latin typeface="Tahoma"/>
                <a:cs typeface="Tahoma"/>
              </a:rPr>
              <a:t> </a:t>
            </a:r>
            <a:r>
              <a:rPr sz="1300" dirty="0">
                <a:solidFill>
                  <a:srgbClr val="585858"/>
                </a:solidFill>
                <a:latin typeface="Tahoma"/>
                <a:cs typeface="Tahoma"/>
              </a:rPr>
              <a:t>is</a:t>
            </a:r>
            <a:r>
              <a:rPr sz="1300" spc="-130" dirty="0">
                <a:solidFill>
                  <a:srgbClr val="585858"/>
                </a:solidFill>
                <a:latin typeface="Tahoma"/>
                <a:cs typeface="Tahoma"/>
              </a:rPr>
              <a:t> </a:t>
            </a:r>
            <a:r>
              <a:rPr sz="1300" dirty="0">
                <a:solidFill>
                  <a:srgbClr val="585858"/>
                </a:solidFill>
                <a:latin typeface="Tahoma"/>
                <a:cs typeface="Tahoma"/>
              </a:rPr>
              <a:t>the</a:t>
            </a:r>
            <a:r>
              <a:rPr sz="1300" spc="-90" dirty="0">
                <a:solidFill>
                  <a:srgbClr val="585858"/>
                </a:solidFill>
                <a:latin typeface="Tahoma"/>
                <a:cs typeface="Tahoma"/>
              </a:rPr>
              <a:t> </a:t>
            </a:r>
            <a:r>
              <a:rPr sz="1300" spc="-10" dirty="0">
                <a:solidFill>
                  <a:srgbClr val="585858"/>
                </a:solidFill>
                <a:latin typeface="Tahoma"/>
                <a:cs typeface="Tahoma"/>
              </a:rPr>
              <a:t>process</a:t>
            </a:r>
            <a:r>
              <a:rPr sz="1300" spc="-125" dirty="0">
                <a:solidFill>
                  <a:srgbClr val="585858"/>
                </a:solidFill>
                <a:latin typeface="Tahoma"/>
                <a:cs typeface="Tahoma"/>
              </a:rPr>
              <a:t> </a:t>
            </a:r>
            <a:r>
              <a:rPr sz="1300" dirty="0">
                <a:solidFill>
                  <a:srgbClr val="585858"/>
                </a:solidFill>
                <a:latin typeface="Tahoma"/>
                <a:cs typeface="Tahoma"/>
              </a:rPr>
              <a:t>by</a:t>
            </a:r>
            <a:r>
              <a:rPr sz="1300" spc="-114" dirty="0">
                <a:solidFill>
                  <a:srgbClr val="585858"/>
                </a:solidFill>
                <a:latin typeface="Tahoma"/>
                <a:cs typeface="Tahoma"/>
              </a:rPr>
              <a:t> </a:t>
            </a:r>
            <a:r>
              <a:rPr sz="1300" dirty="0">
                <a:solidFill>
                  <a:srgbClr val="585858"/>
                </a:solidFill>
                <a:latin typeface="Tahoma"/>
                <a:cs typeface="Tahoma"/>
              </a:rPr>
              <a:t>which</a:t>
            </a:r>
            <a:r>
              <a:rPr sz="1300" spc="-70" dirty="0">
                <a:solidFill>
                  <a:srgbClr val="585858"/>
                </a:solidFill>
                <a:latin typeface="Tahoma"/>
                <a:cs typeface="Tahoma"/>
              </a:rPr>
              <a:t> </a:t>
            </a:r>
            <a:r>
              <a:rPr sz="1300" spc="-25" dirty="0">
                <a:solidFill>
                  <a:srgbClr val="585858"/>
                </a:solidFill>
                <a:latin typeface="Tahoma"/>
                <a:cs typeface="Tahoma"/>
              </a:rPr>
              <a:t>big </a:t>
            </a:r>
            <a:r>
              <a:rPr sz="1300" dirty="0">
                <a:solidFill>
                  <a:srgbClr val="585858"/>
                </a:solidFill>
                <a:latin typeface="Tahoma"/>
                <a:cs typeface="Tahoma"/>
              </a:rPr>
              <a:t>quantity</a:t>
            </a:r>
            <a:r>
              <a:rPr sz="1300" spc="-65" dirty="0">
                <a:solidFill>
                  <a:srgbClr val="585858"/>
                </a:solidFill>
                <a:latin typeface="Tahoma"/>
                <a:cs typeface="Tahoma"/>
              </a:rPr>
              <a:t> </a:t>
            </a:r>
            <a:r>
              <a:rPr sz="1300" dirty="0">
                <a:solidFill>
                  <a:srgbClr val="585858"/>
                </a:solidFill>
                <a:latin typeface="Tahoma"/>
                <a:cs typeface="Tahoma"/>
              </a:rPr>
              <a:t>of</a:t>
            </a:r>
            <a:r>
              <a:rPr sz="1300" spc="-95" dirty="0">
                <a:solidFill>
                  <a:srgbClr val="585858"/>
                </a:solidFill>
                <a:latin typeface="Tahoma"/>
                <a:cs typeface="Tahoma"/>
              </a:rPr>
              <a:t> </a:t>
            </a:r>
            <a:r>
              <a:rPr sz="1300" dirty="0">
                <a:solidFill>
                  <a:srgbClr val="585858"/>
                </a:solidFill>
                <a:latin typeface="Tahoma"/>
                <a:cs typeface="Tahoma"/>
              </a:rPr>
              <a:t>text</a:t>
            </a:r>
            <a:r>
              <a:rPr sz="1300" spc="-114" dirty="0">
                <a:solidFill>
                  <a:srgbClr val="585858"/>
                </a:solidFill>
                <a:latin typeface="Tahoma"/>
                <a:cs typeface="Tahoma"/>
              </a:rPr>
              <a:t> </a:t>
            </a:r>
            <a:r>
              <a:rPr sz="1300" dirty="0">
                <a:solidFill>
                  <a:srgbClr val="585858"/>
                </a:solidFill>
                <a:latin typeface="Tahoma"/>
                <a:cs typeface="Tahoma"/>
              </a:rPr>
              <a:t>is</a:t>
            </a:r>
            <a:r>
              <a:rPr sz="1300" spc="-105" dirty="0">
                <a:solidFill>
                  <a:srgbClr val="585858"/>
                </a:solidFill>
                <a:latin typeface="Tahoma"/>
                <a:cs typeface="Tahoma"/>
              </a:rPr>
              <a:t> </a:t>
            </a:r>
            <a:r>
              <a:rPr sz="1300" dirty="0">
                <a:solidFill>
                  <a:srgbClr val="585858"/>
                </a:solidFill>
                <a:latin typeface="Tahoma"/>
                <a:cs typeface="Tahoma"/>
              </a:rPr>
              <a:t>divided</a:t>
            </a:r>
            <a:r>
              <a:rPr sz="1300" spc="-95" dirty="0">
                <a:solidFill>
                  <a:srgbClr val="585858"/>
                </a:solidFill>
                <a:latin typeface="Tahoma"/>
                <a:cs typeface="Tahoma"/>
              </a:rPr>
              <a:t> </a:t>
            </a:r>
            <a:r>
              <a:rPr sz="1300" dirty="0">
                <a:solidFill>
                  <a:srgbClr val="585858"/>
                </a:solidFill>
                <a:latin typeface="Tahoma"/>
                <a:cs typeface="Tahoma"/>
              </a:rPr>
              <a:t>into</a:t>
            </a:r>
            <a:r>
              <a:rPr sz="1300" spc="-90" dirty="0">
                <a:solidFill>
                  <a:srgbClr val="585858"/>
                </a:solidFill>
                <a:latin typeface="Tahoma"/>
                <a:cs typeface="Tahoma"/>
              </a:rPr>
              <a:t> </a:t>
            </a:r>
            <a:r>
              <a:rPr sz="1300" dirty="0">
                <a:solidFill>
                  <a:srgbClr val="585858"/>
                </a:solidFill>
                <a:latin typeface="Tahoma"/>
                <a:cs typeface="Tahoma"/>
              </a:rPr>
              <a:t>smaller</a:t>
            </a:r>
            <a:r>
              <a:rPr sz="1300" spc="-110" dirty="0">
                <a:solidFill>
                  <a:srgbClr val="585858"/>
                </a:solidFill>
                <a:latin typeface="Tahoma"/>
                <a:cs typeface="Tahoma"/>
              </a:rPr>
              <a:t> </a:t>
            </a:r>
            <a:r>
              <a:rPr sz="1300" spc="-20" dirty="0">
                <a:solidFill>
                  <a:srgbClr val="585858"/>
                </a:solidFill>
                <a:latin typeface="Tahoma"/>
                <a:cs typeface="Tahoma"/>
              </a:rPr>
              <a:t>parts </a:t>
            </a:r>
            <a:r>
              <a:rPr sz="1300" dirty="0">
                <a:solidFill>
                  <a:srgbClr val="585858"/>
                </a:solidFill>
                <a:latin typeface="Tahoma"/>
                <a:cs typeface="Tahoma"/>
              </a:rPr>
              <a:t>called</a:t>
            </a:r>
            <a:r>
              <a:rPr sz="1300" spc="-105" dirty="0">
                <a:solidFill>
                  <a:srgbClr val="585858"/>
                </a:solidFill>
                <a:latin typeface="Tahoma"/>
                <a:cs typeface="Tahoma"/>
              </a:rPr>
              <a:t> </a:t>
            </a:r>
            <a:r>
              <a:rPr sz="1300" spc="-10" dirty="0">
                <a:solidFill>
                  <a:srgbClr val="585858"/>
                </a:solidFill>
                <a:latin typeface="Tahoma"/>
                <a:cs typeface="Tahoma"/>
              </a:rPr>
              <a:t>tokens.</a:t>
            </a:r>
            <a:endParaRPr lang="en-US" sz="1300" spc="-10" dirty="0">
              <a:solidFill>
                <a:srgbClr val="585858"/>
              </a:solidFill>
              <a:latin typeface="Tahoma"/>
              <a:cs typeface="Tahoma"/>
            </a:endParaRPr>
          </a:p>
          <a:p>
            <a:pPr marL="12700" marR="5080">
              <a:lnSpc>
                <a:spcPct val="114999"/>
              </a:lnSpc>
              <a:spcBef>
                <a:spcPts val="105"/>
              </a:spcBef>
            </a:pPr>
            <a:endParaRPr lang="en-US" sz="1300" spc="-10" dirty="0">
              <a:solidFill>
                <a:srgbClr val="585858"/>
              </a:solidFill>
              <a:latin typeface="Tahoma"/>
              <a:cs typeface="Tahoma"/>
            </a:endParaRPr>
          </a:p>
          <a:p>
            <a:pPr marL="12700" marR="5080">
              <a:lnSpc>
                <a:spcPct val="114999"/>
              </a:lnSpc>
              <a:spcBef>
                <a:spcPts val="105"/>
              </a:spcBef>
            </a:pPr>
            <a:r>
              <a:rPr lang="en-US" sz="1300" dirty="0">
                <a:solidFill>
                  <a:srgbClr val="585858"/>
                </a:solidFill>
                <a:latin typeface="Tahoma"/>
                <a:cs typeface="Tahoma"/>
              </a:rPr>
              <a:t>NLTK contains a module called tokenize() which further classifies into two sub-categories: Word tokenize: We use the </a:t>
            </a:r>
            <a:r>
              <a:rPr lang="en-US" sz="1300" dirty="0" err="1">
                <a:solidFill>
                  <a:srgbClr val="585858"/>
                </a:solidFill>
                <a:latin typeface="Tahoma"/>
                <a:cs typeface="Tahoma"/>
              </a:rPr>
              <a:t>word_tokenize</a:t>
            </a:r>
            <a:r>
              <a:rPr lang="en-US" sz="1300" dirty="0">
                <a:solidFill>
                  <a:srgbClr val="585858"/>
                </a:solidFill>
                <a:latin typeface="Tahoma"/>
                <a:cs typeface="Tahoma"/>
              </a:rPr>
              <a:t>() method to split a sentence into tokens or words. Sentence tokenize: We use the </a:t>
            </a:r>
            <a:r>
              <a:rPr lang="en-US" sz="1300" dirty="0" err="1">
                <a:solidFill>
                  <a:srgbClr val="585858"/>
                </a:solidFill>
                <a:latin typeface="Tahoma"/>
                <a:cs typeface="Tahoma"/>
              </a:rPr>
              <a:t>sent_tokenize</a:t>
            </a:r>
            <a:r>
              <a:rPr lang="en-US" sz="1300" dirty="0">
                <a:solidFill>
                  <a:srgbClr val="585858"/>
                </a:solidFill>
                <a:latin typeface="Tahoma"/>
                <a:cs typeface="Tahoma"/>
              </a:rPr>
              <a:t>() method to split a document or paragraph into sentences and sentences to the words.</a:t>
            </a:r>
            <a:endParaRPr sz="1300" dirty="0">
              <a:solidFill>
                <a:srgbClr val="585858"/>
              </a:solidFill>
              <a:latin typeface="Tahoma"/>
              <a:cs typeface="Tahoma"/>
            </a:endParaRPr>
          </a:p>
        </p:txBody>
      </p:sp>
      <p:pic>
        <p:nvPicPr>
          <p:cNvPr id="4" name="object 4"/>
          <p:cNvPicPr/>
          <p:nvPr/>
        </p:nvPicPr>
        <p:blipFill>
          <a:blip r:embed="rId2" cstate="print"/>
          <a:stretch>
            <a:fillRect/>
          </a:stretch>
        </p:blipFill>
        <p:spPr>
          <a:xfrm>
            <a:off x="4276344" y="1912620"/>
            <a:ext cx="4142232" cy="2438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431" y="1382979"/>
            <a:ext cx="7527137" cy="413575"/>
          </a:xfrm>
          <a:prstGeom prst="rect">
            <a:avLst/>
          </a:prstGeom>
        </p:spPr>
        <p:txBody>
          <a:bodyPr vert="horz" wrap="square" lIns="0" tIns="13335" rIns="0" bIns="0" rtlCol="0">
            <a:spAutoFit/>
          </a:bodyPr>
          <a:lstStyle/>
          <a:p>
            <a:pPr marL="12700">
              <a:lnSpc>
                <a:spcPct val="100000"/>
              </a:lnSpc>
              <a:spcBef>
                <a:spcPts val="105"/>
              </a:spcBef>
            </a:pPr>
            <a:r>
              <a:rPr sz="2600" spc="105" dirty="0">
                <a:solidFill>
                  <a:srgbClr val="1A1A1A"/>
                </a:solidFill>
              </a:rPr>
              <a:t>Step</a:t>
            </a:r>
            <a:r>
              <a:rPr sz="2600" spc="-140" dirty="0">
                <a:solidFill>
                  <a:srgbClr val="1A1A1A"/>
                </a:solidFill>
              </a:rPr>
              <a:t> </a:t>
            </a:r>
            <a:r>
              <a:rPr lang="en-US" sz="2600" spc="-195" dirty="0">
                <a:solidFill>
                  <a:srgbClr val="1A1A1A"/>
                </a:solidFill>
              </a:rPr>
              <a:t>5</a:t>
            </a:r>
            <a:r>
              <a:rPr sz="2600" spc="-195" dirty="0">
                <a:solidFill>
                  <a:srgbClr val="1A1A1A"/>
                </a:solidFill>
              </a:rPr>
              <a:t>:</a:t>
            </a:r>
            <a:r>
              <a:rPr sz="2600" spc="-140" dirty="0">
                <a:solidFill>
                  <a:srgbClr val="1A1A1A"/>
                </a:solidFill>
              </a:rPr>
              <a:t> </a:t>
            </a:r>
            <a:r>
              <a:rPr sz="2600" spc="90" dirty="0">
                <a:solidFill>
                  <a:srgbClr val="1A1A1A"/>
                </a:solidFill>
              </a:rPr>
              <a:t>Cleaning</a:t>
            </a:r>
            <a:r>
              <a:rPr sz="2600" spc="-155" dirty="0">
                <a:solidFill>
                  <a:srgbClr val="1A1A1A"/>
                </a:solidFill>
              </a:rPr>
              <a:t> </a:t>
            </a:r>
            <a:r>
              <a:rPr sz="2600" dirty="0">
                <a:solidFill>
                  <a:srgbClr val="1A1A1A"/>
                </a:solidFill>
              </a:rPr>
              <a:t>the</a:t>
            </a:r>
            <a:r>
              <a:rPr sz="2600" spc="-140" dirty="0">
                <a:solidFill>
                  <a:srgbClr val="1A1A1A"/>
                </a:solidFill>
              </a:rPr>
              <a:t> </a:t>
            </a:r>
            <a:r>
              <a:rPr sz="2600" spc="65" dirty="0">
                <a:solidFill>
                  <a:srgbClr val="1A1A1A"/>
                </a:solidFill>
              </a:rPr>
              <a:t>data</a:t>
            </a:r>
            <a:r>
              <a:rPr lang="en-US" sz="2600" spc="65" dirty="0">
                <a:solidFill>
                  <a:srgbClr val="1A1A1A"/>
                </a:solidFill>
              </a:rPr>
              <a:t> and Lemmatization</a:t>
            </a:r>
            <a:endParaRPr sz="2600" spc="65" dirty="0">
              <a:solidFill>
                <a:srgbClr val="1A1A1A"/>
              </a:solidFill>
            </a:endParaRPr>
          </a:p>
        </p:txBody>
      </p:sp>
      <p:sp>
        <p:nvSpPr>
          <p:cNvPr id="3" name="object 3"/>
          <p:cNvSpPr txBox="1"/>
          <p:nvPr/>
        </p:nvSpPr>
        <p:spPr>
          <a:xfrm>
            <a:off x="76199" y="1962150"/>
            <a:ext cx="4267201" cy="3026470"/>
          </a:xfrm>
          <a:prstGeom prst="rect">
            <a:avLst/>
          </a:prstGeom>
        </p:spPr>
        <p:txBody>
          <a:bodyPr vert="horz" wrap="square" lIns="0" tIns="111760" rIns="0" bIns="0" rtlCol="0">
            <a:spAutoFit/>
          </a:bodyPr>
          <a:lstStyle/>
          <a:p>
            <a:pPr marL="323215" indent="-311150">
              <a:lnSpc>
                <a:spcPct val="100000"/>
              </a:lnSpc>
              <a:spcBef>
                <a:spcPts val="880"/>
              </a:spcBef>
              <a:buFont typeface="Arial"/>
              <a:buChar char="●"/>
              <a:tabLst>
                <a:tab pos="323215" algn="l"/>
                <a:tab pos="323850" algn="l"/>
              </a:tabLst>
            </a:pPr>
            <a:r>
              <a:rPr sz="1300" spc="-10" dirty="0">
                <a:solidFill>
                  <a:srgbClr val="585858"/>
                </a:solidFill>
                <a:latin typeface="Tahoma"/>
                <a:cs typeface="Tahoma"/>
              </a:rPr>
              <a:t>Remove</a:t>
            </a:r>
            <a:r>
              <a:rPr sz="1300" spc="-120" dirty="0">
                <a:solidFill>
                  <a:srgbClr val="585858"/>
                </a:solidFill>
                <a:latin typeface="Tahoma"/>
                <a:cs typeface="Tahoma"/>
              </a:rPr>
              <a:t> </a:t>
            </a:r>
            <a:r>
              <a:rPr sz="1300" spc="-10" dirty="0">
                <a:solidFill>
                  <a:srgbClr val="585858"/>
                </a:solidFill>
                <a:latin typeface="Tahoma"/>
                <a:cs typeface="Tahoma"/>
              </a:rPr>
              <a:t>numbers</a:t>
            </a:r>
            <a:endParaRPr sz="1300" dirty="0">
              <a:latin typeface="Tahoma"/>
              <a:cs typeface="Tahoma"/>
            </a:endParaRPr>
          </a:p>
          <a:p>
            <a:pPr marL="323215" indent="-311150">
              <a:spcBef>
                <a:spcPts val="780"/>
              </a:spcBef>
              <a:buFont typeface="Arial"/>
              <a:buChar char="●"/>
              <a:tabLst>
                <a:tab pos="323215" algn="l"/>
                <a:tab pos="323850" algn="l"/>
              </a:tabLst>
            </a:pPr>
            <a:r>
              <a:rPr sz="1300" spc="-10" dirty="0">
                <a:solidFill>
                  <a:srgbClr val="585858"/>
                </a:solidFill>
                <a:latin typeface="Tahoma"/>
                <a:cs typeface="Tahoma"/>
              </a:rPr>
              <a:t>Stemming/lemmatization</a:t>
            </a:r>
            <a:r>
              <a:rPr lang="en-US" sz="1300" spc="-10" dirty="0">
                <a:solidFill>
                  <a:srgbClr val="585858"/>
                </a:solidFill>
                <a:latin typeface="Tahoma"/>
                <a:cs typeface="Tahoma"/>
              </a:rPr>
              <a:t> :</a:t>
            </a:r>
            <a:r>
              <a:rPr lang="en-US" sz="1300" dirty="0">
                <a:solidFill>
                  <a:srgbClr val="585858"/>
                </a:solidFill>
                <a:latin typeface="Tahoma"/>
                <a:cs typeface="Tahoma"/>
              </a:rPr>
              <a:t>Lemmatization in NLTK is the algorithmic process of finding the lemma of a word depending on its meaning and context. Lemmatization usually refers to the morphological analysis of words, which aims to remove inflectional endings. It helps in returning the base or dictionary form of a word known as the lemma.</a:t>
            </a:r>
          </a:p>
          <a:p>
            <a:pPr marL="323215" indent="-311150">
              <a:lnSpc>
                <a:spcPct val="100000"/>
              </a:lnSpc>
              <a:spcBef>
                <a:spcPts val="780"/>
              </a:spcBef>
              <a:buFont typeface="Arial"/>
              <a:buChar char="●"/>
              <a:tabLst>
                <a:tab pos="323215" algn="l"/>
                <a:tab pos="323850" algn="l"/>
              </a:tabLst>
            </a:pPr>
            <a:endParaRPr sz="1300" dirty="0">
              <a:latin typeface="Tahoma"/>
              <a:cs typeface="Tahoma"/>
            </a:endParaRPr>
          </a:p>
          <a:p>
            <a:pPr marL="323215" indent="-311150">
              <a:lnSpc>
                <a:spcPct val="100000"/>
              </a:lnSpc>
              <a:spcBef>
                <a:spcPts val="780"/>
              </a:spcBef>
              <a:buFont typeface="Arial"/>
              <a:buChar char="●"/>
              <a:tabLst>
                <a:tab pos="323215" algn="l"/>
                <a:tab pos="323850" algn="l"/>
              </a:tabLst>
            </a:pPr>
            <a:r>
              <a:rPr sz="1300" dirty="0">
                <a:solidFill>
                  <a:srgbClr val="585858"/>
                </a:solidFill>
                <a:latin typeface="Tahoma"/>
                <a:cs typeface="Tahoma"/>
              </a:rPr>
              <a:t>Part</a:t>
            </a:r>
            <a:r>
              <a:rPr sz="1300" spc="-90" dirty="0">
                <a:solidFill>
                  <a:srgbClr val="585858"/>
                </a:solidFill>
                <a:latin typeface="Tahoma"/>
                <a:cs typeface="Tahoma"/>
              </a:rPr>
              <a:t> </a:t>
            </a:r>
            <a:r>
              <a:rPr sz="1300" dirty="0">
                <a:solidFill>
                  <a:srgbClr val="585858"/>
                </a:solidFill>
                <a:latin typeface="Tahoma"/>
                <a:cs typeface="Tahoma"/>
              </a:rPr>
              <a:t>of</a:t>
            </a:r>
            <a:r>
              <a:rPr sz="1300" spc="-85" dirty="0">
                <a:solidFill>
                  <a:srgbClr val="585858"/>
                </a:solidFill>
                <a:latin typeface="Tahoma"/>
                <a:cs typeface="Tahoma"/>
              </a:rPr>
              <a:t> </a:t>
            </a:r>
            <a:r>
              <a:rPr sz="1300" spc="-10" dirty="0">
                <a:solidFill>
                  <a:srgbClr val="585858"/>
                </a:solidFill>
                <a:latin typeface="Tahoma"/>
                <a:cs typeface="Tahoma"/>
              </a:rPr>
              <a:t>speech</a:t>
            </a:r>
            <a:r>
              <a:rPr sz="1300" spc="-110" dirty="0">
                <a:solidFill>
                  <a:srgbClr val="585858"/>
                </a:solidFill>
                <a:latin typeface="Tahoma"/>
                <a:cs typeface="Tahoma"/>
              </a:rPr>
              <a:t> </a:t>
            </a:r>
            <a:r>
              <a:rPr sz="1300" spc="-10" dirty="0">
                <a:solidFill>
                  <a:srgbClr val="585858"/>
                </a:solidFill>
                <a:latin typeface="Tahoma"/>
                <a:cs typeface="Tahoma"/>
              </a:rPr>
              <a:t>tagging</a:t>
            </a:r>
            <a:endParaRPr sz="1300" dirty="0">
              <a:latin typeface="Tahoma"/>
              <a:cs typeface="Tahoma"/>
            </a:endParaRPr>
          </a:p>
          <a:p>
            <a:pPr marL="323215" indent="-311150">
              <a:lnSpc>
                <a:spcPct val="100000"/>
              </a:lnSpc>
              <a:spcBef>
                <a:spcPts val="780"/>
              </a:spcBef>
              <a:buFont typeface="Arial"/>
              <a:buChar char="●"/>
              <a:tabLst>
                <a:tab pos="323215" algn="l"/>
                <a:tab pos="323850" algn="l"/>
              </a:tabLst>
            </a:pPr>
            <a:r>
              <a:rPr sz="1300" dirty="0">
                <a:solidFill>
                  <a:srgbClr val="585858"/>
                </a:solidFill>
                <a:latin typeface="Tahoma"/>
                <a:cs typeface="Tahoma"/>
              </a:rPr>
              <a:t>Remove</a:t>
            </a:r>
            <a:r>
              <a:rPr sz="1300" spc="-180" dirty="0">
                <a:solidFill>
                  <a:srgbClr val="585858"/>
                </a:solidFill>
                <a:latin typeface="Tahoma"/>
                <a:cs typeface="Tahoma"/>
              </a:rPr>
              <a:t> </a:t>
            </a:r>
            <a:r>
              <a:rPr sz="1300" spc="-10" dirty="0">
                <a:solidFill>
                  <a:srgbClr val="585858"/>
                </a:solidFill>
                <a:latin typeface="Tahoma"/>
                <a:cs typeface="Tahoma"/>
              </a:rPr>
              <a:t>punctuation</a:t>
            </a:r>
            <a:endParaRPr sz="1300" dirty="0">
              <a:latin typeface="Tahoma"/>
              <a:cs typeface="Tahoma"/>
            </a:endParaRPr>
          </a:p>
          <a:p>
            <a:pPr marL="323215" indent="-311150">
              <a:lnSpc>
                <a:spcPct val="100000"/>
              </a:lnSpc>
              <a:spcBef>
                <a:spcPts val="780"/>
              </a:spcBef>
              <a:buFont typeface="Arial"/>
              <a:buChar char="●"/>
              <a:tabLst>
                <a:tab pos="323215" algn="l"/>
                <a:tab pos="323850" algn="l"/>
              </a:tabLst>
            </a:pPr>
            <a:r>
              <a:rPr sz="1300" spc="-10" dirty="0">
                <a:solidFill>
                  <a:srgbClr val="585858"/>
                </a:solidFill>
                <a:latin typeface="Tahoma"/>
                <a:cs typeface="Tahoma"/>
              </a:rPr>
              <a:t>Lowercase</a:t>
            </a:r>
            <a:endParaRPr sz="1300" dirty="0">
              <a:latin typeface="Tahoma"/>
              <a:cs typeface="Tahoma"/>
            </a:endParaRPr>
          </a:p>
        </p:txBody>
      </p:sp>
      <p:pic>
        <p:nvPicPr>
          <p:cNvPr id="4" name="object 4"/>
          <p:cNvPicPr/>
          <p:nvPr/>
        </p:nvPicPr>
        <p:blipFill>
          <a:blip r:embed="rId2" cstate="print"/>
          <a:stretch>
            <a:fillRect/>
          </a:stretch>
        </p:blipFill>
        <p:spPr>
          <a:xfrm>
            <a:off x="4800600" y="1885950"/>
            <a:ext cx="4049268" cy="24201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431" y="1382979"/>
            <a:ext cx="7527137" cy="413575"/>
          </a:xfrm>
          <a:prstGeom prst="rect">
            <a:avLst/>
          </a:prstGeom>
        </p:spPr>
        <p:txBody>
          <a:bodyPr vert="horz" wrap="square" lIns="0" tIns="13335" rIns="0" bIns="0" rtlCol="0">
            <a:spAutoFit/>
          </a:bodyPr>
          <a:lstStyle/>
          <a:p>
            <a:pPr marL="12700">
              <a:lnSpc>
                <a:spcPct val="100000"/>
              </a:lnSpc>
              <a:spcBef>
                <a:spcPts val="105"/>
              </a:spcBef>
            </a:pPr>
            <a:r>
              <a:rPr sz="2600" spc="105" dirty="0">
                <a:solidFill>
                  <a:srgbClr val="1A1A1A"/>
                </a:solidFill>
              </a:rPr>
              <a:t>Step</a:t>
            </a:r>
            <a:r>
              <a:rPr sz="2600" spc="-150" dirty="0">
                <a:solidFill>
                  <a:srgbClr val="1A1A1A"/>
                </a:solidFill>
              </a:rPr>
              <a:t> </a:t>
            </a:r>
            <a:r>
              <a:rPr lang="en-US" sz="2600" spc="-195" dirty="0">
                <a:solidFill>
                  <a:srgbClr val="1A1A1A"/>
                </a:solidFill>
              </a:rPr>
              <a:t>6</a:t>
            </a:r>
            <a:r>
              <a:rPr sz="2600" spc="-195" dirty="0">
                <a:solidFill>
                  <a:srgbClr val="1A1A1A"/>
                </a:solidFill>
              </a:rPr>
              <a:t>:</a:t>
            </a:r>
            <a:r>
              <a:rPr lang="en-US" sz="2600" spc="-195" dirty="0">
                <a:solidFill>
                  <a:srgbClr val="1A1A1A"/>
                </a:solidFill>
              </a:rPr>
              <a:t> Vectorization</a:t>
            </a:r>
            <a:endParaRPr sz="2600" dirty="0"/>
          </a:p>
        </p:txBody>
      </p:sp>
      <p:sp>
        <p:nvSpPr>
          <p:cNvPr id="3" name="object 3"/>
          <p:cNvSpPr txBox="1"/>
          <p:nvPr/>
        </p:nvSpPr>
        <p:spPr>
          <a:xfrm>
            <a:off x="457200" y="1962150"/>
            <a:ext cx="7772399" cy="2693558"/>
          </a:xfrm>
          <a:prstGeom prst="rect">
            <a:avLst/>
          </a:prstGeom>
        </p:spPr>
        <p:txBody>
          <a:bodyPr vert="horz" wrap="square" lIns="0" tIns="12700" rIns="0" bIns="0" rtlCol="0">
            <a:spAutoFit/>
          </a:bodyPr>
          <a:lstStyle/>
          <a:p>
            <a:pPr marL="0" marR="0">
              <a:lnSpc>
                <a:spcPct val="107000"/>
              </a:lnSpc>
              <a:spcBef>
                <a:spcPts val="0"/>
              </a:spcBef>
              <a:spcAft>
                <a:spcPts val="800"/>
              </a:spcAft>
            </a:pPr>
            <a:r>
              <a:rPr lang="en-US" sz="1300" b="1" dirty="0">
                <a:solidFill>
                  <a:srgbClr val="585858"/>
                </a:solidFill>
                <a:latin typeface="Tahoma"/>
                <a:cs typeface="Tahoma"/>
              </a:rPr>
              <a:t>Vectorization: The</a:t>
            </a:r>
            <a:r>
              <a:rPr lang="en-US" sz="1400" b="0" i="0" dirty="0">
                <a:solidFill>
                  <a:srgbClr val="202124"/>
                </a:solidFill>
                <a:effectLst/>
                <a:latin typeface="arial" panose="020B0604020202020204" pitchFamily="34" charset="0"/>
              </a:rPr>
              <a:t> idea is </a:t>
            </a:r>
            <a:r>
              <a:rPr lang="en-US" sz="1400" b="1" i="0" dirty="0">
                <a:solidFill>
                  <a:srgbClr val="202124"/>
                </a:solidFill>
                <a:effectLst/>
                <a:latin typeface="arial" panose="020B0604020202020204" pitchFamily="34" charset="0"/>
              </a:rPr>
              <a:t>to get some distinct features out of the text for the model to train on, by converting text to numerical vectors</a:t>
            </a:r>
            <a:endParaRPr lang="en-US" sz="1300" dirty="0">
              <a:solidFill>
                <a:srgbClr val="585858"/>
              </a:solidFill>
              <a:latin typeface="Tahoma"/>
              <a:cs typeface="Tahoma"/>
            </a:endParaRPr>
          </a:p>
          <a:p>
            <a:pPr marL="0" marR="0">
              <a:lnSpc>
                <a:spcPct val="107000"/>
              </a:lnSpc>
              <a:spcBef>
                <a:spcPts val="0"/>
              </a:spcBef>
              <a:spcAft>
                <a:spcPts val="800"/>
              </a:spcAft>
            </a:pPr>
            <a:r>
              <a:rPr lang="en-US" sz="1300" dirty="0">
                <a:solidFill>
                  <a:srgbClr val="585858"/>
                </a:solidFill>
                <a:latin typeface="Tahoma"/>
                <a:cs typeface="Tahoma"/>
              </a:rPr>
              <a:t>The </a:t>
            </a:r>
            <a:r>
              <a:rPr lang="en-US" sz="1300" dirty="0" err="1">
                <a:solidFill>
                  <a:srgbClr val="585858"/>
                </a:solidFill>
                <a:latin typeface="Tahoma"/>
                <a:cs typeface="Tahoma"/>
              </a:rPr>
              <a:t>TfidfVectorizer</a:t>
            </a:r>
            <a:r>
              <a:rPr lang="en-US" sz="1300" dirty="0">
                <a:solidFill>
                  <a:srgbClr val="585858"/>
                </a:solidFill>
                <a:latin typeface="Tahoma"/>
                <a:cs typeface="Tahoma"/>
              </a:rPr>
              <a:t> converts a collection of raw documents into a matrix of TF-IDF features</a:t>
            </a:r>
          </a:p>
          <a:p>
            <a:r>
              <a:rPr lang="en-US" sz="1300" dirty="0">
                <a:solidFill>
                  <a:srgbClr val="585858"/>
                </a:solidFill>
                <a:latin typeface="Tahoma"/>
                <a:cs typeface="Tahoma"/>
              </a:rPr>
              <a:t>With </a:t>
            </a:r>
            <a:r>
              <a:rPr lang="en-US" sz="1300" dirty="0" err="1">
                <a:solidFill>
                  <a:srgbClr val="585858"/>
                </a:solidFill>
                <a:latin typeface="Tahoma"/>
                <a:cs typeface="Tahoma"/>
              </a:rPr>
              <a:t>Tfidfvectorizer</a:t>
            </a:r>
            <a:r>
              <a:rPr lang="en-US" sz="1300" dirty="0">
                <a:solidFill>
                  <a:srgbClr val="585858"/>
                </a:solidFill>
                <a:latin typeface="Tahoma"/>
                <a:cs typeface="Tahoma"/>
              </a:rPr>
              <a:t> you compute the word counts, </a:t>
            </a:r>
            <a:r>
              <a:rPr lang="en-US" sz="1300" dirty="0" err="1">
                <a:solidFill>
                  <a:srgbClr val="585858"/>
                </a:solidFill>
                <a:latin typeface="Tahoma"/>
                <a:cs typeface="Tahoma"/>
              </a:rPr>
              <a:t>idf</a:t>
            </a:r>
            <a:r>
              <a:rPr lang="en-US" sz="1300" dirty="0">
                <a:solidFill>
                  <a:srgbClr val="585858"/>
                </a:solidFill>
                <a:latin typeface="Tahoma"/>
                <a:cs typeface="Tahoma"/>
              </a:rPr>
              <a:t> and </a:t>
            </a:r>
            <a:r>
              <a:rPr lang="en-US" sz="1300" dirty="0" err="1">
                <a:solidFill>
                  <a:srgbClr val="585858"/>
                </a:solidFill>
                <a:latin typeface="Tahoma"/>
                <a:cs typeface="Tahoma"/>
              </a:rPr>
              <a:t>tf-idf</a:t>
            </a:r>
            <a:r>
              <a:rPr lang="en-US" sz="1300" dirty="0">
                <a:solidFill>
                  <a:srgbClr val="585858"/>
                </a:solidFill>
                <a:latin typeface="Tahoma"/>
                <a:cs typeface="Tahoma"/>
              </a:rPr>
              <a:t> values all at once. </a:t>
            </a:r>
          </a:p>
          <a:p>
            <a:endParaRPr lang="en-US" sz="1300" dirty="0">
              <a:solidFill>
                <a:srgbClr val="585858"/>
              </a:solidFill>
              <a:latin typeface="Tahoma"/>
              <a:cs typeface="Tahoma"/>
            </a:endParaRPr>
          </a:p>
          <a:p>
            <a:endParaRPr lang="en-US" sz="1300" dirty="0">
              <a:solidFill>
                <a:srgbClr val="585858"/>
              </a:solidFill>
              <a:latin typeface="Tahoma"/>
              <a:cs typeface="Tahoma"/>
            </a:endParaRPr>
          </a:p>
          <a:p>
            <a:endParaRPr lang="en-US" sz="1300" dirty="0">
              <a:solidFill>
                <a:srgbClr val="585858"/>
              </a:solidFill>
              <a:latin typeface="Tahoma"/>
              <a:cs typeface="Tahoma"/>
            </a:endParaRPr>
          </a:p>
          <a:p>
            <a:endParaRPr lang="en-US" sz="1300" dirty="0">
              <a:solidFill>
                <a:srgbClr val="585858"/>
              </a:solidFill>
              <a:latin typeface="Tahoma"/>
              <a:cs typeface="Tahoma"/>
            </a:endParaRPr>
          </a:p>
          <a:p>
            <a:endParaRPr lang="en-US" sz="1300" dirty="0">
              <a:solidFill>
                <a:srgbClr val="585858"/>
              </a:solidFill>
              <a:latin typeface="Tahoma"/>
              <a:cs typeface="Tahoma"/>
            </a:endParaRPr>
          </a:p>
          <a:p>
            <a:endParaRPr lang="en-US" sz="1300" dirty="0">
              <a:solidFill>
                <a:srgbClr val="585858"/>
              </a:solidFill>
              <a:latin typeface="Tahoma"/>
              <a:cs typeface="Tahoma"/>
            </a:endParaRPr>
          </a:p>
          <a:p>
            <a:endParaRPr lang="en-US" sz="1300" dirty="0">
              <a:solidFill>
                <a:srgbClr val="585858"/>
              </a:solidFill>
              <a:latin typeface="Tahoma"/>
              <a:cs typeface="Tahoma"/>
            </a:endParaRPr>
          </a:p>
          <a:p>
            <a:endParaRPr sz="1300" dirty="0">
              <a:solidFill>
                <a:srgbClr val="585858"/>
              </a:solidFill>
              <a:latin typeface="Tahoma"/>
              <a:cs typeface="Tahoma"/>
            </a:endParaRPr>
          </a:p>
        </p:txBody>
      </p:sp>
      <p:pic>
        <p:nvPicPr>
          <p:cNvPr id="6" name="Picture 5">
            <a:extLst>
              <a:ext uri="{FF2B5EF4-FFF2-40B4-BE49-F238E27FC236}">
                <a16:creationId xmlns:a16="http://schemas.microsoft.com/office/drawing/2014/main" id="{9CFB89DF-2489-E90E-1204-D8B9630AF932}"/>
              </a:ext>
            </a:extLst>
          </p:cNvPr>
          <p:cNvPicPr>
            <a:picLocks noChangeAspect="1"/>
          </p:cNvPicPr>
          <p:nvPr/>
        </p:nvPicPr>
        <p:blipFill>
          <a:blip r:embed="rId2"/>
          <a:stretch>
            <a:fillRect/>
          </a:stretch>
        </p:blipFill>
        <p:spPr>
          <a:xfrm>
            <a:off x="808431" y="3045103"/>
            <a:ext cx="5029200" cy="21059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7680"/>
          </a:xfrm>
          <a:custGeom>
            <a:avLst/>
            <a:gdLst/>
            <a:ahLst/>
            <a:cxnLst/>
            <a:rect l="l" t="t" r="r" b="b"/>
            <a:pathLst>
              <a:path w="9144000" h="487680">
                <a:moveTo>
                  <a:pt x="9144000" y="0"/>
                </a:moveTo>
                <a:lnTo>
                  <a:pt x="0" y="0"/>
                </a:lnTo>
                <a:lnTo>
                  <a:pt x="0" y="487679"/>
                </a:lnTo>
                <a:lnTo>
                  <a:pt x="9144000" y="487679"/>
                </a:lnTo>
                <a:lnTo>
                  <a:pt x="9144000" y="0"/>
                </a:lnTo>
                <a:close/>
              </a:path>
            </a:pathLst>
          </a:custGeom>
          <a:solidFill>
            <a:srgbClr val="E9ECED"/>
          </a:solidFill>
        </p:spPr>
        <p:txBody>
          <a:bodyPr wrap="square" lIns="0" tIns="0" rIns="0" bIns="0" rtlCol="0"/>
          <a:lstStyle/>
          <a:p>
            <a:endParaRPr/>
          </a:p>
        </p:txBody>
      </p:sp>
      <p:grpSp>
        <p:nvGrpSpPr>
          <p:cNvPr id="3" name="object 3"/>
          <p:cNvGrpSpPr/>
          <p:nvPr/>
        </p:nvGrpSpPr>
        <p:grpSpPr>
          <a:xfrm>
            <a:off x="830580" y="1191767"/>
            <a:ext cx="745490" cy="45720"/>
            <a:chOff x="830580" y="1191767"/>
            <a:chExt cx="745490" cy="45720"/>
          </a:xfrm>
        </p:grpSpPr>
        <p:sp>
          <p:nvSpPr>
            <p:cNvPr id="4" name="object 4"/>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a:p>
          </p:txBody>
        </p:sp>
        <p:sp>
          <p:nvSpPr>
            <p:cNvPr id="5" name="object 5"/>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a:p>
          </p:txBody>
        </p:sp>
      </p:grpSp>
      <p:sp>
        <p:nvSpPr>
          <p:cNvPr id="6" name="object 6"/>
          <p:cNvSpPr txBox="1">
            <a:spLocks noGrp="1"/>
          </p:cNvSpPr>
          <p:nvPr>
            <p:ph type="title"/>
          </p:nvPr>
        </p:nvSpPr>
        <p:spPr>
          <a:xfrm>
            <a:off x="808431" y="1384172"/>
            <a:ext cx="6166485" cy="3014287"/>
          </a:xfrm>
          <a:prstGeom prst="rect">
            <a:avLst/>
          </a:prstGeom>
        </p:spPr>
        <p:txBody>
          <a:bodyPr vert="horz" wrap="square" lIns="0" tIns="13335" rIns="0" bIns="0" rtlCol="0">
            <a:spAutoFit/>
          </a:bodyPr>
          <a:lstStyle/>
          <a:p>
            <a:pPr marL="12700" marR="5080">
              <a:spcBef>
                <a:spcPts val="105"/>
              </a:spcBef>
            </a:pPr>
            <a:r>
              <a:rPr sz="2600" spc="105" dirty="0">
                <a:solidFill>
                  <a:srgbClr val="1A1A1A"/>
                </a:solidFill>
              </a:rPr>
              <a:t>Step</a:t>
            </a:r>
            <a:r>
              <a:rPr sz="2600" spc="-140" dirty="0">
                <a:solidFill>
                  <a:srgbClr val="1A1A1A"/>
                </a:solidFill>
              </a:rPr>
              <a:t> </a:t>
            </a:r>
            <a:r>
              <a:rPr lang="en-US" sz="2600" spc="-204" dirty="0">
                <a:solidFill>
                  <a:srgbClr val="1A1A1A"/>
                </a:solidFill>
              </a:rPr>
              <a:t>7</a:t>
            </a:r>
            <a:r>
              <a:rPr sz="2600" spc="-204" dirty="0">
                <a:solidFill>
                  <a:srgbClr val="1A1A1A"/>
                </a:solidFill>
              </a:rPr>
              <a:t>:</a:t>
            </a:r>
            <a:r>
              <a:rPr lang="en-US" sz="2600" spc="-204" dirty="0">
                <a:solidFill>
                  <a:srgbClr val="1A1A1A"/>
                </a:solidFill>
              </a:rPr>
              <a:t> word frequency</a:t>
            </a:r>
            <a:br>
              <a:rPr lang="en-US" sz="2600" spc="-204" dirty="0">
                <a:solidFill>
                  <a:srgbClr val="1A1A1A"/>
                </a:solidFill>
              </a:rPr>
            </a:br>
            <a:r>
              <a:rPr lang="en-US" sz="1300" dirty="0" err="1">
                <a:solidFill>
                  <a:srgbClr val="585858"/>
                </a:solidFill>
                <a:latin typeface="Tahoma"/>
                <a:cs typeface="Tahoma"/>
              </a:rPr>
              <a:t>Wordcloud</a:t>
            </a:r>
            <a:r>
              <a:rPr lang="en-US" sz="1300" dirty="0">
                <a:solidFill>
                  <a:srgbClr val="585858"/>
                </a:solidFill>
                <a:latin typeface="Tahoma"/>
                <a:cs typeface="Tahoma"/>
              </a:rPr>
              <a:t> is basically a visualization technique to represent the</a:t>
            </a:r>
            <a:br>
              <a:rPr lang="en-US" sz="1300" dirty="0">
                <a:solidFill>
                  <a:srgbClr val="585858"/>
                </a:solidFill>
                <a:latin typeface="Tahoma"/>
                <a:cs typeface="Tahoma"/>
              </a:rPr>
            </a:br>
            <a:r>
              <a:rPr lang="en-US" sz="1300" dirty="0">
                <a:solidFill>
                  <a:srgbClr val="585858"/>
                </a:solidFill>
                <a:latin typeface="Tahoma"/>
                <a:cs typeface="Tahoma"/>
              </a:rPr>
              <a:t>frequency of words in a text where the size of the word represents its frequency</a:t>
            </a:r>
            <a:br>
              <a:rPr lang="en-US" sz="1300" dirty="0">
                <a:solidFill>
                  <a:srgbClr val="585858"/>
                </a:solidFill>
                <a:latin typeface="Tahoma"/>
                <a:cs typeface="Tahoma"/>
              </a:rPr>
            </a:br>
            <a:br>
              <a:rPr lang="en-US" sz="2600" spc="-204" dirty="0">
                <a:solidFill>
                  <a:srgbClr val="1A1A1A"/>
                </a:solidFill>
              </a:rPr>
            </a:br>
            <a:br>
              <a:rPr lang="en-US" sz="2600" spc="-204" dirty="0">
                <a:solidFill>
                  <a:srgbClr val="1A1A1A"/>
                </a:solidFill>
              </a:rPr>
            </a:br>
            <a:br>
              <a:rPr lang="en-US" sz="2600" spc="-204" dirty="0">
                <a:solidFill>
                  <a:srgbClr val="1A1A1A"/>
                </a:solidFill>
              </a:rPr>
            </a:br>
            <a:br>
              <a:rPr lang="en-US" sz="2600" spc="-204" dirty="0">
                <a:solidFill>
                  <a:srgbClr val="1A1A1A"/>
                </a:solidFill>
              </a:rPr>
            </a:br>
            <a:endParaRPr sz="2600" dirty="0"/>
          </a:p>
        </p:txBody>
      </p:sp>
      <p:pic>
        <p:nvPicPr>
          <p:cNvPr id="9" name="Picture 8">
            <a:extLst>
              <a:ext uri="{FF2B5EF4-FFF2-40B4-BE49-F238E27FC236}">
                <a16:creationId xmlns:a16="http://schemas.microsoft.com/office/drawing/2014/main" id="{23C652DF-F14F-A8CD-593A-3E4372B8D182}"/>
              </a:ext>
            </a:extLst>
          </p:cNvPr>
          <p:cNvPicPr>
            <a:picLocks noChangeAspect="1"/>
          </p:cNvPicPr>
          <p:nvPr/>
        </p:nvPicPr>
        <p:blipFill>
          <a:blip r:embed="rId2"/>
          <a:stretch>
            <a:fillRect/>
          </a:stretch>
        </p:blipFill>
        <p:spPr>
          <a:xfrm>
            <a:off x="2596516" y="2343151"/>
            <a:ext cx="6166485" cy="28003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7680"/>
          </a:xfrm>
          <a:custGeom>
            <a:avLst/>
            <a:gdLst/>
            <a:ahLst/>
            <a:cxnLst/>
            <a:rect l="l" t="t" r="r" b="b"/>
            <a:pathLst>
              <a:path w="9144000" h="487680">
                <a:moveTo>
                  <a:pt x="9144000" y="0"/>
                </a:moveTo>
                <a:lnTo>
                  <a:pt x="0" y="0"/>
                </a:lnTo>
                <a:lnTo>
                  <a:pt x="0" y="487679"/>
                </a:lnTo>
                <a:lnTo>
                  <a:pt x="9144000" y="487679"/>
                </a:lnTo>
                <a:lnTo>
                  <a:pt x="9144000" y="0"/>
                </a:lnTo>
                <a:close/>
              </a:path>
            </a:pathLst>
          </a:custGeom>
          <a:solidFill>
            <a:srgbClr val="E9ECED"/>
          </a:solidFill>
        </p:spPr>
        <p:txBody>
          <a:bodyPr wrap="square" lIns="0" tIns="0" rIns="0" bIns="0" rtlCol="0"/>
          <a:lstStyle/>
          <a:p>
            <a:endParaRPr/>
          </a:p>
        </p:txBody>
      </p:sp>
      <p:grpSp>
        <p:nvGrpSpPr>
          <p:cNvPr id="3" name="object 3"/>
          <p:cNvGrpSpPr/>
          <p:nvPr/>
        </p:nvGrpSpPr>
        <p:grpSpPr>
          <a:xfrm>
            <a:off x="830580" y="1191767"/>
            <a:ext cx="745490" cy="45720"/>
            <a:chOff x="830580" y="1191767"/>
            <a:chExt cx="745490" cy="45720"/>
          </a:xfrm>
        </p:grpSpPr>
        <p:sp>
          <p:nvSpPr>
            <p:cNvPr id="4" name="object 4"/>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a:p>
          </p:txBody>
        </p:sp>
        <p:sp>
          <p:nvSpPr>
            <p:cNvPr id="5" name="object 5"/>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a:p>
          </p:txBody>
        </p:sp>
      </p:grpSp>
      <p:sp>
        <p:nvSpPr>
          <p:cNvPr id="6" name="object 6"/>
          <p:cNvSpPr txBox="1">
            <a:spLocks noGrp="1"/>
          </p:cNvSpPr>
          <p:nvPr>
            <p:ph type="title"/>
          </p:nvPr>
        </p:nvSpPr>
        <p:spPr>
          <a:xfrm>
            <a:off x="808431" y="1382979"/>
            <a:ext cx="7527137" cy="3814506"/>
          </a:xfrm>
          <a:prstGeom prst="rect">
            <a:avLst/>
          </a:prstGeom>
        </p:spPr>
        <p:txBody>
          <a:bodyPr vert="horz" wrap="square" lIns="0" tIns="13335" rIns="0" bIns="0" rtlCol="0">
            <a:spAutoFit/>
          </a:bodyPr>
          <a:lstStyle/>
          <a:p>
            <a:pPr marL="12700">
              <a:spcBef>
                <a:spcPts val="105"/>
              </a:spcBef>
            </a:pPr>
            <a:r>
              <a:rPr sz="2600" spc="105" dirty="0">
                <a:solidFill>
                  <a:srgbClr val="1A1A1A"/>
                </a:solidFill>
              </a:rPr>
              <a:t>Step</a:t>
            </a:r>
            <a:r>
              <a:rPr sz="2600" spc="-150" dirty="0">
                <a:solidFill>
                  <a:srgbClr val="1A1A1A"/>
                </a:solidFill>
              </a:rPr>
              <a:t> </a:t>
            </a:r>
            <a:r>
              <a:rPr lang="en-US" sz="2600" spc="-145" dirty="0">
                <a:solidFill>
                  <a:srgbClr val="1A1A1A"/>
                </a:solidFill>
              </a:rPr>
              <a:t>8</a:t>
            </a:r>
            <a:r>
              <a:rPr sz="2600" spc="-145" dirty="0">
                <a:solidFill>
                  <a:srgbClr val="1A1A1A"/>
                </a:solidFill>
              </a:rPr>
              <a:t>:</a:t>
            </a:r>
            <a:r>
              <a:rPr lang="en-US" sz="2600" spc="-145" dirty="0">
                <a:solidFill>
                  <a:srgbClr val="1A1A1A"/>
                </a:solidFill>
              </a:rPr>
              <a:t>Sentiment Analysis</a:t>
            </a:r>
            <a:br>
              <a:rPr lang="en-US" sz="2600" spc="-145" dirty="0">
                <a:solidFill>
                  <a:srgbClr val="1A1A1A"/>
                </a:solidFill>
              </a:rPr>
            </a:br>
            <a:br>
              <a:rPr lang="en-US" sz="2600" spc="-145" dirty="0">
                <a:solidFill>
                  <a:srgbClr val="1A1A1A"/>
                </a:solidFill>
              </a:rPr>
            </a:br>
            <a:r>
              <a:rPr lang="en-US" sz="1300" dirty="0">
                <a:solidFill>
                  <a:srgbClr val="585858"/>
                </a:solidFill>
                <a:latin typeface="Tahoma"/>
                <a:cs typeface="Tahoma"/>
              </a:rPr>
              <a:t>Sentiment analysis is the practice of using algorithms to classify various samples of related text into overall positive and negative categories. With NLTK, you can employ these algorithms through powerful built-in machine learning operations to obtain insights from linguistic data.</a:t>
            </a:r>
            <a:br>
              <a:rPr lang="en-US" sz="1300" dirty="0">
                <a:solidFill>
                  <a:srgbClr val="585858"/>
                </a:solidFill>
                <a:latin typeface="Tahoma"/>
                <a:cs typeface="Tahoma"/>
              </a:rPr>
            </a:br>
            <a:br>
              <a:rPr lang="en-US" sz="1300" dirty="0">
                <a:solidFill>
                  <a:srgbClr val="585858"/>
                </a:solidFill>
                <a:latin typeface="Tahoma"/>
                <a:cs typeface="Tahoma"/>
              </a:rPr>
            </a:br>
            <a:r>
              <a:rPr lang="en-US" sz="1300" dirty="0">
                <a:solidFill>
                  <a:srgbClr val="585858"/>
                </a:solidFill>
                <a:latin typeface="Tahoma"/>
                <a:cs typeface="Tahoma"/>
              </a:rPr>
              <a:t>After assigning individual scores to all the words, final sentiment is calculated by some pooling operation like taking an average of all the sentiments. </a:t>
            </a:r>
            <a:r>
              <a:rPr lang="en-US" sz="1300" dirty="0" err="1">
                <a:solidFill>
                  <a:srgbClr val="585858"/>
                </a:solidFill>
                <a:latin typeface="Tahoma"/>
                <a:cs typeface="Tahoma"/>
              </a:rPr>
              <a:t>TextBlob</a:t>
            </a:r>
            <a:r>
              <a:rPr lang="en-US" sz="1300" dirty="0">
                <a:solidFill>
                  <a:srgbClr val="585858"/>
                </a:solidFill>
                <a:latin typeface="Tahoma"/>
                <a:cs typeface="Tahoma"/>
              </a:rPr>
              <a:t> libraries returns polarity and subjectivity of a sentence. Polarity lies between [-1,1], -1 defines a negative sentiment and 1 defines a positive sentiment.</a:t>
            </a:r>
            <a:br>
              <a:rPr lang="en-US" sz="1300" dirty="0">
                <a:solidFill>
                  <a:srgbClr val="585858"/>
                </a:solidFill>
                <a:latin typeface="Tahoma"/>
                <a:cs typeface="Tahoma"/>
              </a:rPr>
            </a:br>
            <a:br>
              <a:rPr lang="en-US" sz="2600" spc="-145" dirty="0">
                <a:solidFill>
                  <a:srgbClr val="1A1A1A"/>
                </a:solidFill>
              </a:rPr>
            </a:br>
            <a:br>
              <a:rPr lang="en-US" sz="2600" spc="-145" dirty="0">
                <a:solidFill>
                  <a:srgbClr val="1A1A1A"/>
                </a:solidFill>
              </a:rPr>
            </a:br>
            <a:endParaRPr sz="2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0"/>
            <a:ext cx="9144000" cy="487680"/>
          </a:xfrm>
          <a:custGeom>
            <a:avLst/>
            <a:gdLst/>
            <a:ahLst/>
            <a:cxnLst/>
            <a:rect l="l" t="t" r="r" b="b"/>
            <a:pathLst>
              <a:path w="9144000" h="487680">
                <a:moveTo>
                  <a:pt x="9144000" y="0"/>
                </a:moveTo>
                <a:lnTo>
                  <a:pt x="0" y="0"/>
                </a:lnTo>
                <a:lnTo>
                  <a:pt x="0" y="487679"/>
                </a:lnTo>
                <a:lnTo>
                  <a:pt x="9144000" y="487679"/>
                </a:lnTo>
                <a:lnTo>
                  <a:pt x="9144000" y="0"/>
                </a:lnTo>
                <a:close/>
              </a:path>
            </a:pathLst>
          </a:custGeom>
          <a:solidFill>
            <a:srgbClr val="E9ECED"/>
          </a:solidFill>
        </p:spPr>
        <p:txBody>
          <a:bodyPr wrap="square" lIns="0" tIns="0" rIns="0" bIns="0" rtlCol="0"/>
          <a:lstStyle/>
          <a:p>
            <a:endParaRPr/>
          </a:p>
        </p:txBody>
      </p:sp>
      <p:grpSp>
        <p:nvGrpSpPr>
          <p:cNvPr id="3" name="object 3"/>
          <p:cNvGrpSpPr/>
          <p:nvPr/>
        </p:nvGrpSpPr>
        <p:grpSpPr>
          <a:xfrm>
            <a:off x="830580" y="1191767"/>
            <a:ext cx="745490" cy="45720"/>
            <a:chOff x="830580" y="1191767"/>
            <a:chExt cx="745490" cy="45720"/>
          </a:xfrm>
        </p:grpSpPr>
        <p:sp>
          <p:nvSpPr>
            <p:cNvPr id="4" name="object 4"/>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a:p>
          </p:txBody>
        </p:sp>
        <p:sp>
          <p:nvSpPr>
            <p:cNvPr id="5" name="object 5"/>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a:p>
          </p:txBody>
        </p:sp>
      </p:grpSp>
      <p:sp>
        <p:nvSpPr>
          <p:cNvPr id="6" name="object 6"/>
          <p:cNvSpPr txBox="1">
            <a:spLocks noGrp="1"/>
          </p:cNvSpPr>
          <p:nvPr>
            <p:ph type="title"/>
          </p:nvPr>
        </p:nvSpPr>
        <p:spPr>
          <a:xfrm>
            <a:off x="808431" y="1382979"/>
            <a:ext cx="7527137" cy="5268494"/>
          </a:xfrm>
          <a:prstGeom prst="rect">
            <a:avLst/>
          </a:prstGeom>
        </p:spPr>
        <p:txBody>
          <a:bodyPr vert="horz" wrap="square" lIns="0" tIns="13335" rIns="0" bIns="0" rtlCol="0">
            <a:spAutoFit/>
          </a:bodyPr>
          <a:lstStyle/>
          <a:p>
            <a:pPr>
              <a:lnSpc>
                <a:spcPct val="107000"/>
              </a:lnSpc>
              <a:spcAft>
                <a:spcPts val="800"/>
              </a:spcAft>
            </a:pPr>
            <a:r>
              <a:rPr lang="en-US" sz="2600" spc="-145" dirty="0">
                <a:solidFill>
                  <a:schemeClr val="tx1"/>
                </a:solidFill>
              </a:rPr>
              <a:t>What is </a:t>
            </a:r>
            <a:r>
              <a:rPr lang="en-US" sz="2600" spc="-145" dirty="0" err="1">
                <a:solidFill>
                  <a:schemeClr val="tx1"/>
                </a:solidFill>
              </a:rPr>
              <a:t>Textblob</a:t>
            </a:r>
            <a:r>
              <a:rPr lang="en-US" sz="2600" spc="-145" dirty="0">
                <a:solidFill>
                  <a:schemeClr val="tx1"/>
                </a:solidFill>
              </a:rPr>
              <a:t> ?</a:t>
            </a:r>
            <a:br>
              <a:rPr lang="en-US" sz="2600" spc="-145" dirty="0">
                <a:solidFill>
                  <a:schemeClr val="tx1"/>
                </a:solidFill>
              </a:rPr>
            </a:br>
            <a:br>
              <a:rPr lang="en-US" sz="2600" spc="-145" dirty="0">
                <a:solidFill>
                  <a:schemeClr val="tx1"/>
                </a:solidFill>
              </a:rPr>
            </a:br>
            <a:br>
              <a:rPr lang="en-US" sz="2600" spc="-145" dirty="0">
                <a:solidFill>
                  <a:schemeClr val="tx1"/>
                </a:solidFill>
              </a:rPr>
            </a:br>
            <a:r>
              <a:rPr lang="en-US" sz="1400" b="0" i="1" dirty="0" err="1">
                <a:solidFill>
                  <a:srgbClr val="3E4349"/>
                </a:solidFill>
                <a:effectLst/>
                <a:latin typeface="goudy old style" panose="02020502050305020303" pitchFamily="18" charset="0"/>
              </a:rPr>
              <a:t>TextBlob</a:t>
            </a:r>
            <a:r>
              <a:rPr lang="en-US" sz="1400" b="0" i="0" dirty="0">
                <a:solidFill>
                  <a:srgbClr val="3E4349"/>
                </a:solidFill>
                <a:effectLst/>
                <a:latin typeface="goudy old style" panose="02020502050305020303" pitchFamily="18" charset="0"/>
              </a:rPr>
              <a:t> is a Python (library for processing textual data. It provides a simple API for diving into common natural language processing (NLP) tasks such as part-of-speech tagging, noun phrase extraction, sentiment analysis, classification, translation, and more.</a:t>
            </a:r>
            <a:br>
              <a:rPr lang="en-US" sz="2600" spc="-145" dirty="0">
                <a:solidFill>
                  <a:schemeClr val="tx1"/>
                </a:solidFill>
              </a:rPr>
            </a:br>
            <a:r>
              <a:rPr lang="en-US" sz="1400" b="0" dirty="0">
                <a:solidFill>
                  <a:srgbClr val="3E4349"/>
                </a:solidFill>
                <a:latin typeface="goudy old style" panose="02020502050305020303" pitchFamily="18" charset="0"/>
              </a:rPr>
              <a:t>We use </a:t>
            </a:r>
            <a:r>
              <a:rPr lang="en-US" sz="1400" b="0" dirty="0" err="1">
                <a:solidFill>
                  <a:srgbClr val="3E4349"/>
                </a:solidFill>
                <a:latin typeface="goudy old style" panose="02020502050305020303" pitchFamily="18" charset="0"/>
              </a:rPr>
              <a:t>Textblob</a:t>
            </a:r>
            <a:r>
              <a:rPr lang="en-US" sz="1400" b="0" dirty="0">
                <a:solidFill>
                  <a:srgbClr val="3E4349"/>
                </a:solidFill>
                <a:latin typeface="goudy old style" panose="02020502050305020303" pitchFamily="18" charset="0"/>
              </a:rPr>
              <a:t> for sentiment analysis  for this project as per below steps:</a:t>
            </a:r>
            <a:br>
              <a:rPr lang="en-US" sz="1400" b="0" dirty="0">
                <a:solidFill>
                  <a:srgbClr val="3E4349"/>
                </a:solidFill>
                <a:latin typeface="goudy old style" panose="02020502050305020303" pitchFamily="18" charset="0"/>
              </a:rPr>
            </a:br>
            <a:br>
              <a:rPr lang="en-US" sz="2600" spc="-145" dirty="0">
                <a:solidFill>
                  <a:schemeClr val="tx1"/>
                </a:solidFill>
              </a:rPr>
            </a:br>
            <a:r>
              <a:rPr lang="en-US" sz="1300" dirty="0">
                <a:solidFill>
                  <a:srgbClr val="585858"/>
                </a:solidFill>
                <a:latin typeface="Tahoma"/>
                <a:cs typeface="Tahoma"/>
              </a:rPr>
              <a:t>Import the </a:t>
            </a:r>
            <a:r>
              <a:rPr lang="en-US" sz="1300" dirty="0" err="1">
                <a:solidFill>
                  <a:srgbClr val="585858"/>
                </a:solidFill>
                <a:latin typeface="Tahoma"/>
                <a:cs typeface="Tahoma"/>
              </a:rPr>
              <a:t>TextBlob</a:t>
            </a:r>
            <a:br>
              <a:rPr lang="en-US" sz="1300" dirty="0">
                <a:solidFill>
                  <a:srgbClr val="585858"/>
                </a:solidFill>
                <a:latin typeface="Tahoma"/>
                <a:cs typeface="Tahoma"/>
              </a:rPr>
            </a:br>
            <a:r>
              <a:rPr lang="en-US" sz="1300" dirty="0">
                <a:solidFill>
                  <a:srgbClr val="585858"/>
                </a:solidFill>
                <a:latin typeface="Tahoma"/>
                <a:cs typeface="Tahoma"/>
              </a:rPr>
              <a:t># Add polarities and subjectivities into the </a:t>
            </a:r>
            <a:r>
              <a:rPr lang="en-US" sz="1300" dirty="0" err="1">
                <a:solidFill>
                  <a:srgbClr val="585858"/>
                </a:solidFill>
                <a:latin typeface="Tahoma"/>
                <a:cs typeface="Tahoma"/>
              </a:rPr>
              <a:t>DataFrame</a:t>
            </a:r>
            <a:r>
              <a:rPr lang="en-US" sz="1300" dirty="0">
                <a:solidFill>
                  <a:srgbClr val="585858"/>
                </a:solidFill>
                <a:latin typeface="Tahoma"/>
                <a:cs typeface="Tahoma"/>
              </a:rPr>
              <a:t>(API) by using </a:t>
            </a:r>
            <a:r>
              <a:rPr lang="en-US" sz="1300" dirty="0" err="1">
                <a:solidFill>
                  <a:srgbClr val="585858"/>
                </a:solidFill>
                <a:latin typeface="Tahoma"/>
                <a:cs typeface="Tahoma"/>
              </a:rPr>
              <a:t>TextBlob</a:t>
            </a:r>
            <a:br>
              <a:rPr lang="en-US" sz="1300" dirty="0">
                <a:solidFill>
                  <a:srgbClr val="585858"/>
                </a:solidFill>
                <a:latin typeface="Tahoma"/>
                <a:cs typeface="Tahoma"/>
              </a:rPr>
            </a:br>
            <a:r>
              <a:rPr lang="en-US" sz="1300" dirty="0">
                <a:solidFill>
                  <a:srgbClr val="585858"/>
                </a:solidFill>
                <a:latin typeface="Tahoma"/>
                <a:cs typeface="Tahoma"/>
              </a:rPr>
              <a:t># Display the Polarity and Subjectivity columns</a:t>
            </a:r>
            <a:br>
              <a:rPr lang="en-US" sz="1300" dirty="0">
                <a:solidFill>
                  <a:srgbClr val="585858"/>
                </a:solidFill>
                <a:latin typeface="Tahoma"/>
                <a:cs typeface="Tahoma"/>
              </a:rPr>
            </a:br>
            <a:r>
              <a:rPr lang="en-US" sz="1300" dirty="0">
                <a:solidFill>
                  <a:srgbClr val="585858"/>
                </a:solidFill>
                <a:latin typeface="Tahoma"/>
                <a:cs typeface="Tahoma"/>
              </a:rPr>
              <a:t># Define a function to classify polarities</a:t>
            </a:r>
            <a:br>
              <a:rPr lang="en-US" sz="1300" dirty="0">
                <a:solidFill>
                  <a:srgbClr val="585858"/>
                </a:solidFill>
                <a:latin typeface="Tahoma"/>
                <a:cs typeface="Tahoma"/>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the Polarity and Subjectivity Analysis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300" dirty="0">
                <a:solidFill>
                  <a:srgbClr val="585858"/>
                </a:solidFill>
                <a:latin typeface="Tahoma"/>
                <a:cs typeface="Tahoma"/>
              </a:rPr>
            </a:br>
            <a:br>
              <a:rPr lang="en-US" sz="2600" spc="-145" dirty="0">
                <a:solidFill>
                  <a:schemeClr val="tx1"/>
                </a:solidFill>
              </a:rPr>
            </a:br>
            <a:br>
              <a:rPr lang="en-US" sz="2600" spc="-145" dirty="0">
                <a:solidFill>
                  <a:srgbClr val="1A1A1A"/>
                </a:solidFill>
              </a:rPr>
            </a:br>
            <a:endParaRPr sz="2600" dirty="0"/>
          </a:p>
        </p:txBody>
      </p:sp>
    </p:spTree>
    <p:extLst>
      <p:ext uri="{BB962C8B-B14F-4D97-AF65-F5344CB8AC3E}">
        <p14:creationId xmlns:p14="http://schemas.microsoft.com/office/powerpoint/2010/main" val="7063984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7680"/>
            <a:ext cx="9144000" cy="4655820"/>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6AA3C7"/>
          </a:solidFill>
        </p:spPr>
        <p:txBody>
          <a:bodyPr wrap="square" lIns="0" tIns="0" rIns="0" bIns="0" rtlCol="0"/>
          <a:lstStyle/>
          <a:p>
            <a:endParaRPr/>
          </a:p>
        </p:txBody>
      </p:sp>
      <p:sp>
        <p:nvSpPr>
          <p:cNvPr id="3" name="object 3"/>
          <p:cNvSpPr/>
          <p:nvPr/>
        </p:nvSpPr>
        <p:spPr>
          <a:xfrm>
            <a:off x="0" y="0"/>
            <a:ext cx="9144000" cy="487680"/>
          </a:xfrm>
          <a:custGeom>
            <a:avLst/>
            <a:gdLst/>
            <a:ahLst/>
            <a:cxnLst/>
            <a:rect l="l" t="t" r="r" b="b"/>
            <a:pathLst>
              <a:path w="9144000" h="487680">
                <a:moveTo>
                  <a:pt x="9144000" y="0"/>
                </a:moveTo>
                <a:lnTo>
                  <a:pt x="0" y="0"/>
                </a:lnTo>
                <a:lnTo>
                  <a:pt x="0" y="487679"/>
                </a:lnTo>
                <a:lnTo>
                  <a:pt x="9144000" y="487679"/>
                </a:lnTo>
                <a:lnTo>
                  <a:pt x="9144000" y="0"/>
                </a:lnTo>
                <a:close/>
              </a:path>
            </a:pathLst>
          </a:custGeom>
          <a:solidFill>
            <a:srgbClr val="E9ECED"/>
          </a:solidFill>
        </p:spPr>
        <p:txBody>
          <a:bodyPr wrap="square" lIns="0" tIns="0" rIns="0" bIns="0" rtlCol="0"/>
          <a:lstStyle/>
          <a:p>
            <a:endParaRPr/>
          </a:p>
        </p:txBody>
      </p:sp>
      <p:grpSp>
        <p:nvGrpSpPr>
          <p:cNvPr id="4" name="object 4"/>
          <p:cNvGrpSpPr/>
          <p:nvPr/>
        </p:nvGrpSpPr>
        <p:grpSpPr>
          <a:xfrm>
            <a:off x="830580" y="1191767"/>
            <a:ext cx="745490" cy="45720"/>
            <a:chOff x="830580" y="1191767"/>
            <a:chExt cx="745490" cy="45720"/>
          </a:xfrm>
        </p:grpSpPr>
        <p:sp>
          <p:nvSpPr>
            <p:cNvPr id="5" name="object 5"/>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a:p>
          </p:txBody>
        </p:sp>
        <p:sp>
          <p:nvSpPr>
            <p:cNvPr id="6" name="object 6"/>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a:p>
          </p:txBody>
        </p:sp>
      </p:grpSp>
      <p:sp>
        <p:nvSpPr>
          <p:cNvPr id="7" name="object 7"/>
          <p:cNvSpPr txBox="1">
            <a:spLocks noGrp="1"/>
          </p:cNvSpPr>
          <p:nvPr>
            <p:ph type="title"/>
          </p:nvPr>
        </p:nvSpPr>
        <p:spPr>
          <a:xfrm>
            <a:off x="619150" y="672846"/>
            <a:ext cx="1847850" cy="482600"/>
          </a:xfrm>
          <a:prstGeom prst="rect">
            <a:avLst/>
          </a:prstGeom>
        </p:spPr>
        <p:txBody>
          <a:bodyPr vert="horz" wrap="square" lIns="0" tIns="12700" rIns="0" bIns="0" rtlCol="0">
            <a:spAutoFit/>
          </a:bodyPr>
          <a:lstStyle/>
          <a:p>
            <a:pPr marL="12700">
              <a:lnSpc>
                <a:spcPct val="100000"/>
              </a:lnSpc>
              <a:spcBef>
                <a:spcPts val="100"/>
              </a:spcBef>
            </a:pPr>
            <a:r>
              <a:rPr sz="3000" spc="-10" dirty="0"/>
              <a:t>Overview:</a:t>
            </a:r>
            <a:endParaRPr sz="3000"/>
          </a:p>
        </p:txBody>
      </p:sp>
      <p:sp>
        <p:nvSpPr>
          <p:cNvPr id="8" name="object 8"/>
          <p:cNvSpPr txBox="1"/>
          <p:nvPr/>
        </p:nvSpPr>
        <p:spPr>
          <a:xfrm>
            <a:off x="695350" y="1141073"/>
            <a:ext cx="5051425" cy="2548646"/>
          </a:xfrm>
          <a:prstGeom prst="rect">
            <a:avLst/>
          </a:prstGeom>
        </p:spPr>
        <p:txBody>
          <a:bodyPr vert="horz" wrap="square" lIns="0" tIns="67310" rIns="0" bIns="0" rtlCol="0">
            <a:spAutoFit/>
          </a:bodyPr>
          <a:lstStyle/>
          <a:p>
            <a:pPr marL="393065" indent="-380365">
              <a:lnSpc>
                <a:spcPct val="100000"/>
              </a:lnSpc>
              <a:spcBef>
                <a:spcPts val="530"/>
              </a:spcBef>
              <a:buAutoNum type="arabicPeriod"/>
              <a:tabLst>
                <a:tab pos="393065" algn="l"/>
                <a:tab pos="393700" algn="l"/>
              </a:tabLst>
            </a:pPr>
            <a:r>
              <a:rPr sz="2400" b="1" spc="40" dirty="0">
                <a:solidFill>
                  <a:srgbClr val="EEEEEE"/>
                </a:solidFill>
                <a:latin typeface="Trebuchet MS"/>
                <a:cs typeface="Trebuchet MS"/>
              </a:rPr>
              <a:t>Abstract</a:t>
            </a:r>
            <a:endParaRPr sz="2400" dirty="0">
              <a:latin typeface="Trebuchet MS"/>
              <a:cs typeface="Trebuchet MS"/>
            </a:endParaRPr>
          </a:p>
          <a:p>
            <a:pPr marL="393065" marR="1960245" indent="-381000">
              <a:lnSpc>
                <a:spcPct val="114999"/>
              </a:lnSpc>
              <a:buAutoNum type="arabicPeriod"/>
              <a:tabLst>
                <a:tab pos="393065" algn="l"/>
                <a:tab pos="393700" algn="l"/>
              </a:tabLst>
            </a:pPr>
            <a:r>
              <a:rPr sz="2400" b="1" spc="120" dirty="0">
                <a:solidFill>
                  <a:srgbClr val="EEEEEE"/>
                </a:solidFill>
                <a:latin typeface="Trebuchet MS"/>
                <a:cs typeface="Trebuchet MS"/>
              </a:rPr>
              <a:t>What</a:t>
            </a:r>
            <a:r>
              <a:rPr sz="2400" b="1" spc="-125" dirty="0">
                <a:solidFill>
                  <a:srgbClr val="EEEEEE"/>
                </a:solidFill>
                <a:latin typeface="Trebuchet MS"/>
                <a:cs typeface="Trebuchet MS"/>
              </a:rPr>
              <a:t> </a:t>
            </a:r>
            <a:r>
              <a:rPr sz="2400" b="1" dirty="0">
                <a:solidFill>
                  <a:srgbClr val="EEEEEE"/>
                </a:solidFill>
                <a:latin typeface="Trebuchet MS"/>
                <a:cs typeface="Trebuchet MS"/>
              </a:rPr>
              <a:t>is</a:t>
            </a:r>
            <a:r>
              <a:rPr sz="2400" b="1" spc="-120" dirty="0">
                <a:solidFill>
                  <a:srgbClr val="EEEEEE"/>
                </a:solidFill>
                <a:latin typeface="Trebuchet MS"/>
                <a:cs typeface="Trebuchet MS"/>
              </a:rPr>
              <a:t> </a:t>
            </a:r>
            <a:r>
              <a:rPr sz="2400" b="1" spc="-10" dirty="0">
                <a:solidFill>
                  <a:srgbClr val="EEEEEE"/>
                </a:solidFill>
                <a:latin typeface="Trebuchet MS"/>
                <a:cs typeface="Trebuchet MS"/>
              </a:rPr>
              <a:t>Sentiment </a:t>
            </a:r>
            <a:r>
              <a:rPr sz="2400" b="1" spc="55" dirty="0">
                <a:solidFill>
                  <a:srgbClr val="EEEEEE"/>
                </a:solidFill>
                <a:latin typeface="Trebuchet MS"/>
                <a:cs typeface="Trebuchet MS"/>
              </a:rPr>
              <a:t>Analysis</a:t>
            </a:r>
            <a:r>
              <a:rPr sz="2400" b="1" spc="-110" dirty="0">
                <a:solidFill>
                  <a:srgbClr val="EEEEEE"/>
                </a:solidFill>
                <a:latin typeface="Trebuchet MS"/>
                <a:cs typeface="Trebuchet MS"/>
              </a:rPr>
              <a:t> </a:t>
            </a:r>
            <a:r>
              <a:rPr sz="2400" b="1" spc="55" dirty="0">
                <a:solidFill>
                  <a:srgbClr val="EEEEEE"/>
                </a:solidFill>
                <a:latin typeface="Trebuchet MS"/>
                <a:cs typeface="Trebuchet MS"/>
              </a:rPr>
              <a:t>?</a:t>
            </a:r>
            <a:endParaRPr sz="2400" dirty="0">
              <a:latin typeface="Trebuchet MS"/>
              <a:cs typeface="Trebuchet MS"/>
            </a:endParaRPr>
          </a:p>
          <a:p>
            <a:pPr marL="393065" indent="-380365">
              <a:lnSpc>
                <a:spcPct val="100000"/>
              </a:lnSpc>
              <a:spcBef>
                <a:spcPts val="434"/>
              </a:spcBef>
              <a:buAutoNum type="arabicPeriod"/>
              <a:tabLst>
                <a:tab pos="393065" algn="l"/>
                <a:tab pos="393700" algn="l"/>
              </a:tabLst>
            </a:pPr>
            <a:r>
              <a:rPr sz="2400" b="1" dirty="0">
                <a:solidFill>
                  <a:srgbClr val="EEEEEE"/>
                </a:solidFill>
                <a:latin typeface="Trebuchet MS"/>
                <a:cs typeface="Trebuchet MS"/>
              </a:rPr>
              <a:t>Applications</a:t>
            </a:r>
            <a:r>
              <a:rPr sz="2400" b="1" spc="120" dirty="0">
                <a:solidFill>
                  <a:srgbClr val="EEEEEE"/>
                </a:solidFill>
                <a:latin typeface="Trebuchet MS"/>
                <a:cs typeface="Trebuchet MS"/>
              </a:rPr>
              <a:t> </a:t>
            </a:r>
            <a:r>
              <a:rPr sz="2400" b="1" dirty="0">
                <a:solidFill>
                  <a:srgbClr val="EEEEEE"/>
                </a:solidFill>
                <a:latin typeface="Trebuchet MS"/>
                <a:cs typeface="Trebuchet MS"/>
              </a:rPr>
              <a:t>&amp;</a:t>
            </a:r>
            <a:r>
              <a:rPr sz="2400" b="1" spc="125" dirty="0">
                <a:solidFill>
                  <a:srgbClr val="EEEEEE"/>
                </a:solidFill>
                <a:latin typeface="Trebuchet MS"/>
                <a:cs typeface="Trebuchet MS"/>
              </a:rPr>
              <a:t> </a:t>
            </a:r>
            <a:r>
              <a:rPr sz="2400" b="1" spc="80" dirty="0">
                <a:solidFill>
                  <a:srgbClr val="EEEEEE"/>
                </a:solidFill>
                <a:latin typeface="Trebuchet MS"/>
                <a:cs typeface="Trebuchet MS"/>
              </a:rPr>
              <a:t>uses</a:t>
            </a:r>
            <a:endParaRPr sz="2400" dirty="0">
              <a:latin typeface="Trebuchet MS"/>
              <a:cs typeface="Trebuchet MS"/>
            </a:endParaRPr>
          </a:p>
          <a:p>
            <a:pPr marL="393065" indent="-380365">
              <a:lnSpc>
                <a:spcPct val="100000"/>
              </a:lnSpc>
              <a:spcBef>
                <a:spcPts val="434"/>
              </a:spcBef>
              <a:buAutoNum type="arabicPeriod"/>
              <a:tabLst>
                <a:tab pos="393065" algn="l"/>
                <a:tab pos="393700" algn="l"/>
              </a:tabLst>
            </a:pPr>
            <a:r>
              <a:rPr sz="2400" b="1" spc="80" dirty="0">
                <a:solidFill>
                  <a:srgbClr val="EEEEEE"/>
                </a:solidFill>
                <a:latin typeface="Trebuchet MS"/>
                <a:cs typeface="Trebuchet MS"/>
              </a:rPr>
              <a:t>Advantages</a:t>
            </a:r>
            <a:endParaRPr sz="2400" dirty="0">
              <a:latin typeface="Trebuchet MS"/>
              <a:cs typeface="Trebuchet MS"/>
            </a:endParaRPr>
          </a:p>
          <a:p>
            <a:pPr marL="393065" indent="-380365">
              <a:lnSpc>
                <a:spcPct val="100000"/>
              </a:lnSpc>
              <a:spcBef>
                <a:spcPts val="430"/>
              </a:spcBef>
              <a:buAutoNum type="arabicPeriod"/>
              <a:tabLst>
                <a:tab pos="393065" algn="l"/>
                <a:tab pos="393700" algn="l"/>
              </a:tabLst>
            </a:pPr>
            <a:r>
              <a:rPr sz="2400" b="1" spc="95" dirty="0">
                <a:solidFill>
                  <a:srgbClr val="EEEEEE"/>
                </a:solidFill>
                <a:latin typeface="Trebuchet MS"/>
                <a:cs typeface="Trebuchet MS"/>
              </a:rPr>
              <a:t>Step</a:t>
            </a:r>
            <a:r>
              <a:rPr sz="2400" b="1" spc="-120" dirty="0">
                <a:solidFill>
                  <a:srgbClr val="EEEEEE"/>
                </a:solidFill>
                <a:latin typeface="Trebuchet MS"/>
                <a:cs typeface="Trebuchet MS"/>
              </a:rPr>
              <a:t> </a:t>
            </a:r>
            <a:r>
              <a:rPr sz="2400" b="1" spc="80" dirty="0">
                <a:solidFill>
                  <a:srgbClr val="EEEEEE"/>
                </a:solidFill>
                <a:latin typeface="Trebuchet MS"/>
                <a:cs typeface="Trebuchet MS"/>
              </a:rPr>
              <a:t>by</a:t>
            </a:r>
            <a:r>
              <a:rPr sz="2400" b="1" spc="-120" dirty="0">
                <a:solidFill>
                  <a:srgbClr val="EEEEEE"/>
                </a:solidFill>
                <a:latin typeface="Trebuchet MS"/>
                <a:cs typeface="Trebuchet MS"/>
              </a:rPr>
              <a:t> </a:t>
            </a:r>
            <a:r>
              <a:rPr sz="2400" b="1" spc="95" dirty="0">
                <a:solidFill>
                  <a:srgbClr val="EEEEEE"/>
                </a:solidFill>
                <a:latin typeface="Trebuchet MS"/>
                <a:cs typeface="Trebuchet MS"/>
              </a:rPr>
              <a:t>Step</a:t>
            </a:r>
            <a:r>
              <a:rPr sz="2400" b="1" spc="-120" dirty="0">
                <a:solidFill>
                  <a:srgbClr val="EEEEEE"/>
                </a:solidFill>
                <a:latin typeface="Trebuchet MS"/>
                <a:cs typeface="Trebuchet MS"/>
              </a:rPr>
              <a:t> </a:t>
            </a:r>
            <a:r>
              <a:rPr sz="2400" b="1" spc="80" dirty="0">
                <a:solidFill>
                  <a:srgbClr val="EEEEEE"/>
                </a:solidFill>
                <a:latin typeface="Trebuchet MS"/>
                <a:cs typeface="Trebuchet MS"/>
              </a:rPr>
              <a:t>process</a:t>
            </a:r>
            <a:r>
              <a:rPr sz="2400" b="1" spc="-140" dirty="0">
                <a:solidFill>
                  <a:srgbClr val="EEEEEE"/>
                </a:solidFill>
                <a:latin typeface="Trebuchet MS"/>
                <a:cs typeface="Trebuchet MS"/>
              </a:rPr>
              <a:t> </a:t>
            </a:r>
            <a:r>
              <a:rPr sz="2400" b="1" dirty="0">
                <a:solidFill>
                  <a:srgbClr val="EEEEEE"/>
                </a:solidFill>
                <a:latin typeface="Trebuchet MS"/>
                <a:cs typeface="Trebuchet MS"/>
              </a:rPr>
              <a:t>of</a:t>
            </a:r>
            <a:r>
              <a:rPr sz="2400" b="1" spc="-120" dirty="0">
                <a:solidFill>
                  <a:srgbClr val="EEEEEE"/>
                </a:solidFill>
                <a:latin typeface="Trebuchet MS"/>
                <a:cs typeface="Trebuchet MS"/>
              </a:rPr>
              <a:t> </a:t>
            </a:r>
            <a:r>
              <a:rPr sz="2400" b="1" spc="135" dirty="0">
                <a:solidFill>
                  <a:srgbClr val="EEEEEE"/>
                </a:solidFill>
                <a:latin typeface="Trebuchet MS"/>
                <a:cs typeface="Trebuchet MS"/>
              </a:rPr>
              <a:t>SA</a:t>
            </a:r>
            <a:endParaRPr sz="2400" dirty="0">
              <a:latin typeface="Trebuchet MS"/>
              <a:cs typeface="Trebuchet MS"/>
            </a:endParaRPr>
          </a:p>
        </p:txBody>
      </p:sp>
      <p:pic>
        <p:nvPicPr>
          <p:cNvPr id="9" name="object 9"/>
          <p:cNvPicPr/>
          <p:nvPr/>
        </p:nvPicPr>
        <p:blipFill>
          <a:blip r:embed="rId2" cstate="print"/>
          <a:stretch>
            <a:fillRect/>
          </a:stretch>
        </p:blipFill>
        <p:spPr>
          <a:xfrm>
            <a:off x="4651247" y="294131"/>
            <a:ext cx="4026407" cy="22113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18E1-8A27-74D6-4499-36EB306FAAF1}"/>
              </a:ext>
            </a:extLst>
          </p:cNvPr>
          <p:cNvSpPr>
            <a:spLocks noGrp="1"/>
          </p:cNvSpPr>
          <p:nvPr>
            <p:ph type="title"/>
          </p:nvPr>
        </p:nvSpPr>
        <p:spPr>
          <a:xfrm>
            <a:off x="808431" y="1382979"/>
            <a:ext cx="7527137" cy="45771"/>
          </a:xfrm>
        </p:spPr>
        <p:txBody>
          <a:bodyPr/>
          <a:lstStyle/>
          <a:p>
            <a:endParaRPr lang="en-US" dirty="0"/>
          </a:p>
        </p:txBody>
      </p:sp>
      <p:sp>
        <p:nvSpPr>
          <p:cNvPr id="3" name="Text Placeholder 2">
            <a:extLst>
              <a:ext uri="{FF2B5EF4-FFF2-40B4-BE49-F238E27FC236}">
                <a16:creationId xmlns:a16="http://schemas.microsoft.com/office/drawing/2014/main" id="{3DE2F9C7-A4C8-1804-60DC-E3210FA12834}"/>
              </a:ext>
            </a:extLst>
          </p:cNvPr>
          <p:cNvSpPr>
            <a:spLocks noGrp="1"/>
          </p:cNvSpPr>
          <p:nvPr>
            <p:ph type="body" idx="1"/>
          </p:nvPr>
        </p:nvSpPr>
        <p:spPr>
          <a:xfrm>
            <a:off x="800200" y="2170328"/>
            <a:ext cx="7886599" cy="1795876"/>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Visualize the Label counts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Visualize the Polarity scores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the positive message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Display the negative message</a:t>
            </a:r>
          </a:p>
          <a:p>
            <a:endParaRPr lang="en-US" dirty="0"/>
          </a:p>
        </p:txBody>
      </p:sp>
      <p:pic>
        <p:nvPicPr>
          <p:cNvPr id="5" name="Picture 4">
            <a:extLst>
              <a:ext uri="{FF2B5EF4-FFF2-40B4-BE49-F238E27FC236}">
                <a16:creationId xmlns:a16="http://schemas.microsoft.com/office/drawing/2014/main" id="{1E2A8A0C-DDC8-55A2-B12A-CAF15A6F86CD}"/>
              </a:ext>
            </a:extLst>
          </p:cNvPr>
          <p:cNvPicPr>
            <a:picLocks noChangeAspect="1"/>
          </p:cNvPicPr>
          <p:nvPr/>
        </p:nvPicPr>
        <p:blipFill>
          <a:blip r:embed="rId3"/>
          <a:stretch>
            <a:fillRect/>
          </a:stretch>
        </p:blipFill>
        <p:spPr>
          <a:xfrm>
            <a:off x="4609213" y="1508754"/>
            <a:ext cx="1962150" cy="2457450"/>
          </a:xfrm>
          <a:prstGeom prst="rect">
            <a:avLst/>
          </a:prstGeom>
        </p:spPr>
      </p:pic>
    </p:spTree>
    <p:extLst>
      <p:ext uri="{BB962C8B-B14F-4D97-AF65-F5344CB8AC3E}">
        <p14:creationId xmlns:p14="http://schemas.microsoft.com/office/powerpoint/2010/main" val="64444851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CF0-65ED-3032-A989-ED11530E5CAF}"/>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E441892-DE13-68F2-6F3A-E0CD101B33EB}"/>
              </a:ext>
            </a:extLst>
          </p:cNvPr>
          <p:cNvPicPr>
            <a:picLocks noGrp="1" noChangeAspect="1"/>
          </p:cNvPicPr>
          <p:nvPr>
            <p:ph sz="half" idx="2"/>
          </p:nvPr>
        </p:nvPicPr>
        <p:blipFill>
          <a:blip r:embed="rId2"/>
          <a:stretch>
            <a:fillRect/>
          </a:stretch>
        </p:blipFill>
        <p:spPr>
          <a:xfrm>
            <a:off x="850200" y="1182688"/>
            <a:ext cx="3192275" cy="3395662"/>
          </a:xfrm>
        </p:spPr>
      </p:pic>
      <p:pic>
        <p:nvPicPr>
          <p:cNvPr id="8" name="Content Placeholder 7">
            <a:extLst>
              <a:ext uri="{FF2B5EF4-FFF2-40B4-BE49-F238E27FC236}">
                <a16:creationId xmlns:a16="http://schemas.microsoft.com/office/drawing/2014/main" id="{4AB51BD9-38F4-CB6B-0661-C82460EF60EA}"/>
              </a:ext>
            </a:extLst>
          </p:cNvPr>
          <p:cNvPicPr>
            <a:picLocks noGrp="1" noChangeAspect="1"/>
          </p:cNvPicPr>
          <p:nvPr>
            <p:ph sz="half" idx="3"/>
          </p:nvPr>
        </p:nvPicPr>
        <p:blipFill>
          <a:blip r:embed="rId3"/>
          <a:stretch>
            <a:fillRect/>
          </a:stretch>
        </p:blipFill>
        <p:spPr>
          <a:xfrm>
            <a:off x="3307495" y="1309687"/>
            <a:ext cx="5379305" cy="3395662"/>
          </a:xfrm>
        </p:spPr>
      </p:pic>
    </p:spTree>
    <p:extLst>
      <p:ext uri="{BB962C8B-B14F-4D97-AF65-F5344CB8AC3E}">
        <p14:creationId xmlns:p14="http://schemas.microsoft.com/office/powerpoint/2010/main" val="60597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70" dirty="0"/>
              <a:t>How</a:t>
            </a:r>
            <a:r>
              <a:rPr spc="-190" dirty="0"/>
              <a:t> </a:t>
            </a:r>
            <a:r>
              <a:rPr dirty="0"/>
              <a:t>to</a:t>
            </a:r>
            <a:r>
              <a:rPr spc="-180" dirty="0"/>
              <a:t> </a:t>
            </a:r>
            <a:r>
              <a:rPr spc="90" dirty="0"/>
              <a:t>classify</a:t>
            </a:r>
            <a:r>
              <a:rPr spc="-220" dirty="0"/>
              <a:t> </a:t>
            </a:r>
            <a:r>
              <a:rPr spc="65" dirty="0"/>
              <a:t>Sentiment?</a:t>
            </a:r>
          </a:p>
        </p:txBody>
      </p:sp>
      <p:pic>
        <p:nvPicPr>
          <p:cNvPr id="3" name="object 3"/>
          <p:cNvPicPr/>
          <p:nvPr/>
        </p:nvPicPr>
        <p:blipFill>
          <a:blip r:embed="rId2" cstate="print"/>
          <a:stretch>
            <a:fillRect/>
          </a:stretch>
        </p:blipFill>
        <p:spPr>
          <a:xfrm>
            <a:off x="1694688" y="2176272"/>
            <a:ext cx="5754623" cy="199643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083" y="642366"/>
            <a:ext cx="1785620" cy="278130"/>
          </a:xfrm>
          <a:prstGeom prst="rect">
            <a:avLst/>
          </a:prstGeom>
        </p:spPr>
        <p:txBody>
          <a:bodyPr vert="horz" wrap="square" lIns="0" tIns="13335" rIns="0" bIns="0" rtlCol="0">
            <a:spAutoFit/>
          </a:bodyPr>
          <a:lstStyle/>
          <a:p>
            <a:pPr marL="12700">
              <a:lnSpc>
                <a:spcPct val="100000"/>
              </a:lnSpc>
              <a:spcBef>
                <a:spcPts val="105"/>
              </a:spcBef>
            </a:pPr>
            <a:r>
              <a:rPr sz="1650" dirty="0">
                <a:solidFill>
                  <a:srgbClr val="2A3636"/>
                </a:solidFill>
              </a:rPr>
              <a:t>Algorithms</a:t>
            </a:r>
            <a:r>
              <a:rPr sz="1650" spc="114" dirty="0">
                <a:solidFill>
                  <a:srgbClr val="2A3636"/>
                </a:solidFill>
              </a:rPr>
              <a:t> </a:t>
            </a:r>
            <a:r>
              <a:rPr sz="1650" spc="75" dirty="0">
                <a:solidFill>
                  <a:srgbClr val="2A3636"/>
                </a:solidFill>
              </a:rPr>
              <a:t>used</a:t>
            </a:r>
            <a:r>
              <a:rPr sz="1650" spc="120" dirty="0">
                <a:solidFill>
                  <a:srgbClr val="2A3636"/>
                </a:solidFill>
              </a:rPr>
              <a:t> </a:t>
            </a:r>
            <a:r>
              <a:rPr sz="1650" spc="-75" dirty="0">
                <a:solidFill>
                  <a:srgbClr val="2A3636"/>
                </a:solidFill>
              </a:rPr>
              <a:t>:</a:t>
            </a:r>
            <a:endParaRPr sz="1650"/>
          </a:p>
        </p:txBody>
      </p:sp>
      <p:sp>
        <p:nvSpPr>
          <p:cNvPr id="3" name="object 3"/>
          <p:cNvSpPr txBox="1"/>
          <p:nvPr/>
        </p:nvSpPr>
        <p:spPr>
          <a:xfrm>
            <a:off x="761491" y="1346707"/>
            <a:ext cx="7665084" cy="3044190"/>
          </a:xfrm>
          <a:prstGeom prst="rect">
            <a:avLst/>
          </a:prstGeom>
        </p:spPr>
        <p:txBody>
          <a:bodyPr vert="horz" wrap="square" lIns="0" tIns="104139" rIns="0" bIns="0" rtlCol="0">
            <a:spAutoFit/>
          </a:bodyPr>
          <a:lstStyle/>
          <a:p>
            <a:pPr marL="12700">
              <a:lnSpc>
                <a:spcPct val="100000"/>
              </a:lnSpc>
              <a:spcBef>
                <a:spcPts val="819"/>
              </a:spcBef>
            </a:pPr>
            <a:r>
              <a:rPr sz="1200" dirty="0">
                <a:solidFill>
                  <a:srgbClr val="585858"/>
                </a:solidFill>
                <a:latin typeface="Tahoma"/>
                <a:cs typeface="Tahoma"/>
              </a:rPr>
              <a:t>There</a:t>
            </a:r>
            <a:r>
              <a:rPr sz="1200" spc="-95" dirty="0">
                <a:solidFill>
                  <a:srgbClr val="585858"/>
                </a:solidFill>
                <a:latin typeface="Tahoma"/>
                <a:cs typeface="Tahoma"/>
              </a:rPr>
              <a:t> </a:t>
            </a:r>
            <a:r>
              <a:rPr sz="1200" dirty="0">
                <a:solidFill>
                  <a:srgbClr val="585858"/>
                </a:solidFill>
                <a:latin typeface="Tahoma"/>
                <a:cs typeface="Tahoma"/>
              </a:rPr>
              <a:t>are</a:t>
            </a:r>
            <a:r>
              <a:rPr sz="1200" spc="-80" dirty="0">
                <a:solidFill>
                  <a:srgbClr val="585858"/>
                </a:solidFill>
                <a:latin typeface="Tahoma"/>
                <a:cs typeface="Tahoma"/>
              </a:rPr>
              <a:t> </a:t>
            </a:r>
            <a:r>
              <a:rPr sz="1200" dirty="0">
                <a:solidFill>
                  <a:srgbClr val="585858"/>
                </a:solidFill>
                <a:latin typeface="Tahoma"/>
                <a:cs typeface="Tahoma"/>
              </a:rPr>
              <a:t>three</a:t>
            </a:r>
            <a:r>
              <a:rPr sz="1200" spc="-95" dirty="0">
                <a:solidFill>
                  <a:srgbClr val="585858"/>
                </a:solidFill>
                <a:latin typeface="Tahoma"/>
                <a:cs typeface="Tahoma"/>
              </a:rPr>
              <a:t> </a:t>
            </a:r>
            <a:r>
              <a:rPr sz="1200" spc="-10" dirty="0">
                <a:solidFill>
                  <a:srgbClr val="585858"/>
                </a:solidFill>
                <a:latin typeface="Tahoma"/>
                <a:cs typeface="Tahoma"/>
              </a:rPr>
              <a:t>machine</a:t>
            </a:r>
            <a:r>
              <a:rPr sz="1200" spc="-105" dirty="0">
                <a:solidFill>
                  <a:srgbClr val="585858"/>
                </a:solidFill>
                <a:latin typeface="Tahoma"/>
                <a:cs typeface="Tahoma"/>
              </a:rPr>
              <a:t> </a:t>
            </a:r>
            <a:r>
              <a:rPr sz="1200" dirty="0">
                <a:solidFill>
                  <a:srgbClr val="585858"/>
                </a:solidFill>
                <a:latin typeface="Tahoma"/>
                <a:cs typeface="Tahoma"/>
              </a:rPr>
              <a:t>learning</a:t>
            </a:r>
            <a:r>
              <a:rPr sz="1200" spc="-100" dirty="0">
                <a:solidFill>
                  <a:srgbClr val="585858"/>
                </a:solidFill>
                <a:latin typeface="Tahoma"/>
                <a:cs typeface="Tahoma"/>
              </a:rPr>
              <a:t> </a:t>
            </a:r>
            <a:r>
              <a:rPr sz="1200" dirty="0">
                <a:solidFill>
                  <a:srgbClr val="585858"/>
                </a:solidFill>
                <a:latin typeface="Tahoma"/>
                <a:cs typeface="Tahoma"/>
              </a:rPr>
              <a:t>classification</a:t>
            </a:r>
            <a:r>
              <a:rPr sz="1200" spc="-95" dirty="0">
                <a:solidFill>
                  <a:srgbClr val="585858"/>
                </a:solidFill>
                <a:latin typeface="Tahoma"/>
                <a:cs typeface="Tahoma"/>
              </a:rPr>
              <a:t> </a:t>
            </a:r>
            <a:r>
              <a:rPr sz="1200" dirty="0">
                <a:solidFill>
                  <a:srgbClr val="585858"/>
                </a:solidFill>
                <a:latin typeface="Tahoma"/>
                <a:cs typeface="Tahoma"/>
              </a:rPr>
              <a:t>algorithms</a:t>
            </a:r>
            <a:r>
              <a:rPr sz="1200" spc="-75" dirty="0">
                <a:solidFill>
                  <a:srgbClr val="585858"/>
                </a:solidFill>
                <a:latin typeface="Tahoma"/>
                <a:cs typeface="Tahoma"/>
              </a:rPr>
              <a:t> </a:t>
            </a:r>
            <a:r>
              <a:rPr sz="1200" dirty="0">
                <a:solidFill>
                  <a:srgbClr val="585858"/>
                </a:solidFill>
                <a:latin typeface="Tahoma"/>
                <a:cs typeface="Tahoma"/>
              </a:rPr>
              <a:t>that</a:t>
            </a:r>
            <a:r>
              <a:rPr sz="1200" spc="-90" dirty="0">
                <a:solidFill>
                  <a:srgbClr val="585858"/>
                </a:solidFill>
                <a:latin typeface="Tahoma"/>
                <a:cs typeface="Tahoma"/>
              </a:rPr>
              <a:t> </a:t>
            </a:r>
            <a:r>
              <a:rPr sz="1200" dirty="0">
                <a:solidFill>
                  <a:srgbClr val="585858"/>
                </a:solidFill>
                <a:latin typeface="Tahoma"/>
                <a:cs typeface="Tahoma"/>
              </a:rPr>
              <a:t>are</a:t>
            </a:r>
            <a:r>
              <a:rPr sz="1200" spc="-95" dirty="0">
                <a:solidFill>
                  <a:srgbClr val="585858"/>
                </a:solidFill>
                <a:latin typeface="Tahoma"/>
                <a:cs typeface="Tahoma"/>
              </a:rPr>
              <a:t> </a:t>
            </a:r>
            <a:r>
              <a:rPr sz="1200" dirty="0">
                <a:solidFill>
                  <a:srgbClr val="585858"/>
                </a:solidFill>
                <a:latin typeface="Tahoma"/>
                <a:cs typeface="Tahoma"/>
              </a:rPr>
              <a:t>predominantly</a:t>
            </a:r>
            <a:r>
              <a:rPr sz="1200" spc="-85" dirty="0">
                <a:solidFill>
                  <a:srgbClr val="585858"/>
                </a:solidFill>
                <a:latin typeface="Tahoma"/>
                <a:cs typeface="Tahoma"/>
              </a:rPr>
              <a:t> </a:t>
            </a:r>
            <a:r>
              <a:rPr sz="1200" spc="-10" dirty="0">
                <a:solidFill>
                  <a:srgbClr val="585858"/>
                </a:solidFill>
                <a:latin typeface="Tahoma"/>
                <a:cs typeface="Tahoma"/>
              </a:rPr>
              <a:t>used</a:t>
            </a:r>
            <a:r>
              <a:rPr sz="1200" spc="-85" dirty="0">
                <a:solidFill>
                  <a:srgbClr val="585858"/>
                </a:solidFill>
                <a:latin typeface="Tahoma"/>
                <a:cs typeface="Tahoma"/>
              </a:rPr>
              <a:t> </a:t>
            </a:r>
            <a:r>
              <a:rPr sz="1200" dirty="0">
                <a:solidFill>
                  <a:srgbClr val="585858"/>
                </a:solidFill>
                <a:latin typeface="Tahoma"/>
                <a:cs typeface="Tahoma"/>
              </a:rPr>
              <a:t>for</a:t>
            </a:r>
            <a:r>
              <a:rPr sz="1200" spc="-105" dirty="0">
                <a:solidFill>
                  <a:srgbClr val="585858"/>
                </a:solidFill>
                <a:latin typeface="Tahoma"/>
                <a:cs typeface="Tahoma"/>
              </a:rPr>
              <a:t> </a:t>
            </a:r>
            <a:r>
              <a:rPr sz="1200" dirty="0">
                <a:solidFill>
                  <a:srgbClr val="585858"/>
                </a:solidFill>
                <a:latin typeface="Tahoma"/>
                <a:cs typeface="Tahoma"/>
              </a:rPr>
              <a:t>sentiment</a:t>
            </a:r>
            <a:r>
              <a:rPr sz="1200" spc="-90" dirty="0">
                <a:solidFill>
                  <a:srgbClr val="585858"/>
                </a:solidFill>
                <a:latin typeface="Tahoma"/>
                <a:cs typeface="Tahoma"/>
              </a:rPr>
              <a:t> </a:t>
            </a:r>
            <a:r>
              <a:rPr sz="1200" spc="-10" dirty="0">
                <a:solidFill>
                  <a:srgbClr val="585858"/>
                </a:solidFill>
                <a:latin typeface="Tahoma"/>
                <a:cs typeface="Tahoma"/>
              </a:rPr>
              <a:t>analysis:</a:t>
            </a:r>
            <a:endParaRPr sz="1200">
              <a:latin typeface="Tahoma"/>
              <a:cs typeface="Tahoma"/>
            </a:endParaRPr>
          </a:p>
          <a:p>
            <a:pPr marL="469265" indent="-304800">
              <a:lnSpc>
                <a:spcPct val="100000"/>
              </a:lnSpc>
              <a:spcBef>
                <a:spcPts val="720"/>
              </a:spcBef>
              <a:buFont typeface="Arial"/>
              <a:buChar char="●"/>
              <a:tabLst>
                <a:tab pos="469265" algn="l"/>
                <a:tab pos="469900" algn="l"/>
              </a:tabLst>
            </a:pPr>
            <a:r>
              <a:rPr sz="1200" dirty="0">
                <a:solidFill>
                  <a:srgbClr val="585858"/>
                </a:solidFill>
                <a:latin typeface="Tahoma"/>
                <a:cs typeface="Tahoma"/>
              </a:rPr>
              <a:t>Support</a:t>
            </a:r>
            <a:r>
              <a:rPr sz="1200" spc="-10" dirty="0">
                <a:solidFill>
                  <a:srgbClr val="585858"/>
                </a:solidFill>
                <a:latin typeface="Tahoma"/>
                <a:cs typeface="Tahoma"/>
              </a:rPr>
              <a:t> </a:t>
            </a:r>
            <a:r>
              <a:rPr sz="1200" dirty="0">
                <a:solidFill>
                  <a:srgbClr val="585858"/>
                </a:solidFill>
                <a:latin typeface="Tahoma"/>
                <a:cs typeface="Tahoma"/>
              </a:rPr>
              <a:t>Vector</a:t>
            </a:r>
            <a:r>
              <a:rPr sz="1200" spc="5" dirty="0">
                <a:solidFill>
                  <a:srgbClr val="585858"/>
                </a:solidFill>
                <a:latin typeface="Tahoma"/>
                <a:cs typeface="Tahoma"/>
              </a:rPr>
              <a:t> </a:t>
            </a:r>
            <a:r>
              <a:rPr sz="1200" dirty="0">
                <a:solidFill>
                  <a:srgbClr val="585858"/>
                </a:solidFill>
                <a:latin typeface="Tahoma"/>
                <a:cs typeface="Tahoma"/>
              </a:rPr>
              <a:t>Machines</a:t>
            </a:r>
            <a:r>
              <a:rPr sz="1200" spc="-40" dirty="0">
                <a:solidFill>
                  <a:srgbClr val="585858"/>
                </a:solidFill>
                <a:latin typeface="Tahoma"/>
                <a:cs typeface="Tahoma"/>
              </a:rPr>
              <a:t> </a:t>
            </a:r>
            <a:r>
              <a:rPr sz="1200" spc="-10" dirty="0">
                <a:solidFill>
                  <a:srgbClr val="585858"/>
                </a:solidFill>
                <a:latin typeface="Tahoma"/>
                <a:cs typeface="Tahoma"/>
              </a:rPr>
              <a:t>(SVMs)</a:t>
            </a:r>
            <a:endParaRPr sz="1200">
              <a:latin typeface="Tahoma"/>
              <a:cs typeface="Tahoma"/>
            </a:endParaRPr>
          </a:p>
          <a:p>
            <a:pPr marL="469265" indent="-304800">
              <a:lnSpc>
                <a:spcPct val="100000"/>
              </a:lnSpc>
              <a:spcBef>
                <a:spcPts val="720"/>
              </a:spcBef>
              <a:buFont typeface="Arial"/>
              <a:buChar char="●"/>
              <a:tabLst>
                <a:tab pos="469265" algn="l"/>
                <a:tab pos="469900" algn="l"/>
              </a:tabLst>
            </a:pPr>
            <a:r>
              <a:rPr sz="1200" dirty="0">
                <a:solidFill>
                  <a:srgbClr val="585858"/>
                </a:solidFill>
                <a:latin typeface="Tahoma"/>
                <a:cs typeface="Tahoma"/>
              </a:rPr>
              <a:t>Naive-</a:t>
            </a:r>
            <a:r>
              <a:rPr sz="1200" spc="-10" dirty="0">
                <a:solidFill>
                  <a:srgbClr val="585858"/>
                </a:solidFill>
                <a:latin typeface="Tahoma"/>
                <a:cs typeface="Tahoma"/>
              </a:rPr>
              <a:t>bayes</a:t>
            </a:r>
            <a:endParaRPr sz="1200">
              <a:latin typeface="Tahoma"/>
              <a:cs typeface="Tahoma"/>
            </a:endParaRPr>
          </a:p>
          <a:p>
            <a:pPr marL="469265" indent="-304800">
              <a:lnSpc>
                <a:spcPct val="100000"/>
              </a:lnSpc>
              <a:spcBef>
                <a:spcPts val="720"/>
              </a:spcBef>
              <a:buFont typeface="Arial"/>
              <a:buChar char="●"/>
              <a:tabLst>
                <a:tab pos="469265" algn="l"/>
                <a:tab pos="469900" algn="l"/>
              </a:tabLst>
            </a:pPr>
            <a:r>
              <a:rPr sz="1200" dirty="0">
                <a:solidFill>
                  <a:srgbClr val="585858"/>
                </a:solidFill>
                <a:latin typeface="Tahoma"/>
                <a:cs typeface="Tahoma"/>
              </a:rPr>
              <a:t>Decision</a:t>
            </a:r>
            <a:r>
              <a:rPr sz="1200" spc="-20" dirty="0">
                <a:solidFill>
                  <a:srgbClr val="585858"/>
                </a:solidFill>
                <a:latin typeface="Tahoma"/>
                <a:cs typeface="Tahoma"/>
              </a:rPr>
              <a:t> </a:t>
            </a:r>
            <a:r>
              <a:rPr sz="1200" spc="-10" dirty="0">
                <a:solidFill>
                  <a:srgbClr val="585858"/>
                </a:solidFill>
                <a:latin typeface="Tahoma"/>
                <a:cs typeface="Tahoma"/>
              </a:rPr>
              <a:t>Trees</a:t>
            </a:r>
            <a:endParaRPr sz="1200">
              <a:latin typeface="Tahoma"/>
              <a:cs typeface="Tahoma"/>
            </a:endParaRPr>
          </a:p>
          <a:p>
            <a:pPr marL="12700" marR="5080">
              <a:lnSpc>
                <a:spcPct val="150000"/>
              </a:lnSpc>
            </a:pPr>
            <a:r>
              <a:rPr sz="1200" spc="-10" dirty="0">
                <a:solidFill>
                  <a:srgbClr val="585858"/>
                </a:solidFill>
                <a:latin typeface="Tahoma"/>
                <a:cs typeface="Tahoma"/>
              </a:rPr>
              <a:t>Each</a:t>
            </a:r>
            <a:r>
              <a:rPr sz="1200" spc="-100" dirty="0">
                <a:solidFill>
                  <a:srgbClr val="585858"/>
                </a:solidFill>
                <a:latin typeface="Tahoma"/>
                <a:cs typeface="Tahoma"/>
              </a:rPr>
              <a:t> </a:t>
            </a:r>
            <a:r>
              <a:rPr sz="1200" spc="-25" dirty="0">
                <a:solidFill>
                  <a:srgbClr val="585858"/>
                </a:solidFill>
                <a:latin typeface="Tahoma"/>
                <a:cs typeface="Tahoma"/>
              </a:rPr>
              <a:t>has</a:t>
            </a:r>
            <a:r>
              <a:rPr sz="1200" spc="-90" dirty="0">
                <a:solidFill>
                  <a:srgbClr val="585858"/>
                </a:solidFill>
                <a:latin typeface="Tahoma"/>
                <a:cs typeface="Tahoma"/>
              </a:rPr>
              <a:t> </a:t>
            </a:r>
            <a:r>
              <a:rPr sz="1200" dirty="0">
                <a:solidFill>
                  <a:srgbClr val="585858"/>
                </a:solidFill>
                <a:latin typeface="Tahoma"/>
                <a:cs typeface="Tahoma"/>
              </a:rPr>
              <a:t>its</a:t>
            </a:r>
            <a:r>
              <a:rPr sz="1200" spc="204" dirty="0">
                <a:solidFill>
                  <a:srgbClr val="585858"/>
                </a:solidFill>
                <a:latin typeface="Tahoma"/>
                <a:cs typeface="Tahoma"/>
              </a:rPr>
              <a:t> </a:t>
            </a:r>
            <a:r>
              <a:rPr sz="1200" dirty="0">
                <a:solidFill>
                  <a:srgbClr val="585858"/>
                </a:solidFill>
                <a:latin typeface="Tahoma"/>
                <a:cs typeface="Tahoma"/>
              </a:rPr>
              <a:t>own</a:t>
            </a:r>
            <a:r>
              <a:rPr sz="1200" spc="-114" dirty="0">
                <a:solidFill>
                  <a:srgbClr val="585858"/>
                </a:solidFill>
                <a:latin typeface="Tahoma"/>
                <a:cs typeface="Tahoma"/>
              </a:rPr>
              <a:t> </a:t>
            </a:r>
            <a:r>
              <a:rPr sz="1200" spc="-20" dirty="0">
                <a:solidFill>
                  <a:srgbClr val="585858"/>
                </a:solidFill>
                <a:latin typeface="Tahoma"/>
                <a:cs typeface="Tahoma"/>
              </a:rPr>
              <a:t>advantages</a:t>
            </a:r>
            <a:r>
              <a:rPr sz="1200" spc="-80" dirty="0">
                <a:solidFill>
                  <a:srgbClr val="585858"/>
                </a:solidFill>
                <a:latin typeface="Tahoma"/>
                <a:cs typeface="Tahoma"/>
              </a:rPr>
              <a:t> </a:t>
            </a:r>
            <a:r>
              <a:rPr sz="1200" spc="-10" dirty="0">
                <a:solidFill>
                  <a:srgbClr val="585858"/>
                </a:solidFill>
                <a:latin typeface="Tahoma"/>
                <a:cs typeface="Tahoma"/>
              </a:rPr>
              <a:t>and</a:t>
            </a:r>
            <a:r>
              <a:rPr sz="1200" spc="-95" dirty="0">
                <a:solidFill>
                  <a:srgbClr val="585858"/>
                </a:solidFill>
                <a:latin typeface="Tahoma"/>
                <a:cs typeface="Tahoma"/>
              </a:rPr>
              <a:t> </a:t>
            </a:r>
            <a:r>
              <a:rPr sz="1200" spc="-10" dirty="0">
                <a:solidFill>
                  <a:srgbClr val="585858"/>
                </a:solidFill>
                <a:latin typeface="Tahoma"/>
                <a:cs typeface="Tahoma"/>
              </a:rPr>
              <a:t>drawbacks;</a:t>
            </a:r>
            <a:r>
              <a:rPr sz="1200" spc="-60" dirty="0">
                <a:solidFill>
                  <a:srgbClr val="585858"/>
                </a:solidFill>
                <a:latin typeface="Tahoma"/>
                <a:cs typeface="Tahoma"/>
              </a:rPr>
              <a:t> </a:t>
            </a:r>
            <a:r>
              <a:rPr sz="1200" spc="-10" dirty="0">
                <a:solidFill>
                  <a:srgbClr val="585858"/>
                </a:solidFill>
                <a:latin typeface="Tahoma"/>
                <a:cs typeface="Tahoma"/>
              </a:rPr>
              <a:t>however,</a:t>
            </a:r>
            <a:r>
              <a:rPr sz="1200" spc="-110" dirty="0">
                <a:solidFill>
                  <a:srgbClr val="585858"/>
                </a:solidFill>
                <a:latin typeface="Tahoma"/>
                <a:cs typeface="Tahoma"/>
              </a:rPr>
              <a:t> </a:t>
            </a:r>
            <a:r>
              <a:rPr sz="1200" spc="-35" dirty="0">
                <a:solidFill>
                  <a:srgbClr val="585858"/>
                </a:solidFill>
                <a:latin typeface="Tahoma"/>
                <a:cs typeface="Tahoma"/>
              </a:rPr>
              <a:t>a</a:t>
            </a:r>
            <a:r>
              <a:rPr sz="1200" spc="-85" dirty="0">
                <a:solidFill>
                  <a:srgbClr val="585858"/>
                </a:solidFill>
                <a:latin typeface="Tahoma"/>
                <a:cs typeface="Tahoma"/>
              </a:rPr>
              <a:t> </a:t>
            </a:r>
            <a:r>
              <a:rPr sz="1200" dirty="0">
                <a:solidFill>
                  <a:srgbClr val="585858"/>
                </a:solidFill>
                <a:latin typeface="Tahoma"/>
                <a:cs typeface="Tahoma"/>
              </a:rPr>
              <a:t>few</a:t>
            </a:r>
            <a:r>
              <a:rPr sz="1200" spc="-95" dirty="0">
                <a:solidFill>
                  <a:srgbClr val="585858"/>
                </a:solidFill>
                <a:latin typeface="Tahoma"/>
                <a:cs typeface="Tahoma"/>
              </a:rPr>
              <a:t> </a:t>
            </a:r>
            <a:r>
              <a:rPr sz="1200" dirty="0">
                <a:solidFill>
                  <a:srgbClr val="585858"/>
                </a:solidFill>
                <a:latin typeface="Tahoma"/>
                <a:cs typeface="Tahoma"/>
              </a:rPr>
              <a:t>different</a:t>
            </a:r>
            <a:r>
              <a:rPr sz="1200" spc="-110" dirty="0">
                <a:solidFill>
                  <a:srgbClr val="585858"/>
                </a:solidFill>
                <a:latin typeface="Tahoma"/>
                <a:cs typeface="Tahoma"/>
              </a:rPr>
              <a:t> </a:t>
            </a:r>
            <a:r>
              <a:rPr sz="1200" dirty="0">
                <a:solidFill>
                  <a:srgbClr val="585858"/>
                </a:solidFill>
                <a:latin typeface="Tahoma"/>
                <a:cs typeface="Tahoma"/>
              </a:rPr>
              <a:t>studies</a:t>
            </a:r>
            <a:r>
              <a:rPr sz="1200" spc="-65" dirty="0">
                <a:solidFill>
                  <a:srgbClr val="585858"/>
                </a:solidFill>
                <a:latin typeface="Tahoma"/>
                <a:cs typeface="Tahoma"/>
              </a:rPr>
              <a:t> </a:t>
            </a:r>
            <a:r>
              <a:rPr sz="1200" spc="-10" dirty="0">
                <a:solidFill>
                  <a:srgbClr val="585858"/>
                </a:solidFill>
                <a:latin typeface="Tahoma"/>
                <a:cs typeface="Tahoma"/>
              </a:rPr>
              <a:t>have</a:t>
            </a:r>
            <a:r>
              <a:rPr sz="1200" spc="-110" dirty="0">
                <a:solidFill>
                  <a:srgbClr val="585858"/>
                </a:solidFill>
                <a:latin typeface="Tahoma"/>
                <a:cs typeface="Tahoma"/>
              </a:rPr>
              <a:t> </a:t>
            </a:r>
            <a:r>
              <a:rPr sz="1200" dirty="0">
                <a:solidFill>
                  <a:srgbClr val="585858"/>
                </a:solidFill>
                <a:latin typeface="Tahoma"/>
                <a:cs typeface="Tahoma"/>
              </a:rPr>
              <a:t>concluded</a:t>
            </a:r>
            <a:r>
              <a:rPr sz="1200" spc="-114" dirty="0">
                <a:solidFill>
                  <a:srgbClr val="585858"/>
                </a:solidFill>
                <a:latin typeface="Tahoma"/>
                <a:cs typeface="Tahoma"/>
              </a:rPr>
              <a:t> </a:t>
            </a:r>
            <a:r>
              <a:rPr sz="1200" dirty="0">
                <a:solidFill>
                  <a:srgbClr val="585858"/>
                </a:solidFill>
                <a:latin typeface="Tahoma"/>
                <a:cs typeface="Tahoma"/>
              </a:rPr>
              <a:t>that</a:t>
            </a:r>
            <a:r>
              <a:rPr sz="1200" spc="-90" dirty="0">
                <a:solidFill>
                  <a:srgbClr val="585858"/>
                </a:solidFill>
                <a:latin typeface="Tahoma"/>
                <a:cs typeface="Tahoma"/>
              </a:rPr>
              <a:t> </a:t>
            </a:r>
            <a:r>
              <a:rPr sz="1200" dirty="0">
                <a:solidFill>
                  <a:srgbClr val="585858"/>
                </a:solidFill>
                <a:latin typeface="Tahoma"/>
                <a:cs typeface="Tahoma"/>
              </a:rPr>
              <a:t>the</a:t>
            </a:r>
            <a:r>
              <a:rPr sz="1200" spc="-110" dirty="0">
                <a:solidFill>
                  <a:srgbClr val="585858"/>
                </a:solidFill>
                <a:latin typeface="Tahoma"/>
                <a:cs typeface="Tahoma"/>
              </a:rPr>
              <a:t> </a:t>
            </a:r>
            <a:r>
              <a:rPr sz="1200" dirty="0">
                <a:solidFill>
                  <a:srgbClr val="585858"/>
                </a:solidFill>
                <a:latin typeface="Tahoma"/>
                <a:cs typeface="Tahoma"/>
              </a:rPr>
              <a:t>Naive-</a:t>
            </a:r>
            <a:r>
              <a:rPr sz="1200" spc="-10" dirty="0">
                <a:solidFill>
                  <a:srgbClr val="585858"/>
                </a:solidFill>
                <a:latin typeface="Tahoma"/>
                <a:cs typeface="Tahoma"/>
              </a:rPr>
              <a:t>Bayes </a:t>
            </a:r>
            <a:r>
              <a:rPr sz="1200" dirty="0">
                <a:solidFill>
                  <a:srgbClr val="585858"/>
                </a:solidFill>
                <a:latin typeface="Tahoma"/>
                <a:cs typeface="Tahoma"/>
              </a:rPr>
              <a:t>classifier</a:t>
            </a:r>
            <a:r>
              <a:rPr sz="1200" spc="-100" dirty="0">
                <a:solidFill>
                  <a:srgbClr val="585858"/>
                </a:solidFill>
                <a:latin typeface="Tahoma"/>
                <a:cs typeface="Tahoma"/>
              </a:rPr>
              <a:t> </a:t>
            </a:r>
            <a:r>
              <a:rPr sz="1200" dirty="0">
                <a:solidFill>
                  <a:srgbClr val="585858"/>
                </a:solidFill>
                <a:latin typeface="Tahoma"/>
                <a:cs typeface="Tahoma"/>
              </a:rPr>
              <a:t>is</a:t>
            </a:r>
            <a:r>
              <a:rPr sz="1200" spc="-85" dirty="0">
                <a:solidFill>
                  <a:srgbClr val="585858"/>
                </a:solidFill>
                <a:latin typeface="Tahoma"/>
                <a:cs typeface="Tahoma"/>
              </a:rPr>
              <a:t> </a:t>
            </a:r>
            <a:r>
              <a:rPr sz="1200" dirty="0">
                <a:solidFill>
                  <a:srgbClr val="585858"/>
                </a:solidFill>
                <a:latin typeface="Tahoma"/>
                <a:cs typeface="Tahoma"/>
              </a:rPr>
              <a:t>the</a:t>
            </a:r>
            <a:r>
              <a:rPr sz="1200" spc="-95" dirty="0">
                <a:solidFill>
                  <a:srgbClr val="585858"/>
                </a:solidFill>
                <a:latin typeface="Tahoma"/>
                <a:cs typeface="Tahoma"/>
              </a:rPr>
              <a:t> </a:t>
            </a:r>
            <a:r>
              <a:rPr sz="1200" dirty="0">
                <a:solidFill>
                  <a:srgbClr val="585858"/>
                </a:solidFill>
                <a:latin typeface="Tahoma"/>
                <a:cs typeface="Tahoma"/>
              </a:rPr>
              <a:t>more</a:t>
            </a:r>
            <a:r>
              <a:rPr sz="1200" spc="-105" dirty="0">
                <a:solidFill>
                  <a:srgbClr val="585858"/>
                </a:solidFill>
                <a:latin typeface="Tahoma"/>
                <a:cs typeface="Tahoma"/>
              </a:rPr>
              <a:t> </a:t>
            </a:r>
            <a:r>
              <a:rPr sz="1200" dirty="0">
                <a:solidFill>
                  <a:srgbClr val="585858"/>
                </a:solidFill>
                <a:latin typeface="Tahoma"/>
                <a:cs typeface="Tahoma"/>
              </a:rPr>
              <a:t>accurate</a:t>
            </a:r>
            <a:r>
              <a:rPr sz="1200" spc="-105" dirty="0">
                <a:solidFill>
                  <a:srgbClr val="585858"/>
                </a:solidFill>
                <a:latin typeface="Tahoma"/>
                <a:cs typeface="Tahoma"/>
              </a:rPr>
              <a:t> </a:t>
            </a:r>
            <a:r>
              <a:rPr sz="1200" dirty="0">
                <a:solidFill>
                  <a:srgbClr val="585858"/>
                </a:solidFill>
                <a:latin typeface="Tahoma"/>
                <a:cs typeface="Tahoma"/>
              </a:rPr>
              <a:t>of</a:t>
            </a:r>
            <a:r>
              <a:rPr sz="1200" spc="-120" dirty="0">
                <a:solidFill>
                  <a:srgbClr val="585858"/>
                </a:solidFill>
                <a:latin typeface="Tahoma"/>
                <a:cs typeface="Tahoma"/>
              </a:rPr>
              <a:t> </a:t>
            </a:r>
            <a:r>
              <a:rPr sz="1200" dirty="0">
                <a:solidFill>
                  <a:srgbClr val="585858"/>
                </a:solidFill>
                <a:latin typeface="Tahoma"/>
                <a:cs typeface="Tahoma"/>
              </a:rPr>
              <a:t>the</a:t>
            </a:r>
            <a:r>
              <a:rPr sz="1200" spc="-95" dirty="0">
                <a:solidFill>
                  <a:srgbClr val="585858"/>
                </a:solidFill>
                <a:latin typeface="Tahoma"/>
                <a:cs typeface="Tahoma"/>
              </a:rPr>
              <a:t> </a:t>
            </a:r>
            <a:r>
              <a:rPr sz="1200" spc="-10" dirty="0">
                <a:solidFill>
                  <a:srgbClr val="585858"/>
                </a:solidFill>
                <a:latin typeface="Tahoma"/>
                <a:cs typeface="Tahoma"/>
              </a:rPr>
              <a:t>three.</a:t>
            </a:r>
            <a:endParaRPr sz="1200">
              <a:latin typeface="Tahoma"/>
              <a:cs typeface="Tahoma"/>
            </a:endParaRPr>
          </a:p>
          <a:p>
            <a:pPr marL="12700">
              <a:lnSpc>
                <a:spcPct val="100000"/>
              </a:lnSpc>
              <a:spcBef>
                <a:spcPts val="725"/>
              </a:spcBef>
            </a:pPr>
            <a:r>
              <a:rPr sz="1200" dirty="0">
                <a:solidFill>
                  <a:srgbClr val="585858"/>
                </a:solidFill>
                <a:latin typeface="Tahoma"/>
                <a:cs typeface="Tahoma"/>
              </a:rPr>
              <a:t>There</a:t>
            </a:r>
            <a:r>
              <a:rPr sz="1200" spc="-110" dirty="0">
                <a:solidFill>
                  <a:srgbClr val="585858"/>
                </a:solidFill>
                <a:latin typeface="Tahoma"/>
                <a:cs typeface="Tahoma"/>
              </a:rPr>
              <a:t> </a:t>
            </a:r>
            <a:r>
              <a:rPr sz="1200" dirty="0">
                <a:solidFill>
                  <a:srgbClr val="585858"/>
                </a:solidFill>
                <a:latin typeface="Tahoma"/>
                <a:cs typeface="Tahoma"/>
              </a:rPr>
              <a:t>are</a:t>
            </a:r>
            <a:r>
              <a:rPr sz="1200" spc="-85" dirty="0">
                <a:solidFill>
                  <a:srgbClr val="585858"/>
                </a:solidFill>
                <a:latin typeface="Tahoma"/>
                <a:cs typeface="Tahoma"/>
              </a:rPr>
              <a:t> </a:t>
            </a:r>
            <a:r>
              <a:rPr sz="1200" dirty="0">
                <a:solidFill>
                  <a:srgbClr val="585858"/>
                </a:solidFill>
                <a:latin typeface="Tahoma"/>
                <a:cs typeface="Tahoma"/>
              </a:rPr>
              <a:t>also</a:t>
            </a:r>
            <a:r>
              <a:rPr sz="1200" spc="-95" dirty="0">
                <a:solidFill>
                  <a:srgbClr val="585858"/>
                </a:solidFill>
                <a:latin typeface="Tahoma"/>
                <a:cs typeface="Tahoma"/>
              </a:rPr>
              <a:t> </a:t>
            </a:r>
            <a:r>
              <a:rPr sz="1200" dirty="0">
                <a:solidFill>
                  <a:srgbClr val="585858"/>
                </a:solidFill>
                <a:latin typeface="Tahoma"/>
                <a:cs typeface="Tahoma"/>
              </a:rPr>
              <a:t>two</a:t>
            </a:r>
            <a:r>
              <a:rPr sz="1200" spc="-105" dirty="0">
                <a:solidFill>
                  <a:srgbClr val="585858"/>
                </a:solidFill>
                <a:latin typeface="Tahoma"/>
                <a:cs typeface="Tahoma"/>
              </a:rPr>
              <a:t> </a:t>
            </a:r>
            <a:r>
              <a:rPr sz="1200" spc="-10" dirty="0">
                <a:solidFill>
                  <a:srgbClr val="585858"/>
                </a:solidFill>
                <a:latin typeface="Tahoma"/>
                <a:cs typeface="Tahoma"/>
              </a:rPr>
              <a:t>main</a:t>
            </a:r>
            <a:r>
              <a:rPr sz="1200" spc="-95" dirty="0">
                <a:solidFill>
                  <a:srgbClr val="585858"/>
                </a:solidFill>
                <a:latin typeface="Tahoma"/>
                <a:cs typeface="Tahoma"/>
              </a:rPr>
              <a:t> </a:t>
            </a:r>
            <a:r>
              <a:rPr sz="1200" dirty="0">
                <a:solidFill>
                  <a:srgbClr val="585858"/>
                </a:solidFill>
                <a:latin typeface="Tahoma"/>
                <a:cs typeface="Tahoma"/>
              </a:rPr>
              <a:t>algorithms</a:t>
            </a:r>
            <a:r>
              <a:rPr sz="1200" spc="-100" dirty="0">
                <a:solidFill>
                  <a:srgbClr val="585858"/>
                </a:solidFill>
                <a:latin typeface="Tahoma"/>
                <a:cs typeface="Tahoma"/>
              </a:rPr>
              <a:t> </a:t>
            </a:r>
            <a:r>
              <a:rPr sz="1200" spc="-10" dirty="0">
                <a:solidFill>
                  <a:srgbClr val="585858"/>
                </a:solidFill>
                <a:latin typeface="Tahoma"/>
                <a:cs typeface="Tahoma"/>
              </a:rPr>
              <a:t>used</a:t>
            </a:r>
            <a:r>
              <a:rPr sz="1200" spc="-95" dirty="0">
                <a:solidFill>
                  <a:srgbClr val="585858"/>
                </a:solidFill>
                <a:latin typeface="Tahoma"/>
                <a:cs typeface="Tahoma"/>
              </a:rPr>
              <a:t> </a:t>
            </a:r>
            <a:r>
              <a:rPr sz="1200" dirty="0">
                <a:solidFill>
                  <a:srgbClr val="585858"/>
                </a:solidFill>
                <a:latin typeface="Tahoma"/>
                <a:cs typeface="Tahoma"/>
              </a:rPr>
              <a:t>within</a:t>
            </a:r>
            <a:r>
              <a:rPr sz="1200" spc="-105" dirty="0">
                <a:solidFill>
                  <a:srgbClr val="585858"/>
                </a:solidFill>
                <a:latin typeface="Tahoma"/>
                <a:cs typeface="Tahoma"/>
              </a:rPr>
              <a:t> </a:t>
            </a:r>
            <a:r>
              <a:rPr sz="1200" spc="-35" dirty="0">
                <a:solidFill>
                  <a:srgbClr val="585858"/>
                </a:solidFill>
                <a:latin typeface="Tahoma"/>
                <a:cs typeface="Tahoma"/>
              </a:rPr>
              <a:t>a</a:t>
            </a:r>
            <a:r>
              <a:rPr sz="1200" spc="-95" dirty="0">
                <a:solidFill>
                  <a:srgbClr val="585858"/>
                </a:solidFill>
                <a:latin typeface="Tahoma"/>
                <a:cs typeface="Tahoma"/>
              </a:rPr>
              <a:t> </a:t>
            </a:r>
            <a:r>
              <a:rPr sz="1200" dirty="0">
                <a:solidFill>
                  <a:srgbClr val="585858"/>
                </a:solidFill>
                <a:latin typeface="Tahoma"/>
                <a:cs typeface="Tahoma"/>
              </a:rPr>
              <a:t>lexicon</a:t>
            </a:r>
            <a:r>
              <a:rPr sz="1200" spc="-120" dirty="0">
                <a:solidFill>
                  <a:srgbClr val="585858"/>
                </a:solidFill>
                <a:latin typeface="Tahoma"/>
                <a:cs typeface="Tahoma"/>
              </a:rPr>
              <a:t> </a:t>
            </a:r>
            <a:r>
              <a:rPr sz="1200" spc="-20" dirty="0">
                <a:solidFill>
                  <a:srgbClr val="585858"/>
                </a:solidFill>
                <a:latin typeface="Tahoma"/>
                <a:cs typeface="Tahoma"/>
              </a:rPr>
              <a:t>based</a:t>
            </a:r>
            <a:r>
              <a:rPr sz="1200" spc="-85" dirty="0">
                <a:solidFill>
                  <a:srgbClr val="585858"/>
                </a:solidFill>
                <a:latin typeface="Tahoma"/>
                <a:cs typeface="Tahoma"/>
              </a:rPr>
              <a:t> </a:t>
            </a:r>
            <a:r>
              <a:rPr sz="1200" spc="-10" dirty="0">
                <a:solidFill>
                  <a:srgbClr val="585858"/>
                </a:solidFill>
                <a:latin typeface="Tahoma"/>
                <a:cs typeface="Tahoma"/>
              </a:rPr>
              <a:t>approach:</a:t>
            </a:r>
            <a:endParaRPr sz="1200">
              <a:latin typeface="Tahoma"/>
              <a:cs typeface="Tahoma"/>
            </a:endParaRPr>
          </a:p>
          <a:p>
            <a:pPr marL="469265" indent="-304800">
              <a:lnSpc>
                <a:spcPct val="100000"/>
              </a:lnSpc>
              <a:spcBef>
                <a:spcPts val="720"/>
              </a:spcBef>
              <a:buFont typeface="Arial"/>
              <a:buChar char="●"/>
              <a:tabLst>
                <a:tab pos="469265" algn="l"/>
                <a:tab pos="469900" algn="l"/>
              </a:tabLst>
            </a:pPr>
            <a:r>
              <a:rPr sz="1200" spc="-10" dirty="0">
                <a:solidFill>
                  <a:srgbClr val="585858"/>
                </a:solidFill>
                <a:latin typeface="Tahoma"/>
                <a:cs typeface="Tahoma"/>
              </a:rPr>
              <a:t>Corpus</a:t>
            </a:r>
            <a:endParaRPr sz="1200">
              <a:latin typeface="Tahoma"/>
              <a:cs typeface="Tahoma"/>
            </a:endParaRPr>
          </a:p>
          <a:p>
            <a:pPr marL="469265" indent="-304800">
              <a:lnSpc>
                <a:spcPct val="100000"/>
              </a:lnSpc>
              <a:spcBef>
                <a:spcPts val="720"/>
              </a:spcBef>
              <a:buFont typeface="Arial"/>
              <a:buChar char="●"/>
              <a:tabLst>
                <a:tab pos="469265" algn="l"/>
                <a:tab pos="469900" algn="l"/>
              </a:tabLst>
            </a:pPr>
            <a:r>
              <a:rPr sz="1200" spc="-10" dirty="0">
                <a:solidFill>
                  <a:srgbClr val="585858"/>
                </a:solidFill>
                <a:latin typeface="Tahoma"/>
                <a:cs typeface="Tahoma"/>
              </a:rPr>
              <a:t>Dictionary</a:t>
            </a:r>
            <a:endParaRPr sz="1200">
              <a:latin typeface="Tahoma"/>
              <a:cs typeface="Tahoma"/>
            </a:endParaRPr>
          </a:p>
          <a:p>
            <a:pPr marL="12700" marR="62230">
              <a:lnSpc>
                <a:spcPts val="2160"/>
              </a:lnSpc>
              <a:spcBef>
                <a:spcPts val="100"/>
              </a:spcBef>
            </a:pPr>
            <a:r>
              <a:rPr sz="1200" spc="-10" dirty="0">
                <a:solidFill>
                  <a:srgbClr val="585858"/>
                </a:solidFill>
                <a:latin typeface="Tahoma"/>
                <a:cs typeface="Tahoma"/>
              </a:rPr>
              <a:t>The</a:t>
            </a:r>
            <a:r>
              <a:rPr sz="1200" spc="-125" dirty="0">
                <a:solidFill>
                  <a:srgbClr val="585858"/>
                </a:solidFill>
                <a:latin typeface="Tahoma"/>
                <a:cs typeface="Tahoma"/>
              </a:rPr>
              <a:t> </a:t>
            </a:r>
            <a:r>
              <a:rPr sz="1200" dirty="0">
                <a:solidFill>
                  <a:srgbClr val="585858"/>
                </a:solidFill>
                <a:latin typeface="Tahoma"/>
                <a:cs typeface="Tahoma"/>
              </a:rPr>
              <a:t>most</a:t>
            </a:r>
            <a:r>
              <a:rPr sz="1200" spc="-95" dirty="0">
                <a:solidFill>
                  <a:srgbClr val="585858"/>
                </a:solidFill>
                <a:latin typeface="Tahoma"/>
                <a:cs typeface="Tahoma"/>
              </a:rPr>
              <a:t> </a:t>
            </a:r>
            <a:r>
              <a:rPr sz="1200" dirty="0">
                <a:solidFill>
                  <a:srgbClr val="585858"/>
                </a:solidFill>
                <a:latin typeface="Tahoma"/>
                <a:cs typeface="Tahoma"/>
              </a:rPr>
              <a:t>accurate</a:t>
            </a:r>
            <a:r>
              <a:rPr sz="1200" spc="-114" dirty="0">
                <a:solidFill>
                  <a:srgbClr val="585858"/>
                </a:solidFill>
                <a:latin typeface="Tahoma"/>
                <a:cs typeface="Tahoma"/>
              </a:rPr>
              <a:t> </a:t>
            </a:r>
            <a:r>
              <a:rPr sz="1200" spc="-10" dirty="0">
                <a:solidFill>
                  <a:srgbClr val="585858"/>
                </a:solidFill>
                <a:latin typeface="Tahoma"/>
                <a:cs typeface="Tahoma"/>
              </a:rPr>
              <a:t>and</a:t>
            </a:r>
            <a:r>
              <a:rPr sz="1200" spc="-110" dirty="0">
                <a:solidFill>
                  <a:srgbClr val="585858"/>
                </a:solidFill>
                <a:latin typeface="Tahoma"/>
                <a:cs typeface="Tahoma"/>
              </a:rPr>
              <a:t> </a:t>
            </a:r>
            <a:r>
              <a:rPr sz="1200" dirty="0">
                <a:solidFill>
                  <a:srgbClr val="585858"/>
                </a:solidFill>
                <a:latin typeface="Tahoma"/>
                <a:cs typeface="Tahoma"/>
              </a:rPr>
              <a:t>best</a:t>
            </a:r>
            <a:r>
              <a:rPr sz="1200" spc="-85" dirty="0">
                <a:solidFill>
                  <a:srgbClr val="585858"/>
                </a:solidFill>
                <a:latin typeface="Tahoma"/>
                <a:cs typeface="Tahoma"/>
              </a:rPr>
              <a:t> </a:t>
            </a:r>
            <a:r>
              <a:rPr sz="1200" dirty="0">
                <a:solidFill>
                  <a:srgbClr val="585858"/>
                </a:solidFill>
                <a:latin typeface="Tahoma"/>
                <a:cs typeface="Tahoma"/>
              </a:rPr>
              <a:t>approach</a:t>
            </a:r>
            <a:r>
              <a:rPr sz="1200" spc="-110" dirty="0">
                <a:solidFill>
                  <a:srgbClr val="585858"/>
                </a:solidFill>
                <a:latin typeface="Tahoma"/>
                <a:cs typeface="Tahoma"/>
              </a:rPr>
              <a:t> </a:t>
            </a:r>
            <a:r>
              <a:rPr sz="1200" dirty="0">
                <a:solidFill>
                  <a:srgbClr val="585858"/>
                </a:solidFill>
                <a:latin typeface="Tahoma"/>
                <a:cs typeface="Tahoma"/>
              </a:rPr>
              <a:t>is</a:t>
            </a:r>
            <a:r>
              <a:rPr sz="1200" spc="-95" dirty="0">
                <a:solidFill>
                  <a:srgbClr val="585858"/>
                </a:solidFill>
                <a:latin typeface="Tahoma"/>
                <a:cs typeface="Tahoma"/>
              </a:rPr>
              <a:t> </a:t>
            </a:r>
            <a:r>
              <a:rPr sz="1200" spc="-35" dirty="0">
                <a:solidFill>
                  <a:srgbClr val="585858"/>
                </a:solidFill>
                <a:latin typeface="Tahoma"/>
                <a:cs typeface="Tahoma"/>
              </a:rPr>
              <a:t>a</a:t>
            </a:r>
            <a:r>
              <a:rPr sz="1200" spc="-110" dirty="0">
                <a:solidFill>
                  <a:srgbClr val="585858"/>
                </a:solidFill>
                <a:latin typeface="Tahoma"/>
                <a:cs typeface="Tahoma"/>
              </a:rPr>
              <a:t> </a:t>
            </a:r>
            <a:r>
              <a:rPr sz="1200" dirty="0">
                <a:solidFill>
                  <a:srgbClr val="585858"/>
                </a:solidFill>
                <a:latin typeface="Tahoma"/>
                <a:cs typeface="Tahoma"/>
              </a:rPr>
              <a:t>combination</a:t>
            </a:r>
            <a:r>
              <a:rPr sz="1200" spc="-130" dirty="0">
                <a:solidFill>
                  <a:srgbClr val="585858"/>
                </a:solidFill>
                <a:latin typeface="Tahoma"/>
                <a:cs typeface="Tahoma"/>
              </a:rPr>
              <a:t> </a:t>
            </a:r>
            <a:r>
              <a:rPr sz="1200" dirty="0">
                <a:solidFill>
                  <a:srgbClr val="585858"/>
                </a:solidFill>
                <a:latin typeface="Tahoma"/>
                <a:cs typeface="Tahoma"/>
              </a:rPr>
              <a:t>of</a:t>
            </a:r>
            <a:r>
              <a:rPr sz="1200" spc="-130" dirty="0">
                <a:solidFill>
                  <a:srgbClr val="585858"/>
                </a:solidFill>
                <a:latin typeface="Tahoma"/>
                <a:cs typeface="Tahoma"/>
              </a:rPr>
              <a:t> </a:t>
            </a:r>
            <a:r>
              <a:rPr sz="1200" spc="-20" dirty="0">
                <a:solidFill>
                  <a:srgbClr val="585858"/>
                </a:solidFill>
                <a:latin typeface="Tahoma"/>
                <a:cs typeface="Tahoma"/>
              </a:rPr>
              <a:t>both.</a:t>
            </a:r>
            <a:r>
              <a:rPr sz="1200" spc="-120" dirty="0">
                <a:solidFill>
                  <a:srgbClr val="585858"/>
                </a:solidFill>
                <a:latin typeface="Tahoma"/>
                <a:cs typeface="Tahoma"/>
              </a:rPr>
              <a:t> </a:t>
            </a:r>
            <a:r>
              <a:rPr sz="1200" dirty="0">
                <a:solidFill>
                  <a:srgbClr val="585858"/>
                </a:solidFill>
                <a:latin typeface="Tahoma"/>
                <a:cs typeface="Tahoma"/>
              </a:rPr>
              <a:t>However,</a:t>
            </a:r>
            <a:r>
              <a:rPr sz="1200" spc="-110" dirty="0">
                <a:solidFill>
                  <a:srgbClr val="585858"/>
                </a:solidFill>
                <a:latin typeface="Tahoma"/>
                <a:cs typeface="Tahoma"/>
              </a:rPr>
              <a:t> </a:t>
            </a:r>
            <a:r>
              <a:rPr sz="1200" dirty="0">
                <a:solidFill>
                  <a:srgbClr val="585858"/>
                </a:solidFill>
                <a:latin typeface="Tahoma"/>
                <a:cs typeface="Tahoma"/>
              </a:rPr>
              <a:t>today</a:t>
            </a:r>
            <a:r>
              <a:rPr sz="1200" spc="-105" dirty="0">
                <a:solidFill>
                  <a:srgbClr val="585858"/>
                </a:solidFill>
                <a:latin typeface="Tahoma"/>
                <a:cs typeface="Tahoma"/>
              </a:rPr>
              <a:t> </a:t>
            </a:r>
            <a:r>
              <a:rPr sz="1200" dirty="0">
                <a:solidFill>
                  <a:srgbClr val="585858"/>
                </a:solidFill>
                <a:latin typeface="Tahoma"/>
                <a:cs typeface="Tahoma"/>
              </a:rPr>
              <a:t>we’ll</a:t>
            </a:r>
            <a:r>
              <a:rPr sz="1200" spc="-100" dirty="0">
                <a:solidFill>
                  <a:srgbClr val="585858"/>
                </a:solidFill>
                <a:latin typeface="Tahoma"/>
                <a:cs typeface="Tahoma"/>
              </a:rPr>
              <a:t> </a:t>
            </a:r>
            <a:r>
              <a:rPr sz="1200" spc="-25" dirty="0">
                <a:solidFill>
                  <a:srgbClr val="585858"/>
                </a:solidFill>
                <a:latin typeface="Tahoma"/>
                <a:cs typeface="Tahoma"/>
              </a:rPr>
              <a:t>go</a:t>
            </a:r>
            <a:r>
              <a:rPr sz="1200" spc="-114" dirty="0">
                <a:solidFill>
                  <a:srgbClr val="585858"/>
                </a:solidFill>
                <a:latin typeface="Tahoma"/>
                <a:cs typeface="Tahoma"/>
              </a:rPr>
              <a:t> </a:t>
            </a:r>
            <a:r>
              <a:rPr sz="1200" dirty="0">
                <a:solidFill>
                  <a:srgbClr val="585858"/>
                </a:solidFill>
                <a:latin typeface="Tahoma"/>
                <a:cs typeface="Tahoma"/>
              </a:rPr>
              <a:t>into</a:t>
            </a:r>
            <a:r>
              <a:rPr sz="1200" spc="-130" dirty="0">
                <a:solidFill>
                  <a:srgbClr val="585858"/>
                </a:solidFill>
                <a:latin typeface="Tahoma"/>
                <a:cs typeface="Tahoma"/>
              </a:rPr>
              <a:t> </a:t>
            </a:r>
            <a:r>
              <a:rPr sz="1200" dirty="0">
                <a:solidFill>
                  <a:srgbClr val="585858"/>
                </a:solidFill>
                <a:latin typeface="Tahoma"/>
                <a:cs typeface="Tahoma"/>
              </a:rPr>
              <a:t>one</a:t>
            </a:r>
            <a:r>
              <a:rPr sz="1200" spc="-120" dirty="0">
                <a:solidFill>
                  <a:srgbClr val="585858"/>
                </a:solidFill>
                <a:latin typeface="Tahoma"/>
                <a:cs typeface="Tahoma"/>
              </a:rPr>
              <a:t> </a:t>
            </a:r>
            <a:r>
              <a:rPr sz="1200" dirty="0">
                <a:solidFill>
                  <a:srgbClr val="585858"/>
                </a:solidFill>
                <a:latin typeface="Tahoma"/>
                <a:cs typeface="Tahoma"/>
              </a:rPr>
              <a:t>of</a:t>
            </a:r>
            <a:r>
              <a:rPr sz="1200" spc="-130" dirty="0">
                <a:solidFill>
                  <a:srgbClr val="585858"/>
                </a:solidFill>
                <a:latin typeface="Tahoma"/>
                <a:cs typeface="Tahoma"/>
              </a:rPr>
              <a:t> </a:t>
            </a:r>
            <a:r>
              <a:rPr sz="1200" dirty="0">
                <a:solidFill>
                  <a:srgbClr val="585858"/>
                </a:solidFill>
                <a:latin typeface="Tahoma"/>
                <a:cs typeface="Tahoma"/>
              </a:rPr>
              <a:t>the</a:t>
            </a:r>
            <a:r>
              <a:rPr sz="1200" spc="-105" dirty="0">
                <a:solidFill>
                  <a:srgbClr val="585858"/>
                </a:solidFill>
                <a:latin typeface="Tahoma"/>
                <a:cs typeface="Tahoma"/>
              </a:rPr>
              <a:t> </a:t>
            </a:r>
            <a:r>
              <a:rPr sz="1200" dirty="0">
                <a:solidFill>
                  <a:srgbClr val="585858"/>
                </a:solidFill>
                <a:latin typeface="Tahoma"/>
                <a:cs typeface="Tahoma"/>
              </a:rPr>
              <a:t>more</a:t>
            </a:r>
            <a:r>
              <a:rPr sz="1200" spc="-114" dirty="0">
                <a:solidFill>
                  <a:srgbClr val="585858"/>
                </a:solidFill>
                <a:latin typeface="Tahoma"/>
                <a:cs typeface="Tahoma"/>
              </a:rPr>
              <a:t> </a:t>
            </a:r>
            <a:r>
              <a:rPr sz="1200" spc="-10" dirty="0">
                <a:solidFill>
                  <a:srgbClr val="585858"/>
                </a:solidFill>
                <a:latin typeface="Tahoma"/>
                <a:cs typeface="Tahoma"/>
              </a:rPr>
              <a:t>widely used</a:t>
            </a:r>
            <a:r>
              <a:rPr sz="1200" spc="-90" dirty="0">
                <a:solidFill>
                  <a:srgbClr val="585858"/>
                </a:solidFill>
                <a:latin typeface="Tahoma"/>
                <a:cs typeface="Tahoma"/>
              </a:rPr>
              <a:t> </a:t>
            </a:r>
            <a:r>
              <a:rPr sz="1200" spc="-10" dirty="0">
                <a:solidFill>
                  <a:srgbClr val="585858"/>
                </a:solidFill>
                <a:latin typeface="Tahoma"/>
                <a:cs typeface="Tahoma"/>
              </a:rPr>
              <a:t>machine</a:t>
            </a:r>
            <a:r>
              <a:rPr sz="1200" spc="-114" dirty="0">
                <a:solidFill>
                  <a:srgbClr val="585858"/>
                </a:solidFill>
                <a:latin typeface="Tahoma"/>
                <a:cs typeface="Tahoma"/>
              </a:rPr>
              <a:t> </a:t>
            </a:r>
            <a:r>
              <a:rPr sz="1200" dirty="0">
                <a:solidFill>
                  <a:srgbClr val="585858"/>
                </a:solidFill>
                <a:latin typeface="Tahoma"/>
                <a:cs typeface="Tahoma"/>
              </a:rPr>
              <a:t>learning</a:t>
            </a:r>
            <a:r>
              <a:rPr sz="1200" spc="-105" dirty="0">
                <a:solidFill>
                  <a:srgbClr val="585858"/>
                </a:solidFill>
                <a:latin typeface="Tahoma"/>
                <a:cs typeface="Tahoma"/>
              </a:rPr>
              <a:t> </a:t>
            </a:r>
            <a:r>
              <a:rPr sz="1200" dirty="0">
                <a:solidFill>
                  <a:srgbClr val="585858"/>
                </a:solidFill>
                <a:latin typeface="Tahoma"/>
                <a:cs typeface="Tahoma"/>
              </a:rPr>
              <a:t>algorithms</a:t>
            </a:r>
            <a:r>
              <a:rPr sz="1200" spc="-95" dirty="0">
                <a:solidFill>
                  <a:srgbClr val="585858"/>
                </a:solidFill>
                <a:latin typeface="Tahoma"/>
                <a:cs typeface="Tahoma"/>
              </a:rPr>
              <a:t> </a:t>
            </a:r>
            <a:r>
              <a:rPr sz="1200" dirty="0">
                <a:solidFill>
                  <a:srgbClr val="585858"/>
                </a:solidFill>
                <a:latin typeface="Tahoma"/>
                <a:cs typeface="Tahoma"/>
              </a:rPr>
              <a:t>which</a:t>
            </a:r>
            <a:r>
              <a:rPr sz="1200" spc="-114" dirty="0">
                <a:solidFill>
                  <a:srgbClr val="585858"/>
                </a:solidFill>
                <a:latin typeface="Tahoma"/>
                <a:cs typeface="Tahoma"/>
              </a:rPr>
              <a:t> </a:t>
            </a:r>
            <a:r>
              <a:rPr sz="1200" dirty="0">
                <a:solidFill>
                  <a:srgbClr val="585858"/>
                </a:solidFill>
                <a:latin typeface="Tahoma"/>
                <a:cs typeface="Tahoma"/>
              </a:rPr>
              <a:t>is</a:t>
            </a:r>
            <a:r>
              <a:rPr sz="1200" spc="-80" dirty="0">
                <a:solidFill>
                  <a:srgbClr val="585858"/>
                </a:solidFill>
                <a:latin typeface="Tahoma"/>
                <a:cs typeface="Tahoma"/>
              </a:rPr>
              <a:t> </a:t>
            </a:r>
            <a:r>
              <a:rPr sz="1200" dirty="0">
                <a:solidFill>
                  <a:srgbClr val="585858"/>
                </a:solidFill>
                <a:latin typeface="Tahoma"/>
                <a:cs typeface="Tahoma"/>
              </a:rPr>
              <a:t>the</a:t>
            </a:r>
            <a:r>
              <a:rPr sz="1200" spc="-95" dirty="0">
                <a:solidFill>
                  <a:srgbClr val="585858"/>
                </a:solidFill>
                <a:latin typeface="Tahoma"/>
                <a:cs typeface="Tahoma"/>
              </a:rPr>
              <a:t> </a:t>
            </a:r>
            <a:r>
              <a:rPr sz="1200" dirty="0">
                <a:solidFill>
                  <a:srgbClr val="585858"/>
                </a:solidFill>
                <a:latin typeface="Tahoma"/>
                <a:cs typeface="Tahoma"/>
              </a:rPr>
              <a:t>Naive-Bayes</a:t>
            </a:r>
            <a:r>
              <a:rPr sz="1200" spc="-100" dirty="0">
                <a:solidFill>
                  <a:srgbClr val="585858"/>
                </a:solidFill>
                <a:latin typeface="Tahoma"/>
                <a:cs typeface="Tahoma"/>
              </a:rPr>
              <a:t> </a:t>
            </a:r>
            <a:r>
              <a:rPr sz="1200" spc="-10" dirty="0">
                <a:solidFill>
                  <a:srgbClr val="585858"/>
                </a:solidFill>
                <a:latin typeface="Tahoma"/>
                <a:cs typeface="Tahoma"/>
              </a:rPr>
              <a:t>algorithm.</a:t>
            </a:r>
            <a:endParaRPr sz="1200">
              <a:latin typeface="Tahoma"/>
              <a:cs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6A1A-24E3-2657-FF59-DEC253E78CE8}"/>
              </a:ext>
            </a:extLst>
          </p:cNvPr>
          <p:cNvSpPr>
            <a:spLocks noGrp="1"/>
          </p:cNvSpPr>
          <p:nvPr>
            <p:ph type="title"/>
          </p:nvPr>
        </p:nvSpPr>
        <p:spPr/>
        <p:txBody>
          <a:bodyPr/>
          <a:lstStyle/>
          <a:p>
            <a:r>
              <a:rPr lang="en-US" dirty="0">
                <a:solidFill>
                  <a:schemeClr val="tx1"/>
                </a:solidFill>
              </a:rPr>
              <a:t>Naive Bayes classifier</a:t>
            </a:r>
          </a:p>
        </p:txBody>
      </p:sp>
      <p:sp>
        <p:nvSpPr>
          <p:cNvPr id="3" name="Text Placeholder 2">
            <a:extLst>
              <a:ext uri="{FF2B5EF4-FFF2-40B4-BE49-F238E27FC236}">
                <a16:creationId xmlns:a16="http://schemas.microsoft.com/office/drawing/2014/main" id="{EA245E69-025F-E42E-80E1-67AEF8073148}"/>
              </a:ext>
            </a:extLst>
          </p:cNvPr>
          <p:cNvSpPr>
            <a:spLocks noGrp="1"/>
          </p:cNvSpPr>
          <p:nvPr>
            <p:ph type="body" idx="1"/>
          </p:nvPr>
        </p:nvSpPr>
        <p:spPr>
          <a:xfrm>
            <a:off x="800201" y="2170328"/>
            <a:ext cx="6805930" cy="4601260"/>
          </a:xfrm>
        </p:spPr>
        <p:txBody>
          <a:bodyPr/>
          <a:lstStyle/>
          <a:p>
            <a:r>
              <a:rPr lang="en-US" dirty="0"/>
              <a:t>1.</a:t>
            </a:r>
            <a:r>
              <a:rPr lang="en-US" dirty="0">
                <a:solidFill>
                  <a:schemeClr val="tx1"/>
                </a:solidFill>
              </a:rPr>
              <a:t>Import Naïve bayas classifier form </a:t>
            </a:r>
            <a:r>
              <a:rPr lang="en-US" dirty="0" err="1">
                <a:solidFill>
                  <a:schemeClr val="tx1"/>
                </a:solidFill>
              </a:rPr>
              <a:t>Sklearn</a:t>
            </a:r>
            <a:r>
              <a:rPr lang="en-US" dirty="0">
                <a:solidFill>
                  <a:schemeClr val="tx1"/>
                </a:solidFill>
              </a:rPr>
              <a:t> library</a:t>
            </a:r>
          </a:p>
          <a:p>
            <a:r>
              <a:rPr lang="en-US" dirty="0">
                <a:solidFill>
                  <a:schemeClr val="tx1"/>
                </a:solidFill>
              </a:rPr>
              <a:t>2.Test and train the data</a:t>
            </a:r>
          </a:p>
          <a:p>
            <a:r>
              <a:rPr lang="en-US" dirty="0">
                <a:solidFill>
                  <a:schemeClr val="tx1"/>
                </a:solidFill>
              </a:rPr>
              <a:t>3. Fit and transform the data</a:t>
            </a:r>
          </a:p>
          <a:p>
            <a:r>
              <a:rPr lang="en-US" dirty="0">
                <a:solidFill>
                  <a:schemeClr val="tx1"/>
                </a:solidFill>
              </a:rPr>
              <a:t>4. Evaluate the data</a:t>
            </a:r>
          </a:p>
          <a:p>
            <a:endParaRPr lang="en-US" dirty="0">
              <a:solidFill>
                <a:schemeClr val="tx1"/>
              </a:solidFill>
            </a:endParaRPr>
          </a:p>
          <a:p>
            <a:r>
              <a:rPr lang="en-US" dirty="0">
                <a:solidFill>
                  <a:schemeClr val="tx1"/>
                </a:solidFill>
              </a:rPr>
              <a:t>Example codes:</a:t>
            </a:r>
          </a:p>
          <a:p>
            <a:endParaRPr lang="en-US" dirty="0">
              <a:solidFill>
                <a:schemeClr val="tx1"/>
              </a:solidFill>
            </a:endParaRPr>
          </a:p>
          <a:p>
            <a:r>
              <a:rPr lang="en-US" dirty="0"/>
              <a:t> Select the features and the target</a:t>
            </a:r>
          </a:p>
          <a:p>
            <a:r>
              <a:rPr lang="en-US" dirty="0"/>
              <a:t>X =</a:t>
            </a:r>
            <a:r>
              <a:rPr lang="en-US" dirty="0" err="1"/>
              <a:t>Kids_first</a:t>
            </a:r>
            <a:r>
              <a:rPr lang="en-US" dirty="0"/>
              <a:t> ['Text message']</a:t>
            </a:r>
          </a:p>
          <a:p>
            <a:r>
              <a:rPr lang="en-US" dirty="0"/>
              <a:t>y = </a:t>
            </a:r>
            <a:r>
              <a:rPr lang="en-US" dirty="0" err="1"/>
              <a:t>Kids_first</a:t>
            </a:r>
            <a:r>
              <a:rPr lang="en-US" dirty="0"/>
              <a:t>['Label’]</a:t>
            </a:r>
          </a:p>
          <a:p>
            <a:endParaRPr lang="en-US" dirty="0"/>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=25, stratify=y)</a:t>
            </a:r>
          </a:p>
          <a:p>
            <a:endParaRPr lang="en-US" dirty="0"/>
          </a:p>
          <a:p>
            <a:r>
              <a:rPr lang="en-US" dirty="0"/>
              <a:t># Initialize the Multinomial Naive Bayes classifier</a:t>
            </a:r>
          </a:p>
          <a:p>
            <a:r>
              <a:rPr lang="en-US" dirty="0" err="1"/>
              <a:t>nb</a:t>
            </a:r>
            <a:r>
              <a:rPr lang="en-US" dirty="0"/>
              <a:t> = </a:t>
            </a:r>
            <a:r>
              <a:rPr lang="en-US" dirty="0" err="1"/>
              <a:t>MultinomialNB</a:t>
            </a:r>
            <a:r>
              <a:rPr lang="en-US" dirty="0"/>
              <a:t>()</a:t>
            </a:r>
          </a:p>
          <a:p>
            <a:endParaRPr lang="en-US" dirty="0"/>
          </a:p>
          <a:p>
            <a:r>
              <a:rPr lang="en-US" dirty="0"/>
              <a:t># Fit the model</a:t>
            </a:r>
          </a:p>
          <a:p>
            <a:r>
              <a:rPr lang="en-US" dirty="0" err="1"/>
              <a:t>nb.fit</a:t>
            </a:r>
            <a:r>
              <a:rPr lang="en-US" dirty="0"/>
              <a:t>(</a:t>
            </a:r>
            <a:r>
              <a:rPr lang="en-US" dirty="0" err="1"/>
              <a:t>tfidf_train</a:t>
            </a:r>
            <a:r>
              <a:rPr lang="en-US" dirty="0"/>
              <a:t>, </a:t>
            </a:r>
            <a:r>
              <a:rPr lang="en-US" dirty="0" err="1"/>
              <a:t>y_train</a:t>
            </a:r>
            <a:r>
              <a:rPr lang="en-US" dirty="0"/>
              <a:t>)</a:t>
            </a:r>
          </a:p>
          <a:p>
            <a:endParaRPr lang="en-US" dirty="0"/>
          </a:p>
          <a:p>
            <a:r>
              <a:rPr lang="en-US" dirty="0"/>
              <a:t># Print the accuracy score</a:t>
            </a:r>
          </a:p>
          <a:p>
            <a:r>
              <a:rPr lang="en-US" dirty="0"/>
              <a:t>print("Accuracy:",</a:t>
            </a:r>
            <a:r>
              <a:rPr lang="en-US" dirty="0" err="1"/>
              <a:t>nb.score</a:t>
            </a:r>
            <a:r>
              <a:rPr lang="en-US" dirty="0"/>
              <a:t>(</a:t>
            </a:r>
            <a:r>
              <a:rPr lang="en-US" dirty="0" err="1"/>
              <a:t>tfidf_test</a:t>
            </a:r>
            <a:r>
              <a:rPr lang="en-US" dirty="0"/>
              <a:t>, </a:t>
            </a:r>
            <a:r>
              <a:rPr lang="en-US" dirty="0" err="1"/>
              <a:t>y_test</a:t>
            </a:r>
            <a:r>
              <a:rPr lang="en-US" dirty="0"/>
              <a:t>))</a:t>
            </a:r>
          </a:p>
          <a:p>
            <a:endParaRPr lang="en-US" dirty="0"/>
          </a:p>
        </p:txBody>
      </p:sp>
    </p:spTree>
    <p:extLst>
      <p:ext uri="{BB962C8B-B14F-4D97-AF65-F5344CB8AC3E}">
        <p14:creationId xmlns:p14="http://schemas.microsoft.com/office/powerpoint/2010/main" val="105428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548C-93AF-1A87-EE3C-5A0DF9A508BD}"/>
              </a:ext>
            </a:extLst>
          </p:cNvPr>
          <p:cNvSpPr>
            <a:spLocks noGrp="1"/>
          </p:cNvSpPr>
          <p:nvPr>
            <p:ph type="title"/>
          </p:nvPr>
        </p:nvSpPr>
        <p:spPr>
          <a:xfrm>
            <a:off x="808431" y="1428750"/>
            <a:ext cx="7527137" cy="3693319"/>
          </a:xfrm>
        </p:spPr>
        <p:txBody>
          <a:bodyPr/>
          <a:lstStyle/>
          <a:p>
            <a:pPr algn="l">
              <a:buFont typeface="+mj-lt"/>
              <a:buAutoNum type="arabicPeriod"/>
            </a:pPr>
            <a:r>
              <a:rPr lang="en-US" sz="1600" dirty="0">
                <a:solidFill>
                  <a:schemeClr val="tx1"/>
                </a:solidFill>
              </a:rPr>
              <a:t>Evaluate Metrics</a:t>
            </a:r>
            <a:br>
              <a:rPr lang="en-US" sz="1600" dirty="0">
                <a:solidFill>
                  <a:schemeClr val="tx1"/>
                </a:solidFill>
              </a:rPr>
            </a:br>
            <a:r>
              <a:rPr lang="en-US" sz="1600" dirty="0">
                <a:solidFill>
                  <a:schemeClr val="tx1"/>
                </a:solidFill>
              </a:rPr>
              <a:t> </a:t>
            </a:r>
            <a:r>
              <a:rPr lang="en-US" sz="1600" b="0" dirty="0">
                <a:solidFill>
                  <a:srgbClr val="292929"/>
                </a:solidFill>
                <a:latin typeface="source-serif-pro"/>
              </a:rPr>
              <a:t>There are various metrics</a:t>
            </a:r>
            <a:r>
              <a:rPr lang="en-US" sz="1600" b="0" i="0" dirty="0">
                <a:solidFill>
                  <a:srgbClr val="292929"/>
                </a:solidFill>
                <a:effectLst/>
                <a:latin typeface="source-serif-pro"/>
              </a:rPr>
              <a:t> to check the performance of our machine learning or deep learning model like:</a:t>
            </a:r>
            <a:br>
              <a:rPr lang="en-US" sz="1600" b="0" i="0" dirty="0">
                <a:solidFill>
                  <a:srgbClr val="292929"/>
                </a:solidFill>
                <a:effectLst/>
                <a:latin typeface="source-serif-pro"/>
              </a:rPr>
            </a:br>
            <a:r>
              <a:rPr lang="en-US" sz="1600" b="0" i="0" dirty="0">
                <a:solidFill>
                  <a:srgbClr val="292929"/>
                </a:solidFill>
                <a:effectLst/>
                <a:latin typeface="source-serif-pro"/>
              </a:rPr>
              <a:t>Confusion matrix</a:t>
            </a:r>
            <a:br>
              <a:rPr lang="en-US" sz="1600" b="0" i="0" dirty="0">
                <a:solidFill>
                  <a:srgbClr val="292929"/>
                </a:solidFill>
                <a:effectLst/>
                <a:latin typeface="source-serif-pro"/>
              </a:rPr>
            </a:br>
            <a:r>
              <a:rPr lang="en-US" sz="1600" b="0" i="0" dirty="0">
                <a:solidFill>
                  <a:srgbClr val="292929"/>
                </a:solidFill>
                <a:effectLst/>
                <a:latin typeface="source-serif-pro"/>
              </a:rPr>
              <a:t>Accuracy</a:t>
            </a:r>
            <a:br>
              <a:rPr lang="en-US" sz="1600" b="0" i="0" dirty="0">
                <a:solidFill>
                  <a:srgbClr val="292929"/>
                </a:solidFill>
                <a:effectLst/>
                <a:latin typeface="source-serif-pro"/>
              </a:rPr>
            </a:br>
            <a:r>
              <a:rPr lang="en-US" sz="1600" b="0" i="0" dirty="0">
                <a:solidFill>
                  <a:srgbClr val="292929"/>
                </a:solidFill>
                <a:effectLst/>
                <a:latin typeface="source-serif-pro"/>
              </a:rPr>
              <a:t>Precision</a:t>
            </a:r>
            <a:br>
              <a:rPr lang="en-US" sz="1600" b="0" i="0" dirty="0">
                <a:solidFill>
                  <a:srgbClr val="292929"/>
                </a:solidFill>
                <a:effectLst/>
                <a:latin typeface="source-serif-pro"/>
              </a:rPr>
            </a:br>
            <a:r>
              <a:rPr lang="en-US" sz="1600" b="0" i="0" dirty="0">
                <a:solidFill>
                  <a:srgbClr val="292929"/>
                </a:solidFill>
                <a:effectLst/>
                <a:latin typeface="source-serif-pro"/>
              </a:rPr>
              <a:t>Recall</a:t>
            </a:r>
            <a:br>
              <a:rPr lang="en-US" sz="1600" b="0" i="0" dirty="0">
                <a:solidFill>
                  <a:srgbClr val="292929"/>
                </a:solidFill>
                <a:effectLst/>
                <a:latin typeface="source-serif-pro"/>
              </a:rPr>
            </a:br>
            <a:r>
              <a:rPr lang="en-US" sz="1600" b="0" i="0" dirty="0">
                <a:solidFill>
                  <a:srgbClr val="292929"/>
                </a:solidFill>
                <a:effectLst/>
                <a:latin typeface="source-serif-pro"/>
              </a:rPr>
              <a:t>Specificity</a:t>
            </a:r>
            <a:br>
              <a:rPr lang="en-US" sz="1600" b="0" i="0" dirty="0">
                <a:solidFill>
                  <a:srgbClr val="292929"/>
                </a:solidFill>
                <a:effectLst/>
                <a:latin typeface="source-serif-pro"/>
              </a:rPr>
            </a:br>
            <a:r>
              <a:rPr lang="en-US" sz="1600" b="0" i="0" dirty="0">
                <a:solidFill>
                  <a:srgbClr val="292929"/>
                </a:solidFill>
                <a:effectLst/>
                <a:latin typeface="source-serif-pro"/>
              </a:rPr>
              <a:t>F1 score</a:t>
            </a:r>
            <a:br>
              <a:rPr lang="en-US" sz="1600" b="0" i="0" dirty="0">
                <a:solidFill>
                  <a:srgbClr val="292929"/>
                </a:solidFill>
                <a:effectLst/>
                <a:latin typeface="source-serif-pro"/>
              </a:rPr>
            </a:br>
            <a:r>
              <a:rPr lang="en-US" sz="1600" b="0" i="0" dirty="0">
                <a:solidFill>
                  <a:srgbClr val="292929"/>
                </a:solidFill>
                <a:effectLst/>
                <a:latin typeface="source-serif-pro"/>
              </a:rPr>
              <a:t>Precision-Recall or PR curve</a:t>
            </a:r>
            <a:br>
              <a:rPr lang="en-US" sz="1600" b="0" i="0" dirty="0">
                <a:solidFill>
                  <a:srgbClr val="292929"/>
                </a:solidFill>
                <a:effectLst/>
                <a:latin typeface="source-serif-pro"/>
              </a:rPr>
            </a:br>
            <a:r>
              <a:rPr lang="en-US" sz="1600" b="1" i="0" dirty="0">
                <a:solidFill>
                  <a:srgbClr val="292929"/>
                </a:solidFill>
                <a:effectLst/>
                <a:latin typeface="source-serif-pro"/>
              </a:rPr>
              <a:t>ROC</a:t>
            </a:r>
            <a:r>
              <a:rPr lang="en-US" sz="1600" b="0" i="0" dirty="0">
                <a:solidFill>
                  <a:srgbClr val="292929"/>
                </a:solidFill>
                <a:effectLst/>
                <a:latin typeface="source-serif-pro"/>
              </a:rPr>
              <a:t> (</a:t>
            </a:r>
            <a:r>
              <a:rPr lang="en-US" sz="1600" b="1" i="0" dirty="0">
                <a:solidFill>
                  <a:srgbClr val="292929"/>
                </a:solidFill>
                <a:effectLst/>
                <a:latin typeface="source-serif-pro"/>
              </a:rPr>
              <a:t>R</a:t>
            </a:r>
            <a:r>
              <a:rPr lang="en-US" sz="1600" b="0" i="0" dirty="0">
                <a:solidFill>
                  <a:srgbClr val="292929"/>
                </a:solidFill>
                <a:effectLst/>
                <a:latin typeface="source-serif-pro"/>
              </a:rPr>
              <a:t>eceiver </a:t>
            </a:r>
            <a:r>
              <a:rPr lang="en-US" sz="1600" b="1" i="0" dirty="0">
                <a:solidFill>
                  <a:srgbClr val="292929"/>
                </a:solidFill>
                <a:effectLst/>
                <a:latin typeface="source-serif-pro"/>
              </a:rPr>
              <a:t>O</a:t>
            </a:r>
            <a:r>
              <a:rPr lang="en-US" sz="1600" b="0" i="0" dirty="0">
                <a:solidFill>
                  <a:srgbClr val="292929"/>
                </a:solidFill>
                <a:effectLst/>
                <a:latin typeface="source-serif-pro"/>
              </a:rPr>
              <a:t>perating </a:t>
            </a:r>
            <a:r>
              <a:rPr lang="en-US" sz="1600" b="1" i="0" dirty="0">
                <a:solidFill>
                  <a:srgbClr val="292929"/>
                </a:solidFill>
                <a:effectLst/>
                <a:latin typeface="source-serif-pro"/>
              </a:rPr>
              <a:t>C</a:t>
            </a:r>
            <a:r>
              <a:rPr lang="en-US" sz="1600" b="0" i="0" dirty="0">
                <a:solidFill>
                  <a:srgbClr val="292929"/>
                </a:solidFill>
                <a:effectLst/>
                <a:latin typeface="source-serif-pro"/>
              </a:rPr>
              <a:t>haracteristics) curve</a:t>
            </a:r>
            <a:br>
              <a:rPr lang="en-US" sz="1600" b="0" i="0" dirty="0">
                <a:solidFill>
                  <a:srgbClr val="292929"/>
                </a:solidFill>
                <a:effectLst/>
                <a:latin typeface="source-serif-pro"/>
              </a:rPr>
            </a:br>
            <a:r>
              <a:rPr lang="en-US" sz="1600" b="0" i="0" dirty="0">
                <a:solidFill>
                  <a:srgbClr val="292929"/>
                </a:solidFill>
                <a:effectLst/>
                <a:latin typeface="source-serif-pro"/>
              </a:rPr>
              <a:t>PR vs ROC curve.</a:t>
            </a:r>
            <a:br>
              <a:rPr lang="en-US" sz="1600" b="0" i="0" dirty="0">
                <a:solidFill>
                  <a:srgbClr val="292929"/>
                </a:solidFill>
                <a:effectLst/>
                <a:latin typeface="source-serif-pro"/>
              </a:rPr>
            </a:br>
            <a:r>
              <a:rPr lang="en-US" sz="1600" b="0" i="0" dirty="0">
                <a:solidFill>
                  <a:srgbClr val="292929"/>
                </a:solidFill>
                <a:effectLst/>
                <a:latin typeface="source-serif-pro"/>
              </a:rPr>
              <a:t>In this project we will use  several methods to get better result then we use ROC curve to fit and improve our data model.</a:t>
            </a:r>
            <a:br>
              <a:rPr lang="en-US" sz="1600" b="0" i="0" dirty="0">
                <a:solidFill>
                  <a:srgbClr val="292929"/>
                </a:solidFill>
                <a:effectLst/>
                <a:latin typeface="source-serif-pro"/>
              </a:rPr>
            </a:br>
            <a:endParaRPr lang="en-US" sz="1600" dirty="0">
              <a:solidFill>
                <a:schemeClr val="tx1"/>
              </a:solidFill>
            </a:endParaRPr>
          </a:p>
        </p:txBody>
      </p:sp>
    </p:spTree>
    <p:extLst>
      <p:ext uri="{BB962C8B-B14F-4D97-AF65-F5344CB8AC3E}">
        <p14:creationId xmlns:p14="http://schemas.microsoft.com/office/powerpoint/2010/main" val="3176898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B049-0F84-5C7C-9D07-C272ADDEFA9B}"/>
              </a:ext>
            </a:extLst>
          </p:cNvPr>
          <p:cNvSpPr>
            <a:spLocks noGrp="1"/>
          </p:cNvSpPr>
          <p:nvPr>
            <p:ph type="title"/>
          </p:nvPr>
        </p:nvSpPr>
        <p:spPr/>
        <p:txBody>
          <a:bodyPr/>
          <a:lstStyle/>
          <a:p>
            <a:r>
              <a:rPr lang="en-US" dirty="0">
                <a:solidFill>
                  <a:schemeClr val="tx1"/>
                </a:solidFill>
              </a:rPr>
              <a:t>Evaluate example:</a:t>
            </a:r>
          </a:p>
        </p:txBody>
      </p:sp>
      <p:sp>
        <p:nvSpPr>
          <p:cNvPr id="3" name="Text Placeholder 2">
            <a:extLst>
              <a:ext uri="{FF2B5EF4-FFF2-40B4-BE49-F238E27FC236}">
                <a16:creationId xmlns:a16="http://schemas.microsoft.com/office/drawing/2014/main" id="{6DD607C3-750B-BF69-2DF6-D536CC211C6D}"/>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4914228E-B639-201A-D643-2E01DF99B93D}"/>
              </a:ext>
            </a:extLst>
          </p:cNvPr>
          <p:cNvPicPr>
            <a:picLocks noChangeAspect="1"/>
          </p:cNvPicPr>
          <p:nvPr/>
        </p:nvPicPr>
        <p:blipFill>
          <a:blip r:embed="rId2"/>
          <a:stretch>
            <a:fillRect/>
          </a:stretch>
        </p:blipFill>
        <p:spPr>
          <a:xfrm>
            <a:off x="736298" y="2179630"/>
            <a:ext cx="7012411" cy="2018887"/>
          </a:xfrm>
          <a:prstGeom prst="rect">
            <a:avLst/>
          </a:prstGeom>
        </p:spPr>
      </p:pic>
    </p:spTree>
    <p:extLst>
      <p:ext uri="{BB962C8B-B14F-4D97-AF65-F5344CB8AC3E}">
        <p14:creationId xmlns:p14="http://schemas.microsoft.com/office/powerpoint/2010/main" val="4002158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Any</a:t>
            </a:r>
            <a:r>
              <a:rPr spc="-215" dirty="0"/>
              <a:t> </a:t>
            </a:r>
            <a:r>
              <a:rPr spc="95" dirty="0"/>
              <a:t>Questions???</a:t>
            </a:r>
          </a:p>
        </p:txBody>
      </p:sp>
      <p:pic>
        <p:nvPicPr>
          <p:cNvPr id="3" name="object 3"/>
          <p:cNvPicPr/>
          <p:nvPr/>
        </p:nvPicPr>
        <p:blipFill>
          <a:blip r:embed="rId2" cstate="print"/>
          <a:stretch>
            <a:fillRect/>
          </a:stretch>
        </p:blipFill>
        <p:spPr>
          <a:xfrm>
            <a:off x="5248655" y="1437132"/>
            <a:ext cx="1996440" cy="199796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EB5500"/>
          </a:solidFill>
        </p:spPr>
        <p:txBody>
          <a:bodyPr wrap="square" lIns="0" tIns="0" rIns="0" bIns="0" rtlCol="0"/>
          <a:lstStyle/>
          <a:p>
            <a:endParaRPr/>
          </a:p>
        </p:txBody>
      </p:sp>
      <p:sp>
        <p:nvSpPr>
          <p:cNvPr id="3" name="object 3"/>
          <p:cNvSpPr/>
          <p:nvPr/>
        </p:nvSpPr>
        <p:spPr>
          <a:xfrm>
            <a:off x="830580" y="4169676"/>
            <a:ext cx="745490" cy="45720"/>
          </a:xfrm>
          <a:custGeom>
            <a:avLst/>
            <a:gdLst/>
            <a:ahLst/>
            <a:cxnLst/>
            <a:rect l="l" t="t" r="r" b="b"/>
            <a:pathLst>
              <a:path w="745490" h="45720">
                <a:moveTo>
                  <a:pt x="745236" y="0"/>
                </a:moveTo>
                <a:lnTo>
                  <a:pt x="376428" y="0"/>
                </a:lnTo>
                <a:lnTo>
                  <a:pt x="373380" y="0"/>
                </a:lnTo>
                <a:lnTo>
                  <a:pt x="0" y="0"/>
                </a:lnTo>
                <a:lnTo>
                  <a:pt x="0" y="45707"/>
                </a:lnTo>
                <a:lnTo>
                  <a:pt x="373380" y="45707"/>
                </a:lnTo>
                <a:lnTo>
                  <a:pt x="376428" y="45707"/>
                </a:lnTo>
                <a:lnTo>
                  <a:pt x="745236" y="45707"/>
                </a:lnTo>
                <a:lnTo>
                  <a:pt x="74523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8431" y="1588465"/>
            <a:ext cx="3056890" cy="757555"/>
          </a:xfrm>
          <a:prstGeom prst="rect">
            <a:avLst/>
          </a:prstGeom>
        </p:spPr>
        <p:txBody>
          <a:bodyPr vert="horz" wrap="square" lIns="0" tIns="12700" rIns="0" bIns="0" rtlCol="0">
            <a:spAutoFit/>
          </a:bodyPr>
          <a:lstStyle/>
          <a:p>
            <a:pPr marL="12700">
              <a:lnSpc>
                <a:spcPct val="100000"/>
              </a:lnSpc>
              <a:spcBef>
                <a:spcPts val="100"/>
              </a:spcBef>
            </a:pPr>
            <a:r>
              <a:rPr sz="4800" spc="55" dirty="0"/>
              <a:t>Thank</a:t>
            </a:r>
            <a:r>
              <a:rPr sz="4800" spc="-310" dirty="0"/>
              <a:t> </a:t>
            </a:r>
            <a:r>
              <a:rPr sz="4800" spc="80" dirty="0"/>
              <a:t>you</a:t>
            </a:r>
            <a:endParaRPr sz="4800"/>
          </a:p>
        </p:txBody>
      </p:sp>
      <p:pic>
        <p:nvPicPr>
          <p:cNvPr id="5" name="object 5"/>
          <p:cNvPicPr/>
          <p:nvPr/>
        </p:nvPicPr>
        <p:blipFill>
          <a:blip r:embed="rId2" cstate="print"/>
          <a:stretch>
            <a:fillRect/>
          </a:stretch>
        </p:blipFill>
        <p:spPr>
          <a:xfrm>
            <a:off x="4197096" y="1446275"/>
            <a:ext cx="2476500" cy="2095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0039" y="652652"/>
            <a:ext cx="1381125" cy="422275"/>
          </a:xfrm>
          <a:prstGeom prst="rect">
            <a:avLst/>
          </a:prstGeom>
        </p:spPr>
        <p:txBody>
          <a:bodyPr vert="horz" wrap="square" lIns="0" tIns="13335" rIns="0" bIns="0" rtlCol="0">
            <a:spAutoFit/>
          </a:bodyPr>
          <a:lstStyle/>
          <a:p>
            <a:pPr marL="12700">
              <a:lnSpc>
                <a:spcPct val="100000"/>
              </a:lnSpc>
              <a:spcBef>
                <a:spcPts val="105"/>
              </a:spcBef>
            </a:pPr>
            <a:r>
              <a:rPr sz="2600" spc="45" dirty="0">
                <a:solidFill>
                  <a:srgbClr val="1A1A1A"/>
                </a:solidFill>
              </a:rPr>
              <a:t>Abstract</a:t>
            </a:r>
            <a:endParaRPr sz="2600"/>
          </a:p>
        </p:txBody>
      </p:sp>
      <p:sp>
        <p:nvSpPr>
          <p:cNvPr id="3" name="object 3"/>
          <p:cNvSpPr txBox="1"/>
          <p:nvPr/>
        </p:nvSpPr>
        <p:spPr>
          <a:xfrm>
            <a:off x="152401" y="1435455"/>
            <a:ext cx="8191448" cy="2690480"/>
          </a:xfrm>
          <a:prstGeom prst="rect">
            <a:avLst/>
          </a:prstGeom>
        </p:spPr>
        <p:txBody>
          <a:bodyPr vert="horz" wrap="square" lIns="0" tIns="12700" rIns="0" bIns="0" rtlCol="0">
            <a:spAutoFit/>
          </a:bodyPr>
          <a:lstStyle/>
          <a:p>
            <a:pPr marL="0" indent="0">
              <a:buNone/>
            </a:pPr>
            <a:r>
              <a:rPr lang="en-US" sz="2000" dirty="0"/>
              <a:t>● </a:t>
            </a:r>
            <a:r>
              <a:rPr lang="en-US" sz="1400" dirty="0"/>
              <a:t>Now a day, the huge amount of data is posted on daily basis on the social media platform. Twitter also Text messages  applications is a well known social networking platform where the user can post their views, opinions, and thoughts freely as a sample. The sentimental analysis is a process of understanding opinions, thoughts and feelings of people about a given subject. </a:t>
            </a:r>
          </a:p>
          <a:p>
            <a:pPr marL="0" indent="0">
              <a:buNone/>
            </a:pPr>
            <a:endParaRPr lang="en-US" sz="1400" dirty="0"/>
          </a:p>
          <a:p>
            <a:r>
              <a:rPr lang="en-US" sz="1400" dirty="0"/>
              <a:t>● We have customized &amp; transformed unstructured data into well-informed data for getting the insights of people based on Kids first Client behavior.</a:t>
            </a:r>
          </a:p>
          <a:p>
            <a:endParaRPr lang="en-US" sz="1400" dirty="0"/>
          </a:p>
          <a:p>
            <a:r>
              <a:rPr lang="en-US" sz="1400" dirty="0"/>
              <a:t> ● The main focus of the work is to analyze the feelings of people using two well-known API like </a:t>
            </a:r>
            <a:r>
              <a:rPr lang="en-US" sz="1400" dirty="0" err="1"/>
              <a:t>TextBlob</a:t>
            </a:r>
            <a:r>
              <a:rPr lang="en-US" sz="1400" dirty="0"/>
              <a:t>, NLTK.</a:t>
            </a:r>
          </a:p>
          <a:p>
            <a:r>
              <a:rPr lang="en-US" sz="1400" dirty="0"/>
              <a:t>● This project predicts sentiment into three classes positive Text message , negative(Aggressive  Text message) and neutral ( </a:t>
            </a:r>
            <a:r>
              <a:rPr lang="en-US" sz="1400" dirty="0" err="1"/>
              <a:t>NeturalText</a:t>
            </a:r>
            <a:r>
              <a:rPr lang="en-US" sz="1400" dirty="0"/>
              <a:t> message)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8411" y="937260"/>
            <a:ext cx="4143755" cy="3796284"/>
          </a:xfrm>
          <a:prstGeom prst="rect">
            <a:avLst/>
          </a:prstGeom>
        </p:spPr>
      </p:pic>
      <p:pic>
        <p:nvPicPr>
          <p:cNvPr id="3" name="object 3">
            <a:hlinkClick r:id="rId3"/>
          </p:cNvPr>
          <p:cNvPicPr/>
          <p:nvPr/>
        </p:nvPicPr>
        <p:blipFill>
          <a:blip r:embed="rId4" cstate="print"/>
          <a:stretch>
            <a:fillRect/>
          </a:stretch>
        </p:blipFill>
        <p:spPr>
          <a:xfrm>
            <a:off x="4572000" y="937260"/>
            <a:ext cx="4447032" cy="37962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2600" spc="135" dirty="0">
                <a:solidFill>
                  <a:srgbClr val="1A1A1A"/>
                </a:solidFill>
              </a:rPr>
              <a:t>What</a:t>
            </a:r>
            <a:r>
              <a:rPr sz="2600" spc="-65" dirty="0">
                <a:solidFill>
                  <a:srgbClr val="1A1A1A"/>
                </a:solidFill>
              </a:rPr>
              <a:t> </a:t>
            </a:r>
            <a:r>
              <a:rPr sz="2600" spc="125" dirty="0">
                <a:solidFill>
                  <a:srgbClr val="1A1A1A"/>
                </a:solidFill>
              </a:rPr>
              <a:t>does</a:t>
            </a:r>
            <a:r>
              <a:rPr sz="2600" spc="-65" dirty="0">
                <a:solidFill>
                  <a:srgbClr val="1A1A1A"/>
                </a:solidFill>
              </a:rPr>
              <a:t> </a:t>
            </a:r>
            <a:r>
              <a:rPr sz="2600" dirty="0">
                <a:solidFill>
                  <a:srgbClr val="1A1A1A"/>
                </a:solidFill>
              </a:rPr>
              <a:t>Sentiment</a:t>
            </a:r>
            <a:r>
              <a:rPr sz="2600" spc="-30" dirty="0">
                <a:solidFill>
                  <a:srgbClr val="1A1A1A"/>
                </a:solidFill>
              </a:rPr>
              <a:t> </a:t>
            </a:r>
            <a:r>
              <a:rPr sz="2600" spc="65" dirty="0">
                <a:solidFill>
                  <a:srgbClr val="1A1A1A"/>
                </a:solidFill>
              </a:rPr>
              <a:t>Analysis</a:t>
            </a:r>
            <a:r>
              <a:rPr sz="2600" spc="-80" dirty="0">
                <a:solidFill>
                  <a:srgbClr val="1A1A1A"/>
                </a:solidFill>
              </a:rPr>
              <a:t> </a:t>
            </a:r>
            <a:r>
              <a:rPr sz="2600" spc="80" dirty="0">
                <a:solidFill>
                  <a:srgbClr val="1A1A1A"/>
                </a:solidFill>
              </a:rPr>
              <a:t>mean?</a:t>
            </a:r>
            <a:endParaRPr sz="2600"/>
          </a:p>
        </p:txBody>
      </p:sp>
      <p:sp>
        <p:nvSpPr>
          <p:cNvPr id="3" name="object 3"/>
          <p:cNvSpPr txBox="1"/>
          <p:nvPr/>
        </p:nvSpPr>
        <p:spPr>
          <a:xfrm>
            <a:off x="808431" y="2124837"/>
            <a:ext cx="7207250" cy="1287780"/>
          </a:xfrm>
          <a:prstGeom prst="rect">
            <a:avLst/>
          </a:prstGeom>
        </p:spPr>
        <p:txBody>
          <a:bodyPr vert="horz" wrap="square" lIns="0" tIns="12700" rIns="0" bIns="0" rtlCol="0">
            <a:spAutoFit/>
          </a:bodyPr>
          <a:lstStyle/>
          <a:p>
            <a:pPr marL="12700" marR="5080">
              <a:lnSpc>
                <a:spcPct val="114999"/>
              </a:lnSpc>
              <a:spcBef>
                <a:spcPts val="100"/>
              </a:spcBef>
            </a:pPr>
            <a:r>
              <a:rPr sz="1800" spc="-10" dirty="0">
                <a:solidFill>
                  <a:srgbClr val="585858"/>
                </a:solidFill>
                <a:latin typeface="Tahoma"/>
                <a:cs typeface="Tahoma"/>
              </a:rPr>
              <a:t>The</a:t>
            </a:r>
            <a:r>
              <a:rPr sz="1800" spc="-180" dirty="0">
                <a:solidFill>
                  <a:srgbClr val="585858"/>
                </a:solidFill>
                <a:latin typeface="Tahoma"/>
                <a:cs typeface="Tahoma"/>
              </a:rPr>
              <a:t> </a:t>
            </a:r>
            <a:r>
              <a:rPr sz="1800" dirty="0">
                <a:solidFill>
                  <a:srgbClr val="585858"/>
                </a:solidFill>
                <a:latin typeface="Tahoma"/>
                <a:cs typeface="Tahoma"/>
              </a:rPr>
              <a:t>process</a:t>
            </a:r>
            <a:r>
              <a:rPr sz="1800" spc="-190" dirty="0">
                <a:solidFill>
                  <a:srgbClr val="585858"/>
                </a:solidFill>
                <a:latin typeface="Tahoma"/>
                <a:cs typeface="Tahoma"/>
              </a:rPr>
              <a:t> </a:t>
            </a:r>
            <a:r>
              <a:rPr sz="1800" dirty="0">
                <a:solidFill>
                  <a:srgbClr val="585858"/>
                </a:solidFill>
                <a:latin typeface="Tahoma"/>
                <a:cs typeface="Tahoma"/>
              </a:rPr>
              <a:t>of</a:t>
            </a:r>
            <a:r>
              <a:rPr sz="1800" spc="-145" dirty="0">
                <a:solidFill>
                  <a:srgbClr val="585858"/>
                </a:solidFill>
                <a:latin typeface="Tahoma"/>
                <a:cs typeface="Tahoma"/>
              </a:rPr>
              <a:t> </a:t>
            </a:r>
            <a:r>
              <a:rPr sz="1800" dirty="0">
                <a:solidFill>
                  <a:srgbClr val="585858"/>
                </a:solidFill>
                <a:latin typeface="Tahoma"/>
                <a:cs typeface="Tahoma"/>
              </a:rPr>
              <a:t>computationally</a:t>
            </a:r>
            <a:r>
              <a:rPr sz="1800" spc="-125" dirty="0">
                <a:solidFill>
                  <a:srgbClr val="585858"/>
                </a:solidFill>
                <a:latin typeface="Tahoma"/>
                <a:cs typeface="Tahoma"/>
              </a:rPr>
              <a:t> </a:t>
            </a:r>
            <a:r>
              <a:rPr sz="1800" dirty="0">
                <a:solidFill>
                  <a:srgbClr val="585858"/>
                </a:solidFill>
                <a:latin typeface="Tahoma"/>
                <a:cs typeface="Tahoma"/>
              </a:rPr>
              <a:t>identifying</a:t>
            </a:r>
            <a:r>
              <a:rPr sz="1800" spc="-150" dirty="0">
                <a:solidFill>
                  <a:srgbClr val="585858"/>
                </a:solidFill>
                <a:latin typeface="Tahoma"/>
                <a:cs typeface="Tahoma"/>
              </a:rPr>
              <a:t> </a:t>
            </a:r>
            <a:r>
              <a:rPr sz="1800" spc="-20" dirty="0">
                <a:solidFill>
                  <a:srgbClr val="585858"/>
                </a:solidFill>
                <a:latin typeface="Tahoma"/>
                <a:cs typeface="Tahoma"/>
              </a:rPr>
              <a:t>and</a:t>
            </a:r>
            <a:r>
              <a:rPr sz="1800" spc="-165" dirty="0">
                <a:solidFill>
                  <a:srgbClr val="585858"/>
                </a:solidFill>
                <a:latin typeface="Tahoma"/>
                <a:cs typeface="Tahoma"/>
              </a:rPr>
              <a:t> </a:t>
            </a:r>
            <a:r>
              <a:rPr sz="1800" dirty="0">
                <a:solidFill>
                  <a:srgbClr val="585858"/>
                </a:solidFill>
                <a:latin typeface="Tahoma"/>
                <a:cs typeface="Tahoma"/>
              </a:rPr>
              <a:t>categorizing</a:t>
            </a:r>
            <a:r>
              <a:rPr sz="1800" spc="-120" dirty="0">
                <a:solidFill>
                  <a:srgbClr val="585858"/>
                </a:solidFill>
                <a:latin typeface="Tahoma"/>
                <a:cs typeface="Tahoma"/>
              </a:rPr>
              <a:t> </a:t>
            </a:r>
            <a:r>
              <a:rPr sz="1800" spc="-10" dirty="0">
                <a:solidFill>
                  <a:srgbClr val="585858"/>
                </a:solidFill>
                <a:latin typeface="Tahoma"/>
                <a:cs typeface="Tahoma"/>
              </a:rPr>
              <a:t>opinions </a:t>
            </a:r>
            <a:r>
              <a:rPr sz="1800" dirty="0">
                <a:solidFill>
                  <a:srgbClr val="585858"/>
                </a:solidFill>
                <a:latin typeface="Tahoma"/>
                <a:cs typeface="Tahoma"/>
              </a:rPr>
              <a:t>expressed</a:t>
            </a:r>
            <a:r>
              <a:rPr sz="1800" spc="-195" dirty="0">
                <a:solidFill>
                  <a:srgbClr val="585858"/>
                </a:solidFill>
                <a:latin typeface="Tahoma"/>
                <a:cs typeface="Tahoma"/>
              </a:rPr>
              <a:t> </a:t>
            </a:r>
            <a:r>
              <a:rPr sz="1800" dirty="0">
                <a:solidFill>
                  <a:srgbClr val="585858"/>
                </a:solidFill>
                <a:latin typeface="Tahoma"/>
                <a:cs typeface="Tahoma"/>
              </a:rPr>
              <a:t>in</a:t>
            </a:r>
            <a:r>
              <a:rPr sz="1800" spc="-155" dirty="0">
                <a:solidFill>
                  <a:srgbClr val="585858"/>
                </a:solidFill>
                <a:latin typeface="Tahoma"/>
                <a:cs typeface="Tahoma"/>
              </a:rPr>
              <a:t> </a:t>
            </a:r>
            <a:r>
              <a:rPr sz="1800" spc="-45" dirty="0">
                <a:solidFill>
                  <a:srgbClr val="585858"/>
                </a:solidFill>
                <a:latin typeface="Tahoma"/>
                <a:cs typeface="Tahoma"/>
              </a:rPr>
              <a:t>a</a:t>
            </a:r>
            <a:r>
              <a:rPr sz="1800" spc="-160" dirty="0">
                <a:solidFill>
                  <a:srgbClr val="585858"/>
                </a:solidFill>
                <a:latin typeface="Tahoma"/>
                <a:cs typeface="Tahoma"/>
              </a:rPr>
              <a:t> </a:t>
            </a:r>
            <a:r>
              <a:rPr sz="1800" dirty="0">
                <a:solidFill>
                  <a:srgbClr val="585858"/>
                </a:solidFill>
                <a:latin typeface="Tahoma"/>
                <a:cs typeface="Tahoma"/>
              </a:rPr>
              <a:t>piece</a:t>
            </a:r>
            <a:r>
              <a:rPr sz="1800" spc="-175" dirty="0">
                <a:solidFill>
                  <a:srgbClr val="585858"/>
                </a:solidFill>
                <a:latin typeface="Tahoma"/>
                <a:cs typeface="Tahoma"/>
              </a:rPr>
              <a:t> </a:t>
            </a:r>
            <a:r>
              <a:rPr sz="1800" dirty="0">
                <a:solidFill>
                  <a:srgbClr val="585858"/>
                </a:solidFill>
                <a:latin typeface="Tahoma"/>
                <a:cs typeface="Tahoma"/>
              </a:rPr>
              <a:t>of</a:t>
            </a:r>
            <a:r>
              <a:rPr sz="1800" spc="-140" dirty="0">
                <a:solidFill>
                  <a:srgbClr val="585858"/>
                </a:solidFill>
                <a:latin typeface="Tahoma"/>
                <a:cs typeface="Tahoma"/>
              </a:rPr>
              <a:t> </a:t>
            </a:r>
            <a:r>
              <a:rPr sz="1800" spc="-10" dirty="0">
                <a:solidFill>
                  <a:srgbClr val="585858"/>
                </a:solidFill>
                <a:latin typeface="Tahoma"/>
                <a:cs typeface="Tahoma"/>
              </a:rPr>
              <a:t>text,</a:t>
            </a:r>
            <a:r>
              <a:rPr sz="1800" spc="-160" dirty="0">
                <a:solidFill>
                  <a:srgbClr val="585858"/>
                </a:solidFill>
                <a:latin typeface="Tahoma"/>
                <a:cs typeface="Tahoma"/>
              </a:rPr>
              <a:t> </a:t>
            </a:r>
            <a:r>
              <a:rPr sz="1800" dirty="0">
                <a:solidFill>
                  <a:srgbClr val="585858"/>
                </a:solidFill>
                <a:latin typeface="Tahoma"/>
                <a:cs typeface="Tahoma"/>
              </a:rPr>
              <a:t>especially</a:t>
            </a:r>
            <a:r>
              <a:rPr sz="1800" spc="-170" dirty="0">
                <a:solidFill>
                  <a:srgbClr val="585858"/>
                </a:solidFill>
                <a:latin typeface="Tahoma"/>
                <a:cs typeface="Tahoma"/>
              </a:rPr>
              <a:t> </a:t>
            </a:r>
            <a:r>
              <a:rPr sz="1800" dirty="0">
                <a:solidFill>
                  <a:srgbClr val="585858"/>
                </a:solidFill>
                <a:latin typeface="Tahoma"/>
                <a:cs typeface="Tahoma"/>
              </a:rPr>
              <a:t>in</a:t>
            </a:r>
            <a:r>
              <a:rPr sz="1800" spc="-155" dirty="0">
                <a:solidFill>
                  <a:srgbClr val="585858"/>
                </a:solidFill>
                <a:latin typeface="Tahoma"/>
                <a:cs typeface="Tahoma"/>
              </a:rPr>
              <a:t> </a:t>
            </a:r>
            <a:r>
              <a:rPr sz="1800" dirty="0">
                <a:solidFill>
                  <a:srgbClr val="585858"/>
                </a:solidFill>
                <a:latin typeface="Tahoma"/>
                <a:cs typeface="Tahoma"/>
              </a:rPr>
              <a:t>order</a:t>
            </a:r>
            <a:r>
              <a:rPr sz="1800" spc="-175" dirty="0">
                <a:solidFill>
                  <a:srgbClr val="585858"/>
                </a:solidFill>
                <a:latin typeface="Tahoma"/>
                <a:cs typeface="Tahoma"/>
              </a:rPr>
              <a:t> </a:t>
            </a:r>
            <a:r>
              <a:rPr sz="1800" dirty="0">
                <a:solidFill>
                  <a:srgbClr val="585858"/>
                </a:solidFill>
                <a:latin typeface="Tahoma"/>
                <a:cs typeface="Tahoma"/>
              </a:rPr>
              <a:t>to</a:t>
            </a:r>
            <a:r>
              <a:rPr sz="1800" spc="-145" dirty="0">
                <a:solidFill>
                  <a:srgbClr val="585858"/>
                </a:solidFill>
                <a:latin typeface="Tahoma"/>
                <a:cs typeface="Tahoma"/>
              </a:rPr>
              <a:t> </a:t>
            </a:r>
            <a:r>
              <a:rPr sz="1800" dirty="0">
                <a:solidFill>
                  <a:srgbClr val="585858"/>
                </a:solidFill>
                <a:latin typeface="Tahoma"/>
                <a:cs typeface="Tahoma"/>
              </a:rPr>
              <a:t>determine</a:t>
            </a:r>
            <a:r>
              <a:rPr sz="1800" spc="-165" dirty="0">
                <a:solidFill>
                  <a:srgbClr val="585858"/>
                </a:solidFill>
                <a:latin typeface="Tahoma"/>
                <a:cs typeface="Tahoma"/>
              </a:rPr>
              <a:t> </a:t>
            </a:r>
            <a:r>
              <a:rPr sz="1800" dirty="0">
                <a:solidFill>
                  <a:srgbClr val="585858"/>
                </a:solidFill>
                <a:latin typeface="Tahoma"/>
                <a:cs typeface="Tahoma"/>
              </a:rPr>
              <a:t>whether</a:t>
            </a:r>
            <a:r>
              <a:rPr sz="1800" spc="-170" dirty="0">
                <a:solidFill>
                  <a:srgbClr val="585858"/>
                </a:solidFill>
                <a:latin typeface="Tahoma"/>
                <a:cs typeface="Tahoma"/>
              </a:rPr>
              <a:t> </a:t>
            </a:r>
            <a:r>
              <a:rPr sz="1800" spc="-25" dirty="0">
                <a:solidFill>
                  <a:srgbClr val="585858"/>
                </a:solidFill>
                <a:latin typeface="Tahoma"/>
                <a:cs typeface="Tahoma"/>
              </a:rPr>
              <a:t>the </a:t>
            </a:r>
            <a:r>
              <a:rPr sz="1800" dirty="0">
                <a:solidFill>
                  <a:srgbClr val="585858"/>
                </a:solidFill>
                <a:latin typeface="Tahoma"/>
                <a:cs typeface="Tahoma"/>
              </a:rPr>
              <a:t>writer's</a:t>
            </a:r>
            <a:r>
              <a:rPr sz="1800" spc="-135" dirty="0">
                <a:solidFill>
                  <a:srgbClr val="585858"/>
                </a:solidFill>
                <a:latin typeface="Tahoma"/>
                <a:cs typeface="Tahoma"/>
              </a:rPr>
              <a:t> </a:t>
            </a:r>
            <a:r>
              <a:rPr sz="1800" dirty="0">
                <a:solidFill>
                  <a:srgbClr val="585858"/>
                </a:solidFill>
                <a:latin typeface="Tahoma"/>
                <a:cs typeface="Tahoma"/>
              </a:rPr>
              <a:t>attitude</a:t>
            </a:r>
            <a:r>
              <a:rPr sz="1800" spc="-90" dirty="0">
                <a:solidFill>
                  <a:srgbClr val="585858"/>
                </a:solidFill>
                <a:latin typeface="Tahoma"/>
                <a:cs typeface="Tahoma"/>
              </a:rPr>
              <a:t> </a:t>
            </a:r>
            <a:r>
              <a:rPr sz="1800" dirty="0">
                <a:solidFill>
                  <a:srgbClr val="585858"/>
                </a:solidFill>
                <a:latin typeface="Tahoma"/>
                <a:cs typeface="Tahoma"/>
              </a:rPr>
              <a:t>towards</a:t>
            </a:r>
            <a:r>
              <a:rPr sz="1800" spc="-135" dirty="0">
                <a:solidFill>
                  <a:srgbClr val="585858"/>
                </a:solidFill>
                <a:latin typeface="Tahoma"/>
                <a:cs typeface="Tahoma"/>
              </a:rPr>
              <a:t> </a:t>
            </a:r>
            <a:r>
              <a:rPr sz="1800" spc="-45" dirty="0">
                <a:solidFill>
                  <a:srgbClr val="585858"/>
                </a:solidFill>
                <a:latin typeface="Tahoma"/>
                <a:cs typeface="Tahoma"/>
              </a:rPr>
              <a:t>a</a:t>
            </a:r>
            <a:r>
              <a:rPr sz="1800" spc="-95" dirty="0">
                <a:solidFill>
                  <a:srgbClr val="585858"/>
                </a:solidFill>
                <a:latin typeface="Tahoma"/>
                <a:cs typeface="Tahoma"/>
              </a:rPr>
              <a:t> </a:t>
            </a:r>
            <a:r>
              <a:rPr sz="1800" dirty="0">
                <a:solidFill>
                  <a:srgbClr val="585858"/>
                </a:solidFill>
                <a:latin typeface="Tahoma"/>
                <a:cs typeface="Tahoma"/>
              </a:rPr>
              <a:t>particular</a:t>
            </a:r>
            <a:r>
              <a:rPr sz="1800" spc="-95" dirty="0">
                <a:solidFill>
                  <a:srgbClr val="585858"/>
                </a:solidFill>
                <a:latin typeface="Tahoma"/>
                <a:cs typeface="Tahoma"/>
              </a:rPr>
              <a:t> </a:t>
            </a:r>
            <a:r>
              <a:rPr sz="1800" spc="-10" dirty="0">
                <a:solidFill>
                  <a:srgbClr val="585858"/>
                </a:solidFill>
                <a:latin typeface="Tahoma"/>
                <a:cs typeface="Tahoma"/>
              </a:rPr>
              <a:t>topic,</a:t>
            </a:r>
            <a:r>
              <a:rPr sz="1800" spc="-120" dirty="0">
                <a:solidFill>
                  <a:srgbClr val="585858"/>
                </a:solidFill>
                <a:latin typeface="Tahoma"/>
                <a:cs typeface="Tahoma"/>
              </a:rPr>
              <a:t> </a:t>
            </a:r>
            <a:r>
              <a:rPr sz="1800" spc="-10" dirty="0">
                <a:solidFill>
                  <a:srgbClr val="585858"/>
                </a:solidFill>
                <a:latin typeface="Tahoma"/>
                <a:cs typeface="Tahoma"/>
              </a:rPr>
              <a:t>product,</a:t>
            </a:r>
            <a:r>
              <a:rPr sz="1800" spc="-114" dirty="0">
                <a:solidFill>
                  <a:srgbClr val="585858"/>
                </a:solidFill>
                <a:latin typeface="Tahoma"/>
                <a:cs typeface="Tahoma"/>
              </a:rPr>
              <a:t> </a:t>
            </a:r>
            <a:r>
              <a:rPr sz="1800" spc="-35" dirty="0">
                <a:solidFill>
                  <a:srgbClr val="585858"/>
                </a:solidFill>
                <a:latin typeface="Tahoma"/>
                <a:cs typeface="Tahoma"/>
              </a:rPr>
              <a:t>etc.</a:t>
            </a:r>
            <a:r>
              <a:rPr sz="1800" spc="-105" dirty="0">
                <a:solidFill>
                  <a:srgbClr val="585858"/>
                </a:solidFill>
                <a:latin typeface="Tahoma"/>
                <a:cs typeface="Tahoma"/>
              </a:rPr>
              <a:t> </a:t>
            </a:r>
            <a:r>
              <a:rPr sz="1800" dirty="0">
                <a:solidFill>
                  <a:srgbClr val="585858"/>
                </a:solidFill>
                <a:latin typeface="Tahoma"/>
                <a:cs typeface="Tahoma"/>
              </a:rPr>
              <a:t>is</a:t>
            </a:r>
            <a:r>
              <a:rPr sz="1800" spc="-125" dirty="0">
                <a:solidFill>
                  <a:srgbClr val="585858"/>
                </a:solidFill>
                <a:latin typeface="Tahoma"/>
                <a:cs typeface="Tahoma"/>
              </a:rPr>
              <a:t> </a:t>
            </a:r>
            <a:r>
              <a:rPr sz="1800" spc="-10" dirty="0">
                <a:solidFill>
                  <a:srgbClr val="585858"/>
                </a:solidFill>
                <a:latin typeface="Tahoma"/>
                <a:cs typeface="Tahoma"/>
              </a:rPr>
              <a:t>positive, </a:t>
            </a:r>
            <a:r>
              <a:rPr sz="1800" spc="-25" dirty="0">
                <a:solidFill>
                  <a:srgbClr val="585858"/>
                </a:solidFill>
                <a:latin typeface="Tahoma"/>
                <a:cs typeface="Tahoma"/>
              </a:rPr>
              <a:t>negative,</a:t>
            </a:r>
            <a:r>
              <a:rPr sz="1800" spc="-140" dirty="0">
                <a:solidFill>
                  <a:srgbClr val="585858"/>
                </a:solidFill>
                <a:latin typeface="Tahoma"/>
                <a:cs typeface="Tahoma"/>
              </a:rPr>
              <a:t> </a:t>
            </a:r>
            <a:r>
              <a:rPr sz="1800" dirty="0">
                <a:solidFill>
                  <a:srgbClr val="585858"/>
                </a:solidFill>
                <a:latin typeface="Tahoma"/>
                <a:cs typeface="Tahoma"/>
              </a:rPr>
              <a:t>or</a:t>
            </a:r>
            <a:r>
              <a:rPr sz="1800" spc="-135" dirty="0">
                <a:solidFill>
                  <a:srgbClr val="585858"/>
                </a:solidFill>
                <a:latin typeface="Tahoma"/>
                <a:cs typeface="Tahoma"/>
              </a:rPr>
              <a:t> </a:t>
            </a:r>
            <a:r>
              <a:rPr sz="1800" spc="-10" dirty="0">
                <a:solidFill>
                  <a:srgbClr val="585858"/>
                </a:solidFill>
                <a:latin typeface="Tahoma"/>
                <a:cs typeface="Tahoma"/>
              </a:rPr>
              <a:t>neutral.</a:t>
            </a:r>
            <a:endParaRPr sz="1800">
              <a:latin typeface="Tahoma"/>
              <a:cs typeface="Tahoma"/>
            </a:endParaRPr>
          </a:p>
        </p:txBody>
      </p:sp>
      <p:pic>
        <p:nvPicPr>
          <p:cNvPr id="4" name="object 4"/>
          <p:cNvPicPr/>
          <p:nvPr/>
        </p:nvPicPr>
        <p:blipFill>
          <a:blip r:embed="rId2" cstate="print"/>
          <a:stretch>
            <a:fillRect/>
          </a:stretch>
        </p:blipFill>
        <p:spPr>
          <a:xfrm>
            <a:off x="1937545" y="3831787"/>
            <a:ext cx="5340312" cy="7631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6AA3C7"/>
          </a:solidFill>
        </p:spPr>
        <p:txBody>
          <a:bodyPr wrap="square" lIns="0" tIns="0" rIns="0" bIns="0" rtlCol="0"/>
          <a:lstStyle/>
          <a:p>
            <a:endParaRPr/>
          </a:p>
        </p:txBody>
      </p:sp>
      <p:sp>
        <p:nvSpPr>
          <p:cNvPr id="3" name="object 3"/>
          <p:cNvSpPr/>
          <p:nvPr/>
        </p:nvSpPr>
        <p:spPr>
          <a:xfrm>
            <a:off x="830580" y="4169676"/>
            <a:ext cx="745490" cy="45720"/>
          </a:xfrm>
          <a:custGeom>
            <a:avLst/>
            <a:gdLst/>
            <a:ahLst/>
            <a:cxnLst/>
            <a:rect l="l" t="t" r="r" b="b"/>
            <a:pathLst>
              <a:path w="745490" h="45720">
                <a:moveTo>
                  <a:pt x="745236" y="0"/>
                </a:moveTo>
                <a:lnTo>
                  <a:pt x="376428" y="0"/>
                </a:lnTo>
                <a:lnTo>
                  <a:pt x="373380" y="0"/>
                </a:lnTo>
                <a:lnTo>
                  <a:pt x="0" y="0"/>
                </a:lnTo>
                <a:lnTo>
                  <a:pt x="0" y="45707"/>
                </a:lnTo>
                <a:lnTo>
                  <a:pt x="373380" y="45707"/>
                </a:lnTo>
                <a:lnTo>
                  <a:pt x="376428" y="45707"/>
                </a:lnTo>
                <a:lnTo>
                  <a:pt x="745236" y="45707"/>
                </a:lnTo>
                <a:lnTo>
                  <a:pt x="74523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8431" y="965961"/>
            <a:ext cx="5564505" cy="574040"/>
          </a:xfrm>
          <a:prstGeom prst="rect">
            <a:avLst/>
          </a:prstGeom>
        </p:spPr>
        <p:txBody>
          <a:bodyPr vert="horz" wrap="square" lIns="0" tIns="12700" rIns="0" bIns="0" rtlCol="0">
            <a:spAutoFit/>
          </a:bodyPr>
          <a:lstStyle/>
          <a:p>
            <a:pPr marL="12700">
              <a:lnSpc>
                <a:spcPct val="100000"/>
              </a:lnSpc>
              <a:spcBef>
                <a:spcPts val="100"/>
              </a:spcBef>
            </a:pPr>
            <a:r>
              <a:rPr spc="215" dirty="0"/>
              <a:t>Why</a:t>
            </a:r>
            <a:r>
              <a:rPr spc="-225" dirty="0"/>
              <a:t> </a:t>
            </a:r>
            <a:r>
              <a:rPr spc="55" dirty="0"/>
              <a:t>Sentiment</a:t>
            </a:r>
            <a:r>
              <a:rPr spc="-185" dirty="0"/>
              <a:t> </a:t>
            </a:r>
            <a:r>
              <a:rPr spc="90" dirty="0"/>
              <a:t>Analysis?</a:t>
            </a:r>
          </a:p>
        </p:txBody>
      </p:sp>
      <p:grpSp>
        <p:nvGrpSpPr>
          <p:cNvPr id="5" name="object 5"/>
          <p:cNvGrpSpPr/>
          <p:nvPr/>
        </p:nvGrpSpPr>
        <p:grpSpPr>
          <a:xfrm>
            <a:off x="3806952" y="1882139"/>
            <a:ext cx="4284345" cy="2672080"/>
            <a:chOff x="3806952" y="1882139"/>
            <a:chExt cx="4284345" cy="2672080"/>
          </a:xfrm>
        </p:grpSpPr>
        <p:pic>
          <p:nvPicPr>
            <p:cNvPr id="6" name="object 6"/>
            <p:cNvPicPr/>
            <p:nvPr/>
          </p:nvPicPr>
          <p:blipFill>
            <a:blip r:embed="rId2" cstate="print"/>
            <a:stretch>
              <a:fillRect/>
            </a:stretch>
          </p:blipFill>
          <p:spPr>
            <a:xfrm>
              <a:off x="3806952" y="1882139"/>
              <a:ext cx="4283963" cy="2671572"/>
            </a:xfrm>
            <a:prstGeom prst="rect">
              <a:avLst/>
            </a:prstGeom>
          </p:spPr>
        </p:pic>
        <p:pic>
          <p:nvPicPr>
            <p:cNvPr id="7" name="object 7"/>
            <p:cNvPicPr/>
            <p:nvPr/>
          </p:nvPicPr>
          <p:blipFill>
            <a:blip r:embed="rId3" cstate="print"/>
            <a:stretch>
              <a:fillRect/>
            </a:stretch>
          </p:blipFill>
          <p:spPr>
            <a:xfrm>
              <a:off x="3866388" y="1921763"/>
              <a:ext cx="4165091" cy="2554224"/>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1A1A1A"/>
                </a:solidFill>
              </a:rPr>
              <a:t>Sentimental</a:t>
            </a:r>
            <a:r>
              <a:rPr sz="2400" spc="-135" dirty="0">
                <a:solidFill>
                  <a:srgbClr val="1A1A1A"/>
                </a:solidFill>
              </a:rPr>
              <a:t> </a:t>
            </a:r>
            <a:r>
              <a:rPr sz="2400" spc="55" dirty="0">
                <a:solidFill>
                  <a:srgbClr val="1A1A1A"/>
                </a:solidFill>
              </a:rPr>
              <a:t>Analysis</a:t>
            </a:r>
            <a:r>
              <a:rPr sz="2400" spc="-130" dirty="0">
                <a:solidFill>
                  <a:srgbClr val="1A1A1A"/>
                </a:solidFill>
              </a:rPr>
              <a:t> </a:t>
            </a:r>
            <a:r>
              <a:rPr sz="2400" spc="75" dirty="0">
                <a:solidFill>
                  <a:srgbClr val="1A1A1A"/>
                </a:solidFill>
              </a:rPr>
              <a:t>can</a:t>
            </a:r>
            <a:r>
              <a:rPr sz="2400" spc="-155" dirty="0">
                <a:solidFill>
                  <a:srgbClr val="1A1A1A"/>
                </a:solidFill>
              </a:rPr>
              <a:t> </a:t>
            </a:r>
            <a:r>
              <a:rPr sz="2400" spc="100" dirty="0">
                <a:solidFill>
                  <a:srgbClr val="1A1A1A"/>
                </a:solidFill>
              </a:rPr>
              <a:t>used</a:t>
            </a:r>
            <a:r>
              <a:rPr sz="2400" spc="-130" dirty="0">
                <a:solidFill>
                  <a:srgbClr val="1A1A1A"/>
                </a:solidFill>
              </a:rPr>
              <a:t> </a:t>
            </a:r>
            <a:r>
              <a:rPr sz="2400" spc="125" dirty="0">
                <a:solidFill>
                  <a:srgbClr val="1A1A1A"/>
                </a:solidFill>
              </a:rPr>
              <a:t>as</a:t>
            </a:r>
            <a:r>
              <a:rPr sz="2400" spc="-135" dirty="0">
                <a:solidFill>
                  <a:srgbClr val="1A1A1A"/>
                </a:solidFill>
              </a:rPr>
              <a:t> </a:t>
            </a:r>
            <a:r>
              <a:rPr sz="2400" spc="-10" dirty="0">
                <a:solidFill>
                  <a:srgbClr val="1A1A1A"/>
                </a:solidFill>
              </a:rPr>
              <a:t>follows:</a:t>
            </a:r>
            <a:endParaRPr sz="2400"/>
          </a:p>
        </p:txBody>
      </p:sp>
      <p:sp>
        <p:nvSpPr>
          <p:cNvPr id="3" name="object 3"/>
          <p:cNvSpPr txBox="1"/>
          <p:nvPr/>
        </p:nvSpPr>
        <p:spPr>
          <a:xfrm>
            <a:off x="954735" y="2017013"/>
            <a:ext cx="3428365" cy="2809875"/>
          </a:xfrm>
          <a:prstGeom prst="rect">
            <a:avLst/>
          </a:prstGeom>
        </p:spPr>
        <p:txBody>
          <a:bodyPr vert="horz" wrap="square" lIns="0" tIns="12065" rIns="0" bIns="0" rtlCol="0">
            <a:spAutoFit/>
          </a:bodyPr>
          <a:lstStyle/>
          <a:p>
            <a:pPr marL="323215" indent="-311150">
              <a:lnSpc>
                <a:spcPct val="100000"/>
              </a:lnSpc>
              <a:spcBef>
                <a:spcPts val="95"/>
              </a:spcBef>
              <a:buFont typeface="Arial"/>
              <a:buChar char="●"/>
              <a:tabLst>
                <a:tab pos="323215" algn="l"/>
                <a:tab pos="323850" algn="l"/>
              </a:tabLst>
            </a:pPr>
            <a:r>
              <a:rPr sz="1300" dirty="0">
                <a:solidFill>
                  <a:srgbClr val="585858"/>
                </a:solidFill>
                <a:latin typeface="Tahoma"/>
                <a:cs typeface="Tahoma"/>
              </a:rPr>
              <a:t>Social</a:t>
            </a:r>
            <a:r>
              <a:rPr sz="1300" spc="-120" dirty="0">
                <a:solidFill>
                  <a:srgbClr val="585858"/>
                </a:solidFill>
                <a:latin typeface="Tahoma"/>
                <a:cs typeface="Tahoma"/>
              </a:rPr>
              <a:t> </a:t>
            </a:r>
            <a:r>
              <a:rPr sz="1300" spc="-10" dirty="0">
                <a:solidFill>
                  <a:srgbClr val="585858"/>
                </a:solidFill>
                <a:latin typeface="Tahoma"/>
                <a:cs typeface="Tahoma"/>
              </a:rPr>
              <a:t>media</a:t>
            </a:r>
            <a:r>
              <a:rPr sz="1300" spc="-160" dirty="0">
                <a:solidFill>
                  <a:srgbClr val="585858"/>
                </a:solidFill>
                <a:latin typeface="Tahoma"/>
                <a:cs typeface="Tahoma"/>
              </a:rPr>
              <a:t> </a:t>
            </a:r>
            <a:r>
              <a:rPr sz="1300" spc="-10" dirty="0">
                <a:solidFill>
                  <a:srgbClr val="585858"/>
                </a:solidFill>
                <a:latin typeface="Tahoma"/>
                <a:cs typeface="Tahoma"/>
              </a:rPr>
              <a:t>monitoring</a:t>
            </a:r>
            <a:endParaRPr sz="1300">
              <a:latin typeface="Tahoma"/>
              <a:cs typeface="Tahoma"/>
            </a:endParaRPr>
          </a:p>
          <a:p>
            <a:pPr>
              <a:lnSpc>
                <a:spcPct val="100000"/>
              </a:lnSpc>
              <a:spcBef>
                <a:spcPts val="25"/>
              </a:spcBef>
              <a:buClr>
                <a:srgbClr val="585858"/>
              </a:buClr>
              <a:buFont typeface="Arial"/>
              <a:buChar char="●"/>
            </a:pPr>
            <a:endParaRPr sz="1500">
              <a:latin typeface="Tahoma"/>
              <a:cs typeface="Tahoma"/>
            </a:endParaRPr>
          </a:p>
          <a:p>
            <a:pPr marL="323215" indent="-311150">
              <a:lnSpc>
                <a:spcPct val="100000"/>
              </a:lnSpc>
              <a:buFont typeface="Arial"/>
              <a:buChar char="●"/>
              <a:tabLst>
                <a:tab pos="323215" algn="l"/>
                <a:tab pos="323850" algn="l"/>
              </a:tabLst>
            </a:pPr>
            <a:r>
              <a:rPr sz="1300" dirty="0">
                <a:solidFill>
                  <a:srgbClr val="585858"/>
                </a:solidFill>
                <a:latin typeface="Tahoma"/>
                <a:cs typeface="Tahoma"/>
              </a:rPr>
              <a:t>Brand</a:t>
            </a:r>
            <a:r>
              <a:rPr sz="1300" spc="-75" dirty="0">
                <a:solidFill>
                  <a:srgbClr val="585858"/>
                </a:solidFill>
                <a:latin typeface="Tahoma"/>
                <a:cs typeface="Tahoma"/>
              </a:rPr>
              <a:t> </a:t>
            </a:r>
            <a:r>
              <a:rPr sz="1300" spc="-10" dirty="0">
                <a:solidFill>
                  <a:srgbClr val="585858"/>
                </a:solidFill>
                <a:latin typeface="Tahoma"/>
                <a:cs typeface="Tahoma"/>
              </a:rPr>
              <a:t>monitoring</a:t>
            </a:r>
            <a:endParaRPr sz="1300">
              <a:latin typeface="Tahoma"/>
              <a:cs typeface="Tahoma"/>
            </a:endParaRPr>
          </a:p>
          <a:p>
            <a:pPr>
              <a:lnSpc>
                <a:spcPct val="100000"/>
              </a:lnSpc>
              <a:spcBef>
                <a:spcPts val="25"/>
              </a:spcBef>
              <a:buClr>
                <a:srgbClr val="585858"/>
              </a:buClr>
              <a:buFont typeface="Arial"/>
              <a:buChar char="●"/>
            </a:pPr>
            <a:endParaRPr sz="1500">
              <a:latin typeface="Tahoma"/>
              <a:cs typeface="Tahoma"/>
            </a:endParaRPr>
          </a:p>
          <a:p>
            <a:pPr marL="323215" indent="-311150">
              <a:lnSpc>
                <a:spcPct val="100000"/>
              </a:lnSpc>
              <a:buFont typeface="Arial"/>
              <a:buChar char="●"/>
              <a:tabLst>
                <a:tab pos="323215" algn="l"/>
                <a:tab pos="323850" algn="l"/>
              </a:tabLst>
            </a:pPr>
            <a:r>
              <a:rPr sz="1300" dirty="0">
                <a:solidFill>
                  <a:srgbClr val="585858"/>
                </a:solidFill>
                <a:latin typeface="Tahoma"/>
                <a:cs typeface="Tahoma"/>
              </a:rPr>
              <a:t>Voice</a:t>
            </a:r>
            <a:r>
              <a:rPr sz="1300" spc="-65" dirty="0">
                <a:solidFill>
                  <a:srgbClr val="585858"/>
                </a:solidFill>
                <a:latin typeface="Tahoma"/>
                <a:cs typeface="Tahoma"/>
              </a:rPr>
              <a:t> </a:t>
            </a:r>
            <a:r>
              <a:rPr sz="1300" dirty="0">
                <a:solidFill>
                  <a:srgbClr val="585858"/>
                </a:solidFill>
                <a:latin typeface="Tahoma"/>
                <a:cs typeface="Tahoma"/>
              </a:rPr>
              <a:t>of</a:t>
            </a:r>
            <a:r>
              <a:rPr sz="1300" spc="-110" dirty="0">
                <a:solidFill>
                  <a:srgbClr val="585858"/>
                </a:solidFill>
                <a:latin typeface="Tahoma"/>
                <a:cs typeface="Tahoma"/>
              </a:rPr>
              <a:t> </a:t>
            </a:r>
            <a:r>
              <a:rPr sz="1300" dirty="0">
                <a:solidFill>
                  <a:srgbClr val="585858"/>
                </a:solidFill>
                <a:latin typeface="Tahoma"/>
                <a:cs typeface="Tahoma"/>
              </a:rPr>
              <a:t>customer</a:t>
            </a:r>
            <a:r>
              <a:rPr sz="1300" spc="-75" dirty="0">
                <a:solidFill>
                  <a:srgbClr val="585858"/>
                </a:solidFill>
                <a:latin typeface="Tahoma"/>
                <a:cs typeface="Tahoma"/>
              </a:rPr>
              <a:t> </a:t>
            </a:r>
            <a:r>
              <a:rPr sz="1300" spc="-10" dirty="0">
                <a:solidFill>
                  <a:srgbClr val="585858"/>
                </a:solidFill>
                <a:latin typeface="Tahoma"/>
                <a:cs typeface="Tahoma"/>
              </a:rPr>
              <a:t>(VoC)</a:t>
            </a:r>
            <a:endParaRPr sz="1300">
              <a:latin typeface="Tahoma"/>
              <a:cs typeface="Tahoma"/>
            </a:endParaRPr>
          </a:p>
          <a:p>
            <a:pPr>
              <a:lnSpc>
                <a:spcPct val="100000"/>
              </a:lnSpc>
              <a:spcBef>
                <a:spcPts val="25"/>
              </a:spcBef>
              <a:buClr>
                <a:srgbClr val="585858"/>
              </a:buClr>
              <a:buFont typeface="Arial"/>
              <a:buChar char="●"/>
            </a:pPr>
            <a:endParaRPr sz="1500">
              <a:latin typeface="Tahoma"/>
              <a:cs typeface="Tahoma"/>
            </a:endParaRPr>
          </a:p>
          <a:p>
            <a:pPr marL="323215" indent="-311150">
              <a:lnSpc>
                <a:spcPct val="100000"/>
              </a:lnSpc>
              <a:spcBef>
                <a:spcPts val="5"/>
              </a:spcBef>
              <a:buFont typeface="Arial"/>
              <a:buChar char="●"/>
              <a:tabLst>
                <a:tab pos="323215" algn="l"/>
                <a:tab pos="323850" algn="l"/>
              </a:tabLst>
            </a:pPr>
            <a:r>
              <a:rPr sz="1300" dirty="0">
                <a:solidFill>
                  <a:srgbClr val="585858"/>
                </a:solidFill>
                <a:latin typeface="Tahoma"/>
                <a:cs typeface="Tahoma"/>
              </a:rPr>
              <a:t>Customer </a:t>
            </a:r>
            <a:r>
              <a:rPr sz="1300" spc="-10" dirty="0">
                <a:solidFill>
                  <a:srgbClr val="585858"/>
                </a:solidFill>
                <a:latin typeface="Tahoma"/>
                <a:cs typeface="Tahoma"/>
              </a:rPr>
              <a:t>service</a:t>
            </a:r>
            <a:endParaRPr sz="1300">
              <a:latin typeface="Tahoma"/>
              <a:cs typeface="Tahoma"/>
            </a:endParaRPr>
          </a:p>
          <a:p>
            <a:pPr>
              <a:lnSpc>
                <a:spcPct val="100000"/>
              </a:lnSpc>
              <a:spcBef>
                <a:spcPts val="10"/>
              </a:spcBef>
              <a:buClr>
                <a:srgbClr val="585858"/>
              </a:buClr>
              <a:buFont typeface="Arial"/>
              <a:buChar char="●"/>
            </a:pPr>
            <a:endParaRPr sz="1500">
              <a:latin typeface="Tahoma"/>
              <a:cs typeface="Tahoma"/>
            </a:endParaRPr>
          </a:p>
          <a:p>
            <a:pPr marL="323215" indent="-311150">
              <a:lnSpc>
                <a:spcPct val="100000"/>
              </a:lnSpc>
              <a:buFont typeface="Arial"/>
              <a:buChar char="●"/>
              <a:tabLst>
                <a:tab pos="323215" algn="l"/>
                <a:tab pos="323850" algn="l"/>
              </a:tabLst>
            </a:pPr>
            <a:r>
              <a:rPr sz="1300" dirty="0">
                <a:solidFill>
                  <a:srgbClr val="585858"/>
                </a:solidFill>
                <a:latin typeface="Tahoma"/>
                <a:cs typeface="Tahoma"/>
              </a:rPr>
              <a:t>Workforce</a:t>
            </a:r>
            <a:r>
              <a:rPr sz="1300" spc="-65" dirty="0">
                <a:solidFill>
                  <a:srgbClr val="585858"/>
                </a:solidFill>
                <a:latin typeface="Tahoma"/>
                <a:cs typeface="Tahoma"/>
              </a:rPr>
              <a:t> </a:t>
            </a:r>
            <a:r>
              <a:rPr sz="1300" dirty="0">
                <a:solidFill>
                  <a:srgbClr val="585858"/>
                </a:solidFill>
                <a:latin typeface="Tahoma"/>
                <a:cs typeface="Tahoma"/>
              </a:rPr>
              <a:t>analytics</a:t>
            </a:r>
            <a:r>
              <a:rPr sz="1300" spc="-50" dirty="0">
                <a:solidFill>
                  <a:srgbClr val="585858"/>
                </a:solidFill>
                <a:latin typeface="Tahoma"/>
                <a:cs typeface="Tahoma"/>
              </a:rPr>
              <a:t> </a:t>
            </a:r>
            <a:r>
              <a:rPr sz="1300" spc="-20" dirty="0">
                <a:solidFill>
                  <a:srgbClr val="585858"/>
                </a:solidFill>
                <a:latin typeface="Tahoma"/>
                <a:cs typeface="Tahoma"/>
              </a:rPr>
              <a:t>and</a:t>
            </a:r>
            <a:r>
              <a:rPr sz="1300" spc="-75" dirty="0">
                <a:solidFill>
                  <a:srgbClr val="585858"/>
                </a:solidFill>
                <a:latin typeface="Tahoma"/>
                <a:cs typeface="Tahoma"/>
              </a:rPr>
              <a:t> </a:t>
            </a:r>
            <a:r>
              <a:rPr sz="1300" dirty="0">
                <a:solidFill>
                  <a:srgbClr val="585858"/>
                </a:solidFill>
                <a:latin typeface="Tahoma"/>
                <a:cs typeface="Tahoma"/>
              </a:rPr>
              <a:t>voice</a:t>
            </a:r>
            <a:r>
              <a:rPr sz="1300" spc="-60" dirty="0">
                <a:solidFill>
                  <a:srgbClr val="585858"/>
                </a:solidFill>
                <a:latin typeface="Tahoma"/>
                <a:cs typeface="Tahoma"/>
              </a:rPr>
              <a:t> </a:t>
            </a:r>
            <a:r>
              <a:rPr sz="1300" dirty="0">
                <a:solidFill>
                  <a:srgbClr val="585858"/>
                </a:solidFill>
                <a:latin typeface="Tahoma"/>
                <a:cs typeface="Tahoma"/>
              </a:rPr>
              <a:t>of</a:t>
            </a:r>
            <a:r>
              <a:rPr sz="1300" spc="-75" dirty="0">
                <a:solidFill>
                  <a:srgbClr val="585858"/>
                </a:solidFill>
                <a:latin typeface="Tahoma"/>
                <a:cs typeface="Tahoma"/>
              </a:rPr>
              <a:t> </a:t>
            </a:r>
            <a:r>
              <a:rPr sz="1300" spc="-10" dirty="0">
                <a:solidFill>
                  <a:srgbClr val="585858"/>
                </a:solidFill>
                <a:latin typeface="Tahoma"/>
                <a:cs typeface="Tahoma"/>
              </a:rPr>
              <a:t>employee</a:t>
            </a:r>
            <a:endParaRPr sz="1300">
              <a:latin typeface="Tahoma"/>
              <a:cs typeface="Tahoma"/>
            </a:endParaRPr>
          </a:p>
          <a:p>
            <a:pPr>
              <a:lnSpc>
                <a:spcPct val="100000"/>
              </a:lnSpc>
              <a:spcBef>
                <a:spcPts val="30"/>
              </a:spcBef>
              <a:buClr>
                <a:srgbClr val="585858"/>
              </a:buClr>
              <a:buFont typeface="Arial"/>
              <a:buChar char="●"/>
            </a:pPr>
            <a:endParaRPr sz="1500">
              <a:latin typeface="Tahoma"/>
              <a:cs typeface="Tahoma"/>
            </a:endParaRPr>
          </a:p>
          <a:p>
            <a:pPr marL="323215" indent="-311150">
              <a:lnSpc>
                <a:spcPct val="100000"/>
              </a:lnSpc>
              <a:buFont typeface="Arial"/>
              <a:buChar char="●"/>
              <a:tabLst>
                <a:tab pos="323215" algn="l"/>
                <a:tab pos="323850" algn="l"/>
              </a:tabLst>
            </a:pPr>
            <a:r>
              <a:rPr sz="1300" dirty="0">
                <a:solidFill>
                  <a:srgbClr val="585858"/>
                </a:solidFill>
                <a:latin typeface="Tahoma"/>
                <a:cs typeface="Tahoma"/>
              </a:rPr>
              <a:t>Product</a:t>
            </a:r>
            <a:r>
              <a:rPr sz="1300" spc="40" dirty="0">
                <a:solidFill>
                  <a:srgbClr val="585858"/>
                </a:solidFill>
                <a:latin typeface="Tahoma"/>
                <a:cs typeface="Tahoma"/>
              </a:rPr>
              <a:t> </a:t>
            </a:r>
            <a:r>
              <a:rPr sz="1300" spc="-10" dirty="0">
                <a:solidFill>
                  <a:srgbClr val="585858"/>
                </a:solidFill>
                <a:latin typeface="Tahoma"/>
                <a:cs typeface="Tahoma"/>
              </a:rPr>
              <a:t>analytics</a:t>
            </a:r>
            <a:endParaRPr sz="1300">
              <a:latin typeface="Tahoma"/>
              <a:cs typeface="Tahoma"/>
            </a:endParaRPr>
          </a:p>
          <a:p>
            <a:pPr>
              <a:lnSpc>
                <a:spcPct val="100000"/>
              </a:lnSpc>
              <a:spcBef>
                <a:spcPts val="25"/>
              </a:spcBef>
              <a:buClr>
                <a:srgbClr val="585858"/>
              </a:buClr>
              <a:buFont typeface="Arial"/>
              <a:buChar char="●"/>
            </a:pPr>
            <a:endParaRPr sz="1500">
              <a:latin typeface="Tahoma"/>
              <a:cs typeface="Tahoma"/>
            </a:endParaRPr>
          </a:p>
          <a:p>
            <a:pPr marL="323215" indent="-311150">
              <a:lnSpc>
                <a:spcPct val="100000"/>
              </a:lnSpc>
              <a:buFont typeface="Arial"/>
              <a:buChar char="●"/>
              <a:tabLst>
                <a:tab pos="323215" algn="l"/>
                <a:tab pos="323850" algn="l"/>
              </a:tabLst>
            </a:pPr>
            <a:r>
              <a:rPr sz="1300" dirty="0">
                <a:solidFill>
                  <a:srgbClr val="585858"/>
                </a:solidFill>
                <a:latin typeface="Tahoma"/>
                <a:cs typeface="Tahoma"/>
              </a:rPr>
              <a:t>Market</a:t>
            </a:r>
            <a:r>
              <a:rPr sz="1300" spc="-50" dirty="0">
                <a:solidFill>
                  <a:srgbClr val="585858"/>
                </a:solidFill>
                <a:latin typeface="Tahoma"/>
                <a:cs typeface="Tahoma"/>
              </a:rPr>
              <a:t> </a:t>
            </a:r>
            <a:r>
              <a:rPr sz="1300" dirty="0">
                <a:solidFill>
                  <a:srgbClr val="585858"/>
                </a:solidFill>
                <a:latin typeface="Tahoma"/>
                <a:cs typeface="Tahoma"/>
              </a:rPr>
              <a:t>research</a:t>
            </a:r>
            <a:r>
              <a:rPr sz="1300" spc="-65" dirty="0">
                <a:solidFill>
                  <a:srgbClr val="585858"/>
                </a:solidFill>
                <a:latin typeface="Tahoma"/>
                <a:cs typeface="Tahoma"/>
              </a:rPr>
              <a:t> </a:t>
            </a:r>
            <a:r>
              <a:rPr sz="1300" spc="-20" dirty="0">
                <a:solidFill>
                  <a:srgbClr val="585858"/>
                </a:solidFill>
                <a:latin typeface="Tahoma"/>
                <a:cs typeface="Tahoma"/>
              </a:rPr>
              <a:t>and</a:t>
            </a:r>
            <a:r>
              <a:rPr sz="1300" spc="-35" dirty="0">
                <a:solidFill>
                  <a:srgbClr val="585858"/>
                </a:solidFill>
                <a:latin typeface="Tahoma"/>
                <a:cs typeface="Tahoma"/>
              </a:rPr>
              <a:t> </a:t>
            </a:r>
            <a:r>
              <a:rPr sz="1300" spc="-10" dirty="0">
                <a:solidFill>
                  <a:srgbClr val="585858"/>
                </a:solidFill>
                <a:latin typeface="Tahoma"/>
                <a:cs typeface="Tahoma"/>
              </a:rPr>
              <a:t>analysis</a:t>
            </a:r>
            <a:endParaRPr sz="1300">
              <a:latin typeface="Tahoma"/>
              <a:cs typeface="Tahoma"/>
            </a:endParaRPr>
          </a:p>
        </p:txBody>
      </p:sp>
      <p:pic>
        <p:nvPicPr>
          <p:cNvPr id="4" name="object 4"/>
          <p:cNvPicPr/>
          <p:nvPr/>
        </p:nvPicPr>
        <p:blipFill>
          <a:blip r:embed="rId2" cstate="print"/>
          <a:stretch>
            <a:fillRect/>
          </a:stretch>
        </p:blipFill>
        <p:spPr>
          <a:xfrm>
            <a:off x="5594603" y="1930907"/>
            <a:ext cx="3204972" cy="22722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572000" cy="5143500"/>
            <a:chOff x="0" y="0"/>
            <a:chExt cx="4572000" cy="5143500"/>
          </a:xfrm>
        </p:grpSpPr>
        <p:sp>
          <p:nvSpPr>
            <p:cNvPr id="3" name="object 3"/>
            <p:cNvSpPr/>
            <p:nvPr/>
          </p:nvSpPr>
          <p:spPr>
            <a:xfrm>
              <a:off x="0" y="0"/>
              <a:ext cx="4572000" cy="5143500"/>
            </a:xfrm>
            <a:custGeom>
              <a:avLst/>
              <a:gdLst/>
              <a:ahLst/>
              <a:cxnLst/>
              <a:rect l="l" t="t" r="r" b="b"/>
              <a:pathLst>
                <a:path w="4572000" h="5143500">
                  <a:moveTo>
                    <a:pt x="4572000" y="0"/>
                  </a:moveTo>
                  <a:lnTo>
                    <a:pt x="0" y="0"/>
                  </a:lnTo>
                  <a:lnTo>
                    <a:pt x="0" y="5143500"/>
                  </a:lnTo>
                  <a:lnTo>
                    <a:pt x="4572000" y="5143500"/>
                  </a:lnTo>
                  <a:lnTo>
                    <a:pt x="4572000" y="0"/>
                  </a:lnTo>
                  <a:close/>
                </a:path>
              </a:pathLst>
            </a:custGeom>
            <a:solidFill>
              <a:srgbClr val="E9ECED"/>
            </a:solidFill>
          </p:spPr>
          <p:txBody>
            <a:bodyPr wrap="square" lIns="0" tIns="0" rIns="0" bIns="0" rtlCol="0"/>
            <a:lstStyle/>
            <a:p>
              <a:endParaRPr/>
            </a:p>
          </p:txBody>
        </p:sp>
        <p:sp>
          <p:nvSpPr>
            <p:cNvPr id="4" name="object 4"/>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a:p>
          </p:txBody>
        </p:sp>
        <p:sp>
          <p:nvSpPr>
            <p:cNvPr id="5" name="object 5"/>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a:p>
          </p:txBody>
        </p:sp>
      </p:grpSp>
      <p:sp>
        <p:nvSpPr>
          <p:cNvPr id="6" name="object 6"/>
          <p:cNvSpPr txBox="1">
            <a:spLocks noGrp="1"/>
          </p:cNvSpPr>
          <p:nvPr>
            <p:ph type="title"/>
          </p:nvPr>
        </p:nvSpPr>
        <p:spPr>
          <a:xfrm>
            <a:off x="733450" y="401777"/>
            <a:ext cx="1922780" cy="422909"/>
          </a:xfrm>
          <a:prstGeom prst="rect">
            <a:avLst/>
          </a:prstGeom>
        </p:spPr>
        <p:txBody>
          <a:bodyPr vert="horz" wrap="square" lIns="0" tIns="13335" rIns="0" bIns="0" rtlCol="0">
            <a:spAutoFit/>
          </a:bodyPr>
          <a:lstStyle/>
          <a:p>
            <a:pPr marL="12700">
              <a:lnSpc>
                <a:spcPct val="100000"/>
              </a:lnSpc>
              <a:spcBef>
                <a:spcPts val="105"/>
              </a:spcBef>
            </a:pPr>
            <a:r>
              <a:rPr sz="2600" spc="100" dirty="0">
                <a:solidFill>
                  <a:srgbClr val="1A1A1A"/>
                </a:solidFill>
              </a:rPr>
              <a:t>Advantages</a:t>
            </a:r>
            <a:endParaRPr sz="2600"/>
          </a:p>
        </p:txBody>
      </p:sp>
      <p:sp>
        <p:nvSpPr>
          <p:cNvPr id="7" name="object 7"/>
          <p:cNvSpPr txBox="1"/>
          <p:nvPr/>
        </p:nvSpPr>
        <p:spPr>
          <a:xfrm>
            <a:off x="873658" y="1453641"/>
            <a:ext cx="2927985" cy="3439795"/>
          </a:xfrm>
          <a:prstGeom prst="rect">
            <a:avLst/>
          </a:prstGeom>
        </p:spPr>
        <p:txBody>
          <a:bodyPr vert="horz" wrap="square" lIns="0" tIns="13335" rIns="0" bIns="0" rtlCol="0">
            <a:spAutoFit/>
          </a:bodyPr>
          <a:lstStyle/>
          <a:p>
            <a:pPr marL="329565" indent="-317500">
              <a:lnSpc>
                <a:spcPct val="100000"/>
              </a:lnSpc>
              <a:spcBef>
                <a:spcPts val="105"/>
              </a:spcBef>
              <a:buFont typeface="Arial"/>
              <a:buChar char="●"/>
              <a:tabLst>
                <a:tab pos="329565" algn="l"/>
                <a:tab pos="330200" algn="l"/>
              </a:tabLst>
            </a:pPr>
            <a:r>
              <a:rPr sz="1400" b="1" spc="-10" dirty="0">
                <a:solidFill>
                  <a:srgbClr val="585858"/>
                </a:solidFill>
                <a:latin typeface="Tahoma"/>
                <a:cs typeface="Tahoma"/>
              </a:rPr>
              <a:t>Scalability:</a:t>
            </a:r>
            <a:endParaRPr sz="1400">
              <a:latin typeface="Tahoma"/>
              <a:cs typeface="Tahoma"/>
            </a:endParaRPr>
          </a:p>
          <a:p>
            <a:pPr marL="329565" marR="5080">
              <a:lnSpc>
                <a:spcPct val="100000"/>
              </a:lnSpc>
            </a:pPr>
            <a:r>
              <a:rPr sz="1400" dirty="0">
                <a:solidFill>
                  <a:srgbClr val="585858"/>
                </a:solidFill>
                <a:latin typeface="Tahoma"/>
                <a:cs typeface="Tahoma"/>
              </a:rPr>
              <a:t>Sentiment</a:t>
            </a:r>
            <a:r>
              <a:rPr sz="1400" spc="-110" dirty="0">
                <a:solidFill>
                  <a:srgbClr val="585858"/>
                </a:solidFill>
                <a:latin typeface="Tahoma"/>
                <a:cs typeface="Tahoma"/>
              </a:rPr>
              <a:t> </a:t>
            </a:r>
            <a:r>
              <a:rPr sz="1400" spc="-10" dirty="0">
                <a:solidFill>
                  <a:srgbClr val="585858"/>
                </a:solidFill>
                <a:latin typeface="Tahoma"/>
                <a:cs typeface="Tahoma"/>
              </a:rPr>
              <a:t>analysis</a:t>
            </a:r>
            <a:r>
              <a:rPr sz="1400" spc="-95" dirty="0">
                <a:solidFill>
                  <a:srgbClr val="585858"/>
                </a:solidFill>
                <a:latin typeface="Tahoma"/>
                <a:cs typeface="Tahoma"/>
              </a:rPr>
              <a:t> </a:t>
            </a:r>
            <a:r>
              <a:rPr sz="1400" dirty="0">
                <a:solidFill>
                  <a:srgbClr val="585858"/>
                </a:solidFill>
                <a:latin typeface="Tahoma"/>
                <a:cs typeface="Tahoma"/>
              </a:rPr>
              <a:t>allows</a:t>
            </a:r>
            <a:r>
              <a:rPr sz="1400" spc="-100" dirty="0">
                <a:solidFill>
                  <a:srgbClr val="585858"/>
                </a:solidFill>
                <a:latin typeface="Tahoma"/>
                <a:cs typeface="Tahoma"/>
              </a:rPr>
              <a:t> </a:t>
            </a:r>
            <a:r>
              <a:rPr sz="1400" spc="-25" dirty="0">
                <a:solidFill>
                  <a:srgbClr val="585858"/>
                </a:solidFill>
                <a:latin typeface="Tahoma"/>
                <a:cs typeface="Tahoma"/>
              </a:rPr>
              <a:t>to </a:t>
            </a:r>
            <a:r>
              <a:rPr sz="1400" dirty="0">
                <a:solidFill>
                  <a:srgbClr val="585858"/>
                </a:solidFill>
                <a:latin typeface="Tahoma"/>
                <a:cs typeface="Tahoma"/>
              </a:rPr>
              <a:t>process</a:t>
            </a:r>
            <a:r>
              <a:rPr sz="1400" spc="-145" dirty="0">
                <a:solidFill>
                  <a:srgbClr val="585858"/>
                </a:solidFill>
                <a:latin typeface="Tahoma"/>
                <a:cs typeface="Tahoma"/>
              </a:rPr>
              <a:t> </a:t>
            </a:r>
            <a:r>
              <a:rPr sz="1400" spc="-10" dirty="0">
                <a:solidFill>
                  <a:srgbClr val="585858"/>
                </a:solidFill>
                <a:latin typeface="Tahoma"/>
                <a:cs typeface="Tahoma"/>
              </a:rPr>
              <a:t>data</a:t>
            </a:r>
            <a:r>
              <a:rPr sz="1400" spc="-120" dirty="0">
                <a:solidFill>
                  <a:srgbClr val="585858"/>
                </a:solidFill>
                <a:latin typeface="Tahoma"/>
                <a:cs typeface="Tahoma"/>
              </a:rPr>
              <a:t> </a:t>
            </a:r>
            <a:r>
              <a:rPr sz="1400" dirty="0">
                <a:solidFill>
                  <a:srgbClr val="585858"/>
                </a:solidFill>
                <a:latin typeface="Tahoma"/>
                <a:cs typeface="Tahoma"/>
              </a:rPr>
              <a:t>at</a:t>
            </a:r>
            <a:r>
              <a:rPr sz="1400" spc="-135" dirty="0">
                <a:solidFill>
                  <a:srgbClr val="585858"/>
                </a:solidFill>
                <a:latin typeface="Tahoma"/>
                <a:cs typeface="Tahoma"/>
              </a:rPr>
              <a:t> </a:t>
            </a:r>
            <a:r>
              <a:rPr sz="1400" spc="-10" dirty="0">
                <a:solidFill>
                  <a:srgbClr val="585858"/>
                </a:solidFill>
                <a:latin typeface="Tahoma"/>
                <a:cs typeface="Tahoma"/>
              </a:rPr>
              <a:t>scale</a:t>
            </a:r>
            <a:r>
              <a:rPr sz="1400" spc="-140" dirty="0">
                <a:solidFill>
                  <a:srgbClr val="585858"/>
                </a:solidFill>
                <a:latin typeface="Tahoma"/>
                <a:cs typeface="Tahoma"/>
              </a:rPr>
              <a:t> </a:t>
            </a:r>
            <a:r>
              <a:rPr sz="1400" dirty="0">
                <a:solidFill>
                  <a:srgbClr val="585858"/>
                </a:solidFill>
                <a:latin typeface="Tahoma"/>
                <a:cs typeface="Tahoma"/>
              </a:rPr>
              <a:t>in</a:t>
            </a:r>
            <a:r>
              <a:rPr sz="1400" spc="-135" dirty="0">
                <a:solidFill>
                  <a:srgbClr val="585858"/>
                </a:solidFill>
                <a:latin typeface="Tahoma"/>
                <a:cs typeface="Tahoma"/>
              </a:rPr>
              <a:t> </a:t>
            </a:r>
            <a:r>
              <a:rPr sz="1400" spc="-35" dirty="0">
                <a:solidFill>
                  <a:srgbClr val="585858"/>
                </a:solidFill>
                <a:latin typeface="Tahoma"/>
                <a:cs typeface="Tahoma"/>
              </a:rPr>
              <a:t>a</a:t>
            </a:r>
            <a:r>
              <a:rPr sz="1400" spc="-140" dirty="0">
                <a:solidFill>
                  <a:srgbClr val="585858"/>
                </a:solidFill>
                <a:latin typeface="Tahoma"/>
                <a:cs typeface="Tahoma"/>
              </a:rPr>
              <a:t> </a:t>
            </a:r>
            <a:r>
              <a:rPr sz="1400" spc="-10" dirty="0">
                <a:solidFill>
                  <a:srgbClr val="585858"/>
                </a:solidFill>
                <a:latin typeface="Tahoma"/>
                <a:cs typeface="Tahoma"/>
              </a:rPr>
              <a:t>efficient and</a:t>
            </a:r>
            <a:r>
              <a:rPr sz="1400" spc="-80" dirty="0">
                <a:solidFill>
                  <a:srgbClr val="585858"/>
                </a:solidFill>
                <a:latin typeface="Tahoma"/>
                <a:cs typeface="Tahoma"/>
              </a:rPr>
              <a:t> </a:t>
            </a:r>
            <a:r>
              <a:rPr sz="1400" dirty="0">
                <a:solidFill>
                  <a:srgbClr val="585858"/>
                </a:solidFill>
                <a:latin typeface="Tahoma"/>
                <a:cs typeface="Tahoma"/>
              </a:rPr>
              <a:t>cost-effective</a:t>
            </a:r>
            <a:r>
              <a:rPr sz="1400" spc="-75" dirty="0">
                <a:solidFill>
                  <a:srgbClr val="585858"/>
                </a:solidFill>
                <a:latin typeface="Tahoma"/>
                <a:cs typeface="Tahoma"/>
              </a:rPr>
              <a:t> </a:t>
            </a:r>
            <a:r>
              <a:rPr sz="1400" spc="-20" dirty="0">
                <a:solidFill>
                  <a:srgbClr val="585858"/>
                </a:solidFill>
                <a:latin typeface="Tahoma"/>
                <a:cs typeface="Tahoma"/>
              </a:rPr>
              <a:t>way.</a:t>
            </a:r>
            <a:endParaRPr sz="1400">
              <a:latin typeface="Tahoma"/>
              <a:cs typeface="Tahoma"/>
            </a:endParaRPr>
          </a:p>
          <a:p>
            <a:pPr marL="329565" indent="-317500">
              <a:lnSpc>
                <a:spcPct val="100000"/>
              </a:lnSpc>
              <a:buFont typeface="Arial"/>
              <a:buChar char="●"/>
              <a:tabLst>
                <a:tab pos="329565" algn="l"/>
                <a:tab pos="330200" algn="l"/>
              </a:tabLst>
            </a:pPr>
            <a:r>
              <a:rPr sz="1400" b="1" spc="-95" dirty="0">
                <a:solidFill>
                  <a:srgbClr val="585858"/>
                </a:solidFill>
                <a:latin typeface="Tahoma"/>
                <a:cs typeface="Tahoma"/>
              </a:rPr>
              <a:t>Real-</a:t>
            </a:r>
            <a:r>
              <a:rPr sz="1400" b="1" spc="-90" dirty="0">
                <a:solidFill>
                  <a:srgbClr val="585858"/>
                </a:solidFill>
                <a:latin typeface="Tahoma"/>
                <a:cs typeface="Tahoma"/>
              </a:rPr>
              <a:t>time</a:t>
            </a:r>
            <a:r>
              <a:rPr sz="1400" b="1" spc="-110" dirty="0">
                <a:solidFill>
                  <a:srgbClr val="585858"/>
                </a:solidFill>
                <a:latin typeface="Tahoma"/>
                <a:cs typeface="Tahoma"/>
              </a:rPr>
              <a:t> </a:t>
            </a:r>
            <a:r>
              <a:rPr sz="1400" b="1" spc="-10" dirty="0">
                <a:solidFill>
                  <a:srgbClr val="585858"/>
                </a:solidFill>
                <a:latin typeface="Tahoma"/>
                <a:cs typeface="Tahoma"/>
              </a:rPr>
              <a:t>analysis:</a:t>
            </a:r>
            <a:endParaRPr sz="1400">
              <a:latin typeface="Tahoma"/>
              <a:cs typeface="Tahoma"/>
            </a:endParaRPr>
          </a:p>
          <a:p>
            <a:pPr marL="329565" marR="12065">
              <a:lnSpc>
                <a:spcPct val="100000"/>
              </a:lnSpc>
            </a:pPr>
            <a:r>
              <a:rPr sz="1400" spc="105" dirty="0">
                <a:solidFill>
                  <a:srgbClr val="585858"/>
                </a:solidFill>
                <a:latin typeface="Tahoma"/>
                <a:cs typeface="Tahoma"/>
              </a:rPr>
              <a:t>A</a:t>
            </a:r>
            <a:r>
              <a:rPr sz="1400" spc="-120" dirty="0">
                <a:solidFill>
                  <a:srgbClr val="585858"/>
                </a:solidFill>
                <a:latin typeface="Tahoma"/>
                <a:cs typeface="Tahoma"/>
              </a:rPr>
              <a:t> </a:t>
            </a:r>
            <a:r>
              <a:rPr sz="1400" dirty="0">
                <a:solidFill>
                  <a:srgbClr val="585858"/>
                </a:solidFill>
                <a:latin typeface="Tahoma"/>
                <a:cs typeface="Tahoma"/>
              </a:rPr>
              <a:t>sentiment</a:t>
            </a:r>
            <a:r>
              <a:rPr sz="1400" spc="-114" dirty="0">
                <a:solidFill>
                  <a:srgbClr val="585858"/>
                </a:solidFill>
                <a:latin typeface="Tahoma"/>
                <a:cs typeface="Tahoma"/>
              </a:rPr>
              <a:t> </a:t>
            </a:r>
            <a:r>
              <a:rPr sz="1400" spc="-10" dirty="0">
                <a:solidFill>
                  <a:srgbClr val="585858"/>
                </a:solidFill>
                <a:latin typeface="Tahoma"/>
                <a:cs typeface="Tahoma"/>
              </a:rPr>
              <a:t>analysis</a:t>
            </a:r>
            <a:r>
              <a:rPr sz="1400" spc="-110" dirty="0">
                <a:solidFill>
                  <a:srgbClr val="585858"/>
                </a:solidFill>
                <a:latin typeface="Tahoma"/>
                <a:cs typeface="Tahoma"/>
              </a:rPr>
              <a:t> </a:t>
            </a:r>
            <a:r>
              <a:rPr sz="1400" spc="-10" dirty="0">
                <a:solidFill>
                  <a:srgbClr val="585858"/>
                </a:solidFill>
                <a:latin typeface="Tahoma"/>
                <a:cs typeface="Tahoma"/>
              </a:rPr>
              <a:t>system</a:t>
            </a:r>
            <a:r>
              <a:rPr sz="1400" spc="-130" dirty="0">
                <a:solidFill>
                  <a:srgbClr val="585858"/>
                </a:solidFill>
                <a:latin typeface="Tahoma"/>
                <a:cs typeface="Tahoma"/>
              </a:rPr>
              <a:t> </a:t>
            </a:r>
            <a:r>
              <a:rPr sz="1400" spc="-25" dirty="0">
                <a:solidFill>
                  <a:srgbClr val="585858"/>
                </a:solidFill>
                <a:latin typeface="Tahoma"/>
                <a:cs typeface="Tahoma"/>
              </a:rPr>
              <a:t>can </a:t>
            </a:r>
            <a:r>
              <a:rPr sz="1400" dirty="0">
                <a:solidFill>
                  <a:srgbClr val="585858"/>
                </a:solidFill>
                <a:latin typeface="Tahoma"/>
                <a:cs typeface="Tahoma"/>
              </a:rPr>
              <a:t>help</a:t>
            </a:r>
            <a:r>
              <a:rPr sz="1400" spc="-120" dirty="0">
                <a:solidFill>
                  <a:srgbClr val="585858"/>
                </a:solidFill>
                <a:latin typeface="Tahoma"/>
                <a:cs typeface="Tahoma"/>
              </a:rPr>
              <a:t> </a:t>
            </a:r>
            <a:r>
              <a:rPr sz="1400" dirty="0">
                <a:solidFill>
                  <a:srgbClr val="585858"/>
                </a:solidFill>
                <a:latin typeface="Tahoma"/>
                <a:cs typeface="Tahoma"/>
              </a:rPr>
              <a:t>you</a:t>
            </a:r>
            <a:r>
              <a:rPr sz="1400" spc="-150" dirty="0">
                <a:solidFill>
                  <a:srgbClr val="585858"/>
                </a:solidFill>
                <a:latin typeface="Tahoma"/>
                <a:cs typeface="Tahoma"/>
              </a:rPr>
              <a:t> </a:t>
            </a:r>
            <a:r>
              <a:rPr sz="1400" dirty="0">
                <a:solidFill>
                  <a:srgbClr val="585858"/>
                </a:solidFill>
                <a:latin typeface="Tahoma"/>
                <a:cs typeface="Tahoma"/>
              </a:rPr>
              <a:t>immediately</a:t>
            </a:r>
            <a:r>
              <a:rPr sz="1400" spc="-105" dirty="0">
                <a:solidFill>
                  <a:srgbClr val="585858"/>
                </a:solidFill>
                <a:latin typeface="Tahoma"/>
                <a:cs typeface="Tahoma"/>
              </a:rPr>
              <a:t> </a:t>
            </a:r>
            <a:r>
              <a:rPr sz="1400" spc="-10" dirty="0">
                <a:solidFill>
                  <a:srgbClr val="585858"/>
                </a:solidFill>
                <a:latin typeface="Tahoma"/>
                <a:cs typeface="Tahoma"/>
              </a:rPr>
              <a:t>identify </a:t>
            </a:r>
            <a:r>
              <a:rPr sz="1400" dirty="0">
                <a:solidFill>
                  <a:srgbClr val="585858"/>
                </a:solidFill>
                <a:latin typeface="Tahoma"/>
                <a:cs typeface="Tahoma"/>
              </a:rPr>
              <a:t>these</a:t>
            </a:r>
            <a:r>
              <a:rPr sz="1400" spc="-130" dirty="0">
                <a:solidFill>
                  <a:srgbClr val="585858"/>
                </a:solidFill>
                <a:latin typeface="Tahoma"/>
                <a:cs typeface="Tahoma"/>
              </a:rPr>
              <a:t> </a:t>
            </a:r>
            <a:r>
              <a:rPr sz="1400" dirty="0">
                <a:solidFill>
                  <a:srgbClr val="585858"/>
                </a:solidFill>
                <a:latin typeface="Tahoma"/>
                <a:cs typeface="Tahoma"/>
              </a:rPr>
              <a:t>kinds</a:t>
            </a:r>
            <a:r>
              <a:rPr sz="1400" spc="-105" dirty="0">
                <a:solidFill>
                  <a:srgbClr val="585858"/>
                </a:solidFill>
                <a:latin typeface="Tahoma"/>
                <a:cs typeface="Tahoma"/>
              </a:rPr>
              <a:t> </a:t>
            </a:r>
            <a:r>
              <a:rPr sz="1400" dirty="0">
                <a:solidFill>
                  <a:srgbClr val="585858"/>
                </a:solidFill>
                <a:latin typeface="Tahoma"/>
                <a:cs typeface="Tahoma"/>
              </a:rPr>
              <a:t>of</a:t>
            </a:r>
            <a:r>
              <a:rPr sz="1400" spc="-130" dirty="0">
                <a:solidFill>
                  <a:srgbClr val="585858"/>
                </a:solidFill>
                <a:latin typeface="Tahoma"/>
                <a:cs typeface="Tahoma"/>
              </a:rPr>
              <a:t> </a:t>
            </a:r>
            <a:r>
              <a:rPr sz="1400" dirty="0">
                <a:solidFill>
                  <a:srgbClr val="585858"/>
                </a:solidFill>
                <a:latin typeface="Tahoma"/>
                <a:cs typeface="Tahoma"/>
              </a:rPr>
              <a:t>situations</a:t>
            </a:r>
            <a:r>
              <a:rPr sz="1400" spc="-135" dirty="0">
                <a:solidFill>
                  <a:srgbClr val="585858"/>
                </a:solidFill>
                <a:latin typeface="Tahoma"/>
                <a:cs typeface="Tahoma"/>
              </a:rPr>
              <a:t> </a:t>
            </a:r>
            <a:r>
              <a:rPr sz="1400" spc="-10" dirty="0">
                <a:solidFill>
                  <a:srgbClr val="585858"/>
                </a:solidFill>
                <a:latin typeface="Tahoma"/>
                <a:cs typeface="Tahoma"/>
              </a:rPr>
              <a:t>and</a:t>
            </a:r>
            <a:r>
              <a:rPr sz="1400" spc="-114" dirty="0">
                <a:solidFill>
                  <a:srgbClr val="585858"/>
                </a:solidFill>
                <a:latin typeface="Tahoma"/>
                <a:cs typeface="Tahoma"/>
              </a:rPr>
              <a:t> </a:t>
            </a:r>
            <a:r>
              <a:rPr sz="1400" spc="-20" dirty="0">
                <a:solidFill>
                  <a:srgbClr val="585858"/>
                </a:solidFill>
                <a:latin typeface="Tahoma"/>
                <a:cs typeface="Tahoma"/>
              </a:rPr>
              <a:t>take </a:t>
            </a:r>
            <a:r>
              <a:rPr sz="1400" spc="-10" dirty="0">
                <a:solidFill>
                  <a:srgbClr val="585858"/>
                </a:solidFill>
                <a:latin typeface="Tahoma"/>
                <a:cs typeface="Tahoma"/>
              </a:rPr>
              <a:t>action.</a:t>
            </a:r>
            <a:endParaRPr sz="1400">
              <a:latin typeface="Tahoma"/>
              <a:cs typeface="Tahoma"/>
            </a:endParaRPr>
          </a:p>
          <a:p>
            <a:pPr marL="329565" indent="-317500">
              <a:lnSpc>
                <a:spcPct val="100000"/>
              </a:lnSpc>
              <a:buFont typeface="Arial"/>
              <a:buChar char="●"/>
              <a:tabLst>
                <a:tab pos="329565" algn="l"/>
                <a:tab pos="330200" algn="l"/>
              </a:tabLst>
            </a:pPr>
            <a:r>
              <a:rPr sz="1400" b="1" spc="-80" dirty="0">
                <a:solidFill>
                  <a:srgbClr val="585858"/>
                </a:solidFill>
                <a:latin typeface="Tahoma"/>
                <a:cs typeface="Tahoma"/>
              </a:rPr>
              <a:t>Consistent</a:t>
            </a:r>
            <a:r>
              <a:rPr sz="1400" b="1" spc="-85" dirty="0">
                <a:solidFill>
                  <a:srgbClr val="585858"/>
                </a:solidFill>
                <a:latin typeface="Tahoma"/>
                <a:cs typeface="Tahoma"/>
              </a:rPr>
              <a:t> </a:t>
            </a:r>
            <a:r>
              <a:rPr sz="1400" b="1" spc="-10" dirty="0">
                <a:solidFill>
                  <a:srgbClr val="585858"/>
                </a:solidFill>
                <a:latin typeface="Tahoma"/>
                <a:cs typeface="Tahoma"/>
              </a:rPr>
              <a:t>criteria:</a:t>
            </a:r>
            <a:endParaRPr sz="1400">
              <a:latin typeface="Tahoma"/>
              <a:cs typeface="Tahoma"/>
            </a:endParaRPr>
          </a:p>
          <a:p>
            <a:pPr marL="329565" marR="85725">
              <a:lnSpc>
                <a:spcPct val="99900"/>
              </a:lnSpc>
              <a:spcBef>
                <a:spcPts val="5"/>
              </a:spcBef>
            </a:pPr>
            <a:r>
              <a:rPr sz="1400" dirty="0">
                <a:solidFill>
                  <a:srgbClr val="585858"/>
                </a:solidFill>
                <a:latin typeface="Tahoma"/>
                <a:cs typeface="Tahoma"/>
              </a:rPr>
              <a:t>By</a:t>
            </a:r>
            <a:r>
              <a:rPr sz="1400" spc="-120" dirty="0">
                <a:solidFill>
                  <a:srgbClr val="585858"/>
                </a:solidFill>
                <a:latin typeface="Tahoma"/>
                <a:cs typeface="Tahoma"/>
              </a:rPr>
              <a:t> </a:t>
            </a:r>
            <a:r>
              <a:rPr sz="1400" spc="-10" dirty="0">
                <a:solidFill>
                  <a:srgbClr val="585858"/>
                </a:solidFill>
                <a:latin typeface="Tahoma"/>
                <a:cs typeface="Tahoma"/>
              </a:rPr>
              <a:t>using</a:t>
            </a:r>
            <a:r>
              <a:rPr sz="1400" spc="-100" dirty="0">
                <a:solidFill>
                  <a:srgbClr val="585858"/>
                </a:solidFill>
                <a:latin typeface="Tahoma"/>
                <a:cs typeface="Tahoma"/>
              </a:rPr>
              <a:t> </a:t>
            </a:r>
            <a:r>
              <a:rPr sz="1400" spc="-35" dirty="0">
                <a:solidFill>
                  <a:srgbClr val="585858"/>
                </a:solidFill>
                <a:latin typeface="Tahoma"/>
                <a:cs typeface="Tahoma"/>
              </a:rPr>
              <a:t>a</a:t>
            </a:r>
            <a:r>
              <a:rPr sz="1400" spc="-100" dirty="0">
                <a:solidFill>
                  <a:srgbClr val="585858"/>
                </a:solidFill>
                <a:latin typeface="Tahoma"/>
                <a:cs typeface="Tahoma"/>
              </a:rPr>
              <a:t> </a:t>
            </a:r>
            <a:r>
              <a:rPr sz="1400" dirty="0">
                <a:solidFill>
                  <a:srgbClr val="585858"/>
                </a:solidFill>
                <a:latin typeface="Tahoma"/>
                <a:cs typeface="Tahoma"/>
              </a:rPr>
              <a:t>centralized</a:t>
            </a:r>
            <a:r>
              <a:rPr sz="1400" spc="-80" dirty="0">
                <a:solidFill>
                  <a:srgbClr val="585858"/>
                </a:solidFill>
                <a:latin typeface="Tahoma"/>
                <a:cs typeface="Tahoma"/>
              </a:rPr>
              <a:t> </a:t>
            </a:r>
            <a:r>
              <a:rPr sz="1400" spc="-10" dirty="0">
                <a:solidFill>
                  <a:srgbClr val="585858"/>
                </a:solidFill>
                <a:latin typeface="Tahoma"/>
                <a:cs typeface="Tahoma"/>
              </a:rPr>
              <a:t>sentiment analysis</a:t>
            </a:r>
            <a:r>
              <a:rPr sz="1400" spc="-105" dirty="0">
                <a:solidFill>
                  <a:srgbClr val="585858"/>
                </a:solidFill>
                <a:latin typeface="Tahoma"/>
                <a:cs typeface="Tahoma"/>
              </a:rPr>
              <a:t> </a:t>
            </a:r>
            <a:r>
              <a:rPr sz="1400" spc="-25" dirty="0">
                <a:solidFill>
                  <a:srgbClr val="585858"/>
                </a:solidFill>
                <a:latin typeface="Tahoma"/>
                <a:cs typeface="Tahoma"/>
              </a:rPr>
              <a:t>system,</a:t>
            </a:r>
            <a:r>
              <a:rPr sz="1400" spc="-105" dirty="0">
                <a:solidFill>
                  <a:srgbClr val="585858"/>
                </a:solidFill>
                <a:latin typeface="Tahoma"/>
                <a:cs typeface="Tahoma"/>
              </a:rPr>
              <a:t> </a:t>
            </a:r>
            <a:r>
              <a:rPr sz="1400" spc="-10" dirty="0">
                <a:solidFill>
                  <a:srgbClr val="585858"/>
                </a:solidFill>
                <a:latin typeface="Tahoma"/>
                <a:cs typeface="Tahoma"/>
              </a:rPr>
              <a:t>companies</a:t>
            </a:r>
            <a:r>
              <a:rPr sz="1400" spc="-125" dirty="0">
                <a:solidFill>
                  <a:srgbClr val="585858"/>
                </a:solidFill>
                <a:latin typeface="Tahoma"/>
                <a:cs typeface="Tahoma"/>
              </a:rPr>
              <a:t> </a:t>
            </a:r>
            <a:r>
              <a:rPr sz="1400" spc="-25" dirty="0">
                <a:solidFill>
                  <a:srgbClr val="585858"/>
                </a:solidFill>
                <a:latin typeface="Tahoma"/>
                <a:cs typeface="Tahoma"/>
              </a:rPr>
              <a:t>can </a:t>
            </a:r>
            <a:r>
              <a:rPr sz="1400" dirty="0">
                <a:solidFill>
                  <a:srgbClr val="585858"/>
                </a:solidFill>
                <a:latin typeface="Tahoma"/>
                <a:cs typeface="Tahoma"/>
              </a:rPr>
              <a:t>apply</a:t>
            </a:r>
            <a:r>
              <a:rPr sz="1400" spc="-105" dirty="0">
                <a:solidFill>
                  <a:srgbClr val="585858"/>
                </a:solidFill>
                <a:latin typeface="Tahoma"/>
                <a:cs typeface="Tahoma"/>
              </a:rPr>
              <a:t> </a:t>
            </a:r>
            <a:r>
              <a:rPr sz="1400" dirty="0">
                <a:solidFill>
                  <a:srgbClr val="585858"/>
                </a:solidFill>
                <a:latin typeface="Tahoma"/>
                <a:cs typeface="Tahoma"/>
              </a:rPr>
              <a:t>the</a:t>
            </a:r>
            <a:r>
              <a:rPr sz="1400" spc="-95" dirty="0">
                <a:solidFill>
                  <a:srgbClr val="585858"/>
                </a:solidFill>
                <a:latin typeface="Tahoma"/>
                <a:cs typeface="Tahoma"/>
              </a:rPr>
              <a:t> </a:t>
            </a:r>
            <a:r>
              <a:rPr sz="1400" spc="-25" dirty="0">
                <a:solidFill>
                  <a:srgbClr val="585858"/>
                </a:solidFill>
                <a:latin typeface="Tahoma"/>
                <a:cs typeface="Tahoma"/>
              </a:rPr>
              <a:t>same</a:t>
            </a:r>
            <a:r>
              <a:rPr sz="1400" spc="-95" dirty="0">
                <a:solidFill>
                  <a:srgbClr val="585858"/>
                </a:solidFill>
                <a:latin typeface="Tahoma"/>
                <a:cs typeface="Tahoma"/>
              </a:rPr>
              <a:t> </a:t>
            </a:r>
            <a:r>
              <a:rPr sz="1400" dirty="0">
                <a:solidFill>
                  <a:srgbClr val="585858"/>
                </a:solidFill>
                <a:latin typeface="Tahoma"/>
                <a:cs typeface="Tahoma"/>
              </a:rPr>
              <a:t>criteria</a:t>
            </a:r>
            <a:r>
              <a:rPr sz="1400" spc="-95" dirty="0">
                <a:solidFill>
                  <a:srgbClr val="585858"/>
                </a:solidFill>
                <a:latin typeface="Tahoma"/>
                <a:cs typeface="Tahoma"/>
              </a:rPr>
              <a:t> </a:t>
            </a:r>
            <a:r>
              <a:rPr sz="1400" dirty="0">
                <a:solidFill>
                  <a:srgbClr val="585858"/>
                </a:solidFill>
                <a:latin typeface="Tahoma"/>
                <a:cs typeface="Tahoma"/>
              </a:rPr>
              <a:t>to</a:t>
            </a:r>
            <a:r>
              <a:rPr sz="1400" spc="-100" dirty="0">
                <a:solidFill>
                  <a:srgbClr val="585858"/>
                </a:solidFill>
                <a:latin typeface="Tahoma"/>
                <a:cs typeface="Tahoma"/>
              </a:rPr>
              <a:t> </a:t>
            </a:r>
            <a:r>
              <a:rPr sz="1400" dirty="0">
                <a:solidFill>
                  <a:srgbClr val="585858"/>
                </a:solidFill>
                <a:latin typeface="Tahoma"/>
                <a:cs typeface="Tahoma"/>
              </a:rPr>
              <a:t>all</a:t>
            </a:r>
            <a:r>
              <a:rPr sz="1400" spc="-75" dirty="0">
                <a:solidFill>
                  <a:srgbClr val="585858"/>
                </a:solidFill>
                <a:latin typeface="Tahoma"/>
                <a:cs typeface="Tahoma"/>
              </a:rPr>
              <a:t> </a:t>
            </a:r>
            <a:r>
              <a:rPr sz="1400" spc="-25" dirty="0">
                <a:solidFill>
                  <a:srgbClr val="585858"/>
                </a:solidFill>
                <a:latin typeface="Tahoma"/>
                <a:cs typeface="Tahoma"/>
              </a:rPr>
              <a:t>of </a:t>
            </a:r>
            <a:r>
              <a:rPr sz="1400" dirty="0">
                <a:solidFill>
                  <a:srgbClr val="585858"/>
                </a:solidFill>
                <a:latin typeface="Tahoma"/>
                <a:cs typeface="Tahoma"/>
              </a:rPr>
              <a:t>their</a:t>
            </a:r>
            <a:r>
              <a:rPr sz="1400" spc="-114" dirty="0">
                <a:solidFill>
                  <a:srgbClr val="585858"/>
                </a:solidFill>
                <a:latin typeface="Tahoma"/>
                <a:cs typeface="Tahoma"/>
              </a:rPr>
              <a:t> </a:t>
            </a:r>
            <a:r>
              <a:rPr sz="1400" spc="-30" dirty="0">
                <a:solidFill>
                  <a:srgbClr val="585858"/>
                </a:solidFill>
                <a:latin typeface="Tahoma"/>
                <a:cs typeface="Tahoma"/>
              </a:rPr>
              <a:t>data.</a:t>
            </a:r>
            <a:r>
              <a:rPr sz="1400" spc="-90" dirty="0">
                <a:solidFill>
                  <a:srgbClr val="585858"/>
                </a:solidFill>
                <a:latin typeface="Tahoma"/>
                <a:cs typeface="Tahoma"/>
              </a:rPr>
              <a:t> </a:t>
            </a:r>
            <a:r>
              <a:rPr sz="1400" dirty="0">
                <a:solidFill>
                  <a:srgbClr val="585858"/>
                </a:solidFill>
                <a:latin typeface="Tahoma"/>
                <a:cs typeface="Tahoma"/>
              </a:rPr>
              <a:t>This</a:t>
            </a:r>
            <a:r>
              <a:rPr sz="1400" spc="-120" dirty="0">
                <a:solidFill>
                  <a:srgbClr val="585858"/>
                </a:solidFill>
                <a:latin typeface="Tahoma"/>
                <a:cs typeface="Tahoma"/>
              </a:rPr>
              <a:t> </a:t>
            </a:r>
            <a:r>
              <a:rPr sz="1400" spc="-10" dirty="0">
                <a:solidFill>
                  <a:srgbClr val="585858"/>
                </a:solidFill>
                <a:latin typeface="Tahoma"/>
                <a:cs typeface="Tahoma"/>
              </a:rPr>
              <a:t>helps</a:t>
            </a:r>
            <a:r>
              <a:rPr sz="1400" spc="-105" dirty="0">
                <a:solidFill>
                  <a:srgbClr val="585858"/>
                </a:solidFill>
                <a:latin typeface="Tahoma"/>
                <a:cs typeface="Tahoma"/>
              </a:rPr>
              <a:t> </a:t>
            </a:r>
            <a:r>
              <a:rPr sz="1400" dirty="0">
                <a:solidFill>
                  <a:srgbClr val="585858"/>
                </a:solidFill>
                <a:latin typeface="Tahoma"/>
                <a:cs typeface="Tahoma"/>
              </a:rPr>
              <a:t>to</a:t>
            </a:r>
            <a:r>
              <a:rPr sz="1400" spc="-114" dirty="0">
                <a:solidFill>
                  <a:srgbClr val="585858"/>
                </a:solidFill>
                <a:latin typeface="Tahoma"/>
                <a:cs typeface="Tahoma"/>
              </a:rPr>
              <a:t> </a:t>
            </a:r>
            <a:r>
              <a:rPr sz="1400" spc="-10" dirty="0">
                <a:solidFill>
                  <a:srgbClr val="585858"/>
                </a:solidFill>
                <a:latin typeface="Tahoma"/>
                <a:cs typeface="Tahoma"/>
              </a:rPr>
              <a:t>reduce </a:t>
            </a:r>
            <a:r>
              <a:rPr sz="1400" dirty="0">
                <a:solidFill>
                  <a:srgbClr val="585858"/>
                </a:solidFill>
                <a:latin typeface="Tahoma"/>
                <a:cs typeface="Tahoma"/>
              </a:rPr>
              <a:t>errors</a:t>
            </a:r>
            <a:r>
              <a:rPr sz="1400" spc="-85" dirty="0">
                <a:solidFill>
                  <a:srgbClr val="585858"/>
                </a:solidFill>
                <a:latin typeface="Tahoma"/>
                <a:cs typeface="Tahoma"/>
              </a:rPr>
              <a:t> </a:t>
            </a:r>
            <a:r>
              <a:rPr sz="1400" spc="-10" dirty="0">
                <a:solidFill>
                  <a:srgbClr val="585858"/>
                </a:solidFill>
                <a:latin typeface="Tahoma"/>
                <a:cs typeface="Tahoma"/>
              </a:rPr>
              <a:t>and</a:t>
            </a:r>
            <a:r>
              <a:rPr sz="1400" spc="-90" dirty="0">
                <a:solidFill>
                  <a:srgbClr val="585858"/>
                </a:solidFill>
                <a:latin typeface="Tahoma"/>
                <a:cs typeface="Tahoma"/>
              </a:rPr>
              <a:t> </a:t>
            </a:r>
            <a:r>
              <a:rPr sz="1400" dirty="0">
                <a:solidFill>
                  <a:srgbClr val="585858"/>
                </a:solidFill>
                <a:latin typeface="Tahoma"/>
                <a:cs typeface="Tahoma"/>
              </a:rPr>
              <a:t>improve</a:t>
            </a:r>
            <a:r>
              <a:rPr sz="1400" spc="-100" dirty="0">
                <a:solidFill>
                  <a:srgbClr val="585858"/>
                </a:solidFill>
                <a:latin typeface="Tahoma"/>
                <a:cs typeface="Tahoma"/>
              </a:rPr>
              <a:t> </a:t>
            </a:r>
            <a:r>
              <a:rPr sz="1400" spc="-20" dirty="0">
                <a:solidFill>
                  <a:srgbClr val="585858"/>
                </a:solidFill>
                <a:latin typeface="Tahoma"/>
                <a:cs typeface="Tahoma"/>
              </a:rPr>
              <a:t>data </a:t>
            </a:r>
            <a:r>
              <a:rPr sz="1400" spc="-10" dirty="0">
                <a:solidFill>
                  <a:srgbClr val="585858"/>
                </a:solidFill>
                <a:latin typeface="Tahoma"/>
                <a:cs typeface="Tahoma"/>
              </a:rPr>
              <a:t>consistency.</a:t>
            </a:r>
            <a:endParaRPr sz="1400">
              <a:latin typeface="Tahoma"/>
              <a:cs typeface="Tahoma"/>
            </a:endParaRPr>
          </a:p>
        </p:txBody>
      </p:sp>
      <p:pic>
        <p:nvPicPr>
          <p:cNvPr id="8" name="object 8"/>
          <p:cNvPicPr/>
          <p:nvPr/>
        </p:nvPicPr>
        <p:blipFill>
          <a:blip r:embed="rId2" cstate="print"/>
          <a:stretch>
            <a:fillRect/>
          </a:stretch>
        </p:blipFill>
        <p:spPr>
          <a:xfrm>
            <a:off x="4572000" y="336804"/>
            <a:ext cx="4571999" cy="43190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2600" spc="135" dirty="0">
                <a:solidFill>
                  <a:srgbClr val="1A1A1A"/>
                </a:solidFill>
              </a:rPr>
              <a:t>What</a:t>
            </a:r>
            <a:r>
              <a:rPr sz="2600" spc="-170" dirty="0">
                <a:solidFill>
                  <a:srgbClr val="1A1A1A"/>
                </a:solidFill>
              </a:rPr>
              <a:t> </a:t>
            </a:r>
            <a:r>
              <a:rPr sz="2600" dirty="0">
                <a:solidFill>
                  <a:srgbClr val="1A1A1A"/>
                </a:solidFill>
              </a:rPr>
              <a:t>is</a:t>
            </a:r>
            <a:r>
              <a:rPr sz="2600" spc="-160" dirty="0">
                <a:solidFill>
                  <a:srgbClr val="1A1A1A"/>
                </a:solidFill>
              </a:rPr>
              <a:t> </a:t>
            </a:r>
            <a:r>
              <a:rPr sz="2600" dirty="0">
                <a:solidFill>
                  <a:srgbClr val="1A1A1A"/>
                </a:solidFill>
              </a:rPr>
              <a:t>the</a:t>
            </a:r>
            <a:r>
              <a:rPr sz="2600" spc="-145" dirty="0">
                <a:solidFill>
                  <a:srgbClr val="1A1A1A"/>
                </a:solidFill>
              </a:rPr>
              <a:t> </a:t>
            </a:r>
            <a:r>
              <a:rPr sz="2600" spc="95" dirty="0">
                <a:solidFill>
                  <a:srgbClr val="1A1A1A"/>
                </a:solidFill>
              </a:rPr>
              <a:t>use</a:t>
            </a:r>
            <a:r>
              <a:rPr sz="2600" spc="-145" dirty="0">
                <a:solidFill>
                  <a:srgbClr val="1A1A1A"/>
                </a:solidFill>
              </a:rPr>
              <a:t> </a:t>
            </a:r>
            <a:r>
              <a:rPr sz="2600" spc="55" dirty="0">
                <a:solidFill>
                  <a:srgbClr val="1A1A1A"/>
                </a:solidFill>
              </a:rPr>
              <a:t>of</a:t>
            </a:r>
            <a:r>
              <a:rPr sz="2600" spc="-145" dirty="0">
                <a:solidFill>
                  <a:srgbClr val="1A1A1A"/>
                </a:solidFill>
              </a:rPr>
              <a:t> </a:t>
            </a:r>
            <a:r>
              <a:rPr sz="2600" spc="140" dirty="0">
                <a:solidFill>
                  <a:srgbClr val="1A1A1A"/>
                </a:solidFill>
              </a:rPr>
              <a:t>NLP</a:t>
            </a:r>
            <a:r>
              <a:rPr sz="2600" spc="-155" dirty="0">
                <a:solidFill>
                  <a:srgbClr val="1A1A1A"/>
                </a:solidFill>
              </a:rPr>
              <a:t> </a:t>
            </a:r>
            <a:r>
              <a:rPr sz="2600" spc="-50" dirty="0">
                <a:solidFill>
                  <a:srgbClr val="1A1A1A"/>
                </a:solidFill>
              </a:rPr>
              <a:t>in</a:t>
            </a:r>
            <a:r>
              <a:rPr sz="2600" spc="-145" dirty="0">
                <a:solidFill>
                  <a:srgbClr val="1A1A1A"/>
                </a:solidFill>
              </a:rPr>
              <a:t> </a:t>
            </a:r>
            <a:r>
              <a:rPr sz="2600" spc="50" dirty="0">
                <a:solidFill>
                  <a:srgbClr val="1A1A1A"/>
                </a:solidFill>
              </a:rPr>
              <a:t>Sentiment</a:t>
            </a:r>
            <a:r>
              <a:rPr sz="2600" spc="-114" dirty="0">
                <a:solidFill>
                  <a:srgbClr val="1A1A1A"/>
                </a:solidFill>
              </a:rPr>
              <a:t> </a:t>
            </a:r>
            <a:r>
              <a:rPr sz="2600" spc="60" dirty="0">
                <a:solidFill>
                  <a:srgbClr val="1A1A1A"/>
                </a:solidFill>
              </a:rPr>
              <a:t>analysis?</a:t>
            </a:r>
            <a:endParaRPr sz="2600"/>
          </a:p>
        </p:txBody>
      </p:sp>
      <p:sp>
        <p:nvSpPr>
          <p:cNvPr id="3" name="object 3"/>
          <p:cNvSpPr txBox="1"/>
          <p:nvPr/>
        </p:nvSpPr>
        <p:spPr>
          <a:xfrm>
            <a:off x="948639" y="2133066"/>
            <a:ext cx="7245984" cy="1743710"/>
          </a:xfrm>
          <a:prstGeom prst="rect">
            <a:avLst/>
          </a:prstGeom>
        </p:spPr>
        <p:txBody>
          <a:bodyPr vert="horz" wrap="square" lIns="0" tIns="12700" rIns="0" bIns="0" rtlCol="0">
            <a:spAutoFit/>
          </a:bodyPr>
          <a:lstStyle/>
          <a:p>
            <a:pPr marL="329565" marR="73660" indent="-317500">
              <a:lnSpc>
                <a:spcPct val="114999"/>
              </a:lnSpc>
              <a:spcBef>
                <a:spcPts val="100"/>
              </a:spcBef>
              <a:buFont typeface="Arial"/>
              <a:buChar char="●"/>
              <a:tabLst>
                <a:tab pos="329565" algn="l"/>
                <a:tab pos="330200" algn="l"/>
              </a:tabLst>
            </a:pPr>
            <a:r>
              <a:rPr sz="1400" dirty="0">
                <a:solidFill>
                  <a:srgbClr val="585858"/>
                </a:solidFill>
                <a:latin typeface="Tahoma"/>
                <a:cs typeface="Tahoma"/>
              </a:rPr>
              <a:t>Sentiment</a:t>
            </a:r>
            <a:r>
              <a:rPr sz="1400" spc="-80" dirty="0">
                <a:solidFill>
                  <a:srgbClr val="585858"/>
                </a:solidFill>
                <a:latin typeface="Tahoma"/>
                <a:cs typeface="Tahoma"/>
              </a:rPr>
              <a:t> </a:t>
            </a:r>
            <a:r>
              <a:rPr sz="1400" dirty="0">
                <a:solidFill>
                  <a:srgbClr val="585858"/>
                </a:solidFill>
                <a:latin typeface="Tahoma"/>
                <a:cs typeface="Tahoma"/>
              </a:rPr>
              <a:t>Analysis</a:t>
            </a:r>
            <a:r>
              <a:rPr sz="1400" spc="-70" dirty="0">
                <a:solidFill>
                  <a:srgbClr val="585858"/>
                </a:solidFill>
                <a:latin typeface="Tahoma"/>
                <a:cs typeface="Tahoma"/>
              </a:rPr>
              <a:t> </a:t>
            </a:r>
            <a:r>
              <a:rPr sz="1400" spc="-10" dirty="0">
                <a:solidFill>
                  <a:srgbClr val="585858"/>
                </a:solidFill>
                <a:latin typeface="Tahoma"/>
                <a:cs typeface="Tahoma"/>
              </a:rPr>
              <a:t>also</a:t>
            </a:r>
            <a:r>
              <a:rPr sz="1400" spc="-65" dirty="0">
                <a:solidFill>
                  <a:srgbClr val="585858"/>
                </a:solidFill>
                <a:latin typeface="Tahoma"/>
                <a:cs typeface="Tahoma"/>
              </a:rPr>
              <a:t> </a:t>
            </a:r>
            <a:r>
              <a:rPr sz="1400" dirty="0">
                <a:solidFill>
                  <a:srgbClr val="585858"/>
                </a:solidFill>
                <a:latin typeface="Tahoma"/>
                <a:cs typeface="Tahoma"/>
              </a:rPr>
              <a:t>known</a:t>
            </a:r>
            <a:r>
              <a:rPr sz="1400" spc="-70" dirty="0">
                <a:solidFill>
                  <a:srgbClr val="585858"/>
                </a:solidFill>
                <a:latin typeface="Tahoma"/>
                <a:cs typeface="Tahoma"/>
              </a:rPr>
              <a:t> </a:t>
            </a:r>
            <a:r>
              <a:rPr sz="1400" spc="-35" dirty="0">
                <a:solidFill>
                  <a:srgbClr val="585858"/>
                </a:solidFill>
                <a:latin typeface="Tahoma"/>
                <a:cs typeface="Tahoma"/>
              </a:rPr>
              <a:t>as</a:t>
            </a:r>
            <a:r>
              <a:rPr sz="1400" spc="-65" dirty="0">
                <a:solidFill>
                  <a:srgbClr val="585858"/>
                </a:solidFill>
                <a:latin typeface="Tahoma"/>
                <a:cs typeface="Tahoma"/>
              </a:rPr>
              <a:t> </a:t>
            </a:r>
            <a:r>
              <a:rPr sz="1400" dirty="0">
                <a:solidFill>
                  <a:srgbClr val="585858"/>
                </a:solidFill>
                <a:latin typeface="Tahoma"/>
                <a:cs typeface="Tahoma"/>
              </a:rPr>
              <a:t>Opinion</a:t>
            </a:r>
            <a:r>
              <a:rPr sz="1400" spc="-100" dirty="0">
                <a:solidFill>
                  <a:srgbClr val="585858"/>
                </a:solidFill>
                <a:latin typeface="Tahoma"/>
                <a:cs typeface="Tahoma"/>
              </a:rPr>
              <a:t> </a:t>
            </a:r>
            <a:r>
              <a:rPr sz="1400" dirty="0">
                <a:solidFill>
                  <a:srgbClr val="585858"/>
                </a:solidFill>
                <a:latin typeface="Tahoma"/>
                <a:cs typeface="Tahoma"/>
              </a:rPr>
              <a:t>Mining</a:t>
            </a:r>
            <a:r>
              <a:rPr sz="1400" spc="-75" dirty="0">
                <a:solidFill>
                  <a:srgbClr val="585858"/>
                </a:solidFill>
                <a:latin typeface="Tahoma"/>
                <a:cs typeface="Tahoma"/>
              </a:rPr>
              <a:t> </a:t>
            </a:r>
            <a:r>
              <a:rPr sz="1400" dirty="0">
                <a:solidFill>
                  <a:srgbClr val="585858"/>
                </a:solidFill>
                <a:latin typeface="Tahoma"/>
                <a:cs typeface="Tahoma"/>
              </a:rPr>
              <a:t>is</a:t>
            </a:r>
            <a:r>
              <a:rPr sz="1400" spc="-60" dirty="0">
                <a:solidFill>
                  <a:srgbClr val="585858"/>
                </a:solidFill>
                <a:latin typeface="Tahoma"/>
                <a:cs typeface="Tahoma"/>
              </a:rPr>
              <a:t> </a:t>
            </a:r>
            <a:r>
              <a:rPr sz="1400" spc="-35" dirty="0">
                <a:solidFill>
                  <a:srgbClr val="585858"/>
                </a:solidFill>
                <a:latin typeface="Tahoma"/>
                <a:cs typeface="Tahoma"/>
              </a:rPr>
              <a:t>a</a:t>
            </a:r>
            <a:r>
              <a:rPr sz="1400" spc="-70" dirty="0">
                <a:solidFill>
                  <a:srgbClr val="585858"/>
                </a:solidFill>
                <a:latin typeface="Tahoma"/>
                <a:cs typeface="Tahoma"/>
              </a:rPr>
              <a:t> </a:t>
            </a:r>
            <a:r>
              <a:rPr sz="1400" dirty="0">
                <a:solidFill>
                  <a:srgbClr val="585858"/>
                </a:solidFill>
                <a:latin typeface="Tahoma"/>
                <a:cs typeface="Tahoma"/>
              </a:rPr>
              <a:t>field</a:t>
            </a:r>
            <a:r>
              <a:rPr sz="1400" spc="-35" dirty="0">
                <a:solidFill>
                  <a:srgbClr val="585858"/>
                </a:solidFill>
                <a:latin typeface="Tahoma"/>
                <a:cs typeface="Tahoma"/>
              </a:rPr>
              <a:t> </a:t>
            </a:r>
            <a:r>
              <a:rPr sz="1400" dirty="0">
                <a:solidFill>
                  <a:srgbClr val="585858"/>
                </a:solidFill>
                <a:latin typeface="Tahoma"/>
                <a:cs typeface="Tahoma"/>
              </a:rPr>
              <a:t>within</a:t>
            </a:r>
            <a:r>
              <a:rPr sz="1400" spc="-80" dirty="0">
                <a:solidFill>
                  <a:srgbClr val="585858"/>
                </a:solidFill>
                <a:latin typeface="Tahoma"/>
                <a:cs typeface="Tahoma"/>
              </a:rPr>
              <a:t> </a:t>
            </a:r>
            <a:r>
              <a:rPr sz="1400" dirty="0">
                <a:solidFill>
                  <a:srgbClr val="585858"/>
                </a:solidFill>
                <a:latin typeface="Tahoma"/>
                <a:cs typeface="Tahoma"/>
              </a:rPr>
              <a:t>Natural</a:t>
            </a:r>
            <a:r>
              <a:rPr sz="1400" spc="-45" dirty="0">
                <a:solidFill>
                  <a:srgbClr val="585858"/>
                </a:solidFill>
                <a:latin typeface="Tahoma"/>
                <a:cs typeface="Tahoma"/>
              </a:rPr>
              <a:t> </a:t>
            </a:r>
            <a:r>
              <a:rPr sz="1400" spc="-10" dirty="0">
                <a:solidFill>
                  <a:srgbClr val="585858"/>
                </a:solidFill>
                <a:latin typeface="Tahoma"/>
                <a:cs typeface="Tahoma"/>
              </a:rPr>
              <a:t>Language </a:t>
            </a:r>
            <a:r>
              <a:rPr sz="1400" dirty="0">
                <a:solidFill>
                  <a:srgbClr val="585858"/>
                </a:solidFill>
                <a:latin typeface="Tahoma"/>
                <a:cs typeface="Tahoma"/>
              </a:rPr>
              <a:t>Processing</a:t>
            </a:r>
            <a:r>
              <a:rPr sz="1400" spc="-110" dirty="0">
                <a:solidFill>
                  <a:srgbClr val="585858"/>
                </a:solidFill>
                <a:latin typeface="Tahoma"/>
                <a:cs typeface="Tahoma"/>
              </a:rPr>
              <a:t> </a:t>
            </a:r>
            <a:r>
              <a:rPr sz="1400" spc="-10" dirty="0">
                <a:solidFill>
                  <a:srgbClr val="585858"/>
                </a:solidFill>
                <a:latin typeface="Tahoma"/>
                <a:cs typeface="Tahoma"/>
              </a:rPr>
              <a:t>(NLP)</a:t>
            </a:r>
            <a:r>
              <a:rPr sz="1400" spc="-50" dirty="0">
                <a:solidFill>
                  <a:srgbClr val="585858"/>
                </a:solidFill>
                <a:latin typeface="Tahoma"/>
                <a:cs typeface="Tahoma"/>
              </a:rPr>
              <a:t> </a:t>
            </a:r>
            <a:r>
              <a:rPr sz="1400" dirty="0">
                <a:solidFill>
                  <a:srgbClr val="585858"/>
                </a:solidFill>
                <a:latin typeface="Tahoma"/>
                <a:cs typeface="Tahoma"/>
              </a:rPr>
              <a:t>that</a:t>
            </a:r>
            <a:r>
              <a:rPr sz="1400" spc="-90" dirty="0">
                <a:solidFill>
                  <a:srgbClr val="585858"/>
                </a:solidFill>
                <a:latin typeface="Tahoma"/>
                <a:cs typeface="Tahoma"/>
              </a:rPr>
              <a:t> </a:t>
            </a:r>
            <a:r>
              <a:rPr sz="1400" dirty="0">
                <a:solidFill>
                  <a:srgbClr val="585858"/>
                </a:solidFill>
                <a:latin typeface="Tahoma"/>
                <a:cs typeface="Tahoma"/>
              </a:rPr>
              <a:t>builds</a:t>
            </a:r>
            <a:r>
              <a:rPr sz="1400" spc="-65" dirty="0">
                <a:solidFill>
                  <a:srgbClr val="585858"/>
                </a:solidFill>
                <a:latin typeface="Tahoma"/>
                <a:cs typeface="Tahoma"/>
              </a:rPr>
              <a:t> </a:t>
            </a:r>
            <a:r>
              <a:rPr sz="1400" spc="-10" dirty="0">
                <a:solidFill>
                  <a:srgbClr val="585858"/>
                </a:solidFill>
                <a:latin typeface="Tahoma"/>
                <a:cs typeface="Tahoma"/>
              </a:rPr>
              <a:t>systems</a:t>
            </a:r>
            <a:r>
              <a:rPr sz="1400" spc="-80" dirty="0">
                <a:solidFill>
                  <a:srgbClr val="585858"/>
                </a:solidFill>
                <a:latin typeface="Tahoma"/>
                <a:cs typeface="Tahoma"/>
              </a:rPr>
              <a:t> </a:t>
            </a:r>
            <a:r>
              <a:rPr sz="1400" dirty="0">
                <a:solidFill>
                  <a:srgbClr val="585858"/>
                </a:solidFill>
                <a:latin typeface="Tahoma"/>
                <a:cs typeface="Tahoma"/>
              </a:rPr>
              <a:t>that</a:t>
            </a:r>
            <a:r>
              <a:rPr sz="1400" spc="-95" dirty="0">
                <a:solidFill>
                  <a:srgbClr val="585858"/>
                </a:solidFill>
                <a:latin typeface="Tahoma"/>
                <a:cs typeface="Tahoma"/>
              </a:rPr>
              <a:t> </a:t>
            </a:r>
            <a:r>
              <a:rPr sz="1400" dirty="0">
                <a:solidFill>
                  <a:srgbClr val="585858"/>
                </a:solidFill>
                <a:latin typeface="Tahoma"/>
                <a:cs typeface="Tahoma"/>
              </a:rPr>
              <a:t>try</a:t>
            </a:r>
            <a:r>
              <a:rPr sz="1400" spc="-95" dirty="0">
                <a:solidFill>
                  <a:srgbClr val="585858"/>
                </a:solidFill>
                <a:latin typeface="Tahoma"/>
                <a:cs typeface="Tahoma"/>
              </a:rPr>
              <a:t> </a:t>
            </a:r>
            <a:r>
              <a:rPr sz="1400" dirty="0">
                <a:solidFill>
                  <a:srgbClr val="585858"/>
                </a:solidFill>
                <a:latin typeface="Tahoma"/>
                <a:cs typeface="Tahoma"/>
              </a:rPr>
              <a:t>to</a:t>
            </a:r>
            <a:r>
              <a:rPr sz="1400" spc="-95" dirty="0">
                <a:solidFill>
                  <a:srgbClr val="585858"/>
                </a:solidFill>
                <a:latin typeface="Tahoma"/>
                <a:cs typeface="Tahoma"/>
              </a:rPr>
              <a:t> </a:t>
            </a:r>
            <a:r>
              <a:rPr sz="1400" dirty="0">
                <a:solidFill>
                  <a:srgbClr val="585858"/>
                </a:solidFill>
                <a:latin typeface="Tahoma"/>
                <a:cs typeface="Tahoma"/>
              </a:rPr>
              <a:t>identify</a:t>
            </a:r>
            <a:r>
              <a:rPr sz="1400" spc="-60" dirty="0">
                <a:solidFill>
                  <a:srgbClr val="585858"/>
                </a:solidFill>
                <a:latin typeface="Tahoma"/>
                <a:cs typeface="Tahoma"/>
              </a:rPr>
              <a:t> </a:t>
            </a:r>
            <a:r>
              <a:rPr sz="1400" spc="-10" dirty="0">
                <a:solidFill>
                  <a:srgbClr val="585858"/>
                </a:solidFill>
                <a:latin typeface="Tahoma"/>
                <a:cs typeface="Tahoma"/>
              </a:rPr>
              <a:t>and</a:t>
            </a:r>
            <a:r>
              <a:rPr sz="1400" spc="-85" dirty="0">
                <a:solidFill>
                  <a:srgbClr val="585858"/>
                </a:solidFill>
                <a:latin typeface="Tahoma"/>
                <a:cs typeface="Tahoma"/>
              </a:rPr>
              <a:t> </a:t>
            </a:r>
            <a:r>
              <a:rPr sz="1400" dirty="0">
                <a:solidFill>
                  <a:srgbClr val="585858"/>
                </a:solidFill>
                <a:latin typeface="Tahoma"/>
                <a:cs typeface="Tahoma"/>
              </a:rPr>
              <a:t>extract</a:t>
            </a:r>
            <a:r>
              <a:rPr sz="1400" spc="-95" dirty="0">
                <a:solidFill>
                  <a:srgbClr val="585858"/>
                </a:solidFill>
                <a:latin typeface="Tahoma"/>
                <a:cs typeface="Tahoma"/>
              </a:rPr>
              <a:t> </a:t>
            </a:r>
            <a:r>
              <a:rPr sz="1400" dirty="0">
                <a:solidFill>
                  <a:srgbClr val="585858"/>
                </a:solidFill>
                <a:latin typeface="Tahoma"/>
                <a:cs typeface="Tahoma"/>
              </a:rPr>
              <a:t>opinions</a:t>
            </a:r>
            <a:r>
              <a:rPr sz="1400" spc="-110" dirty="0">
                <a:solidFill>
                  <a:srgbClr val="585858"/>
                </a:solidFill>
                <a:latin typeface="Tahoma"/>
                <a:cs typeface="Tahoma"/>
              </a:rPr>
              <a:t> </a:t>
            </a:r>
            <a:r>
              <a:rPr sz="1400" dirty="0">
                <a:solidFill>
                  <a:srgbClr val="585858"/>
                </a:solidFill>
                <a:latin typeface="Tahoma"/>
                <a:cs typeface="Tahoma"/>
              </a:rPr>
              <a:t>within</a:t>
            </a:r>
            <a:r>
              <a:rPr sz="1400" spc="-95" dirty="0">
                <a:solidFill>
                  <a:srgbClr val="585858"/>
                </a:solidFill>
                <a:latin typeface="Tahoma"/>
                <a:cs typeface="Tahoma"/>
              </a:rPr>
              <a:t> </a:t>
            </a:r>
            <a:r>
              <a:rPr sz="1400" spc="-10" dirty="0">
                <a:solidFill>
                  <a:srgbClr val="585858"/>
                </a:solidFill>
                <a:latin typeface="Tahoma"/>
                <a:cs typeface="Tahoma"/>
              </a:rPr>
              <a:t>text.</a:t>
            </a:r>
            <a:endParaRPr sz="1400">
              <a:latin typeface="Tahoma"/>
              <a:cs typeface="Tahoma"/>
            </a:endParaRPr>
          </a:p>
          <a:p>
            <a:pPr marL="329565" marR="5080" indent="-317500">
              <a:lnSpc>
                <a:spcPct val="114999"/>
              </a:lnSpc>
              <a:buFont typeface="Arial"/>
              <a:buChar char="●"/>
              <a:tabLst>
                <a:tab pos="329565" algn="l"/>
                <a:tab pos="330200" algn="l"/>
              </a:tabLst>
            </a:pPr>
            <a:r>
              <a:rPr sz="1400" spc="105" dirty="0">
                <a:solidFill>
                  <a:srgbClr val="585858"/>
                </a:solidFill>
                <a:latin typeface="Tahoma"/>
                <a:cs typeface="Tahoma"/>
              </a:rPr>
              <a:t>A</a:t>
            </a:r>
            <a:r>
              <a:rPr sz="1400" spc="-110" dirty="0">
                <a:solidFill>
                  <a:srgbClr val="585858"/>
                </a:solidFill>
                <a:latin typeface="Tahoma"/>
                <a:cs typeface="Tahoma"/>
              </a:rPr>
              <a:t> </a:t>
            </a:r>
            <a:r>
              <a:rPr sz="1400" dirty="0">
                <a:solidFill>
                  <a:srgbClr val="585858"/>
                </a:solidFill>
                <a:latin typeface="Tahoma"/>
                <a:cs typeface="Tahoma"/>
              </a:rPr>
              <a:t>sentiment</a:t>
            </a:r>
            <a:r>
              <a:rPr sz="1400" spc="-105" dirty="0">
                <a:solidFill>
                  <a:srgbClr val="585858"/>
                </a:solidFill>
                <a:latin typeface="Tahoma"/>
                <a:cs typeface="Tahoma"/>
              </a:rPr>
              <a:t> </a:t>
            </a:r>
            <a:r>
              <a:rPr sz="1400" spc="-10" dirty="0">
                <a:solidFill>
                  <a:srgbClr val="585858"/>
                </a:solidFill>
                <a:latin typeface="Tahoma"/>
                <a:cs typeface="Tahoma"/>
              </a:rPr>
              <a:t>analysis</a:t>
            </a:r>
            <a:r>
              <a:rPr sz="1400" spc="-95" dirty="0">
                <a:solidFill>
                  <a:srgbClr val="585858"/>
                </a:solidFill>
                <a:latin typeface="Tahoma"/>
                <a:cs typeface="Tahoma"/>
              </a:rPr>
              <a:t> </a:t>
            </a:r>
            <a:r>
              <a:rPr sz="1400" spc="-10" dirty="0">
                <a:solidFill>
                  <a:srgbClr val="585858"/>
                </a:solidFill>
                <a:latin typeface="Tahoma"/>
                <a:cs typeface="Tahoma"/>
              </a:rPr>
              <a:t>system</a:t>
            </a:r>
            <a:r>
              <a:rPr sz="1400" spc="-120" dirty="0">
                <a:solidFill>
                  <a:srgbClr val="585858"/>
                </a:solidFill>
                <a:latin typeface="Tahoma"/>
                <a:cs typeface="Tahoma"/>
              </a:rPr>
              <a:t> </a:t>
            </a:r>
            <a:r>
              <a:rPr sz="1400" dirty="0">
                <a:solidFill>
                  <a:srgbClr val="585858"/>
                </a:solidFill>
                <a:latin typeface="Tahoma"/>
                <a:cs typeface="Tahoma"/>
              </a:rPr>
              <a:t>for</a:t>
            </a:r>
            <a:r>
              <a:rPr sz="1400" spc="-110" dirty="0">
                <a:solidFill>
                  <a:srgbClr val="585858"/>
                </a:solidFill>
                <a:latin typeface="Tahoma"/>
                <a:cs typeface="Tahoma"/>
              </a:rPr>
              <a:t> </a:t>
            </a:r>
            <a:r>
              <a:rPr sz="1400" dirty="0">
                <a:solidFill>
                  <a:srgbClr val="585858"/>
                </a:solidFill>
                <a:latin typeface="Tahoma"/>
                <a:cs typeface="Tahoma"/>
              </a:rPr>
              <a:t>text</a:t>
            </a:r>
            <a:r>
              <a:rPr sz="1400" spc="-114" dirty="0">
                <a:solidFill>
                  <a:srgbClr val="585858"/>
                </a:solidFill>
                <a:latin typeface="Tahoma"/>
                <a:cs typeface="Tahoma"/>
              </a:rPr>
              <a:t> </a:t>
            </a:r>
            <a:r>
              <a:rPr sz="1400" spc="-10" dirty="0">
                <a:solidFill>
                  <a:srgbClr val="585858"/>
                </a:solidFill>
                <a:latin typeface="Tahoma"/>
                <a:cs typeface="Tahoma"/>
              </a:rPr>
              <a:t>analysis</a:t>
            </a:r>
            <a:r>
              <a:rPr sz="1400" spc="-85" dirty="0">
                <a:solidFill>
                  <a:srgbClr val="585858"/>
                </a:solidFill>
                <a:latin typeface="Tahoma"/>
                <a:cs typeface="Tahoma"/>
              </a:rPr>
              <a:t> </a:t>
            </a:r>
            <a:r>
              <a:rPr sz="1400" spc="-10" dirty="0">
                <a:solidFill>
                  <a:srgbClr val="585858"/>
                </a:solidFill>
                <a:latin typeface="Tahoma"/>
                <a:cs typeface="Tahoma"/>
              </a:rPr>
              <a:t>combines</a:t>
            </a:r>
            <a:r>
              <a:rPr sz="1400" spc="-114" dirty="0">
                <a:solidFill>
                  <a:srgbClr val="585858"/>
                </a:solidFill>
                <a:latin typeface="Tahoma"/>
                <a:cs typeface="Tahoma"/>
              </a:rPr>
              <a:t> </a:t>
            </a:r>
            <a:r>
              <a:rPr sz="1400" dirty="0">
                <a:solidFill>
                  <a:srgbClr val="585858"/>
                </a:solidFill>
                <a:latin typeface="Tahoma"/>
                <a:cs typeface="Tahoma"/>
              </a:rPr>
              <a:t>natural</a:t>
            </a:r>
            <a:r>
              <a:rPr sz="1400" spc="-100" dirty="0">
                <a:solidFill>
                  <a:srgbClr val="585858"/>
                </a:solidFill>
                <a:latin typeface="Tahoma"/>
                <a:cs typeface="Tahoma"/>
              </a:rPr>
              <a:t> </a:t>
            </a:r>
            <a:r>
              <a:rPr sz="1400" spc="-25" dirty="0">
                <a:solidFill>
                  <a:srgbClr val="585858"/>
                </a:solidFill>
                <a:latin typeface="Tahoma"/>
                <a:cs typeface="Tahoma"/>
              </a:rPr>
              <a:t>language</a:t>
            </a:r>
            <a:r>
              <a:rPr sz="1400" spc="-114" dirty="0">
                <a:solidFill>
                  <a:srgbClr val="585858"/>
                </a:solidFill>
                <a:latin typeface="Tahoma"/>
                <a:cs typeface="Tahoma"/>
              </a:rPr>
              <a:t> </a:t>
            </a:r>
            <a:r>
              <a:rPr sz="1400" dirty="0">
                <a:solidFill>
                  <a:srgbClr val="585858"/>
                </a:solidFill>
                <a:latin typeface="Tahoma"/>
                <a:cs typeface="Tahoma"/>
              </a:rPr>
              <a:t>processing</a:t>
            </a:r>
            <a:r>
              <a:rPr sz="1400" spc="-130" dirty="0">
                <a:solidFill>
                  <a:srgbClr val="585858"/>
                </a:solidFill>
                <a:latin typeface="Tahoma"/>
                <a:cs typeface="Tahoma"/>
              </a:rPr>
              <a:t> </a:t>
            </a:r>
            <a:r>
              <a:rPr sz="1400" spc="-10" dirty="0">
                <a:solidFill>
                  <a:srgbClr val="585858"/>
                </a:solidFill>
                <a:latin typeface="Tahoma"/>
                <a:cs typeface="Tahoma"/>
              </a:rPr>
              <a:t>(NLP) and</a:t>
            </a:r>
            <a:r>
              <a:rPr sz="1400" spc="-125" dirty="0">
                <a:solidFill>
                  <a:srgbClr val="585858"/>
                </a:solidFill>
                <a:latin typeface="Tahoma"/>
                <a:cs typeface="Tahoma"/>
              </a:rPr>
              <a:t> </a:t>
            </a:r>
            <a:r>
              <a:rPr sz="1400" spc="-10" dirty="0">
                <a:solidFill>
                  <a:srgbClr val="585858"/>
                </a:solidFill>
                <a:latin typeface="Tahoma"/>
                <a:cs typeface="Tahoma"/>
              </a:rPr>
              <a:t>machine</a:t>
            </a:r>
            <a:r>
              <a:rPr sz="1400" spc="-125" dirty="0">
                <a:solidFill>
                  <a:srgbClr val="585858"/>
                </a:solidFill>
                <a:latin typeface="Tahoma"/>
                <a:cs typeface="Tahoma"/>
              </a:rPr>
              <a:t> </a:t>
            </a:r>
            <a:r>
              <a:rPr sz="1400" dirty="0">
                <a:solidFill>
                  <a:srgbClr val="585858"/>
                </a:solidFill>
                <a:latin typeface="Tahoma"/>
                <a:cs typeface="Tahoma"/>
              </a:rPr>
              <a:t>learning</a:t>
            </a:r>
            <a:r>
              <a:rPr sz="1400" spc="-125" dirty="0">
                <a:solidFill>
                  <a:srgbClr val="585858"/>
                </a:solidFill>
                <a:latin typeface="Tahoma"/>
                <a:cs typeface="Tahoma"/>
              </a:rPr>
              <a:t> </a:t>
            </a:r>
            <a:r>
              <a:rPr sz="1400" dirty="0">
                <a:solidFill>
                  <a:srgbClr val="585858"/>
                </a:solidFill>
                <a:latin typeface="Tahoma"/>
                <a:cs typeface="Tahoma"/>
              </a:rPr>
              <a:t>techniques</a:t>
            </a:r>
            <a:r>
              <a:rPr sz="1400" spc="-120" dirty="0">
                <a:solidFill>
                  <a:srgbClr val="585858"/>
                </a:solidFill>
                <a:latin typeface="Tahoma"/>
                <a:cs typeface="Tahoma"/>
              </a:rPr>
              <a:t> </a:t>
            </a:r>
            <a:r>
              <a:rPr sz="1400" dirty="0">
                <a:solidFill>
                  <a:srgbClr val="585858"/>
                </a:solidFill>
                <a:latin typeface="Tahoma"/>
                <a:cs typeface="Tahoma"/>
              </a:rPr>
              <a:t>to</a:t>
            </a:r>
            <a:r>
              <a:rPr sz="1400" spc="-130" dirty="0">
                <a:solidFill>
                  <a:srgbClr val="585858"/>
                </a:solidFill>
                <a:latin typeface="Tahoma"/>
                <a:cs typeface="Tahoma"/>
              </a:rPr>
              <a:t> </a:t>
            </a:r>
            <a:r>
              <a:rPr sz="1400" spc="-25" dirty="0">
                <a:solidFill>
                  <a:srgbClr val="585858"/>
                </a:solidFill>
                <a:latin typeface="Tahoma"/>
                <a:cs typeface="Tahoma"/>
              </a:rPr>
              <a:t>assign</a:t>
            </a:r>
            <a:r>
              <a:rPr sz="1400" spc="-135" dirty="0">
                <a:solidFill>
                  <a:srgbClr val="585858"/>
                </a:solidFill>
                <a:latin typeface="Tahoma"/>
                <a:cs typeface="Tahoma"/>
              </a:rPr>
              <a:t> </a:t>
            </a:r>
            <a:r>
              <a:rPr sz="1400" dirty="0">
                <a:solidFill>
                  <a:srgbClr val="585858"/>
                </a:solidFill>
                <a:latin typeface="Tahoma"/>
                <a:cs typeface="Tahoma"/>
              </a:rPr>
              <a:t>weighted</a:t>
            </a:r>
            <a:r>
              <a:rPr sz="1400" spc="-120" dirty="0">
                <a:solidFill>
                  <a:srgbClr val="585858"/>
                </a:solidFill>
                <a:latin typeface="Tahoma"/>
                <a:cs typeface="Tahoma"/>
              </a:rPr>
              <a:t> </a:t>
            </a:r>
            <a:r>
              <a:rPr sz="1400" dirty="0">
                <a:solidFill>
                  <a:srgbClr val="585858"/>
                </a:solidFill>
                <a:latin typeface="Tahoma"/>
                <a:cs typeface="Tahoma"/>
              </a:rPr>
              <a:t>sentiment</a:t>
            </a:r>
            <a:r>
              <a:rPr sz="1400" spc="-120" dirty="0">
                <a:solidFill>
                  <a:srgbClr val="585858"/>
                </a:solidFill>
                <a:latin typeface="Tahoma"/>
                <a:cs typeface="Tahoma"/>
              </a:rPr>
              <a:t> </a:t>
            </a:r>
            <a:r>
              <a:rPr sz="1400" dirty="0">
                <a:solidFill>
                  <a:srgbClr val="585858"/>
                </a:solidFill>
                <a:latin typeface="Tahoma"/>
                <a:cs typeface="Tahoma"/>
              </a:rPr>
              <a:t>scores</a:t>
            </a:r>
            <a:r>
              <a:rPr sz="1400" spc="-125" dirty="0">
                <a:solidFill>
                  <a:srgbClr val="585858"/>
                </a:solidFill>
                <a:latin typeface="Tahoma"/>
                <a:cs typeface="Tahoma"/>
              </a:rPr>
              <a:t> </a:t>
            </a:r>
            <a:r>
              <a:rPr sz="1400" dirty="0">
                <a:solidFill>
                  <a:srgbClr val="585858"/>
                </a:solidFill>
                <a:latin typeface="Tahoma"/>
                <a:cs typeface="Tahoma"/>
              </a:rPr>
              <a:t>to</a:t>
            </a:r>
            <a:r>
              <a:rPr sz="1400" spc="-130" dirty="0">
                <a:solidFill>
                  <a:srgbClr val="585858"/>
                </a:solidFill>
                <a:latin typeface="Tahoma"/>
                <a:cs typeface="Tahoma"/>
              </a:rPr>
              <a:t> </a:t>
            </a:r>
            <a:r>
              <a:rPr sz="1400" dirty="0">
                <a:solidFill>
                  <a:srgbClr val="585858"/>
                </a:solidFill>
                <a:latin typeface="Tahoma"/>
                <a:cs typeface="Tahoma"/>
              </a:rPr>
              <a:t>the</a:t>
            </a:r>
            <a:r>
              <a:rPr sz="1400" spc="-125" dirty="0">
                <a:solidFill>
                  <a:srgbClr val="585858"/>
                </a:solidFill>
                <a:latin typeface="Tahoma"/>
                <a:cs typeface="Tahoma"/>
              </a:rPr>
              <a:t> </a:t>
            </a:r>
            <a:r>
              <a:rPr sz="1400" spc="-10" dirty="0">
                <a:solidFill>
                  <a:srgbClr val="585858"/>
                </a:solidFill>
                <a:latin typeface="Tahoma"/>
                <a:cs typeface="Tahoma"/>
              </a:rPr>
              <a:t>entities,</a:t>
            </a:r>
            <a:endParaRPr sz="1400">
              <a:latin typeface="Tahoma"/>
              <a:cs typeface="Tahoma"/>
            </a:endParaRPr>
          </a:p>
          <a:p>
            <a:pPr marL="329565">
              <a:lnSpc>
                <a:spcPct val="100000"/>
              </a:lnSpc>
              <a:spcBef>
                <a:spcPts val="254"/>
              </a:spcBef>
            </a:pPr>
            <a:r>
              <a:rPr sz="1400" spc="-10" dirty="0">
                <a:solidFill>
                  <a:srgbClr val="585858"/>
                </a:solidFill>
                <a:latin typeface="Tahoma"/>
                <a:cs typeface="Tahoma"/>
              </a:rPr>
              <a:t>topics,</a:t>
            </a:r>
            <a:r>
              <a:rPr sz="1400" spc="-145" dirty="0">
                <a:solidFill>
                  <a:srgbClr val="585858"/>
                </a:solidFill>
                <a:latin typeface="Tahoma"/>
                <a:cs typeface="Tahoma"/>
              </a:rPr>
              <a:t> </a:t>
            </a:r>
            <a:r>
              <a:rPr sz="1400" spc="-10" dirty="0">
                <a:solidFill>
                  <a:srgbClr val="585858"/>
                </a:solidFill>
                <a:latin typeface="Tahoma"/>
                <a:cs typeface="Tahoma"/>
              </a:rPr>
              <a:t>themes</a:t>
            </a:r>
            <a:r>
              <a:rPr sz="1400" spc="-125" dirty="0">
                <a:solidFill>
                  <a:srgbClr val="585858"/>
                </a:solidFill>
                <a:latin typeface="Tahoma"/>
                <a:cs typeface="Tahoma"/>
              </a:rPr>
              <a:t> </a:t>
            </a:r>
            <a:r>
              <a:rPr sz="1400" spc="-10" dirty="0">
                <a:solidFill>
                  <a:srgbClr val="585858"/>
                </a:solidFill>
                <a:latin typeface="Tahoma"/>
                <a:cs typeface="Tahoma"/>
              </a:rPr>
              <a:t>and</a:t>
            </a:r>
            <a:r>
              <a:rPr sz="1400" spc="-114" dirty="0">
                <a:solidFill>
                  <a:srgbClr val="585858"/>
                </a:solidFill>
                <a:latin typeface="Tahoma"/>
                <a:cs typeface="Tahoma"/>
              </a:rPr>
              <a:t> </a:t>
            </a:r>
            <a:r>
              <a:rPr sz="1400" dirty="0">
                <a:solidFill>
                  <a:srgbClr val="585858"/>
                </a:solidFill>
                <a:latin typeface="Tahoma"/>
                <a:cs typeface="Tahoma"/>
              </a:rPr>
              <a:t>categories</a:t>
            </a:r>
            <a:r>
              <a:rPr sz="1400" spc="-130" dirty="0">
                <a:solidFill>
                  <a:srgbClr val="585858"/>
                </a:solidFill>
                <a:latin typeface="Tahoma"/>
                <a:cs typeface="Tahoma"/>
              </a:rPr>
              <a:t> </a:t>
            </a:r>
            <a:r>
              <a:rPr sz="1400" dirty="0">
                <a:solidFill>
                  <a:srgbClr val="585858"/>
                </a:solidFill>
                <a:latin typeface="Tahoma"/>
                <a:cs typeface="Tahoma"/>
              </a:rPr>
              <a:t>within</a:t>
            </a:r>
            <a:r>
              <a:rPr sz="1400" spc="-135" dirty="0">
                <a:solidFill>
                  <a:srgbClr val="585858"/>
                </a:solidFill>
                <a:latin typeface="Tahoma"/>
                <a:cs typeface="Tahoma"/>
              </a:rPr>
              <a:t> </a:t>
            </a:r>
            <a:r>
              <a:rPr sz="1400" spc="-35" dirty="0">
                <a:solidFill>
                  <a:srgbClr val="585858"/>
                </a:solidFill>
                <a:latin typeface="Tahoma"/>
                <a:cs typeface="Tahoma"/>
              </a:rPr>
              <a:t>a</a:t>
            </a:r>
            <a:r>
              <a:rPr sz="1400" spc="-125" dirty="0">
                <a:solidFill>
                  <a:srgbClr val="585858"/>
                </a:solidFill>
                <a:latin typeface="Tahoma"/>
                <a:cs typeface="Tahoma"/>
              </a:rPr>
              <a:t> </a:t>
            </a:r>
            <a:r>
              <a:rPr sz="1400" dirty="0">
                <a:solidFill>
                  <a:srgbClr val="585858"/>
                </a:solidFill>
                <a:latin typeface="Tahoma"/>
                <a:cs typeface="Tahoma"/>
              </a:rPr>
              <a:t>sentence</a:t>
            </a:r>
            <a:r>
              <a:rPr sz="1400" spc="-120" dirty="0">
                <a:solidFill>
                  <a:srgbClr val="585858"/>
                </a:solidFill>
                <a:latin typeface="Tahoma"/>
                <a:cs typeface="Tahoma"/>
              </a:rPr>
              <a:t> </a:t>
            </a:r>
            <a:r>
              <a:rPr sz="1400" dirty="0">
                <a:solidFill>
                  <a:srgbClr val="585858"/>
                </a:solidFill>
                <a:latin typeface="Tahoma"/>
                <a:cs typeface="Tahoma"/>
              </a:rPr>
              <a:t>or</a:t>
            </a:r>
            <a:r>
              <a:rPr sz="1400" spc="-140" dirty="0">
                <a:solidFill>
                  <a:srgbClr val="585858"/>
                </a:solidFill>
                <a:latin typeface="Tahoma"/>
                <a:cs typeface="Tahoma"/>
              </a:rPr>
              <a:t> </a:t>
            </a:r>
            <a:r>
              <a:rPr sz="1400" spc="-10" dirty="0">
                <a:solidFill>
                  <a:srgbClr val="585858"/>
                </a:solidFill>
                <a:latin typeface="Tahoma"/>
                <a:cs typeface="Tahoma"/>
              </a:rPr>
              <a:t>phrase.</a:t>
            </a:r>
            <a:endParaRPr sz="1400">
              <a:latin typeface="Tahoma"/>
              <a:cs typeface="Tahoma"/>
            </a:endParaRPr>
          </a:p>
          <a:p>
            <a:pPr marL="329565" marR="69850" indent="-317500">
              <a:lnSpc>
                <a:spcPct val="114999"/>
              </a:lnSpc>
              <a:buFont typeface="Arial"/>
              <a:buChar char="●"/>
              <a:tabLst>
                <a:tab pos="329565" algn="l"/>
                <a:tab pos="330200" algn="l"/>
              </a:tabLst>
            </a:pPr>
            <a:r>
              <a:rPr sz="1400" dirty="0">
                <a:solidFill>
                  <a:srgbClr val="585858"/>
                </a:solidFill>
                <a:latin typeface="Tahoma"/>
                <a:cs typeface="Tahoma"/>
              </a:rPr>
              <a:t>Natural</a:t>
            </a:r>
            <a:r>
              <a:rPr sz="1400" spc="-95" dirty="0">
                <a:solidFill>
                  <a:srgbClr val="585858"/>
                </a:solidFill>
                <a:latin typeface="Tahoma"/>
                <a:cs typeface="Tahoma"/>
              </a:rPr>
              <a:t> </a:t>
            </a:r>
            <a:r>
              <a:rPr sz="1400" spc="-25" dirty="0">
                <a:solidFill>
                  <a:srgbClr val="585858"/>
                </a:solidFill>
                <a:latin typeface="Tahoma"/>
                <a:cs typeface="Tahoma"/>
              </a:rPr>
              <a:t>Language</a:t>
            </a:r>
            <a:r>
              <a:rPr sz="1400" spc="-130" dirty="0">
                <a:solidFill>
                  <a:srgbClr val="585858"/>
                </a:solidFill>
                <a:latin typeface="Tahoma"/>
                <a:cs typeface="Tahoma"/>
              </a:rPr>
              <a:t> </a:t>
            </a:r>
            <a:r>
              <a:rPr sz="1400" dirty="0">
                <a:solidFill>
                  <a:srgbClr val="585858"/>
                </a:solidFill>
                <a:latin typeface="Tahoma"/>
                <a:cs typeface="Tahoma"/>
              </a:rPr>
              <a:t>Processing</a:t>
            </a:r>
            <a:r>
              <a:rPr sz="1400" spc="-135" dirty="0">
                <a:solidFill>
                  <a:srgbClr val="585858"/>
                </a:solidFill>
                <a:latin typeface="Tahoma"/>
                <a:cs typeface="Tahoma"/>
              </a:rPr>
              <a:t> </a:t>
            </a:r>
            <a:r>
              <a:rPr sz="1400" spc="-10" dirty="0">
                <a:solidFill>
                  <a:srgbClr val="585858"/>
                </a:solidFill>
                <a:latin typeface="Tahoma"/>
                <a:cs typeface="Tahoma"/>
              </a:rPr>
              <a:t>(NLP)</a:t>
            </a:r>
            <a:r>
              <a:rPr sz="1400" spc="-80" dirty="0">
                <a:solidFill>
                  <a:srgbClr val="585858"/>
                </a:solidFill>
                <a:latin typeface="Tahoma"/>
                <a:cs typeface="Tahoma"/>
              </a:rPr>
              <a:t> </a:t>
            </a:r>
            <a:r>
              <a:rPr sz="1400" dirty="0">
                <a:solidFill>
                  <a:srgbClr val="585858"/>
                </a:solidFill>
                <a:latin typeface="Tahoma"/>
                <a:cs typeface="Tahoma"/>
              </a:rPr>
              <a:t>is</a:t>
            </a:r>
            <a:r>
              <a:rPr sz="1400" spc="-105" dirty="0">
                <a:solidFill>
                  <a:srgbClr val="585858"/>
                </a:solidFill>
                <a:latin typeface="Tahoma"/>
                <a:cs typeface="Tahoma"/>
              </a:rPr>
              <a:t> </a:t>
            </a:r>
            <a:r>
              <a:rPr sz="1400" spc="-35" dirty="0">
                <a:solidFill>
                  <a:srgbClr val="585858"/>
                </a:solidFill>
                <a:latin typeface="Tahoma"/>
                <a:cs typeface="Tahoma"/>
              </a:rPr>
              <a:t>a</a:t>
            </a:r>
            <a:r>
              <a:rPr sz="1400" spc="-114" dirty="0">
                <a:solidFill>
                  <a:srgbClr val="585858"/>
                </a:solidFill>
                <a:latin typeface="Tahoma"/>
                <a:cs typeface="Tahoma"/>
              </a:rPr>
              <a:t> </a:t>
            </a:r>
            <a:r>
              <a:rPr sz="1400" dirty="0">
                <a:solidFill>
                  <a:srgbClr val="585858"/>
                </a:solidFill>
                <a:latin typeface="Tahoma"/>
                <a:cs typeface="Tahoma"/>
              </a:rPr>
              <a:t>branch</a:t>
            </a:r>
            <a:r>
              <a:rPr sz="1400" spc="-130" dirty="0">
                <a:solidFill>
                  <a:srgbClr val="585858"/>
                </a:solidFill>
                <a:latin typeface="Tahoma"/>
                <a:cs typeface="Tahoma"/>
              </a:rPr>
              <a:t> </a:t>
            </a:r>
            <a:r>
              <a:rPr sz="1400" dirty="0">
                <a:solidFill>
                  <a:srgbClr val="585858"/>
                </a:solidFill>
                <a:latin typeface="Tahoma"/>
                <a:cs typeface="Tahoma"/>
              </a:rPr>
              <a:t>of</a:t>
            </a:r>
            <a:r>
              <a:rPr sz="1400" spc="-114" dirty="0">
                <a:solidFill>
                  <a:srgbClr val="585858"/>
                </a:solidFill>
                <a:latin typeface="Tahoma"/>
                <a:cs typeface="Tahoma"/>
              </a:rPr>
              <a:t> </a:t>
            </a:r>
            <a:r>
              <a:rPr sz="1400" dirty="0">
                <a:solidFill>
                  <a:srgbClr val="585858"/>
                </a:solidFill>
                <a:latin typeface="Tahoma"/>
                <a:cs typeface="Tahoma"/>
              </a:rPr>
              <a:t>AI</a:t>
            </a:r>
            <a:r>
              <a:rPr sz="1400" spc="-125" dirty="0">
                <a:solidFill>
                  <a:srgbClr val="585858"/>
                </a:solidFill>
                <a:latin typeface="Tahoma"/>
                <a:cs typeface="Tahoma"/>
              </a:rPr>
              <a:t> </a:t>
            </a:r>
            <a:r>
              <a:rPr sz="1400" dirty="0">
                <a:solidFill>
                  <a:srgbClr val="585858"/>
                </a:solidFill>
                <a:latin typeface="Tahoma"/>
                <a:cs typeface="Tahoma"/>
              </a:rPr>
              <a:t>that</a:t>
            </a:r>
            <a:r>
              <a:rPr sz="1400" spc="-125" dirty="0">
                <a:solidFill>
                  <a:srgbClr val="585858"/>
                </a:solidFill>
                <a:latin typeface="Tahoma"/>
                <a:cs typeface="Tahoma"/>
              </a:rPr>
              <a:t> </a:t>
            </a:r>
            <a:r>
              <a:rPr sz="1400" spc="-10" dirty="0">
                <a:solidFill>
                  <a:srgbClr val="585858"/>
                </a:solidFill>
                <a:latin typeface="Tahoma"/>
                <a:cs typeface="Tahoma"/>
              </a:rPr>
              <a:t>helps</a:t>
            </a:r>
            <a:r>
              <a:rPr sz="1400" spc="-110" dirty="0">
                <a:solidFill>
                  <a:srgbClr val="585858"/>
                </a:solidFill>
                <a:latin typeface="Tahoma"/>
                <a:cs typeface="Tahoma"/>
              </a:rPr>
              <a:t> </a:t>
            </a:r>
            <a:r>
              <a:rPr sz="1400" dirty="0">
                <a:solidFill>
                  <a:srgbClr val="585858"/>
                </a:solidFill>
                <a:latin typeface="Tahoma"/>
                <a:cs typeface="Tahoma"/>
              </a:rPr>
              <a:t>computers</a:t>
            </a:r>
            <a:r>
              <a:rPr sz="1400" spc="-135" dirty="0">
                <a:solidFill>
                  <a:srgbClr val="585858"/>
                </a:solidFill>
                <a:latin typeface="Tahoma"/>
                <a:cs typeface="Tahoma"/>
              </a:rPr>
              <a:t> </a:t>
            </a:r>
            <a:r>
              <a:rPr sz="1400" dirty="0">
                <a:solidFill>
                  <a:srgbClr val="585858"/>
                </a:solidFill>
                <a:latin typeface="Tahoma"/>
                <a:cs typeface="Tahoma"/>
              </a:rPr>
              <a:t>to</a:t>
            </a:r>
            <a:r>
              <a:rPr sz="1400" spc="-120" dirty="0">
                <a:solidFill>
                  <a:srgbClr val="585858"/>
                </a:solidFill>
                <a:latin typeface="Tahoma"/>
                <a:cs typeface="Tahoma"/>
              </a:rPr>
              <a:t> </a:t>
            </a:r>
            <a:r>
              <a:rPr sz="1400" spc="-10" dirty="0">
                <a:solidFill>
                  <a:srgbClr val="585858"/>
                </a:solidFill>
                <a:latin typeface="Tahoma"/>
                <a:cs typeface="Tahoma"/>
              </a:rPr>
              <a:t>understand, </a:t>
            </a:r>
            <a:r>
              <a:rPr sz="1400" dirty="0">
                <a:solidFill>
                  <a:srgbClr val="585858"/>
                </a:solidFill>
                <a:latin typeface="Tahoma"/>
                <a:cs typeface="Tahoma"/>
              </a:rPr>
              <a:t>interpret</a:t>
            </a:r>
            <a:r>
              <a:rPr sz="1400" spc="-105" dirty="0">
                <a:solidFill>
                  <a:srgbClr val="585858"/>
                </a:solidFill>
                <a:latin typeface="Tahoma"/>
                <a:cs typeface="Tahoma"/>
              </a:rPr>
              <a:t> </a:t>
            </a:r>
            <a:r>
              <a:rPr sz="1400" spc="-10" dirty="0">
                <a:solidFill>
                  <a:srgbClr val="585858"/>
                </a:solidFill>
                <a:latin typeface="Tahoma"/>
                <a:cs typeface="Tahoma"/>
              </a:rPr>
              <a:t>and</a:t>
            </a:r>
            <a:r>
              <a:rPr sz="1400" spc="-80" dirty="0">
                <a:solidFill>
                  <a:srgbClr val="585858"/>
                </a:solidFill>
                <a:latin typeface="Tahoma"/>
                <a:cs typeface="Tahoma"/>
              </a:rPr>
              <a:t> </a:t>
            </a:r>
            <a:r>
              <a:rPr sz="1400" dirty="0">
                <a:solidFill>
                  <a:srgbClr val="585858"/>
                </a:solidFill>
                <a:latin typeface="Tahoma"/>
                <a:cs typeface="Tahoma"/>
              </a:rPr>
              <a:t>manipulate</a:t>
            </a:r>
            <a:r>
              <a:rPr sz="1400" spc="-90" dirty="0">
                <a:solidFill>
                  <a:srgbClr val="585858"/>
                </a:solidFill>
                <a:latin typeface="Tahoma"/>
                <a:cs typeface="Tahoma"/>
              </a:rPr>
              <a:t> </a:t>
            </a:r>
            <a:r>
              <a:rPr sz="1400" spc="-25" dirty="0">
                <a:solidFill>
                  <a:srgbClr val="585858"/>
                </a:solidFill>
                <a:latin typeface="Tahoma"/>
                <a:cs typeface="Tahoma"/>
              </a:rPr>
              <a:t>human</a:t>
            </a:r>
            <a:r>
              <a:rPr sz="1400" spc="-110" dirty="0">
                <a:solidFill>
                  <a:srgbClr val="585858"/>
                </a:solidFill>
                <a:latin typeface="Tahoma"/>
                <a:cs typeface="Tahoma"/>
              </a:rPr>
              <a:t> </a:t>
            </a:r>
            <a:r>
              <a:rPr sz="1400" spc="-10" dirty="0">
                <a:solidFill>
                  <a:srgbClr val="585858"/>
                </a:solidFill>
                <a:latin typeface="Tahoma"/>
                <a:cs typeface="Tahoma"/>
              </a:rPr>
              <a:t>language.</a:t>
            </a:r>
            <a:endParaRPr sz="14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245</TotalTime>
  <Words>1636</Words>
  <Application>Microsoft Office PowerPoint</Application>
  <PresentationFormat>On-screen Show (16:9)</PresentationFormat>
  <Paragraphs>129</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vt:lpstr>
      <vt:lpstr>Calibri</vt:lpstr>
      <vt:lpstr>Google Sans</vt:lpstr>
      <vt:lpstr>Goudy Old Style</vt:lpstr>
      <vt:lpstr>source-serif-pro</vt:lpstr>
      <vt:lpstr>Tahoma</vt:lpstr>
      <vt:lpstr>Trebuchet MS</vt:lpstr>
      <vt:lpstr>Office Theme</vt:lpstr>
      <vt:lpstr>Sentiment Analysis</vt:lpstr>
      <vt:lpstr>Overview:</vt:lpstr>
      <vt:lpstr>Abstract</vt:lpstr>
      <vt:lpstr>PowerPoint Presentation</vt:lpstr>
      <vt:lpstr>What does Sentiment Analysis mean?</vt:lpstr>
      <vt:lpstr>Why Sentiment Analysis?</vt:lpstr>
      <vt:lpstr>Sentimental Analysis can used as follows:</vt:lpstr>
      <vt:lpstr>Advantages</vt:lpstr>
      <vt:lpstr>What is the use of NLP in Sentiment analysis?</vt:lpstr>
      <vt:lpstr>Sentimental Analysis : Step by Step Process</vt:lpstr>
      <vt:lpstr>Step 1: Exploratory data analysis (EDA)</vt:lpstr>
      <vt:lpstr>Step 2: NLTK (Natural Language Toolkit) </vt:lpstr>
      <vt:lpstr>Step 3 : Removing the stop words </vt:lpstr>
      <vt:lpstr>Step 4: Tokenization</vt:lpstr>
      <vt:lpstr>Step 5: Cleaning the data and Lemmatization</vt:lpstr>
      <vt:lpstr>Step 6: Vectorization</vt:lpstr>
      <vt:lpstr>Step 7: word frequency Wordcloud is basically a visualization technique to represent the frequency of words in a text where the size of the word represents its frequency     </vt:lpstr>
      <vt:lpstr>Step 8:Sentiment Analysis  Sentiment analysis is the practice of using algorithms to classify various samples of related text into overall positive and negative categories. With NLTK, you can employ these algorithms through powerful built-in machine learning operations to obtain insights from linguistic data.  After assigning individual scores to all the words, final sentiment is calculated by some pooling operation like taking an average of all the sentiments. TextBlob libraries returns polarity and subjectivity of a sentence. Polarity lies between [-1,1], -1 defines a negative sentiment and 1 defines a positive sentiment.   </vt:lpstr>
      <vt:lpstr>What is Textblob ?   TextBlob is a Python (library for processing textual data. It provides a simple API for diving into common natural language processing (NLP) tasks such as part-of-speech tagging, noun phrase extraction, sentiment analysis, classification, translation, and more. We use Textblob for sentiment analysis  for this project as per below steps:  Import the TextBlob # Add polarities and subjectivities into the DataFrame(API) by using TextBlob # Display the Polarity and Subjectivity columns # Define a function to classify polarities # Display the Polarity and Subjectivity Analysis    </vt:lpstr>
      <vt:lpstr>PowerPoint Presentation</vt:lpstr>
      <vt:lpstr>PowerPoint Presentation</vt:lpstr>
      <vt:lpstr>How to classify Sentiment?</vt:lpstr>
      <vt:lpstr>Algorithms used :</vt:lpstr>
      <vt:lpstr>Naive Bayes classifier</vt:lpstr>
      <vt:lpstr>Evaluate Metrics  There are various metrics to check the performance of our machine learning or deep learning model like: Confusion matrix Accuracy Precision Recall Specificity F1 score Precision-Recall or PR curve ROC (Receiver Operating Characteristics) curve PR vs ROC curve. In this project we will use  several methods to get better result then we use ROC curve to fit and improve our data model. </vt:lpstr>
      <vt:lpstr>Evaluate example:</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Ray</dc:creator>
  <cp:lastModifiedBy>Lili Mirba</cp:lastModifiedBy>
  <cp:revision>17</cp:revision>
  <dcterms:created xsi:type="dcterms:W3CDTF">2023-03-07T14:36:43Z</dcterms:created>
  <dcterms:modified xsi:type="dcterms:W3CDTF">2023-03-07T18:44:00Z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2019-07-23T00:00:00Z</vt:filetime>
  </property>
  <property fmtid="{D5CDD505-2E9C-101B-9397-08002B2CF9AE}" pid="3" name="Creator">
    <vt:lpwstr>Microsoft® PowerPoint® 2013</vt:lpwstr>
  </property>
  <property fmtid="{D5CDD505-2E9C-101B-9397-08002B2CF9AE}" pid="4" name="LastSaved">
    <vt:filetime>2023-03-07T00:00:00Z</vt:filetime>
  </property>
  <property fmtid="{D5CDD505-2E9C-101B-9397-08002B2CF9AE}" pid="5" name="Producer">
    <vt:lpwstr>Microsoft® PowerPoint® 2013</vt:lpwstr>
  </property>
</Properties>
</file>