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2" r:id="rId11"/>
    <p:sldId id="262" r:id="rId12"/>
    <p:sldId id="266" r:id="rId13"/>
    <p:sldId id="267" r:id="rId14"/>
    <p:sldId id="268" r:id="rId15"/>
    <p:sldId id="273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947" autoAdjust="0"/>
  </p:normalViewPr>
  <p:slideViewPr>
    <p:cSldViewPr>
      <p:cViewPr>
        <p:scale>
          <a:sx n="90" d="100"/>
          <a:sy n="90" d="100"/>
        </p:scale>
        <p:origin x="-22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57FC-8513-45C1-BD68-50E329FB05EC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BC03D-76EB-4CF3-9894-94B154EECB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.example.com/cb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r>
              <a:rPr lang="en-US" altLang="zh-CN" dirty="0" smtClean="0"/>
              <a:t>GET /</a:t>
            </a:r>
            <a:r>
              <a:rPr lang="en-US" altLang="zh-CN" dirty="0" err="1" smtClean="0"/>
              <a:t>authorize?response_type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code&amp;client_id</a:t>
            </a:r>
            <a:r>
              <a:rPr lang="en-US" altLang="zh-CN" dirty="0" smtClean="0"/>
              <a:t>=s6BhdRkqt3&amp;state=xyz &amp;</a:t>
            </a:r>
            <a:r>
              <a:rPr lang="en-US" altLang="zh-CN" dirty="0" err="1" smtClean="0"/>
              <a:t>redirect_uri</a:t>
            </a:r>
            <a:r>
              <a:rPr lang="en-US" altLang="zh-CN" dirty="0" smtClean="0"/>
              <a:t>=https%3A%2F%2Fclient%2Eexample%2Ecom%2Fcb</a:t>
            </a:r>
            <a:r>
              <a:rPr lang="en-US" altLang="zh-CN" baseline="0" dirty="0" smtClean="0"/>
              <a:t> H</a:t>
            </a:r>
            <a:r>
              <a:rPr lang="en-US" altLang="zh-CN" dirty="0" smtClean="0"/>
              <a:t>TTP/1.1 </a:t>
            </a:r>
          </a:p>
          <a:p>
            <a:r>
              <a:rPr lang="en-US" altLang="zh-CN" dirty="0" smtClean="0"/>
              <a:t>Host: server.example.com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err="1" smtClean="0"/>
              <a:t>redirect_uri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解码结果是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https://client.example.com/cb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C03D-76EB-4CF3-9894-94B154EECB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r>
              <a:rPr lang="en-US" dirty="0" smtClean="0"/>
              <a:t>HTTP/1.1 302 Found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Location:</a:t>
            </a:r>
            <a:r>
              <a:rPr lang="en-US" dirty="0" smtClean="0"/>
              <a:t> 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https://client.example.com/cb</a:t>
            </a:r>
            <a:r>
              <a:rPr lang="en-US" dirty="0" smtClean="0"/>
              <a:t>?code=SplxlOBeZQQYbYS6WxSbIA&amp;state=xyz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C03D-76EB-4CF3-9894-94B154EECB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r>
              <a:rPr lang="en-US" dirty="0" smtClean="0"/>
              <a:t>POST /token HTTP/1.1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Host:</a:t>
            </a:r>
            <a:r>
              <a:rPr lang="en-US" dirty="0" smtClean="0"/>
              <a:t> server.example.com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Authorization:</a:t>
            </a:r>
            <a:r>
              <a:rPr lang="en-US" dirty="0" smtClean="0"/>
              <a:t> Basic czZCaGRSa3F0MzpnWDFmQmF0M2JW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Content-Type:</a:t>
            </a:r>
            <a:r>
              <a:rPr lang="en-US" dirty="0" smtClean="0"/>
              <a:t> application/x-www-form-</a:t>
            </a:r>
            <a:r>
              <a:rPr lang="en-US" dirty="0" err="1" smtClean="0"/>
              <a:t>urlencoded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grant_type</a:t>
            </a:r>
            <a:r>
              <a:rPr lang="en-US" dirty="0" smtClean="0"/>
              <a:t>=</a:t>
            </a:r>
            <a:r>
              <a:rPr lang="en-US" dirty="0" err="1" smtClean="0"/>
              <a:t>authorization_code&amp;code</a:t>
            </a:r>
            <a:r>
              <a:rPr lang="en-US" dirty="0" smtClean="0"/>
              <a:t>=SplxlOBeZQQYbYS6WxSbIA &amp;</a:t>
            </a:r>
            <a:r>
              <a:rPr lang="en-US" dirty="0" err="1" smtClean="0"/>
              <a:t>redirect_uri</a:t>
            </a:r>
            <a:r>
              <a:rPr lang="en-US" dirty="0" smtClean="0"/>
              <a:t>=https%3A%2F%2Fclient%2Eexample%2Ecom%2Fcb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C03D-76EB-4CF3-9894-94B154EECB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比如：</a:t>
            </a:r>
            <a:endParaRPr lang="en-US" altLang="zh-CN" dirty="0" smtClean="0"/>
          </a:p>
          <a:p>
            <a:r>
              <a:rPr lang="en-US" dirty="0" smtClean="0"/>
              <a:t>HTTP/1.1 200 OK </a:t>
            </a:r>
          </a:p>
          <a:p>
            <a:r>
              <a:rPr lang="en-US" dirty="0" smtClean="0"/>
              <a:t>Content-Type: application/</a:t>
            </a:r>
            <a:r>
              <a:rPr lang="en-US" dirty="0" err="1" smtClean="0"/>
              <a:t>json;charset</a:t>
            </a:r>
            <a:r>
              <a:rPr lang="en-US" dirty="0" smtClean="0"/>
              <a:t>=UTF-8</a:t>
            </a:r>
          </a:p>
          <a:p>
            <a:r>
              <a:rPr lang="en-US" dirty="0" smtClean="0"/>
              <a:t>Cache-Control: no-store</a:t>
            </a:r>
          </a:p>
          <a:p>
            <a:r>
              <a:rPr lang="en-US" dirty="0" err="1" smtClean="0"/>
              <a:t>Pragma</a:t>
            </a:r>
            <a:r>
              <a:rPr lang="en-US" dirty="0" smtClean="0"/>
              <a:t>: no-cache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access_token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":"2YotnFZFEjr1zCsicMWpAA",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token_type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":"example",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expires_in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":3600,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refresh_token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":"tGzv3JOkF0XG5Qx2TlKWIA",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example_parameter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":"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example_value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BC03D-76EB-4CF3-9894-94B154EECB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lient.example.com/cb?error=access_denied" TargetMode="External"/><Relationship Id="rId2" Type="http://schemas.openxmlformats.org/officeDocument/2006/relationships/hyperlink" Target="https://www.douban.com/service/auth2/au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lient.example.com/cb?code=9b73a4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ouban.com/service/auth2/aut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ouban.com/service/auth2/aut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rea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 By Will@ximalaya.com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豆瓣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authorization_code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access_token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refresh_token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authorization_code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err="1" smtClean="0"/>
              <a:t>authorization_code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/>
              <a:t> </a:t>
            </a:r>
            <a:r>
              <a:rPr lang="en-US" altLang="zh-CN" sz="1800" dirty="0" smtClean="0"/>
              <a:t>GET </a:t>
            </a:r>
            <a:r>
              <a:rPr lang="en-US" altLang="zh-CN" sz="1800" dirty="0" smtClean="0">
                <a:hlinkClick r:id="rId2"/>
              </a:rPr>
              <a:t>https://www.douban.com/service/auth2/auth?</a:t>
            </a:r>
          </a:p>
          <a:p>
            <a:pPr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>
                <a:hlinkClick r:id="rId2"/>
              </a:rPr>
              <a:t>client_id</a:t>
            </a:r>
            <a:r>
              <a:rPr lang="en-US" altLang="zh-CN" sz="1800" dirty="0" smtClean="0">
                <a:hlinkClick r:id="rId2"/>
              </a:rPr>
              <a:t>=0b5405e19c58e4cc21fc11a4d50aae64&amp;</a:t>
            </a:r>
          </a:p>
          <a:p>
            <a:pPr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>
                <a:hlinkClick r:id="rId2"/>
              </a:rPr>
              <a:t>redirect_uri</a:t>
            </a:r>
            <a:r>
              <a:rPr lang="en-US" altLang="zh-CN" sz="1800" dirty="0" smtClean="0">
                <a:hlinkClick r:id="rId2"/>
              </a:rPr>
              <a:t>=https://client.example.com/cb&amp;</a:t>
            </a:r>
          </a:p>
          <a:p>
            <a:pPr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err="1" smtClean="0">
                <a:hlinkClick r:id="rId2"/>
              </a:rPr>
              <a:t>response_type</a:t>
            </a:r>
            <a:r>
              <a:rPr lang="en-US" altLang="zh-CN" sz="1800" dirty="0" smtClean="0">
                <a:hlinkClick r:id="rId2"/>
              </a:rPr>
              <a:t>=code&amp;</a:t>
            </a:r>
          </a:p>
          <a:p>
            <a:pPr>
              <a:buNone/>
            </a:pPr>
            <a:r>
              <a:rPr lang="en-US" altLang="zh-CN" sz="1800" dirty="0" smtClean="0"/>
              <a:t>              </a:t>
            </a:r>
            <a:r>
              <a:rPr lang="en-US" altLang="zh-CN" sz="1800" dirty="0" smtClean="0">
                <a:hlinkClick r:id="rId2"/>
              </a:rPr>
              <a:t>scope=</a:t>
            </a:r>
            <a:r>
              <a:rPr lang="en-US" altLang="zh-CN" sz="1800" dirty="0" err="1" smtClean="0">
                <a:hlinkClick r:id="rId2"/>
              </a:rPr>
              <a:t>shuo_basic_r,shuo_basic_w,douban_basic_common</a:t>
            </a:r>
            <a:endParaRPr lang="en-US" altLang="zh-CN" sz="1800" dirty="0" smtClean="0">
              <a:hlinkClick r:id="rId2"/>
            </a:endParaRPr>
          </a:p>
          <a:p>
            <a:pPr>
              <a:buNone/>
            </a:pPr>
            <a:r>
              <a:rPr lang="en-US" altLang="zh-CN" sz="1800" dirty="0" smtClean="0"/>
              <a:t>        </a:t>
            </a: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如果用户拒绝授权，浏览器会重定向到</a:t>
            </a:r>
            <a:r>
              <a:rPr lang="en-US" altLang="zh-CN" sz="1800" dirty="0" err="1" smtClean="0"/>
              <a:t>redirect_uri</a:t>
            </a:r>
            <a:r>
              <a:rPr lang="zh-CN" altLang="en-US" sz="1800" dirty="0" smtClean="0"/>
              <a:t>，并附上错误信息：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smtClean="0">
                <a:hlinkClick r:id="rId3"/>
              </a:rPr>
              <a:t>http://client.example.com/cb?error=access_denied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如果用户同意授权，浏览器会重定向到</a:t>
            </a:r>
            <a:r>
              <a:rPr lang="en-US" altLang="zh-CN" sz="1800" dirty="0" err="1" smtClean="0"/>
              <a:t>redirect_uri</a:t>
            </a:r>
            <a:r>
              <a:rPr lang="zh-CN" altLang="en-US" sz="1800" dirty="0" smtClean="0"/>
              <a:t>，并带上授权码：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smtClean="0">
                <a:hlinkClick r:id="rId4"/>
              </a:rPr>
              <a:t>http://client.example.com/cb?code=</a:t>
            </a:r>
            <a:r>
              <a:rPr lang="en-US" sz="1800" dirty="0" smtClean="0">
                <a:hlinkClick r:id="rId4"/>
              </a:rPr>
              <a:t>9b73a4248</a:t>
            </a:r>
            <a:endParaRPr lang="en-US" sz="1800" dirty="0" smtClean="0"/>
          </a:p>
          <a:p>
            <a:pPr>
              <a:buNone/>
            </a:pP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获取</a:t>
            </a:r>
            <a:r>
              <a:rPr lang="en-US" altLang="zh-CN" sz="2800" dirty="0" err="1" smtClean="0"/>
              <a:t>access_token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1600" dirty="0" smtClean="0"/>
              <a:t>  </a:t>
            </a:r>
            <a:r>
              <a:rPr lang="en-US" altLang="zh-CN" sz="1800" dirty="0" smtClean="0"/>
              <a:t>POST </a:t>
            </a:r>
            <a:r>
              <a:rPr lang="en-US" altLang="zh-CN" sz="1800" dirty="0" smtClean="0">
                <a:hlinkClick r:id="rId2"/>
              </a:rPr>
              <a:t>https://www.douban.com/service/auth2/token?</a:t>
            </a:r>
          </a:p>
          <a:p>
            <a:pPr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 smtClean="0">
                <a:hlinkClick r:id="rId2"/>
              </a:rPr>
              <a:t>client_id</a:t>
            </a:r>
            <a:r>
              <a:rPr lang="en-US" altLang="zh-CN" sz="1800" dirty="0" smtClean="0">
                <a:hlinkClick r:id="rId2"/>
              </a:rPr>
              <a:t>=0b5405e19c58e4cc21fc11a4d50aae64&amp;</a:t>
            </a:r>
          </a:p>
          <a:p>
            <a:pPr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 smtClean="0">
                <a:hlinkClick r:id="rId2"/>
              </a:rPr>
              <a:t>client_secret</a:t>
            </a:r>
            <a:r>
              <a:rPr lang="en-US" altLang="zh-CN" sz="1800" dirty="0" smtClean="0">
                <a:hlinkClick r:id="rId2"/>
              </a:rPr>
              <a:t>=edfc4e395ef93375 &amp;</a:t>
            </a:r>
          </a:p>
          <a:p>
            <a:pPr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 smtClean="0">
                <a:hlinkClick r:id="rId2"/>
              </a:rPr>
              <a:t>redirect_uri</a:t>
            </a:r>
            <a:r>
              <a:rPr lang="en-US" altLang="zh-CN" sz="1800" dirty="0" smtClean="0">
                <a:hlinkClick r:id="rId2"/>
              </a:rPr>
              <a:t>=https://client.example.com/cb&amp;</a:t>
            </a:r>
          </a:p>
          <a:p>
            <a:pPr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err="1" smtClean="0">
                <a:hlinkClick r:id="rId2"/>
              </a:rPr>
              <a:t>grant_type</a:t>
            </a:r>
            <a:r>
              <a:rPr lang="en-US" altLang="zh-CN" sz="1800" dirty="0" smtClean="0">
                <a:hlinkClick r:id="rId2"/>
              </a:rPr>
              <a:t>=</a:t>
            </a:r>
            <a:r>
              <a:rPr lang="en-US" altLang="zh-CN" sz="1800" dirty="0" err="1" smtClean="0">
                <a:hlinkClick r:id="rId2"/>
              </a:rPr>
              <a:t>authorization_code</a:t>
            </a:r>
            <a:r>
              <a:rPr lang="en-US" altLang="zh-CN" sz="1800" dirty="0" smtClean="0">
                <a:hlinkClick r:id="rId2"/>
              </a:rPr>
              <a:t>&amp;</a:t>
            </a:r>
          </a:p>
          <a:p>
            <a:pPr>
              <a:buNone/>
            </a:pPr>
            <a:r>
              <a:rPr lang="en-US" altLang="zh-CN" sz="1800" dirty="0" smtClean="0"/>
              <a:t>                 </a:t>
            </a:r>
            <a:r>
              <a:rPr lang="en-US" altLang="zh-CN" sz="1800" dirty="0" smtClean="0">
                <a:hlinkClick r:id="rId2"/>
              </a:rPr>
              <a:t>code=9b73a4248</a:t>
            </a:r>
          </a:p>
          <a:p>
            <a:pPr>
              <a:buNone/>
            </a:pPr>
            <a:endParaRPr lang="en-US" altLang="zh-CN" sz="1800" dirty="0" smtClean="0">
              <a:hlinkClick r:id="rId2"/>
            </a:endParaRPr>
          </a:p>
          <a:p>
            <a:pPr>
              <a:buNone/>
            </a:pPr>
            <a:r>
              <a:rPr lang="en-US" altLang="zh-CN" sz="1800" dirty="0" smtClean="0"/>
              <a:t>       </a:t>
            </a:r>
            <a:r>
              <a:rPr lang="zh-CN" altLang="en-US" sz="1800" dirty="0" smtClean="0"/>
              <a:t>返回值：</a:t>
            </a:r>
            <a:r>
              <a:rPr lang="en-US" altLang="zh-CN" sz="1800" dirty="0" smtClean="0"/>
              <a:t>        </a:t>
            </a:r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</a:t>
            </a:r>
            <a:endParaRPr lang="en-US" altLang="zh-CN" sz="1400" dirty="0" smtClean="0"/>
          </a:p>
        </p:txBody>
      </p:sp>
      <p:pic>
        <p:nvPicPr>
          <p:cNvPr id="6" name="图片 5" descr="返回结果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55" y="4786322"/>
            <a:ext cx="4685715" cy="11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access_token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c</a:t>
            </a:r>
            <a:r>
              <a:rPr lang="en-US" sz="2000" dirty="0" smtClean="0"/>
              <a:t>url  "https://api.douban.com/v2/user/~me" </a:t>
            </a:r>
          </a:p>
          <a:p>
            <a:pPr>
              <a:buNone/>
            </a:pPr>
            <a:r>
              <a:rPr lang="en-US" sz="2000" dirty="0" smtClean="0"/>
              <a:t>         -H "Authorization: Bearer   a14afef0f66fcffce3e0fcd2e34f6ff4“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注意上面是在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Header</a:t>
            </a:r>
            <a:r>
              <a:rPr lang="zh-CN" altLang="en-US" sz="2000" dirty="0" smtClean="0"/>
              <a:t>中带上</a:t>
            </a:r>
            <a:r>
              <a:rPr lang="en-US" altLang="zh-CN" sz="2000" dirty="0" err="1" smtClean="0"/>
              <a:t>access_token</a:t>
            </a:r>
            <a:r>
              <a:rPr lang="zh-CN" altLang="en-US" sz="2000" dirty="0" smtClean="0"/>
              <a:t>，这种方式也是推荐的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refresh_token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客户端检测到</a:t>
            </a:r>
            <a:r>
              <a:rPr lang="en-US" altLang="zh-CN" sz="2000" dirty="0" err="1" smtClean="0"/>
              <a:t>access_token</a:t>
            </a:r>
            <a:r>
              <a:rPr lang="zh-CN" altLang="en-US" sz="2000" dirty="0" smtClean="0"/>
              <a:t>过期后，可以使用</a:t>
            </a:r>
            <a:r>
              <a:rPr lang="en-US" altLang="zh-CN" sz="2000" dirty="0" err="1" smtClean="0"/>
              <a:t>refresh_token</a:t>
            </a:r>
            <a:r>
              <a:rPr lang="zh-CN" altLang="en-US" sz="2000" dirty="0" smtClean="0"/>
              <a:t>重新请求获取新的</a:t>
            </a:r>
            <a:r>
              <a:rPr lang="en-US" altLang="zh-CN" sz="2000" dirty="0" err="1" smtClean="0"/>
              <a:t>access_token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POST </a:t>
            </a:r>
            <a:r>
              <a:rPr lang="en-US" altLang="zh-CN" sz="2000" dirty="0" smtClean="0">
                <a:hlinkClick r:id="rId2"/>
              </a:rPr>
              <a:t>https://www.douban.com/service/auth2/token?</a:t>
            </a:r>
          </a:p>
          <a:p>
            <a:pPr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>
                <a:hlinkClick r:id="rId2"/>
              </a:rPr>
              <a:t>client_id</a:t>
            </a:r>
            <a:r>
              <a:rPr lang="en-US" altLang="zh-CN" sz="2000" dirty="0" smtClean="0">
                <a:hlinkClick r:id="rId2"/>
              </a:rPr>
              <a:t>=0b5405e19c58e4cc21fc11a4d50aae64&amp;</a:t>
            </a:r>
          </a:p>
          <a:p>
            <a:pPr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>
                <a:hlinkClick r:id="rId2"/>
              </a:rPr>
              <a:t>client_secret</a:t>
            </a:r>
            <a:r>
              <a:rPr lang="en-US" altLang="zh-CN" sz="2000" dirty="0" smtClean="0">
                <a:hlinkClick r:id="rId2"/>
              </a:rPr>
              <a:t>=edfc4e395ef93375 &amp;</a:t>
            </a:r>
          </a:p>
          <a:p>
            <a:pPr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dirty="0" err="1" smtClean="0">
                <a:hlinkClick r:id="rId2"/>
              </a:rPr>
              <a:t>redirect_uri</a:t>
            </a:r>
            <a:r>
              <a:rPr lang="en-US" altLang="zh-CN" sz="2000" dirty="0" smtClean="0">
                <a:hlinkClick r:id="rId2"/>
              </a:rPr>
              <a:t>=https://client.example.com/cb&amp;</a:t>
            </a:r>
          </a:p>
          <a:p>
            <a:pPr>
              <a:buNone/>
            </a:pPr>
            <a:r>
              <a:rPr lang="en-US" altLang="zh-CN" sz="2000" dirty="0" smtClean="0"/>
              <a:t>             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grant_type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=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refresh_token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&amp;</a:t>
            </a:r>
          </a:p>
          <a:p>
            <a:pPr>
              <a:buNone/>
            </a:pP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</a:rPr>
              <a:t>                 </a:t>
            </a:r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refresh_token</a:t>
            </a:r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=5d633d136b6d56a41829b73a424803ec</a:t>
            </a:r>
          </a:p>
          <a:p>
            <a:pPr>
              <a:buNone/>
            </a:pPr>
            <a:endParaRPr lang="en-US" altLang="zh-CN" sz="2000" dirty="0" smtClean="0">
              <a:hlinkClick r:id="rId2"/>
            </a:endParaRPr>
          </a:p>
          <a:p>
            <a:pPr>
              <a:buNone/>
            </a:pPr>
            <a:r>
              <a:rPr lang="zh-CN" altLang="en-US" sz="2000" dirty="0" smtClean="0"/>
              <a:t>      返回值：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</a:t>
            </a:r>
          </a:p>
          <a:p>
            <a:pPr>
              <a:buNone/>
            </a:pPr>
            <a:r>
              <a:rPr lang="en-US" altLang="zh-CN" sz="2000" dirty="0" smtClean="0"/>
              <a:t>        </a:t>
            </a:r>
          </a:p>
          <a:p>
            <a:pPr>
              <a:buNone/>
            </a:pPr>
            <a:endParaRPr lang="en-US" altLang="zh-CN" sz="2000" dirty="0" smtClean="0">
              <a:hlinkClick r:id="rId2"/>
            </a:endParaRPr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5357826"/>
            <a:ext cx="4457143" cy="1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ximalaya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weibo</a:t>
            </a:r>
            <a:r>
              <a:rPr lang="zh-CN" altLang="en-US" dirty="0" smtClean="0"/>
              <a:t>登陆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登陆并授权界面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抓包分析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登陆并授权界面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33" y="1600200"/>
            <a:ext cx="553173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抓包分析</a:t>
            </a:r>
            <a:endParaRPr lang="zh-CN" altLang="en-US" dirty="0"/>
          </a:p>
        </p:txBody>
      </p:sp>
      <p:pic>
        <p:nvPicPr>
          <p:cNvPr id="8" name="内容占位符 7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2500307"/>
            <a:ext cx="9119108" cy="24835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Q/A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 rfc6749 </a:t>
            </a:r>
            <a:r>
              <a:rPr lang="zh-CN" altLang="en-US" dirty="0" smtClean="0"/>
              <a:t>）是一种关于第三方应用授权（</a:t>
            </a:r>
            <a:r>
              <a:rPr lang="en-US" altLang="zh-CN" dirty="0" smtClean="0"/>
              <a:t>authorization</a:t>
            </a:r>
            <a:r>
              <a:rPr lang="zh-CN" altLang="en-US" dirty="0" smtClean="0"/>
              <a:t>）的协议，</a:t>
            </a:r>
            <a:endParaRPr lang="en-US" altLang="zh-CN" dirty="0" smtClean="0"/>
          </a:p>
          <a:p>
            <a:r>
              <a:rPr lang="zh-CN" altLang="en-US" dirty="0" smtClean="0"/>
              <a:t>举个例子：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用户使用新浪微博账号登陆喜马拉雅，喜马拉雅不需要知道用户的新浪微博账户信息，就可以通过</a:t>
            </a:r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授权访问他的微博个人信息（还要看具体授权列表）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OAuth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981994"/>
            <a:ext cx="68961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客户端授权模式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授权码模式（</a:t>
            </a:r>
            <a:r>
              <a:rPr lang="en-US" altLang="zh-CN" dirty="0" smtClean="0"/>
              <a:t>authorization code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简化模式（</a:t>
            </a:r>
            <a:r>
              <a:rPr lang="en-US" altLang="zh-CN" dirty="0" smtClean="0"/>
              <a:t>implicit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密码模式（</a:t>
            </a:r>
            <a:r>
              <a:rPr lang="en-US" altLang="zh-CN" dirty="0" smtClean="0"/>
              <a:t>resource owner password credentials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客户端模式（</a:t>
            </a:r>
            <a:r>
              <a:rPr lang="en-US" altLang="zh-CN" dirty="0" smtClean="0"/>
              <a:t>client credentials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授权码模式流程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8288" y="1600200"/>
            <a:ext cx="65674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各步骤参数说明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A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response_type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授权类型，固定值</a:t>
            </a:r>
            <a:r>
              <a:rPr lang="en-US" altLang="zh-CN" sz="2400" dirty="0" smtClean="0"/>
              <a:t>code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client_id</a:t>
            </a:r>
            <a:r>
              <a:rPr lang="en-US" altLang="zh-CN" sz="2400" dirty="0" smtClean="0"/>
              <a:t>           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ID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redirect_uri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重定向</a:t>
            </a:r>
            <a:r>
              <a:rPr lang="en-US" altLang="zh-CN" sz="2400" dirty="0" smtClean="0"/>
              <a:t>URI</a:t>
            </a:r>
          </a:p>
          <a:p>
            <a:pPr>
              <a:buNone/>
            </a:pPr>
            <a:r>
              <a:rPr lang="en-US" altLang="zh-CN" sz="2400" dirty="0" smtClean="0"/>
              <a:t>     scope                 </a:t>
            </a:r>
            <a:r>
              <a:rPr lang="zh-CN" altLang="en-US" sz="2400" dirty="0" smtClean="0"/>
              <a:t>权限范围，</a:t>
            </a:r>
            <a:r>
              <a:rPr lang="zh-CN" altLang="en-US" sz="2400" b="1" dirty="0" smtClean="0"/>
              <a:t>可选项</a:t>
            </a:r>
            <a:r>
              <a:rPr lang="zh-CN" altLang="en-US" sz="2400" dirty="0" smtClean="0"/>
              <a:t>，用英文逗号分隔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state                  </a:t>
            </a:r>
            <a:r>
              <a:rPr lang="zh-CN" altLang="en-US" sz="2400" dirty="0" smtClean="0"/>
              <a:t>客户端当前状态，</a:t>
            </a:r>
            <a:r>
              <a:rPr lang="zh-CN" altLang="en-US" sz="2400" b="1" dirty="0" smtClean="0"/>
              <a:t>可选项</a:t>
            </a:r>
            <a:r>
              <a:rPr lang="zh-CN" altLang="en-US" sz="2400" dirty="0" smtClean="0"/>
              <a:t>，可以指定任意值，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      </a:t>
            </a:r>
            <a:r>
              <a:rPr lang="zh-CN" altLang="en-US" sz="2400" dirty="0" smtClean="0"/>
              <a:t>认证服务器会原封不动返回这个值，可以用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      </a:t>
            </a:r>
            <a:r>
              <a:rPr lang="zh-CN" altLang="en-US" sz="2400" dirty="0" smtClean="0"/>
              <a:t>来防止</a:t>
            </a:r>
            <a:r>
              <a:rPr lang="en-US" altLang="zh-CN" sz="2400" dirty="0" smtClean="0"/>
              <a:t>CSRF</a:t>
            </a:r>
            <a:r>
              <a:rPr lang="zh-CN" altLang="en-US" sz="2400" dirty="0" smtClean="0"/>
              <a:t>攻击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各步骤参数说明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C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code            </a:t>
            </a:r>
            <a:r>
              <a:rPr lang="zh-CN" altLang="en-US" sz="2400" dirty="0" smtClean="0"/>
              <a:t>授权码，必选项。有效期非常短，可能只有几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分钟。客户端只能使用一次这个授权码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state            </a:t>
            </a:r>
            <a:r>
              <a:rPr lang="zh-CN" altLang="en-US" sz="2400" dirty="0" smtClean="0"/>
              <a:t>如果步骤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带有</a:t>
            </a:r>
            <a:r>
              <a:rPr lang="en-US" altLang="zh-CN" sz="2400" dirty="0" smtClean="0"/>
              <a:t>state</a:t>
            </a:r>
            <a:r>
              <a:rPr lang="zh-CN" altLang="en-US" sz="2400" dirty="0" smtClean="0"/>
              <a:t>参数，则认证服务器也必须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</a:t>
            </a:r>
            <a:r>
              <a:rPr lang="zh-CN" altLang="en-US" sz="2400" dirty="0" smtClean="0"/>
              <a:t>原封不动返回这个参数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各步骤参数说明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grant_type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授权模式，此处为固定值</a:t>
            </a:r>
            <a:r>
              <a:rPr lang="en-US" altLang="zh-CN" sz="2400" dirty="0" err="1" smtClean="0"/>
              <a:t>authorization_code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code                </a:t>
            </a:r>
            <a:r>
              <a:rPr lang="zh-CN" altLang="en-US" sz="2400" dirty="0" smtClean="0"/>
              <a:t>步骤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返回的授权码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redirect_uri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重定向</a:t>
            </a:r>
            <a:r>
              <a:rPr lang="en-US" altLang="zh-CN" sz="2400" dirty="0" smtClean="0"/>
              <a:t>URI</a:t>
            </a:r>
            <a:r>
              <a:rPr lang="zh-CN" altLang="en-US" sz="2400" dirty="0" smtClean="0"/>
              <a:t>，必须与步骤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的该参数一致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client_id</a:t>
            </a:r>
            <a:r>
              <a:rPr lang="en-US" altLang="zh-CN" sz="2400" dirty="0" smtClean="0"/>
              <a:t>         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各步骤参数说明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步骤</a:t>
            </a: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E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access_token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访问令牌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token_type</a:t>
            </a: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令牌类型，可以是</a:t>
            </a:r>
            <a:r>
              <a:rPr lang="en-US" altLang="zh-CN" sz="2400" dirty="0" smtClean="0"/>
              <a:t>bearer</a:t>
            </a:r>
            <a:r>
              <a:rPr lang="zh-CN" altLang="en-US" sz="2400" dirty="0" smtClean="0"/>
              <a:t>或者</a:t>
            </a:r>
            <a:r>
              <a:rPr lang="en-US" altLang="zh-CN" sz="2400" dirty="0" err="1" smtClean="0"/>
              <a:t>mac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expires_in</a:t>
            </a:r>
            <a:r>
              <a:rPr lang="en-US" altLang="zh-CN" sz="2400" dirty="0" smtClean="0"/>
              <a:t>             </a:t>
            </a:r>
            <a:r>
              <a:rPr lang="zh-CN" altLang="en-US" sz="2400" dirty="0" smtClean="0"/>
              <a:t>令牌过期时间，单位为秒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refresh_token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更新令牌，可选项用来获取下一次的访问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                           </a:t>
            </a:r>
            <a:r>
              <a:rPr lang="zh-CN" altLang="en-US" sz="2400" dirty="0" smtClean="0"/>
              <a:t>令牌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scope                      </a:t>
            </a:r>
            <a:r>
              <a:rPr lang="zh-CN" altLang="en-US" sz="2400" dirty="0" smtClean="0"/>
              <a:t>权限范围，如果与步骤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的一致，可省略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460</Words>
  <PresentationFormat>全屏显示(4:3)</PresentationFormat>
  <Paragraphs>132</Paragraphs>
  <Slides>18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Oauth 2.0协议</vt:lpstr>
      <vt:lpstr>OAuth 2.0概念</vt:lpstr>
      <vt:lpstr>OAuth 2.0流程图</vt:lpstr>
      <vt:lpstr>客户端授权模式</vt:lpstr>
      <vt:lpstr>授权码模式流程</vt:lpstr>
      <vt:lpstr>各步骤参数说明— 步骤A</vt:lpstr>
      <vt:lpstr>各步骤参数说明— 步骤C</vt:lpstr>
      <vt:lpstr>各步骤参数说明— 步骤D</vt:lpstr>
      <vt:lpstr>各步骤参数说明— 步骤E</vt:lpstr>
      <vt:lpstr>豆瓣Oauth 2.0示例</vt:lpstr>
      <vt:lpstr>获取authorization_code</vt:lpstr>
      <vt:lpstr>获取access_token</vt:lpstr>
      <vt:lpstr>使用access_token</vt:lpstr>
      <vt:lpstr>使用refresh_token</vt:lpstr>
      <vt:lpstr>ximalaya使用weibo登陆</vt:lpstr>
      <vt:lpstr>登陆并授权界面</vt:lpstr>
      <vt:lpstr>HTTP抓包分析</vt:lpstr>
      <vt:lpstr>Q/A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2.0简单分享</dc:title>
  <dc:creator>蒋小强</dc:creator>
  <cp:lastModifiedBy>will</cp:lastModifiedBy>
  <cp:revision>189</cp:revision>
  <dcterms:created xsi:type="dcterms:W3CDTF">2014-07-04T02:31:12Z</dcterms:created>
  <dcterms:modified xsi:type="dcterms:W3CDTF">2014-07-21T06:33:11Z</dcterms:modified>
</cp:coreProperties>
</file>