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 Mohan Rayaprol" initials="CMR" lastIdx="1" clrIdx="0">
    <p:extLst>
      <p:ext uri="{19B8F6BF-5375-455C-9EA6-DF929625EA0E}">
        <p15:presenceInfo xmlns:p15="http://schemas.microsoft.com/office/powerpoint/2012/main" userId="7113111cafb17d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1B2F-D745-4B31-9EBE-5CC917AA3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DE048-5B2D-419C-8D8A-E319AD736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7EB2-E7F2-4F53-99B3-CFA3B29D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E78ED-2776-4ED2-A700-1817EE23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920CB-C6C2-4C27-A59A-22FEDB4D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59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AEA2-F46E-4487-99E7-86DA1743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B3903-B219-44C8-88BC-44A4E2D92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A919-3814-48DB-AEA1-2E1965BC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9E7F0-4BC2-40E0-AA43-105DFECF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507A-A7F6-4D8E-A1F8-51D3884A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4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C8CF5-F7D3-4628-BF2B-9444EB8AC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29E0C-E81B-4A4F-AA27-382A09B9A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1352-90A2-4467-922A-98660FEC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B7A5-5820-4B4D-964E-DE0188F1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C874-06C0-4813-A513-3E3E88D9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70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DB07-AA56-46EC-A2B7-BF25F9C2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16BD-7AA9-4E72-9344-BD0E5AE9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96724-41A0-467C-B6BC-EBB5C5F1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85A2-62B6-4F13-9554-35B72F2A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76C0C-F980-4193-8987-5ABB2309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22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044A-44DA-4011-A30A-A1B28AED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F56DD-FE07-47D0-B48C-1EF4FB47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36F0-A3C9-4D4B-A369-76D38669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10DA-8719-4250-A798-11E99C67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82691-72CC-496F-9D37-BF47C88F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57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66A1-0E65-41C7-BF83-81B91BCF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2998-A7BC-4B79-9266-59FD71599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FB226-FBD3-4208-87A0-ADCC461BE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E1748-D0D2-4B97-B6FD-984F787F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6E9C2-BDF1-4C9E-BA83-7A56B56A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E192D-0F8D-4C65-9D2F-9AEB43E7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16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7F2B-977D-499B-A393-48605975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1DE1B-8448-444C-A3F0-0D225303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B8BA7-1586-4E6B-9713-3861C6550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530F0-87A1-47F6-8DF8-23088474F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16E86-527B-4282-8217-7A9763F78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45016-9D5D-49BA-8535-C0113279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1DD8D-909B-4E02-BDF9-6D61675B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27D43-6D39-4AF6-B88B-F186AF39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6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B76E-65AF-4852-891F-C62EAB35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65157-EACC-45EE-BEF7-6EBC4BA5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163DC-C683-4A3E-93CA-261DE82A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CEF59-C896-426A-8194-B4241769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45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A7500-5997-4397-9026-AA8A7387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074B5-493F-4693-8B12-18A3E646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F82EA-9C39-4809-B2C4-33DC0B1C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59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8CC4-D978-4DB2-9FA2-DB71D85A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C02C-F787-4E46-997E-2941089B1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9CFB8-5E8C-434C-91D4-3269BCFE5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BC4D6-A5C4-4D8B-A2C5-A655F3B7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A9634-B18B-4F55-8D42-87205D15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5C902-F9EB-4D90-A9A0-76868B1E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89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83DA-A8DB-4ECB-BCBF-B9DC7A8E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5CE5E-7DD3-4485-BE52-2935DEBEC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9C2A4-7FF3-441A-8F5B-AE8CA96C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FCF7E-8511-451B-849D-ABCD2D8B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51D69-A50F-4D30-AABA-B751C5DB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17314-1927-49D7-BC0C-06B76153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934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0CC5E-402D-4233-B50A-60CD04ED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4B7BA-C838-46B4-99AD-A831FB924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858A8-40A0-4130-ACE5-624AEA4E8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A4973-231F-4FCF-9304-1300AE3B4C4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B028B-CFD8-4026-BBB2-57E6C7C17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FFA6-5321-4CC2-BD6E-7465F817F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23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85F10D-B31B-4264-BE6B-A686F27A27FA}"/>
              </a:ext>
            </a:extLst>
          </p:cNvPr>
          <p:cNvSpPr/>
          <p:nvPr/>
        </p:nvSpPr>
        <p:spPr>
          <a:xfrm>
            <a:off x="11009026" y="3789901"/>
            <a:ext cx="854488" cy="123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B47596-8888-424A-A9F9-262219496063}"/>
              </a:ext>
            </a:extLst>
          </p:cNvPr>
          <p:cNvSpPr/>
          <p:nvPr/>
        </p:nvSpPr>
        <p:spPr>
          <a:xfrm>
            <a:off x="328486" y="438637"/>
            <a:ext cx="3828457" cy="591789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AD5D2FD-859F-4728-A5BA-9562019066B8}"/>
              </a:ext>
            </a:extLst>
          </p:cNvPr>
          <p:cNvSpPr/>
          <p:nvPr/>
        </p:nvSpPr>
        <p:spPr>
          <a:xfrm>
            <a:off x="4488132" y="438636"/>
            <a:ext cx="6289092" cy="591789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69B47A-F3F7-46A0-A03E-A22F3F416DE0}"/>
              </a:ext>
            </a:extLst>
          </p:cNvPr>
          <p:cNvSpPr/>
          <p:nvPr/>
        </p:nvSpPr>
        <p:spPr>
          <a:xfrm>
            <a:off x="3656449" y="1029009"/>
            <a:ext cx="2051018" cy="381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AU" sz="1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19A68-CF1F-4D3D-B9C2-12DB227B84F7}"/>
              </a:ext>
            </a:extLst>
          </p:cNvPr>
          <p:cNvSpPr/>
          <p:nvPr/>
        </p:nvSpPr>
        <p:spPr>
          <a:xfrm>
            <a:off x="6483890" y="1684684"/>
            <a:ext cx="2640426" cy="1034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AU" sz="1200" dirty="0">
                <a:solidFill>
                  <a:prstClr val="black"/>
                </a:solidFill>
              </a:rPr>
              <a:t>Stream Analytics </a:t>
            </a:r>
          </a:p>
          <a:p>
            <a:pPr lvl="0" algn="ctr"/>
            <a:r>
              <a:rPr lang="en-AU" sz="1200" b="1" dirty="0">
                <a:solidFill>
                  <a:prstClr val="black"/>
                </a:solidFill>
              </a:rPr>
              <a:t>(iot-asa-4C2C5A3B)</a:t>
            </a:r>
            <a:endParaRPr lang="en-AU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D7BB3C-3CF2-49D6-B2D9-14B9BA275FE0}"/>
              </a:ext>
            </a:extLst>
          </p:cNvPr>
          <p:cNvSpPr/>
          <p:nvPr/>
        </p:nvSpPr>
        <p:spPr>
          <a:xfrm>
            <a:off x="6555074" y="767290"/>
            <a:ext cx="2011078" cy="807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/>
          </a:p>
          <a:p>
            <a:pPr algn="ctr"/>
            <a:r>
              <a:rPr lang="en-AU" sz="1200" dirty="0" err="1"/>
              <a:t>Func</a:t>
            </a:r>
            <a:r>
              <a:rPr lang="en-AU" sz="1200" dirty="0"/>
              <a:t> App*</a:t>
            </a:r>
          </a:p>
          <a:p>
            <a:pPr algn="ctr"/>
            <a:r>
              <a:rPr lang="en-AU" sz="1200" b="1" dirty="0"/>
              <a:t>(iot-func2-4C2C5A3B)</a:t>
            </a:r>
          </a:p>
          <a:p>
            <a:pPr algn="ctr"/>
            <a:endParaRPr lang="en-AU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6402C-0FAC-4640-AEC3-1C871FCCC8DC}"/>
              </a:ext>
            </a:extLst>
          </p:cNvPr>
          <p:cNvSpPr/>
          <p:nvPr/>
        </p:nvSpPr>
        <p:spPr>
          <a:xfrm>
            <a:off x="9073647" y="801396"/>
            <a:ext cx="1512274" cy="778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	</a:t>
            </a:r>
          </a:p>
          <a:p>
            <a:pPr algn="ctr"/>
            <a:endParaRPr lang="en-AU" sz="1200" dirty="0"/>
          </a:p>
          <a:p>
            <a:pPr algn="ctr"/>
            <a:endParaRPr lang="en-AU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00B917-D5BF-48DE-95BC-3E508DBAEBA4}"/>
              </a:ext>
            </a:extLst>
          </p:cNvPr>
          <p:cNvSpPr/>
          <p:nvPr/>
        </p:nvSpPr>
        <p:spPr>
          <a:xfrm>
            <a:off x="8077814" y="3151282"/>
            <a:ext cx="1303825" cy="277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Date Lake Storage Cold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A2E8FE-8AB6-4817-AD8B-344D04CC3C30}"/>
              </a:ext>
            </a:extLst>
          </p:cNvPr>
          <p:cNvSpPr/>
          <p:nvPr/>
        </p:nvSpPr>
        <p:spPr>
          <a:xfrm>
            <a:off x="9581961" y="3171441"/>
            <a:ext cx="1047047" cy="237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AU" sz="1200" b="1" dirty="0">
              <a:solidFill>
                <a:srgbClr val="000000"/>
              </a:solidFill>
              <a:latin typeface="az_ea_fon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319121-311D-464C-ADDF-AAA3F7539C42}"/>
              </a:ext>
            </a:extLst>
          </p:cNvPr>
          <p:cNvSpPr/>
          <p:nvPr/>
        </p:nvSpPr>
        <p:spPr>
          <a:xfrm>
            <a:off x="3659259" y="2652135"/>
            <a:ext cx="2018810" cy="937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D1ACD6-3D50-4E80-AB4D-F913F9B9DD16}"/>
              </a:ext>
            </a:extLst>
          </p:cNvPr>
          <p:cNvSpPr/>
          <p:nvPr/>
        </p:nvSpPr>
        <p:spPr>
          <a:xfrm>
            <a:off x="3657534" y="2668351"/>
            <a:ext cx="1048468" cy="9105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Desired Properties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741212-F4AF-4598-AEB8-3F1A1EE3F616}"/>
              </a:ext>
            </a:extLst>
          </p:cNvPr>
          <p:cNvSpPr/>
          <p:nvPr/>
        </p:nvSpPr>
        <p:spPr>
          <a:xfrm>
            <a:off x="3715364" y="3789901"/>
            <a:ext cx="1956307" cy="10163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BF8CE5-9FC6-42E9-9767-D23D365E5E63}"/>
              </a:ext>
            </a:extLst>
          </p:cNvPr>
          <p:cNvSpPr/>
          <p:nvPr/>
        </p:nvSpPr>
        <p:spPr>
          <a:xfrm>
            <a:off x="3718376" y="3741307"/>
            <a:ext cx="1950282" cy="377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Device Management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2BF8E0-3F23-4D49-9D36-2BF1FC147D7A}"/>
              </a:ext>
            </a:extLst>
          </p:cNvPr>
          <p:cNvSpPr/>
          <p:nvPr/>
        </p:nvSpPr>
        <p:spPr>
          <a:xfrm>
            <a:off x="3656449" y="5279412"/>
            <a:ext cx="2083358" cy="1038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b="1" dirty="0"/>
              <a:t>iot-dps-4C2C5A3B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7C5B0-CB96-4543-808A-7810B1F7B885}"/>
              </a:ext>
            </a:extLst>
          </p:cNvPr>
          <p:cNvSpPr txBox="1"/>
          <p:nvPr/>
        </p:nvSpPr>
        <p:spPr>
          <a:xfrm>
            <a:off x="418289" y="337315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3C3EE1E-C100-4051-912E-3372EAFE13D0}"/>
              </a:ext>
            </a:extLst>
          </p:cNvPr>
          <p:cNvSpPr/>
          <p:nvPr/>
        </p:nvSpPr>
        <p:spPr>
          <a:xfrm>
            <a:off x="3696237" y="4257743"/>
            <a:ext cx="1950282" cy="49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Identity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AADD61-900A-43BE-8978-F99BA9AE3BED}"/>
              </a:ext>
            </a:extLst>
          </p:cNvPr>
          <p:cNvSpPr txBox="1"/>
          <p:nvPr/>
        </p:nvSpPr>
        <p:spPr>
          <a:xfrm>
            <a:off x="8009869" y="514583"/>
            <a:ext cx="2718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Warm Path: Real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17A4FD-5741-4868-8ED3-3968BD752816}"/>
              </a:ext>
            </a:extLst>
          </p:cNvPr>
          <p:cNvSpPr/>
          <p:nvPr/>
        </p:nvSpPr>
        <p:spPr>
          <a:xfrm>
            <a:off x="116977" y="68774"/>
            <a:ext cx="10135398" cy="579251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8449CE4F-99B3-474D-A036-704C750F40F3}"/>
              </a:ext>
            </a:extLst>
          </p:cNvPr>
          <p:cNvSpPr/>
          <p:nvPr/>
        </p:nvSpPr>
        <p:spPr>
          <a:xfrm>
            <a:off x="251946" y="367079"/>
            <a:ext cx="11822886" cy="606495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47900527-2317-4875-A392-E60E20851B6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3880" y="523736"/>
            <a:ext cx="396000" cy="396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E9571D2-E4C7-4469-A4C9-0AECCEF4B26C}"/>
              </a:ext>
            </a:extLst>
          </p:cNvPr>
          <p:cNvSpPr txBox="1"/>
          <p:nvPr/>
        </p:nvSpPr>
        <p:spPr>
          <a:xfrm>
            <a:off x="4952640" y="576375"/>
            <a:ext cx="143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err="1"/>
              <a:t>IoTCapstoneRG</a:t>
            </a:r>
            <a:endParaRPr lang="en-AU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8C4899-5B83-4464-A8A4-B6243B9B41F0}"/>
              </a:ext>
            </a:extLst>
          </p:cNvPr>
          <p:cNvSpPr txBox="1"/>
          <p:nvPr/>
        </p:nvSpPr>
        <p:spPr>
          <a:xfrm>
            <a:off x="4160944" y="5236768"/>
            <a:ext cx="1574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DPS Resource</a:t>
            </a:r>
          </a:p>
          <a:p>
            <a:r>
              <a:rPr lang="en-AU" sz="1200" dirty="0"/>
              <a:t>(</a:t>
            </a:r>
            <a:r>
              <a:rPr lang="en-AU" sz="1200" b="1" dirty="0"/>
              <a:t>iot-dps-4C2C5A3B)</a:t>
            </a:r>
          </a:p>
          <a:p>
            <a:endParaRPr lang="en-AU" sz="1200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69EA243-B88D-4A17-B86E-B4520170ABF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0617" y="5305154"/>
            <a:ext cx="396000" cy="396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6C19B749-3ABA-440B-AD61-60CC2500AD09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6926" y="1160226"/>
            <a:ext cx="278656" cy="336726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0CE73F24-6A50-4505-A6D5-9C7447FBD3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0594" y="819191"/>
            <a:ext cx="294482" cy="36477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DDB3774A-4D4D-4C4C-87DC-A890A57E86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83891" y="1748171"/>
            <a:ext cx="396000" cy="3960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ECDFF3E-A998-4388-9D94-1A8D42D6264E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02147" y="927879"/>
            <a:ext cx="408350" cy="29856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6A14571-A34F-4CBB-9E53-2BB67D5A8804}"/>
              </a:ext>
            </a:extLst>
          </p:cNvPr>
          <p:cNvSpPr txBox="1"/>
          <p:nvPr/>
        </p:nvSpPr>
        <p:spPr>
          <a:xfrm>
            <a:off x="4009096" y="962380"/>
            <a:ext cx="160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200" b="1" dirty="0"/>
          </a:p>
          <a:p>
            <a:r>
              <a:rPr lang="en-AU" sz="1200" dirty="0"/>
              <a:t>IOT Hub:</a:t>
            </a:r>
          </a:p>
          <a:p>
            <a:r>
              <a:rPr lang="en-AU" sz="1200" b="1" dirty="0"/>
              <a:t>(iot-hub-4C2C5A3B)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FAF32C-F176-415C-AF1F-38025200376F}"/>
              </a:ext>
            </a:extLst>
          </p:cNvPr>
          <p:cNvSpPr txBox="1"/>
          <p:nvPr/>
        </p:nvSpPr>
        <p:spPr>
          <a:xfrm>
            <a:off x="8100366" y="3587897"/>
            <a:ext cx="1361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(Iotdls4c2c5a3b)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9AEF336E-3321-4390-8C02-5D898EE52B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00367" y="3141213"/>
            <a:ext cx="376634" cy="396000"/>
          </a:xfrm>
          <a:prstGeom prst="rect">
            <a:avLst/>
          </a:prstGeom>
        </p:spPr>
      </p:pic>
      <p:pic>
        <p:nvPicPr>
          <p:cNvPr id="52" name="Graphic 51" descr="Lightbulb">
            <a:extLst>
              <a:ext uri="{FF2B5EF4-FFF2-40B4-BE49-F238E27FC236}">
                <a16:creationId xmlns:a16="http://schemas.microsoft.com/office/drawing/2014/main" id="{F65FCCF0-3BD0-4687-9D9B-52C51C922E33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51596" y="6087971"/>
            <a:ext cx="396000" cy="396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12617A-6807-4290-A5E7-A2376B16115F}"/>
              </a:ext>
            </a:extLst>
          </p:cNvPr>
          <p:cNvSpPr/>
          <p:nvPr/>
        </p:nvSpPr>
        <p:spPr>
          <a:xfrm>
            <a:off x="10876821" y="430903"/>
            <a:ext cx="1063233" cy="5925631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44CF21A-03C9-4644-B385-CDD5EEBC9EC0}"/>
              </a:ext>
            </a:extLst>
          </p:cNvPr>
          <p:cNvSpPr/>
          <p:nvPr/>
        </p:nvSpPr>
        <p:spPr>
          <a:xfrm>
            <a:off x="441642" y="5502457"/>
            <a:ext cx="2737321" cy="539103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/>
          </a:p>
          <a:p>
            <a:pPr algn="ctr"/>
            <a:endParaRPr lang="en-AU" sz="900" dirty="0"/>
          </a:p>
          <a:p>
            <a:pPr algn="ctr"/>
            <a:r>
              <a:rPr lang="en-AU" sz="900" dirty="0"/>
              <a:t>IOT hub Device Enrolment: Secured auto Provision using Azure Device provision service </a:t>
            </a:r>
            <a:r>
              <a:rPr lang="en-AU" sz="900" b="1" dirty="0"/>
              <a:t>Client SDK</a:t>
            </a:r>
            <a:r>
              <a:rPr lang="en-AU" sz="900" dirty="0"/>
              <a:t> </a:t>
            </a:r>
          </a:p>
          <a:p>
            <a:pPr algn="ctr"/>
            <a:endParaRPr lang="en-AU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870A852-9EB3-4216-9EE2-9DDE28E0664E}"/>
              </a:ext>
            </a:extLst>
          </p:cNvPr>
          <p:cNvSpPr/>
          <p:nvPr/>
        </p:nvSpPr>
        <p:spPr>
          <a:xfrm>
            <a:off x="420245" y="1191023"/>
            <a:ext cx="2741244" cy="5936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Device App  built with Azure IOT SDK is used to communicate with Azure IOT hub  to send and receive messages</a:t>
            </a:r>
          </a:p>
        </p:txBody>
      </p:sp>
      <p:sp>
        <p:nvSpPr>
          <p:cNvPr id="79" name="Rectangle: Single Corner Snipped 78">
            <a:extLst>
              <a:ext uri="{FF2B5EF4-FFF2-40B4-BE49-F238E27FC236}">
                <a16:creationId xmlns:a16="http://schemas.microsoft.com/office/drawing/2014/main" id="{871CA9F3-D737-488B-BA60-5AF12000A331}"/>
              </a:ext>
            </a:extLst>
          </p:cNvPr>
          <p:cNvSpPr/>
          <p:nvPr/>
        </p:nvSpPr>
        <p:spPr>
          <a:xfrm>
            <a:off x="441644" y="1939334"/>
            <a:ext cx="1100936" cy="16325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/>
              <a:t>Sensors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800" dirty="0"/>
              <a:t>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800" dirty="0"/>
              <a:t>Pressure Sensor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800" dirty="0"/>
              <a:t>Magnetometer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800" dirty="0"/>
              <a:t>Humidity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800" dirty="0"/>
              <a:t>Wind Speed</a:t>
            </a:r>
          </a:p>
        </p:txBody>
      </p:sp>
      <p:sp>
        <p:nvSpPr>
          <p:cNvPr id="80" name="Rectangle: Top Corners One Rounded and One Snipped 79">
            <a:extLst>
              <a:ext uri="{FF2B5EF4-FFF2-40B4-BE49-F238E27FC236}">
                <a16:creationId xmlns:a16="http://schemas.microsoft.com/office/drawing/2014/main" id="{104DCECF-F1DD-4F8D-8FD3-F88901F6A086}"/>
              </a:ext>
            </a:extLst>
          </p:cNvPr>
          <p:cNvSpPr/>
          <p:nvPr/>
        </p:nvSpPr>
        <p:spPr>
          <a:xfrm>
            <a:off x="2159043" y="1939334"/>
            <a:ext cx="985866" cy="1691558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/>
              <a:t>Telemetry</a:t>
            </a:r>
          </a:p>
          <a:p>
            <a:r>
              <a:rPr lang="en-US" sz="1200" dirty="0"/>
              <a:t> </a:t>
            </a:r>
            <a:r>
              <a:rPr lang="en-US" sz="800" dirty="0"/>
              <a:t>{  </a:t>
            </a:r>
          </a:p>
          <a:p>
            <a:r>
              <a:rPr lang="en-US" sz="800" dirty="0"/>
              <a:t>"temperature"        "pressure"       "humidity"        "</a:t>
            </a:r>
            <a:r>
              <a:rPr lang="en-US" sz="800" dirty="0" err="1"/>
              <a:t>windSpeed</a:t>
            </a:r>
            <a:r>
              <a:rPr lang="en-US" sz="800" dirty="0"/>
              <a:t>",       "</a:t>
            </a:r>
            <a:r>
              <a:rPr lang="en-US" sz="800" dirty="0" err="1"/>
              <a:t>windDirection</a:t>
            </a:r>
            <a:endParaRPr lang="en-US" sz="800" dirty="0"/>
          </a:p>
          <a:p>
            <a:r>
              <a:rPr lang="en-US" sz="800" dirty="0"/>
              <a:t>   }</a:t>
            </a:r>
            <a:endParaRPr lang="en-AU" sz="800" dirty="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C16BD9A-2C41-44AC-83B5-C0E50032A68A}"/>
              </a:ext>
            </a:extLst>
          </p:cNvPr>
          <p:cNvSpPr/>
          <p:nvPr/>
        </p:nvSpPr>
        <p:spPr>
          <a:xfrm flipV="1">
            <a:off x="1576274" y="2746961"/>
            <a:ext cx="5580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Arrow: Left 83">
            <a:extLst>
              <a:ext uri="{FF2B5EF4-FFF2-40B4-BE49-F238E27FC236}">
                <a16:creationId xmlns:a16="http://schemas.microsoft.com/office/drawing/2014/main" id="{1249E1F0-D374-4BEC-BC28-FBE6782B5CCB}"/>
              </a:ext>
            </a:extLst>
          </p:cNvPr>
          <p:cNvSpPr/>
          <p:nvPr/>
        </p:nvSpPr>
        <p:spPr>
          <a:xfrm>
            <a:off x="1522332" y="4104358"/>
            <a:ext cx="608472" cy="649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6" name="Graphic 85" descr="Network">
            <a:extLst>
              <a:ext uri="{FF2B5EF4-FFF2-40B4-BE49-F238E27FC236}">
                <a16:creationId xmlns:a16="http://schemas.microsoft.com/office/drawing/2014/main" id="{ADB6E1F8-954F-49C8-9D79-506A4B7C49F3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69965" y="6126978"/>
            <a:ext cx="432000" cy="369333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96901D5-6185-46BB-9A80-C5BA3A1C4640}"/>
              </a:ext>
            </a:extLst>
          </p:cNvPr>
          <p:cNvSpPr txBox="1"/>
          <p:nvPr/>
        </p:nvSpPr>
        <p:spPr>
          <a:xfrm>
            <a:off x="1294977" y="63807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Things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F187EF-C4F7-4315-892D-5163ABC7666B}"/>
              </a:ext>
            </a:extLst>
          </p:cNvPr>
          <p:cNvSpPr txBox="1"/>
          <p:nvPr/>
        </p:nvSpPr>
        <p:spPr>
          <a:xfrm>
            <a:off x="391188" y="490292"/>
            <a:ext cx="278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IOT Device MXCHIP</a:t>
            </a:r>
            <a:r>
              <a:rPr lang="en-AU" sz="1200" b="1" dirty="0"/>
              <a:t>:</a:t>
            </a:r>
          </a:p>
          <a:p>
            <a:pPr algn="ctr"/>
            <a:r>
              <a:rPr lang="en-AU" sz="1200" b="1" dirty="0"/>
              <a:t>( iot-hub-4C2C5A3B)</a:t>
            </a:r>
          </a:p>
          <a:p>
            <a:pPr algn="ctr"/>
            <a:endParaRPr lang="en-AU" sz="1200" b="1" dirty="0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0D7712FB-542A-48AE-A1E3-46AFC467F4DA}"/>
              </a:ext>
            </a:extLst>
          </p:cNvPr>
          <p:cNvSpPr/>
          <p:nvPr/>
        </p:nvSpPr>
        <p:spPr>
          <a:xfrm flipV="1">
            <a:off x="5744196" y="2192156"/>
            <a:ext cx="70339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01664F5D-48B6-45AA-B687-DA71DB0C75A0}"/>
              </a:ext>
            </a:extLst>
          </p:cNvPr>
          <p:cNvSpPr/>
          <p:nvPr/>
        </p:nvSpPr>
        <p:spPr>
          <a:xfrm rot="10800000" flipV="1">
            <a:off x="5726014" y="3435740"/>
            <a:ext cx="624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9AA75414-894A-4E8B-A01E-D16A36F2BA63}"/>
              </a:ext>
            </a:extLst>
          </p:cNvPr>
          <p:cNvSpPr/>
          <p:nvPr/>
        </p:nvSpPr>
        <p:spPr>
          <a:xfrm flipV="1">
            <a:off x="5739725" y="1226441"/>
            <a:ext cx="774000" cy="468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255DB069-9DF6-4C90-A34D-BEF20F87B228}"/>
              </a:ext>
            </a:extLst>
          </p:cNvPr>
          <p:cNvSpPr/>
          <p:nvPr/>
        </p:nvSpPr>
        <p:spPr>
          <a:xfrm flipV="1">
            <a:off x="8592151" y="1197508"/>
            <a:ext cx="448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162B0453-CDCF-4A8E-8C86-0DDC1B87E6AF}"/>
              </a:ext>
            </a:extLst>
          </p:cNvPr>
          <p:cNvSpPr/>
          <p:nvPr/>
        </p:nvSpPr>
        <p:spPr>
          <a:xfrm rot="5400000">
            <a:off x="8458815" y="2920139"/>
            <a:ext cx="41643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40D3E6E7-8005-4EBF-BD41-E543235F635A}"/>
              </a:ext>
            </a:extLst>
          </p:cNvPr>
          <p:cNvSpPr/>
          <p:nvPr/>
        </p:nvSpPr>
        <p:spPr>
          <a:xfrm rot="5400000" flipV="1">
            <a:off x="6588991" y="2898110"/>
            <a:ext cx="416436" cy="61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E86630-523C-4B7A-9D3D-6B11805B7FB2}"/>
              </a:ext>
            </a:extLst>
          </p:cNvPr>
          <p:cNvSpPr txBox="1"/>
          <p:nvPr/>
        </p:nvSpPr>
        <p:spPr>
          <a:xfrm>
            <a:off x="6700374" y="64010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Insights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636D88-7918-4E7C-AFD9-BD0FF0427AC2}"/>
              </a:ext>
            </a:extLst>
          </p:cNvPr>
          <p:cNvSpPr txBox="1"/>
          <p:nvPr/>
        </p:nvSpPr>
        <p:spPr>
          <a:xfrm>
            <a:off x="11009026" y="63922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Actions</a:t>
            </a:r>
          </a:p>
        </p:txBody>
      </p:sp>
      <p:pic>
        <p:nvPicPr>
          <p:cNvPr id="6" name="Picture 5" descr="A green light&#10;&#10;Description automatically generated">
            <a:extLst>
              <a:ext uri="{FF2B5EF4-FFF2-40B4-BE49-F238E27FC236}">
                <a16:creationId xmlns:a16="http://schemas.microsoft.com/office/drawing/2014/main" id="{2632B601-DA41-4FCE-B3A9-519A866D0E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6846" y="525336"/>
            <a:ext cx="472347" cy="35426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6B772A-0517-4564-91A6-2ABBC40056BD}"/>
              </a:ext>
            </a:extLst>
          </p:cNvPr>
          <p:cNvSpPr/>
          <p:nvPr/>
        </p:nvSpPr>
        <p:spPr>
          <a:xfrm>
            <a:off x="441642" y="4607609"/>
            <a:ext cx="2702182" cy="6627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000">
                <a:solidFill>
                  <a:prstClr val="white"/>
                </a:solidFill>
              </a:rPr>
              <a:t>Automatic firmware update configured on IOT Hub Device Managment</a:t>
            </a:r>
            <a:endParaRPr lang="en-AU" sz="1000" dirty="0">
              <a:solidFill>
                <a:prstClr val="white"/>
              </a:solidFill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F863326C-6FDE-4970-8182-9CBA4EFF5BD5}"/>
              </a:ext>
            </a:extLst>
          </p:cNvPr>
          <p:cNvSpPr/>
          <p:nvPr/>
        </p:nvSpPr>
        <p:spPr>
          <a:xfrm>
            <a:off x="2159043" y="3719604"/>
            <a:ext cx="984781" cy="650648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000">
                <a:solidFill>
                  <a:prstClr val="white"/>
                </a:solidFill>
              </a:rPr>
              <a:t>Desired </a:t>
            </a:r>
          </a:p>
          <a:p>
            <a:pPr lvl="0" algn="ctr"/>
            <a:r>
              <a:rPr lang="en-AU" sz="1000">
                <a:solidFill>
                  <a:prstClr val="white"/>
                </a:solidFill>
              </a:rPr>
              <a:t>Changed Event Handler</a:t>
            </a:r>
            <a:endParaRPr lang="en-AU" sz="1000" dirty="0">
              <a:solidFill>
                <a:prstClr val="white"/>
              </a:solidFill>
            </a:endParaRPr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F97ECBC4-887D-4097-8D93-7AA77B30F300}"/>
              </a:ext>
            </a:extLst>
          </p:cNvPr>
          <p:cNvSpPr/>
          <p:nvPr/>
        </p:nvSpPr>
        <p:spPr>
          <a:xfrm>
            <a:off x="413769" y="3712683"/>
            <a:ext cx="1077677" cy="622858"/>
          </a:xfrm>
          <a:prstGeom prst="snip1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000" dirty="0">
                <a:solidFill>
                  <a:prstClr val="white"/>
                </a:solidFill>
              </a:rPr>
              <a:t>Wind Alert RGB lights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7CDA30E-1C0E-423A-AA97-BE426B092448}"/>
              </a:ext>
            </a:extLst>
          </p:cNvPr>
          <p:cNvSpPr/>
          <p:nvPr/>
        </p:nvSpPr>
        <p:spPr>
          <a:xfrm>
            <a:off x="3776543" y="5772711"/>
            <a:ext cx="1775885" cy="4317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Authentication: X.509 certificate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122446-7E08-4AC2-A3F1-9983873354E4}"/>
              </a:ext>
            </a:extLst>
          </p:cNvPr>
          <p:cNvSpPr txBox="1"/>
          <p:nvPr/>
        </p:nvSpPr>
        <p:spPr>
          <a:xfrm>
            <a:off x="4080973" y="4897792"/>
            <a:ext cx="9968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Device Life cycle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2D4FC593-EA19-46CD-96C3-82C2457152C6}"/>
              </a:ext>
            </a:extLst>
          </p:cNvPr>
          <p:cNvSpPr/>
          <p:nvPr/>
        </p:nvSpPr>
        <p:spPr>
          <a:xfrm>
            <a:off x="3172691" y="4192798"/>
            <a:ext cx="450064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EC9137-E286-403E-B468-1F3A1FDDD030}"/>
              </a:ext>
            </a:extLst>
          </p:cNvPr>
          <p:cNvSpPr txBox="1"/>
          <p:nvPr/>
        </p:nvSpPr>
        <p:spPr>
          <a:xfrm>
            <a:off x="4816924" y="2765175"/>
            <a:ext cx="73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Device Twin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0BA230-07D9-4645-80E0-733777972F11}"/>
              </a:ext>
            </a:extLst>
          </p:cNvPr>
          <p:cNvSpPr/>
          <p:nvPr/>
        </p:nvSpPr>
        <p:spPr>
          <a:xfrm>
            <a:off x="6388890" y="3137183"/>
            <a:ext cx="1583013" cy="2680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26B58F0D-92EF-4B7A-9A63-53562D04467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6701" y="3226841"/>
            <a:ext cx="361056" cy="36105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F23DD3A-E5A7-4951-896A-2922FF4141B9}"/>
              </a:ext>
            </a:extLst>
          </p:cNvPr>
          <p:cNvSpPr txBox="1"/>
          <p:nvPr/>
        </p:nvSpPr>
        <p:spPr>
          <a:xfrm>
            <a:off x="6849797" y="3174907"/>
            <a:ext cx="776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Func</a:t>
            </a:r>
            <a:r>
              <a:rPr lang="en-AU" sz="1200" dirty="0"/>
              <a:t>-App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639870-DFC1-437E-B725-E75F4A26B3A2}"/>
              </a:ext>
            </a:extLst>
          </p:cNvPr>
          <p:cNvSpPr txBox="1"/>
          <p:nvPr/>
        </p:nvSpPr>
        <p:spPr>
          <a:xfrm>
            <a:off x="6350339" y="3567207"/>
            <a:ext cx="163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</a:t>
            </a:r>
            <a:r>
              <a:rPr lang="en-AU" sz="1200" b="1" dirty="0"/>
              <a:t>iot-func-4C2C5A3B</a:t>
            </a:r>
            <a:r>
              <a:rPr lang="en-AU" b="1" dirty="0"/>
              <a:t>)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5883106-4C48-4416-933E-8055CE6EB921}"/>
              </a:ext>
            </a:extLst>
          </p:cNvPr>
          <p:cNvSpPr/>
          <p:nvPr/>
        </p:nvSpPr>
        <p:spPr>
          <a:xfrm>
            <a:off x="6455011" y="4574052"/>
            <a:ext cx="1463471" cy="12245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Evaluate windspeed and update device twin desired properties.</a:t>
            </a:r>
            <a:endParaRPr lang="en-AU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86806D-C4EA-4566-A1BE-4D4D719FF540}"/>
              </a:ext>
            </a:extLst>
          </p:cNvPr>
          <p:cNvSpPr txBox="1"/>
          <p:nvPr/>
        </p:nvSpPr>
        <p:spPr>
          <a:xfrm>
            <a:off x="8477001" y="3205970"/>
            <a:ext cx="85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Data Lake Storage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66C37B8-B5BF-4C54-A687-8F6D65DA3052}"/>
              </a:ext>
            </a:extLst>
          </p:cNvPr>
          <p:cNvSpPr/>
          <p:nvPr/>
        </p:nvSpPr>
        <p:spPr>
          <a:xfrm>
            <a:off x="8148980" y="4747809"/>
            <a:ext cx="1145024" cy="10249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Output data: avg, 1 hour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558832-B179-4058-ABBB-F4A6FAB37134}"/>
              </a:ext>
            </a:extLst>
          </p:cNvPr>
          <p:cNvSpPr txBox="1"/>
          <p:nvPr/>
        </p:nvSpPr>
        <p:spPr>
          <a:xfrm>
            <a:off x="9710497" y="906187"/>
            <a:ext cx="803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err="1"/>
              <a:t>CosmosDB</a:t>
            </a:r>
            <a:endParaRPr lang="en-AU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B82F10B-F0BF-4C93-9692-7E648C15ADB6}"/>
              </a:ext>
            </a:extLst>
          </p:cNvPr>
          <p:cNvSpPr txBox="1"/>
          <p:nvPr/>
        </p:nvSpPr>
        <p:spPr>
          <a:xfrm>
            <a:off x="8867588" y="1190420"/>
            <a:ext cx="1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AU" sz="1200" dirty="0">
                <a:solidFill>
                  <a:prstClr val="black"/>
                </a:solidFill>
              </a:rPr>
              <a:t>(</a:t>
            </a:r>
            <a:r>
              <a:rPr lang="en-AU" sz="1200" b="1" dirty="0">
                <a:solidFill>
                  <a:prstClr val="black"/>
                </a:solidFill>
              </a:rPr>
              <a:t>iot-cosmos-4c2c5a3b)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52F684A-332B-46D9-826D-A0D041C9389E}"/>
              </a:ext>
            </a:extLst>
          </p:cNvPr>
          <p:cNvSpPr/>
          <p:nvPr/>
        </p:nvSpPr>
        <p:spPr>
          <a:xfrm>
            <a:off x="9629453" y="3137183"/>
            <a:ext cx="974129" cy="2794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A1531EE8-843C-4BBD-A784-C97D2645F56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29453" y="3137184"/>
            <a:ext cx="314722" cy="314722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C8D209EF-4F46-4C6E-8F75-347E83CFC53C}"/>
              </a:ext>
            </a:extLst>
          </p:cNvPr>
          <p:cNvSpPr txBox="1"/>
          <p:nvPr/>
        </p:nvSpPr>
        <p:spPr>
          <a:xfrm>
            <a:off x="9629453" y="3567207"/>
            <a:ext cx="884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Date Lake Analytics</a:t>
            </a:r>
          </a:p>
          <a:p>
            <a:endParaRPr lang="en-AU" sz="1200" dirty="0"/>
          </a:p>
          <a:p>
            <a:r>
              <a:rPr lang="en-AU" sz="1200" b="1" dirty="0"/>
              <a:t>(Iotdla4c2c5a3b )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F0B42AC-8E0F-4EB1-AAEC-7F7A5EBFBD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606" y="618384"/>
            <a:ext cx="390145" cy="390145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0E075B7-78D9-43D8-81BA-50155963C310}"/>
              </a:ext>
            </a:extLst>
          </p:cNvPr>
          <p:cNvSpPr txBox="1"/>
          <p:nvPr/>
        </p:nvSpPr>
        <p:spPr>
          <a:xfrm>
            <a:off x="11028593" y="3915351"/>
            <a:ext cx="75286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/>
              <a:t>Azure Web Portal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F1C83FC-E466-4C72-8CC6-F78BDAA33398}"/>
              </a:ext>
            </a:extLst>
          </p:cNvPr>
          <p:cNvSpPr txBox="1"/>
          <p:nvPr/>
        </p:nvSpPr>
        <p:spPr>
          <a:xfrm>
            <a:off x="8644173" y="2793445"/>
            <a:ext cx="1339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Cold-path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C7641F6-0CAD-4BBD-BAEC-C46F37C8659F}"/>
              </a:ext>
            </a:extLst>
          </p:cNvPr>
          <p:cNvSpPr txBox="1"/>
          <p:nvPr/>
        </p:nvSpPr>
        <p:spPr>
          <a:xfrm>
            <a:off x="6788117" y="2797711"/>
            <a:ext cx="698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Real Time</a:t>
            </a:r>
            <a:endParaRPr lang="en-AU" dirty="0"/>
          </a:p>
        </p:txBody>
      </p:sp>
      <p:pic>
        <p:nvPicPr>
          <p:cNvPr id="134" name="Graphic 133" descr="Lightning bolt">
            <a:extLst>
              <a:ext uri="{FF2B5EF4-FFF2-40B4-BE49-F238E27FC236}">
                <a16:creationId xmlns:a16="http://schemas.microsoft.com/office/drawing/2014/main" id="{3DDD0427-0E38-4B15-A030-49F5E86785D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280678" y="6134353"/>
            <a:ext cx="456653" cy="363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41D355-E22E-46ED-A485-B50688A58FDD}"/>
              </a:ext>
            </a:extLst>
          </p:cNvPr>
          <p:cNvSpPr txBox="1"/>
          <p:nvPr/>
        </p:nvSpPr>
        <p:spPr>
          <a:xfrm>
            <a:off x="5741305" y="2916076"/>
            <a:ext cx="608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Device twin update</a:t>
            </a:r>
          </a:p>
        </p:txBody>
      </p:sp>
      <p:sp>
        <p:nvSpPr>
          <p:cNvPr id="81" name="Arrow: Left 80">
            <a:extLst>
              <a:ext uri="{FF2B5EF4-FFF2-40B4-BE49-F238E27FC236}">
                <a16:creationId xmlns:a16="http://schemas.microsoft.com/office/drawing/2014/main" id="{D44768CC-67E5-4720-9E0C-A0B654EB7B42}"/>
              </a:ext>
            </a:extLst>
          </p:cNvPr>
          <p:cNvSpPr/>
          <p:nvPr/>
        </p:nvSpPr>
        <p:spPr>
          <a:xfrm rot="10800000">
            <a:off x="3182848" y="3024966"/>
            <a:ext cx="450064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Arrow: Left 81">
            <a:extLst>
              <a:ext uri="{FF2B5EF4-FFF2-40B4-BE49-F238E27FC236}">
                <a16:creationId xmlns:a16="http://schemas.microsoft.com/office/drawing/2014/main" id="{7BC15CFE-BAF1-485A-AACC-A420BD40FD58}"/>
              </a:ext>
            </a:extLst>
          </p:cNvPr>
          <p:cNvSpPr/>
          <p:nvPr/>
        </p:nvSpPr>
        <p:spPr>
          <a:xfrm rot="10800000">
            <a:off x="3182848" y="5678294"/>
            <a:ext cx="450064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EFB0924C-A3B1-418A-B690-729AFA538E31}"/>
              </a:ext>
            </a:extLst>
          </p:cNvPr>
          <p:cNvSpPr/>
          <p:nvPr/>
        </p:nvSpPr>
        <p:spPr>
          <a:xfrm>
            <a:off x="5077841" y="4847518"/>
            <a:ext cx="45719" cy="40741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Arrow: Left 98">
            <a:extLst>
              <a:ext uri="{FF2B5EF4-FFF2-40B4-BE49-F238E27FC236}">
                <a16:creationId xmlns:a16="http://schemas.microsoft.com/office/drawing/2014/main" id="{BB3BE500-2713-4D0F-93E4-D5FA6E8AF8FE}"/>
              </a:ext>
            </a:extLst>
          </p:cNvPr>
          <p:cNvSpPr/>
          <p:nvPr/>
        </p:nvSpPr>
        <p:spPr>
          <a:xfrm flipV="1">
            <a:off x="10648840" y="4228706"/>
            <a:ext cx="22115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B9E99-DF54-417B-A49F-CDBFCB575249}"/>
              </a:ext>
            </a:extLst>
          </p:cNvPr>
          <p:cNvSpPr txBox="1"/>
          <p:nvPr/>
        </p:nvSpPr>
        <p:spPr>
          <a:xfrm>
            <a:off x="3874405" y="83472"/>
            <a:ext cx="3363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Weather Station POV</a:t>
            </a:r>
          </a:p>
        </p:txBody>
      </p:sp>
      <p:sp>
        <p:nvSpPr>
          <p:cNvPr id="94" name="Arrow: Up-Down 93">
            <a:extLst>
              <a:ext uri="{FF2B5EF4-FFF2-40B4-BE49-F238E27FC236}">
                <a16:creationId xmlns:a16="http://schemas.microsoft.com/office/drawing/2014/main" id="{A6B25CAB-4863-4C99-B491-85AC2624559A}"/>
              </a:ext>
            </a:extLst>
          </p:cNvPr>
          <p:cNvSpPr/>
          <p:nvPr/>
        </p:nvSpPr>
        <p:spPr>
          <a:xfrm rot="5400000">
            <a:off x="9487543" y="4580068"/>
            <a:ext cx="45719" cy="2006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113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189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az_ea_font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Mohan Rayaprol</dc:creator>
  <cp:lastModifiedBy>Chandra Mohan Rayaprol</cp:lastModifiedBy>
  <cp:revision>86</cp:revision>
  <dcterms:created xsi:type="dcterms:W3CDTF">2019-07-12T12:55:59Z</dcterms:created>
  <dcterms:modified xsi:type="dcterms:W3CDTF">2019-07-17T10:05:42Z</dcterms:modified>
</cp:coreProperties>
</file>