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EA75D-3E28-469D-ABE4-331815204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57B3CA-9405-417E-A5B3-6F31FDE66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ACD8B-C941-4AF2-B3FF-96DE9D97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745E-99D7-420E-9597-DA73E6B78634}" type="datetimeFigureOut">
              <a:rPr lang="en-AU" smtClean="0"/>
              <a:t>17/07/2019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71C70-CA6E-4244-9598-1388DDEE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B11E6-4B63-462A-99EF-869C26065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3EF9-0927-4F8D-81BD-060E71DAB8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2226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9F476-3764-4C4F-A434-A21F74315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333F1-9826-4722-A060-228444420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06BEA-D058-44C1-8490-9B5D55A29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745E-99D7-420E-9597-DA73E6B78634}" type="datetimeFigureOut">
              <a:rPr lang="en-AU" smtClean="0"/>
              <a:t>17/07/2019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58314-A0FB-41D8-83BC-3F23AB56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7C5EE-7672-4552-99E6-B16267535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3EF9-0927-4F8D-81BD-060E71DAB8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098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A217BF-3719-4B23-8F4F-F81F0DE46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B11AA-5BC3-490F-A15B-407024B16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593E3-E0E2-4328-A1FD-07F8084EB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745E-99D7-420E-9597-DA73E6B78634}" type="datetimeFigureOut">
              <a:rPr lang="en-AU" smtClean="0"/>
              <a:t>17/07/2019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6D11D-36BC-4335-A45C-92AD42165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90E2F-0E80-409F-988D-AB92EDCF5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3EF9-0927-4F8D-81BD-060E71DAB8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4542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C25DD-DF92-40D4-92B9-EB52F1A0C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FD66B-F757-413A-B6ED-BECDA5726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1DC09-ABA5-41D1-A717-F3BD37B9F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745E-99D7-420E-9597-DA73E6B78634}" type="datetimeFigureOut">
              <a:rPr lang="en-AU" smtClean="0"/>
              <a:t>17/07/2019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01AB2-8FF8-4867-B2B4-A43CCECA5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BA357-0947-4E80-88DB-11B198554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3EF9-0927-4F8D-81BD-060E71DAB8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9869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3931-03A7-42B0-A7D1-E8C5AD34E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1EE5C-7019-48E1-9971-D07852A11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BE4E0-F80D-45C9-9BD1-4A314892D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745E-99D7-420E-9597-DA73E6B78634}" type="datetimeFigureOut">
              <a:rPr lang="en-AU" smtClean="0"/>
              <a:t>17/07/2019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82C97-064D-4E4A-915E-98D477C02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1C862-7FB7-4670-9A56-BF9E0D055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3EF9-0927-4F8D-81BD-060E71DAB8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3470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D8F6-88D9-490E-ACF3-B39D9D5A8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C8A5D-A2B2-4004-95FA-E1FC4A3013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05F92-24EF-445B-A675-D6C7515A1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0EE49-4388-482F-B7ED-045A67EAB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745E-99D7-420E-9597-DA73E6B78634}" type="datetimeFigureOut">
              <a:rPr lang="en-AU" smtClean="0"/>
              <a:t>17/07/2019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31CD8-3DEC-4E67-B456-F926CB8C5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1FC83-3203-408C-9991-521D4E4A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3EF9-0927-4F8D-81BD-060E71DAB8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614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46E9B-2EEF-45EF-ABFC-595DE4108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A4F11-7947-4D11-B8E8-331F1F077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4BB116-770B-4285-A414-9FF59F3A1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6C522D-6C48-41D5-B3B9-38B53A15C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58BD17-EBD9-488D-A93B-B23EC8B4F0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F7A315-610F-4F89-BB13-04958DF27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745E-99D7-420E-9597-DA73E6B78634}" type="datetimeFigureOut">
              <a:rPr lang="en-AU" smtClean="0"/>
              <a:t>17/07/2019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6AD841-2F64-4B12-BD9D-ADFF800F2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A6E7E9-4DA1-4DE4-97A7-4CE4F2B26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3EF9-0927-4F8D-81BD-060E71DAB8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4693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BC898-B5DA-45FC-9A56-8B9113EB9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2D11CB-FDE8-4530-A5C8-399C34F6F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745E-99D7-420E-9597-DA73E6B78634}" type="datetimeFigureOut">
              <a:rPr lang="en-AU" smtClean="0"/>
              <a:t>17/07/2019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2A36BE-A69F-466E-845B-8E95CE283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784C9-2909-43DD-9634-21289283F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3EF9-0927-4F8D-81BD-060E71DAB8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108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BC5FCB-5E49-4496-89DD-3AEDDE733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745E-99D7-420E-9597-DA73E6B78634}" type="datetimeFigureOut">
              <a:rPr lang="en-AU" smtClean="0"/>
              <a:t>17/07/2019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CAA98E-9D72-4143-8A00-8ADD2C655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B18BD-0FB7-40FE-A221-33F6FC811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3EF9-0927-4F8D-81BD-060E71DAB8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6671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260D7-59DB-4AEE-8FF2-3DC5AB16C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D0D01-4831-47BC-ACB5-56DC75FF8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540B8-1810-46E3-A4D2-FD90B35DB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6C292-2CF0-408B-93B9-7B898420F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745E-99D7-420E-9597-DA73E6B78634}" type="datetimeFigureOut">
              <a:rPr lang="en-AU" smtClean="0"/>
              <a:t>17/07/2019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531C2-384B-4D10-8817-BCFF1706A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6A87F-F141-4414-8CCC-1025DF78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3EF9-0927-4F8D-81BD-060E71DAB8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746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24D2B-8297-485C-A956-F12319A98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0BC0A6-5BFE-47B7-B438-13558E1954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1F74F-036B-4380-9E46-C1C196C30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3E40B-6EE0-4F2B-8611-8B7B0B040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745E-99D7-420E-9597-DA73E6B78634}" type="datetimeFigureOut">
              <a:rPr lang="en-AU" smtClean="0"/>
              <a:t>17/07/2019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CB38B-B101-4614-A09F-80586A8C1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A5B59-DD9F-4DF4-9EF1-E8CC778D2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3EF9-0927-4F8D-81BD-060E71DAB8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5405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A114EF-5CEE-4E20-807B-97A816965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CFFC4-27BF-452C-A013-52D75A545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9EB11-B3E7-4F61-B774-4D6F14256B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6745E-99D7-420E-9597-DA73E6B78634}" type="datetimeFigureOut">
              <a:rPr lang="en-AU" smtClean="0"/>
              <a:t>17/07/2019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A84EC-A264-4319-B2FE-BAEA7BF85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08FE9-EF0E-4FF6-A9F1-12F854D19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53EF9-0927-4F8D-81BD-060E71DAB8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6540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hyperlink" Target="http://thelincolnite.co.uk/2013/01/lincolnshire-people-against-wind-farms-council-survey-shows/" TargetMode="External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17" Type="http://schemas.openxmlformats.org/officeDocument/2006/relationships/image" Target="../media/image16.jp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C6A4ED0-11C9-4CF3-BAA0-F03FE0351A96}"/>
              </a:ext>
            </a:extLst>
          </p:cNvPr>
          <p:cNvSpPr/>
          <p:nvPr/>
        </p:nvSpPr>
        <p:spPr>
          <a:xfrm>
            <a:off x="10173863" y="504600"/>
            <a:ext cx="1714530" cy="62442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AA7752A-9EDC-4231-A421-E46B40F18E40}"/>
              </a:ext>
            </a:extLst>
          </p:cNvPr>
          <p:cNvSpPr/>
          <p:nvPr/>
        </p:nvSpPr>
        <p:spPr>
          <a:xfrm>
            <a:off x="5350372" y="490609"/>
            <a:ext cx="4474330" cy="62945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200" b="1" dirty="0">
              <a:noFill/>
              <a:latin typeface="az_ea_fon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4E1B9C-44A5-4725-B6C9-903FF5D4F27D}"/>
              </a:ext>
            </a:extLst>
          </p:cNvPr>
          <p:cNvSpPr/>
          <p:nvPr/>
        </p:nvSpPr>
        <p:spPr>
          <a:xfrm>
            <a:off x="391343" y="490610"/>
            <a:ext cx="4425601" cy="62826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AF4E24-B743-468A-B6FE-7F5CE9CD5701}"/>
              </a:ext>
            </a:extLst>
          </p:cNvPr>
          <p:cNvSpPr txBox="1"/>
          <p:nvPr/>
        </p:nvSpPr>
        <p:spPr>
          <a:xfrm>
            <a:off x="1382554" y="964511"/>
            <a:ext cx="2624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/>
              <a:t>Simulated Wind Turbines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26CA3C-0F7C-405D-8DA4-DDED2AD12790}"/>
              </a:ext>
            </a:extLst>
          </p:cNvPr>
          <p:cNvSpPr/>
          <p:nvPr/>
        </p:nvSpPr>
        <p:spPr>
          <a:xfrm>
            <a:off x="4622335" y="1674537"/>
            <a:ext cx="1691567" cy="34878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EDB9E6-DB18-43C2-916A-B509EC78C075}"/>
              </a:ext>
            </a:extLst>
          </p:cNvPr>
          <p:cNvSpPr txBox="1"/>
          <p:nvPr/>
        </p:nvSpPr>
        <p:spPr>
          <a:xfrm>
            <a:off x="4705720" y="2718396"/>
            <a:ext cx="1520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Authentication: Symmetric Key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4E9359-22DC-4456-87D9-8AF143E18820}"/>
              </a:ext>
            </a:extLst>
          </p:cNvPr>
          <p:cNvSpPr txBox="1"/>
          <p:nvPr/>
        </p:nvSpPr>
        <p:spPr>
          <a:xfrm>
            <a:off x="5034916" y="1759965"/>
            <a:ext cx="129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Cloud Gateway (IOT Hub)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36D7A3-6C7A-4102-A80C-BB2962A4DF3B}"/>
              </a:ext>
            </a:extLst>
          </p:cNvPr>
          <p:cNvSpPr/>
          <p:nvPr/>
        </p:nvSpPr>
        <p:spPr>
          <a:xfrm>
            <a:off x="7228647" y="976995"/>
            <a:ext cx="2192103" cy="21553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2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19E845-43BD-4DE9-83B4-8D6A6A627477}"/>
              </a:ext>
            </a:extLst>
          </p:cNvPr>
          <p:cNvSpPr/>
          <p:nvPr/>
        </p:nvSpPr>
        <p:spPr>
          <a:xfrm>
            <a:off x="10394313" y="887209"/>
            <a:ext cx="1317072" cy="2759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Time Series Insights Explorer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CD2FCD-3970-4C4C-A87A-52EF2DFE1E7F}"/>
              </a:ext>
            </a:extLst>
          </p:cNvPr>
          <p:cNvSpPr txBox="1"/>
          <p:nvPr/>
        </p:nvSpPr>
        <p:spPr>
          <a:xfrm>
            <a:off x="9496343" y="1343117"/>
            <a:ext cx="839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Query API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EC01EEE-FB30-4A93-A065-BF4B3ECF06A4}"/>
              </a:ext>
            </a:extLst>
          </p:cNvPr>
          <p:cNvSpPr/>
          <p:nvPr/>
        </p:nvSpPr>
        <p:spPr>
          <a:xfrm>
            <a:off x="7225118" y="3609336"/>
            <a:ext cx="2207577" cy="979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Stream Analytics Job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06DDFEF-B9C7-4BAD-A326-F23D3AD077DB}"/>
              </a:ext>
            </a:extLst>
          </p:cNvPr>
          <p:cNvSpPr/>
          <p:nvPr/>
        </p:nvSpPr>
        <p:spPr>
          <a:xfrm>
            <a:off x="7215389" y="5234730"/>
            <a:ext cx="2184295" cy="10436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07C5F20-46C3-4E0E-AE76-4945CE702087}"/>
              </a:ext>
            </a:extLst>
          </p:cNvPr>
          <p:cNvSpPr/>
          <p:nvPr/>
        </p:nvSpPr>
        <p:spPr>
          <a:xfrm>
            <a:off x="10431564" y="4047688"/>
            <a:ext cx="1317600" cy="17694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Power</a:t>
            </a:r>
            <a:r>
              <a:rPr lang="en-AU" sz="1200" dirty="0"/>
              <a:t> </a:t>
            </a:r>
            <a:r>
              <a:rPr lang="en-AU" sz="1200" dirty="0">
                <a:solidFill>
                  <a:schemeClr val="tx1"/>
                </a:solidFill>
              </a:rPr>
              <a:t>BI</a:t>
            </a: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8E6504CB-901E-49F5-A2D9-59315C5BC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4864" y="1013685"/>
            <a:ext cx="396000" cy="3960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B3BAC50B-A397-4AC4-8173-7A8852E64F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7565" y="3581438"/>
            <a:ext cx="476250" cy="476250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90927286-C017-4725-8639-43A611BFD1B4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42761" y="5215563"/>
            <a:ext cx="396000" cy="396000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4A1AE560-10B6-446D-8D32-7949CFBADD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V="1">
            <a:off x="4655192" y="1781592"/>
            <a:ext cx="396000" cy="3960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187D0156-754B-4E57-81F6-F5DED29D36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779" y="4090600"/>
            <a:ext cx="446363" cy="446363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D67DAF13-D4E8-4CB0-9A16-CADCB5BE1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2973" y="1009765"/>
            <a:ext cx="396000" cy="396000"/>
          </a:xfrm>
          <a:prstGeom prst="rect">
            <a:avLst/>
          </a:prstGeom>
        </p:spPr>
      </p:pic>
      <p:pic>
        <p:nvPicPr>
          <p:cNvPr id="69" name="Graphic 68" descr="Network">
            <a:extLst>
              <a:ext uri="{FF2B5EF4-FFF2-40B4-BE49-F238E27FC236}">
                <a16:creationId xmlns:a16="http://schemas.microsoft.com/office/drawing/2014/main" id="{C28A6D0E-7619-4914-B53A-02501D65764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65501" y="6203208"/>
            <a:ext cx="396000" cy="396000"/>
          </a:xfrm>
          <a:prstGeom prst="rect">
            <a:avLst/>
          </a:prstGeom>
        </p:spPr>
      </p:pic>
      <p:pic>
        <p:nvPicPr>
          <p:cNvPr id="72" name="Graphic 71" descr="Lightbulb">
            <a:extLst>
              <a:ext uri="{FF2B5EF4-FFF2-40B4-BE49-F238E27FC236}">
                <a16:creationId xmlns:a16="http://schemas.microsoft.com/office/drawing/2014/main" id="{715223D6-C014-4A12-B2CC-8701FDBC6B0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782399" y="6181453"/>
            <a:ext cx="396000" cy="396000"/>
          </a:xfrm>
          <a:prstGeom prst="rect">
            <a:avLst/>
          </a:prstGeom>
        </p:spPr>
      </p:pic>
      <p:pic>
        <p:nvPicPr>
          <p:cNvPr id="79" name="Graphic 78">
            <a:extLst>
              <a:ext uri="{FF2B5EF4-FFF2-40B4-BE49-F238E27FC236}">
                <a16:creationId xmlns:a16="http://schemas.microsoft.com/office/drawing/2014/main" id="{DA870E7F-A1B8-4148-9E10-754C0920122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450952" y="627543"/>
            <a:ext cx="632406" cy="47625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B0DB8F6B-CBDD-4353-AB5C-8A1C14969E49}"/>
              </a:ext>
            </a:extLst>
          </p:cNvPr>
          <p:cNvSpPr txBox="1"/>
          <p:nvPr/>
        </p:nvSpPr>
        <p:spPr>
          <a:xfrm>
            <a:off x="6074864" y="641419"/>
            <a:ext cx="1478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 err="1"/>
              <a:t>IoTCapstoneRG</a:t>
            </a:r>
            <a:endParaRPr lang="en-AU" sz="16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B6BC22-3062-4CC2-9299-E71EF30B625B}"/>
              </a:ext>
            </a:extLst>
          </p:cNvPr>
          <p:cNvSpPr txBox="1"/>
          <p:nvPr/>
        </p:nvSpPr>
        <p:spPr>
          <a:xfrm>
            <a:off x="7713298" y="5234731"/>
            <a:ext cx="1707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 err="1"/>
              <a:t>CosmosDB</a:t>
            </a:r>
            <a:endParaRPr lang="en-AU" sz="1200" b="1" dirty="0"/>
          </a:p>
          <a:p>
            <a:pPr algn="ctr"/>
            <a:r>
              <a:rPr lang="en-AU" sz="1200" b="1" dirty="0"/>
              <a:t> (iot-cosmos-4c2c5a3b)</a:t>
            </a:r>
          </a:p>
          <a:p>
            <a:pPr algn="ctr"/>
            <a:endParaRPr lang="en-AU" sz="1200" b="1" dirty="0"/>
          </a:p>
          <a:p>
            <a:endParaRPr lang="en-AU" sz="12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037E614-D7EA-4048-9235-F971EDA776B7}"/>
              </a:ext>
            </a:extLst>
          </p:cNvPr>
          <p:cNvSpPr txBox="1"/>
          <p:nvPr/>
        </p:nvSpPr>
        <p:spPr>
          <a:xfrm>
            <a:off x="7713299" y="952322"/>
            <a:ext cx="154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Time Series Insights</a:t>
            </a:r>
          </a:p>
          <a:p>
            <a:pPr algn="ctr"/>
            <a:r>
              <a:rPr lang="en-AU" sz="1200" b="1" dirty="0"/>
              <a:t>( iot-tsi-4C2C5A3B)</a:t>
            </a:r>
          </a:p>
          <a:p>
            <a:pPr algn="ctr"/>
            <a:endParaRPr lang="en-AU" sz="12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4FFED4D-7011-477F-8798-93EB6B161394}"/>
              </a:ext>
            </a:extLst>
          </p:cNvPr>
          <p:cNvSpPr txBox="1"/>
          <p:nvPr/>
        </p:nvSpPr>
        <p:spPr>
          <a:xfrm>
            <a:off x="5646906" y="29718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1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F71A927-9C07-48BE-9838-EFCE5A51A260}"/>
              </a:ext>
            </a:extLst>
          </p:cNvPr>
          <p:cNvSpPr txBox="1"/>
          <p:nvPr/>
        </p:nvSpPr>
        <p:spPr>
          <a:xfrm>
            <a:off x="5637178" y="3244174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FA161F1-6315-4555-8760-7C93D7115727}"/>
              </a:ext>
            </a:extLst>
          </p:cNvPr>
          <p:cNvSpPr txBox="1"/>
          <p:nvPr/>
        </p:nvSpPr>
        <p:spPr>
          <a:xfrm>
            <a:off x="10451779" y="2448478"/>
            <a:ext cx="1094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Web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BF6211-1521-451A-9E57-E92B3437572F}"/>
              </a:ext>
            </a:extLst>
          </p:cNvPr>
          <p:cNvSpPr txBox="1"/>
          <p:nvPr/>
        </p:nvSpPr>
        <p:spPr>
          <a:xfrm>
            <a:off x="7784030" y="3677352"/>
            <a:ext cx="160674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/>
              <a:t>Stream analytics job</a:t>
            </a:r>
          </a:p>
          <a:p>
            <a:pPr algn="ctr"/>
            <a:r>
              <a:rPr lang="en-AU" sz="1200" b="1" dirty="0"/>
              <a:t>( iot-asa-4C2C5A3B ) </a:t>
            </a:r>
          </a:p>
          <a:p>
            <a:pPr algn="ctr"/>
            <a:endParaRPr lang="en-AU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04835C-7DF5-4F59-8AE8-72581DD7DACC}"/>
              </a:ext>
            </a:extLst>
          </p:cNvPr>
          <p:cNvSpPr txBox="1"/>
          <p:nvPr/>
        </p:nvSpPr>
        <p:spPr>
          <a:xfrm>
            <a:off x="1554940" y="6535024"/>
            <a:ext cx="1217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/>
              <a:t>Things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62DFD-C45C-41F4-8BD7-3CDDAE7B59ED}"/>
              </a:ext>
            </a:extLst>
          </p:cNvPr>
          <p:cNvSpPr txBox="1"/>
          <p:nvPr/>
        </p:nvSpPr>
        <p:spPr>
          <a:xfrm>
            <a:off x="9291251" y="5012051"/>
            <a:ext cx="1016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Historical analysis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0D71F5-F7D4-4337-89C7-1D46331C31E9}"/>
              </a:ext>
            </a:extLst>
          </p:cNvPr>
          <p:cNvSpPr/>
          <p:nvPr/>
        </p:nvSpPr>
        <p:spPr>
          <a:xfrm>
            <a:off x="6355572" y="3677352"/>
            <a:ext cx="808625" cy="873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consumer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Group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652CE4D-263F-437D-95CD-029A8E6D3C4C}"/>
              </a:ext>
            </a:extLst>
          </p:cNvPr>
          <p:cNvSpPr/>
          <p:nvPr/>
        </p:nvSpPr>
        <p:spPr>
          <a:xfrm flipV="1">
            <a:off x="1412484" y="3373044"/>
            <a:ext cx="468497" cy="516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E26533FA-450D-45F3-A582-98CF35DA7A2F}"/>
              </a:ext>
            </a:extLst>
          </p:cNvPr>
          <p:cNvSpPr/>
          <p:nvPr/>
        </p:nvSpPr>
        <p:spPr>
          <a:xfrm flipV="1">
            <a:off x="6396205" y="2360570"/>
            <a:ext cx="7200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4BC0A78B-934E-4BFE-9F58-79C7EA2EC6BA}"/>
              </a:ext>
            </a:extLst>
          </p:cNvPr>
          <p:cNvSpPr/>
          <p:nvPr/>
        </p:nvSpPr>
        <p:spPr>
          <a:xfrm flipV="1">
            <a:off x="6362771" y="4290923"/>
            <a:ext cx="7200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E3A71F51-0807-444E-AEF6-9D2EC41442D0}"/>
              </a:ext>
            </a:extLst>
          </p:cNvPr>
          <p:cNvSpPr/>
          <p:nvPr/>
        </p:nvSpPr>
        <p:spPr>
          <a:xfrm flipV="1">
            <a:off x="9432695" y="1671652"/>
            <a:ext cx="878325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E80BFC2B-BF67-4703-8F5E-0F700B35DB79}"/>
              </a:ext>
            </a:extLst>
          </p:cNvPr>
          <p:cNvSpPr/>
          <p:nvPr/>
        </p:nvSpPr>
        <p:spPr>
          <a:xfrm flipV="1">
            <a:off x="9488774" y="5456848"/>
            <a:ext cx="774802" cy="580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B86DD61-78D9-4BC1-874D-1D0331CAC643}"/>
              </a:ext>
            </a:extLst>
          </p:cNvPr>
          <p:cNvSpPr txBox="1"/>
          <p:nvPr/>
        </p:nvSpPr>
        <p:spPr>
          <a:xfrm>
            <a:off x="6386477" y="6513148"/>
            <a:ext cx="1217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/>
              <a:t>Insights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0B0B437-01C1-4F8D-BBE9-749371F0CA41}"/>
              </a:ext>
            </a:extLst>
          </p:cNvPr>
          <p:cNvSpPr txBox="1"/>
          <p:nvPr/>
        </p:nvSpPr>
        <p:spPr>
          <a:xfrm>
            <a:off x="10406791" y="6508202"/>
            <a:ext cx="1217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/>
              <a:t>Actions</a:t>
            </a:r>
          </a:p>
        </p:txBody>
      </p:sp>
      <p:pic>
        <p:nvPicPr>
          <p:cNvPr id="25" name="Picture 24" descr="A windmill on top of a grass covered field&#10;&#10;Description automatically generated">
            <a:extLst>
              <a:ext uri="{FF2B5EF4-FFF2-40B4-BE49-F238E27FC236}">
                <a16:creationId xmlns:a16="http://schemas.microsoft.com/office/drawing/2014/main" id="{80A3EEDD-D953-42E0-8173-21BB932FCE6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516185" y="996041"/>
            <a:ext cx="866369" cy="487216"/>
          </a:xfrm>
          <a:prstGeom prst="rect">
            <a:avLst/>
          </a:prstGeom>
        </p:spPr>
      </p:pic>
      <p:sp>
        <p:nvSpPr>
          <p:cNvPr id="33" name="Rectangle: Single Corner Snipped 32">
            <a:extLst>
              <a:ext uri="{FF2B5EF4-FFF2-40B4-BE49-F238E27FC236}">
                <a16:creationId xmlns:a16="http://schemas.microsoft.com/office/drawing/2014/main" id="{6910F8A3-D5AB-439C-BA07-F5E76AFFC005}"/>
              </a:ext>
            </a:extLst>
          </p:cNvPr>
          <p:cNvSpPr/>
          <p:nvPr/>
        </p:nvSpPr>
        <p:spPr>
          <a:xfrm>
            <a:off x="438792" y="1746715"/>
            <a:ext cx="986977" cy="3219350"/>
          </a:xfrm>
          <a:prstGeom prst="snip1Rect">
            <a:avLst/>
          </a:prstGeom>
          <a:solidFill>
            <a:schemeClr val="accent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Sensors</a:t>
            </a:r>
          </a:p>
        </p:txBody>
      </p:sp>
      <p:sp>
        <p:nvSpPr>
          <p:cNvPr id="36" name="Rectangle: Single Corner Snipped 35">
            <a:extLst>
              <a:ext uri="{FF2B5EF4-FFF2-40B4-BE49-F238E27FC236}">
                <a16:creationId xmlns:a16="http://schemas.microsoft.com/office/drawing/2014/main" id="{A3C63FC0-2A09-42A8-8862-3A60B92B90B1}"/>
              </a:ext>
            </a:extLst>
          </p:cNvPr>
          <p:cNvSpPr/>
          <p:nvPr/>
        </p:nvSpPr>
        <p:spPr>
          <a:xfrm>
            <a:off x="1880981" y="1857294"/>
            <a:ext cx="2198931" cy="3151749"/>
          </a:xfrm>
          <a:prstGeom prst="snip1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BD759F-8BA1-478E-BCF7-DDC332BFF21C}"/>
              </a:ext>
            </a:extLst>
          </p:cNvPr>
          <p:cNvSpPr txBox="1"/>
          <p:nvPr/>
        </p:nvSpPr>
        <p:spPr>
          <a:xfrm>
            <a:off x="2020042" y="1933441"/>
            <a:ext cx="20598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</a:t>
            </a:r>
            <a:r>
              <a:rPr lang="en-AU" sz="1200" dirty="0">
                <a:solidFill>
                  <a:schemeClr val="bg1"/>
                </a:solidFill>
              </a:rPr>
              <a:t>telemetry: {</a:t>
            </a:r>
          </a:p>
          <a:p>
            <a:r>
              <a:rPr lang="en-AU" sz="1200" dirty="0">
                <a:solidFill>
                  <a:schemeClr val="bg1"/>
                </a:solidFill>
              </a:rPr>
              <a:t>      </a:t>
            </a:r>
            <a:r>
              <a:rPr lang="en-AU" sz="1200" dirty="0" err="1">
                <a:solidFill>
                  <a:schemeClr val="bg1"/>
                </a:solidFill>
              </a:rPr>
              <a:t>windSpeed</a:t>
            </a:r>
            <a:endParaRPr lang="en-AU" sz="1200" dirty="0">
              <a:solidFill>
                <a:schemeClr val="bg1"/>
              </a:solidFill>
            </a:endParaRPr>
          </a:p>
          <a:p>
            <a:r>
              <a:rPr lang="en-AU" sz="1200" dirty="0">
                <a:solidFill>
                  <a:schemeClr val="bg1"/>
                </a:solidFill>
              </a:rPr>
              <a:t>      </a:t>
            </a:r>
            <a:r>
              <a:rPr lang="en-AU" sz="1200" dirty="0" err="1">
                <a:solidFill>
                  <a:schemeClr val="bg1"/>
                </a:solidFill>
              </a:rPr>
              <a:t>lowSpeedShaftRpm</a:t>
            </a:r>
            <a:endParaRPr lang="en-AU" sz="1200" dirty="0">
              <a:solidFill>
                <a:schemeClr val="bg1"/>
              </a:solidFill>
            </a:endParaRPr>
          </a:p>
          <a:p>
            <a:r>
              <a:rPr lang="en-AU" sz="1200" dirty="0">
                <a:solidFill>
                  <a:schemeClr val="bg1"/>
                </a:solidFill>
              </a:rPr>
              <a:t>      </a:t>
            </a:r>
            <a:r>
              <a:rPr lang="en-AU" sz="1200" dirty="0" err="1">
                <a:solidFill>
                  <a:schemeClr val="bg1"/>
                </a:solidFill>
              </a:rPr>
              <a:t>highSpeedShaftRpm</a:t>
            </a:r>
            <a:r>
              <a:rPr lang="en-AU" sz="1200" dirty="0">
                <a:solidFill>
                  <a:schemeClr val="bg1"/>
                </a:solidFill>
              </a:rPr>
              <a:t>        </a:t>
            </a:r>
            <a:r>
              <a:rPr lang="en-AU" sz="1200" dirty="0" err="1">
                <a:solidFill>
                  <a:schemeClr val="bg1"/>
                </a:solidFill>
              </a:rPr>
              <a:t>externalTemperatureCelsius</a:t>
            </a:r>
            <a:r>
              <a:rPr lang="en-AU" sz="1200" dirty="0">
                <a:solidFill>
                  <a:schemeClr val="bg1"/>
                </a:solidFill>
              </a:rPr>
              <a:t>     </a:t>
            </a:r>
            <a:r>
              <a:rPr lang="en-AU" sz="1200" dirty="0" err="1">
                <a:solidFill>
                  <a:schemeClr val="bg1"/>
                </a:solidFill>
              </a:rPr>
              <a:t>generatorTemperatureCelsius</a:t>
            </a:r>
            <a:r>
              <a:rPr lang="en-AU" sz="1200" dirty="0">
                <a:solidFill>
                  <a:schemeClr val="bg1"/>
                </a:solidFill>
              </a:rPr>
              <a:t> </a:t>
            </a:r>
            <a:r>
              <a:rPr lang="en-AU" sz="1200" dirty="0" err="1">
                <a:solidFill>
                  <a:schemeClr val="bg1"/>
                </a:solidFill>
              </a:rPr>
              <a:t>rotorTemperatureCelsius</a:t>
            </a:r>
            <a:endParaRPr lang="en-AU" sz="1200" dirty="0">
              <a:solidFill>
                <a:schemeClr val="bg1"/>
              </a:solidFill>
            </a:endParaRPr>
          </a:p>
          <a:p>
            <a:r>
              <a:rPr lang="en-AU" sz="1200" dirty="0">
                <a:solidFill>
                  <a:schemeClr val="bg1"/>
                </a:solidFill>
              </a:rPr>
              <a:t> power</a:t>
            </a:r>
          </a:p>
          <a:p>
            <a:r>
              <a:rPr lang="en-AU" sz="1200" dirty="0">
                <a:solidFill>
                  <a:schemeClr val="bg1"/>
                </a:solidFill>
              </a:rPr>
              <a:t> </a:t>
            </a:r>
            <a:r>
              <a:rPr lang="en-AU" sz="1200" dirty="0" err="1">
                <a:solidFill>
                  <a:schemeClr val="bg1"/>
                </a:solidFill>
              </a:rPr>
              <a:t>isTurbineBrakeOn</a:t>
            </a:r>
            <a:endParaRPr lang="en-AU" sz="1200" dirty="0">
              <a:solidFill>
                <a:schemeClr val="bg1"/>
              </a:solidFill>
            </a:endParaRPr>
          </a:p>
          <a:p>
            <a:r>
              <a:rPr lang="en-AU" sz="1200" dirty="0">
                <a:solidFill>
                  <a:schemeClr val="bg1"/>
                </a:solidFill>
              </a:rPr>
              <a:t> name  }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76299BD-BDE3-4807-B07E-BB027EB8A194}"/>
              </a:ext>
            </a:extLst>
          </p:cNvPr>
          <p:cNvSpPr txBox="1"/>
          <p:nvPr/>
        </p:nvSpPr>
        <p:spPr>
          <a:xfrm>
            <a:off x="4659797" y="2318740"/>
            <a:ext cx="1625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AU" sz="1200" b="1" dirty="0">
                <a:solidFill>
                  <a:prstClr val="black"/>
                </a:solidFill>
              </a:rPr>
              <a:t>( iot-hub-4C2C5A3B)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FDCECE6-990E-44EB-9881-D6062CF4D482}"/>
              </a:ext>
            </a:extLst>
          </p:cNvPr>
          <p:cNvSpPr/>
          <p:nvPr/>
        </p:nvSpPr>
        <p:spPr>
          <a:xfrm>
            <a:off x="2976113" y="6181453"/>
            <a:ext cx="1184241" cy="477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78B8163-33BB-42FA-ABFF-9D4A542071AD}"/>
              </a:ext>
            </a:extLst>
          </p:cNvPr>
          <p:cNvSpPr/>
          <p:nvPr/>
        </p:nvSpPr>
        <p:spPr>
          <a:xfrm>
            <a:off x="2862790" y="6029648"/>
            <a:ext cx="1217122" cy="5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/>
              <a:t>IOT Devices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8839BA9-1649-41CF-8E1A-0DF40E135338}"/>
              </a:ext>
            </a:extLst>
          </p:cNvPr>
          <p:cNvSpPr/>
          <p:nvPr/>
        </p:nvSpPr>
        <p:spPr>
          <a:xfrm>
            <a:off x="7279576" y="2109655"/>
            <a:ext cx="2133474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 dirty="0">
                <a:solidFill>
                  <a:prstClr val="white"/>
                </a:solidFill>
              </a:rPr>
              <a:t>Data Access Policies: Add permission to users</a:t>
            </a:r>
          </a:p>
        </p:txBody>
      </p:sp>
      <p:pic>
        <p:nvPicPr>
          <p:cNvPr id="12" name="Graphic 11" descr="Lightning bolt">
            <a:extLst>
              <a:ext uri="{FF2B5EF4-FFF2-40B4-BE49-F238E27FC236}">
                <a16:creationId xmlns:a16="http://schemas.microsoft.com/office/drawing/2014/main" id="{DF546131-42FA-40D4-9ACE-9179A231AFC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748339" y="6160237"/>
            <a:ext cx="715120" cy="4172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568EC52-30AC-4395-97ED-1BD65EFB2BEA}"/>
              </a:ext>
            </a:extLst>
          </p:cNvPr>
          <p:cNvSpPr txBox="1"/>
          <p:nvPr/>
        </p:nvSpPr>
        <p:spPr>
          <a:xfrm>
            <a:off x="6420008" y="2051291"/>
            <a:ext cx="792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Real time</a:t>
            </a:r>
            <a:endParaRPr lang="en-AU" dirty="0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00CE044E-887D-4F7E-81A9-7355ED843FB3}"/>
              </a:ext>
            </a:extLst>
          </p:cNvPr>
          <p:cNvSpPr/>
          <p:nvPr/>
        </p:nvSpPr>
        <p:spPr>
          <a:xfrm flipV="1">
            <a:off x="4113211" y="3347234"/>
            <a:ext cx="468497" cy="516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AFC357DE-3B2D-4D89-875C-CAA0A61F0559}"/>
              </a:ext>
            </a:extLst>
          </p:cNvPr>
          <p:cNvSpPr/>
          <p:nvPr/>
        </p:nvSpPr>
        <p:spPr>
          <a:xfrm rot="5400000">
            <a:off x="7987637" y="4879475"/>
            <a:ext cx="585893" cy="60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F5EC52-AF61-4D48-91D0-02BAE73986AE}"/>
              </a:ext>
            </a:extLst>
          </p:cNvPr>
          <p:cNvSpPr txBox="1"/>
          <p:nvPr/>
        </p:nvSpPr>
        <p:spPr>
          <a:xfrm>
            <a:off x="4581707" y="87269"/>
            <a:ext cx="4134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/>
              <a:t>Wind Farm POV</a:t>
            </a:r>
          </a:p>
        </p:txBody>
      </p:sp>
    </p:spTree>
    <p:extLst>
      <p:ext uri="{BB962C8B-B14F-4D97-AF65-F5344CB8AC3E}">
        <p14:creationId xmlns:p14="http://schemas.microsoft.com/office/powerpoint/2010/main" val="571171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89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az_ea_font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 Mohan Rayaprol</dc:creator>
  <cp:lastModifiedBy>Chandra Mohan Rayaprol</cp:lastModifiedBy>
  <cp:revision>40</cp:revision>
  <dcterms:created xsi:type="dcterms:W3CDTF">2019-07-14T01:03:51Z</dcterms:created>
  <dcterms:modified xsi:type="dcterms:W3CDTF">2019-07-17T09:38:00Z</dcterms:modified>
</cp:coreProperties>
</file>